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2"/>
  </p:notesMasterIdLst>
  <p:sldIdLst>
    <p:sldId id="267" r:id="rId5"/>
    <p:sldId id="420" r:id="rId6"/>
    <p:sldId id="339" r:id="rId7"/>
    <p:sldId id="281" r:id="rId8"/>
    <p:sldId id="438" r:id="rId9"/>
    <p:sldId id="269" r:id="rId10"/>
    <p:sldId id="284" r:id="rId11"/>
    <p:sldId id="283" r:id="rId12"/>
    <p:sldId id="278" r:id="rId13"/>
    <p:sldId id="287" r:id="rId14"/>
    <p:sldId id="290" r:id="rId15"/>
    <p:sldId id="272" r:id="rId16"/>
    <p:sldId id="338" r:id="rId17"/>
    <p:sldId id="300" r:id="rId18"/>
    <p:sldId id="426" r:id="rId19"/>
    <p:sldId id="397" r:id="rId20"/>
    <p:sldId id="340" r:id="rId21"/>
    <p:sldId id="298" r:id="rId22"/>
    <p:sldId id="274" r:id="rId23"/>
    <p:sldId id="291" r:id="rId24"/>
    <p:sldId id="439" r:id="rId25"/>
    <p:sldId id="421" r:id="rId26"/>
    <p:sldId id="324" r:id="rId27"/>
    <p:sldId id="285" r:id="rId28"/>
    <p:sldId id="277" r:id="rId29"/>
    <p:sldId id="271" r:id="rId30"/>
    <p:sldId id="294" r:id="rId31"/>
    <p:sldId id="411" r:id="rId32"/>
    <p:sldId id="415" r:id="rId33"/>
    <p:sldId id="416" r:id="rId34"/>
    <p:sldId id="325" r:id="rId35"/>
    <p:sldId id="440" r:id="rId36"/>
    <p:sldId id="422" r:id="rId37"/>
    <p:sldId id="434" r:id="rId38"/>
    <p:sldId id="424" r:id="rId39"/>
    <p:sldId id="435" r:id="rId40"/>
    <p:sldId id="419" r:id="rId41"/>
    <p:sldId id="393" r:id="rId42"/>
    <p:sldId id="432" r:id="rId43"/>
    <p:sldId id="442" r:id="rId44"/>
    <p:sldId id="443" r:id="rId45"/>
    <p:sldId id="282" r:id="rId46"/>
    <p:sldId id="425" r:id="rId47"/>
    <p:sldId id="395" r:id="rId48"/>
    <p:sldId id="433" r:id="rId49"/>
    <p:sldId id="441" r:id="rId50"/>
    <p:sldId id="40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iloon Chan" initials="WC" lastIdx="1" clrIdx="0">
    <p:extLst>
      <p:ext uri="{19B8F6BF-5375-455C-9EA6-DF929625EA0E}">
        <p15:presenceInfo xmlns:p15="http://schemas.microsoft.com/office/powerpoint/2012/main" userId="S::wailoon.chan@asco.org::61eff083-35ff-4e06-b384-1f073c497e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A9"/>
    <a:srgbClr val="002557"/>
    <a:srgbClr val="59C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ison Hirschorn" userId="ba86f58b-74a1-46c0-b166-6f1f57a68e1e" providerId="ADAL" clId="{C26C8AEB-7A06-471B-8F7D-846EEA4FDB70}"/>
    <pc:docChg chg="custSel modSld">
      <pc:chgData name="Allison Hirschorn" userId="ba86f58b-74a1-46c0-b166-6f1f57a68e1e" providerId="ADAL" clId="{C26C8AEB-7A06-471B-8F7D-846EEA4FDB70}" dt="2023-05-25T17:58:09.485" v="63" actId="1076"/>
      <pc:docMkLst>
        <pc:docMk/>
      </pc:docMkLst>
      <pc:sldChg chg="modSp mod">
        <pc:chgData name="Allison Hirschorn" userId="ba86f58b-74a1-46c0-b166-6f1f57a68e1e" providerId="ADAL" clId="{C26C8AEB-7A06-471B-8F7D-846EEA4FDB70}" dt="2023-05-25T17:58:09.485" v="63" actId="1076"/>
        <pc:sldMkLst>
          <pc:docMk/>
          <pc:sldMk cId="3776945012" sldId="267"/>
        </pc:sldMkLst>
        <pc:spChg chg="mod">
          <ac:chgData name="Allison Hirschorn" userId="ba86f58b-74a1-46c0-b166-6f1f57a68e1e" providerId="ADAL" clId="{C26C8AEB-7A06-471B-8F7D-846EEA4FDB70}" dt="2023-05-25T17:58:09.485" v="63" actId="1076"/>
          <ac:spMkLst>
            <pc:docMk/>
            <pc:sldMk cId="3776945012" sldId="267"/>
            <ac:spMk id="2" creationId="{26E6CD9A-A070-4768-BE1D-6FF08FB57C65}"/>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ata11.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diagrams/_rels/data17.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ata8.xml.rels><?xml version="1.0" encoding="UTF-8" standalone="yes"?>
<Relationships xmlns="http://schemas.openxmlformats.org/package/2006/relationships"><Relationship Id="rId1" Type="http://schemas.openxmlformats.org/officeDocument/2006/relationships/hyperlink" Target="https://www.nccn.org/docs/default-source/patient-resources/nccn_distress_thermometer.pdf?sfvrsn=ef1df1a2_4"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diagrams/_rels/drawing17.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8.xml.rels><?xml version="1.0" encoding="UTF-8" standalone="yes"?>
<Relationships xmlns="http://schemas.openxmlformats.org/package/2006/relationships"><Relationship Id="rId1" Type="http://schemas.openxmlformats.org/officeDocument/2006/relationships/hyperlink" Target="https://www.nccn.org/docs/default-source/patient-resources/nccn_distress_thermometer.pdf?sfvrsn=ef1df1a2_4"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2EA5A2-5BDE-4962-9F99-7C57292AA4D7}"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673CFDDB-A47C-4E9F-840E-50F941DAF13A}">
      <dgm:prSet/>
      <dgm:spPr/>
      <dgm:t>
        <a:bodyPr/>
        <a:lstStyle/>
        <a:p>
          <a:pPr>
            <a:lnSpc>
              <a:spcPct val="100000"/>
            </a:lnSpc>
            <a:defRPr cap="all"/>
          </a:pPr>
          <a:r>
            <a:rPr lang="en-US" b="1" dirty="0"/>
            <a:t>Data and utilization</a:t>
          </a:r>
        </a:p>
      </dgm:t>
    </dgm:pt>
    <dgm:pt modelId="{BD96E94F-F738-4AEE-8B17-8831E69CD699}" type="parTrans" cxnId="{422CD258-F22A-40B2-9CAC-7ECDC4F3CB83}">
      <dgm:prSet/>
      <dgm:spPr/>
      <dgm:t>
        <a:bodyPr/>
        <a:lstStyle/>
        <a:p>
          <a:endParaRPr lang="en-US"/>
        </a:p>
      </dgm:t>
    </dgm:pt>
    <dgm:pt modelId="{F3E10748-6229-48C0-AEAB-0E7C768DF73B}" type="sibTrans" cxnId="{422CD258-F22A-40B2-9CAC-7ECDC4F3CB83}">
      <dgm:prSet/>
      <dgm:spPr/>
      <dgm:t>
        <a:bodyPr/>
        <a:lstStyle/>
        <a:p>
          <a:endParaRPr lang="en-US"/>
        </a:p>
      </dgm:t>
    </dgm:pt>
    <dgm:pt modelId="{BC9E0C06-760F-4F11-8AED-24762CC0FBF8}">
      <dgm:prSet/>
      <dgm:spPr/>
      <dgm:t>
        <a:bodyPr/>
        <a:lstStyle/>
        <a:p>
          <a:pPr>
            <a:lnSpc>
              <a:spcPct val="100000"/>
            </a:lnSpc>
            <a:defRPr cap="all"/>
          </a:pPr>
          <a:r>
            <a:rPr lang="en-US" b="1" dirty="0"/>
            <a:t>Quality programs and initiatives</a:t>
          </a:r>
        </a:p>
      </dgm:t>
    </dgm:pt>
    <dgm:pt modelId="{24C36804-9688-4ABF-A0EC-B4E2415C44F1}" type="parTrans" cxnId="{FDA5831A-4AED-4AD0-8135-7F5CE2DFA6B7}">
      <dgm:prSet/>
      <dgm:spPr/>
      <dgm:t>
        <a:bodyPr/>
        <a:lstStyle/>
        <a:p>
          <a:endParaRPr lang="en-US"/>
        </a:p>
      </dgm:t>
    </dgm:pt>
    <dgm:pt modelId="{1F7235D3-A654-4C5A-82A2-575DD72EB028}" type="sibTrans" cxnId="{FDA5831A-4AED-4AD0-8135-7F5CE2DFA6B7}">
      <dgm:prSet/>
      <dgm:spPr/>
      <dgm:t>
        <a:bodyPr/>
        <a:lstStyle/>
        <a:p>
          <a:endParaRPr lang="en-US"/>
        </a:p>
      </dgm:t>
    </dgm:pt>
    <dgm:pt modelId="{E06D9498-86D7-4D33-A9BF-AE744E37D457}">
      <dgm:prSet/>
      <dgm:spPr/>
      <dgm:t>
        <a:bodyPr/>
        <a:lstStyle/>
        <a:p>
          <a:pPr>
            <a:lnSpc>
              <a:spcPct val="100000"/>
            </a:lnSpc>
            <a:defRPr cap="all"/>
          </a:pPr>
          <a:r>
            <a:rPr lang="en-US" b="1" dirty="0"/>
            <a:t>Practice administration</a:t>
          </a:r>
        </a:p>
      </dgm:t>
    </dgm:pt>
    <dgm:pt modelId="{FF3BB7C0-B0DF-403F-A2AC-A082205686E3}" type="parTrans" cxnId="{6C6306ED-DD43-47DD-9E6A-6BDD08803CAD}">
      <dgm:prSet/>
      <dgm:spPr/>
      <dgm:t>
        <a:bodyPr/>
        <a:lstStyle/>
        <a:p>
          <a:endParaRPr lang="en-US"/>
        </a:p>
      </dgm:t>
    </dgm:pt>
    <dgm:pt modelId="{3AB0FEE4-5FCF-40C5-9672-6D3CA993CB20}" type="sibTrans" cxnId="{6C6306ED-DD43-47DD-9E6A-6BDD08803CAD}">
      <dgm:prSet/>
      <dgm:spPr/>
      <dgm:t>
        <a:bodyPr/>
        <a:lstStyle/>
        <a:p>
          <a:endParaRPr lang="en-US"/>
        </a:p>
      </dgm:t>
    </dgm:pt>
    <dgm:pt modelId="{EC5968A9-7813-4963-A15F-77E00248A956}">
      <dgm:prSet/>
      <dgm:spPr/>
      <dgm:t>
        <a:bodyPr/>
        <a:lstStyle/>
        <a:p>
          <a:pPr>
            <a:lnSpc>
              <a:spcPct val="100000"/>
            </a:lnSpc>
            <a:defRPr cap="all"/>
          </a:pPr>
          <a:r>
            <a:rPr lang="en-US" b="1" dirty="0"/>
            <a:t>ICD-10 CM Z Codes Describing SDOH</a:t>
          </a:r>
        </a:p>
      </dgm:t>
    </dgm:pt>
    <dgm:pt modelId="{322C219A-649E-4E40-89B6-751E4B78AD04}" type="parTrans" cxnId="{C6400E09-885A-4348-BE61-7B2853CED3B9}">
      <dgm:prSet/>
      <dgm:spPr/>
      <dgm:t>
        <a:bodyPr/>
        <a:lstStyle/>
        <a:p>
          <a:endParaRPr lang="en-US"/>
        </a:p>
      </dgm:t>
    </dgm:pt>
    <dgm:pt modelId="{25B67E0E-4421-4718-AF18-A762315E36AA}" type="sibTrans" cxnId="{C6400E09-885A-4348-BE61-7B2853CED3B9}">
      <dgm:prSet/>
      <dgm:spPr/>
      <dgm:t>
        <a:bodyPr/>
        <a:lstStyle/>
        <a:p>
          <a:endParaRPr lang="en-US"/>
        </a:p>
      </dgm:t>
    </dgm:pt>
    <dgm:pt modelId="{77022547-043B-4B6F-ADBD-2A6D3598B5AA}">
      <dgm:prSet/>
      <dgm:spPr/>
      <dgm:t>
        <a:bodyPr/>
        <a:lstStyle/>
        <a:p>
          <a:pPr>
            <a:lnSpc>
              <a:spcPct val="100000"/>
            </a:lnSpc>
            <a:defRPr cap="all"/>
          </a:pPr>
          <a:r>
            <a:rPr lang="en-US" b="1" dirty="0"/>
            <a:t>Connecting Z codes with CPT codes</a:t>
          </a:r>
        </a:p>
      </dgm:t>
    </dgm:pt>
    <dgm:pt modelId="{00D1CB78-E8CA-4E43-AB24-24EDD776022C}" type="parTrans" cxnId="{BB34B0DA-F9E7-4F95-A982-E747CF5AB52F}">
      <dgm:prSet/>
      <dgm:spPr/>
      <dgm:t>
        <a:bodyPr/>
        <a:lstStyle/>
        <a:p>
          <a:endParaRPr lang="en-US"/>
        </a:p>
      </dgm:t>
    </dgm:pt>
    <dgm:pt modelId="{55C0F013-B61D-4C6C-BC1F-91E58B87F32C}" type="sibTrans" cxnId="{BB34B0DA-F9E7-4F95-A982-E747CF5AB52F}">
      <dgm:prSet/>
      <dgm:spPr/>
      <dgm:t>
        <a:bodyPr/>
        <a:lstStyle/>
        <a:p>
          <a:endParaRPr lang="en-US"/>
        </a:p>
      </dgm:t>
    </dgm:pt>
    <dgm:pt modelId="{5E59BA9A-DB58-421C-A0B2-5BD557788013}" type="pres">
      <dgm:prSet presAssocID="{1F2EA5A2-5BDE-4962-9F99-7C57292AA4D7}" presName="root" presStyleCnt="0">
        <dgm:presLayoutVars>
          <dgm:dir/>
          <dgm:resizeHandles val="exact"/>
        </dgm:presLayoutVars>
      </dgm:prSet>
      <dgm:spPr/>
    </dgm:pt>
    <dgm:pt modelId="{C11495D2-A33C-457B-8E9C-BA692BEBEA56}" type="pres">
      <dgm:prSet presAssocID="{673CFDDB-A47C-4E9F-840E-50F941DAF13A}" presName="compNode" presStyleCnt="0"/>
      <dgm:spPr/>
    </dgm:pt>
    <dgm:pt modelId="{C55C8730-6CB2-4265-8529-70D22A243890}" type="pres">
      <dgm:prSet presAssocID="{673CFDDB-A47C-4E9F-840E-50F941DAF13A}" presName="iconBgRect" presStyleLbl="bgShp" presStyleIdx="0" presStyleCnt="5"/>
      <dgm:spPr/>
    </dgm:pt>
    <dgm:pt modelId="{05763F91-CE79-4D4A-B18C-A45D63D233E2}" type="pres">
      <dgm:prSet presAssocID="{673CFDDB-A47C-4E9F-840E-50F941DAF13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atabase"/>
        </a:ext>
      </dgm:extLst>
    </dgm:pt>
    <dgm:pt modelId="{62C412DB-99B3-4D7D-9E00-1018D9B37041}" type="pres">
      <dgm:prSet presAssocID="{673CFDDB-A47C-4E9F-840E-50F941DAF13A}" presName="spaceRect" presStyleCnt="0"/>
      <dgm:spPr/>
    </dgm:pt>
    <dgm:pt modelId="{B697693C-9AB8-4FBD-B4DE-C2E5A77EC8ED}" type="pres">
      <dgm:prSet presAssocID="{673CFDDB-A47C-4E9F-840E-50F941DAF13A}" presName="textRect" presStyleLbl="revTx" presStyleIdx="0" presStyleCnt="5">
        <dgm:presLayoutVars>
          <dgm:chMax val="1"/>
          <dgm:chPref val="1"/>
        </dgm:presLayoutVars>
      </dgm:prSet>
      <dgm:spPr/>
    </dgm:pt>
    <dgm:pt modelId="{F3DCFEC1-E093-4DBC-B90B-8A649D7A4148}" type="pres">
      <dgm:prSet presAssocID="{F3E10748-6229-48C0-AEAB-0E7C768DF73B}" presName="sibTrans" presStyleCnt="0"/>
      <dgm:spPr/>
    </dgm:pt>
    <dgm:pt modelId="{4967B373-5087-4F96-9618-6833682F57E9}" type="pres">
      <dgm:prSet presAssocID="{BC9E0C06-760F-4F11-8AED-24762CC0FBF8}" presName="compNode" presStyleCnt="0"/>
      <dgm:spPr/>
    </dgm:pt>
    <dgm:pt modelId="{4A36D71A-6CB2-4872-8242-E3C53E84F86D}" type="pres">
      <dgm:prSet presAssocID="{BC9E0C06-760F-4F11-8AED-24762CC0FBF8}" presName="iconBgRect" presStyleLbl="bgShp" presStyleIdx="1" presStyleCnt="5"/>
      <dgm:spPr/>
    </dgm:pt>
    <dgm:pt modelId="{FE5045A3-81D5-4327-A67E-BF3C72B87301}" type="pres">
      <dgm:prSet presAssocID="{BC9E0C06-760F-4F11-8AED-24762CC0FBF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3DCC99ED-19CE-4780-9134-0AB0FC7F990A}" type="pres">
      <dgm:prSet presAssocID="{BC9E0C06-760F-4F11-8AED-24762CC0FBF8}" presName="spaceRect" presStyleCnt="0"/>
      <dgm:spPr/>
    </dgm:pt>
    <dgm:pt modelId="{3192C101-35B3-4D85-B31C-F9B0D78662F6}" type="pres">
      <dgm:prSet presAssocID="{BC9E0C06-760F-4F11-8AED-24762CC0FBF8}" presName="textRect" presStyleLbl="revTx" presStyleIdx="1" presStyleCnt="5">
        <dgm:presLayoutVars>
          <dgm:chMax val="1"/>
          <dgm:chPref val="1"/>
        </dgm:presLayoutVars>
      </dgm:prSet>
      <dgm:spPr/>
    </dgm:pt>
    <dgm:pt modelId="{E0637BC5-D5BF-4CE0-A76A-D32ACB97FF07}" type="pres">
      <dgm:prSet presAssocID="{1F7235D3-A654-4C5A-82A2-575DD72EB028}" presName="sibTrans" presStyleCnt="0"/>
      <dgm:spPr/>
    </dgm:pt>
    <dgm:pt modelId="{A8A2D92D-0294-4134-AA01-29969CE4D1D5}" type="pres">
      <dgm:prSet presAssocID="{E06D9498-86D7-4D33-A9BF-AE744E37D457}" presName="compNode" presStyleCnt="0"/>
      <dgm:spPr/>
    </dgm:pt>
    <dgm:pt modelId="{B625758F-47C0-4D7E-86EC-3F7C1A73CED6}" type="pres">
      <dgm:prSet presAssocID="{E06D9498-86D7-4D33-A9BF-AE744E37D457}" presName="iconBgRect" presStyleLbl="bgShp" presStyleIdx="2" presStyleCnt="5"/>
      <dgm:spPr/>
    </dgm:pt>
    <dgm:pt modelId="{FD7EB273-6E83-44BF-84D3-F4569B0D53C3}" type="pres">
      <dgm:prSet presAssocID="{E06D9498-86D7-4D33-A9BF-AE744E37D45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 List"/>
        </a:ext>
      </dgm:extLst>
    </dgm:pt>
    <dgm:pt modelId="{8DA1DEDD-6173-4D0B-9FD2-744FB4B4D414}" type="pres">
      <dgm:prSet presAssocID="{E06D9498-86D7-4D33-A9BF-AE744E37D457}" presName="spaceRect" presStyleCnt="0"/>
      <dgm:spPr/>
    </dgm:pt>
    <dgm:pt modelId="{EC7954A0-6666-4386-B5FB-5EE9BA83C396}" type="pres">
      <dgm:prSet presAssocID="{E06D9498-86D7-4D33-A9BF-AE744E37D457}" presName="textRect" presStyleLbl="revTx" presStyleIdx="2" presStyleCnt="5">
        <dgm:presLayoutVars>
          <dgm:chMax val="1"/>
          <dgm:chPref val="1"/>
        </dgm:presLayoutVars>
      </dgm:prSet>
      <dgm:spPr/>
    </dgm:pt>
    <dgm:pt modelId="{3D05192D-BC1D-42DF-8514-7FABD38E056B}" type="pres">
      <dgm:prSet presAssocID="{3AB0FEE4-5FCF-40C5-9672-6D3CA993CB20}" presName="sibTrans" presStyleCnt="0"/>
      <dgm:spPr/>
    </dgm:pt>
    <dgm:pt modelId="{3CB71F35-7AA9-40A9-97DD-A47B3020BE14}" type="pres">
      <dgm:prSet presAssocID="{EC5968A9-7813-4963-A15F-77E00248A956}" presName="compNode" presStyleCnt="0"/>
      <dgm:spPr/>
    </dgm:pt>
    <dgm:pt modelId="{28691730-DC08-4152-9609-1DA54FCBCB2A}" type="pres">
      <dgm:prSet presAssocID="{EC5968A9-7813-4963-A15F-77E00248A956}" presName="iconBgRect" presStyleLbl="bgShp" presStyleIdx="3" presStyleCnt="5"/>
      <dgm:spPr/>
    </dgm:pt>
    <dgm:pt modelId="{DD9B76EB-9A2B-4BE6-AA44-9C40432435C9}" type="pres">
      <dgm:prSet presAssocID="{EC5968A9-7813-4963-A15F-77E00248A95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Users with solid fill"/>
        </a:ext>
      </dgm:extLst>
    </dgm:pt>
    <dgm:pt modelId="{410E6AC6-93AB-4F02-9352-3DE06AC3FD2C}" type="pres">
      <dgm:prSet presAssocID="{EC5968A9-7813-4963-A15F-77E00248A956}" presName="spaceRect" presStyleCnt="0"/>
      <dgm:spPr/>
    </dgm:pt>
    <dgm:pt modelId="{30EEA2CC-8899-44F5-B1E4-5F8C9FB8FF84}" type="pres">
      <dgm:prSet presAssocID="{EC5968A9-7813-4963-A15F-77E00248A956}" presName="textRect" presStyleLbl="revTx" presStyleIdx="3" presStyleCnt="5">
        <dgm:presLayoutVars>
          <dgm:chMax val="1"/>
          <dgm:chPref val="1"/>
        </dgm:presLayoutVars>
      </dgm:prSet>
      <dgm:spPr/>
    </dgm:pt>
    <dgm:pt modelId="{415008CB-79EB-40D0-800D-35925A53FCBB}" type="pres">
      <dgm:prSet presAssocID="{25B67E0E-4421-4718-AF18-A762315E36AA}" presName="sibTrans" presStyleCnt="0"/>
      <dgm:spPr/>
    </dgm:pt>
    <dgm:pt modelId="{40D2F8B3-C756-4F4C-A2BB-5CDEF3E32EAF}" type="pres">
      <dgm:prSet presAssocID="{77022547-043B-4B6F-ADBD-2A6D3598B5AA}" presName="compNode" presStyleCnt="0"/>
      <dgm:spPr/>
    </dgm:pt>
    <dgm:pt modelId="{A3661FEC-D978-4D2D-8750-0E00D5AFB4E8}" type="pres">
      <dgm:prSet presAssocID="{77022547-043B-4B6F-ADBD-2A6D3598B5AA}" presName="iconBgRect" presStyleLbl="bgShp" presStyleIdx="4" presStyleCnt="5"/>
      <dgm:spPr/>
    </dgm:pt>
    <dgm:pt modelId="{D0E17A47-0374-4BB4-99AC-AFDE062D516F}" type="pres">
      <dgm:prSet presAssocID="{77022547-043B-4B6F-ADBD-2A6D3598B5A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Medical with solid fill"/>
        </a:ext>
      </dgm:extLst>
    </dgm:pt>
    <dgm:pt modelId="{F2854F7F-8E2C-4169-95CB-A36E0EAB7A6A}" type="pres">
      <dgm:prSet presAssocID="{77022547-043B-4B6F-ADBD-2A6D3598B5AA}" presName="spaceRect" presStyleCnt="0"/>
      <dgm:spPr/>
    </dgm:pt>
    <dgm:pt modelId="{1D1FB514-76DE-418A-9198-7F4F1C239D0D}" type="pres">
      <dgm:prSet presAssocID="{77022547-043B-4B6F-ADBD-2A6D3598B5AA}" presName="textRect" presStyleLbl="revTx" presStyleIdx="4" presStyleCnt="5">
        <dgm:presLayoutVars>
          <dgm:chMax val="1"/>
          <dgm:chPref val="1"/>
        </dgm:presLayoutVars>
      </dgm:prSet>
      <dgm:spPr/>
    </dgm:pt>
  </dgm:ptLst>
  <dgm:cxnLst>
    <dgm:cxn modelId="{C6400E09-885A-4348-BE61-7B2853CED3B9}" srcId="{1F2EA5A2-5BDE-4962-9F99-7C57292AA4D7}" destId="{EC5968A9-7813-4963-A15F-77E00248A956}" srcOrd="3" destOrd="0" parTransId="{322C219A-649E-4E40-89B6-751E4B78AD04}" sibTransId="{25B67E0E-4421-4718-AF18-A762315E36AA}"/>
    <dgm:cxn modelId="{FDA5831A-4AED-4AD0-8135-7F5CE2DFA6B7}" srcId="{1F2EA5A2-5BDE-4962-9F99-7C57292AA4D7}" destId="{BC9E0C06-760F-4F11-8AED-24762CC0FBF8}" srcOrd="1" destOrd="0" parTransId="{24C36804-9688-4ABF-A0EC-B4E2415C44F1}" sibTransId="{1F7235D3-A654-4C5A-82A2-575DD72EB028}"/>
    <dgm:cxn modelId="{E99BD24C-C94D-4661-926C-FF13018ECDAD}" type="presOf" srcId="{77022547-043B-4B6F-ADBD-2A6D3598B5AA}" destId="{1D1FB514-76DE-418A-9198-7F4F1C239D0D}" srcOrd="0" destOrd="0" presId="urn:microsoft.com/office/officeart/2018/5/layout/IconCircleLabelList"/>
    <dgm:cxn modelId="{E414204D-6AD7-41B1-964C-CDF05A5E03CC}" type="presOf" srcId="{673CFDDB-A47C-4E9F-840E-50F941DAF13A}" destId="{B697693C-9AB8-4FBD-B4DE-C2E5A77EC8ED}" srcOrd="0" destOrd="0" presId="urn:microsoft.com/office/officeart/2018/5/layout/IconCircleLabelList"/>
    <dgm:cxn modelId="{422CD258-F22A-40B2-9CAC-7ECDC4F3CB83}" srcId="{1F2EA5A2-5BDE-4962-9F99-7C57292AA4D7}" destId="{673CFDDB-A47C-4E9F-840E-50F941DAF13A}" srcOrd="0" destOrd="0" parTransId="{BD96E94F-F738-4AEE-8B17-8831E69CD699}" sibTransId="{F3E10748-6229-48C0-AEAB-0E7C768DF73B}"/>
    <dgm:cxn modelId="{0FFA67AB-522F-43CD-AF08-AB268F198241}" type="presOf" srcId="{1F2EA5A2-5BDE-4962-9F99-7C57292AA4D7}" destId="{5E59BA9A-DB58-421C-A0B2-5BD557788013}" srcOrd="0" destOrd="0" presId="urn:microsoft.com/office/officeart/2018/5/layout/IconCircleLabelList"/>
    <dgm:cxn modelId="{B284C3C0-E3F9-42AC-81DF-424FF9FF8C42}" type="presOf" srcId="{EC5968A9-7813-4963-A15F-77E00248A956}" destId="{30EEA2CC-8899-44F5-B1E4-5F8C9FB8FF84}" srcOrd="0" destOrd="0" presId="urn:microsoft.com/office/officeart/2018/5/layout/IconCircleLabelList"/>
    <dgm:cxn modelId="{FD3EDED1-D0D8-4CDB-B1E9-99206DAD7EB2}" type="presOf" srcId="{E06D9498-86D7-4D33-A9BF-AE744E37D457}" destId="{EC7954A0-6666-4386-B5FB-5EE9BA83C396}" srcOrd="0" destOrd="0" presId="urn:microsoft.com/office/officeart/2018/5/layout/IconCircleLabelList"/>
    <dgm:cxn modelId="{BB34B0DA-F9E7-4F95-A982-E747CF5AB52F}" srcId="{1F2EA5A2-5BDE-4962-9F99-7C57292AA4D7}" destId="{77022547-043B-4B6F-ADBD-2A6D3598B5AA}" srcOrd="4" destOrd="0" parTransId="{00D1CB78-E8CA-4E43-AB24-24EDD776022C}" sibTransId="{55C0F013-B61D-4C6C-BC1F-91E58B87F32C}"/>
    <dgm:cxn modelId="{6C6306ED-DD43-47DD-9E6A-6BDD08803CAD}" srcId="{1F2EA5A2-5BDE-4962-9F99-7C57292AA4D7}" destId="{E06D9498-86D7-4D33-A9BF-AE744E37D457}" srcOrd="2" destOrd="0" parTransId="{FF3BB7C0-B0DF-403F-A2AC-A082205686E3}" sibTransId="{3AB0FEE4-5FCF-40C5-9672-6D3CA993CB20}"/>
    <dgm:cxn modelId="{EDC013FA-0C14-4C8F-8559-8037365E2112}" type="presOf" srcId="{BC9E0C06-760F-4F11-8AED-24762CC0FBF8}" destId="{3192C101-35B3-4D85-B31C-F9B0D78662F6}" srcOrd="0" destOrd="0" presId="urn:microsoft.com/office/officeart/2018/5/layout/IconCircleLabelList"/>
    <dgm:cxn modelId="{E5C83B89-24D4-445A-B666-FF64DAFFD5E6}" type="presParOf" srcId="{5E59BA9A-DB58-421C-A0B2-5BD557788013}" destId="{C11495D2-A33C-457B-8E9C-BA692BEBEA56}" srcOrd="0" destOrd="0" presId="urn:microsoft.com/office/officeart/2018/5/layout/IconCircleLabelList"/>
    <dgm:cxn modelId="{E4A38710-42A9-4771-9A49-26A6C7C2A8C6}" type="presParOf" srcId="{C11495D2-A33C-457B-8E9C-BA692BEBEA56}" destId="{C55C8730-6CB2-4265-8529-70D22A243890}" srcOrd="0" destOrd="0" presId="urn:microsoft.com/office/officeart/2018/5/layout/IconCircleLabelList"/>
    <dgm:cxn modelId="{D3A58F1E-1B88-40D0-B156-F2B25C2CABE8}" type="presParOf" srcId="{C11495D2-A33C-457B-8E9C-BA692BEBEA56}" destId="{05763F91-CE79-4D4A-B18C-A45D63D233E2}" srcOrd="1" destOrd="0" presId="urn:microsoft.com/office/officeart/2018/5/layout/IconCircleLabelList"/>
    <dgm:cxn modelId="{666AF551-E6F0-4C8C-84EB-752203B3AB86}" type="presParOf" srcId="{C11495D2-A33C-457B-8E9C-BA692BEBEA56}" destId="{62C412DB-99B3-4D7D-9E00-1018D9B37041}" srcOrd="2" destOrd="0" presId="urn:microsoft.com/office/officeart/2018/5/layout/IconCircleLabelList"/>
    <dgm:cxn modelId="{F1919D18-2A67-4A54-8D4C-1E9B62B3CE36}" type="presParOf" srcId="{C11495D2-A33C-457B-8E9C-BA692BEBEA56}" destId="{B697693C-9AB8-4FBD-B4DE-C2E5A77EC8ED}" srcOrd="3" destOrd="0" presId="urn:microsoft.com/office/officeart/2018/5/layout/IconCircleLabelList"/>
    <dgm:cxn modelId="{DC91D403-32FD-42DF-B57F-2B2F210973AE}" type="presParOf" srcId="{5E59BA9A-DB58-421C-A0B2-5BD557788013}" destId="{F3DCFEC1-E093-4DBC-B90B-8A649D7A4148}" srcOrd="1" destOrd="0" presId="urn:microsoft.com/office/officeart/2018/5/layout/IconCircleLabelList"/>
    <dgm:cxn modelId="{5C5B7809-F0D1-4EBC-BB5E-9016CFCA0381}" type="presParOf" srcId="{5E59BA9A-DB58-421C-A0B2-5BD557788013}" destId="{4967B373-5087-4F96-9618-6833682F57E9}" srcOrd="2" destOrd="0" presId="urn:microsoft.com/office/officeart/2018/5/layout/IconCircleLabelList"/>
    <dgm:cxn modelId="{041F4E72-1823-4C0D-976E-07574B82A8EC}" type="presParOf" srcId="{4967B373-5087-4F96-9618-6833682F57E9}" destId="{4A36D71A-6CB2-4872-8242-E3C53E84F86D}" srcOrd="0" destOrd="0" presId="urn:microsoft.com/office/officeart/2018/5/layout/IconCircleLabelList"/>
    <dgm:cxn modelId="{3EC5F35B-3B3D-4A46-B201-CDEC0166BF1C}" type="presParOf" srcId="{4967B373-5087-4F96-9618-6833682F57E9}" destId="{FE5045A3-81D5-4327-A67E-BF3C72B87301}" srcOrd="1" destOrd="0" presId="urn:microsoft.com/office/officeart/2018/5/layout/IconCircleLabelList"/>
    <dgm:cxn modelId="{80F02130-274F-4420-BDDA-55D8EF0F7382}" type="presParOf" srcId="{4967B373-5087-4F96-9618-6833682F57E9}" destId="{3DCC99ED-19CE-4780-9134-0AB0FC7F990A}" srcOrd="2" destOrd="0" presId="urn:microsoft.com/office/officeart/2018/5/layout/IconCircleLabelList"/>
    <dgm:cxn modelId="{9A3B0AB8-8E91-4547-B179-A863D95F0E5E}" type="presParOf" srcId="{4967B373-5087-4F96-9618-6833682F57E9}" destId="{3192C101-35B3-4D85-B31C-F9B0D78662F6}" srcOrd="3" destOrd="0" presId="urn:microsoft.com/office/officeart/2018/5/layout/IconCircleLabelList"/>
    <dgm:cxn modelId="{35A9A3C5-152A-44CC-B1FB-8B959FD3C6FC}" type="presParOf" srcId="{5E59BA9A-DB58-421C-A0B2-5BD557788013}" destId="{E0637BC5-D5BF-4CE0-A76A-D32ACB97FF07}" srcOrd="3" destOrd="0" presId="urn:microsoft.com/office/officeart/2018/5/layout/IconCircleLabelList"/>
    <dgm:cxn modelId="{9F803DC8-5045-4BF8-853C-2F03EE651C1C}" type="presParOf" srcId="{5E59BA9A-DB58-421C-A0B2-5BD557788013}" destId="{A8A2D92D-0294-4134-AA01-29969CE4D1D5}" srcOrd="4" destOrd="0" presId="urn:microsoft.com/office/officeart/2018/5/layout/IconCircleLabelList"/>
    <dgm:cxn modelId="{8E14A01B-5235-4CCB-8F71-2D726D1BAF69}" type="presParOf" srcId="{A8A2D92D-0294-4134-AA01-29969CE4D1D5}" destId="{B625758F-47C0-4D7E-86EC-3F7C1A73CED6}" srcOrd="0" destOrd="0" presId="urn:microsoft.com/office/officeart/2018/5/layout/IconCircleLabelList"/>
    <dgm:cxn modelId="{4929AED1-583D-4BF7-AF84-952AF03D55F2}" type="presParOf" srcId="{A8A2D92D-0294-4134-AA01-29969CE4D1D5}" destId="{FD7EB273-6E83-44BF-84D3-F4569B0D53C3}" srcOrd="1" destOrd="0" presId="urn:microsoft.com/office/officeart/2018/5/layout/IconCircleLabelList"/>
    <dgm:cxn modelId="{56760193-C8CA-462C-A8F5-2C35EF0BEB39}" type="presParOf" srcId="{A8A2D92D-0294-4134-AA01-29969CE4D1D5}" destId="{8DA1DEDD-6173-4D0B-9FD2-744FB4B4D414}" srcOrd="2" destOrd="0" presId="urn:microsoft.com/office/officeart/2018/5/layout/IconCircleLabelList"/>
    <dgm:cxn modelId="{0625C3D1-6B39-4481-8366-9DB9286322BF}" type="presParOf" srcId="{A8A2D92D-0294-4134-AA01-29969CE4D1D5}" destId="{EC7954A0-6666-4386-B5FB-5EE9BA83C396}" srcOrd="3" destOrd="0" presId="urn:microsoft.com/office/officeart/2018/5/layout/IconCircleLabelList"/>
    <dgm:cxn modelId="{89C3DFA6-7081-4A67-A0F4-E94F1B6C2D58}" type="presParOf" srcId="{5E59BA9A-DB58-421C-A0B2-5BD557788013}" destId="{3D05192D-BC1D-42DF-8514-7FABD38E056B}" srcOrd="5" destOrd="0" presId="urn:microsoft.com/office/officeart/2018/5/layout/IconCircleLabelList"/>
    <dgm:cxn modelId="{974018C6-3AC2-44CC-AF11-DBF516F61C8E}" type="presParOf" srcId="{5E59BA9A-DB58-421C-A0B2-5BD557788013}" destId="{3CB71F35-7AA9-40A9-97DD-A47B3020BE14}" srcOrd="6" destOrd="0" presId="urn:microsoft.com/office/officeart/2018/5/layout/IconCircleLabelList"/>
    <dgm:cxn modelId="{2D6A0312-3A0D-414F-AF36-8F51CEEB1814}" type="presParOf" srcId="{3CB71F35-7AA9-40A9-97DD-A47B3020BE14}" destId="{28691730-DC08-4152-9609-1DA54FCBCB2A}" srcOrd="0" destOrd="0" presId="urn:microsoft.com/office/officeart/2018/5/layout/IconCircleLabelList"/>
    <dgm:cxn modelId="{7810743B-4366-4FD7-A9AF-74D20ABAAF6B}" type="presParOf" srcId="{3CB71F35-7AA9-40A9-97DD-A47B3020BE14}" destId="{DD9B76EB-9A2B-4BE6-AA44-9C40432435C9}" srcOrd="1" destOrd="0" presId="urn:microsoft.com/office/officeart/2018/5/layout/IconCircleLabelList"/>
    <dgm:cxn modelId="{33432307-6175-4543-8A38-97AA5796F126}" type="presParOf" srcId="{3CB71F35-7AA9-40A9-97DD-A47B3020BE14}" destId="{410E6AC6-93AB-4F02-9352-3DE06AC3FD2C}" srcOrd="2" destOrd="0" presId="urn:microsoft.com/office/officeart/2018/5/layout/IconCircleLabelList"/>
    <dgm:cxn modelId="{20B1390F-9637-40FE-AAEA-E39A79083B24}" type="presParOf" srcId="{3CB71F35-7AA9-40A9-97DD-A47B3020BE14}" destId="{30EEA2CC-8899-44F5-B1E4-5F8C9FB8FF84}" srcOrd="3" destOrd="0" presId="urn:microsoft.com/office/officeart/2018/5/layout/IconCircleLabelList"/>
    <dgm:cxn modelId="{E8D0D94E-C2C1-40E0-905D-44EFA0FD0EB8}" type="presParOf" srcId="{5E59BA9A-DB58-421C-A0B2-5BD557788013}" destId="{415008CB-79EB-40D0-800D-35925A53FCBB}" srcOrd="7" destOrd="0" presId="urn:microsoft.com/office/officeart/2018/5/layout/IconCircleLabelList"/>
    <dgm:cxn modelId="{033BAFBC-A5D2-48A5-AD18-DE29890CCE0C}" type="presParOf" srcId="{5E59BA9A-DB58-421C-A0B2-5BD557788013}" destId="{40D2F8B3-C756-4F4C-A2BB-5CDEF3E32EAF}" srcOrd="8" destOrd="0" presId="urn:microsoft.com/office/officeart/2018/5/layout/IconCircleLabelList"/>
    <dgm:cxn modelId="{6403A6DC-037A-4C03-84E1-49CBC8D7A874}" type="presParOf" srcId="{40D2F8B3-C756-4F4C-A2BB-5CDEF3E32EAF}" destId="{A3661FEC-D978-4D2D-8750-0E00D5AFB4E8}" srcOrd="0" destOrd="0" presId="urn:microsoft.com/office/officeart/2018/5/layout/IconCircleLabelList"/>
    <dgm:cxn modelId="{D5E98522-89E1-47CB-85FE-02A156052200}" type="presParOf" srcId="{40D2F8B3-C756-4F4C-A2BB-5CDEF3E32EAF}" destId="{D0E17A47-0374-4BB4-99AC-AFDE062D516F}" srcOrd="1" destOrd="0" presId="urn:microsoft.com/office/officeart/2018/5/layout/IconCircleLabelList"/>
    <dgm:cxn modelId="{C531C7A7-BA58-4847-AA6B-5CF063DEE9A9}" type="presParOf" srcId="{40D2F8B3-C756-4F4C-A2BB-5CDEF3E32EAF}" destId="{F2854F7F-8E2C-4169-95CB-A36E0EAB7A6A}" srcOrd="2" destOrd="0" presId="urn:microsoft.com/office/officeart/2018/5/layout/IconCircleLabelList"/>
    <dgm:cxn modelId="{67D68057-49CB-436B-866D-99CC818F528E}" type="presParOf" srcId="{40D2F8B3-C756-4F4C-A2BB-5CDEF3E32EAF}" destId="{1D1FB514-76DE-418A-9198-7F4F1C239D0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B966E7B-E634-4F3B-A91A-0435310C2A3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99A9681-A269-489A-96BB-0DEF50E6A629}">
      <dgm:prSet/>
      <dgm:spPr/>
      <dgm:t>
        <a:bodyPr/>
        <a:lstStyle/>
        <a:p>
          <a:pPr>
            <a:lnSpc>
              <a:spcPct val="100000"/>
            </a:lnSpc>
          </a:pPr>
          <a:r>
            <a:rPr lang="en-US" dirty="0"/>
            <a:t>Z55-Z65 identify issues related to a patient’s socioeconomic situation and are not procedural in nature.</a:t>
          </a:r>
        </a:p>
      </dgm:t>
    </dgm:pt>
    <dgm:pt modelId="{474B0427-2217-4423-A4B9-E04904885D07}" type="parTrans" cxnId="{264A3146-6D44-4C15-844F-C69E34616011}">
      <dgm:prSet/>
      <dgm:spPr/>
      <dgm:t>
        <a:bodyPr/>
        <a:lstStyle/>
        <a:p>
          <a:endParaRPr lang="en-US"/>
        </a:p>
      </dgm:t>
    </dgm:pt>
    <dgm:pt modelId="{9C0DFD6D-F607-41CA-A2BE-03BFAE92CE74}" type="sibTrans" cxnId="{264A3146-6D44-4C15-844F-C69E34616011}">
      <dgm:prSet/>
      <dgm:spPr/>
      <dgm:t>
        <a:bodyPr/>
        <a:lstStyle/>
        <a:p>
          <a:endParaRPr lang="en-US"/>
        </a:p>
      </dgm:t>
    </dgm:pt>
    <dgm:pt modelId="{2299EF49-0B26-4C7B-9FBF-C54A919119DF}">
      <dgm:prSet custT="1"/>
      <dgm:spPr/>
      <dgm:t>
        <a:bodyPr/>
        <a:lstStyle/>
        <a:p>
          <a:pPr>
            <a:lnSpc>
              <a:spcPct val="100000"/>
            </a:lnSpc>
          </a:pPr>
          <a:r>
            <a:rPr lang="en-US" sz="2500" dirty="0"/>
            <a:t>The Z codes must be accompanied by a procedure code </a:t>
          </a:r>
          <a:r>
            <a:rPr lang="en-US" sz="2000" dirty="0"/>
            <a:t>(CPT, HCPCS, ICD-10 PCS).</a:t>
          </a:r>
        </a:p>
      </dgm:t>
    </dgm:pt>
    <dgm:pt modelId="{B70C911E-E2E1-4D97-A61B-F680616C8524}" type="parTrans" cxnId="{16500732-3B96-48D3-B8E6-EE2B44A09ECF}">
      <dgm:prSet/>
      <dgm:spPr/>
      <dgm:t>
        <a:bodyPr/>
        <a:lstStyle/>
        <a:p>
          <a:endParaRPr lang="en-US"/>
        </a:p>
      </dgm:t>
    </dgm:pt>
    <dgm:pt modelId="{532434E9-3195-402B-A44F-42195C7BB85D}" type="sibTrans" cxnId="{16500732-3B96-48D3-B8E6-EE2B44A09ECF}">
      <dgm:prSet/>
      <dgm:spPr/>
      <dgm:t>
        <a:bodyPr/>
        <a:lstStyle/>
        <a:p>
          <a:endParaRPr lang="en-US"/>
        </a:p>
      </dgm:t>
    </dgm:pt>
    <dgm:pt modelId="{DBC903E6-46FE-43D3-A526-5CED8E18544D}">
      <dgm:prSet/>
      <dgm:spPr/>
      <dgm:t>
        <a:bodyPr/>
        <a:lstStyle/>
        <a:p>
          <a:pPr>
            <a:lnSpc>
              <a:spcPct val="100000"/>
            </a:lnSpc>
          </a:pPr>
          <a:endParaRPr lang="en-US"/>
        </a:p>
      </dgm:t>
    </dgm:pt>
    <dgm:pt modelId="{95B187E0-C888-41F7-8B10-14B87D1BA884}" type="parTrans" cxnId="{76A76A43-D77A-49D2-AB50-4DE95536B8C6}">
      <dgm:prSet/>
      <dgm:spPr/>
      <dgm:t>
        <a:bodyPr/>
        <a:lstStyle/>
        <a:p>
          <a:endParaRPr lang="en-US"/>
        </a:p>
      </dgm:t>
    </dgm:pt>
    <dgm:pt modelId="{C2015741-30A0-4209-88FA-D817C17E09EE}" type="sibTrans" cxnId="{76A76A43-D77A-49D2-AB50-4DE95536B8C6}">
      <dgm:prSet/>
      <dgm:spPr/>
      <dgm:t>
        <a:bodyPr/>
        <a:lstStyle/>
        <a:p>
          <a:endParaRPr lang="en-US"/>
        </a:p>
      </dgm:t>
    </dgm:pt>
    <dgm:pt modelId="{0D0A190D-261F-44B3-A727-5A1E224A5234}" type="pres">
      <dgm:prSet presAssocID="{7B966E7B-E634-4F3B-A91A-0435310C2A3A}" presName="root" presStyleCnt="0">
        <dgm:presLayoutVars>
          <dgm:dir/>
          <dgm:resizeHandles val="exact"/>
        </dgm:presLayoutVars>
      </dgm:prSet>
      <dgm:spPr/>
    </dgm:pt>
    <dgm:pt modelId="{44FE6E93-3AF2-4D84-A8FF-B2E847CE5294}" type="pres">
      <dgm:prSet presAssocID="{A99A9681-A269-489A-96BB-0DEF50E6A629}" presName="compNode" presStyleCnt="0"/>
      <dgm:spPr/>
    </dgm:pt>
    <dgm:pt modelId="{628EE641-EE97-45B9-BCCE-BFC48FEB6F88}" type="pres">
      <dgm:prSet presAssocID="{A99A9681-A269-489A-96BB-0DEF50E6A629}" presName="bgRect" presStyleLbl="bgShp" presStyleIdx="0" presStyleCnt="3"/>
      <dgm:spPr/>
    </dgm:pt>
    <dgm:pt modelId="{EF77151E-0DD5-44BF-B06A-6AE41585F801}" type="pres">
      <dgm:prSet presAssocID="{A99A9681-A269-489A-96BB-0DEF50E6A62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ome with solid fill"/>
        </a:ext>
      </dgm:extLst>
    </dgm:pt>
    <dgm:pt modelId="{2BB08970-9DC2-477C-9B12-AFA77336B194}" type="pres">
      <dgm:prSet presAssocID="{A99A9681-A269-489A-96BB-0DEF50E6A629}" presName="spaceRect" presStyleCnt="0"/>
      <dgm:spPr/>
    </dgm:pt>
    <dgm:pt modelId="{AFAF509C-CE93-48FB-86A2-17C6F3E7B8EA}" type="pres">
      <dgm:prSet presAssocID="{A99A9681-A269-489A-96BB-0DEF50E6A629}" presName="parTx" presStyleLbl="revTx" presStyleIdx="0" presStyleCnt="3">
        <dgm:presLayoutVars>
          <dgm:chMax val="0"/>
          <dgm:chPref val="0"/>
        </dgm:presLayoutVars>
      </dgm:prSet>
      <dgm:spPr/>
    </dgm:pt>
    <dgm:pt modelId="{6356B5BD-5282-48DF-9903-B173E638AF69}" type="pres">
      <dgm:prSet presAssocID="{9C0DFD6D-F607-41CA-A2BE-03BFAE92CE74}" presName="sibTrans" presStyleCnt="0"/>
      <dgm:spPr/>
    </dgm:pt>
    <dgm:pt modelId="{3A524A79-6CB8-463C-8C68-7A722D2D3B8A}" type="pres">
      <dgm:prSet presAssocID="{2299EF49-0B26-4C7B-9FBF-C54A919119DF}" presName="compNode" presStyleCnt="0"/>
      <dgm:spPr/>
    </dgm:pt>
    <dgm:pt modelId="{C9489069-6484-4369-9417-714D625B8334}" type="pres">
      <dgm:prSet presAssocID="{2299EF49-0B26-4C7B-9FBF-C54A919119DF}" presName="bgRect" presStyleLbl="bgShp" presStyleIdx="1" presStyleCnt="3"/>
      <dgm:spPr/>
    </dgm:pt>
    <dgm:pt modelId="{F5E655D5-9A2C-41EF-9A02-B6CBE6700CA9}" type="pres">
      <dgm:prSet presAssocID="{2299EF49-0B26-4C7B-9FBF-C54A919119D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ause And Effect with solid fill"/>
        </a:ext>
      </dgm:extLst>
    </dgm:pt>
    <dgm:pt modelId="{8A239E92-C936-48F2-9B78-206A3FDF9B42}" type="pres">
      <dgm:prSet presAssocID="{2299EF49-0B26-4C7B-9FBF-C54A919119DF}" presName="spaceRect" presStyleCnt="0"/>
      <dgm:spPr/>
    </dgm:pt>
    <dgm:pt modelId="{467E724F-73EB-43CA-B451-6634685E4BE0}" type="pres">
      <dgm:prSet presAssocID="{2299EF49-0B26-4C7B-9FBF-C54A919119DF}" presName="parTx" presStyleLbl="revTx" presStyleIdx="1" presStyleCnt="3" custScaleX="100115">
        <dgm:presLayoutVars>
          <dgm:chMax val="0"/>
          <dgm:chPref val="0"/>
        </dgm:presLayoutVars>
      </dgm:prSet>
      <dgm:spPr/>
    </dgm:pt>
    <dgm:pt modelId="{E29B5758-5959-4918-94F6-C6E2A0074E5B}" type="pres">
      <dgm:prSet presAssocID="{532434E9-3195-402B-A44F-42195C7BB85D}" presName="sibTrans" presStyleCnt="0"/>
      <dgm:spPr/>
    </dgm:pt>
    <dgm:pt modelId="{AED3CC93-CD0E-439C-A545-A63F5C49DAB2}" type="pres">
      <dgm:prSet presAssocID="{DBC903E6-46FE-43D3-A526-5CED8E18544D}" presName="compNode" presStyleCnt="0"/>
      <dgm:spPr/>
    </dgm:pt>
    <dgm:pt modelId="{AB3C7133-B7BD-4242-8D85-505FB7820B0A}" type="pres">
      <dgm:prSet presAssocID="{DBC903E6-46FE-43D3-A526-5CED8E18544D}" presName="bgRect" presStyleLbl="bgShp" presStyleIdx="2" presStyleCnt="3"/>
      <dgm:spPr/>
    </dgm:pt>
    <dgm:pt modelId="{FB6A7EBB-31A2-4AE3-BC60-078FEB6E2ABA}" type="pres">
      <dgm:prSet presAssocID="{DBC903E6-46FE-43D3-A526-5CED8E18544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edical outline"/>
        </a:ext>
      </dgm:extLst>
    </dgm:pt>
    <dgm:pt modelId="{24B526AA-390F-4296-970C-8F41DDFBA9B2}" type="pres">
      <dgm:prSet presAssocID="{DBC903E6-46FE-43D3-A526-5CED8E18544D}" presName="spaceRect" presStyleCnt="0"/>
      <dgm:spPr/>
    </dgm:pt>
    <dgm:pt modelId="{C652D0CF-A0C8-4F1B-B2AF-E3A49B5348E3}" type="pres">
      <dgm:prSet presAssocID="{DBC903E6-46FE-43D3-A526-5CED8E18544D}" presName="parTx" presStyleLbl="revTx" presStyleIdx="2" presStyleCnt="3">
        <dgm:presLayoutVars>
          <dgm:chMax val="0"/>
          <dgm:chPref val="0"/>
        </dgm:presLayoutVars>
      </dgm:prSet>
      <dgm:spPr/>
    </dgm:pt>
  </dgm:ptLst>
  <dgm:cxnLst>
    <dgm:cxn modelId="{16500732-3B96-48D3-B8E6-EE2B44A09ECF}" srcId="{7B966E7B-E634-4F3B-A91A-0435310C2A3A}" destId="{2299EF49-0B26-4C7B-9FBF-C54A919119DF}" srcOrd="1" destOrd="0" parTransId="{B70C911E-E2E1-4D97-A61B-F680616C8524}" sibTransId="{532434E9-3195-402B-A44F-42195C7BB85D}"/>
    <dgm:cxn modelId="{37B5A93C-E6BC-4E6A-8C75-F0F8E9783FDA}" type="presOf" srcId="{A99A9681-A269-489A-96BB-0DEF50E6A629}" destId="{AFAF509C-CE93-48FB-86A2-17C6F3E7B8EA}" srcOrd="0" destOrd="0" presId="urn:microsoft.com/office/officeart/2018/2/layout/IconVerticalSolidList"/>
    <dgm:cxn modelId="{76A76A43-D77A-49D2-AB50-4DE95536B8C6}" srcId="{7B966E7B-E634-4F3B-A91A-0435310C2A3A}" destId="{DBC903E6-46FE-43D3-A526-5CED8E18544D}" srcOrd="2" destOrd="0" parTransId="{95B187E0-C888-41F7-8B10-14B87D1BA884}" sibTransId="{C2015741-30A0-4209-88FA-D817C17E09EE}"/>
    <dgm:cxn modelId="{264A3146-6D44-4C15-844F-C69E34616011}" srcId="{7B966E7B-E634-4F3B-A91A-0435310C2A3A}" destId="{A99A9681-A269-489A-96BB-0DEF50E6A629}" srcOrd="0" destOrd="0" parTransId="{474B0427-2217-4423-A4B9-E04904885D07}" sibTransId="{9C0DFD6D-F607-41CA-A2BE-03BFAE92CE74}"/>
    <dgm:cxn modelId="{5AE5CE49-A148-4B55-98A0-7B0975DD6E1D}" type="presOf" srcId="{DBC903E6-46FE-43D3-A526-5CED8E18544D}" destId="{C652D0CF-A0C8-4F1B-B2AF-E3A49B5348E3}" srcOrd="0" destOrd="0" presId="urn:microsoft.com/office/officeart/2018/2/layout/IconVerticalSolidList"/>
    <dgm:cxn modelId="{81327EA2-00E9-445F-9E36-EE2386350F5F}" type="presOf" srcId="{7B966E7B-E634-4F3B-A91A-0435310C2A3A}" destId="{0D0A190D-261F-44B3-A727-5A1E224A5234}" srcOrd="0" destOrd="0" presId="urn:microsoft.com/office/officeart/2018/2/layout/IconVerticalSolidList"/>
    <dgm:cxn modelId="{966CD3B8-7F87-4918-9B4D-8A0E62AA24D1}" type="presOf" srcId="{2299EF49-0B26-4C7B-9FBF-C54A919119DF}" destId="{467E724F-73EB-43CA-B451-6634685E4BE0}" srcOrd="0" destOrd="0" presId="urn:microsoft.com/office/officeart/2018/2/layout/IconVerticalSolidList"/>
    <dgm:cxn modelId="{39F7DA14-C07F-4A54-ABF3-41AF2F89402B}" type="presParOf" srcId="{0D0A190D-261F-44B3-A727-5A1E224A5234}" destId="{44FE6E93-3AF2-4D84-A8FF-B2E847CE5294}" srcOrd="0" destOrd="0" presId="urn:microsoft.com/office/officeart/2018/2/layout/IconVerticalSolidList"/>
    <dgm:cxn modelId="{F2AC9788-663B-48EC-A704-E28B73215775}" type="presParOf" srcId="{44FE6E93-3AF2-4D84-A8FF-B2E847CE5294}" destId="{628EE641-EE97-45B9-BCCE-BFC48FEB6F88}" srcOrd="0" destOrd="0" presId="urn:microsoft.com/office/officeart/2018/2/layout/IconVerticalSolidList"/>
    <dgm:cxn modelId="{7E85B0BE-FD01-4A3D-9E27-B9F4CE539A13}" type="presParOf" srcId="{44FE6E93-3AF2-4D84-A8FF-B2E847CE5294}" destId="{EF77151E-0DD5-44BF-B06A-6AE41585F801}" srcOrd="1" destOrd="0" presId="urn:microsoft.com/office/officeart/2018/2/layout/IconVerticalSolidList"/>
    <dgm:cxn modelId="{E6130B3C-F571-423E-B89D-2CEB8D543F57}" type="presParOf" srcId="{44FE6E93-3AF2-4D84-A8FF-B2E847CE5294}" destId="{2BB08970-9DC2-477C-9B12-AFA77336B194}" srcOrd="2" destOrd="0" presId="urn:microsoft.com/office/officeart/2018/2/layout/IconVerticalSolidList"/>
    <dgm:cxn modelId="{BBC0BBC9-BF9D-4A52-9B6C-951CB2C4BA3E}" type="presParOf" srcId="{44FE6E93-3AF2-4D84-A8FF-B2E847CE5294}" destId="{AFAF509C-CE93-48FB-86A2-17C6F3E7B8EA}" srcOrd="3" destOrd="0" presId="urn:microsoft.com/office/officeart/2018/2/layout/IconVerticalSolidList"/>
    <dgm:cxn modelId="{4CEFEA80-B400-443A-B45C-0C408DEBDF02}" type="presParOf" srcId="{0D0A190D-261F-44B3-A727-5A1E224A5234}" destId="{6356B5BD-5282-48DF-9903-B173E638AF69}" srcOrd="1" destOrd="0" presId="urn:microsoft.com/office/officeart/2018/2/layout/IconVerticalSolidList"/>
    <dgm:cxn modelId="{04D37B04-52C7-4FC7-9719-F2E8A8DD571F}" type="presParOf" srcId="{0D0A190D-261F-44B3-A727-5A1E224A5234}" destId="{3A524A79-6CB8-463C-8C68-7A722D2D3B8A}" srcOrd="2" destOrd="0" presId="urn:microsoft.com/office/officeart/2018/2/layout/IconVerticalSolidList"/>
    <dgm:cxn modelId="{9B994DC1-C4C6-43E0-95AA-F93CDD2A24BC}" type="presParOf" srcId="{3A524A79-6CB8-463C-8C68-7A722D2D3B8A}" destId="{C9489069-6484-4369-9417-714D625B8334}" srcOrd="0" destOrd="0" presId="urn:microsoft.com/office/officeart/2018/2/layout/IconVerticalSolidList"/>
    <dgm:cxn modelId="{EC59DF94-92D4-4CC8-BD29-27B04B994696}" type="presParOf" srcId="{3A524A79-6CB8-463C-8C68-7A722D2D3B8A}" destId="{F5E655D5-9A2C-41EF-9A02-B6CBE6700CA9}" srcOrd="1" destOrd="0" presId="urn:microsoft.com/office/officeart/2018/2/layout/IconVerticalSolidList"/>
    <dgm:cxn modelId="{4D484832-8397-4382-93E6-86BC5522C2BC}" type="presParOf" srcId="{3A524A79-6CB8-463C-8C68-7A722D2D3B8A}" destId="{8A239E92-C936-48F2-9B78-206A3FDF9B42}" srcOrd="2" destOrd="0" presId="urn:microsoft.com/office/officeart/2018/2/layout/IconVerticalSolidList"/>
    <dgm:cxn modelId="{9F368F87-E8B2-4AC8-99B6-31EA030A3075}" type="presParOf" srcId="{3A524A79-6CB8-463C-8C68-7A722D2D3B8A}" destId="{467E724F-73EB-43CA-B451-6634685E4BE0}" srcOrd="3" destOrd="0" presId="urn:microsoft.com/office/officeart/2018/2/layout/IconVerticalSolidList"/>
    <dgm:cxn modelId="{84152E89-9121-41D1-8A8C-04D53FF94978}" type="presParOf" srcId="{0D0A190D-261F-44B3-A727-5A1E224A5234}" destId="{E29B5758-5959-4918-94F6-C6E2A0074E5B}" srcOrd="3" destOrd="0" presId="urn:microsoft.com/office/officeart/2018/2/layout/IconVerticalSolidList"/>
    <dgm:cxn modelId="{B55F7463-501C-4EF1-BFB9-5630EAE6150F}" type="presParOf" srcId="{0D0A190D-261F-44B3-A727-5A1E224A5234}" destId="{AED3CC93-CD0E-439C-A545-A63F5C49DAB2}" srcOrd="4" destOrd="0" presId="urn:microsoft.com/office/officeart/2018/2/layout/IconVerticalSolidList"/>
    <dgm:cxn modelId="{AD3AAAA4-998B-4182-BB75-A54B78B62C1B}" type="presParOf" srcId="{AED3CC93-CD0E-439C-A545-A63F5C49DAB2}" destId="{AB3C7133-B7BD-4242-8D85-505FB7820B0A}" srcOrd="0" destOrd="0" presId="urn:microsoft.com/office/officeart/2018/2/layout/IconVerticalSolidList"/>
    <dgm:cxn modelId="{647A9107-9845-4F44-A4BD-1E836BC1FD00}" type="presParOf" srcId="{AED3CC93-CD0E-439C-A545-A63F5C49DAB2}" destId="{FB6A7EBB-31A2-4AE3-BC60-078FEB6E2ABA}" srcOrd="1" destOrd="0" presId="urn:microsoft.com/office/officeart/2018/2/layout/IconVerticalSolidList"/>
    <dgm:cxn modelId="{7A8A6AD3-EA39-437C-8A36-1F2AD866A405}" type="presParOf" srcId="{AED3CC93-CD0E-439C-A545-A63F5C49DAB2}" destId="{24B526AA-390F-4296-970C-8F41DDFBA9B2}" srcOrd="2" destOrd="0" presId="urn:microsoft.com/office/officeart/2018/2/layout/IconVerticalSolidList"/>
    <dgm:cxn modelId="{ACB1480A-A0CA-4C93-B6BB-2F84DD88C514}" type="presParOf" srcId="{AED3CC93-CD0E-439C-A545-A63F5C49DAB2}" destId="{C652D0CF-A0C8-4F1B-B2AF-E3A49B5348E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A796280-B4C6-434B-A407-88BED43EB5A5}" type="doc">
      <dgm:prSet loTypeId="urn:microsoft.com/office/officeart/2005/8/layout/vList3" loCatId="list" qsTypeId="urn:microsoft.com/office/officeart/2005/8/quickstyle/simple1" qsCatId="simple" csTypeId="urn:microsoft.com/office/officeart/2005/8/colors/accent1_2" csCatId="accent1" phldr="1"/>
      <dgm:spPr/>
    </dgm:pt>
    <dgm:pt modelId="{A6DC9CA6-52F9-4564-96F5-38D205778EF9}">
      <dgm:prSet phldrT="[Text]"/>
      <dgm:spPr/>
      <dgm:t>
        <a:bodyPr/>
        <a:lstStyle/>
        <a:p>
          <a:r>
            <a:rPr lang="en-US"/>
            <a:t>Case Manager</a:t>
          </a:r>
        </a:p>
      </dgm:t>
    </dgm:pt>
    <dgm:pt modelId="{1A0A3B3F-8AEB-45AE-9628-682FCCC51523}" type="parTrans" cxnId="{FF448456-20F2-41B2-AB84-5C4997CA6C2B}">
      <dgm:prSet/>
      <dgm:spPr/>
      <dgm:t>
        <a:bodyPr/>
        <a:lstStyle/>
        <a:p>
          <a:endParaRPr lang="en-US"/>
        </a:p>
      </dgm:t>
    </dgm:pt>
    <dgm:pt modelId="{7FA97A03-1220-478A-B720-6B5225E5ED85}" type="sibTrans" cxnId="{FF448456-20F2-41B2-AB84-5C4997CA6C2B}">
      <dgm:prSet/>
      <dgm:spPr/>
      <dgm:t>
        <a:bodyPr/>
        <a:lstStyle/>
        <a:p>
          <a:endParaRPr lang="en-US"/>
        </a:p>
      </dgm:t>
    </dgm:pt>
    <dgm:pt modelId="{28FAA314-7461-4E67-B31A-25DF4B63BD84}">
      <dgm:prSet phldrT="[Text]"/>
      <dgm:spPr/>
      <dgm:t>
        <a:bodyPr/>
        <a:lstStyle/>
        <a:p>
          <a:r>
            <a:rPr lang="en-US"/>
            <a:t>Social Worker</a:t>
          </a:r>
        </a:p>
      </dgm:t>
    </dgm:pt>
    <dgm:pt modelId="{FE2F3924-41A0-4532-BC4E-0ADA4B537AB5}" type="parTrans" cxnId="{A51103CC-70F2-461B-B359-F80E8CFE9800}">
      <dgm:prSet/>
      <dgm:spPr/>
      <dgm:t>
        <a:bodyPr/>
        <a:lstStyle/>
        <a:p>
          <a:endParaRPr lang="en-US"/>
        </a:p>
      </dgm:t>
    </dgm:pt>
    <dgm:pt modelId="{FCF62A2A-EC3C-4B62-8ED7-815475B5D1CC}" type="sibTrans" cxnId="{A51103CC-70F2-461B-B359-F80E8CFE9800}">
      <dgm:prSet/>
      <dgm:spPr/>
      <dgm:t>
        <a:bodyPr/>
        <a:lstStyle/>
        <a:p>
          <a:endParaRPr lang="en-US"/>
        </a:p>
      </dgm:t>
    </dgm:pt>
    <dgm:pt modelId="{B8F9388A-1BED-492F-ACFE-F752A8A5C475}">
      <dgm:prSet phldrT="[Text]"/>
      <dgm:spPr/>
      <dgm:t>
        <a:bodyPr/>
        <a:lstStyle/>
        <a:p>
          <a:r>
            <a:rPr lang="en-US"/>
            <a:t>Discharge Planner</a:t>
          </a:r>
        </a:p>
      </dgm:t>
    </dgm:pt>
    <dgm:pt modelId="{D8067A3A-1665-4411-8B3D-6060CA30AB01}" type="parTrans" cxnId="{AAF8F77C-5ED9-4C0A-A89B-769227312814}">
      <dgm:prSet/>
      <dgm:spPr/>
      <dgm:t>
        <a:bodyPr/>
        <a:lstStyle/>
        <a:p>
          <a:endParaRPr lang="en-US"/>
        </a:p>
      </dgm:t>
    </dgm:pt>
    <dgm:pt modelId="{4B4BD034-5069-4EA8-9672-DB49C3540195}" type="sibTrans" cxnId="{AAF8F77C-5ED9-4C0A-A89B-769227312814}">
      <dgm:prSet/>
      <dgm:spPr/>
      <dgm:t>
        <a:bodyPr/>
        <a:lstStyle/>
        <a:p>
          <a:endParaRPr lang="en-US"/>
        </a:p>
      </dgm:t>
    </dgm:pt>
    <dgm:pt modelId="{E0EBADFB-4484-474E-81A8-1350487F2C75}">
      <dgm:prSet/>
      <dgm:spPr/>
      <dgm:t>
        <a:bodyPr/>
        <a:lstStyle/>
        <a:p>
          <a:r>
            <a:rPr lang="en-US" dirty="0"/>
            <a:t>Clinical Staff</a:t>
          </a:r>
        </a:p>
      </dgm:t>
    </dgm:pt>
    <dgm:pt modelId="{DBE93D1C-6E57-4DEA-AA29-A18F494F5D5A}" type="parTrans" cxnId="{DD67A220-4692-40A1-8D20-8686E023841B}">
      <dgm:prSet/>
      <dgm:spPr/>
      <dgm:t>
        <a:bodyPr/>
        <a:lstStyle/>
        <a:p>
          <a:endParaRPr lang="en-US"/>
        </a:p>
      </dgm:t>
    </dgm:pt>
    <dgm:pt modelId="{64E8FB4B-8980-4676-B486-9394C1355EC6}" type="sibTrans" cxnId="{DD67A220-4692-40A1-8D20-8686E023841B}">
      <dgm:prSet/>
      <dgm:spPr/>
      <dgm:t>
        <a:bodyPr/>
        <a:lstStyle/>
        <a:p>
          <a:endParaRPr lang="en-US"/>
        </a:p>
      </dgm:t>
    </dgm:pt>
    <dgm:pt modelId="{8DDE8F84-77E3-4A7F-B900-F8158A01019A}">
      <dgm:prSet custT="1"/>
      <dgm:spPr/>
      <dgm:t>
        <a:bodyPr/>
        <a:lstStyle/>
        <a:p>
          <a:r>
            <a:rPr lang="en-US" sz="2800" dirty="0"/>
            <a:t>Patient</a:t>
          </a:r>
        </a:p>
      </dgm:t>
    </dgm:pt>
    <dgm:pt modelId="{7C513859-6EAD-4C4C-8C3D-7F061B757187}" type="parTrans" cxnId="{F1AA262D-916A-4EFA-B62D-7DFF14028BB3}">
      <dgm:prSet/>
      <dgm:spPr/>
      <dgm:t>
        <a:bodyPr/>
        <a:lstStyle/>
        <a:p>
          <a:endParaRPr lang="en-US"/>
        </a:p>
      </dgm:t>
    </dgm:pt>
    <dgm:pt modelId="{8B3AFB07-4F22-476B-9A45-E3CAE904BD0B}" type="sibTrans" cxnId="{F1AA262D-916A-4EFA-B62D-7DFF14028BB3}">
      <dgm:prSet/>
      <dgm:spPr/>
      <dgm:t>
        <a:bodyPr/>
        <a:lstStyle/>
        <a:p>
          <a:endParaRPr lang="en-US"/>
        </a:p>
      </dgm:t>
    </dgm:pt>
    <dgm:pt modelId="{231A3B04-FEA9-4E57-AAA9-CCE72EF72A77}" type="pres">
      <dgm:prSet presAssocID="{DA796280-B4C6-434B-A407-88BED43EB5A5}" presName="linearFlow" presStyleCnt="0">
        <dgm:presLayoutVars>
          <dgm:dir/>
          <dgm:resizeHandles val="exact"/>
        </dgm:presLayoutVars>
      </dgm:prSet>
      <dgm:spPr/>
    </dgm:pt>
    <dgm:pt modelId="{AB123596-F5A9-4B66-99B4-37106E14F01C}" type="pres">
      <dgm:prSet presAssocID="{A6DC9CA6-52F9-4564-96F5-38D205778EF9}" presName="composite" presStyleCnt="0"/>
      <dgm:spPr/>
    </dgm:pt>
    <dgm:pt modelId="{ABC9CE1B-5758-4743-B131-4D4857055849}" type="pres">
      <dgm:prSet presAssocID="{A6DC9CA6-52F9-4564-96F5-38D205778EF9}"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micals with solid fill"/>
        </a:ext>
      </dgm:extLst>
    </dgm:pt>
    <dgm:pt modelId="{C999E48A-4B80-4DC9-AFD7-FB59B2221D9A}" type="pres">
      <dgm:prSet presAssocID="{A6DC9CA6-52F9-4564-96F5-38D205778EF9}" presName="txShp" presStyleLbl="node1" presStyleIdx="0" presStyleCnt="5">
        <dgm:presLayoutVars>
          <dgm:bulletEnabled val="1"/>
        </dgm:presLayoutVars>
      </dgm:prSet>
      <dgm:spPr/>
    </dgm:pt>
    <dgm:pt modelId="{011DC19F-B547-4339-90C7-608EC35B3E27}" type="pres">
      <dgm:prSet presAssocID="{7FA97A03-1220-478A-B720-6B5225E5ED85}" presName="spacing" presStyleCnt="0"/>
      <dgm:spPr/>
    </dgm:pt>
    <dgm:pt modelId="{06243354-9285-467B-9CC7-1852BC7E03E2}" type="pres">
      <dgm:prSet presAssocID="{28FAA314-7461-4E67-B31A-25DF4B63BD84}" presName="composite" presStyleCnt="0"/>
      <dgm:spPr/>
    </dgm:pt>
    <dgm:pt modelId="{E51D7C8B-6D8B-4315-BF79-DBE512702899}" type="pres">
      <dgm:prSet presAssocID="{28FAA314-7461-4E67-B31A-25DF4B63BD84}" presName="imgShp"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are with solid fill"/>
        </a:ext>
      </dgm:extLst>
    </dgm:pt>
    <dgm:pt modelId="{6A8FE925-98C2-46B2-BCD1-8699ABCCFB36}" type="pres">
      <dgm:prSet presAssocID="{28FAA314-7461-4E67-B31A-25DF4B63BD84}" presName="txShp" presStyleLbl="node1" presStyleIdx="1" presStyleCnt="5">
        <dgm:presLayoutVars>
          <dgm:bulletEnabled val="1"/>
        </dgm:presLayoutVars>
      </dgm:prSet>
      <dgm:spPr/>
    </dgm:pt>
    <dgm:pt modelId="{414486E8-1C4C-4609-AE96-98653B954692}" type="pres">
      <dgm:prSet presAssocID="{FCF62A2A-EC3C-4B62-8ED7-815475B5D1CC}" presName="spacing" presStyleCnt="0"/>
      <dgm:spPr/>
    </dgm:pt>
    <dgm:pt modelId="{29B641D1-653E-4C05-BF1B-4159B1A5BCB8}" type="pres">
      <dgm:prSet presAssocID="{B8F9388A-1BED-492F-ACFE-F752A8A5C475}" presName="composite" presStyleCnt="0"/>
      <dgm:spPr/>
    </dgm:pt>
    <dgm:pt modelId="{9E8E857F-D31C-4B9B-B9E3-D34F0BF24E10}" type="pres">
      <dgm:prSet presAssocID="{B8F9388A-1BED-492F-ACFE-F752A8A5C475}" presName="imgShp" presStyleLbl="fgImgPlac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st with solid fill"/>
        </a:ext>
      </dgm:extLst>
    </dgm:pt>
    <dgm:pt modelId="{7AB9419E-216A-46BA-8B3E-50114CEAF9B4}" type="pres">
      <dgm:prSet presAssocID="{B8F9388A-1BED-492F-ACFE-F752A8A5C475}" presName="txShp" presStyleLbl="node1" presStyleIdx="2" presStyleCnt="5">
        <dgm:presLayoutVars>
          <dgm:bulletEnabled val="1"/>
        </dgm:presLayoutVars>
      </dgm:prSet>
      <dgm:spPr/>
    </dgm:pt>
    <dgm:pt modelId="{46FB98F8-A876-437B-ADA2-2A313DC98E7D}" type="pres">
      <dgm:prSet presAssocID="{4B4BD034-5069-4EA8-9672-DB49C3540195}" presName="spacing" presStyleCnt="0"/>
      <dgm:spPr/>
    </dgm:pt>
    <dgm:pt modelId="{DCA25BA4-74BD-4D0F-AD02-986D845C7A46}" type="pres">
      <dgm:prSet presAssocID="{E0EBADFB-4484-474E-81A8-1350487F2C75}" presName="composite" presStyleCnt="0"/>
      <dgm:spPr/>
    </dgm:pt>
    <dgm:pt modelId="{C362ACBC-4979-4AF4-8024-5A00ECBB0C9E}" type="pres">
      <dgm:prSet presAssocID="{E0EBADFB-4484-474E-81A8-1350487F2C75}" presName="imgShp"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Doctor female with solid fill"/>
        </a:ext>
      </dgm:extLst>
    </dgm:pt>
    <dgm:pt modelId="{C9419A1F-EC6B-423C-A4E2-C06CCAFCED88}" type="pres">
      <dgm:prSet presAssocID="{E0EBADFB-4484-474E-81A8-1350487F2C75}" presName="txShp" presStyleLbl="node1" presStyleIdx="3" presStyleCnt="5">
        <dgm:presLayoutVars>
          <dgm:bulletEnabled val="1"/>
        </dgm:presLayoutVars>
      </dgm:prSet>
      <dgm:spPr/>
    </dgm:pt>
    <dgm:pt modelId="{70A3A302-6B3E-4E8F-99A3-12A1AA29C97B}" type="pres">
      <dgm:prSet presAssocID="{64E8FB4B-8980-4676-B486-9394C1355EC6}" presName="spacing" presStyleCnt="0"/>
      <dgm:spPr/>
    </dgm:pt>
    <dgm:pt modelId="{46C7160A-F0B4-422D-93AE-C2C4ADD7156C}" type="pres">
      <dgm:prSet presAssocID="{8DDE8F84-77E3-4A7F-B900-F8158A01019A}" presName="composite" presStyleCnt="0"/>
      <dgm:spPr/>
    </dgm:pt>
    <dgm:pt modelId="{EE9999DF-3AAD-461F-8996-4AF4F2DF2FCB}" type="pres">
      <dgm:prSet presAssocID="{8DDE8F84-77E3-4A7F-B900-F8158A01019A}" presName="imgShp" presStyleLbl="fgImgPlac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User with solid fill"/>
        </a:ext>
      </dgm:extLst>
    </dgm:pt>
    <dgm:pt modelId="{ED17737C-7883-4842-893A-3BD04AAB798B}" type="pres">
      <dgm:prSet presAssocID="{8DDE8F84-77E3-4A7F-B900-F8158A01019A}" presName="txShp" presStyleLbl="node1" presStyleIdx="4" presStyleCnt="5">
        <dgm:presLayoutVars>
          <dgm:bulletEnabled val="1"/>
        </dgm:presLayoutVars>
      </dgm:prSet>
      <dgm:spPr/>
    </dgm:pt>
  </dgm:ptLst>
  <dgm:cxnLst>
    <dgm:cxn modelId="{DD67A220-4692-40A1-8D20-8686E023841B}" srcId="{DA796280-B4C6-434B-A407-88BED43EB5A5}" destId="{E0EBADFB-4484-474E-81A8-1350487F2C75}" srcOrd="3" destOrd="0" parTransId="{DBE93D1C-6E57-4DEA-AA29-A18F494F5D5A}" sibTransId="{64E8FB4B-8980-4676-B486-9394C1355EC6}"/>
    <dgm:cxn modelId="{F1AA262D-916A-4EFA-B62D-7DFF14028BB3}" srcId="{DA796280-B4C6-434B-A407-88BED43EB5A5}" destId="{8DDE8F84-77E3-4A7F-B900-F8158A01019A}" srcOrd="4" destOrd="0" parTransId="{7C513859-6EAD-4C4C-8C3D-7F061B757187}" sibTransId="{8B3AFB07-4F22-476B-9A45-E3CAE904BD0B}"/>
    <dgm:cxn modelId="{61877E4C-8B3A-4734-838C-5CE5386408F3}" type="presOf" srcId="{E0EBADFB-4484-474E-81A8-1350487F2C75}" destId="{C9419A1F-EC6B-423C-A4E2-C06CCAFCED88}" srcOrd="0" destOrd="0" presId="urn:microsoft.com/office/officeart/2005/8/layout/vList3"/>
    <dgm:cxn modelId="{FF448456-20F2-41B2-AB84-5C4997CA6C2B}" srcId="{DA796280-B4C6-434B-A407-88BED43EB5A5}" destId="{A6DC9CA6-52F9-4564-96F5-38D205778EF9}" srcOrd="0" destOrd="0" parTransId="{1A0A3B3F-8AEB-45AE-9628-682FCCC51523}" sibTransId="{7FA97A03-1220-478A-B720-6B5225E5ED85}"/>
    <dgm:cxn modelId="{AAF8F77C-5ED9-4C0A-A89B-769227312814}" srcId="{DA796280-B4C6-434B-A407-88BED43EB5A5}" destId="{B8F9388A-1BED-492F-ACFE-F752A8A5C475}" srcOrd="2" destOrd="0" parTransId="{D8067A3A-1665-4411-8B3D-6060CA30AB01}" sibTransId="{4B4BD034-5069-4EA8-9672-DB49C3540195}"/>
    <dgm:cxn modelId="{EA2310A8-BF8E-4E8B-AB9C-636586AFC6E2}" type="presOf" srcId="{B8F9388A-1BED-492F-ACFE-F752A8A5C475}" destId="{7AB9419E-216A-46BA-8B3E-50114CEAF9B4}" srcOrd="0" destOrd="0" presId="urn:microsoft.com/office/officeart/2005/8/layout/vList3"/>
    <dgm:cxn modelId="{A51103CC-70F2-461B-B359-F80E8CFE9800}" srcId="{DA796280-B4C6-434B-A407-88BED43EB5A5}" destId="{28FAA314-7461-4E67-B31A-25DF4B63BD84}" srcOrd="1" destOrd="0" parTransId="{FE2F3924-41A0-4532-BC4E-0ADA4B537AB5}" sibTransId="{FCF62A2A-EC3C-4B62-8ED7-815475B5D1CC}"/>
    <dgm:cxn modelId="{A9DFCACE-EC53-47DC-8773-48794619135A}" type="presOf" srcId="{8DDE8F84-77E3-4A7F-B900-F8158A01019A}" destId="{ED17737C-7883-4842-893A-3BD04AAB798B}" srcOrd="0" destOrd="0" presId="urn:microsoft.com/office/officeart/2005/8/layout/vList3"/>
    <dgm:cxn modelId="{DEBA61CF-9634-434A-BC24-1F2B90A376DE}" type="presOf" srcId="{DA796280-B4C6-434B-A407-88BED43EB5A5}" destId="{231A3B04-FEA9-4E57-AAA9-CCE72EF72A77}" srcOrd="0" destOrd="0" presId="urn:microsoft.com/office/officeart/2005/8/layout/vList3"/>
    <dgm:cxn modelId="{B4E587E2-EF9D-4FDE-A094-1DCEB3179DED}" type="presOf" srcId="{28FAA314-7461-4E67-B31A-25DF4B63BD84}" destId="{6A8FE925-98C2-46B2-BCD1-8699ABCCFB36}" srcOrd="0" destOrd="0" presId="urn:microsoft.com/office/officeart/2005/8/layout/vList3"/>
    <dgm:cxn modelId="{1E9572FB-6D0C-49A0-B305-A9E2036B48C9}" type="presOf" srcId="{A6DC9CA6-52F9-4564-96F5-38D205778EF9}" destId="{C999E48A-4B80-4DC9-AFD7-FB59B2221D9A}" srcOrd="0" destOrd="0" presId="urn:microsoft.com/office/officeart/2005/8/layout/vList3"/>
    <dgm:cxn modelId="{1ACB2A10-614B-4CAF-A38E-ACE1AF40920F}" type="presParOf" srcId="{231A3B04-FEA9-4E57-AAA9-CCE72EF72A77}" destId="{AB123596-F5A9-4B66-99B4-37106E14F01C}" srcOrd="0" destOrd="0" presId="urn:microsoft.com/office/officeart/2005/8/layout/vList3"/>
    <dgm:cxn modelId="{6657B9CE-0FE8-4E2B-8404-5D4EBE383FA9}" type="presParOf" srcId="{AB123596-F5A9-4B66-99B4-37106E14F01C}" destId="{ABC9CE1B-5758-4743-B131-4D4857055849}" srcOrd="0" destOrd="0" presId="urn:microsoft.com/office/officeart/2005/8/layout/vList3"/>
    <dgm:cxn modelId="{C1D0E299-3628-4DF0-8BC1-C1688EF4177C}" type="presParOf" srcId="{AB123596-F5A9-4B66-99B4-37106E14F01C}" destId="{C999E48A-4B80-4DC9-AFD7-FB59B2221D9A}" srcOrd="1" destOrd="0" presId="urn:microsoft.com/office/officeart/2005/8/layout/vList3"/>
    <dgm:cxn modelId="{1D58E12D-B3B5-4934-B827-93E2509DA560}" type="presParOf" srcId="{231A3B04-FEA9-4E57-AAA9-CCE72EF72A77}" destId="{011DC19F-B547-4339-90C7-608EC35B3E27}" srcOrd="1" destOrd="0" presId="urn:microsoft.com/office/officeart/2005/8/layout/vList3"/>
    <dgm:cxn modelId="{C2B3AB3D-B6FA-4CBB-97C5-C37529DD80A4}" type="presParOf" srcId="{231A3B04-FEA9-4E57-AAA9-CCE72EF72A77}" destId="{06243354-9285-467B-9CC7-1852BC7E03E2}" srcOrd="2" destOrd="0" presId="urn:microsoft.com/office/officeart/2005/8/layout/vList3"/>
    <dgm:cxn modelId="{ABF12187-1D5C-4BF1-BABA-0CF2D9F1E7CB}" type="presParOf" srcId="{06243354-9285-467B-9CC7-1852BC7E03E2}" destId="{E51D7C8B-6D8B-4315-BF79-DBE512702899}" srcOrd="0" destOrd="0" presId="urn:microsoft.com/office/officeart/2005/8/layout/vList3"/>
    <dgm:cxn modelId="{2AD91BEC-9691-4B51-803F-4130431A9888}" type="presParOf" srcId="{06243354-9285-467B-9CC7-1852BC7E03E2}" destId="{6A8FE925-98C2-46B2-BCD1-8699ABCCFB36}" srcOrd="1" destOrd="0" presId="urn:microsoft.com/office/officeart/2005/8/layout/vList3"/>
    <dgm:cxn modelId="{3A44FBEE-39AE-459E-81D0-DD6B08B00BF2}" type="presParOf" srcId="{231A3B04-FEA9-4E57-AAA9-CCE72EF72A77}" destId="{414486E8-1C4C-4609-AE96-98653B954692}" srcOrd="3" destOrd="0" presId="urn:microsoft.com/office/officeart/2005/8/layout/vList3"/>
    <dgm:cxn modelId="{E7E23A02-ABF9-42C2-A79F-1F8987752C48}" type="presParOf" srcId="{231A3B04-FEA9-4E57-AAA9-CCE72EF72A77}" destId="{29B641D1-653E-4C05-BF1B-4159B1A5BCB8}" srcOrd="4" destOrd="0" presId="urn:microsoft.com/office/officeart/2005/8/layout/vList3"/>
    <dgm:cxn modelId="{354C8AC9-5B52-43BD-A9B7-59ABB296B1DF}" type="presParOf" srcId="{29B641D1-653E-4C05-BF1B-4159B1A5BCB8}" destId="{9E8E857F-D31C-4B9B-B9E3-D34F0BF24E10}" srcOrd="0" destOrd="0" presId="urn:microsoft.com/office/officeart/2005/8/layout/vList3"/>
    <dgm:cxn modelId="{2644AEC2-06A7-4360-BCF5-A46586B4B319}" type="presParOf" srcId="{29B641D1-653E-4C05-BF1B-4159B1A5BCB8}" destId="{7AB9419E-216A-46BA-8B3E-50114CEAF9B4}" srcOrd="1" destOrd="0" presId="urn:microsoft.com/office/officeart/2005/8/layout/vList3"/>
    <dgm:cxn modelId="{E976889E-AE80-4F09-8E67-E93488BDEEC3}" type="presParOf" srcId="{231A3B04-FEA9-4E57-AAA9-CCE72EF72A77}" destId="{46FB98F8-A876-437B-ADA2-2A313DC98E7D}" srcOrd="5" destOrd="0" presId="urn:microsoft.com/office/officeart/2005/8/layout/vList3"/>
    <dgm:cxn modelId="{45BB7860-7B6F-4A5A-BF16-BB06FCAF649D}" type="presParOf" srcId="{231A3B04-FEA9-4E57-AAA9-CCE72EF72A77}" destId="{DCA25BA4-74BD-4D0F-AD02-986D845C7A46}" srcOrd="6" destOrd="0" presId="urn:microsoft.com/office/officeart/2005/8/layout/vList3"/>
    <dgm:cxn modelId="{D2772436-B73E-4894-AFBE-F6F88DA85CEA}" type="presParOf" srcId="{DCA25BA4-74BD-4D0F-AD02-986D845C7A46}" destId="{C362ACBC-4979-4AF4-8024-5A00ECBB0C9E}" srcOrd="0" destOrd="0" presId="urn:microsoft.com/office/officeart/2005/8/layout/vList3"/>
    <dgm:cxn modelId="{AC2C5431-6361-4D83-A7A9-36E41C0BA573}" type="presParOf" srcId="{DCA25BA4-74BD-4D0F-AD02-986D845C7A46}" destId="{C9419A1F-EC6B-423C-A4E2-C06CCAFCED88}" srcOrd="1" destOrd="0" presId="urn:microsoft.com/office/officeart/2005/8/layout/vList3"/>
    <dgm:cxn modelId="{8F895328-3674-48F9-A3B9-E005C120AFCF}" type="presParOf" srcId="{231A3B04-FEA9-4E57-AAA9-CCE72EF72A77}" destId="{70A3A302-6B3E-4E8F-99A3-12A1AA29C97B}" srcOrd="7" destOrd="0" presId="urn:microsoft.com/office/officeart/2005/8/layout/vList3"/>
    <dgm:cxn modelId="{E0529F93-627E-4537-8F86-57BF49F187F2}" type="presParOf" srcId="{231A3B04-FEA9-4E57-AAA9-CCE72EF72A77}" destId="{46C7160A-F0B4-422D-93AE-C2C4ADD7156C}" srcOrd="8" destOrd="0" presId="urn:microsoft.com/office/officeart/2005/8/layout/vList3"/>
    <dgm:cxn modelId="{5ED0464A-050E-41A9-9A22-E2A59E6C390A}" type="presParOf" srcId="{46C7160A-F0B4-422D-93AE-C2C4ADD7156C}" destId="{EE9999DF-3AAD-461F-8996-4AF4F2DF2FCB}" srcOrd="0" destOrd="0" presId="urn:microsoft.com/office/officeart/2005/8/layout/vList3"/>
    <dgm:cxn modelId="{BB737595-B0E3-46FA-BE11-3C16E0137A8C}" type="presParOf" srcId="{46C7160A-F0B4-422D-93AE-C2C4ADD7156C}" destId="{ED17737C-7883-4842-893A-3BD04AAB798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DAF5D74-1EEE-406E-94AD-9770D6AB1A44}"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1D02EFBB-62BC-470E-846F-CE179FC4F1BD}">
      <dgm:prSet/>
      <dgm:spPr/>
      <dgm:t>
        <a:bodyPr/>
        <a:lstStyle/>
        <a:p>
          <a:r>
            <a:rPr lang="en-US"/>
            <a:t>Evaluation and Management Services</a:t>
          </a:r>
        </a:p>
      </dgm:t>
    </dgm:pt>
    <dgm:pt modelId="{6F113881-0D71-4E98-8101-D8F83E959652}" type="parTrans" cxnId="{FBB14868-A6BF-4C86-A285-305B37A8EF69}">
      <dgm:prSet/>
      <dgm:spPr/>
      <dgm:t>
        <a:bodyPr/>
        <a:lstStyle/>
        <a:p>
          <a:endParaRPr lang="en-US"/>
        </a:p>
      </dgm:t>
    </dgm:pt>
    <dgm:pt modelId="{F7DDFA03-CE51-4421-8162-211DEA3D60A0}" type="sibTrans" cxnId="{FBB14868-A6BF-4C86-A285-305B37A8EF69}">
      <dgm:prSet/>
      <dgm:spPr/>
      <dgm:t>
        <a:bodyPr/>
        <a:lstStyle/>
        <a:p>
          <a:endParaRPr lang="en-US"/>
        </a:p>
      </dgm:t>
    </dgm:pt>
    <dgm:pt modelId="{CF9BC15F-E8FA-4D70-BB5E-EEA95F679E68}">
      <dgm:prSet/>
      <dgm:spPr/>
      <dgm:t>
        <a:bodyPr/>
        <a:lstStyle/>
        <a:p>
          <a:r>
            <a:rPr lang="en-US"/>
            <a:t>Prolonged Evaluation and Management Services</a:t>
          </a:r>
        </a:p>
      </dgm:t>
    </dgm:pt>
    <dgm:pt modelId="{7F7E0CA3-69BA-4C29-99A9-5D5031129A06}" type="parTrans" cxnId="{AB00C385-C6BB-4C70-894E-AE3288C09D6A}">
      <dgm:prSet/>
      <dgm:spPr/>
      <dgm:t>
        <a:bodyPr/>
        <a:lstStyle/>
        <a:p>
          <a:endParaRPr lang="en-US"/>
        </a:p>
      </dgm:t>
    </dgm:pt>
    <dgm:pt modelId="{A95D6200-6440-4B46-948C-413DA946188A}" type="sibTrans" cxnId="{AB00C385-C6BB-4C70-894E-AE3288C09D6A}">
      <dgm:prSet/>
      <dgm:spPr/>
      <dgm:t>
        <a:bodyPr/>
        <a:lstStyle/>
        <a:p>
          <a:endParaRPr lang="en-US"/>
        </a:p>
      </dgm:t>
    </dgm:pt>
    <dgm:pt modelId="{6A70B056-BFF4-4108-A4FE-15B7DECB0D64}">
      <dgm:prSet/>
      <dgm:spPr/>
      <dgm:t>
        <a:bodyPr/>
        <a:lstStyle/>
        <a:p>
          <a:r>
            <a:rPr lang="en-US"/>
            <a:t>Care Management Services</a:t>
          </a:r>
        </a:p>
      </dgm:t>
    </dgm:pt>
    <dgm:pt modelId="{595CB915-3FF0-4911-946C-518A89D3B007}" type="parTrans" cxnId="{BF681B99-E029-43E7-8D12-55BFABF6CB8C}">
      <dgm:prSet/>
      <dgm:spPr/>
      <dgm:t>
        <a:bodyPr/>
        <a:lstStyle/>
        <a:p>
          <a:endParaRPr lang="en-US"/>
        </a:p>
      </dgm:t>
    </dgm:pt>
    <dgm:pt modelId="{64DA1BD5-DD86-45AE-8ACA-C48449289191}" type="sibTrans" cxnId="{BF681B99-E029-43E7-8D12-55BFABF6CB8C}">
      <dgm:prSet/>
      <dgm:spPr/>
      <dgm:t>
        <a:bodyPr/>
        <a:lstStyle/>
        <a:p>
          <a:endParaRPr lang="en-US"/>
        </a:p>
      </dgm:t>
    </dgm:pt>
    <dgm:pt modelId="{4AC2CDB7-EFAD-41D0-9584-57D107354564}">
      <dgm:prSet/>
      <dgm:spPr/>
      <dgm:t>
        <a:bodyPr/>
        <a:lstStyle/>
        <a:p>
          <a:endParaRPr lang="en-US" dirty="0"/>
        </a:p>
      </dgm:t>
    </dgm:pt>
    <dgm:pt modelId="{4ACBF8F3-2262-4C43-A472-74F95382101B}" type="parTrans" cxnId="{C2CDDB72-913B-4FE6-A5A2-A93A594C427E}">
      <dgm:prSet/>
      <dgm:spPr/>
      <dgm:t>
        <a:bodyPr/>
        <a:lstStyle/>
        <a:p>
          <a:endParaRPr lang="en-US"/>
        </a:p>
      </dgm:t>
    </dgm:pt>
    <dgm:pt modelId="{B35E3466-06EA-469E-9F09-50C4A1A50C18}" type="sibTrans" cxnId="{C2CDDB72-913B-4FE6-A5A2-A93A594C427E}">
      <dgm:prSet/>
      <dgm:spPr/>
      <dgm:t>
        <a:bodyPr/>
        <a:lstStyle/>
        <a:p>
          <a:endParaRPr lang="en-US"/>
        </a:p>
      </dgm:t>
    </dgm:pt>
    <dgm:pt modelId="{B42D487E-7774-4EAC-872C-93C400A6E6CE}">
      <dgm:prSet/>
      <dgm:spPr/>
      <dgm:t>
        <a:bodyPr/>
        <a:lstStyle/>
        <a:p>
          <a:r>
            <a:rPr lang="en-US" dirty="0"/>
            <a:t>Transitional Care Management Services</a:t>
          </a:r>
        </a:p>
      </dgm:t>
    </dgm:pt>
    <dgm:pt modelId="{826BFD20-0969-414D-9037-4D6F27A1CE16}" type="parTrans" cxnId="{81111EBB-3608-47CD-96E0-DC1284DE9491}">
      <dgm:prSet/>
      <dgm:spPr/>
      <dgm:t>
        <a:bodyPr/>
        <a:lstStyle/>
        <a:p>
          <a:endParaRPr lang="en-US"/>
        </a:p>
      </dgm:t>
    </dgm:pt>
    <dgm:pt modelId="{4BD4DB17-E799-423F-95A2-74353A4844C6}" type="sibTrans" cxnId="{81111EBB-3608-47CD-96E0-DC1284DE9491}">
      <dgm:prSet/>
      <dgm:spPr/>
      <dgm:t>
        <a:bodyPr/>
        <a:lstStyle/>
        <a:p>
          <a:endParaRPr lang="en-US"/>
        </a:p>
      </dgm:t>
    </dgm:pt>
    <dgm:pt modelId="{41AF8D4A-19F4-4A7D-BC23-DD39435BDEBB}" type="pres">
      <dgm:prSet presAssocID="{0DAF5D74-1EEE-406E-94AD-9770D6AB1A44}" presName="linear" presStyleCnt="0">
        <dgm:presLayoutVars>
          <dgm:dir/>
          <dgm:animLvl val="lvl"/>
          <dgm:resizeHandles val="exact"/>
        </dgm:presLayoutVars>
      </dgm:prSet>
      <dgm:spPr/>
    </dgm:pt>
    <dgm:pt modelId="{9CD01738-FCE9-4095-9789-39AA7B737F29}" type="pres">
      <dgm:prSet presAssocID="{1D02EFBB-62BC-470E-846F-CE179FC4F1BD}" presName="parentLin" presStyleCnt="0"/>
      <dgm:spPr/>
    </dgm:pt>
    <dgm:pt modelId="{5425559E-4577-4A16-9989-3D828D07B769}" type="pres">
      <dgm:prSet presAssocID="{1D02EFBB-62BC-470E-846F-CE179FC4F1BD}" presName="parentLeftMargin" presStyleLbl="node1" presStyleIdx="0" presStyleCnt="4"/>
      <dgm:spPr/>
    </dgm:pt>
    <dgm:pt modelId="{8A28EA64-5CE6-46BF-A9D1-9703550607F0}" type="pres">
      <dgm:prSet presAssocID="{1D02EFBB-62BC-470E-846F-CE179FC4F1BD}" presName="parentText" presStyleLbl="node1" presStyleIdx="0" presStyleCnt="4">
        <dgm:presLayoutVars>
          <dgm:chMax val="0"/>
          <dgm:bulletEnabled val="1"/>
        </dgm:presLayoutVars>
      </dgm:prSet>
      <dgm:spPr/>
    </dgm:pt>
    <dgm:pt modelId="{BFA537B0-74A9-418C-81CA-430774725949}" type="pres">
      <dgm:prSet presAssocID="{1D02EFBB-62BC-470E-846F-CE179FC4F1BD}" presName="negativeSpace" presStyleCnt="0"/>
      <dgm:spPr/>
    </dgm:pt>
    <dgm:pt modelId="{52FBB83F-7D56-4332-B19E-6143F09257CE}" type="pres">
      <dgm:prSet presAssocID="{1D02EFBB-62BC-470E-846F-CE179FC4F1BD}" presName="childText" presStyleLbl="conFgAcc1" presStyleIdx="0" presStyleCnt="4">
        <dgm:presLayoutVars>
          <dgm:bulletEnabled val="1"/>
        </dgm:presLayoutVars>
      </dgm:prSet>
      <dgm:spPr/>
    </dgm:pt>
    <dgm:pt modelId="{45027DC8-4E59-464C-B2D0-92CD694424B9}" type="pres">
      <dgm:prSet presAssocID="{F7DDFA03-CE51-4421-8162-211DEA3D60A0}" presName="spaceBetweenRectangles" presStyleCnt="0"/>
      <dgm:spPr/>
    </dgm:pt>
    <dgm:pt modelId="{43DB5810-0BC8-4FAB-9E9D-7D692C6696EF}" type="pres">
      <dgm:prSet presAssocID="{CF9BC15F-E8FA-4D70-BB5E-EEA95F679E68}" presName="parentLin" presStyleCnt="0"/>
      <dgm:spPr/>
    </dgm:pt>
    <dgm:pt modelId="{9E0FD184-CE8A-4233-B568-927B304A9834}" type="pres">
      <dgm:prSet presAssocID="{CF9BC15F-E8FA-4D70-BB5E-EEA95F679E68}" presName="parentLeftMargin" presStyleLbl="node1" presStyleIdx="0" presStyleCnt="4"/>
      <dgm:spPr/>
    </dgm:pt>
    <dgm:pt modelId="{50C0DAA2-98D0-4E9E-8D2E-A194C1B986BD}" type="pres">
      <dgm:prSet presAssocID="{CF9BC15F-E8FA-4D70-BB5E-EEA95F679E68}" presName="parentText" presStyleLbl="node1" presStyleIdx="1" presStyleCnt="4">
        <dgm:presLayoutVars>
          <dgm:chMax val="0"/>
          <dgm:bulletEnabled val="1"/>
        </dgm:presLayoutVars>
      </dgm:prSet>
      <dgm:spPr/>
    </dgm:pt>
    <dgm:pt modelId="{BFC437F9-4AEF-4A14-8931-81EEEF10D04E}" type="pres">
      <dgm:prSet presAssocID="{CF9BC15F-E8FA-4D70-BB5E-EEA95F679E68}" presName="negativeSpace" presStyleCnt="0"/>
      <dgm:spPr/>
    </dgm:pt>
    <dgm:pt modelId="{76A6F6A3-073D-4A9D-81C0-07554A7097A6}" type="pres">
      <dgm:prSet presAssocID="{CF9BC15F-E8FA-4D70-BB5E-EEA95F679E68}" presName="childText" presStyleLbl="conFgAcc1" presStyleIdx="1" presStyleCnt="4">
        <dgm:presLayoutVars>
          <dgm:bulletEnabled val="1"/>
        </dgm:presLayoutVars>
      </dgm:prSet>
      <dgm:spPr/>
    </dgm:pt>
    <dgm:pt modelId="{AC80FE52-3D65-46F6-B3C5-2E5C4EC7E1BC}" type="pres">
      <dgm:prSet presAssocID="{A95D6200-6440-4B46-948C-413DA946188A}" presName="spaceBetweenRectangles" presStyleCnt="0"/>
      <dgm:spPr/>
    </dgm:pt>
    <dgm:pt modelId="{1CDF508A-9448-4E7A-93A2-87A112EDCCD4}" type="pres">
      <dgm:prSet presAssocID="{6A70B056-BFF4-4108-A4FE-15B7DECB0D64}" presName="parentLin" presStyleCnt="0"/>
      <dgm:spPr/>
    </dgm:pt>
    <dgm:pt modelId="{BE51FDB1-36A3-468C-9295-9CDF27DC793A}" type="pres">
      <dgm:prSet presAssocID="{6A70B056-BFF4-4108-A4FE-15B7DECB0D64}" presName="parentLeftMargin" presStyleLbl="node1" presStyleIdx="1" presStyleCnt="4"/>
      <dgm:spPr/>
    </dgm:pt>
    <dgm:pt modelId="{C612F0CB-58D1-4D30-B692-1E39B90477A2}" type="pres">
      <dgm:prSet presAssocID="{6A70B056-BFF4-4108-A4FE-15B7DECB0D64}" presName="parentText" presStyleLbl="node1" presStyleIdx="2" presStyleCnt="4">
        <dgm:presLayoutVars>
          <dgm:chMax val="0"/>
          <dgm:bulletEnabled val="1"/>
        </dgm:presLayoutVars>
      </dgm:prSet>
      <dgm:spPr/>
    </dgm:pt>
    <dgm:pt modelId="{2AF6A15D-A1CB-4885-9E63-216F7E3EBCAD}" type="pres">
      <dgm:prSet presAssocID="{6A70B056-BFF4-4108-A4FE-15B7DECB0D64}" presName="negativeSpace" presStyleCnt="0"/>
      <dgm:spPr/>
    </dgm:pt>
    <dgm:pt modelId="{DE88CCD3-5C92-4E1F-BA09-F57D1E96DB0A}" type="pres">
      <dgm:prSet presAssocID="{6A70B056-BFF4-4108-A4FE-15B7DECB0D64}" presName="childText" presStyleLbl="conFgAcc1" presStyleIdx="2" presStyleCnt="4">
        <dgm:presLayoutVars>
          <dgm:bulletEnabled val="1"/>
        </dgm:presLayoutVars>
      </dgm:prSet>
      <dgm:spPr/>
    </dgm:pt>
    <dgm:pt modelId="{D1A7F94D-2B0D-4EE0-8C6D-E3574AC79BC4}" type="pres">
      <dgm:prSet presAssocID="{64DA1BD5-DD86-45AE-8ACA-C48449289191}" presName="spaceBetweenRectangles" presStyleCnt="0"/>
      <dgm:spPr/>
    </dgm:pt>
    <dgm:pt modelId="{B51D143F-3D61-4567-9BD3-39814A018C53}" type="pres">
      <dgm:prSet presAssocID="{B42D487E-7774-4EAC-872C-93C400A6E6CE}" presName="parentLin" presStyleCnt="0"/>
      <dgm:spPr/>
    </dgm:pt>
    <dgm:pt modelId="{0BB90349-2D76-439E-B00A-8BB95D56ADD9}" type="pres">
      <dgm:prSet presAssocID="{B42D487E-7774-4EAC-872C-93C400A6E6CE}" presName="parentLeftMargin" presStyleLbl="node1" presStyleIdx="2" presStyleCnt="4"/>
      <dgm:spPr/>
    </dgm:pt>
    <dgm:pt modelId="{623422A3-C284-4FBF-982A-05182A129A04}" type="pres">
      <dgm:prSet presAssocID="{B42D487E-7774-4EAC-872C-93C400A6E6CE}" presName="parentText" presStyleLbl="node1" presStyleIdx="3" presStyleCnt="4">
        <dgm:presLayoutVars>
          <dgm:chMax val="0"/>
          <dgm:bulletEnabled val="1"/>
        </dgm:presLayoutVars>
      </dgm:prSet>
      <dgm:spPr/>
    </dgm:pt>
    <dgm:pt modelId="{52602ECB-51CF-4C11-AFF1-65B7B2C48228}" type="pres">
      <dgm:prSet presAssocID="{B42D487E-7774-4EAC-872C-93C400A6E6CE}" presName="negativeSpace" presStyleCnt="0"/>
      <dgm:spPr/>
    </dgm:pt>
    <dgm:pt modelId="{C1470017-95A7-41E6-A3A5-B2A5026D7540}" type="pres">
      <dgm:prSet presAssocID="{B42D487E-7774-4EAC-872C-93C400A6E6CE}" presName="childText" presStyleLbl="conFgAcc1" presStyleIdx="3" presStyleCnt="4">
        <dgm:presLayoutVars>
          <dgm:bulletEnabled val="1"/>
        </dgm:presLayoutVars>
      </dgm:prSet>
      <dgm:spPr/>
    </dgm:pt>
  </dgm:ptLst>
  <dgm:cxnLst>
    <dgm:cxn modelId="{79DAEF13-0522-41DA-BD63-9082ECBEA7AC}" type="presOf" srcId="{6A70B056-BFF4-4108-A4FE-15B7DECB0D64}" destId="{C612F0CB-58D1-4D30-B692-1E39B90477A2}" srcOrd="1" destOrd="0" presId="urn:microsoft.com/office/officeart/2005/8/layout/list1"/>
    <dgm:cxn modelId="{F36ED328-DC2C-4DD7-99F9-812C1600A0FB}" type="presOf" srcId="{CF9BC15F-E8FA-4D70-BB5E-EEA95F679E68}" destId="{50C0DAA2-98D0-4E9E-8D2E-A194C1B986BD}" srcOrd="1" destOrd="0" presId="urn:microsoft.com/office/officeart/2005/8/layout/list1"/>
    <dgm:cxn modelId="{2555152C-05F8-4DFF-9193-E702F3EA7BDA}" type="presOf" srcId="{B42D487E-7774-4EAC-872C-93C400A6E6CE}" destId="{0BB90349-2D76-439E-B00A-8BB95D56ADD9}" srcOrd="0" destOrd="0" presId="urn:microsoft.com/office/officeart/2005/8/layout/list1"/>
    <dgm:cxn modelId="{B6647740-2B50-4036-93D2-AB7E2D70B898}" type="presOf" srcId="{1D02EFBB-62BC-470E-846F-CE179FC4F1BD}" destId="{5425559E-4577-4A16-9989-3D828D07B769}" srcOrd="0" destOrd="0" presId="urn:microsoft.com/office/officeart/2005/8/layout/list1"/>
    <dgm:cxn modelId="{10898A40-BB5C-40B2-819B-FBCE80ADF23B}" type="presOf" srcId="{CF9BC15F-E8FA-4D70-BB5E-EEA95F679E68}" destId="{9E0FD184-CE8A-4233-B568-927B304A9834}" srcOrd="0" destOrd="0" presId="urn:microsoft.com/office/officeart/2005/8/layout/list1"/>
    <dgm:cxn modelId="{A670C15F-A939-4DDF-9DD5-82D83982FE30}" type="presOf" srcId="{0DAF5D74-1EEE-406E-94AD-9770D6AB1A44}" destId="{41AF8D4A-19F4-4A7D-BC23-DD39435BDEBB}" srcOrd="0" destOrd="0" presId="urn:microsoft.com/office/officeart/2005/8/layout/list1"/>
    <dgm:cxn modelId="{FBB14868-A6BF-4C86-A285-305B37A8EF69}" srcId="{0DAF5D74-1EEE-406E-94AD-9770D6AB1A44}" destId="{1D02EFBB-62BC-470E-846F-CE179FC4F1BD}" srcOrd="0" destOrd="0" parTransId="{6F113881-0D71-4E98-8101-D8F83E959652}" sibTransId="{F7DDFA03-CE51-4421-8162-211DEA3D60A0}"/>
    <dgm:cxn modelId="{8F67C54B-5693-4196-97BC-377E35B89CE1}" type="presOf" srcId="{B42D487E-7774-4EAC-872C-93C400A6E6CE}" destId="{623422A3-C284-4FBF-982A-05182A129A04}" srcOrd="1" destOrd="0" presId="urn:microsoft.com/office/officeart/2005/8/layout/list1"/>
    <dgm:cxn modelId="{C2CDDB72-913B-4FE6-A5A2-A93A594C427E}" srcId="{6A70B056-BFF4-4108-A4FE-15B7DECB0D64}" destId="{4AC2CDB7-EFAD-41D0-9584-57D107354564}" srcOrd="0" destOrd="0" parTransId="{4ACBF8F3-2262-4C43-A472-74F95382101B}" sibTransId="{B35E3466-06EA-469E-9F09-50C4A1A50C18}"/>
    <dgm:cxn modelId="{5A74667D-1D87-4DE7-99B8-0145194555D0}" type="presOf" srcId="{6A70B056-BFF4-4108-A4FE-15B7DECB0D64}" destId="{BE51FDB1-36A3-468C-9295-9CDF27DC793A}" srcOrd="0" destOrd="0" presId="urn:microsoft.com/office/officeart/2005/8/layout/list1"/>
    <dgm:cxn modelId="{AB00C385-C6BB-4C70-894E-AE3288C09D6A}" srcId="{0DAF5D74-1EEE-406E-94AD-9770D6AB1A44}" destId="{CF9BC15F-E8FA-4D70-BB5E-EEA95F679E68}" srcOrd="1" destOrd="0" parTransId="{7F7E0CA3-69BA-4C29-99A9-5D5031129A06}" sibTransId="{A95D6200-6440-4B46-948C-413DA946188A}"/>
    <dgm:cxn modelId="{4441D486-0EC2-4F7C-8541-A80FD1B844D6}" type="presOf" srcId="{1D02EFBB-62BC-470E-846F-CE179FC4F1BD}" destId="{8A28EA64-5CE6-46BF-A9D1-9703550607F0}" srcOrd="1" destOrd="0" presId="urn:microsoft.com/office/officeart/2005/8/layout/list1"/>
    <dgm:cxn modelId="{9D0E038B-77B5-4E90-AC00-52939B5D5F21}" type="presOf" srcId="{4AC2CDB7-EFAD-41D0-9584-57D107354564}" destId="{DE88CCD3-5C92-4E1F-BA09-F57D1E96DB0A}" srcOrd="0" destOrd="0" presId="urn:microsoft.com/office/officeart/2005/8/layout/list1"/>
    <dgm:cxn modelId="{BF681B99-E029-43E7-8D12-55BFABF6CB8C}" srcId="{0DAF5D74-1EEE-406E-94AD-9770D6AB1A44}" destId="{6A70B056-BFF4-4108-A4FE-15B7DECB0D64}" srcOrd="2" destOrd="0" parTransId="{595CB915-3FF0-4911-946C-518A89D3B007}" sibTransId="{64DA1BD5-DD86-45AE-8ACA-C48449289191}"/>
    <dgm:cxn modelId="{81111EBB-3608-47CD-96E0-DC1284DE9491}" srcId="{0DAF5D74-1EEE-406E-94AD-9770D6AB1A44}" destId="{B42D487E-7774-4EAC-872C-93C400A6E6CE}" srcOrd="3" destOrd="0" parTransId="{826BFD20-0969-414D-9037-4D6F27A1CE16}" sibTransId="{4BD4DB17-E799-423F-95A2-74353A4844C6}"/>
    <dgm:cxn modelId="{D08AF511-4A28-46A1-BFEC-663CCECDEBC3}" type="presParOf" srcId="{41AF8D4A-19F4-4A7D-BC23-DD39435BDEBB}" destId="{9CD01738-FCE9-4095-9789-39AA7B737F29}" srcOrd="0" destOrd="0" presId="urn:microsoft.com/office/officeart/2005/8/layout/list1"/>
    <dgm:cxn modelId="{178D0DFD-DE9B-4607-AA15-B1F4F87E23EC}" type="presParOf" srcId="{9CD01738-FCE9-4095-9789-39AA7B737F29}" destId="{5425559E-4577-4A16-9989-3D828D07B769}" srcOrd="0" destOrd="0" presId="urn:microsoft.com/office/officeart/2005/8/layout/list1"/>
    <dgm:cxn modelId="{F5210552-335F-4E3F-93EA-B9506F0EC16B}" type="presParOf" srcId="{9CD01738-FCE9-4095-9789-39AA7B737F29}" destId="{8A28EA64-5CE6-46BF-A9D1-9703550607F0}" srcOrd="1" destOrd="0" presId="urn:microsoft.com/office/officeart/2005/8/layout/list1"/>
    <dgm:cxn modelId="{28F49289-64BA-403E-B0FA-A15D85752AD1}" type="presParOf" srcId="{41AF8D4A-19F4-4A7D-BC23-DD39435BDEBB}" destId="{BFA537B0-74A9-418C-81CA-430774725949}" srcOrd="1" destOrd="0" presId="urn:microsoft.com/office/officeart/2005/8/layout/list1"/>
    <dgm:cxn modelId="{6CFA5B0D-DB1C-4F7D-85B0-07D348EA133E}" type="presParOf" srcId="{41AF8D4A-19F4-4A7D-BC23-DD39435BDEBB}" destId="{52FBB83F-7D56-4332-B19E-6143F09257CE}" srcOrd="2" destOrd="0" presId="urn:microsoft.com/office/officeart/2005/8/layout/list1"/>
    <dgm:cxn modelId="{D6628D9F-00EC-4106-B393-0A3C7165776E}" type="presParOf" srcId="{41AF8D4A-19F4-4A7D-BC23-DD39435BDEBB}" destId="{45027DC8-4E59-464C-B2D0-92CD694424B9}" srcOrd="3" destOrd="0" presId="urn:microsoft.com/office/officeart/2005/8/layout/list1"/>
    <dgm:cxn modelId="{6E168A2B-0647-4ED9-BB2C-89A47F491FD2}" type="presParOf" srcId="{41AF8D4A-19F4-4A7D-BC23-DD39435BDEBB}" destId="{43DB5810-0BC8-4FAB-9E9D-7D692C6696EF}" srcOrd="4" destOrd="0" presId="urn:microsoft.com/office/officeart/2005/8/layout/list1"/>
    <dgm:cxn modelId="{7C41F302-C181-4941-B931-C7C68CB99070}" type="presParOf" srcId="{43DB5810-0BC8-4FAB-9E9D-7D692C6696EF}" destId="{9E0FD184-CE8A-4233-B568-927B304A9834}" srcOrd="0" destOrd="0" presId="urn:microsoft.com/office/officeart/2005/8/layout/list1"/>
    <dgm:cxn modelId="{8C1A8C71-662D-4284-856F-F9CD15FB1878}" type="presParOf" srcId="{43DB5810-0BC8-4FAB-9E9D-7D692C6696EF}" destId="{50C0DAA2-98D0-4E9E-8D2E-A194C1B986BD}" srcOrd="1" destOrd="0" presId="urn:microsoft.com/office/officeart/2005/8/layout/list1"/>
    <dgm:cxn modelId="{6E9F0AEA-92E3-440B-A060-68AA75297FEE}" type="presParOf" srcId="{41AF8D4A-19F4-4A7D-BC23-DD39435BDEBB}" destId="{BFC437F9-4AEF-4A14-8931-81EEEF10D04E}" srcOrd="5" destOrd="0" presId="urn:microsoft.com/office/officeart/2005/8/layout/list1"/>
    <dgm:cxn modelId="{A6E07E29-6B4F-4E2F-866B-8932CC2E49A9}" type="presParOf" srcId="{41AF8D4A-19F4-4A7D-BC23-DD39435BDEBB}" destId="{76A6F6A3-073D-4A9D-81C0-07554A7097A6}" srcOrd="6" destOrd="0" presId="urn:microsoft.com/office/officeart/2005/8/layout/list1"/>
    <dgm:cxn modelId="{0813CB73-E273-4689-81FB-8FAB3B752814}" type="presParOf" srcId="{41AF8D4A-19F4-4A7D-BC23-DD39435BDEBB}" destId="{AC80FE52-3D65-46F6-B3C5-2E5C4EC7E1BC}" srcOrd="7" destOrd="0" presId="urn:microsoft.com/office/officeart/2005/8/layout/list1"/>
    <dgm:cxn modelId="{9A1D3C1B-29B9-448B-A061-0E37D341AC99}" type="presParOf" srcId="{41AF8D4A-19F4-4A7D-BC23-DD39435BDEBB}" destId="{1CDF508A-9448-4E7A-93A2-87A112EDCCD4}" srcOrd="8" destOrd="0" presId="urn:microsoft.com/office/officeart/2005/8/layout/list1"/>
    <dgm:cxn modelId="{E74BF047-902C-43B5-B682-92DC6DFC6B96}" type="presParOf" srcId="{1CDF508A-9448-4E7A-93A2-87A112EDCCD4}" destId="{BE51FDB1-36A3-468C-9295-9CDF27DC793A}" srcOrd="0" destOrd="0" presId="urn:microsoft.com/office/officeart/2005/8/layout/list1"/>
    <dgm:cxn modelId="{1022135E-8E83-496A-BD71-A5C22BF8DC25}" type="presParOf" srcId="{1CDF508A-9448-4E7A-93A2-87A112EDCCD4}" destId="{C612F0CB-58D1-4D30-B692-1E39B90477A2}" srcOrd="1" destOrd="0" presId="urn:microsoft.com/office/officeart/2005/8/layout/list1"/>
    <dgm:cxn modelId="{88F5B3A3-1BB5-458D-91A8-51F46E966FEB}" type="presParOf" srcId="{41AF8D4A-19F4-4A7D-BC23-DD39435BDEBB}" destId="{2AF6A15D-A1CB-4885-9E63-216F7E3EBCAD}" srcOrd="9" destOrd="0" presId="urn:microsoft.com/office/officeart/2005/8/layout/list1"/>
    <dgm:cxn modelId="{E9D3728C-44D3-4D6B-B62D-7DFCF613DFCA}" type="presParOf" srcId="{41AF8D4A-19F4-4A7D-BC23-DD39435BDEBB}" destId="{DE88CCD3-5C92-4E1F-BA09-F57D1E96DB0A}" srcOrd="10" destOrd="0" presId="urn:microsoft.com/office/officeart/2005/8/layout/list1"/>
    <dgm:cxn modelId="{E2685A4D-5DA8-446D-B5D8-B1589DFCE905}" type="presParOf" srcId="{41AF8D4A-19F4-4A7D-BC23-DD39435BDEBB}" destId="{D1A7F94D-2B0D-4EE0-8C6D-E3574AC79BC4}" srcOrd="11" destOrd="0" presId="urn:microsoft.com/office/officeart/2005/8/layout/list1"/>
    <dgm:cxn modelId="{7CB5764E-7090-44C2-A701-20E885A91321}" type="presParOf" srcId="{41AF8D4A-19F4-4A7D-BC23-DD39435BDEBB}" destId="{B51D143F-3D61-4567-9BD3-39814A018C53}" srcOrd="12" destOrd="0" presId="urn:microsoft.com/office/officeart/2005/8/layout/list1"/>
    <dgm:cxn modelId="{0E704CE7-1CCA-4B57-8492-15B7402AD18A}" type="presParOf" srcId="{B51D143F-3D61-4567-9BD3-39814A018C53}" destId="{0BB90349-2D76-439E-B00A-8BB95D56ADD9}" srcOrd="0" destOrd="0" presId="urn:microsoft.com/office/officeart/2005/8/layout/list1"/>
    <dgm:cxn modelId="{2520986E-484F-4093-9F14-69B24AC15C6C}" type="presParOf" srcId="{B51D143F-3D61-4567-9BD3-39814A018C53}" destId="{623422A3-C284-4FBF-982A-05182A129A04}" srcOrd="1" destOrd="0" presId="urn:microsoft.com/office/officeart/2005/8/layout/list1"/>
    <dgm:cxn modelId="{45D72EDA-997B-42AC-AE7D-E486B69CF969}" type="presParOf" srcId="{41AF8D4A-19F4-4A7D-BC23-DD39435BDEBB}" destId="{52602ECB-51CF-4C11-AFF1-65B7B2C48228}" srcOrd="13" destOrd="0" presId="urn:microsoft.com/office/officeart/2005/8/layout/list1"/>
    <dgm:cxn modelId="{1A52F1B6-D320-40A7-BC05-5B9F4E36708A}" type="presParOf" srcId="{41AF8D4A-19F4-4A7D-BC23-DD39435BDEBB}" destId="{C1470017-95A7-41E6-A3A5-B2A5026D754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E1776B0-207F-43A7-A869-F7F04DC21D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446D319-064D-4A40-9ADF-FAF0BED56FCD}">
      <dgm:prSet phldrT="[Text]" custT="1"/>
      <dgm:spPr/>
      <dgm:t>
        <a:bodyPr/>
        <a:lstStyle/>
        <a:p>
          <a:r>
            <a:rPr lang="en-US" sz="3600" b="1" dirty="0"/>
            <a:t>Medical Decision Making</a:t>
          </a:r>
        </a:p>
      </dgm:t>
    </dgm:pt>
    <dgm:pt modelId="{5CD50739-EA9B-4D12-80F6-2C58B0D6E0FE}" type="parTrans" cxnId="{4947CD28-A67D-4C67-AB04-4DD712DAD0AF}">
      <dgm:prSet/>
      <dgm:spPr/>
      <dgm:t>
        <a:bodyPr/>
        <a:lstStyle/>
        <a:p>
          <a:endParaRPr lang="en-US"/>
        </a:p>
      </dgm:t>
    </dgm:pt>
    <dgm:pt modelId="{369B5EC6-2716-4BE0-BC06-07F20EFD3552}" type="sibTrans" cxnId="{4947CD28-A67D-4C67-AB04-4DD712DAD0AF}">
      <dgm:prSet/>
      <dgm:spPr/>
      <dgm:t>
        <a:bodyPr/>
        <a:lstStyle/>
        <a:p>
          <a:endParaRPr lang="en-US"/>
        </a:p>
      </dgm:t>
    </dgm:pt>
    <dgm:pt modelId="{17F84C77-1D6F-4B72-AD1A-63BE6F9B85E9}">
      <dgm:prSet phldrT="[Text]"/>
      <dgm:spPr/>
      <dgm:t>
        <a:bodyPr/>
        <a:lstStyle/>
        <a:p>
          <a:pPr>
            <a:buFont typeface="Wingdings" panose="05000000000000000000" pitchFamily="2" charset="2"/>
            <a:buChar char="§"/>
          </a:pPr>
          <a:r>
            <a:rPr lang="en-US" dirty="0"/>
            <a:t>Z code(s) may justify and support medical decision making and medical necessity.</a:t>
          </a:r>
        </a:p>
      </dgm:t>
    </dgm:pt>
    <dgm:pt modelId="{13CADDFF-A194-44B9-A9D8-ECAA97CE8D82}" type="parTrans" cxnId="{303C42BF-8533-4FBB-B17D-8076D8637172}">
      <dgm:prSet/>
      <dgm:spPr/>
      <dgm:t>
        <a:bodyPr/>
        <a:lstStyle/>
        <a:p>
          <a:endParaRPr lang="en-US"/>
        </a:p>
      </dgm:t>
    </dgm:pt>
    <dgm:pt modelId="{89E96E13-22FC-4EBD-BF2E-0FF8B633FE40}" type="sibTrans" cxnId="{303C42BF-8533-4FBB-B17D-8076D8637172}">
      <dgm:prSet/>
      <dgm:spPr/>
      <dgm:t>
        <a:bodyPr/>
        <a:lstStyle/>
        <a:p>
          <a:endParaRPr lang="en-US"/>
        </a:p>
      </dgm:t>
    </dgm:pt>
    <dgm:pt modelId="{604144E9-5D39-4AC5-93D6-0970A2763EDB}">
      <dgm:prSet phldrT="[Text]" custT="1"/>
      <dgm:spPr/>
      <dgm:t>
        <a:bodyPr/>
        <a:lstStyle/>
        <a:p>
          <a:r>
            <a:rPr lang="en-US" sz="3600" b="1" dirty="0"/>
            <a:t>Time</a:t>
          </a:r>
        </a:p>
      </dgm:t>
    </dgm:pt>
    <dgm:pt modelId="{3908D7B0-02BD-4459-9FFF-B45E8831C471}" type="parTrans" cxnId="{149ABA61-CB39-490F-A19E-037EC7B99711}">
      <dgm:prSet/>
      <dgm:spPr/>
      <dgm:t>
        <a:bodyPr/>
        <a:lstStyle/>
        <a:p>
          <a:endParaRPr lang="en-US"/>
        </a:p>
      </dgm:t>
    </dgm:pt>
    <dgm:pt modelId="{881FE9A6-3AA8-427D-9315-632FC8758BC7}" type="sibTrans" cxnId="{149ABA61-CB39-490F-A19E-037EC7B99711}">
      <dgm:prSet/>
      <dgm:spPr/>
      <dgm:t>
        <a:bodyPr/>
        <a:lstStyle/>
        <a:p>
          <a:endParaRPr lang="en-US"/>
        </a:p>
      </dgm:t>
    </dgm:pt>
    <dgm:pt modelId="{C7322F68-63ED-4845-9916-717F38E27E75}">
      <dgm:prSet phldrT="[Text]"/>
      <dgm:spPr/>
      <dgm:t>
        <a:bodyPr/>
        <a:lstStyle/>
        <a:p>
          <a:pPr>
            <a:buFont typeface="Wingdings" panose="05000000000000000000" pitchFamily="2" charset="2"/>
            <a:buChar char="§"/>
          </a:pPr>
          <a:r>
            <a:rPr lang="en-US" dirty="0">
              <a:latin typeface="Arial" panose="020B0604020202020204" pitchFamily="34" charset="0"/>
              <a:cs typeface="Arial" panose="020B0604020202020204" pitchFamily="34" charset="0"/>
            </a:rPr>
            <a:t>Face to face and non face to face activities can account for work associated with addressing SDOH</a:t>
          </a:r>
          <a:endParaRPr lang="en-US" dirty="0"/>
        </a:p>
      </dgm:t>
    </dgm:pt>
    <dgm:pt modelId="{3CA9F309-B576-450D-A677-61805C8868CD}" type="parTrans" cxnId="{F628C3D1-F22E-46C6-B422-B025EDA1FABB}">
      <dgm:prSet/>
      <dgm:spPr/>
      <dgm:t>
        <a:bodyPr/>
        <a:lstStyle/>
        <a:p>
          <a:endParaRPr lang="en-US"/>
        </a:p>
      </dgm:t>
    </dgm:pt>
    <dgm:pt modelId="{D2C53440-D733-4107-BBF1-A2D0260F5880}" type="sibTrans" cxnId="{F628C3D1-F22E-46C6-B422-B025EDA1FABB}">
      <dgm:prSet/>
      <dgm:spPr/>
      <dgm:t>
        <a:bodyPr/>
        <a:lstStyle/>
        <a:p>
          <a:endParaRPr lang="en-US"/>
        </a:p>
      </dgm:t>
    </dgm:pt>
    <dgm:pt modelId="{15C45BE4-ACF0-4767-8101-B0B293694441}" type="pres">
      <dgm:prSet presAssocID="{DE1776B0-207F-43A7-A869-F7F04DC21D98}" presName="linear" presStyleCnt="0">
        <dgm:presLayoutVars>
          <dgm:animLvl val="lvl"/>
          <dgm:resizeHandles val="exact"/>
        </dgm:presLayoutVars>
      </dgm:prSet>
      <dgm:spPr/>
    </dgm:pt>
    <dgm:pt modelId="{5C8C8B0A-F5D1-49E3-9EC8-B264D57C38BB}" type="pres">
      <dgm:prSet presAssocID="{3446D319-064D-4A40-9ADF-FAF0BED56FCD}" presName="parentText" presStyleLbl="node1" presStyleIdx="0" presStyleCnt="2">
        <dgm:presLayoutVars>
          <dgm:chMax val="0"/>
          <dgm:bulletEnabled val="1"/>
        </dgm:presLayoutVars>
      </dgm:prSet>
      <dgm:spPr/>
    </dgm:pt>
    <dgm:pt modelId="{30B0A6F9-8490-41DF-A5CD-3835BF57A963}" type="pres">
      <dgm:prSet presAssocID="{3446D319-064D-4A40-9ADF-FAF0BED56FCD}" presName="childText" presStyleLbl="revTx" presStyleIdx="0" presStyleCnt="2">
        <dgm:presLayoutVars>
          <dgm:bulletEnabled val="1"/>
        </dgm:presLayoutVars>
      </dgm:prSet>
      <dgm:spPr/>
    </dgm:pt>
    <dgm:pt modelId="{3737CA1B-9A98-4831-9251-42D6410D5BFE}" type="pres">
      <dgm:prSet presAssocID="{604144E9-5D39-4AC5-93D6-0970A2763EDB}" presName="parentText" presStyleLbl="node1" presStyleIdx="1" presStyleCnt="2">
        <dgm:presLayoutVars>
          <dgm:chMax val="0"/>
          <dgm:bulletEnabled val="1"/>
        </dgm:presLayoutVars>
      </dgm:prSet>
      <dgm:spPr/>
    </dgm:pt>
    <dgm:pt modelId="{66C5F1E4-9C1E-41EC-9B11-E67B0AC50039}" type="pres">
      <dgm:prSet presAssocID="{604144E9-5D39-4AC5-93D6-0970A2763EDB}" presName="childText" presStyleLbl="revTx" presStyleIdx="1" presStyleCnt="2">
        <dgm:presLayoutVars>
          <dgm:bulletEnabled val="1"/>
        </dgm:presLayoutVars>
      </dgm:prSet>
      <dgm:spPr/>
    </dgm:pt>
  </dgm:ptLst>
  <dgm:cxnLst>
    <dgm:cxn modelId="{94830A06-833E-4410-B5E1-081C0872F535}" type="presOf" srcId="{C7322F68-63ED-4845-9916-717F38E27E75}" destId="{66C5F1E4-9C1E-41EC-9B11-E67B0AC50039}" srcOrd="0" destOrd="0" presId="urn:microsoft.com/office/officeart/2005/8/layout/vList2"/>
    <dgm:cxn modelId="{4947CD28-A67D-4C67-AB04-4DD712DAD0AF}" srcId="{DE1776B0-207F-43A7-A869-F7F04DC21D98}" destId="{3446D319-064D-4A40-9ADF-FAF0BED56FCD}" srcOrd="0" destOrd="0" parTransId="{5CD50739-EA9B-4D12-80F6-2C58B0D6E0FE}" sibTransId="{369B5EC6-2716-4BE0-BC06-07F20EFD3552}"/>
    <dgm:cxn modelId="{149ABA61-CB39-490F-A19E-037EC7B99711}" srcId="{DE1776B0-207F-43A7-A869-F7F04DC21D98}" destId="{604144E9-5D39-4AC5-93D6-0970A2763EDB}" srcOrd="1" destOrd="0" parTransId="{3908D7B0-02BD-4459-9FFF-B45E8831C471}" sibTransId="{881FE9A6-3AA8-427D-9315-632FC8758BC7}"/>
    <dgm:cxn modelId="{70379553-1B8A-4050-B6A5-F1F7D1C17AC4}" type="presOf" srcId="{3446D319-064D-4A40-9ADF-FAF0BED56FCD}" destId="{5C8C8B0A-F5D1-49E3-9EC8-B264D57C38BB}" srcOrd="0" destOrd="0" presId="urn:microsoft.com/office/officeart/2005/8/layout/vList2"/>
    <dgm:cxn modelId="{CEF7018F-8693-4A51-8B50-DC69055A1D50}" type="presOf" srcId="{604144E9-5D39-4AC5-93D6-0970A2763EDB}" destId="{3737CA1B-9A98-4831-9251-42D6410D5BFE}" srcOrd="0" destOrd="0" presId="urn:microsoft.com/office/officeart/2005/8/layout/vList2"/>
    <dgm:cxn modelId="{0B7A6C9A-176B-4C01-97F8-C8B0B2977007}" type="presOf" srcId="{17F84C77-1D6F-4B72-AD1A-63BE6F9B85E9}" destId="{30B0A6F9-8490-41DF-A5CD-3835BF57A963}" srcOrd="0" destOrd="0" presId="urn:microsoft.com/office/officeart/2005/8/layout/vList2"/>
    <dgm:cxn modelId="{4E7848A5-22C2-4BB7-AA28-50F884032E69}" type="presOf" srcId="{DE1776B0-207F-43A7-A869-F7F04DC21D98}" destId="{15C45BE4-ACF0-4767-8101-B0B293694441}" srcOrd="0" destOrd="0" presId="urn:microsoft.com/office/officeart/2005/8/layout/vList2"/>
    <dgm:cxn modelId="{303C42BF-8533-4FBB-B17D-8076D8637172}" srcId="{3446D319-064D-4A40-9ADF-FAF0BED56FCD}" destId="{17F84C77-1D6F-4B72-AD1A-63BE6F9B85E9}" srcOrd="0" destOrd="0" parTransId="{13CADDFF-A194-44B9-A9D8-ECAA97CE8D82}" sibTransId="{89E96E13-22FC-4EBD-BF2E-0FF8B633FE40}"/>
    <dgm:cxn modelId="{F628C3D1-F22E-46C6-B422-B025EDA1FABB}" srcId="{604144E9-5D39-4AC5-93D6-0970A2763EDB}" destId="{C7322F68-63ED-4845-9916-717F38E27E75}" srcOrd="0" destOrd="0" parTransId="{3CA9F309-B576-450D-A677-61805C8868CD}" sibTransId="{D2C53440-D733-4107-BBF1-A2D0260F5880}"/>
    <dgm:cxn modelId="{36E0EF72-A50A-4EA7-AB38-EB2CFACF2E87}" type="presParOf" srcId="{15C45BE4-ACF0-4767-8101-B0B293694441}" destId="{5C8C8B0A-F5D1-49E3-9EC8-B264D57C38BB}" srcOrd="0" destOrd="0" presId="urn:microsoft.com/office/officeart/2005/8/layout/vList2"/>
    <dgm:cxn modelId="{076D9859-1CDE-4D48-9AEA-1CEDC4F8593C}" type="presParOf" srcId="{15C45BE4-ACF0-4767-8101-B0B293694441}" destId="{30B0A6F9-8490-41DF-A5CD-3835BF57A963}" srcOrd="1" destOrd="0" presId="urn:microsoft.com/office/officeart/2005/8/layout/vList2"/>
    <dgm:cxn modelId="{FF2F0891-E17A-47CD-A4DB-6804010F618A}" type="presParOf" srcId="{15C45BE4-ACF0-4767-8101-B0B293694441}" destId="{3737CA1B-9A98-4831-9251-42D6410D5BFE}" srcOrd="2" destOrd="0" presId="urn:microsoft.com/office/officeart/2005/8/layout/vList2"/>
    <dgm:cxn modelId="{5579FA2A-8486-4BB4-A916-56A3006E9A84}" type="presParOf" srcId="{15C45BE4-ACF0-4767-8101-B0B293694441}" destId="{66C5F1E4-9C1E-41EC-9B11-E67B0AC5003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C74574E-E4D9-46E3-A326-CC6FDFCC7E4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4F18E9D-9708-4999-84B6-4472FA7E61F3}">
      <dgm:prSet/>
      <dgm:spPr/>
      <dgm:t>
        <a:bodyPr/>
        <a:lstStyle/>
        <a:p>
          <a:r>
            <a:rPr lang="en-US" b="1" dirty="0">
              <a:solidFill>
                <a:schemeClr val="bg1"/>
              </a:solidFill>
              <a:latin typeface="Arial" panose="020B0604020202020204" pitchFamily="34" charset="0"/>
              <a:cs typeface="Arial" panose="020B0604020202020204" pitchFamily="34" charset="0"/>
            </a:rPr>
            <a:t>Additional time for evaluating, assessing, and managing a new or established patient on a single date of service.</a:t>
          </a:r>
        </a:p>
      </dgm:t>
    </dgm:pt>
    <dgm:pt modelId="{B1834C81-A6C4-4B82-B423-CEAE3C204934}" type="parTrans" cxnId="{F17073EF-9C86-4EA9-9F3F-7E0FE3A64C14}">
      <dgm:prSet/>
      <dgm:spPr/>
      <dgm:t>
        <a:bodyPr/>
        <a:lstStyle/>
        <a:p>
          <a:endParaRPr lang="en-US"/>
        </a:p>
      </dgm:t>
    </dgm:pt>
    <dgm:pt modelId="{C602885A-458B-42FD-8BB7-DCFC3CF82B62}" type="sibTrans" cxnId="{F17073EF-9C86-4EA9-9F3F-7E0FE3A64C14}">
      <dgm:prSet/>
      <dgm:spPr/>
      <dgm:t>
        <a:bodyPr/>
        <a:lstStyle/>
        <a:p>
          <a:endParaRPr lang="en-US"/>
        </a:p>
      </dgm:t>
    </dgm:pt>
    <dgm:pt modelId="{F44A81C3-66D6-4217-8B30-C4A96EB9B698}">
      <dgm:prSet custT="1"/>
      <dgm:spPr/>
      <dgm:t>
        <a:bodyPr/>
        <a:lstStyle/>
        <a:p>
          <a:pPr>
            <a:buFont typeface="Wingdings" panose="05000000000000000000" pitchFamily="2" charset="2"/>
            <a:buChar char="§"/>
          </a:pPr>
          <a:r>
            <a:rPr lang="en-US" sz="2400" dirty="0">
              <a:latin typeface="Arial" panose="020B0604020202020204" pitchFamily="34" charset="0"/>
              <a:cs typeface="Arial" panose="020B0604020202020204" pitchFamily="34" charset="0"/>
            </a:rPr>
            <a:t>Z code may support the additional time needed  (in addition to the primary E/M) working with patients who have a SDOH.</a:t>
          </a:r>
        </a:p>
      </dgm:t>
    </dgm:pt>
    <dgm:pt modelId="{E19F282B-8AE7-471C-8443-E036E5D06771}" type="parTrans" cxnId="{1F69D77A-08BD-485A-B78E-E43F9FFF7B80}">
      <dgm:prSet/>
      <dgm:spPr/>
      <dgm:t>
        <a:bodyPr/>
        <a:lstStyle/>
        <a:p>
          <a:endParaRPr lang="en-US"/>
        </a:p>
      </dgm:t>
    </dgm:pt>
    <dgm:pt modelId="{4701099E-0AC0-4158-924B-13D129EE0C45}" type="sibTrans" cxnId="{1F69D77A-08BD-485A-B78E-E43F9FFF7B80}">
      <dgm:prSet/>
      <dgm:spPr/>
      <dgm:t>
        <a:bodyPr/>
        <a:lstStyle/>
        <a:p>
          <a:endParaRPr lang="en-US"/>
        </a:p>
      </dgm:t>
    </dgm:pt>
    <dgm:pt modelId="{4A3E2BFA-818E-46DC-97F1-6DAA99305A16}" type="pres">
      <dgm:prSet presAssocID="{1C74574E-E4D9-46E3-A326-CC6FDFCC7E43}" presName="Name0" presStyleCnt="0">
        <dgm:presLayoutVars>
          <dgm:dir/>
          <dgm:animLvl val="lvl"/>
          <dgm:resizeHandles val="exact"/>
        </dgm:presLayoutVars>
      </dgm:prSet>
      <dgm:spPr/>
    </dgm:pt>
    <dgm:pt modelId="{0236B1CD-9F7C-4909-802F-3D0010483429}" type="pres">
      <dgm:prSet presAssocID="{94F18E9D-9708-4999-84B6-4472FA7E61F3}" presName="linNode" presStyleCnt="0"/>
      <dgm:spPr/>
    </dgm:pt>
    <dgm:pt modelId="{DE852867-B9DF-46EA-A6EE-C493D55D2D66}" type="pres">
      <dgm:prSet presAssocID="{94F18E9D-9708-4999-84B6-4472FA7E61F3}" presName="parentText" presStyleLbl="node1" presStyleIdx="0" presStyleCnt="1">
        <dgm:presLayoutVars>
          <dgm:chMax val="1"/>
          <dgm:bulletEnabled val="1"/>
        </dgm:presLayoutVars>
      </dgm:prSet>
      <dgm:spPr/>
    </dgm:pt>
    <dgm:pt modelId="{7F867163-7510-4698-83A3-AFEF21909150}" type="pres">
      <dgm:prSet presAssocID="{94F18E9D-9708-4999-84B6-4472FA7E61F3}" presName="descendantText" presStyleLbl="alignAccFollowNode1" presStyleIdx="0" presStyleCnt="1">
        <dgm:presLayoutVars>
          <dgm:bulletEnabled val="1"/>
        </dgm:presLayoutVars>
      </dgm:prSet>
      <dgm:spPr/>
    </dgm:pt>
  </dgm:ptLst>
  <dgm:cxnLst>
    <dgm:cxn modelId="{B9ECF441-E551-4F9C-9C80-75F341BA84FA}" type="presOf" srcId="{94F18E9D-9708-4999-84B6-4472FA7E61F3}" destId="{DE852867-B9DF-46EA-A6EE-C493D55D2D66}" srcOrd="0" destOrd="0" presId="urn:microsoft.com/office/officeart/2005/8/layout/vList5"/>
    <dgm:cxn modelId="{4520E345-2238-439D-A66C-65F713048D1C}" type="presOf" srcId="{F44A81C3-66D6-4217-8B30-C4A96EB9B698}" destId="{7F867163-7510-4698-83A3-AFEF21909150}" srcOrd="0" destOrd="0" presId="urn:microsoft.com/office/officeart/2005/8/layout/vList5"/>
    <dgm:cxn modelId="{1F69D77A-08BD-485A-B78E-E43F9FFF7B80}" srcId="{94F18E9D-9708-4999-84B6-4472FA7E61F3}" destId="{F44A81C3-66D6-4217-8B30-C4A96EB9B698}" srcOrd="0" destOrd="0" parTransId="{E19F282B-8AE7-471C-8443-E036E5D06771}" sibTransId="{4701099E-0AC0-4158-924B-13D129EE0C45}"/>
    <dgm:cxn modelId="{5E6860A1-78AD-4C1D-9D3F-DF91FC890F45}" type="presOf" srcId="{1C74574E-E4D9-46E3-A326-CC6FDFCC7E43}" destId="{4A3E2BFA-818E-46DC-97F1-6DAA99305A16}" srcOrd="0" destOrd="0" presId="urn:microsoft.com/office/officeart/2005/8/layout/vList5"/>
    <dgm:cxn modelId="{F17073EF-9C86-4EA9-9F3F-7E0FE3A64C14}" srcId="{1C74574E-E4D9-46E3-A326-CC6FDFCC7E43}" destId="{94F18E9D-9708-4999-84B6-4472FA7E61F3}" srcOrd="0" destOrd="0" parTransId="{B1834C81-A6C4-4B82-B423-CEAE3C204934}" sibTransId="{C602885A-458B-42FD-8BB7-DCFC3CF82B62}"/>
    <dgm:cxn modelId="{3C4BE8F5-38C0-4A35-90D4-66F9303A6E86}" type="presParOf" srcId="{4A3E2BFA-818E-46DC-97F1-6DAA99305A16}" destId="{0236B1CD-9F7C-4909-802F-3D0010483429}" srcOrd="0" destOrd="0" presId="urn:microsoft.com/office/officeart/2005/8/layout/vList5"/>
    <dgm:cxn modelId="{A1497AA5-0B47-4E12-B1CE-927D00085FAB}" type="presParOf" srcId="{0236B1CD-9F7C-4909-802F-3D0010483429}" destId="{DE852867-B9DF-46EA-A6EE-C493D55D2D66}" srcOrd="0" destOrd="0" presId="urn:microsoft.com/office/officeart/2005/8/layout/vList5"/>
    <dgm:cxn modelId="{07F7A367-B587-4BF3-85F9-32E458AC82AE}" type="presParOf" srcId="{0236B1CD-9F7C-4909-802F-3D0010483429}" destId="{7F867163-7510-4698-83A3-AFEF2190915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C74574E-E4D9-46E3-A326-CC6FDFCC7E4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4F18E9D-9708-4999-84B6-4472FA7E61F3}">
      <dgm:prSet custT="1"/>
      <dgm:spPr/>
      <dgm:t>
        <a:bodyPr anchor="t"/>
        <a:lstStyle/>
        <a:p>
          <a:r>
            <a:rPr lang="en-US" sz="2800" b="1" dirty="0">
              <a:solidFill>
                <a:schemeClr val="bg1"/>
              </a:solidFill>
              <a:latin typeface="Arial" panose="020B0604020202020204" pitchFamily="34" charset="0"/>
              <a:cs typeface="Arial" panose="020B0604020202020204" pitchFamily="34" charset="0"/>
            </a:rPr>
            <a:t>Management and support for patients with a single high-risk condition or multiple conditions over a calendar month.</a:t>
          </a:r>
        </a:p>
        <a:p>
          <a:endParaRPr lang="en-US" sz="2300" b="1" dirty="0">
            <a:solidFill>
              <a:schemeClr val="accent4">
                <a:lumMod val="60000"/>
                <a:lumOff val="40000"/>
              </a:schemeClr>
            </a:solidFill>
            <a:latin typeface="Arial" panose="020B0604020202020204" pitchFamily="34" charset="0"/>
            <a:cs typeface="Arial" panose="020B0604020202020204" pitchFamily="34" charset="0"/>
          </a:endParaRPr>
        </a:p>
      </dgm:t>
    </dgm:pt>
    <dgm:pt modelId="{B1834C81-A6C4-4B82-B423-CEAE3C204934}" type="parTrans" cxnId="{F17073EF-9C86-4EA9-9F3F-7E0FE3A64C14}">
      <dgm:prSet/>
      <dgm:spPr/>
      <dgm:t>
        <a:bodyPr/>
        <a:lstStyle/>
        <a:p>
          <a:endParaRPr lang="en-US"/>
        </a:p>
      </dgm:t>
    </dgm:pt>
    <dgm:pt modelId="{C602885A-458B-42FD-8BB7-DCFC3CF82B62}" type="sibTrans" cxnId="{F17073EF-9C86-4EA9-9F3F-7E0FE3A64C14}">
      <dgm:prSet/>
      <dgm:spPr/>
      <dgm:t>
        <a:bodyPr/>
        <a:lstStyle/>
        <a:p>
          <a:endParaRPr lang="en-US"/>
        </a:p>
      </dgm:t>
    </dgm:pt>
    <dgm:pt modelId="{F44A81C3-66D6-4217-8B30-C4A96EB9B698}">
      <dgm:prSet custT="1"/>
      <dgm:spPr/>
      <dgm:t>
        <a:bodyPr/>
        <a:lstStyle/>
        <a:p>
          <a:pPr>
            <a:buFont typeface="Wingdings" panose="05000000000000000000" pitchFamily="2" charset="2"/>
            <a:buChar char="§"/>
          </a:pPr>
          <a:r>
            <a:rPr lang="en-US" sz="2400" dirty="0">
              <a:latin typeface="Arial" panose="020B0604020202020204" pitchFamily="34" charset="0"/>
              <a:cs typeface="Arial" panose="020B0604020202020204" pitchFamily="34" charset="0"/>
            </a:rPr>
            <a:t>Addressing a patient’s SDOH may be part of the required care plan in addition to work performed by the physician/QHP or clinical staff.</a:t>
          </a:r>
        </a:p>
      </dgm:t>
    </dgm:pt>
    <dgm:pt modelId="{E19F282B-8AE7-471C-8443-E036E5D06771}" type="parTrans" cxnId="{1F69D77A-08BD-485A-B78E-E43F9FFF7B80}">
      <dgm:prSet/>
      <dgm:spPr/>
      <dgm:t>
        <a:bodyPr/>
        <a:lstStyle/>
        <a:p>
          <a:endParaRPr lang="en-US"/>
        </a:p>
      </dgm:t>
    </dgm:pt>
    <dgm:pt modelId="{4701099E-0AC0-4158-924B-13D129EE0C45}" type="sibTrans" cxnId="{1F69D77A-08BD-485A-B78E-E43F9FFF7B80}">
      <dgm:prSet/>
      <dgm:spPr/>
      <dgm:t>
        <a:bodyPr/>
        <a:lstStyle/>
        <a:p>
          <a:endParaRPr lang="en-US"/>
        </a:p>
      </dgm:t>
    </dgm:pt>
    <dgm:pt modelId="{4A3E2BFA-818E-46DC-97F1-6DAA99305A16}" type="pres">
      <dgm:prSet presAssocID="{1C74574E-E4D9-46E3-A326-CC6FDFCC7E43}" presName="Name0" presStyleCnt="0">
        <dgm:presLayoutVars>
          <dgm:dir/>
          <dgm:animLvl val="lvl"/>
          <dgm:resizeHandles val="exact"/>
        </dgm:presLayoutVars>
      </dgm:prSet>
      <dgm:spPr/>
    </dgm:pt>
    <dgm:pt modelId="{0236B1CD-9F7C-4909-802F-3D0010483429}" type="pres">
      <dgm:prSet presAssocID="{94F18E9D-9708-4999-84B6-4472FA7E61F3}" presName="linNode" presStyleCnt="0"/>
      <dgm:spPr/>
    </dgm:pt>
    <dgm:pt modelId="{DE852867-B9DF-46EA-A6EE-C493D55D2D66}" type="pres">
      <dgm:prSet presAssocID="{94F18E9D-9708-4999-84B6-4472FA7E61F3}" presName="parentText" presStyleLbl="node1" presStyleIdx="0" presStyleCnt="1" custScaleY="100098">
        <dgm:presLayoutVars>
          <dgm:chMax val="1"/>
          <dgm:bulletEnabled val="1"/>
        </dgm:presLayoutVars>
      </dgm:prSet>
      <dgm:spPr/>
    </dgm:pt>
    <dgm:pt modelId="{7F867163-7510-4698-83A3-AFEF21909150}" type="pres">
      <dgm:prSet presAssocID="{94F18E9D-9708-4999-84B6-4472FA7E61F3}" presName="descendantText" presStyleLbl="alignAccFollowNode1" presStyleIdx="0" presStyleCnt="1">
        <dgm:presLayoutVars>
          <dgm:bulletEnabled val="1"/>
        </dgm:presLayoutVars>
      </dgm:prSet>
      <dgm:spPr/>
    </dgm:pt>
  </dgm:ptLst>
  <dgm:cxnLst>
    <dgm:cxn modelId="{B9ECF441-E551-4F9C-9C80-75F341BA84FA}" type="presOf" srcId="{94F18E9D-9708-4999-84B6-4472FA7E61F3}" destId="{DE852867-B9DF-46EA-A6EE-C493D55D2D66}" srcOrd="0" destOrd="0" presId="urn:microsoft.com/office/officeart/2005/8/layout/vList5"/>
    <dgm:cxn modelId="{4520E345-2238-439D-A66C-65F713048D1C}" type="presOf" srcId="{F44A81C3-66D6-4217-8B30-C4A96EB9B698}" destId="{7F867163-7510-4698-83A3-AFEF21909150}" srcOrd="0" destOrd="0" presId="urn:microsoft.com/office/officeart/2005/8/layout/vList5"/>
    <dgm:cxn modelId="{1F69D77A-08BD-485A-B78E-E43F9FFF7B80}" srcId="{94F18E9D-9708-4999-84B6-4472FA7E61F3}" destId="{F44A81C3-66D6-4217-8B30-C4A96EB9B698}" srcOrd="0" destOrd="0" parTransId="{E19F282B-8AE7-471C-8443-E036E5D06771}" sibTransId="{4701099E-0AC0-4158-924B-13D129EE0C45}"/>
    <dgm:cxn modelId="{5E6860A1-78AD-4C1D-9D3F-DF91FC890F45}" type="presOf" srcId="{1C74574E-E4D9-46E3-A326-CC6FDFCC7E43}" destId="{4A3E2BFA-818E-46DC-97F1-6DAA99305A16}" srcOrd="0" destOrd="0" presId="urn:microsoft.com/office/officeart/2005/8/layout/vList5"/>
    <dgm:cxn modelId="{F17073EF-9C86-4EA9-9F3F-7E0FE3A64C14}" srcId="{1C74574E-E4D9-46E3-A326-CC6FDFCC7E43}" destId="{94F18E9D-9708-4999-84B6-4472FA7E61F3}" srcOrd="0" destOrd="0" parTransId="{B1834C81-A6C4-4B82-B423-CEAE3C204934}" sibTransId="{C602885A-458B-42FD-8BB7-DCFC3CF82B62}"/>
    <dgm:cxn modelId="{3C4BE8F5-38C0-4A35-90D4-66F9303A6E86}" type="presParOf" srcId="{4A3E2BFA-818E-46DC-97F1-6DAA99305A16}" destId="{0236B1CD-9F7C-4909-802F-3D0010483429}" srcOrd="0" destOrd="0" presId="urn:microsoft.com/office/officeart/2005/8/layout/vList5"/>
    <dgm:cxn modelId="{A1497AA5-0B47-4E12-B1CE-927D00085FAB}" type="presParOf" srcId="{0236B1CD-9F7C-4909-802F-3D0010483429}" destId="{DE852867-B9DF-46EA-A6EE-C493D55D2D66}" srcOrd="0" destOrd="0" presId="urn:microsoft.com/office/officeart/2005/8/layout/vList5"/>
    <dgm:cxn modelId="{07F7A367-B587-4BF3-85F9-32E458AC82AE}" type="presParOf" srcId="{0236B1CD-9F7C-4909-802F-3D0010483429}" destId="{7F867163-7510-4698-83A3-AFEF2190915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5E39C4A-5414-4DE3-B811-9FBD7C33AE9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45059D7-0D6B-4726-BD7A-8A61DD39E3F6}">
      <dgm:prSet custT="1"/>
      <dgm:spPr/>
      <dgm:t>
        <a:bodyPr/>
        <a:lstStyle/>
        <a:p>
          <a:r>
            <a:rPr lang="en-US" sz="2800" b="1" dirty="0">
              <a:solidFill>
                <a:schemeClr val="bg1"/>
              </a:solidFill>
              <a:latin typeface="Arial" panose="020B0604020202020204" pitchFamily="34" charset="0"/>
              <a:cs typeface="Arial" panose="020B0604020202020204" pitchFamily="34" charset="0"/>
            </a:rPr>
            <a:t>Management of patients discharged or transitioned from a hospital/facility setting to their home/community setting over 29 days.</a:t>
          </a:r>
          <a:endParaRPr lang="en-US" sz="2800" dirty="0">
            <a:solidFill>
              <a:schemeClr val="bg1"/>
            </a:solidFill>
            <a:latin typeface="Arial" panose="020B0604020202020204" pitchFamily="34" charset="0"/>
            <a:cs typeface="Arial" panose="020B0604020202020204" pitchFamily="34" charset="0"/>
          </a:endParaRPr>
        </a:p>
      </dgm:t>
    </dgm:pt>
    <dgm:pt modelId="{B398E869-3839-482A-A4F6-778E5B8F3B05}" type="parTrans" cxnId="{492F8828-E5E6-44C8-B8CE-824D58C1CE75}">
      <dgm:prSet/>
      <dgm:spPr/>
      <dgm:t>
        <a:bodyPr/>
        <a:lstStyle/>
        <a:p>
          <a:endParaRPr lang="en-US"/>
        </a:p>
      </dgm:t>
    </dgm:pt>
    <dgm:pt modelId="{97EDCDA5-8D15-4A3B-9584-BF86658BB20F}" type="sibTrans" cxnId="{492F8828-E5E6-44C8-B8CE-824D58C1CE75}">
      <dgm:prSet/>
      <dgm:spPr/>
      <dgm:t>
        <a:bodyPr/>
        <a:lstStyle/>
        <a:p>
          <a:endParaRPr lang="en-US"/>
        </a:p>
      </dgm:t>
    </dgm:pt>
    <dgm:pt modelId="{1DC442C5-9407-4DC9-A5E6-EEEDAAA1EE93}">
      <dgm:prSet custT="1"/>
      <dgm:spPr/>
      <dgm:t>
        <a:bodyPr/>
        <a:lstStyle/>
        <a:p>
          <a:pPr>
            <a:buFont typeface="Wingdings" panose="05000000000000000000" pitchFamily="2" charset="2"/>
            <a:buChar char="§"/>
          </a:pPr>
          <a:r>
            <a:rPr lang="en-US" sz="2800" dirty="0">
              <a:latin typeface="Arial" panose="020B0604020202020204" pitchFamily="34" charset="0"/>
              <a:cs typeface="Arial" panose="020B0604020202020204" pitchFamily="34" charset="0"/>
            </a:rPr>
            <a:t>A Z code indicates whether a patient may require attention to psychosocial needs and activities of daily living support.</a:t>
          </a:r>
        </a:p>
      </dgm:t>
    </dgm:pt>
    <dgm:pt modelId="{8318DF97-708A-4CA6-9833-3D8B20A46D44}" type="parTrans" cxnId="{0707AB49-71EC-40AB-B0F3-1EFBD686FB5C}">
      <dgm:prSet/>
      <dgm:spPr/>
      <dgm:t>
        <a:bodyPr/>
        <a:lstStyle/>
        <a:p>
          <a:endParaRPr lang="en-US"/>
        </a:p>
      </dgm:t>
    </dgm:pt>
    <dgm:pt modelId="{92264C94-94E3-46AD-AF0F-5B0802FC9977}" type="sibTrans" cxnId="{0707AB49-71EC-40AB-B0F3-1EFBD686FB5C}">
      <dgm:prSet/>
      <dgm:spPr/>
      <dgm:t>
        <a:bodyPr/>
        <a:lstStyle/>
        <a:p>
          <a:endParaRPr lang="en-US"/>
        </a:p>
      </dgm:t>
    </dgm:pt>
    <dgm:pt modelId="{7DCF0FF4-C58F-49C6-8906-6B1D671FA991}" type="pres">
      <dgm:prSet presAssocID="{85E39C4A-5414-4DE3-B811-9FBD7C33AE9A}" presName="Name0" presStyleCnt="0">
        <dgm:presLayoutVars>
          <dgm:dir/>
          <dgm:animLvl val="lvl"/>
          <dgm:resizeHandles val="exact"/>
        </dgm:presLayoutVars>
      </dgm:prSet>
      <dgm:spPr/>
    </dgm:pt>
    <dgm:pt modelId="{00025491-DC8E-4804-A8E6-11BA91B13C3E}" type="pres">
      <dgm:prSet presAssocID="{B45059D7-0D6B-4726-BD7A-8A61DD39E3F6}" presName="linNode" presStyleCnt="0"/>
      <dgm:spPr/>
    </dgm:pt>
    <dgm:pt modelId="{75094986-D758-4106-901B-50A0BF2F6109}" type="pres">
      <dgm:prSet presAssocID="{B45059D7-0D6B-4726-BD7A-8A61DD39E3F6}" presName="parentText" presStyleLbl="node1" presStyleIdx="0" presStyleCnt="1">
        <dgm:presLayoutVars>
          <dgm:chMax val="1"/>
          <dgm:bulletEnabled val="1"/>
        </dgm:presLayoutVars>
      </dgm:prSet>
      <dgm:spPr/>
    </dgm:pt>
    <dgm:pt modelId="{CA6D0F1B-82F7-4C9E-BC60-27E97C7BBAA4}" type="pres">
      <dgm:prSet presAssocID="{B45059D7-0D6B-4726-BD7A-8A61DD39E3F6}" presName="descendantText" presStyleLbl="alignAccFollowNode1" presStyleIdx="0" presStyleCnt="1">
        <dgm:presLayoutVars>
          <dgm:bulletEnabled val="1"/>
        </dgm:presLayoutVars>
      </dgm:prSet>
      <dgm:spPr/>
    </dgm:pt>
  </dgm:ptLst>
  <dgm:cxnLst>
    <dgm:cxn modelId="{FB784C05-3869-4CFA-A504-882E4FEFF0C6}" type="presOf" srcId="{85E39C4A-5414-4DE3-B811-9FBD7C33AE9A}" destId="{7DCF0FF4-C58F-49C6-8906-6B1D671FA991}" srcOrd="0" destOrd="0" presId="urn:microsoft.com/office/officeart/2005/8/layout/vList5"/>
    <dgm:cxn modelId="{492F8828-E5E6-44C8-B8CE-824D58C1CE75}" srcId="{85E39C4A-5414-4DE3-B811-9FBD7C33AE9A}" destId="{B45059D7-0D6B-4726-BD7A-8A61DD39E3F6}" srcOrd="0" destOrd="0" parTransId="{B398E869-3839-482A-A4F6-778E5B8F3B05}" sibTransId="{97EDCDA5-8D15-4A3B-9584-BF86658BB20F}"/>
    <dgm:cxn modelId="{A7D02F48-C5B6-4818-ACEE-1347D3F066D4}" type="presOf" srcId="{B45059D7-0D6B-4726-BD7A-8A61DD39E3F6}" destId="{75094986-D758-4106-901B-50A0BF2F6109}" srcOrd="0" destOrd="0" presId="urn:microsoft.com/office/officeart/2005/8/layout/vList5"/>
    <dgm:cxn modelId="{0707AB49-71EC-40AB-B0F3-1EFBD686FB5C}" srcId="{B45059D7-0D6B-4726-BD7A-8A61DD39E3F6}" destId="{1DC442C5-9407-4DC9-A5E6-EEEDAAA1EE93}" srcOrd="0" destOrd="0" parTransId="{8318DF97-708A-4CA6-9833-3D8B20A46D44}" sibTransId="{92264C94-94E3-46AD-AF0F-5B0802FC9977}"/>
    <dgm:cxn modelId="{F1194BD3-87B3-4528-B92D-53B9373F9448}" type="presOf" srcId="{1DC442C5-9407-4DC9-A5E6-EEEDAAA1EE93}" destId="{CA6D0F1B-82F7-4C9E-BC60-27E97C7BBAA4}" srcOrd="0" destOrd="0" presId="urn:microsoft.com/office/officeart/2005/8/layout/vList5"/>
    <dgm:cxn modelId="{E8BF4BD8-C2FD-4DFC-91C0-C2EEA0F80B79}" type="presParOf" srcId="{7DCF0FF4-C58F-49C6-8906-6B1D671FA991}" destId="{00025491-DC8E-4804-A8E6-11BA91B13C3E}" srcOrd="0" destOrd="0" presId="urn:microsoft.com/office/officeart/2005/8/layout/vList5"/>
    <dgm:cxn modelId="{8A031DE3-AF1D-4457-A9E9-AFABFD6B05FC}" type="presParOf" srcId="{00025491-DC8E-4804-A8E6-11BA91B13C3E}" destId="{75094986-D758-4106-901B-50A0BF2F6109}" srcOrd="0" destOrd="0" presId="urn:microsoft.com/office/officeart/2005/8/layout/vList5"/>
    <dgm:cxn modelId="{2B2AB23B-397B-4C5E-A86D-D8C6E2A3968F}" type="presParOf" srcId="{00025491-DC8E-4804-A8E6-11BA91B13C3E}" destId="{CA6D0F1B-82F7-4C9E-BC60-27E97C7BBAA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C010D46-0606-4C40-AE05-822D8EBB2A9B}"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4C703D23-B386-448B-8C7A-49C99B98C2D3}">
      <dgm:prSet/>
      <dgm:spPr/>
      <dgm:t>
        <a:bodyPr/>
        <a:lstStyle/>
        <a:p>
          <a:pPr>
            <a:lnSpc>
              <a:spcPct val="100000"/>
            </a:lnSpc>
          </a:pPr>
          <a:r>
            <a:rPr lang="en-US"/>
            <a:t>Evaluate current practice processes.</a:t>
          </a:r>
        </a:p>
      </dgm:t>
    </dgm:pt>
    <dgm:pt modelId="{810A3021-3BC9-420A-9620-797C523A6090}" type="parTrans" cxnId="{5E1089BD-59A9-41D6-B994-3E4E60272451}">
      <dgm:prSet/>
      <dgm:spPr/>
      <dgm:t>
        <a:bodyPr/>
        <a:lstStyle/>
        <a:p>
          <a:endParaRPr lang="en-US"/>
        </a:p>
      </dgm:t>
    </dgm:pt>
    <dgm:pt modelId="{5997EF7F-9194-4A84-8606-AAAC11F9CC40}" type="sibTrans" cxnId="{5E1089BD-59A9-41D6-B994-3E4E60272451}">
      <dgm:prSet/>
      <dgm:spPr/>
      <dgm:t>
        <a:bodyPr/>
        <a:lstStyle/>
        <a:p>
          <a:pPr>
            <a:lnSpc>
              <a:spcPct val="100000"/>
            </a:lnSpc>
          </a:pPr>
          <a:endParaRPr lang="en-US"/>
        </a:p>
      </dgm:t>
    </dgm:pt>
    <dgm:pt modelId="{FB02EBFD-8E1A-450E-9D3B-41E702412A54}">
      <dgm:prSet/>
      <dgm:spPr/>
      <dgm:t>
        <a:bodyPr/>
        <a:lstStyle/>
        <a:p>
          <a:pPr>
            <a:lnSpc>
              <a:spcPct val="100000"/>
            </a:lnSpc>
          </a:pPr>
          <a:r>
            <a:rPr lang="en-US"/>
            <a:t>Learn the Z codes.</a:t>
          </a:r>
        </a:p>
      </dgm:t>
    </dgm:pt>
    <dgm:pt modelId="{BACB8875-53FF-4A5C-B4BE-294479BD7722}" type="parTrans" cxnId="{0321C4CE-B2F2-40FF-BE15-829D5EC6AA13}">
      <dgm:prSet/>
      <dgm:spPr/>
      <dgm:t>
        <a:bodyPr/>
        <a:lstStyle/>
        <a:p>
          <a:endParaRPr lang="en-US"/>
        </a:p>
      </dgm:t>
    </dgm:pt>
    <dgm:pt modelId="{810F51F0-93A8-47BF-A665-893FC53B067D}" type="sibTrans" cxnId="{0321C4CE-B2F2-40FF-BE15-829D5EC6AA13}">
      <dgm:prSet/>
      <dgm:spPr/>
      <dgm:t>
        <a:bodyPr/>
        <a:lstStyle/>
        <a:p>
          <a:pPr>
            <a:lnSpc>
              <a:spcPct val="100000"/>
            </a:lnSpc>
          </a:pPr>
          <a:endParaRPr lang="en-US"/>
        </a:p>
      </dgm:t>
    </dgm:pt>
    <dgm:pt modelId="{4F16FD76-B39B-4C12-92E2-77A6A6DF4BB9}">
      <dgm:prSet/>
      <dgm:spPr/>
      <dgm:t>
        <a:bodyPr/>
        <a:lstStyle/>
        <a:p>
          <a:pPr>
            <a:lnSpc>
              <a:spcPct val="100000"/>
            </a:lnSpc>
          </a:pPr>
          <a:r>
            <a:rPr lang="en-US"/>
            <a:t>Review related CPT codes and services.</a:t>
          </a:r>
        </a:p>
      </dgm:t>
    </dgm:pt>
    <dgm:pt modelId="{C843DD4A-3952-41C7-A71B-545B90B290A9}" type="parTrans" cxnId="{6DC97192-E45D-4F1B-B52C-6F3E8FE14F34}">
      <dgm:prSet/>
      <dgm:spPr/>
      <dgm:t>
        <a:bodyPr/>
        <a:lstStyle/>
        <a:p>
          <a:endParaRPr lang="en-US"/>
        </a:p>
      </dgm:t>
    </dgm:pt>
    <dgm:pt modelId="{D5B44251-503F-4014-AC92-FABDAAAAA614}" type="sibTrans" cxnId="{6DC97192-E45D-4F1B-B52C-6F3E8FE14F34}">
      <dgm:prSet/>
      <dgm:spPr/>
      <dgm:t>
        <a:bodyPr/>
        <a:lstStyle/>
        <a:p>
          <a:pPr>
            <a:lnSpc>
              <a:spcPct val="100000"/>
            </a:lnSpc>
          </a:pPr>
          <a:endParaRPr lang="en-US"/>
        </a:p>
      </dgm:t>
    </dgm:pt>
    <dgm:pt modelId="{B9D067B6-3C9B-477C-B707-798A89951C67}">
      <dgm:prSet/>
      <dgm:spPr/>
      <dgm:t>
        <a:bodyPr/>
        <a:lstStyle/>
        <a:p>
          <a:pPr>
            <a:lnSpc>
              <a:spcPct val="100000"/>
            </a:lnSpc>
          </a:pPr>
          <a:r>
            <a:rPr lang="en-US"/>
            <a:t>Develop an action plan or next steps</a:t>
          </a:r>
        </a:p>
      </dgm:t>
    </dgm:pt>
    <dgm:pt modelId="{93FD5948-9CD2-4442-ACC1-D6F004BE1458}" type="parTrans" cxnId="{1F2C1130-F8E4-4260-BB18-D67059C6F731}">
      <dgm:prSet/>
      <dgm:spPr/>
      <dgm:t>
        <a:bodyPr/>
        <a:lstStyle/>
        <a:p>
          <a:endParaRPr lang="en-US"/>
        </a:p>
      </dgm:t>
    </dgm:pt>
    <dgm:pt modelId="{997E2A0B-7F6C-43E6-B677-CC9EEEC88C5C}" type="sibTrans" cxnId="{1F2C1130-F8E4-4260-BB18-D67059C6F731}">
      <dgm:prSet/>
      <dgm:spPr/>
      <dgm:t>
        <a:bodyPr/>
        <a:lstStyle/>
        <a:p>
          <a:endParaRPr lang="en-US"/>
        </a:p>
      </dgm:t>
    </dgm:pt>
    <dgm:pt modelId="{6F36F7E2-233C-41AB-9E0A-3E1D7C110E3B}" type="pres">
      <dgm:prSet presAssocID="{CC010D46-0606-4C40-AE05-822D8EBB2A9B}" presName="root" presStyleCnt="0">
        <dgm:presLayoutVars>
          <dgm:dir/>
          <dgm:resizeHandles val="exact"/>
        </dgm:presLayoutVars>
      </dgm:prSet>
      <dgm:spPr/>
    </dgm:pt>
    <dgm:pt modelId="{683A5807-7DCB-4B4D-B224-FAB44DF5D967}" type="pres">
      <dgm:prSet presAssocID="{CC010D46-0606-4C40-AE05-822D8EBB2A9B}" presName="container" presStyleCnt="0">
        <dgm:presLayoutVars>
          <dgm:dir/>
          <dgm:resizeHandles val="exact"/>
        </dgm:presLayoutVars>
      </dgm:prSet>
      <dgm:spPr/>
    </dgm:pt>
    <dgm:pt modelId="{EE2A6412-7813-4433-8E6B-27551E1403F7}" type="pres">
      <dgm:prSet presAssocID="{4C703D23-B386-448B-8C7A-49C99B98C2D3}" presName="compNode" presStyleCnt="0"/>
      <dgm:spPr/>
    </dgm:pt>
    <dgm:pt modelId="{D4111FEB-0DF6-4A92-8586-E890461498D7}" type="pres">
      <dgm:prSet presAssocID="{4C703D23-B386-448B-8C7A-49C99B98C2D3}" presName="iconBgRect" presStyleLbl="bgShp" presStyleIdx="0" presStyleCnt="4"/>
      <dgm:spPr/>
    </dgm:pt>
    <dgm:pt modelId="{8437EBAA-73CF-46DE-8214-014CFD51035F}" type="pres">
      <dgm:prSet presAssocID="{4C703D23-B386-448B-8C7A-49C99B98C2D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46611923-2FE3-4A1C-8183-4E53A533BF47}" type="pres">
      <dgm:prSet presAssocID="{4C703D23-B386-448B-8C7A-49C99B98C2D3}" presName="spaceRect" presStyleCnt="0"/>
      <dgm:spPr/>
    </dgm:pt>
    <dgm:pt modelId="{5E89C5A8-94AD-4108-A1C4-8044FC9B4C14}" type="pres">
      <dgm:prSet presAssocID="{4C703D23-B386-448B-8C7A-49C99B98C2D3}" presName="textRect" presStyleLbl="revTx" presStyleIdx="0" presStyleCnt="4">
        <dgm:presLayoutVars>
          <dgm:chMax val="1"/>
          <dgm:chPref val="1"/>
        </dgm:presLayoutVars>
      </dgm:prSet>
      <dgm:spPr/>
    </dgm:pt>
    <dgm:pt modelId="{8FF23A5F-FFCD-4888-8596-328CADA1A85B}" type="pres">
      <dgm:prSet presAssocID="{5997EF7F-9194-4A84-8606-AAAC11F9CC40}" presName="sibTrans" presStyleLbl="sibTrans2D1" presStyleIdx="0" presStyleCnt="0"/>
      <dgm:spPr/>
    </dgm:pt>
    <dgm:pt modelId="{94500B52-6EAF-45C9-BC72-511B7A8476FA}" type="pres">
      <dgm:prSet presAssocID="{FB02EBFD-8E1A-450E-9D3B-41E702412A54}" presName="compNode" presStyleCnt="0"/>
      <dgm:spPr/>
    </dgm:pt>
    <dgm:pt modelId="{3F3F8FD5-6E3E-4471-A795-6E86875E7889}" type="pres">
      <dgm:prSet presAssocID="{FB02EBFD-8E1A-450E-9D3B-41E702412A54}" presName="iconBgRect" presStyleLbl="bgShp" presStyleIdx="1" presStyleCnt="4"/>
      <dgm:spPr/>
    </dgm:pt>
    <dgm:pt modelId="{BE1CB1EC-B8D6-4CE2-8BEE-70B38DADBDC3}" type="pres">
      <dgm:prSet presAssocID="{FB02EBFD-8E1A-450E-9D3B-41E702412A5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4775444D-A7A6-4C38-9A8A-31889E3BE5FF}" type="pres">
      <dgm:prSet presAssocID="{FB02EBFD-8E1A-450E-9D3B-41E702412A54}" presName="spaceRect" presStyleCnt="0"/>
      <dgm:spPr/>
    </dgm:pt>
    <dgm:pt modelId="{5E37EC8F-AA5A-481D-B7EB-C60696C7598A}" type="pres">
      <dgm:prSet presAssocID="{FB02EBFD-8E1A-450E-9D3B-41E702412A54}" presName="textRect" presStyleLbl="revTx" presStyleIdx="1" presStyleCnt="4">
        <dgm:presLayoutVars>
          <dgm:chMax val="1"/>
          <dgm:chPref val="1"/>
        </dgm:presLayoutVars>
      </dgm:prSet>
      <dgm:spPr/>
    </dgm:pt>
    <dgm:pt modelId="{7A3CD8E8-B946-4EFA-B2C6-4C5A3E960DDC}" type="pres">
      <dgm:prSet presAssocID="{810F51F0-93A8-47BF-A665-893FC53B067D}" presName="sibTrans" presStyleLbl="sibTrans2D1" presStyleIdx="0" presStyleCnt="0"/>
      <dgm:spPr/>
    </dgm:pt>
    <dgm:pt modelId="{A1AFBDD0-9116-4E98-BEA1-743C228A9786}" type="pres">
      <dgm:prSet presAssocID="{4F16FD76-B39B-4C12-92E2-77A6A6DF4BB9}" presName="compNode" presStyleCnt="0"/>
      <dgm:spPr/>
    </dgm:pt>
    <dgm:pt modelId="{AC2C77D0-3A17-4962-8FF5-77EA1ADDAE2A}" type="pres">
      <dgm:prSet presAssocID="{4F16FD76-B39B-4C12-92E2-77A6A6DF4BB9}" presName="iconBgRect" presStyleLbl="bgShp" presStyleIdx="2" presStyleCnt="4"/>
      <dgm:spPr/>
    </dgm:pt>
    <dgm:pt modelId="{66A32AA9-EA99-43BC-B6F1-CAC2848F79D3}" type="pres">
      <dgm:prSet presAssocID="{4F16FD76-B39B-4C12-92E2-77A6A6DF4BB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4DDDAA64-4D93-42D7-98BB-AB19FA734C64}" type="pres">
      <dgm:prSet presAssocID="{4F16FD76-B39B-4C12-92E2-77A6A6DF4BB9}" presName="spaceRect" presStyleCnt="0"/>
      <dgm:spPr/>
    </dgm:pt>
    <dgm:pt modelId="{815B9841-EBDB-43D7-9514-BF373844D92B}" type="pres">
      <dgm:prSet presAssocID="{4F16FD76-B39B-4C12-92E2-77A6A6DF4BB9}" presName="textRect" presStyleLbl="revTx" presStyleIdx="2" presStyleCnt="4">
        <dgm:presLayoutVars>
          <dgm:chMax val="1"/>
          <dgm:chPref val="1"/>
        </dgm:presLayoutVars>
      </dgm:prSet>
      <dgm:spPr/>
    </dgm:pt>
    <dgm:pt modelId="{067A07A7-CE42-4587-9F2E-4B6D63F4F0DE}" type="pres">
      <dgm:prSet presAssocID="{D5B44251-503F-4014-AC92-FABDAAAAA614}" presName="sibTrans" presStyleLbl="sibTrans2D1" presStyleIdx="0" presStyleCnt="0"/>
      <dgm:spPr/>
    </dgm:pt>
    <dgm:pt modelId="{4C72F30F-A900-4891-B91A-44F5883DCF34}" type="pres">
      <dgm:prSet presAssocID="{B9D067B6-3C9B-477C-B707-798A89951C67}" presName="compNode" presStyleCnt="0"/>
      <dgm:spPr/>
    </dgm:pt>
    <dgm:pt modelId="{6473D0F7-1535-47D3-B4FB-0D2C9E1D0F88}" type="pres">
      <dgm:prSet presAssocID="{B9D067B6-3C9B-477C-B707-798A89951C67}" presName="iconBgRect" presStyleLbl="bgShp" presStyleIdx="3" presStyleCnt="4"/>
      <dgm:spPr/>
    </dgm:pt>
    <dgm:pt modelId="{48BEFFE9-DE74-4B11-82AE-7A7D7334C2EB}" type="pres">
      <dgm:prSet presAssocID="{B9D067B6-3C9B-477C-B707-798A89951C6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2809B348-50CB-48E0-B242-B6A3E4B62EC1}" type="pres">
      <dgm:prSet presAssocID="{B9D067B6-3C9B-477C-B707-798A89951C67}" presName="spaceRect" presStyleCnt="0"/>
      <dgm:spPr/>
    </dgm:pt>
    <dgm:pt modelId="{7D75B00E-16B6-4BDE-A052-E608327D3E82}" type="pres">
      <dgm:prSet presAssocID="{B9D067B6-3C9B-477C-B707-798A89951C67}" presName="textRect" presStyleLbl="revTx" presStyleIdx="3" presStyleCnt="4">
        <dgm:presLayoutVars>
          <dgm:chMax val="1"/>
          <dgm:chPref val="1"/>
        </dgm:presLayoutVars>
      </dgm:prSet>
      <dgm:spPr/>
    </dgm:pt>
  </dgm:ptLst>
  <dgm:cxnLst>
    <dgm:cxn modelId="{DE90581E-3A46-4E9A-8EE8-BE56C9C45227}" type="presOf" srcId="{4F16FD76-B39B-4C12-92E2-77A6A6DF4BB9}" destId="{815B9841-EBDB-43D7-9514-BF373844D92B}" srcOrd="0" destOrd="0" presId="urn:microsoft.com/office/officeart/2018/2/layout/IconCircleList"/>
    <dgm:cxn modelId="{1F2C1130-F8E4-4260-BB18-D67059C6F731}" srcId="{CC010D46-0606-4C40-AE05-822D8EBB2A9B}" destId="{B9D067B6-3C9B-477C-B707-798A89951C67}" srcOrd="3" destOrd="0" parTransId="{93FD5948-9CD2-4442-ACC1-D6F004BE1458}" sibTransId="{997E2A0B-7F6C-43E6-B677-CC9EEEC88C5C}"/>
    <dgm:cxn modelId="{B946FD31-EDC5-4DA5-880C-BA804518B30B}" type="presOf" srcId="{5997EF7F-9194-4A84-8606-AAAC11F9CC40}" destId="{8FF23A5F-FFCD-4888-8596-328CADA1A85B}" srcOrd="0" destOrd="0" presId="urn:microsoft.com/office/officeart/2018/2/layout/IconCircleList"/>
    <dgm:cxn modelId="{85713B59-FC85-490E-A174-C11ABF82F5D2}" type="presOf" srcId="{FB02EBFD-8E1A-450E-9D3B-41E702412A54}" destId="{5E37EC8F-AA5A-481D-B7EB-C60696C7598A}" srcOrd="0" destOrd="0" presId="urn:microsoft.com/office/officeart/2018/2/layout/IconCircleList"/>
    <dgm:cxn modelId="{6DC97192-E45D-4F1B-B52C-6F3E8FE14F34}" srcId="{CC010D46-0606-4C40-AE05-822D8EBB2A9B}" destId="{4F16FD76-B39B-4C12-92E2-77A6A6DF4BB9}" srcOrd="2" destOrd="0" parTransId="{C843DD4A-3952-41C7-A71B-545B90B290A9}" sibTransId="{D5B44251-503F-4014-AC92-FABDAAAAA614}"/>
    <dgm:cxn modelId="{9D30B8A0-20D7-46C4-B206-6D271952732A}" type="presOf" srcId="{4C703D23-B386-448B-8C7A-49C99B98C2D3}" destId="{5E89C5A8-94AD-4108-A1C4-8044FC9B4C14}" srcOrd="0" destOrd="0" presId="urn:microsoft.com/office/officeart/2018/2/layout/IconCircleList"/>
    <dgm:cxn modelId="{4841E0B4-BFD4-44F9-BD93-266B85DEFA4C}" type="presOf" srcId="{B9D067B6-3C9B-477C-B707-798A89951C67}" destId="{7D75B00E-16B6-4BDE-A052-E608327D3E82}" srcOrd="0" destOrd="0" presId="urn:microsoft.com/office/officeart/2018/2/layout/IconCircleList"/>
    <dgm:cxn modelId="{4808BBB5-3EF0-490D-AED1-AEBD6B611B3D}" type="presOf" srcId="{D5B44251-503F-4014-AC92-FABDAAAAA614}" destId="{067A07A7-CE42-4587-9F2E-4B6D63F4F0DE}" srcOrd="0" destOrd="0" presId="urn:microsoft.com/office/officeart/2018/2/layout/IconCircleList"/>
    <dgm:cxn modelId="{5E1089BD-59A9-41D6-B994-3E4E60272451}" srcId="{CC010D46-0606-4C40-AE05-822D8EBB2A9B}" destId="{4C703D23-B386-448B-8C7A-49C99B98C2D3}" srcOrd="0" destOrd="0" parTransId="{810A3021-3BC9-420A-9620-797C523A6090}" sibTransId="{5997EF7F-9194-4A84-8606-AAAC11F9CC40}"/>
    <dgm:cxn modelId="{0321C4CE-B2F2-40FF-BE15-829D5EC6AA13}" srcId="{CC010D46-0606-4C40-AE05-822D8EBB2A9B}" destId="{FB02EBFD-8E1A-450E-9D3B-41E702412A54}" srcOrd="1" destOrd="0" parTransId="{BACB8875-53FF-4A5C-B4BE-294479BD7722}" sibTransId="{810F51F0-93A8-47BF-A665-893FC53B067D}"/>
    <dgm:cxn modelId="{AFD525E5-EB38-43A4-88A9-7B3C787A794F}" type="presOf" srcId="{CC010D46-0606-4C40-AE05-822D8EBB2A9B}" destId="{6F36F7E2-233C-41AB-9E0A-3E1D7C110E3B}" srcOrd="0" destOrd="0" presId="urn:microsoft.com/office/officeart/2018/2/layout/IconCircleList"/>
    <dgm:cxn modelId="{D4FFEEF3-06CE-4CA6-887F-924D5AE13F0F}" type="presOf" srcId="{810F51F0-93A8-47BF-A665-893FC53B067D}" destId="{7A3CD8E8-B946-4EFA-B2C6-4C5A3E960DDC}" srcOrd="0" destOrd="0" presId="urn:microsoft.com/office/officeart/2018/2/layout/IconCircleList"/>
    <dgm:cxn modelId="{06F35796-8BD7-48E8-B68E-58C0998FFEFA}" type="presParOf" srcId="{6F36F7E2-233C-41AB-9E0A-3E1D7C110E3B}" destId="{683A5807-7DCB-4B4D-B224-FAB44DF5D967}" srcOrd="0" destOrd="0" presId="urn:microsoft.com/office/officeart/2018/2/layout/IconCircleList"/>
    <dgm:cxn modelId="{619F1901-F176-4CDD-A7F6-12AE303A2B9B}" type="presParOf" srcId="{683A5807-7DCB-4B4D-B224-FAB44DF5D967}" destId="{EE2A6412-7813-4433-8E6B-27551E1403F7}" srcOrd="0" destOrd="0" presId="urn:microsoft.com/office/officeart/2018/2/layout/IconCircleList"/>
    <dgm:cxn modelId="{702B8D9E-CBB7-4994-873F-0C08E68E2699}" type="presParOf" srcId="{EE2A6412-7813-4433-8E6B-27551E1403F7}" destId="{D4111FEB-0DF6-4A92-8586-E890461498D7}" srcOrd="0" destOrd="0" presId="urn:microsoft.com/office/officeart/2018/2/layout/IconCircleList"/>
    <dgm:cxn modelId="{9C045541-B8D7-482D-A653-3DC8886022AB}" type="presParOf" srcId="{EE2A6412-7813-4433-8E6B-27551E1403F7}" destId="{8437EBAA-73CF-46DE-8214-014CFD51035F}" srcOrd="1" destOrd="0" presId="urn:microsoft.com/office/officeart/2018/2/layout/IconCircleList"/>
    <dgm:cxn modelId="{CDD7CFD0-BC29-4881-B65A-4C9AD0E22768}" type="presParOf" srcId="{EE2A6412-7813-4433-8E6B-27551E1403F7}" destId="{46611923-2FE3-4A1C-8183-4E53A533BF47}" srcOrd="2" destOrd="0" presId="urn:microsoft.com/office/officeart/2018/2/layout/IconCircleList"/>
    <dgm:cxn modelId="{55BDFB94-310F-4694-B1F5-1EAE434F667D}" type="presParOf" srcId="{EE2A6412-7813-4433-8E6B-27551E1403F7}" destId="{5E89C5A8-94AD-4108-A1C4-8044FC9B4C14}" srcOrd="3" destOrd="0" presId="urn:microsoft.com/office/officeart/2018/2/layout/IconCircleList"/>
    <dgm:cxn modelId="{8687C68E-B6D2-4CE5-A6F3-F7C098382AC4}" type="presParOf" srcId="{683A5807-7DCB-4B4D-B224-FAB44DF5D967}" destId="{8FF23A5F-FFCD-4888-8596-328CADA1A85B}" srcOrd="1" destOrd="0" presId="urn:microsoft.com/office/officeart/2018/2/layout/IconCircleList"/>
    <dgm:cxn modelId="{0E2DC807-7B3E-45FF-89C1-261D5E0A696C}" type="presParOf" srcId="{683A5807-7DCB-4B4D-B224-FAB44DF5D967}" destId="{94500B52-6EAF-45C9-BC72-511B7A8476FA}" srcOrd="2" destOrd="0" presId="urn:microsoft.com/office/officeart/2018/2/layout/IconCircleList"/>
    <dgm:cxn modelId="{AE1FF395-1E4E-4CC4-95EC-79BBECE36EEE}" type="presParOf" srcId="{94500B52-6EAF-45C9-BC72-511B7A8476FA}" destId="{3F3F8FD5-6E3E-4471-A795-6E86875E7889}" srcOrd="0" destOrd="0" presId="urn:microsoft.com/office/officeart/2018/2/layout/IconCircleList"/>
    <dgm:cxn modelId="{FFDF6A3E-01E3-4B3A-93E4-73517E2428BA}" type="presParOf" srcId="{94500B52-6EAF-45C9-BC72-511B7A8476FA}" destId="{BE1CB1EC-B8D6-4CE2-8BEE-70B38DADBDC3}" srcOrd="1" destOrd="0" presId="urn:microsoft.com/office/officeart/2018/2/layout/IconCircleList"/>
    <dgm:cxn modelId="{AF80359E-A97A-4AB7-9295-7C9CAFDB385A}" type="presParOf" srcId="{94500B52-6EAF-45C9-BC72-511B7A8476FA}" destId="{4775444D-A7A6-4C38-9A8A-31889E3BE5FF}" srcOrd="2" destOrd="0" presId="urn:microsoft.com/office/officeart/2018/2/layout/IconCircleList"/>
    <dgm:cxn modelId="{91E8447D-9869-4185-B627-F506E4550022}" type="presParOf" srcId="{94500B52-6EAF-45C9-BC72-511B7A8476FA}" destId="{5E37EC8F-AA5A-481D-B7EB-C60696C7598A}" srcOrd="3" destOrd="0" presId="urn:microsoft.com/office/officeart/2018/2/layout/IconCircleList"/>
    <dgm:cxn modelId="{3238E7AB-01A2-40BB-AE91-FE40238C0787}" type="presParOf" srcId="{683A5807-7DCB-4B4D-B224-FAB44DF5D967}" destId="{7A3CD8E8-B946-4EFA-B2C6-4C5A3E960DDC}" srcOrd="3" destOrd="0" presId="urn:microsoft.com/office/officeart/2018/2/layout/IconCircleList"/>
    <dgm:cxn modelId="{2BE09204-D93D-43D6-85D6-F8F72C8A0B44}" type="presParOf" srcId="{683A5807-7DCB-4B4D-B224-FAB44DF5D967}" destId="{A1AFBDD0-9116-4E98-BEA1-743C228A9786}" srcOrd="4" destOrd="0" presId="urn:microsoft.com/office/officeart/2018/2/layout/IconCircleList"/>
    <dgm:cxn modelId="{6DEAC9E7-6335-4B01-8F54-2749953CDFDE}" type="presParOf" srcId="{A1AFBDD0-9116-4E98-BEA1-743C228A9786}" destId="{AC2C77D0-3A17-4962-8FF5-77EA1ADDAE2A}" srcOrd="0" destOrd="0" presId="urn:microsoft.com/office/officeart/2018/2/layout/IconCircleList"/>
    <dgm:cxn modelId="{0CF25866-02A1-4444-BB52-225DC5BEE091}" type="presParOf" srcId="{A1AFBDD0-9116-4E98-BEA1-743C228A9786}" destId="{66A32AA9-EA99-43BC-B6F1-CAC2848F79D3}" srcOrd="1" destOrd="0" presId="urn:microsoft.com/office/officeart/2018/2/layout/IconCircleList"/>
    <dgm:cxn modelId="{A6601523-7270-4FD4-AE91-C8ACAC9F87E4}" type="presParOf" srcId="{A1AFBDD0-9116-4E98-BEA1-743C228A9786}" destId="{4DDDAA64-4D93-42D7-98BB-AB19FA734C64}" srcOrd="2" destOrd="0" presId="urn:microsoft.com/office/officeart/2018/2/layout/IconCircleList"/>
    <dgm:cxn modelId="{FA0B0DD3-9213-4418-8E0C-C11D6ED67579}" type="presParOf" srcId="{A1AFBDD0-9116-4E98-BEA1-743C228A9786}" destId="{815B9841-EBDB-43D7-9514-BF373844D92B}" srcOrd="3" destOrd="0" presId="urn:microsoft.com/office/officeart/2018/2/layout/IconCircleList"/>
    <dgm:cxn modelId="{6BD23B3B-5A99-470B-85FC-3E496E1CBB13}" type="presParOf" srcId="{683A5807-7DCB-4B4D-B224-FAB44DF5D967}" destId="{067A07A7-CE42-4587-9F2E-4B6D63F4F0DE}" srcOrd="5" destOrd="0" presId="urn:microsoft.com/office/officeart/2018/2/layout/IconCircleList"/>
    <dgm:cxn modelId="{45DE2DE2-A300-4905-81E7-9874AB9D1F3C}" type="presParOf" srcId="{683A5807-7DCB-4B4D-B224-FAB44DF5D967}" destId="{4C72F30F-A900-4891-B91A-44F5883DCF34}" srcOrd="6" destOrd="0" presId="urn:microsoft.com/office/officeart/2018/2/layout/IconCircleList"/>
    <dgm:cxn modelId="{3EE04B3D-0B00-44B5-B2C8-5A1AF1606940}" type="presParOf" srcId="{4C72F30F-A900-4891-B91A-44F5883DCF34}" destId="{6473D0F7-1535-47D3-B4FB-0D2C9E1D0F88}" srcOrd="0" destOrd="0" presId="urn:microsoft.com/office/officeart/2018/2/layout/IconCircleList"/>
    <dgm:cxn modelId="{C06DAD41-8807-4A28-92E5-5437B715FAAB}" type="presParOf" srcId="{4C72F30F-A900-4891-B91A-44F5883DCF34}" destId="{48BEFFE9-DE74-4B11-82AE-7A7D7334C2EB}" srcOrd="1" destOrd="0" presId="urn:microsoft.com/office/officeart/2018/2/layout/IconCircleList"/>
    <dgm:cxn modelId="{07FDD1B8-8B9D-4A26-8033-F9DB8F7E6930}" type="presParOf" srcId="{4C72F30F-A900-4891-B91A-44F5883DCF34}" destId="{2809B348-50CB-48E0-B242-B6A3E4B62EC1}" srcOrd="2" destOrd="0" presId="urn:microsoft.com/office/officeart/2018/2/layout/IconCircleList"/>
    <dgm:cxn modelId="{9CC8B66D-472D-456D-BCD1-088B6C535CD3}" type="presParOf" srcId="{4C72F30F-A900-4891-B91A-44F5883DCF34}" destId="{7D75B00E-16B6-4BDE-A052-E608327D3E8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5E0CBB-DBE2-481D-83D8-239188310F1A}"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11B3BB78-D51F-456B-BF44-8A5EF3CB5262}">
      <dgm:prSet custT="1"/>
      <dgm:spPr/>
      <dgm:t>
        <a:bodyPr/>
        <a:lstStyle/>
        <a:p>
          <a:r>
            <a:rPr lang="en-US" sz="2400"/>
            <a:t>Conditions of an individual’s </a:t>
          </a:r>
          <a:r>
            <a:rPr lang="en-US" sz="2400" b="1"/>
            <a:t>living</a:t>
          </a:r>
          <a:r>
            <a:rPr lang="en-US" sz="2400"/>
            <a:t>, </a:t>
          </a:r>
          <a:r>
            <a:rPr lang="en-US" sz="2400" b="1"/>
            <a:t>learning</a:t>
          </a:r>
          <a:r>
            <a:rPr lang="en-US" sz="2400"/>
            <a:t>, and </a:t>
          </a:r>
          <a:r>
            <a:rPr lang="en-US" sz="2400" b="1"/>
            <a:t>working</a:t>
          </a:r>
          <a:r>
            <a:rPr lang="en-US" sz="2400"/>
            <a:t> environments that affect one’s health risks and outcomes.</a:t>
          </a:r>
        </a:p>
      </dgm:t>
    </dgm:pt>
    <dgm:pt modelId="{7B16F71F-1512-4B7B-93F8-C828A13552C4}" type="parTrans" cxnId="{3819F9CB-FA22-4FD8-90AB-62B0746458EB}">
      <dgm:prSet/>
      <dgm:spPr/>
      <dgm:t>
        <a:bodyPr/>
        <a:lstStyle/>
        <a:p>
          <a:endParaRPr lang="en-US"/>
        </a:p>
      </dgm:t>
    </dgm:pt>
    <dgm:pt modelId="{91FBFC91-07B4-4D94-A4BC-6F5B97CB5411}" type="sibTrans" cxnId="{3819F9CB-FA22-4FD8-90AB-62B0746458EB}">
      <dgm:prSet/>
      <dgm:spPr/>
      <dgm:t>
        <a:bodyPr/>
        <a:lstStyle/>
        <a:p>
          <a:endParaRPr lang="en-US"/>
        </a:p>
      </dgm:t>
    </dgm:pt>
    <dgm:pt modelId="{C3F26B06-6957-4F0C-A9C4-8C958718F8B6}">
      <dgm:prSet/>
      <dgm:spPr/>
      <dgm:t>
        <a:bodyPr/>
        <a:lstStyle/>
        <a:p>
          <a:r>
            <a:rPr lang="en-US"/>
            <a:t>Recognized as </a:t>
          </a:r>
          <a:r>
            <a:rPr lang="en-US" b="1"/>
            <a:t>important predictors in clinical care </a:t>
          </a:r>
          <a:r>
            <a:rPr lang="en-US"/>
            <a:t>and positive conditions are associated with </a:t>
          </a:r>
          <a:r>
            <a:rPr lang="en-US" b="1"/>
            <a:t>improved patient outcomes </a:t>
          </a:r>
          <a:r>
            <a:rPr lang="en-US"/>
            <a:t>and </a:t>
          </a:r>
          <a:r>
            <a:rPr lang="en-US" b="1"/>
            <a:t>reduced costs</a:t>
          </a:r>
          <a:r>
            <a:rPr lang="en-US"/>
            <a:t>.</a:t>
          </a:r>
        </a:p>
      </dgm:t>
    </dgm:pt>
    <dgm:pt modelId="{B8200628-2DAB-4C7D-9AF5-093A982607F4}" type="parTrans" cxnId="{1E9927E3-D8E5-4D57-8644-001656F6E689}">
      <dgm:prSet/>
      <dgm:spPr/>
      <dgm:t>
        <a:bodyPr/>
        <a:lstStyle/>
        <a:p>
          <a:endParaRPr lang="en-US"/>
        </a:p>
      </dgm:t>
    </dgm:pt>
    <dgm:pt modelId="{58C6C825-B00B-491C-B996-3FD3F16F16B3}" type="sibTrans" cxnId="{1E9927E3-D8E5-4D57-8644-001656F6E689}">
      <dgm:prSet/>
      <dgm:spPr/>
      <dgm:t>
        <a:bodyPr/>
        <a:lstStyle/>
        <a:p>
          <a:endParaRPr lang="en-US"/>
        </a:p>
      </dgm:t>
    </dgm:pt>
    <dgm:pt modelId="{A129EDB8-52F3-444D-8BDA-DDAD41182B9A}" type="pres">
      <dgm:prSet presAssocID="{D45E0CBB-DBE2-481D-83D8-239188310F1A}" presName="root" presStyleCnt="0">
        <dgm:presLayoutVars>
          <dgm:dir/>
          <dgm:resizeHandles val="exact"/>
        </dgm:presLayoutVars>
      </dgm:prSet>
      <dgm:spPr/>
    </dgm:pt>
    <dgm:pt modelId="{606305A5-FE94-47AC-9342-F2E816432CED}" type="pres">
      <dgm:prSet presAssocID="{11B3BB78-D51F-456B-BF44-8A5EF3CB5262}" presName="compNode" presStyleCnt="0"/>
      <dgm:spPr/>
    </dgm:pt>
    <dgm:pt modelId="{07B5BDB8-9EA8-4C20-96DA-AE88D3E1E2F7}" type="pres">
      <dgm:prSet presAssocID="{11B3BB78-D51F-456B-BF44-8A5EF3CB5262}"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ome with solid fill"/>
        </a:ext>
      </dgm:extLst>
    </dgm:pt>
    <dgm:pt modelId="{6DCDC01A-B563-405B-A5A0-29DF98EEB175}" type="pres">
      <dgm:prSet presAssocID="{11B3BB78-D51F-456B-BF44-8A5EF3CB5262}" presName="spaceRect" presStyleCnt="0"/>
      <dgm:spPr/>
    </dgm:pt>
    <dgm:pt modelId="{6E9CA811-3012-4F1F-827A-E100C1A319DA}" type="pres">
      <dgm:prSet presAssocID="{11B3BB78-D51F-456B-BF44-8A5EF3CB5262}" presName="textRect" presStyleLbl="revTx" presStyleIdx="0" presStyleCnt="2">
        <dgm:presLayoutVars>
          <dgm:chMax val="1"/>
          <dgm:chPref val="1"/>
        </dgm:presLayoutVars>
      </dgm:prSet>
      <dgm:spPr/>
    </dgm:pt>
    <dgm:pt modelId="{9370980F-2105-4F0C-AA91-7BCAA1874329}" type="pres">
      <dgm:prSet presAssocID="{91FBFC91-07B4-4D94-A4BC-6F5B97CB5411}" presName="sibTrans" presStyleCnt="0"/>
      <dgm:spPr/>
    </dgm:pt>
    <dgm:pt modelId="{CCF699E8-BF50-4B1E-BFA8-35A37D7D2876}" type="pres">
      <dgm:prSet presAssocID="{C3F26B06-6957-4F0C-A9C4-8C958718F8B6}" presName="compNode" presStyleCnt="0"/>
      <dgm:spPr/>
    </dgm:pt>
    <dgm:pt modelId="{8B3AB8C7-24DD-4081-87B8-8F6427FDFF02}" type="pres">
      <dgm:prSet presAssocID="{C3F26B06-6957-4F0C-A9C4-8C958718F8B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CEC9752E-91AC-4CFA-A345-C588225AC7B4}" type="pres">
      <dgm:prSet presAssocID="{C3F26B06-6957-4F0C-A9C4-8C958718F8B6}" presName="spaceRect" presStyleCnt="0"/>
      <dgm:spPr/>
    </dgm:pt>
    <dgm:pt modelId="{19047AAE-F9EF-460F-914B-2CC8933F751B}" type="pres">
      <dgm:prSet presAssocID="{C3F26B06-6957-4F0C-A9C4-8C958718F8B6}" presName="textRect" presStyleLbl="revTx" presStyleIdx="1" presStyleCnt="2" custScaleX="114078">
        <dgm:presLayoutVars>
          <dgm:chMax val="1"/>
          <dgm:chPref val="1"/>
        </dgm:presLayoutVars>
      </dgm:prSet>
      <dgm:spPr/>
    </dgm:pt>
  </dgm:ptLst>
  <dgm:cxnLst>
    <dgm:cxn modelId="{A7D45465-6CAB-4D7D-9719-3189C98BB352}" type="presOf" srcId="{11B3BB78-D51F-456B-BF44-8A5EF3CB5262}" destId="{6E9CA811-3012-4F1F-827A-E100C1A319DA}" srcOrd="0" destOrd="0" presId="urn:microsoft.com/office/officeart/2018/2/layout/IconLabelList"/>
    <dgm:cxn modelId="{7A35FF4B-FAB8-4991-A5A0-33BABFA61E36}" type="presOf" srcId="{C3F26B06-6957-4F0C-A9C4-8C958718F8B6}" destId="{19047AAE-F9EF-460F-914B-2CC8933F751B}" srcOrd="0" destOrd="0" presId="urn:microsoft.com/office/officeart/2018/2/layout/IconLabelList"/>
    <dgm:cxn modelId="{490EB578-BE5B-4A6C-854E-3EC94024E5EF}" type="presOf" srcId="{D45E0CBB-DBE2-481D-83D8-239188310F1A}" destId="{A129EDB8-52F3-444D-8BDA-DDAD41182B9A}" srcOrd="0" destOrd="0" presId="urn:microsoft.com/office/officeart/2018/2/layout/IconLabelList"/>
    <dgm:cxn modelId="{3819F9CB-FA22-4FD8-90AB-62B0746458EB}" srcId="{D45E0CBB-DBE2-481D-83D8-239188310F1A}" destId="{11B3BB78-D51F-456B-BF44-8A5EF3CB5262}" srcOrd="0" destOrd="0" parTransId="{7B16F71F-1512-4B7B-93F8-C828A13552C4}" sibTransId="{91FBFC91-07B4-4D94-A4BC-6F5B97CB5411}"/>
    <dgm:cxn modelId="{1E9927E3-D8E5-4D57-8644-001656F6E689}" srcId="{D45E0CBB-DBE2-481D-83D8-239188310F1A}" destId="{C3F26B06-6957-4F0C-A9C4-8C958718F8B6}" srcOrd="1" destOrd="0" parTransId="{B8200628-2DAB-4C7D-9AF5-093A982607F4}" sibTransId="{58C6C825-B00B-491C-B996-3FD3F16F16B3}"/>
    <dgm:cxn modelId="{CCBE3090-EE27-4F17-A6E5-9D0B55592053}" type="presParOf" srcId="{A129EDB8-52F3-444D-8BDA-DDAD41182B9A}" destId="{606305A5-FE94-47AC-9342-F2E816432CED}" srcOrd="0" destOrd="0" presId="urn:microsoft.com/office/officeart/2018/2/layout/IconLabelList"/>
    <dgm:cxn modelId="{57A560F8-A3EB-4F1E-87DE-86AACB98F4E7}" type="presParOf" srcId="{606305A5-FE94-47AC-9342-F2E816432CED}" destId="{07B5BDB8-9EA8-4C20-96DA-AE88D3E1E2F7}" srcOrd="0" destOrd="0" presId="urn:microsoft.com/office/officeart/2018/2/layout/IconLabelList"/>
    <dgm:cxn modelId="{EE933855-E39C-4F31-AA23-A06523608297}" type="presParOf" srcId="{606305A5-FE94-47AC-9342-F2E816432CED}" destId="{6DCDC01A-B563-405B-A5A0-29DF98EEB175}" srcOrd="1" destOrd="0" presId="urn:microsoft.com/office/officeart/2018/2/layout/IconLabelList"/>
    <dgm:cxn modelId="{2AE86A3B-541F-453D-A914-3BF2777ABAFF}" type="presParOf" srcId="{606305A5-FE94-47AC-9342-F2E816432CED}" destId="{6E9CA811-3012-4F1F-827A-E100C1A319DA}" srcOrd="2" destOrd="0" presId="urn:microsoft.com/office/officeart/2018/2/layout/IconLabelList"/>
    <dgm:cxn modelId="{870CDBDA-7CC4-4E3E-8B2A-58E8459ABFAA}" type="presParOf" srcId="{A129EDB8-52F3-444D-8BDA-DDAD41182B9A}" destId="{9370980F-2105-4F0C-AA91-7BCAA1874329}" srcOrd="1" destOrd="0" presId="urn:microsoft.com/office/officeart/2018/2/layout/IconLabelList"/>
    <dgm:cxn modelId="{04E8790A-B50E-4705-8574-D5BC67A3F6E2}" type="presParOf" srcId="{A129EDB8-52F3-444D-8BDA-DDAD41182B9A}" destId="{CCF699E8-BF50-4B1E-BFA8-35A37D7D2876}" srcOrd="2" destOrd="0" presId="urn:microsoft.com/office/officeart/2018/2/layout/IconLabelList"/>
    <dgm:cxn modelId="{E1BD524B-8FAE-4EB3-9BF1-C12E0CF9526F}" type="presParOf" srcId="{CCF699E8-BF50-4B1E-BFA8-35A37D7D2876}" destId="{8B3AB8C7-24DD-4081-87B8-8F6427FDFF02}" srcOrd="0" destOrd="0" presId="urn:microsoft.com/office/officeart/2018/2/layout/IconLabelList"/>
    <dgm:cxn modelId="{DDF27970-92B1-4D97-BD88-0F9AEF9F5FBC}" type="presParOf" srcId="{CCF699E8-BF50-4B1E-BFA8-35A37D7D2876}" destId="{CEC9752E-91AC-4CFA-A345-C588225AC7B4}" srcOrd="1" destOrd="0" presId="urn:microsoft.com/office/officeart/2018/2/layout/IconLabelList"/>
    <dgm:cxn modelId="{351A985F-D9B2-4200-B072-E61C5900AEB0}" type="presParOf" srcId="{CCF699E8-BF50-4B1E-BFA8-35A37D7D2876}" destId="{19047AAE-F9EF-460F-914B-2CC8933F751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71828F-2FE9-4139-8E91-D2E4192FDDD3}" type="doc">
      <dgm:prSet loTypeId="urn:microsoft.com/office/officeart/2005/8/layout/process1" loCatId="process" qsTypeId="urn:microsoft.com/office/officeart/2005/8/quickstyle/simple1" qsCatId="simple" csTypeId="urn:microsoft.com/office/officeart/2005/8/colors/accent1_2" csCatId="accent1" phldr="1"/>
      <dgm:spPr/>
    </dgm:pt>
    <dgm:pt modelId="{0802EA06-F687-4BB3-92E6-0F82DAD4D1B0}">
      <dgm:prSet phldrT="[Text]" custT="1"/>
      <dgm:spPr/>
      <dgm:t>
        <a:bodyPr/>
        <a:lstStyle/>
        <a:p>
          <a:r>
            <a:rPr lang="en-US" sz="2800"/>
            <a:t>Identifying patients with SDOH</a:t>
          </a:r>
        </a:p>
      </dgm:t>
    </dgm:pt>
    <dgm:pt modelId="{B26938E0-8FF5-417D-B3D2-BBA6B6F3CFAD}" type="parTrans" cxnId="{6924460C-8F9D-4C0A-969D-0997D580EA84}">
      <dgm:prSet/>
      <dgm:spPr/>
      <dgm:t>
        <a:bodyPr/>
        <a:lstStyle/>
        <a:p>
          <a:endParaRPr lang="en-US"/>
        </a:p>
      </dgm:t>
    </dgm:pt>
    <dgm:pt modelId="{ED07696B-F7EE-436D-B27B-F99D7DB9D3F7}" type="sibTrans" cxnId="{6924460C-8F9D-4C0A-969D-0997D580EA84}">
      <dgm:prSet/>
      <dgm:spPr/>
      <dgm:t>
        <a:bodyPr/>
        <a:lstStyle/>
        <a:p>
          <a:endParaRPr lang="en-US"/>
        </a:p>
      </dgm:t>
    </dgm:pt>
    <dgm:pt modelId="{84C39D80-64B9-40F7-814E-C4A48D63D8BA}">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2800" b="1"/>
            <a:t>Improved quality, care coordination, and experience of care</a:t>
          </a:r>
        </a:p>
      </dgm:t>
    </dgm:pt>
    <dgm:pt modelId="{899DDF8E-6346-45C8-AB46-F487D27C7FE9}" type="parTrans" cxnId="{59C0F072-3D61-4430-A5F4-B932F5D01D93}">
      <dgm:prSet/>
      <dgm:spPr/>
      <dgm:t>
        <a:bodyPr/>
        <a:lstStyle/>
        <a:p>
          <a:endParaRPr lang="en-US"/>
        </a:p>
      </dgm:t>
    </dgm:pt>
    <dgm:pt modelId="{7BF3668B-7DF2-4E9D-92EE-9198AE40F791}" type="sibTrans" cxnId="{59C0F072-3D61-4430-A5F4-B932F5D01D93}">
      <dgm:prSet/>
      <dgm:spPr/>
      <dgm:t>
        <a:bodyPr/>
        <a:lstStyle/>
        <a:p>
          <a:endParaRPr lang="en-US"/>
        </a:p>
      </dgm:t>
    </dgm:pt>
    <dgm:pt modelId="{53C99556-1357-4184-8588-333DE06C0810}">
      <dgm:prSet custT="1"/>
      <dgm:spPr/>
      <dgm:t>
        <a:bodyPr/>
        <a:lstStyle/>
        <a:p>
          <a:r>
            <a:rPr lang="en-US" sz="2800"/>
            <a:t>Reporting Z codes</a:t>
          </a:r>
        </a:p>
      </dgm:t>
    </dgm:pt>
    <dgm:pt modelId="{AC430E49-195D-42CD-9F70-89B046E03754}" type="parTrans" cxnId="{5873467A-3395-4581-ABFE-01D145061769}">
      <dgm:prSet/>
      <dgm:spPr/>
      <dgm:t>
        <a:bodyPr/>
        <a:lstStyle/>
        <a:p>
          <a:endParaRPr lang="en-US"/>
        </a:p>
      </dgm:t>
    </dgm:pt>
    <dgm:pt modelId="{3AD7AA67-F3AC-4DDC-95E4-1B9C447A4BF5}" type="sibTrans" cxnId="{5873467A-3395-4581-ABFE-01D145061769}">
      <dgm:prSet/>
      <dgm:spPr/>
      <dgm:t>
        <a:bodyPr/>
        <a:lstStyle/>
        <a:p>
          <a:endParaRPr lang="en-US"/>
        </a:p>
      </dgm:t>
    </dgm:pt>
    <dgm:pt modelId="{90EBB476-A379-4BE3-BCA6-3EBAA6D07B87}" type="pres">
      <dgm:prSet presAssocID="{2271828F-2FE9-4139-8E91-D2E4192FDDD3}" presName="Name0" presStyleCnt="0">
        <dgm:presLayoutVars>
          <dgm:dir/>
          <dgm:resizeHandles val="exact"/>
        </dgm:presLayoutVars>
      </dgm:prSet>
      <dgm:spPr/>
    </dgm:pt>
    <dgm:pt modelId="{1C7096E7-7258-403C-9B0D-6D8A52B17D5C}" type="pres">
      <dgm:prSet presAssocID="{0802EA06-F687-4BB3-92E6-0F82DAD4D1B0}" presName="node" presStyleLbl="node1" presStyleIdx="0" presStyleCnt="3">
        <dgm:presLayoutVars>
          <dgm:bulletEnabled val="1"/>
        </dgm:presLayoutVars>
      </dgm:prSet>
      <dgm:spPr/>
    </dgm:pt>
    <dgm:pt modelId="{256E0D1D-BFBD-4FDF-AF90-16A1149BA71F}" type="pres">
      <dgm:prSet presAssocID="{ED07696B-F7EE-436D-B27B-F99D7DB9D3F7}" presName="sibTrans" presStyleLbl="sibTrans2D1" presStyleIdx="0" presStyleCnt="2"/>
      <dgm:spPr/>
    </dgm:pt>
    <dgm:pt modelId="{18335E9A-4E7F-4373-8BAC-0B7EB208DC4F}" type="pres">
      <dgm:prSet presAssocID="{ED07696B-F7EE-436D-B27B-F99D7DB9D3F7}" presName="connectorText" presStyleLbl="sibTrans2D1" presStyleIdx="0" presStyleCnt="2"/>
      <dgm:spPr/>
    </dgm:pt>
    <dgm:pt modelId="{991316A3-818E-47F6-89AC-121332A79E95}" type="pres">
      <dgm:prSet presAssocID="{53C99556-1357-4184-8588-333DE06C0810}" presName="node" presStyleLbl="node1" presStyleIdx="1" presStyleCnt="3">
        <dgm:presLayoutVars>
          <dgm:bulletEnabled val="1"/>
        </dgm:presLayoutVars>
      </dgm:prSet>
      <dgm:spPr/>
    </dgm:pt>
    <dgm:pt modelId="{BB354D5E-733C-44B9-BABE-152EF4D1A50E}" type="pres">
      <dgm:prSet presAssocID="{3AD7AA67-F3AC-4DDC-95E4-1B9C447A4BF5}" presName="sibTrans" presStyleLbl="sibTrans2D1" presStyleIdx="1" presStyleCnt="2"/>
      <dgm:spPr/>
    </dgm:pt>
    <dgm:pt modelId="{BC2C3DEF-6EF3-41CE-8266-65B43F444A6D}" type="pres">
      <dgm:prSet presAssocID="{3AD7AA67-F3AC-4DDC-95E4-1B9C447A4BF5}" presName="connectorText" presStyleLbl="sibTrans2D1" presStyleIdx="1" presStyleCnt="2"/>
      <dgm:spPr/>
    </dgm:pt>
    <dgm:pt modelId="{18B3E4BD-E687-4BA4-AE35-DB65521AAC64}" type="pres">
      <dgm:prSet presAssocID="{84C39D80-64B9-40F7-814E-C4A48D63D8BA}" presName="node" presStyleLbl="node1" presStyleIdx="2" presStyleCnt="3">
        <dgm:presLayoutVars>
          <dgm:bulletEnabled val="1"/>
        </dgm:presLayoutVars>
      </dgm:prSet>
      <dgm:spPr/>
    </dgm:pt>
  </dgm:ptLst>
  <dgm:cxnLst>
    <dgm:cxn modelId="{6924460C-8F9D-4C0A-969D-0997D580EA84}" srcId="{2271828F-2FE9-4139-8E91-D2E4192FDDD3}" destId="{0802EA06-F687-4BB3-92E6-0F82DAD4D1B0}" srcOrd="0" destOrd="0" parTransId="{B26938E0-8FF5-417D-B3D2-BBA6B6F3CFAD}" sibTransId="{ED07696B-F7EE-436D-B27B-F99D7DB9D3F7}"/>
    <dgm:cxn modelId="{6982C11D-3A03-4495-AB3F-BF2A7F43DB99}" type="presOf" srcId="{53C99556-1357-4184-8588-333DE06C0810}" destId="{991316A3-818E-47F6-89AC-121332A79E95}" srcOrd="0" destOrd="0" presId="urn:microsoft.com/office/officeart/2005/8/layout/process1"/>
    <dgm:cxn modelId="{65CDB222-1BD3-4151-9CFC-121BC1B0AF7F}" type="presOf" srcId="{0802EA06-F687-4BB3-92E6-0F82DAD4D1B0}" destId="{1C7096E7-7258-403C-9B0D-6D8A52B17D5C}" srcOrd="0" destOrd="0" presId="urn:microsoft.com/office/officeart/2005/8/layout/process1"/>
    <dgm:cxn modelId="{2E68E863-B073-4307-A57D-700447986CEB}" type="presOf" srcId="{ED07696B-F7EE-436D-B27B-F99D7DB9D3F7}" destId="{18335E9A-4E7F-4373-8BAC-0B7EB208DC4F}" srcOrd="1" destOrd="0" presId="urn:microsoft.com/office/officeart/2005/8/layout/process1"/>
    <dgm:cxn modelId="{59C0F072-3D61-4430-A5F4-B932F5D01D93}" srcId="{2271828F-2FE9-4139-8E91-D2E4192FDDD3}" destId="{84C39D80-64B9-40F7-814E-C4A48D63D8BA}" srcOrd="2" destOrd="0" parTransId="{899DDF8E-6346-45C8-AB46-F487D27C7FE9}" sibTransId="{7BF3668B-7DF2-4E9D-92EE-9198AE40F791}"/>
    <dgm:cxn modelId="{028B2377-772D-4122-8783-C6B6AFF59EDD}" type="presOf" srcId="{ED07696B-F7EE-436D-B27B-F99D7DB9D3F7}" destId="{256E0D1D-BFBD-4FDF-AF90-16A1149BA71F}" srcOrd="0" destOrd="0" presId="urn:microsoft.com/office/officeart/2005/8/layout/process1"/>
    <dgm:cxn modelId="{5873467A-3395-4581-ABFE-01D145061769}" srcId="{2271828F-2FE9-4139-8E91-D2E4192FDDD3}" destId="{53C99556-1357-4184-8588-333DE06C0810}" srcOrd="1" destOrd="0" parTransId="{AC430E49-195D-42CD-9F70-89B046E03754}" sibTransId="{3AD7AA67-F3AC-4DDC-95E4-1B9C447A4BF5}"/>
    <dgm:cxn modelId="{80D8369F-6451-4F50-AA0B-DF7C0EF0828C}" type="presOf" srcId="{3AD7AA67-F3AC-4DDC-95E4-1B9C447A4BF5}" destId="{BB354D5E-733C-44B9-BABE-152EF4D1A50E}" srcOrd="0" destOrd="0" presId="urn:microsoft.com/office/officeart/2005/8/layout/process1"/>
    <dgm:cxn modelId="{9F088FB0-ADAC-4D10-B42D-5EDB98506EEA}" type="presOf" srcId="{84C39D80-64B9-40F7-814E-C4A48D63D8BA}" destId="{18B3E4BD-E687-4BA4-AE35-DB65521AAC64}" srcOrd="0" destOrd="0" presId="urn:microsoft.com/office/officeart/2005/8/layout/process1"/>
    <dgm:cxn modelId="{BED754BE-DFA8-468E-B21F-0B1295E1154A}" type="presOf" srcId="{3AD7AA67-F3AC-4DDC-95E4-1B9C447A4BF5}" destId="{BC2C3DEF-6EF3-41CE-8266-65B43F444A6D}" srcOrd="1" destOrd="0" presId="urn:microsoft.com/office/officeart/2005/8/layout/process1"/>
    <dgm:cxn modelId="{3284A8F6-4F95-49C6-8D3B-6A68D69A560C}" type="presOf" srcId="{2271828F-2FE9-4139-8E91-D2E4192FDDD3}" destId="{90EBB476-A379-4BE3-BCA6-3EBAA6D07B87}" srcOrd="0" destOrd="0" presId="urn:microsoft.com/office/officeart/2005/8/layout/process1"/>
    <dgm:cxn modelId="{1EC34F1B-A7A6-4E91-A687-5E756F3170F2}" type="presParOf" srcId="{90EBB476-A379-4BE3-BCA6-3EBAA6D07B87}" destId="{1C7096E7-7258-403C-9B0D-6D8A52B17D5C}" srcOrd="0" destOrd="0" presId="urn:microsoft.com/office/officeart/2005/8/layout/process1"/>
    <dgm:cxn modelId="{CBD0D599-18F0-468C-810F-6948530D44FF}" type="presParOf" srcId="{90EBB476-A379-4BE3-BCA6-3EBAA6D07B87}" destId="{256E0D1D-BFBD-4FDF-AF90-16A1149BA71F}" srcOrd="1" destOrd="0" presId="urn:microsoft.com/office/officeart/2005/8/layout/process1"/>
    <dgm:cxn modelId="{795CAE20-5978-450A-B733-8D32CD9B47C2}" type="presParOf" srcId="{256E0D1D-BFBD-4FDF-AF90-16A1149BA71F}" destId="{18335E9A-4E7F-4373-8BAC-0B7EB208DC4F}" srcOrd="0" destOrd="0" presId="urn:microsoft.com/office/officeart/2005/8/layout/process1"/>
    <dgm:cxn modelId="{81A9F6D0-751F-4DCE-A8B3-AE4E0ECC8121}" type="presParOf" srcId="{90EBB476-A379-4BE3-BCA6-3EBAA6D07B87}" destId="{991316A3-818E-47F6-89AC-121332A79E95}" srcOrd="2" destOrd="0" presId="urn:microsoft.com/office/officeart/2005/8/layout/process1"/>
    <dgm:cxn modelId="{40663DD8-5324-4F00-85AD-0ECA2D78506B}" type="presParOf" srcId="{90EBB476-A379-4BE3-BCA6-3EBAA6D07B87}" destId="{BB354D5E-733C-44B9-BABE-152EF4D1A50E}" srcOrd="3" destOrd="0" presId="urn:microsoft.com/office/officeart/2005/8/layout/process1"/>
    <dgm:cxn modelId="{A1C5B49A-670B-456B-B778-835966ECE8BD}" type="presParOf" srcId="{BB354D5E-733C-44B9-BABE-152EF4D1A50E}" destId="{BC2C3DEF-6EF3-41CE-8266-65B43F444A6D}" srcOrd="0" destOrd="0" presId="urn:microsoft.com/office/officeart/2005/8/layout/process1"/>
    <dgm:cxn modelId="{DAF6963A-0E3D-4CF0-9C31-38DC46C87C97}" type="presParOf" srcId="{90EBB476-A379-4BE3-BCA6-3EBAA6D07B87}" destId="{18B3E4BD-E687-4BA4-AE35-DB65521AAC64}"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18921D-0ACD-4E8C-AD5A-045F07E48AA4}"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EE5517CC-C518-46FE-A083-68828EE94FE1}">
      <dgm:prSet/>
      <dgm:spPr/>
      <dgm:t>
        <a:bodyPr/>
        <a:lstStyle/>
        <a:p>
          <a:r>
            <a:rPr lang="en-US" dirty="0"/>
            <a:t>Z59.0  </a:t>
          </a:r>
        </a:p>
        <a:p>
          <a:r>
            <a:rPr lang="en-US" b="1" dirty="0">
              <a:solidFill>
                <a:schemeClr val="accent4">
                  <a:lumMod val="60000"/>
                  <a:lumOff val="40000"/>
                </a:schemeClr>
              </a:solidFill>
            </a:rPr>
            <a:t>Homelessness</a:t>
          </a:r>
        </a:p>
      </dgm:t>
    </dgm:pt>
    <dgm:pt modelId="{1112BAB8-86B4-4B3E-9C80-118F1F73944E}" type="parTrans" cxnId="{10A20163-5C79-4CAF-97EA-24D15BB9D2B4}">
      <dgm:prSet/>
      <dgm:spPr/>
      <dgm:t>
        <a:bodyPr/>
        <a:lstStyle/>
        <a:p>
          <a:endParaRPr lang="en-US"/>
        </a:p>
      </dgm:t>
    </dgm:pt>
    <dgm:pt modelId="{AC917F79-5A28-463B-B260-7FB1B1B232DF}" type="sibTrans" cxnId="{10A20163-5C79-4CAF-97EA-24D15BB9D2B4}">
      <dgm:prSet/>
      <dgm:spPr/>
      <dgm:t>
        <a:bodyPr/>
        <a:lstStyle/>
        <a:p>
          <a:endParaRPr lang="en-US"/>
        </a:p>
      </dgm:t>
    </dgm:pt>
    <dgm:pt modelId="{BF93517A-FDD7-49E2-B4AE-9FBA99938EC3}">
      <dgm:prSet custT="1"/>
      <dgm:spPr/>
      <dgm:t>
        <a:bodyPr/>
        <a:lstStyle/>
        <a:p>
          <a:r>
            <a:rPr lang="en-US" sz="2400" dirty="0"/>
            <a:t>Z63.4</a:t>
          </a:r>
        </a:p>
        <a:p>
          <a:r>
            <a:rPr lang="en-US" sz="2400" dirty="0"/>
            <a:t> </a:t>
          </a:r>
          <a:r>
            <a:rPr lang="en-US" sz="2400" b="1" dirty="0">
              <a:solidFill>
                <a:schemeClr val="accent4">
                  <a:lumMod val="60000"/>
                  <a:lumOff val="40000"/>
                </a:schemeClr>
              </a:solidFill>
            </a:rPr>
            <a:t>Disappearance and death of family member</a:t>
          </a:r>
        </a:p>
      </dgm:t>
    </dgm:pt>
    <dgm:pt modelId="{B90487E7-EC75-4075-AB91-0D48781C396C}" type="parTrans" cxnId="{646C6D2A-FBBF-47B2-B036-B3341AE05841}">
      <dgm:prSet/>
      <dgm:spPr/>
      <dgm:t>
        <a:bodyPr/>
        <a:lstStyle/>
        <a:p>
          <a:endParaRPr lang="en-US"/>
        </a:p>
      </dgm:t>
    </dgm:pt>
    <dgm:pt modelId="{D77F2979-9674-48E6-99D4-0360EF1FFCBF}" type="sibTrans" cxnId="{646C6D2A-FBBF-47B2-B036-B3341AE05841}">
      <dgm:prSet/>
      <dgm:spPr/>
      <dgm:t>
        <a:bodyPr/>
        <a:lstStyle/>
        <a:p>
          <a:endParaRPr lang="en-US"/>
        </a:p>
      </dgm:t>
    </dgm:pt>
    <dgm:pt modelId="{DE43D944-15DA-41FB-A3ED-21F6AF2BD1FE}">
      <dgm:prSet/>
      <dgm:spPr/>
      <dgm:t>
        <a:bodyPr/>
        <a:lstStyle/>
        <a:p>
          <a:r>
            <a:rPr lang="en-US" dirty="0"/>
            <a:t>Z59.3 </a:t>
          </a:r>
        </a:p>
        <a:p>
          <a:r>
            <a:rPr lang="en-US" b="1" dirty="0">
              <a:solidFill>
                <a:schemeClr val="accent4">
                  <a:lumMod val="60000"/>
                  <a:lumOff val="40000"/>
                </a:schemeClr>
              </a:solidFill>
            </a:rPr>
            <a:t>Problems related to living in a residential institution</a:t>
          </a:r>
        </a:p>
      </dgm:t>
    </dgm:pt>
    <dgm:pt modelId="{B5642BE5-FB38-4D3F-ADDB-B69961D3A9B8}" type="parTrans" cxnId="{04641F10-A29E-404B-9BB6-F77FBB92CA99}">
      <dgm:prSet/>
      <dgm:spPr/>
      <dgm:t>
        <a:bodyPr/>
        <a:lstStyle/>
        <a:p>
          <a:endParaRPr lang="en-US"/>
        </a:p>
      </dgm:t>
    </dgm:pt>
    <dgm:pt modelId="{90D14B6C-0387-4E70-B46D-331BF836FFB5}" type="sibTrans" cxnId="{04641F10-A29E-404B-9BB6-F77FBB92CA99}">
      <dgm:prSet/>
      <dgm:spPr/>
      <dgm:t>
        <a:bodyPr/>
        <a:lstStyle/>
        <a:p>
          <a:endParaRPr lang="en-US"/>
        </a:p>
      </dgm:t>
    </dgm:pt>
    <dgm:pt modelId="{EEA2E8B5-5BEB-4C28-AA82-2C189F277B00}">
      <dgm:prSet/>
      <dgm:spPr/>
      <dgm:t>
        <a:bodyPr/>
        <a:lstStyle/>
        <a:p>
          <a:r>
            <a:rPr lang="en-US" dirty="0"/>
            <a:t>Z63.0 </a:t>
          </a:r>
        </a:p>
        <a:p>
          <a:r>
            <a:rPr lang="en-US" b="1" dirty="0">
              <a:solidFill>
                <a:schemeClr val="accent4">
                  <a:lumMod val="60000"/>
                  <a:lumOff val="40000"/>
                </a:schemeClr>
              </a:solidFill>
            </a:rPr>
            <a:t>Problems in relationship with spouse or partner</a:t>
          </a:r>
        </a:p>
      </dgm:t>
    </dgm:pt>
    <dgm:pt modelId="{F509989D-718D-42D7-A891-C1DF0A283FDB}" type="parTrans" cxnId="{A05E1767-45E0-4F32-A526-C415E0BC22D5}">
      <dgm:prSet/>
      <dgm:spPr/>
      <dgm:t>
        <a:bodyPr/>
        <a:lstStyle/>
        <a:p>
          <a:endParaRPr lang="en-US"/>
        </a:p>
      </dgm:t>
    </dgm:pt>
    <dgm:pt modelId="{5C300502-9F4D-4A50-9F2C-3E0874E06FF2}" type="sibTrans" cxnId="{A05E1767-45E0-4F32-A526-C415E0BC22D5}">
      <dgm:prSet/>
      <dgm:spPr/>
      <dgm:t>
        <a:bodyPr/>
        <a:lstStyle/>
        <a:p>
          <a:endParaRPr lang="en-US"/>
        </a:p>
      </dgm:t>
    </dgm:pt>
    <dgm:pt modelId="{47B7DDFA-075F-4A5A-9753-DC7FD35FE88E}">
      <dgm:prSet custT="1"/>
      <dgm:spPr/>
      <dgm:t>
        <a:bodyPr/>
        <a:lstStyle/>
        <a:p>
          <a:r>
            <a:rPr lang="en-US" sz="2400" dirty="0"/>
            <a:t>Z60.2 </a:t>
          </a:r>
        </a:p>
        <a:p>
          <a:r>
            <a:rPr lang="en-US" sz="2400" b="1" dirty="0">
              <a:solidFill>
                <a:schemeClr val="accent4">
                  <a:lumMod val="60000"/>
                  <a:lumOff val="40000"/>
                </a:schemeClr>
              </a:solidFill>
            </a:rPr>
            <a:t>Problems related to living alone</a:t>
          </a:r>
        </a:p>
      </dgm:t>
    </dgm:pt>
    <dgm:pt modelId="{FC4CA86C-E85C-4AA4-B6B6-9BB8A18DE23B}" type="parTrans" cxnId="{D16BAD7F-B509-4F8B-988E-1585F5B97D6C}">
      <dgm:prSet/>
      <dgm:spPr/>
      <dgm:t>
        <a:bodyPr/>
        <a:lstStyle/>
        <a:p>
          <a:endParaRPr lang="en-US"/>
        </a:p>
      </dgm:t>
    </dgm:pt>
    <dgm:pt modelId="{985A6C6F-938E-49EA-AC32-DBA8C9DAE1A2}" type="sibTrans" cxnId="{D16BAD7F-B509-4F8B-988E-1585F5B97D6C}">
      <dgm:prSet/>
      <dgm:spPr/>
      <dgm:t>
        <a:bodyPr/>
        <a:lstStyle/>
        <a:p>
          <a:endParaRPr lang="en-US"/>
        </a:p>
      </dgm:t>
    </dgm:pt>
    <dgm:pt modelId="{E77D46C2-9870-4793-9C0E-434FB28AF826}" type="pres">
      <dgm:prSet presAssocID="{4618921D-0ACD-4E8C-AD5A-045F07E48AA4}" presName="diagram" presStyleCnt="0">
        <dgm:presLayoutVars>
          <dgm:dir/>
          <dgm:resizeHandles val="exact"/>
        </dgm:presLayoutVars>
      </dgm:prSet>
      <dgm:spPr/>
    </dgm:pt>
    <dgm:pt modelId="{744987FC-1653-4A5E-A5FF-81F1D5C1A0B9}" type="pres">
      <dgm:prSet presAssocID="{EE5517CC-C518-46FE-A083-68828EE94FE1}" presName="node" presStyleLbl="node1" presStyleIdx="0" presStyleCnt="5">
        <dgm:presLayoutVars>
          <dgm:bulletEnabled val="1"/>
        </dgm:presLayoutVars>
      </dgm:prSet>
      <dgm:spPr/>
    </dgm:pt>
    <dgm:pt modelId="{B0838029-B7A5-4E91-9EBD-1DEF688884D6}" type="pres">
      <dgm:prSet presAssocID="{AC917F79-5A28-463B-B260-7FB1B1B232DF}" presName="sibTrans" presStyleCnt="0"/>
      <dgm:spPr/>
    </dgm:pt>
    <dgm:pt modelId="{4557619E-75D6-43C1-BA52-2618C1E3F7C9}" type="pres">
      <dgm:prSet presAssocID="{BF93517A-FDD7-49E2-B4AE-9FBA99938EC3}" presName="node" presStyleLbl="node1" presStyleIdx="1" presStyleCnt="5">
        <dgm:presLayoutVars>
          <dgm:bulletEnabled val="1"/>
        </dgm:presLayoutVars>
      </dgm:prSet>
      <dgm:spPr/>
    </dgm:pt>
    <dgm:pt modelId="{E1AF383C-955C-4AE8-8A3B-C8E19E07F1C4}" type="pres">
      <dgm:prSet presAssocID="{D77F2979-9674-48E6-99D4-0360EF1FFCBF}" presName="sibTrans" presStyleCnt="0"/>
      <dgm:spPr/>
    </dgm:pt>
    <dgm:pt modelId="{8434FDAE-E51C-4D51-BDEB-494693D13BFB}" type="pres">
      <dgm:prSet presAssocID="{47B7DDFA-075F-4A5A-9753-DC7FD35FE88E}" presName="node" presStyleLbl="node1" presStyleIdx="2" presStyleCnt="5">
        <dgm:presLayoutVars>
          <dgm:bulletEnabled val="1"/>
        </dgm:presLayoutVars>
      </dgm:prSet>
      <dgm:spPr/>
    </dgm:pt>
    <dgm:pt modelId="{4FB3F3A9-E710-4422-83B0-C13C6D11031F}" type="pres">
      <dgm:prSet presAssocID="{985A6C6F-938E-49EA-AC32-DBA8C9DAE1A2}" presName="sibTrans" presStyleCnt="0"/>
      <dgm:spPr/>
    </dgm:pt>
    <dgm:pt modelId="{2D9ACB7F-805E-42D9-8BF7-EAAE5C88EC5D}" type="pres">
      <dgm:prSet presAssocID="{DE43D944-15DA-41FB-A3ED-21F6AF2BD1FE}" presName="node" presStyleLbl="node1" presStyleIdx="3" presStyleCnt="5">
        <dgm:presLayoutVars>
          <dgm:bulletEnabled val="1"/>
        </dgm:presLayoutVars>
      </dgm:prSet>
      <dgm:spPr/>
    </dgm:pt>
    <dgm:pt modelId="{88254EF5-64E3-439C-8C7A-34779435C834}" type="pres">
      <dgm:prSet presAssocID="{90D14B6C-0387-4E70-B46D-331BF836FFB5}" presName="sibTrans" presStyleCnt="0"/>
      <dgm:spPr/>
    </dgm:pt>
    <dgm:pt modelId="{AA902922-82D9-4730-A8E8-949C8BCD614F}" type="pres">
      <dgm:prSet presAssocID="{EEA2E8B5-5BEB-4C28-AA82-2C189F277B00}" presName="node" presStyleLbl="node1" presStyleIdx="4" presStyleCnt="5">
        <dgm:presLayoutVars>
          <dgm:bulletEnabled val="1"/>
        </dgm:presLayoutVars>
      </dgm:prSet>
      <dgm:spPr/>
    </dgm:pt>
  </dgm:ptLst>
  <dgm:cxnLst>
    <dgm:cxn modelId="{04641F10-A29E-404B-9BB6-F77FBB92CA99}" srcId="{4618921D-0ACD-4E8C-AD5A-045F07E48AA4}" destId="{DE43D944-15DA-41FB-A3ED-21F6AF2BD1FE}" srcOrd="3" destOrd="0" parTransId="{B5642BE5-FB38-4D3F-ADDB-B69961D3A9B8}" sibTransId="{90D14B6C-0387-4E70-B46D-331BF836FFB5}"/>
    <dgm:cxn modelId="{646C6D2A-FBBF-47B2-B036-B3341AE05841}" srcId="{4618921D-0ACD-4E8C-AD5A-045F07E48AA4}" destId="{BF93517A-FDD7-49E2-B4AE-9FBA99938EC3}" srcOrd="1" destOrd="0" parTransId="{B90487E7-EC75-4075-AB91-0D48781C396C}" sibTransId="{D77F2979-9674-48E6-99D4-0360EF1FFCBF}"/>
    <dgm:cxn modelId="{D5211D61-7D73-4E9B-8D92-003649C1DAED}" type="presOf" srcId="{DE43D944-15DA-41FB-A3ED-21F6AF2BD1FE}" destId="{2D9ACB7F-805E-42D9-8BF7-EAAE5C88EC5D}" srcOrd="0" destOrd="0" presId="urn:microsoft.com/office/officeart/2005/8/layout/default"/>
    <dgm:cxn modelId="{CB5F0D62-7ACF-4CEE-98C3-A7530F652EBF}" type="presOf" srcId="{47B7DDFA-075F-4A5A-9753-DC7FD35FE88E}" destId="{8434FDAE-E51C-4D51-BDEB-494693D13BFB}" srcOrd="0" destOrd="0" presId="urn:microsoft.com/office/officeart/2005/8/layout/default"/>
    <dgm:cxn modelId="{10A20163-5C79-4CAF-97EA-24D15BB9D2B4}" srcId="{4618921D-0ACD-4E8C-AD5A-045F07E48AA4}" destId="{EE5517CC-C518-46FE-A083-68828EE94FE1}" srcOrd="0" destOrd="0" parTransId="{1112BAB8-86B4-4B3E-9C80-118F1F73944E}" sibTransId="{AC917F79-5A28-463B-B260-7FB1B1B232DF}"/>
    <dgm:cxn modelId="{A05E1767-45E0-4F32-A526-C415E0BC22D5}" srcId="{4618921D-0ACD-4E8C-AD5A-045F07E48AA4}" destId="{EEA2E8B5-5BEB-4C28-AA82-2C189F277B00}" srcOrd="4" destOrd="0" parTransId="{F509989D-718D-42D7-A891-C1DF0A283FDB}" sibTransId="{5C300502-9F4D-4A50-9F2C-3E0874E06FF2}"/>
    <dgm:cxn modelId="{3D604359-7740-495E-B63D-39D4EA1DEE41}" type="presOf" srcId="{EEA2E8B5-5BEB-4C28-AA82-2C189F277B00}" destId="{AA902922-82D9-4730-A8E8-949C8BCD614F}" srcOrd="0" destOrd="0" presId="urn:microsoft.com/office/officeart/2005/8/layout/default"/>
    <dgm:cxn modelId="{D16BAD7F-B509-4F8B-988E-1585F5B97D6C}" srcId="{4618921D-0ACD-4E8C-AD5A-045F07E48AA4}" destId="{47B7DDFA-075F-4A5A-9753-DC7FD35FE88E}" srcOrd="2" destOrd="0" parTransId="{FC4CA86C-E85C-4AA4-B6B6-9BB8A18DE23B}" sibTransId="{985A6C6F-938E-49EA-AC32-DBA8C9DAE1A2}"/>
    <dgm:cxn modelId="{4BDA28A9-B95A-41ED-841B-6418C07143E1}" type="presOf" srcId="{4618921D-0ACD-4E8C-AD5A-045F07E48AA4}" destId="{E77D46C2-9870-4793-9C0E-434FB28AF826}" srcOrd="0" destOrd="0" presId="urn:microsoft.com/office/officeart/2005/8/layout/default"/>
    <dgm:cxn modelId="{3BF808AD-9620-4F55-BEBA-FED0B8386D95}" type="presOf" srcId="{EE5517CC-C518-46FE-A083-68828EE94FE1}" destId="{744987FC-1653-4A5E-A5FF-81F1D5C1A0B9}" srcOrd="0" destOrd="0" presId="urn:microsoft.com/office/officeart/2005/8/layout/default"/>
    <dgm:cxn modelId="{80E667FC-9640-433D-8AC7-069A9B21B82D}" type="presOf" srcId="{BF93517A-FDD7-49E2-B4AE-9FBA99938EC3}" destId="{4557619E-75D6-43C1-BA52-2618C1E3F7C9}" srcOrd="0" destOrd="0" presId="urn:microsoft.com/office/officeart/2005/8/layout/default"/>
    <dgm:cxn modelId="{E5FBB94E-D349-4278-9007-AF9D35E63903}" type="presParOf" srcId="{E77D46C2-9870-4793-9C0E-434FB28AF826}" destId="{744987FC-1653-4A5E-A5FF-81F1D5C1A0B9}" srcOrd="0" destOrd="0" presId="urn:microsoft.com/office/officeart/2005/8/layout/default"/>
    <dgm:cxn modelId="{512C02E5-1468-4754-9C38-41F1FACC6B1F}" type="presParOf" srcId="{E77D46C2-9870-4793-9C0E-434FB28AF826}" destId="{B0838029-B7A5-4E91-9EBD-1DEF688884D6}" srcOrd="1" destOrd="0" presId="urn:microsoft.com/office/officeart/2005/8/layout/default"/>
    <dgm:cxn modelId="{3B847286-8AF3-43A7-AB31-B036F467E76F}" type="presParOf" srcId="{E77D46C2-9870-4793-9C0E-434FB28AF826}" destId="{4557619E-75D6-43C1-BA52-2618C1E3F7C9}" srcOrd="2" destOrd="0" presId="urn:microsoft.com/office/officeart/2005/8/layout/default"/>
    <dgm:cxn modelId="{0BD68546-08F7-4D00-8041-988FF980006A}" type="presParOf" srcId="{E77D46C2-9870-4793-9C0E-434FB28AF826}" destId="{E1AF383C-955C-4AE8-8A3B-C8E19E07F1C4}" srcOrd="3" destOrd="0" presId="urn:microsoft.com/office/officeart/2005/8/layout/default"/>
    <dgm:cxn modelId="{E6FB4AC0-FE6C-48FC-A7C6-17117F22A75C}" type="presParOf" srcId="{E77D46C2-9870-4793-9C0E-434FB28AF826}" destId="{8434FDAE-E51C-4D51-BDEB-494693D13BFB}" srcOrd="4" destOrd="0" presId="urn:microsoft.com/office/officeart/2005/8/layout/default"/>
    <dgm:cxn modelId="{3BC46F48-5373-4E22-B24E-E462BD9503C2}" type="presParOf" srcId="{E77D46C2-9870-4793-9C0E-434FB28AF826}" destId="{4FB3F3A9-E710-4422-83B0-C13C6D11031F}" srcOrd="5" destOrd="0" presId="urn:microsoft.com/office/officeart/2005/8/layout/default"/>
    <dgm:cxn modelId="{1E97DDC1-53B9-4B74-9743-B8E735E8B0B4}" type="presParOf" srcId="{E77D46C2-9870-4793-9C0E-434FB28AF826}" destId="{2D9ACB7F-805E-42D9-8BF7-EAAE5C88EC5D}" srcOrd="6" destOrd="0" presId="urn:microsoft.com/office/officeart/2005/8/layout/default"/>
    <dgm:cxn modelId="{43C9C486-C166-4188-8273-6D8624E540A5}" type="presParOf" srcId="{E77D46C2-9870-4793-9C0E-434FB28AF826}" destId="{88254EF5-64E3-439C-8C7A-34779435C834}" srcOrd="7" destOrd="0" presId="urn:microsoft.com/office/officeart/2005/8/layout/default"/>
    <dgm:cxn modelId="{98AD75CE-6A4B-4FE9-B7F1-B36CEE64E66B}" type="presParOf" srcId="{E77D46C2-9870-4793-9C0E-434FB28AF826}" destId="{AA902922-82D9-4730-A8E8-949C8BCD614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1A1588-1D7A-4069-BB97-DA499222C07F}"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6F6C6F22-34F8-44B9-B958-738F79B418CE}">
      <dgm:prSet/>
      <dgm:spPr/>
      <dgm:t>
        <a:bodyPr/>
        <a:lstStyle/>
        <a:p>
          <a:r>
            <a:rPr lang="en-US"/>
            <a:t>Lack of awareness regarding the codes.</a:t>
          </a:r>
        </a:p>
      </dgm:t>
    </dgm:pt>
    <dgm:pt modelId="{5C9C18EE-452A-49D2-AA92-20A90A0B631C}" type="parTrans" cxnId="{5B6D3963-898B-4250-88F9-70366320C92D}">
      <dgm:prSet/>
      <dgm:spPr/>
      <dgm:t>
        <a:bodyPr/>
        <a:lstStyle/>
        <a:p>
          <a:endParaRPr lang="en-US"/>
        </a:p>
      </dgm:t>
    </dgm:pt>
    <dgm:pt modelId="{76655CAA-9B77-4C3F-B5E3-FFEE8014BF2D}" type="sibTrans" cxnId="{5B6D3963-898B-4250-88F9-70366320C92D}">
      <dgm:prSet/>
      <dgm:spPr/>
      <dgm:t>
        <a:bodyPr/>
        <a:lstStyle/>
        <a:p>
          <a:endParaRPr lang="en-US"/>
        </a:p>
      </dgm:t>
    </dgm:pt>
    <dgm:pt modelId="{485C95AA-F957-4C91-8851-D24630E1BF83}">
      <dgm:prSet/>
      <dgm:spPr/>
      <dgm:t>
        <a:bodyPr/>
        <a:lstStyle/>
        <a:p>
          <a:r>
            <a:rPr lang="en-US" dirty="0"/>
            <a:t>Difficulty in determining when and how to report the codes.</a:t>
          </a:r>
        </a:p>
      </dgm:t>
    </dgm:pt>
    <dgm:pt modelId="{9416307A-3694-4537-B4C9-460ACE641013}" type="parTrans" cxnId="{1BBF9828-0271-41ED-9E3E-498D743D17CD}">
      <dgm:prSet/>
      <dgm:spPr/>
      <dgm:t>
        <a:bodyPr/>
        <a:lstStyle/>
        <a:p>
          <a:endParaRPr lang="en-US"/>
        </a:p>
      </dgm:t>
    </dgm:pt>
    <dgm:pt modelId="{9033B875-E620-48BD-A365-D3C1E5228E90}" type="sibTrans" cxnId="{1BBF9828-0271-41ED-9E3E-498D743D17CD}">
      <dgm:prSet/>
      <dgm:spPr/>
      <dgm:t>
        <a:bodyPr/>
        <a:lstStyle/>
        <a:p>
          <a:endParaRPr lang="en-US"/>
        </a:p>
      </dgm:t>
    </dgm:pt>
    <dgm:pt modelId="{8F3C7357-DA14-42CC-8926-C4DDF71658D1}">
      <dgm:prSet/>
      <dgm:spPr/>
      <dgm:t>
        <a:bodyPr/>
        <a:lstStyle/>
        <a:p>
          <a:r>
            <a:rPr lang="en-US"/>
            <a:t>Lack of internal processes to incorporate Z codes into the workflow.</a:t>
          </a:r>
        </a:p>
      </dgm:t>
    </dgm:pt>
    <dgm:pt modelId="{142A1D4A-88EE-4D23-98A9-1F99A3C3E9D6}" type="parTrans" cxnId="{159EBC08-9FEA-4B54-BB9F-3605CE85B575}">
      <dgm:prSet/>
      <dgm:spPr/>
      <dgm:t>
        <a:bodyPr/>
        <a:lstStyle/>
        <a:p>
          <a:endParaRPr lang="en-US"/>
        </a:p>
      </dgm:t>
    </dgm:pt>
    <dgm:pt modelId="{B199D429-CC40-4B08-9BB2-EDEFC9885754}" type="sibTrans" cxnId="{159EBC08-9FEA-4B54-BB9F-3605CE85B575}">
      <dgm:prSet/>
      <dgm:spPr/>
      <dgm:t>
        <a:bodyPr/>
        <a:lstStyle/>
        <a:p>
          <a:endParaRPr lang="en-US"/>
        </a:p>
      </dgm:t>
    </dgm:pt>
    <dgm:pt modelId="{1C1B8537-CBD7-4B29-953A-8E8F1B605EA2}">
      <dgm:prSet/>
      <dgm:spPr/>
      <dgm:t>
        <a:bodyPr/>
        <a:lstStyle/>
        <a:p>
          <a:r>
            <a:rPr lang="en-US" dirty="0"/>
            <a:t>Confusion as to who can (or should) document SDOH.</a:t>
          </a:r>
        </a:p>
      </dgm:t>
    </dgm:pt>
    <dgm:pt modelId="{D26400F8-E584-462E-B086-AC40EA788E8A}" type="parTrans" cxnId="{D8B972B3-C444-4529-A6C4-4BDA3F6FED50}">
      <dgm:prSet/>
      <dgm:spPr/>
      <dgm:t>
        <a:bodyPr/>
        <a:lstStyle/>
        <a:p>
          <a:endParaRPr lang="en-US"/>
        </a:p>
      </dgm:t>
    </dgm:pt>
    <dgm:pt modelId="{41243B46-62CF-49BB-B25C-A692A02CEFB5}" type="sibTrans" cxnId="{D8B972B3-C444-4529-A6C4-4BDA3F6FED50}">
      <dgm:prSet/>
      <dgm:spPr/>
      <dgm:t>
        <a:bodyPr/>
        <a:lstStyle/>
        <a:p>
          <a:endParaRPr lang="en-US"/>
        </a:p>
      </dgm:t>
    </dgm:pt>
    <dgm:pt modelId="{9CF9087D-B842-4263-BC7D-A4893E458AA7}">
      <dgm:prSet/>
      <dgm:spPr/>
      <dgm:t>
        <a:bodyPr/>
        <a:lstStyle/>
        <a:p>
          <a:r>
            <a:rPr lang="en-US"/>
            <a:t>Lack of explicit financial incentives for their use.</a:t>
          </a:r>
        </a:p>
      </dgm:t>
    </dgm:pt>
    <dgm:pt modelId="{E31FF2BF-C8D5-4CE2-B72D-58137F83BA43}" type="parTrans" cxnId="{8456C84C-FFA0-498B-9463-C324F94592CC}">
      <dgm:prSet/>
      <dgm:spPr/>
      <dgm:t>
        <a:bodyPr/>
        <a:lstStyle/>
        <a:p>
          <a:endParaRPr lang="en-US"/>
        </a:p>
      </dgm:t>
    </dgm:pt>
    <dgm:pt modelId="{35C396B6-AA33-43C3-8A3E-49B485E65F7E}" type="sibTrans" cxnId="{8456C84C-FFA0-498B-9463-C324F94592CC}">
      <dgm:prSet/>
      <dgm:spPr/>
      <dgm:t>
        <a:bodyPr/>
        <a:lstStyle/>
        <a:p>
          <a:endParaRPr lang="en-US"/>
        </a:p>
      </dgm:t>
    </dgm:pt>
    <dgm:pt modelId="{5FA72D83-E2B4-41D1-91EF-7D1AD0DB0930}" type="pres">
      <dgm:prSet presAssocID="{B21A1588-1D7A-4069-BB97-DA499222C07F}" presName="vert0" presStyleCnt="0">
        <dgm:presLayoutVars>
          <dgm:dir/>
          <dgm:animOne val="branch"/>
          <dgm:animLvl val="lvl"/>
        </dgm:presLayoutVars>
      </dgm:prSet>
      <dgm:spPr/>
    </dgm:pt>
    <dgm:pt modelId="{3E03420E-23AD-414D-A1C6-56F7A8F91344}" type="pres">
      <dgm:prSet presAssocID="{6F6C6F22-34F8-44B9-B958-738F79B418CE}" presName="thickLine" presStyleLbl="alignNode1" presStyleIdx="0" presStyleCnt="5"/>
      <dgm:spPr/>
    </dgm:pt>
    <dgm:pt modelId="{F27F171F-8B5B-4ACE-8E37-A17B69ED65D2}" type="pres">
      <dgm:prSet presAssocID="{6F6C6F22-34F8-44B9-B958-738F79B418CE}" presName="horz1" presStyleCnt="0"/>
      <dgm:spPr/>
    </dgm:pt>
    <dgm:pt modelId="{DB560830-DE75-4AB0-B31B-E5B154FFB476}" type="pres">
      <dgm:prSet presAssocID="{6F6C6F22-34F8-44B9-B958-738F79B418CE}" presName="tx1" presStyleLbl="revTx" presStyleIdx="0" presStyleCnt="5"/>
      <dgm:spPr/>
    </dgm:pt>
    <dgm:pt modelId="{A00677EC-A365-4267-94E4-41D917C4D1A0}" type="pres">
      <dgm:prSet presAssocID="{6F6C6F22-34F8-44B9-B958-738F79B418CE}" presName="vert1" presStyleCnt="0"/>
      <dgm:spPr/>
    </dgm:pt>
    <dgm:pt modelId="{88AEE3D1-2962-44B0-9A33-79BA819D1908}" type="pres">
      <dgm:prSet presAssocID="{485C95AA-F957-4C91-8851-D24630E1BF83}" presName="thickLine" presStyleLbl="alignNode1" presStyleIdx="1" presStyleCnt="5"/>
      <dgm:spPr/>
    </dgm:pt>
    <dgm:pt modelId="{CE34C6A2-F2C6-43F4-90DA-90AED85D08B0}" type="pres">
      <dgm:prSet presAssocID="{485C95AA-F957-4C91-8851-D24630E1BF83}" presName="horz1" presStyleCnt="0"/>
      <dgm:spPr/>
    </dgm:pt>
    <dgm:pt modelId="{402598F8-A987-4D71-A737-044415D4AF55}" type="pres">
      <dgm:prSet presAssocID="{485C95AA-F957-4C91-8851-D24630E1BF83}" presName="tx1" presStyleLbl="revTx" presStyleIdx="1" presStyleCnt="5"/>
      <dgm:spPr/>
    </dgm:pt>
    <dgm:pt modelId="{28F5FADB-0098-42CD-B38D-0DBE8D610A39}" type="pres">
      <dgm:prSet presAssocID="{485C95AA-F957-4C91-8851-D24630E1BF83}" presName="vert1" presStyleCnt="0"/>
      <dgm:spPr/>
    </dgm:pt>
    <dgm:pt modelId="{7F682A9C-39F4-4918-BDC3-A6A699BA5F63}" type="pres">
      <dgm:prSet presAssocID="{8F3C7357-DA14-42CC-8926-C4DDF71658D1}" presName="thickLine" presStyleLbl="alignNode1" presStyleIdx="2" presStyleCnt="5"/>
      <dgm:spPr/>
    </dgm:pt>
    <dgm:pt modelId="{20A5F86A-F31E-4E79-99A6-1761FFAD65BC}" type="pres">
      <dgm:prSet presAssocID="{8F3C7357-DA14-42CC-8926-C4DDF71658D1}" presName="horz1" presStyleCnt="0"/>
      <dgm:spPr/>
    </dgm:pt>
    <dgm:pt modelId="{B1B78AA3-6844-469B-908E-D1D3304F1E62}" type="pres">
      <dgm:prSet presAssocID="{8F3C7357-DA14-42CC-8926-C4DDF71658D1}" presName="tx1" presStyleLbl="revTx" presStyleIdx="2" presStyleCnt="5"/>
      <dgm:spPr/>
    </dgm:pt>
    <dgm:pt modelId="{80848265-B3D9-4D6D-A5F6-62753CDF0B03}" type="pres">
      <dgm:prSet presAssocID="{8F3C7357-DA14-42CC-8926-C4DDF71658D1}" presName="vert1" presStyleCnt="0"/>
      <dgm:spPr/>
    </dgm:pt>
    <dgm:pt modelId="{82B5E289-3C6E-443F-A93D-8B4F478CB7FF}" type="pres">
      <dgm:prSet presAssocID="{1C1B8537-CBD7-4B29-953A-8E8F1B605EA2}" presName="thickLine" presStyleLbl="alignNode1" presStyleIdx="3" presStyleCnt="5"/>
      <dgm:spPr/>
    </dgm:pt>
    <dgm:pt modelId="{6BE7F16E-A040-4B8B-A8B8-DA6FE4AF5C6B}" type="pres">
      <dgm:prSet presAssocID="{1C1B8537-CBD7-4B29-953A-8E8F1B605EA2}" presName="horz1" presStyleCnt="0"/>
      <dgm:spPr/>
    </dgm:pt>
    <dgm:pt modelId="{3617054B-7BF0-4367-A725-5564004F7866}" type="pres">
      <dgm:prSet presAssocID="{1C1B8537-CBD7-4B29-953A-8E8F1B605EA2}" presName="tx1" presStyleLbl="revTx" presStyleIdx="3" presStyleCnt="5"/>
      <dgm:spPr/>
    </dgm:pt>
    <dgm:pt modelId="{A396A841-0E9B-48A6-8A02-827E46DE5245}" type="pres">
      <dgm:prSet presAssocID="{1C1B8537-CBD7-4B29-953A-8E8F1B605EA2}" presName="vert1" presStyleCnt="0"/>
      <dgm:spPr/>
    </dgm:pt>
    <dgm:pt modelId="{D47DEDB3-7F32-47D9-828F-5F456D39BB51}" type="pres">
      <dgm:prSet presAssocID="{9CF9087D-B842-4263-BC7D-A4893E458AA7}" presName="thickLine" presStyleLbl="alignNode1" presStyleIdx="4" presStyleCnt="5"/>
      <dgm:spPr/>
    </dgm:pt>
    <dgm:pt modelId="{B8457D02-071E-41AF-B4D7-4BBE769DF701}" type="pres">
      <dgm:prSet presAssocID="{9CF9087D-B842-4263-BC7D-A4893E458AA7}" presName="horz1" presStyleCnt="0"/>
      <dgm:spPr/>
    </dgm:pt>
    <dgm:pt modelId="{C0788047-BEE6-4066-A39D-99F64134AA10}" type="pres">
      <dgm:prSet presAssocID="{9CF9087D-B842-4263-BC7D-A4893E458AA7}" presName="tx1" presStyleLbl="revTx" presStyleIdx="4" presStyleCnt="5"/>
      <dgm:spPr/>
    </dgm:pt>
    <dgm:pt modelId="{68B24845-D4A5-4CAE-AFB7-A516680F1CF6}" type="pres">
      <dgm:prSet presAssocID="{9CF9087D-B842-4263-BC7D-A4893E458AA7}" presName="vert1" presStyleCnt="0"/>
      <dgm:spPr/>
    </dgm:pt>
  </dgm:ptLst>
  <dgm:cxnLst>
    <dgm:cxn modelId="{159EBC08-9FEA-4B54-BB9F-3605CE85B575}" srcId="{B21A1588-1D7A-4069-BB97-DA499222C07F}" destId="{8F3C7357-DA14-42CC-8926-C4DDF71658D1}" srcOrd="2" destOrd="0" parTransId="{142A1D4A-88EE-4D23-98A9-1F99A3C3E9D6}" sibTransId="{B199D429-CC40-4B08-9BB2-EDEFC9885754}"/>
    <dgm:cxn modelId="{1BBF9828-0271-41ED-9E3E-498D743D17CD}" srcId="{B21A1588-1D7A-4069-BB97-DA499222C07F}" destId="{485C95AA-F957-4C91-8851-D24630E1BF83}" srcOrd="1" destOrd="0" parTransId="{9416307A-3694-4537-B4C9-460ACE641013}" sibTransId="{9033B875-E620-48BD-A365-D3C1E5228E90}"/>
    <dgm:cxn modelId="{1651B15C-0554-4968-B47B-58D4A5E3FACC}" type="presOf" srcId="{6F6C6F22-34F8-44B9-B958-738F79B418CE}" destId="{DB560830-DE75-4AB0-B31B-E5B154FFB476}" srcOrd="0" destOrd="0" presId="urn:microsoft.com/office/officeart/2008/layout/LinedList"/>
    <dgm:cxn modelId="{5B6D3963-898B-4250-88F9-70366320C92D}" srcId="{B21A1588-1D7A-4069-BB97-DA499222C07F}" destId="{6F6C6F22-34F8-44B9-B958-738F79B418CE}" srcOrd="0" destOrd="0" parTransId="{5C9C18EE-452A-49D2-AA92-20A90A0B631C}" sibTransId="{76655CAA-9B77-4C3F-B5E3-FFEE8014BF2D}"/>
    <dgm:cxn modelId="{8456C84C-FFA0-498B-9463-C324F94592CC}" srcId="{B21A1588-1D7A-4069-BB97-DA499222C07F}" destId="{9CF9087D-B842-4263-BC7D-A4893E458AA7}" srcOrd="4" destOrd="0" parTransId="{E31FF2BF-C8D5-4CE2-B72D-58137F83BA43}" sibTransId="{35C396B6-AA33-43C3-8A3E-49B485E65F7E}"/>
    <dgm:cxn modelId="{C3C2AD52-80CC-4460-902A-8C7B944E1F3C}" type="presOf" srcId="{B21A1588-1D7A-4069-BB97-DA499222C07F}" destId="{5FA72D83-E2B4-41D1-91EF-7D1AD0DB0930}" srcOrd="0" destOrd="0" presId="urn:microsoft.com/office/officeart/2008/layout/LinedList"/>
    <dgm:cxn modelId="{D77434AC-ABE7-4BEE-9666-BE7E66499A12}" type="presOf" srcId="{1C1B8537-CBD7-4B29-953A-8E8F1B605EA2}" destId="{3617054B-7BF0-4367-A725-5564004F7866}" srcOrd="0" destOrd="0" presId="urn:microsoft.com/office/officeart/2008/layout/LinedList"/>
    <dgm:cxn modelId="{D8B972B3-C444-4529-A6C4-4BDA3F6FED50}" srcId="{B21A1588-1D7A-4069-BB97-DA499222C07F}" destId="{1C1B8537-CBD7-4B29-953A-8E8F1B605EA2}" srcOrd="3" destOrd="0" parTransId="{D26400F8-E584-462E-B086-AC40EA788E8A}" sibTransId="{41243B46-62CF-49BB-B25C-A692A02CEFB5}"/>
    <dgm:cxn modelId="{C4D9A8CD-51ED-4E6C-80FD-5BF354AA59C8}" type="presOf" srcId="{485C95AA-F957-4C91-8851-D24630E1BF83}" destId="{402598F8-A987-4D71-A737-044415D4AF55}" srcOrd="0" destOrd="0" presId="urn:microsoft.com/office/officeart/2008/layout/LinedList"/>
    <dgm:cxn modelId="{12EAFFD7-376F-4AFC-B9F7-22429C7DDA18}" type="presOf" srcId="{8F3C7357-DA14-42CC-8926-C4DDF71658D1}" destId="{B1B78AA3-6844-469B-908E-D1D3304F1E62}" srcOrd="0" destOrd="0" presId="urn:microsoft.com/office/officeart/2008/layout/LinedList"/>
    <dgm:cxn modelId="{D03E78E2-66D5-4F64-83F8-7B4563A77A87}" type="presOf" srcId="{9CF9087D-B842-4263-BC7D-A4893E458AA7}" destId="{C0788047-BEE6-4066-A39D-99F64134AA10}" srcOrd="0" destOrd="0" presId="urn:microsoft.com/office/officeart/2008/layout/LinedList"/>
    <dgm:cxn modelId="{70A56FD9-FB71-474D-A091-C0276DCE2D80}" type="presParOf" srcId="{5FA72D83-E2B4-41D1-91EF-7D1AD0DB0930}" destId="{3E03420E-23AD-414D-A1C6-56F7A8F91344}" srcOrd="0" destOrd="0" presId="urn:microsoft.com/office/officeart/2008/layout/LinedList"/>
    <dgm:cxn modelId="{116B53AB-1D7D-4C3F-9C20-DB125E01221E}" type="presParOf" srcId="{5FA72D83-E2B4-41D1-91EF-7D1AD0DB0930}" destId="{F27F171F-8B5B-4ACE-8E37-A17B69ED65D2}" srcOrd="1" destOrd="0" presId="urn:microsoft.com/office/officeart/2008/layout/LinedList"/>
    <dgm:cxn modelId="{F72405C5-2B8A-4D3D-B57E-5F5E2FA54AEB}" type="presParOf" srcId="{F27F171F-8B5B-4ACE-8E37-A17B69ED65D2}" destId="{DB560830-DE75-4AB0-B31B-E5B154FFB476}" srcOrd="0" destOrd="0" presId="urn:microsoft.com/office/officeart/2008/layout/LinedList"/>
    <dgm:cxn modelId="{312ECEE6-2210-4689-8C35-A24D976C0825}" type="presParOf" srcId="{F27F171F-8B5B-4ACE-8E37-A17B69ED65D2}" destId="{A00677EC-A365-4267-94E4-41D917C4D1A0}" srcOrd="1" destOrd="0" presId="urn:microsoft.com/office/officeart/2008/layout/LinedList"/>
    <dgm:cxn modelId="{1BA988C9-3599-464B-AA6A-4BEE35CDB689}" type="presParOf" srcId="{5FA72D83-E2B4-41D1-91EF-7D1AD0DB0930}" destId="{88AEE3D1-2962-44B0-9A33-79BA819D1908}" srcOrd="2" destOrd="0" presId="urn:microsoft.com/office/officeart/2008/layout/LinedList"/>
    <dgm:cxn modelId="{A61554DF-9AAA-4C23-808B-2E34473D386E}" type="presParOf" srcId="{5FA72D83-E2B4-41D1-91EF-7D1AD0DB0930}" destId="{CE34C6A2-F2C6-43F4-90DA-90AED85D08B0}" srcOrd="3" destOrd="0" presId="urn:microsoft.com/office/officeart/2008/layout/LinedList"/>
    <dgm:cxn modelId="{74660C35-D742-4CFA-9E77-6BDF7990D3DD}" type="presParOf" srcId="{CE34C6A2-F2C6-43F4-90DA-90AED85D08B0}" destId="{402598F8-A987-4D71-A737-044415D4AF55}" srcOrd="0" destOrd="0" presId="urn:microsoft.com/office/officeart/2008/layout/LinedList"/>
    <dgm:cxn modelId="{62320A4A-DBD0-4C93-A59A-BCDAD5D61611}" type="presParOf" srcId="{CE34C6A2-F2C6-43F4-90DA-90AED85D08B0}" destId="{28F5FADB-0098-42CD-B38D-0DBE8D610A39}" srcOrd="1" destOrd="0" presId="urn:microsoft.com/office/officeart/2008/layout/LinedList"/>
    <dgm:cxn modelId="{FFDE7125-0354-4770-9919-AF3C1E06478E}" type="presParOf" srcId="{5FA72D83-E2B4-41D1-91EF-7D1AD0DB0930}" destId="{7F682A9C-39F4-4918-BDC3-A6A699BA5F63}" srcOrd="4" destOrd="0" presId="urn:microsoft.com/office/officeart/2008/layout/LinedList"/>
    <dgm:cxn modelId="{1D6E4A09-BC82-4346-B127-8FF281FA4686}" type="presParOf" srcId="{5FA72D83-E2B4-41D1-91EF-7D1AD0DB0930}" destId="{20A5F86A-F31E-4E79-99A6-1761FFAD65BC}" srcOrd="5" destOrd="0" presId="urn:microsoft.com/office/officeart/2008/layout/LinedList"/>
    <dgm:cxn modelId="{2A19B200-CF88-40F7-BFFE-141C2F0736E1}" type="presParOf" srcId="{20A5F86A-F31E-4E79-99A6-1761FFAD65BC}" destId="{B1B78AA3-6844-469B-908E-D1D3304F1E62}" srcOrd="0" destOrd="0" presId="urn:microsoft.com/office/officeart/2008/layout/LinedList"/>
    <dgm:cxn modelId="{27C59DBA-D4CD-4071-9372-34CB515A89BF}" type="presParOf" srcId="{20A5F86A-F31E-4E79-99A6-1761FFAD65BC}" destId="{80848265-B3D9-4D6D-A5F6-62753CDF0B03}" srcOrd="1" destOrd="0" presId="urn:microsoft.com/office/officeart/2008/layout/LinedList"/>
    <dgm:cxn modelId="{59C1FDF2-F882-4558-A80C-5B17D9F84BF8}" type="presParOf" srcId="{5FA72D83-E2B4-41D1-91EF-7D1AD0DB0930}" destId="{82B5E289-3C6E-443F-A93D-8B4F478CB7FF}" srcOrd="6" destOrd="0" presId="urn:microsoft.com/office/officeart/2008/layout/LinedList"/>
    <dgm:cxn modelId="{6E4CAA03-DFB5-4976-BC14-353B8EEC6922}" type="presParOf" srcId="{5FA72D83-E2B4-41D1-91EF-7D1AD0DB0930}" destId="{6BE7F16E-A040-4B8B-A8B8-DA6FE4AF5C6B}" srcOrd="7" destOrd="0" presId="urn:microsoft.com/office/officeart/2008/layout/LinedList"/>
    <dgm:cxn modelId="{1092FB70-18C2-4827-8B13-82737EF89A40}" type="presParOf" srcId="{6BE7F16E-A040-4B8B-A8B8-DA6FE4AF5C6B}" destId="{3617054B-7BF0-4367-A725-5564004F7866}" srcOrd="0" destOrd="0" presId="urn:microsoft.com/office/officeart/2008/layout/LinedList"/>
    <dgm:cxn modelId="{AFD6FDBF-246B-43EF-955C-01E663A660B1}" type="presParOf" srcId="{6BE7F16E-A040-4B8B-A8B8-DA6FE4AF5C6B}" destId="{A396A841-0E9B-48A6-8A02-827E46DE5245}" srcOrd="1" destOrd="0" presId="urn:microsoft.com/office/officeart/2008/layout/LinedList"/>
    <dgm:cxn modelId="{560D9B7F-ECB4-4D08-839D-E77C23BEAA8C}" type="presParOf" srcId="{5FA72D83-E2B4-41D1-91EF-7D1AD0DB0930}" destId="{D47DEDB3-7F32-47D9-828F-5F456D39BB51}" srcOrd="8" destOrd="0" presId="urn:microsoft.com/office/officeart/2008/layout/LinedList"/>
    <dgm:cxn modelId="{189B0577-E82B-4C69-B73F-EACF4DEE2A11}" type="presParOf" srcId="{5FA72D83-E2B4-41D1-91EF-7D1AD0DB0930}" destId="{B8457D02-071E-41AF-B4D7-4BBE769DF701}" srcOrd="9" destOrd="0" presId="urn:microsoft.com/office/officeart/2008/layout/LinedList"/>
    <dgm:cxn modelId="{9AAA1875-01DD-443A-9406-9F3EFD033BCD}" type="presParOf" srcId="{B8457D02-071E-41AF-B4D7-4BBE769DF701}" destId="{C0788047-BEE6-4066-A39D-99F64134AA10}" srcOrd="0" destOrd="0" presId="urn:microsoft.com/office/officeart/2008/layout/LinedList"/>
    <dgm:cxn modelId="{C9E68626-88A6-40D5-AD71-30A42C54E0A8}" type="presParOf" srcId="{B8457D02-071E-41AF-B4D7-4BBE769DF701}" destId="{68B24845-D4A5-4CAE-AFB7-A516680F1CF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E9FCAF-5CB4-4DA6-A8DE-4AEEE069C3A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270FB3D-72E6-4153-B1E7-A4E596E5DB33}">
      <dgm:prSet custT="1"/>
      <dgm:spPr/>
      <dgm:t>
        <a:bodyPr anchor="ctr"/>
        <a:lstStyle/>
        <a:p>
          <a:r>
            <a:rPr lang="en-US" sz="2800" b="1" dirty="0"/>
            <a:t>EOM participants will be required to:</a:t>
          </a:r>
        </a:p>
      </dgm:t>
    </dgm:pt>
    <dgm:pt modelId="{772431B2-F0A3-4E9D-BCE3-3CC6EB9F244B}" type="parTrans" cxnId="{6C16CF5F-6B45-475A-834C-E70F94AE1379}">
      <dgm:prSet/>
      <dgm:spPr/>
      <dgm:t>
        <a:bodyPr/>
        <a:lstStyle/>
        <a:p>
          <a:endParaRPr lang="en-US"/>
        </a:p>
      </dgm:t>
    </dgm:pt>
    <dgm:pt modelId="{BE791FC6-05BD-4F3A-A427-BC985792BF39}" type="sibTrans" cxnId="{6C16CF5F-6B45-475A-834C-E70F94AE1379}">
      <dgm:prSet/>
      <dgm:spPr/>
      <dgm:t>
        <a:bodyPr/>
        <a:lstStyle/>
        <a:p>
          <a:endParaRPr lang="en-US"/>
        </a:p>
      </dgm:t>
    </dgm:pt>
    <dgm:pt modelId="{348279C3-5C45-42CF-B99C-E73461978E81}">
      <dgm:prSet custT="1"/>
      <dgm:spPr/>
      <dgm:t>
        <a:bodyPr anchor="ctr"/>
        <a:lstStyle/>
        <a:p>
          <a:r>
            <a:rPr lang="en-US" sz="2400" dirty="0"/>
            <a:t>Develop and establish a </a:t>
          </a:r>
          <a:r>
            <a:rPr lang="en-US" sz="2400" b="0" dirty="0"/>
            <a:t>health equity plan</a:t>
          </a:r>
          <a:r>
            <a:rPr lang="en-US" sz="2400" dirty="0"/>
            <a:t>.</a:t>
          </a:r>
        </a:p>
      </dgm:t>
    </dgm:pt>
    <dgm:pt modelId="{1E566708-060B-4565-A57B-1EDC1C7197BF}" type="parTrans" cxnId="{C75F5C45-BAFB-49AE-95CB-97D60A20D39C}">
      <dgm:prSet/>
      <dgm:spPr/>
      <dgm:t>
        <a:bodyPr/>
        <a:lstStyle/>
        <a:p>
          <a:endParaRPr lang="en-US"/>
        </a:p>
      </dgm:t>
    </dgm:pt>
    <dgm:pt modelId="{39069C83-9F83-4729-BDA0-FF691B3D9269}" type="sibTrans" cxnId="{C75F5C45-BAFB-49AE-95CB-97D60A20D39C}">
      <dgm:prSet/>
      <dgm:spPr/>
      <dgm:t>
        <a:bodyPr/>
        <a:lstStyle/>
        <a:p>
          <a:endParaRPr lang="en-US"/>
        </a:p>
      </dgm:t>
    </dgm:pt>
    <dgm:pt modelId="{883EBBB0-AE7F-4C55-892D-9BC74A849F24}">
      <dgm:prSet custT="1"/>
      <dgm:spPr/>
      <dgm:t>
        <a:bodyPr anchor="ctr"/>
        <a:lstStyle/>
        <a:p>
          <a:r>
            <a:rPr lang="en-US" sz="2400" dirty="0"/>
            <a:t>Collect and report beneficiary-level sociodemographic data.</a:t>
          </a:r>
        </a:p>
      </dgm:t>
    </dgm:pt>
    <dgm:pt modelId="{43312BA5-BE38-47E4-91F8-4AC9E51215EA}" type="parTrans" cxnId="{C627A339-33F6-4258-B885-6A17996A8F3B}">
      <dgm:prSet/>
      <dgm:spPr/>
      <dgm:t>
        <a:bodyPr/>
        <a:lstStyle/>
        <a:p>
          <a:endParaRPr lang="en-US"/>
        </a:p>
      </dgm:t>
    </dgm:pt>
    <dgm:pt modelId="{88A79C68-6FDA-479C-9D37-753818222918}" type="sibTrans" cxnId="{C627A339-33F6-4258-B885-6A17996A8F3B}">
      <dgm:prSet/>
      <dgm:spPr/>
      <dgm:t>
        <a:bodyPr/>
        <a:lstStyle/>
        <a:p>
          <a:endParaRPr lang="en-US"/>
        </a:p>
      </dgm:t>
    </dgm:pt>
    <dgm:pt modelId="{22D6F5D2-46DB-43CF-8093-20FC330A260A}">
      <dgm:prSet custT="1"/>
      <dgm:spPr/>
      <dgm:t>
        <a:bodyPr anchor="ctr"/>
        <a:lstStyle/>
        <a:p>
          <a:r>
            <a:rPr lang="en-US" sz="2400" dirty="0"/>
            <a:t>Use health-related social needs (HRSN) screening tools.</a:t>
          </a:r>
        </a:p>
      </dgm:t>
    </dgm:pt>
    <dgm:pt modelId="{0068F62F-D6D7-43E4-9FDF-B6C1B886E92E}" type="parTrans" cxnId="{67322B77-AA94-44D8-BF40-83EB23053DB8}">
      <dgm:prSet/>
      <dgm:spPr/>
      <dgm:t>
        <a:bodyPr/>
        <a:lstStyle/>
        <a:p>
          <a:endParaRPr lang="en-US"/>
        </a:p>
      </dgm:t>
    </dgm:pt>
    <dgm:pt modelId="{22F9E708-ADE0-4FE7-8B4B-97C1C07A63F1}" type="sibTrans" cxnId="{67322B77-AA94-44D8-BF40-83EB23053DB8}">
      <dgm:prSet/>
      <dgm:spPr/>
      <dgm:t>
        <a:bodyPr/>
        <a:lstStyle/>
        <a:p>
          <a:endParaRPr lang="en-US"/>
        </a:p>
      </dgm:t>
    </dgm:pt>
    <dgm:pt modelId="{0E7037A4-659F-4AC9-A666-6E93EE5A17C4}">
      <dgm:prSet custT="1"/>
      <dgm:spPr/>
      <dgm:t>
        <a:bodyPr anchor="ctr"/>
        <a:lstStyle/>
        <a:p>
          <a:r>
            <a:rPr lang="en-US" sz="2400" dirty="0"/>
            <a:t>Provide patient navigation to EOM beneficiaries.</a:t>
          </a:r>
        </a:p>
      </dgm:t>
    </dgm:pt>
    <dgm:pt modelId="{C90DAF42-253A-430F-BA3B-42EC788BD7A1}" type="parTrans" cxnId="{22917FD7-6C1D-4225-A032-52A01F8D4502}">
      <dgm:prSet/>
      <dgm:spPr/>
      <dgm:t>
        <a:bodyPr/>
        <a:lstStyle/>
        <a:p>
          <a:endParaRPr lang="en-US"/>
        </a:p>
      </dgm:t>
    </dgm:pt>
    <dgm:pt modelId="{F509508E-E326-4C28-B890-D4B3D956B6B1}" type="sibTrans" cxnId="{22917FD7-6C1D-4225-A032-52A01F8D4502}">
      <dgm:prSet/>
      <dgm:spPr/>
      <dgm:t>
        <a:bodyPr/>
        <a:lstStyle/>
        <a:p>
          <a:endParaRPr lang="en-US"/>
        </a:p>
      </dgm:t>
    </dgm:pt>
    <dgm:pt modelId="{3FCDC000-BEE5-453F-8B73-137EA23E5849}">
      <dgm:prSet custT="1"/>
      <dgm:spPr/>
      <dgm:t>
        <a:bodyPr anchor="ctr"/>
        <a:lstStyle/>
        <a:p>
          <a:r>
            <a:rPr lang="en-US" sz="2400" dirty="0"/>
            <a:t>Provide EOM beneficiaries with 24/7 access to a clinician.</a:t>
          </a:r>
        </a:p>
      </dgm:t>
    </dgm:pt>
    <dgm:pt modelId="{1B0C5F1A-54D4-4209-9A43-966FD2FC61E9}" type="parTrans" cxnId="{1B552162-FE66-4199-BF21-85243D59F134}">
      <dgm:prSet/>
      <dgm:spPr/>
      <dgm:t>
        <a:bodyPr/>
        <a:lstStyle/>
        <a:p>
          <a:endParaRPr lang="en-US"/>
        </a:p>
      </dgm:t>
    </dgm:pt>
    <dgm:pt modelId="{B793AB49-5553-49C3-A7CA-4433A775EF84}" type="sibTrans" cxnId="{1B552162-FE66-4199-BF21-85243D59F134}">
      <dgm:prSet/>
      <dgm:spPr/>
      <dgm:t>
        <a:bodyPr/>
        <a:lstStyle/>
        <a:p>
          <a:endParaRPr lang="en-US"/>
        </a:p>
      </dgm:t>
    </dgm:pt>
    <dgm:pt modelId="{2C8C6337-F41B-42BD-96DF-F60890097D78}" type="pres">
      <dgm:prSet presAssocID="{B4E9FCAF-5CB4-4DA6-A8DE-4AEEE069C3AB}" presName="vert0" presStyleCnt="0">
        <dgm:presLayoutVars>
          <dgm:dir/>
          <dgm:animOne val="branch"/>
          <dgm:animLvl val="lvl"/>
        </dgm:presLayoutVars>
      </dgm:prSet>
      <dgm:spPr/>
    </dgm:pt>
    <dgm:pt modelId="{E31AABFD-2C40-4541-88C5-4C9562750B5D}" type="pres">
      <dgm:prSet presAssocID="{7270FB3D-72E6-4153-B1E7-A4E596E5DB33}" presName="thickLine" presStyleLbl="alignNode1" presStyleIdx="0" presStyleCnt="1"/>
      <dgm:spPr/>
    </dgm:pt>
    <dgm:pt modelId="{531C6416-0395-4C09-B115-02D0B51004DD}" type="pres">
      <dgm:prSet presAssocID="{7270FB3D-72E6-4153-B1E7-A4E596E5DB33}" presName="horz1" presStyleCnt="0"/>
      <dgm:spPr/>
    </dgm:pt>
    <dgm:pt modelId="{E3F4B77C-5014-47F2-8198-3B2523716A4A}" type="pres">
      <dgm:prSet presAssocID="{7270FB3D-72E6-4153-B1E7-A4E596E5DB33}" presName="tx1" presStyleLbl="revTx" presStyleIdx="0" presStyleCnt="6"/>
      <dgm:spPr/>
    </dgm:pt>
    <dgm:pt modelId="{73FEA6D3-12B9-4C83-9946-2938BFF2E0AC}" type="pres">
      <dgm:prSet presAssocID="{7270FB3D-72E6-4153-B1E7-A4E596E5DB33}" presName="vert1" presStyleCnt="0"/>
      <dgm:spPr/>
    </dgm:pt>
    <dgm:pt modelId="{271566F7-F6F9-4F2C-91D7-338478B199D3}" type="pres">
      <dgm:prSet presAssocID="{348279C3-5C45-42CF-B99C-E73461978E81}" presName="vertSpace2a" presStyleCnt="0"/>
      <dgm:spPr/>
    </dgm:pt>
    <dgm:pt modelId="{04A766A8-6C92-402F-8A51-BCA957C1B1F8}" type="pres">
      <dgm:prSet presAssocID="{348279C3-5C45-42CF-B99C-E73461978E81}" presName="horz2" presStyleCnt="0"/>
      <dgm:spPr/>
    </dgm:pt>
    <dgm:pt modelId="{B4039972-4CCC-43A5-BE2D-9EEE698C8658}" type="pres">
      <dgm:prSet presAssocID="{348279C3-5C45-42CF-B99C-E73461978E81}" presName="horzSpace2" presStyleCnt="0"/>
      <dgm:spPr/>
    </dgm:pt>
    <dgm:pt modelId="{8A836B21-5517-47C6-9E0C-6E48408CA73E}" type="pres">
      <dgm:prSet presAssocID="{348279C3-5C45-42CF-B99C-E73461978E81}" presName="tx2" presStyleLbl="revTx" presStyleIdx="1" presStyleCnt="6"/>
      <dgm:spPr/>
    </dgm:pt>
    <dgm:pt modelId="{9B596343-EE8D-4FF0-B738-9F4E0F5A1080}" type="pres">
      <dgm:prSet presAssocID="{348279C3-5C45-42CF-B99C-E73461978E81}" presName="vert2" presStyleCnt="0"/>
      <dgm:spPr/>
    </dgm:pt>
    <dgm:pt modelId="{F2A2011E-D35C-4A61-A804-B0ADA8C31E92}" type="pres">
      <dgm:prSet presAssocID="{348279C3-5C45-42CF-B99C-E73461978E81}" presName="thinLine2b" presStyleLbl="callout" presStyleIdx="0" presStyleCnt="5"/>
      <dgm:spPr/>
    </dgm:pt>
    <dgm:pt modelId="{D3D7B56B-540E-4F17-9CC5-14C48E3248E6}" type="pres">
      <dgm:prSet presAssocID="{348279C3-5C45-42CF-B99C-E73461978E81}" presName="vertSpace2b" presStyleCnt="0"/>
      <dgm:spPr/>
    </dgm:pt>
    <dgm:pt modelId="{8DD1DE3A-1D9C-4F1D-9EA9-DB5731A223A3}" type="pres">
      <dgm:prSet presAssocID="{883EBBB0-AE7F-4C55-892D-9BC74A849F24}" presName="horz2" presStyleCnt="0"/>
      <dgm:spPr/>
    </dgm:pt>
    <dgm:pt modelId="{27E40597-358A-49E9-A8D7-BE0A563CF4F9}" type="pres">
      <dgm:prSet presAssocID="{883EBBB0-AE7F-4C55-892D-9BC74A849F24}" presName="horzSpace2" presStyleCnt="0"/>
      <dgm:spPr/>
    </dgm:pt>
    <dgm:pt modelId="{445622D0-F07C-4DFF-8AE2-CD34BA403C09}" type="pres">
      <dgm:prSet presAssocID="{883EBBB0-AE7F-4C55-892D-9BC74A849F24}" presName="tx2" presStyleLbl="revTx" presStyleIdx="2" presStyleCnt="6"/>
      <dgm:spPr/>
    </dgm:pt>
    <dgm:pt modelId="{356EDF98-D5CB-48DF-BCE4-1F3F584E6C5E}" type="pres">
      <dgm:prSet presAssocID="{883EBBB0-AE7F-4C55-892D-9BC74A849F24}" presName="vert2" presStyleCnt="0"/>
      <dgm:spPr/>
    </dgm:pt>
    <dgm:pt modelId="{21ACCFBD-9D1D-4F40-B681-A0405411AD8E}" type="pres">
      <dgm:prSet presAssocID="{883EBBB0-AE7F-4C55-892D-9BC74A849F24}" presName="thinLine2b" presStyleLbl="callout" presStyleIdx="1" presStyleCnt="5"/>
      <dgm:spPr/>
    </dgm:pt>
    <dgm:pt modelId="{80027D2D-5A1F-41FD-BDC5-45F914800621}" type="pres">
      <dgm:prSet presAssocID="{883EBBB0-AE7F-4C55-892D-9BC74A849F24}" presName="vertSpace2b" presStyleCnt="0"/>
      <dgm:spPr/>
    </dgm:pt>
    <dgm:pt modelId="{D612C60F-FE45-4789-96D4-C0270BB0C8C4}" type="pres">
      <dgm:prSet presAssocID="{22D6F5D2-46DB-43CF-8093-20FC330A260A}" presName="horz2" presStyleCnt="0"/>
      <dgm:spPr/>
    </dgm:pt>
    <dgm:pt modelId="{FFCDECA4-CF6E-4A36-9A9E-290352245E2E}" type="pres">
      <dgm:prSet presAssocID="{22D6F5D2-46DB-43CF-8093-20FC330A260A}" presName="horzSpace2" presStyleCnt="0"/>
      <dgm:spPr/>
    </dgm:pt>
    <dgm:pt modelId="{E5E54E3A-7549-47FD-95D9-86EC767FD55D}" type="pres">
      <dgm:prSet presAssocID="{22D6F5D2-46DB-43CF-8093-20FC330A260A}" presName="tx2" presStyleLbl="revTx" presStyleIdx="3" presStyleCnt="6"/>
      <dgm:spPr/>
    </dgm:pt>
    <dgm:pt modelId="{509BDE25-D926-4466-8059-8C7804189764}" type="pres">
      <dgm:prSet presAssocID="{22D6F5D2-46DB-43CF-8093-20FC330A260A}" presName="vert2" presStyleCnt="0"/>
      <dgm:spPr/>
    </dgm:pt>
    <dgm:pt modelId="{624FD618-1375-4F40-ADD2-3504EAF2732E}" type="pres">
      <dgm:prSet presAssocID="{22D6F5D2-46DB-43CF-8093-20FC330A260A}" presName="thinLine2b" presStyleLbl="callout" presStyleIdx="2" presStyleCnt="5"/>
      <dgm:spPr/>
    </dgm:pt>
    <dgm:pt modelId="{EC6EC071-8CFE-4309-BFBF-DDA8211940E4}" type="pres">
      <dgm:prSet presAssocID="{22D6F5D2-46DB-43CF-8093-20FC330A260A}" presName="vertSpace2b" presStyleCnt="0"/>
      <dgm:spPr/>
    </dgm:pt>
    <dgm:pt modelId="{585BEC21-4B3C-4943-A39D-21B82B4A3937}" type="pres">
      <dgm:prSet presAssocID="{0E7037A4-659F-4AC9-A666-6E93EE5A17C4}" presName="horz2" presStyleCnt="0"/>
      <dgm:spPr/>
    </dgm:pt>
    <dgm:pt modelId="{240AA6DF-587A-42E3-BF7A-8472DA0E76A3}" type="pres">
      <dgm:prSet presAssocID="{0E7037A4-659F-4AC9-A666-6E93EE5A17C4}" presName="horzSpace2" presStyleCnt="0"/>
      <dgm:spPr/>
    </dgm:pt>
    <dgm:pt modelId="{22817886-30AA-4498-B3FC-5068DC8A1110}" type="pres">
      <dgm:prSet presAssocID="{0E7037A4-659F-4AC9-A666-6E93EE5A17C4}" presName="tx2" presStyleLbl="revTx" presStyleIdx="4" presStyleCnt="6"/>
      <dgm:spPr/>
    </dgm:pt>
    <dgm:pt modelId="{1D88BCBE-59BF-40B5-B187-53E28375CED5}" type="pres">
      <dgm:prSet presAssocID="{0E7037A4-659F-4AC9-A666-6E93EE5A17C4}" presName="vert2" presStyleCnt="0"/>
      <dgm:spPr/>
    </dgm:pt>
    <dgm:pt modelId="{6D3F8DC5-A124-42D5-AA12-140EB149EEAF}" type="pres">
      <dgm:prSet presAssocID="{0E7037A4-659F-4AC9-A666-6E93EE5A17C4}" presName="thinLine2b" presStyleLbl="callout" presStyleIdx="3" presStyleCnt="5"/>
      <dgm:spPr/>
    </dgm:pt>
    <dgm:pt modelId="{455EE8BE-28F4-44DE-88CD-01E443280233}" type="pres">
      <dgm:prSet presAssocID="{0E7037A4-659F-4AC9-A666-6E93EE5A17C4}" presName="vertSpace2b" presStyleCnt="0"/>
      <dgm:spPr/>
    </dgm:pt>
    <dgm:pt modelId="{3D2C0D61-7D25-4C5F-B64F-1A98BDC82EBA}" type="pres">
      <dgm:prSet presAssocID="{3FCDC000-BEE5-453F-8B73-137EA23E5849}" presName="horz2" presStyleCnt="0"/>
      <dgm:spPr/>
    </dgm:pt>
    <dgm:pt modelId="{9BDE6A6B-9DFC-48C0-AEDE-211C572FD3F8}" type="pres">
      <dgm:prSet presAssocID="{3FCDC000-BEE5-453F-8B73-137EA23E5849}" presName="horzSpace2" presStyleCnt="0"/>
      <dgm:spPr/>
    </dgm:pt>
    <dgm:pt modelId="{2A14C2B5-DA04-4925-BA68-6A2F6A7F4568}" type="pres">
      <dgm:prSet presAssocID="{3FCDC000-BEE5-453F-8B73-137EA23E5849}" presName="tx2" presStyleLbl="revTx" presStyleIdx="5" presStyleCnt="6"/>
      <dgm:spPr/>
    </dgm:pt>
    <dgm:pt modelId="{E7A291FC-9805-4059-9D1C-0010F0475145}" type="pres">
      <dgm:prSet presAssocID="{3FCDC000-BEE5-453F-8B73-137EA23E5849}" presName="vert2" presStyleCnt="0"/>
      <dgm:spPr/>
    </dgm:pt>
    <dgm:pt modelId="{B07D560C-3EF1-4B62-9EAB-3793FDCA348B}" type="pres">
      <dgm:prSet presAssocID="{3FCDC000-BEE5-453F-8B73-137EA23E5849}" presName="thinLine2b" presStyleLbl="callout" presStyleIdx="4" presStyleCnt="5"/>
      <dgm:spPr/>
    </dgm:pt>
    <dgm:pt modelId="{FEF6274A-94FF-4A7E-BB9B-9D7078748E9A}" type="pres">
      <dgm:prSet presAssocID="{3FCDC000-BEE5-453F-8B73-137EA23E5849}" presName="vertSpace2b" presStyleCnt="0"/>
      <dgm:spPr/>
    </dgm:pt>
  </dgm:ptLst>
  <dgm:cxnLst>
    <dgm:cxn modelId="{9AC8E003-5893-4876-80EB-D975D0516925}" type="presOf" srcId="{22D6F5D2-46DB-43CF-8093-20FC330A260A}" destId="{E5E54E3A-7549-47FD-95D9-86EC767FD55D}" srcOrd="0" destOrd="0" presId="urn:microsoft.com/office/officeart/2008/layout/LinedList"/>
    <dgm:cxn modelId="{F1D3B42D-CEA6-404E-86E8-B61FA6A18A4D}" type="presOf" srcId="{883EBBB0-AE7F-4C55-892D-9BC74A849F24}" destId="{445622D0-F07C-4DFF-8AE2-CD34BA403C09}" srcOrd="0" destOrd="0" presId="urn:microsoft.com/office/officeart/2008/layout/LinedList"/>
    <dgm:cxn modelId="{C627A339-33F6-4258-B885-6A17996A8F3B}" srcId="{7270FB3D-72E6-4153-B1E7-A4E596E5DB33}" destId="{883EBBB0-AE7F-4C55-892D-9BC74A849F24}" srcOrd="1" destOrd="0" parTransId="{43312BA5-BE38-47E4-91F8-4AC9E51215EA}" sibTransId="{88A79C68-6FDA-479C-9D37-753818222918}"/>
    <dgm:cxn modelId="{E25A0C5B-D79D-441F-AA54-25851DA5205F}" type="presOf" srcId="{3FCDC000-BEE5-453F-8B73-137EA23E5849}" destId="{2A14C2B5-DA04-4925-BA68-6A2F6A7F4568}" srcOrd="0" destOrd="0" presId="urn:microsoft.com/office/officeart/2008/layout/LinedList"/>
    <dgm:cxn modelId="{6C16CF5F-6B45-475A-834C-E70F94AE1379}" srcId="{B4E9FCAF-5CB4-4DA6-A8DE-4AEEE069C3AB}" destId="{7270FB3D-72E6-4153-B1E7-A4E596E5DB33}" srcOrd="0" destOrd="0" parTransId="{772431B2-F0A3-4E9D-BCE3-3CC6EB9F244B}" sibTransId="{BE791FC6-05BD-4F3A-A427-BC985792BF39}"/>
    <dgm:cxn modelId="{1B552162-FE66-4199-BF21-85243D59F134}" srcId="{7270FB3D-72E6-4153-B1E7-A4E596E5DB33}" destId="{3FCDC000-BEE5-453F-8B73-137EA23E5849}" srcOrd="4" destOrd="0" parTransId="{1B0C5F1A-54D4-4209-9A43-966FD2FC61E9}" sibTransId="{B793AB49-5553-49C3-A7CA-4433A775EF84}"/>
    <dgm:cxn modelId="{C75F5C45-BAFB-49AE-95CB-97D60A20D39C}" srcId="{7270FB3D-72E6-4153-B1E7-A4E596E5DB33}" destId="{348279C3-5C45-42CF-B99C-E73461978E81}" srcOrd="0" destOrd="0" parTransId="{1E566708-060B-4565-A57B-1EDC1C7197BF}" sibTransId="{39069C83-9F83-4729-BDA0-FF691B3D9269}"/>
    <dgm:cxn modelId="{7115C772-15A3-4FA8-B313-6C8BF7F87DBE}" type="presOf" srcId="{7270FB3D-72E6-4153-B1E7-A4E596E5DB33}" destId="{E3F4B77C-5014-47F2-8198-3B2523716A4A}" srcOrd="0" destOrd="0" presId="urn:microsoft.com/office/officeart/2008/layout/LinedList"/>
    <dgm:cxn modelId="{67322B77-AA94-44D8-BF40-83EB23053DB8}" srcId="{7270FB3D-72E6-4153-B1E7-A4E596E5DB33}" destId="{22D6F5D2-46DB-43CF-8093-20FC330A260A}" srcOrd="2" destOrd="0" parTransId="{0068F62F-D6D7-43E4-9FDF-B6C1B886E92E}" sibTransId="{22F9E708-ADE0-4FE7-8B4B-97C1C07A63F1}"/>
    <dgm:cxn modelId="{F0CC2D87-5E2C-432C-9D08-8D50D504F05F}" type="presOf" srcId="{B4E9FCAF-5CB4-4DA6-A8DE-4AEEE069C3AB}" destId="{2C8C6337-F41B-42BD-96DF-F60890097D78}" srcOrd="0" destOrd="0" presId="urn:microsoft.com/office/officeart/2008/layout/LinedList"/>
    <dgm:cxn modelId="{2ED8B8BC-3DE0-4E7B-85EB-EFEB02331D94}" type="presOf" srcId="{348279C3-5C45-42CF-B99C-E73461978E81}" destId="{8A836B21-5517-47C6-9E0C-6E48408CA73E}" srcOrd="0" destOrd="0" presId="urn:microsoft.com/office/officeart/2008/layout/LinedList"/>
    <dgm:cxn modelId="{F36B73D2-ACE0-4A01-8E75-DA940455921F}" type="presOf" srcId="{0E7037A4-659F-4AC9-A666-6E93EE5A17C4}" destId="{22817886-30AA-4498-B3FC-5068DC8A1110}" srcOrd="0" destOrd="0" presId="urn:microsoft.com/office/officeart/2008/layout/LinedList"/>
    <dgm:cxn modelId="{22917FD7-6C1D-4225-A032-52A01F8D4502}" srcId="{7270FB3D-72E6-4153-B1E7-A4E596E5DB33}" destId="{0E7037A4-659F-4AC9-A666-6E93EE5A17C4}" srcOrd="3" destOrd="0" parTransId="{C90DAF42-253A-430F-BA3B-42EC788BD7A1}" sibTransId="{F509508E-E326-4C28-B890-D4B3D956B6B1}"/>
    <dgm:cxn modelId="{928A91FC-57EC-43ED-B12A-0530932B4D3D}" type="presParOf" srcId="{2C8C6337-F41B-42BD-96DF-F60890097D78}" destId="{E31AABFD-2C40-4541-88C5-4C9562750B5D}" srcOrd="0" destOrd="0" presId="urn:microsoft.com/office/officeart/2008/layout/LinedList"/>
    <dgm:cxn modelId="{004861CE-D58A-4CA9-A84F-1FB639ACC45F}" type="presParOf" srcId="{2C8C6337-F41B-42BD-96DF-F60890097D78}" destId="{531C6416-0395-4C09-B115-02D0B51004DD}" srcOrd="1" destOrd="0" presId="urn:microsoft.com/office/officeart/2008/layout/LinedList"/>
    <dgm:cxn modelId="{79381CDB-20FB-4D8B-AAB0-0B9934EDF476}" type="presParOf" srcId="{531C6416-0395-4C09-B115-02D0B51004DD}" destId="{E3F4B77C-5014-47F2-8198-3B2523716A4A}" srcOrd="0" destOrd="0" presId="urn:microsoft.com/office/officeart/2008/layout/LinedList"/>
    <dgm:cxn modelId="{D9C7B3E8-AFF0-4AC9-9FFA-850F59B41B39}" type="presParOf" srcId="{531C6416-0395-4C09-B115-02D0B51004DD}" destId="{73FEA6D3-12B9-4C83-9946-2938BFF2E0AC}" srcOrd="1" destOrd="0" presId="urn:microsoft.com/office/officeart/2008/layout/LinedList"/>
    <dgm:cxn modelId="{0205D010-6E53-44AC-822F-20CADBA5E512}" type="presParOf" srcId="{73FEA6D3-12B9-4C83-9946-2938BFF2E0AC}" destId="{271566F7-F6F9-4F2C-91D7-338478B199D3}" srcOrd="0" destOrd="0" presId="urn:microsoft.com/office/officeart/2008/layout/LinedList"/>
    <dgm:cxn modelId="{688E1211-7D77-4689-A840-BA050D6A3588}" type="presParOf" srcId="{73FEA6D3-12B9-4C83-9946-2938BFF2E0AC}" destId="{04A766A8-6C92-402F-8A51-BCA957C1B1F8}" srcOrd="1" destOrd="0" presId="urn:microsoft.com/office/officeart/2008/layout/LinedList"/>
    <dgm:cxn modelId="{F13E8C75-4D2B-4247-A2DA-CE525FDAB2DD}" type="presParOf" srcId="{04A766A8-6C92-402F-8A51-BCA957C1B1F8}" destId="{B4039972-4CCC-43A5-BE2D-9EEE698C8658}" srcOrd="0" destOrd="0" presId="urn:microsoft.com/office/officeart/2008/layout/LinedList"/>
    <dgm:cxn modelId="{2A814BE1-ED2A-4B86-A53A-80B8823F15F1}" type="presParOf" srcId="{04A766A8-6C92-402F-8A51-BCA957C1B1F8}" destId="{8A836B21-5517-47C6-9E0C-6E48408CA73E}" srcOrd="1" destOrd="0" presId="urn:microsoft.com/office/officeart/2008/layout/LinedList"/>
    <dgm:cxn modelId="{B4A25749-A0A6-4878-951C-D0B14627E774}" type="presParOf" srcId="{04A766A8-6C92-402F-8A51-BCA957C1B1F8}" destId="{9B596343-EE8D-4FF0-B738-9F4E0F5A1080}" srcOrd="2" destOrd="0" presId="urn:microsoft.com/office/officeart/2008/layout/LinedList"/>
    <dgm:cxn modelId="{B2CA5120-713C-4FFA-A7E3-757F74038A89}" type="presParOf" srcId="{73FEA6D3-12B9-4C83-9946-2938BFF2E0AC}" destId="{F2A2011E-D35C-4A61-A804-B0ADA8C31E92}" srcOrd="2" destOrd="0" presId="urn:microsoft.com/office/officeart/2008/layout/LinedList"/>
    <dgm:cxn modelId="{4C1C390F-3951-4836-B54B-9C3BBA708DFD}" type="presParOf" srcId="{73FEA6D3-12B9-4C83-9946-2938BFF2E0AC}" destId="{D3D7B56B-540E-4F17-9CC5-14C48E3248E6}" srcOrd="3" destOrd="0" presId="urn:microsoft.com/office/officeart/2008/layout/LinedList"/>
    <dgm:cxn modelId="{36E55843-4757-4093-B5D9-C93E863F4A68}" type="presParOf" srcId="{73FEA6D3-12B9-4C83-9946-2938BFF2E0AC}" destId="{8DD1DE3A-1D9C-4F1D-9EA9-DB5731A223A3}" srcOrd="4" destOrd="0" presId="urn:microsoft.com/office/officeart/2008/layout/LinedList"/>
    <dgm:cxn modelId="{DA04ABEB-B4BF-4E0B-ADBC-80BD8229B7AC}" type="presParOf" srcId="{8DD1DE3A-1D9C-4F1D-9EA9-DB5731A223A3}" destId="{27E40597-358A-49E9-A8D7-BE0A563CF4F9}" srcOrd="0" destOrd="0" presId="urn:microsoft.com/office/officeart/2008/layout/LinedList"/>
    <dgm:cxn modelId="{70ACC943-6C1E-4EA6-927F-426674266DE9}" type="presParOf" srcId="{8DD1DE3A-1D9C-4F1D-9EA9-DB5731A223A3}" destId="{445622D0-F07C-4DFF-8AE2-CD34BA403C09}" srcOrd="1" destOrd="0" presId="urn:microsoft.com/office/officeart/2008/layout/LinedList"/>
    <dgm:cxn modelId="{0BB66F3A-E009-4220-92FC-AEC72B5C1EF7}" type="presParOf" srcId="{8DD1DE3A-1D9C-4F1D-9EA9-DB5731A223A3}" destId="{356EDF98-D5CB-48DF-BCE4-1F3F584E6C5E}" srcOrd="2" destOrd="0" presId="urn:microsoft.com/office/officeart/2008/layout/LinedList"/>
    <dgm:cxn modelId="{A49E901F-7136-4AD4-B5CB-9763D5CC2BFE}" type="presParOf" srcId="{73FEA6D3-12B9-4C83-9946-2938BFF2E0AC}" destId="{21ACCFBD-9D1D-4F40-B681-A0405411AD8E}" srcOrd="5" destOrd="0" presId="urn:microsoft.com/office/officeart/2008/layout/LinedList"/>
    <dgm:cxn modelId="{F6EADA9E-BDDC-4B56-A9B7-3D3D881E63BE}" type="presParOf" srcId="{73FEA6D3-12B9-4C83-9946-2938BFF2E0AC}" destId="{80027D2D-5A1F-41FD-BDC5-45F914800621}" srcOrd="6" destOrd="0" presId="urn:microsoft.com/office/officeart/2008/layout/LinedList"/>
    <dgm:cxn modelId="{ABA11D79-5E91-4DB3-980A-29925D6E088E}" type="presParOf" srcId="{73FEA6D3-12B9-4C83-9946-2938BFF2E0AC}" destId="{D612C60F-FE45-4789-96D4-C0270BB0C8C4}" srcOrd="7" destOrd="0" presId="urn:microsoft.com/office/officeart/2008/layout/LinedList"/>
    <dgm:cxn modelId="{A34401CF-231D-4CCA-807C-6123600DB25B}" type="presParOf" srcId="{D612C60F-FE45-4789-96D4-C0270BB0C8C4}" destId="{FFCDECA4-CF6E-4A36-9A9E-290352245E2E}" srcOrd="0" destOrd="0" presId="urn:microsoft.com/office/officeart/2008/layout/LinedList"/>
    <dgm:cxn modelId="{910A96CA-7245-4901-917F-0E5270AD22BC}" type="presParOf" srcId="{D612C60F-FE45-4789-96D4-C0270BB0C8C4}" destId="{E5E54E3A-7549-47FD-95D9-86EC767FD55D}" srcOrd="1" destOrd="0" presId="urn:microsoft.com/office/officeart/2008/layout/LinedList"/>
    <dgm:cxn modelId="{97448862-A503-4AD4-BF80-55F5069AFB24}" type="presParOf" srcId="{D612C60F-FE45-4789-96D4-C0270BB0C8C4}" destId="{509BDE25-D926-4466-8059-8C7804189764}" srcOrd="2" destOrd="0" presId="urn:microsoft.com/office/officeart/2008/layout/LinedList"/>
    <dgm:cxn modelId="{9A0C8612-56FE-46A4-8262-98AEA4B77214}" type="presParOf" srcId="{73FEA6D3-12B9-4C83-9946-2938BFF2E0AC}" destId="{624FD618-1375-4F40-ADD2-3504EAF2732E}" srcOrd="8" destOrd="0" presId="urn:microsoft.com/office/officeart/2008/layout/LinedList"/>
    <dgm:cxn modelId="{B8681C81-2508-48AA-8A3D-FE8CA79B65C0}" type="presParOf" srcId="{73FEA6D3-12B9-4C83-9946-2938BFF2E0AC}" destId="{EC6EC071-8CFE-4309-BFBF-DDA8211940E4}" srcOrd="9" destOrd="0" presId="urn:microsoft.com/office/officeart/2008/layout/LinedList"/>
    <dgm:cxn modelId="{0999F435-A125-43E0-B769-D43CA64138ED}" type="presParOf" srcId="{73FEA6D3-12B9-4C83-9946-2938BFF2E0AC}" destId="{585BEC21-4B3C-4943-A39D-21B82B4A3937}" srcOrd="10" destOrd="0" presId="urn:microsoft.com/office/officeart/2008/layout/LinedList"/>
    <dgm:cxn modelId="{EFAF1889-0531-4E09-95F2-63428D58E319}" type="presParOf" srcId="{585BEC21-4B3C-4943-A39D-21B82B4A3937}" destId="{240AA6DF-587A-42E3-BF7A-8472DA0E76A3}" srcOrd="0" destOrd="0" presId="urn:microsoft.com/office/officeart/2008/layout/LinedList"/>
    <dgm:cxn modelId="{D33562B4-67DB-4150-A4EF-1F8208C97622}" type="presParOf" srcId="{585BEC21-4B3C-4943-A39D-21B82B4A3937}" destId="{22817886-30AA-4498-B3FC-5068DC8A1110}" srcOrd="1" destOrd="0" presId="urn:microsoft.com/office/officeart/2008/layout/LinedList"/>
    <dgm:cxn modelId="{AB38FB35-453E-406B-BB83-E9951A0791ED}" type="presParOf" srcId="{585BEC21-4B3C-4943-A39D-21B82B4A3937}" destId="{1D88BCBE-59BF-40B5-B187-53E28375CED5}" srcOrd="2" destOrd="0" presId="urn:microsoft.com/office/officeart/2008/layout/LinedList"/>
    <dgm:cxn modelId="{9602AAF2-4F7A-4D0A-9A1D-361982DE253C}" type="presParOf" srcId="{73FEA6D3-12B9-4C83-9946-2938BFF2E0AC}" destId="{6D3F8DC5-A124-42D5-AA12-140EB149EEAF}" srcOrd="11" destOrd="0" presId="urn:microsoft.com/office/officeart/2008/layout/LinedList"/>
    <dgm:cxn modelId="{C701039E-80B8-48FF-9E70-8132ECF04E21}" type="presParOf" srcId="{73FEA6D3-12B9-4C83-9946-2938BFF2E0AC}" destId="{455EE8BE-28F4-44DE-88CD-01E443280233}" srcOrd="12" destOrd="0" presId="urn:microsoft.com/office/officeart/2008/layout/LinedList"/>
    <dgm:cxn modelId="{C884571E-21FC-4C18-B598-1B03F01D95C4}" type="presParOf" srcId="{73FEA6D3-12B9-4C83-9946-2938BFF2E0AC}" destId="{3D2C0D61-7D25-4C5F-B64F-1A98BDC82EBA}" srcOrd="13" destOrd="0" presId="urn:microsoft.com/office/officeart/2008/layout/LinedList"/>
    <dgm:cxn modelId="{920B2335-3222-41C1-90BB-C05C2E904528}" type="presParOf" srcId="{3D2C0D61-7D25-4C5F-B64F-1A98BDC82EBA}" destId="{9BDE6A6B-9DFC-48C0-AEDE-211C572FD3F8}" srcOrd="0" destOrd="0" presId="urn:microsoft.com/office/officeart/2008/layout/LinedList"/>
    <dgm:cxn modelId="{1FD029A8-7C7B-4A05-BE3B-2CAC3C33BAE6}" type="presParOf" srcId="{3D2C0D61-7D25-4C5F-B64F-1A98BDC82EBA}" destId="{2A14C2B5-DA04-4925-BA68-6A2F6A7F4568}" srcOrd="1" destOrd="0" presId="urn:microsoft.com/office/officeart/2008/layout/LinedList"/>
    <dgm:cxn modelId="{5322C147-4932-40F0-986E-203CA51FC7BF}" type="presParOf" srcId="{3D2C0D61-7D25-4C5F-B64F-1A98BDC82EBA}" destId="{E7A291FC-9805-4059-9D1C-0010F0475145}" srcOrd="2" destOrd="0" presId="urn:microsoft.com/office/officeart/2008/layout/LinedList"/>
    <dgm:cxn modelId="{B1EA88A3-4C77-4397-AC76-32A70590BAF5}" type="presParOf" srcId="{73FEA6D3-12B9-4C83-9946-2938BFF2E0AC}" destId="{B07D560C-3EF1-4B62-9EAB-3793FDCA348B}" srcOrd="14" destOrd="0" presId="urn:microsoft.com/office/officeart/2008/layout/LinedList"/>
    <dgm:cxn modelId="{29905E42-1413-4D39-A0C8-8AB495DA91AB}" type="presParOf" srcId="{73FEA6D3-12B9-4C83-9946-2938BFF2E0AC}" destId="{FEF6274A-94FF-4A7E-BB9B-9D7078748E9A}"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1256E0-BA76-43D1-82F8-872CBCF2238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128540B-F985-4245-BEFB-EA7687746CFA}">
      <dgm:prSet custT="1"/>
      <dgm:spPr/>
      <dgm:t>
        <a:bodyPr/>
        <a:lstStyle/>
        <a:p>
          <a:r>
            <a:rPr lang="en-US" sz="2200" b="1" dirty="0"/>
            <a:t>National Comprehensive Cancer Control Program (CDC)</a:t>
          </a:r>
          <a:r>
            <a:rPr lang="en-US" sz="2200" dirty="0"/>
            <a:t> </a:t>
          </a:r>
        </a:p>
      </dgm:t>
    </dgm:pt>
    <dgm:pt modelId="{C0D22C0C-8E33-4771-8C1D-5181F17B1ACE}" type="parTrans" cxnId="{12B5C9B5-6CE8-4E74-AD9E-49C7E212D62F}">
      <dgm:prSet/>
      <dgm:spPr/>
      <dgm:t>
        <a:bodyPr/>
        <a:lstStyle/>
        <a:p>
          <a:endParaRPr lang="en-US"/>
        </a:p>
      </dgm:t>
    </dgm:pt>
    <dgm:pt modelId="{04E97BDE-2333-44F4-AF99-AEA0E6A15D8E}" type="sibTrans" cxnId="{12B5C9B5-6CE8-4E74-AD9E-49C7E212D62F}">
      <dgm:prSet/>
      <dgm:spPr/>
      <dgm:t>
        <a:bodyPr/>
        <a:lstStyle/>
        <a:p>
          <a:endParaRPr lang="en-US"/>
        </a:p>
      </dgm:t>
    </dgm:pt>
    <dgm:pt modelId="{77D58621-A243-4378-AC05-FEAA3C22D630}">
      <dgm:prSet custT="1"/>
      <dgm:spPr/>
      <dgm:t>
        <a:bodyPr/>
        <a:lstStyle/>
        <a:p>
          <a:r>
            <a:rPr lang="en-US" sz="2200" dirty="0"/>
            <a:t>Train and maintain a culturally competent workforce.</a:t>
          </a:r>
        </a:p>
      </dgm:t>
    </dgm:pt>
    <dgm:pt modelId="{C124C4E2-C4BC-419C-9AF1-1DCE0B08C2E5}" type="parTrans" cxnId="{9452F955-9A99-4F8B-B69D-48A0B1521AC2}">
      <dgm:prSet/>
      <dgm:spPr/>
      <dgm:t>
        <a:bodyPr/>
        <a:lstStyle/>
        <a:p>
          <a:endParaRPr lang="en-US"/>
        </a:p>
      </dgm:t>
    </dgm:pt>
    <dgm:pt modelId="{A752CC4D-DC96-4285-B98A-22605FABA5A2}" type="sibTrans" cxnId="{9452F955-9A99-4F8B-B69D-48A0B1521AC2}">
      <dgm:prSet/>
      <dgm:spPr/>
      <dgm:t>
        <a:bodyPr/>
        <a:lstStyle/>
        <a:p>
          <a:endParaRPr lang="en-US"/>
        </a:p>
      </dgm:t>
    </dgm:pt>
    <dgm:pt modelId="{FE392190-1E4B-49DD-B38C-441C23E4F745}">
      <dgm:prSet custT="1"/>
      <dgm:spPr/>
      <dgm:t>
        <a:bodyPr/>
        <a:lstStyle/>
        <a:p>
          <a:r>
            <a:rPr lang="en-US" sz="2200" dirty="0"/>
            <a:t>Promoting equitable access to resources.</a:t>
          </a:r>
        </a:p>
      </dgm:t>
    </dgm:pt>
    <dgm:pt modelId="{C8ACDFEC-CE95-4FF1-AFB2-3273F4DC8C25}" type="parTrans" cxnId="{8B407D7A-4FC3-4FAA-9598-8A0B8CE014F9}">
      <dgm:prSet/>
      <dgm:spPr/>
      <dgm:t>
        <a:bodyPr/>
        <a:lstStyle/>
        <a:p>
          <a:endParaRPr lang="en-US"/>
        </a:p>
      </dgm:t>
    </dgm:pt>
    <dgm:pt modelId="{9298C168-CBD2-47AB-B3E9-B063A183E532}" type="sibTrans" cxnId="{8B407D7A-4FC3-4FAA-9598-8A0B8CE014F9}">
      <dgm:prSet/>
      <dgm:spPr/>
      <dgm:t>
        <a:bodyPr/>
        <a:lstStyle/>
        <a:p>
          <a:endParaRPr lang="en-US"/>
        </a:p>
      </dgm:t>
    </dgm:pt>
    <dgm:pt modelId="{DC3559E5-356E-40E9-B0D2-3AC100D361A2}">
      <dgm:prSet custT="1"/>
      <dgm:spPr/>
      <dgm:t>
        <a:bodyPr/>
        <a:lstStyle/>
        <a:p>
          <a:r>
            <a:rPr lang="en-US" sz="2200" b="1" dirty="0"/>
            <a:t>Accountable Health Communities Model (CMS)</a:t>
          </a:r>
          <a:endParaRPr lang="en-US" sz="2200" dirty="0"/>
        </a:p>
      </dgm:t>
    </dgm:pt>
    <dgm:pt modelId="{793C4D11-4860-4122-A242-AEBFE676D724}" type="parTrans" cxnId="{0B722BDC-F6E5-4597-A166-BF5CB3B3AF2F}">
      <dgm:prSet/>
      <dgm:spPr/>
      <dgm:t>
        <a:bodyPr/>
        <a:lstStyle/>
        <a:p>
          <a:endParaRPr lang="en-US"/>
        </a:p>
      </dgm:t>
    </dgm:pt>
    <dgm:pt modelId="{E0F9EC48-61E2-428C-8C41-3972EBB2EC01}" type="sibTrans" cxnId="{0B722BDC-F6E5-4597-A166-BF5CB3B3AF2F}">
      <dgm:prSet/>
      <dgm:spPr/>
      <dgm:t>
        <a:bodyPr/>
        <a:lstStyle/>
        <a:p>
          <a:endParaRPr lang="en-US"/>
        </a:p>
      </dgm:t>
    </dgm:pt>
    <dgm:pt modelId="{7D12C85C-40D6-493A-ABA2-A979418F6261}">
      <dgm:prSet custT="1"/>
      <dgm:spPr/>
      <dgm:t>
        <a:bodyPr/>
        <a:lstStyle/>
        <a:p>
          <a:r>
            <a:rPr lang="en-US" sz="2200" b="0" i="0" dirty="0"/>
            <a:t>Address gaps in clinical care and community services. </a:t>
          </a:r>
          <a:endParaRPr lang="en-US" sz="2200" dirty="0"/>
        </a:p>
      </dgm:t>
    </dgm:pt>
    <dgm:pt modelId="{275EA948-9E4F-47D3-BADC-A3B8086B4CC4}" type="parTrans" cxnId="{564189DF-1C99-49BA-96D1-D69C09B3DF59}">
      <dgm:prSet/>
      <dgm:spPr/>
      <dgm:t>
        <a:bodyPr/>
        <a:lstStyle/>
        <a:p>
          <a:endParaRPr lang="en-US"/>
        </a:p>
      </dgm:t>
    </dgm:pt>
    <dgm:pt modelId="{D5DBEBDE-57B3-41AF-987B-F4070C8AB31F}" type="sibTrans" cxnId="{564189DF-1C99-49BA-96D1-D69C09B3DF59}">
      <dgm:prSet/>
      <dgm:spPr/>
      <dgm:t>
        <a:bodyPr/>
        <a:lstStyle/>
        <a:p>
          <a:endParaRPr lang="en-US"/>
        </a:p>
      </dgm:t>
    </dgm:pt>
    <dgm:pt modelId="{60D75313-E0AC-4147-9611-03AC2A25EE5B}">
      <dgm:prSet custT="1"/>
      <dgm:spPr/>
      <dgm:t>
        <a:bodyPr/>
        <a:lstStyle/>
        <a:p>
          <a:r>
            <a:rPr lang="en-US" sz="2200" b="0" i="0" dirty="0"/>
            <a:t>Identify and address health-related social needs.</a:t>
          </a:r>
          <a:endParaRPr lang="en-US" sz="2200" dirty="0"/>
        </a:p>
      </dgm:t>
    </dgm:pt>
    <dgm:pt modelId="{604C7B55-D017-435A-8A75-09FDE8F5E921}" type="parTrans" cxnId="{8CF3D26F-864A-4C2C-ACA8-2541B20D92AE}">
      <dgm:prSet/>
      <dgm:spPr/>
      <dgm:t>
        <a:bodyPr/>
        <a:lstStyle/>
        <a:p>
          <a:endParaRPr lang="en-US"/>
        </a:p>
      </dgm:t>
    </dgm:pt>
    <dgm:pt modelId="{CAE0F6B8-DA91-48F7-BDAE-0050BF387C73}" type="sibTrans" cxnId="{8CF3D26F-864A-4C2C-ACA8-2541B20D92AE}">
      <dgm:prSet/>
      <dgm:spPr/>
      <dgm:t>
        <a:bodyPr/>
        <a:lstStyle/>
        <a:p>
          <a:endParaRPr lang="en-US"/>
        </a:p>
      </dgm:t>
    </dgm:pt>
    <dgm:pt modelId="{FD8B8239-4EB0-4F55-A97F-A6966E0A1B62}">
      <dgm:prSet/>
      <dgm:spPr/>
      <dgm:t>
        <a:bodyPr/>
        <a:lstStyle/>
        <a:p>
          <a:r>
            <a:rPr lang="en-US" b="1"/>
            <a:t>Healthy People 2030 (HHS)</a:t>
          </a:r>
          <a:endParaRPr lang="en-US"/>
        </a:p>
      </dgm:t>
    </dgm:pt>
    <dgm:pt modelId="{884F976A-5539-4E5C-8F58-081A5806AC81}" type="parTrans" cxnId="{7AF236C6-D2DF-440D-AA5E-9CCA27BCCC89}">
      <dgm:prSet/>
      <dgm:spPr/>
      <dgm:t>
        <a:bodyPr/>
        <a:lstStyle/>
        <a:p>
          <a:endParaRPr lang="en-US"/>
        </a:p>
      </dgm:t>
    </dgm:pt>
    <dgm:pt modelId="{A4946600-EBF3-499C-ABE3-1E6D50DA6F09}" type="sibTrans" cxnId="{7AF236C6-D2DF-440D-AA5E-9CCA27BCCC89}">
      <dgm:prSet/>
      <dgm:spPr/>
      <dgm:t>
        <a:bodyPr/>
        <a:lstStyle/>
        <a:p>
          <a:endParaRPr lang="en-US"/>
        </a:p>
      </dgm:t>
    </dgm:pt>
    <dgm:pt modelId="{6488EE4B-DCA4-484E-BD3A-018E7CA188A6}">
      <dgm:prSet custT="1"/>
      <dgm:spPr/>
      <dgm:t>
        <a:bodyPr/>
        <a:lstStyle/>
        <a:p>
          <a:r>
            <a:rPr lang="en-US" sz="2200" dirty="0"/>
            <a:t>Access to high-quality health care services.</a:t>
          </a:r>
        </a:p>
      </dgm:t>
    </dgm:pt>
    <dgm:pt modelId="{E9032771-ED2A-492A-80DD-01F43905ED63}" type="parTrans" cxnId="{B415A0E4-ED19-4755-A109-DFC579E2ECCA}">
      <dgm:prSet/>
      <dgm:spPr/>
      <dgm:t>
        <a:bodyPr/>
        <a:lstStyle/>
        <a:p>
          <a:endParaRPr lang="en-US"/>
        </a:p>
      </dgm:t>
    </dgm:pt>
    <dgm:pt modelId="{AC594238-A923-4DE8-8538-AF55CF2EF521}" type="sibTrans" cxnId="{B415A0E4-ED19-4755-A109-DFC579E2ECCA}">
      <dgm:prSet/>
      <dgm:spPr/>
      <dgm:t>
        <a:bodyPr/>
        <a:lstStyle/>
        <a:p>
          <a:endParaRPr lang="en-US"/>
        </a:p>
      </dgm:t>
    </dgm:pt>
    <dgm:pt modelId="{62D74951-08CA-44A1-AB74-07BA0A172BC0}">
      <dgm:prSet custT="1"/>
      <dgm:spPr/>
      <dgm:t>
        <a:bodyPr/>
        <a:lstStyle/>
        <a:p>
          <a:r>
            <a:rPr lang="en-US" sz="2200" dirty="0"/>
            <a:t>Increase both preventive care </a:t>
          </a:r>
          <a:r>
            <a:rPr lang="en-US" sz="2200" i="0" dirty="0"/>
            <a:t>and</a:t>
          </a:r>
          <a:r>
            <a:rPr lang="en-US" sz="2200" dirty="0"/>
            <a:t> cancer screenings.</a:t>
          </a:r>
        </a:p>
      </dgm:t>
    </dgm:pt>
    <dgm:pt modelId="{17F9F673-A3F7-4433-9CEA-6BE6E45F3E92}" type="parTrans" cxnId="{30CA0CE2-373C-4F51-8D97-FEAB850E6EEF}">
      <dgm:prSet/>
      <dgm:spPr/>
      <dgm:t>
        <a:bodyPr/>
        <a:lstStyle/>
        <a:p>
          <a:endParaRPr lang="en-US"/>
        </a:p>
      </dgm:t>
    </dgm:pt>
    <dgm:pt modelId="{3D610519-974C-4AB5-BFDC-EA7FEC81CB53}" type="sibTrans" cxnId="{30CA0CE2-373C-4F51-8D97-FEAB850E6EEF}">
      <dgm:prSet/>
      <dgm:spPr/>
      <dgm:t>
        <a:bodyPr/>
        <a:lstStyle/>
        <a:p>
          <a:endParaRPr lang="en-US"/>
        </a:p>
      </dgm:t>
    </dgm:pt>
    <dgm:pt modelId="{FEBBEC0C-402A-4B71-860F-DB0F467F8A79}" type="pres">
      <dgm:prSet presAssocID="{7A1256E0-BA76-43D1-82F8-872CBCF22381}" presName="linear" presStyleCnt="0">
        <dgm:presLayoutVars>
          <dgm:dir/>
          <dgm:animLvl val="lvl"/>
          <dgm:resizeHandles val="exact"/>
        </dgm:presLayoutVars>
      </dgm:prSet>
      <dgm:spPr/>
    </dgm:pt>
    <dgm:pt modelId="{17E8D543-BE4C-419C-9D55-D86FFDA2DD3D}" type="pres">
      <dgm:prSet presAssocID="{8128540B-F985-4245-BEFB-EA7687746CFA}" presName="parentLin" presStyleCnt="0"/>
      <dgm:spPr/>
    </dgm:pt>
    <dgm:pt modelId="{DBD6454B-7EDE-4DE0-BA4A-111E172BBEF6}" type="pres">
      <dgm:prSet presAssocID="{8128540B-F985-4245-BEFB-EA7687746CFA}" presName="parentLeftMargin" presStyleLbl="node1" presStyleIdx="0" presStyleCnt="3"/>
      <dgm:spPr/>
    </dgm:pt>
    <dgm:pt modelId="{4CBC09F0-76A4-43B2-8C6B-6BD6D56621A3}" type="pres">
      <dgm:prSet presAssocID="{8128540B-F985-4245-BEFB-EA7687746CFA}" presName="parentText" presStyleLbl="node1" presStyleIdx="0" presStyleCnt="3">
        <dgm:presLayoutVars>
          <dgm:chMax val="0"/>
          <dgm:bulletEnabled val="1"/>
        </dgm:presLayoutVars>
      </dgm:prSet>
      <dgm:spPr/>
    </dgm:pt>
    <dgm:pt modelId="{AF29B790-7E75-4A97-B325-6928153EA766}" type="pres">
      <dgm:prSet presAssocID="{8128540B-F985-4245-BEFB-EA7687746CFA}" presName="negativeSpace" presStyleCnt="0"/>
      <dgm:spPr/>
    </dgm:pt>
    <dgm:pt modelId="{05D849A3-9E43-4963-8F56-FCD74ED86A8D}" type="pres">
      <dgm:prSet presAssocID="{8128540B-F985-4245-BEFB-EA7687746CFA}" presName="childText" presStyleLbl="conFgAcc1" presStyleIdx="0" presStyleCnt="3">
        <dgm:presLayoutVars>
          <dgm:bulletEnabled val="1"/>
        </dgm:presLayoutVars>
      </dgm:prSet>
      <dgm:spPr/>
    </dgm:pt>
    <dgm:pt modelId="{68884B5C-F819-403E-B100-6CED326AF268}" type="pres">
      <dgm:prSet presAssocID="{04E97BDE-2333-44F4-AF99-AEA0E6A15D8E}" presName="spaceBetweenRectangles" presStyleCnt="0"/>
      <dgm:spPr/>
    </dgm:pt>
    <dgm:pt modelId="{6FE73B47-BC57-4EDD-BB6A-80614353984B}" type="pres">
      <dgm:prSet presAssocID="{DC3559E5-356E-40E9-B0D2-3AC100D361A2}" presName="parentLin" presStyleCnt="0"/>
      <dgm:spPr/>
    </dgm:pt>
    <dgm:pt modelId="{7313DC9A-8AB8-4A9E-B067-62750684C15E}" type="pres">
      <dgm:prSet presAssocID="{DC3559E5-356E-40E9-B0D2-3AC100D361A2}" presName="parentLeftMargin" presStyleLbl="node1" presStyleIdx="0" presStyleCnt="3"/>
      <dgm:spPr/>
    </dgm:pt>
    <dgm:pt modelId="{EE604A50-4128-4AE6-9201-26B755F7D879}" type="pres">
      <dgm:prSet presAssocID="{DC3559E5-356E-40E9-B0D2-3AC100D361A2}" presName="parentText" presStyleLbl="node1" presStyleIdx="1" presStyleCnt="3">
        <dgm:presLayoutVars>
          <dgm:chMax val="0"/>
          <dgm:bulletEnabled val="1"/>
        </dgm:presLayoutVars>
      </dgm:prSet>
      <dgm:spPr/>
    </dgm:pt>
    <dgm:pt modelId="{4436BCF2-CC80-4EF8-8352-ADB145925BE0}" type="pres">
      <dgm:prSet presAssocID="{DC3559E5-356E-40E9-B0D2-3AC100D361A2}" presName="negativeSpace" presStyleCnt="0"/>
      <dgm:spPr/>
    </dgm:pt>
    <dgm:pt modelId="{D52137AB-5212-40DE-885D-C49C880CD36B}" type="pres">
      <dgm:prSet presAssocID="{DC3559E5-356E-40E9-B0D2-3AC100D361A2}" presName="childText" presStyleLbl="conFgAcc1" presStyleIdx="1" presStyleCnt="3">
        <dgm:presLayoutVars>
          <dgm:bulletEnabled val="1"/>
        </dgm:presLayoutVars>
      </dgm:prSet>
      <dgm:spPr/>
    </dgm:pt>
    <dgm:pt modelId="{D0236E70-9B77-43C5-A02A-6BAB048E2D8C}" type="pres">
      <dgm:prSet presAssocID="{E0F9EC48-61E2-428C-8C41-3972EBB2EC01}" presName="spaceBetweenRectangles" presStyleCnt="0"/>
      <dgm:spPr/>
    </dgm:pt>
    <dgm:pt modelId="{B673F0C6-B093-4425-A714-6715C4F51517}" type="pres">
      <dgm:prSet presAssocID="{FD8B8239-4EB0-4F55-A97F-A6966E0A1B62}" presName="parentLin" presStyleCnt="0"/>
      <dgm:spPr/>
    </dgm:pt>
    <dgm:pt modelId="{6B01F43D-5A40-4418-B164-AEE517BD90EC}" type="pres">
      <dgm:prSet presAssocID="{FD8B8239-4EB0-4F55-A97F-A6966E0A1B62}" presName="parentLeftMargin" presStyleLbl="node1" presStyleIdx="1" presStyleCnt="3"/>
      <dgm:spPr/>
    </dgm:pt>
    <dgm:pt modelId="{72227862-CC38-4707-8419-23897337A1DB}" type="pres">
      <dgm:prSet presAssocID="{FD8B8239-4EB0-4F55-A97F-A6966E0A1B62}" presName="parentText" presStyleLbl="node1" presStyleIdx="2" presStyleCnt="3">
        <dgm:presLayoutVars>
          <dgm:chMax val="0"/>
          <dgm:bulletEnabled val="1"/>
        </dgm:presLayoutVars>
      </dgm:prSet>
      <dgm:spPr/>
    </dgm:pt>
    <dgm:pt modelId="{B5342039-73B3-4C0B-AABB-8B3F1342DE54}" type="pres">
      <dgm:prSet presAssocID="{FD8B8239-4EB0-4F55-A97F-A6966E0A1B62}" presName="negativeSpace" presStyleCnt="0"/>
      <dgm:spPr/>
    </dgm:pt>
    <dgm:pt modelId="{51BC10F8-3C0D-4501-B9F0-7DEA6903E948}" type="pres">
      <dgm:prSet presAssocID="{FD8B8239-4EB0-4F55-A97F-A6966E0A1B62}" presName="childText" presStyleLbl="conFgAcc1" presStyleIdx="2" presStyleCnt="3">
        <dgm:presLayoutVars>
          <dgm:bulletEnabled val="1"/>
        </dgm:presLayoutVars>
      </dgm:prSet>
      <dgm:spPr/>
    </dgm:pt>
  </dgm:ptLst>
  <dgm:cxnLst>
    <dgm:cxn modelId="{7E284F08-71C2-4565-82F7-53C4122ED3A9}" type="presOf" srcId="{8128540B-F985-4245-BEFB-EA7687746CFA}" destId="{4CBC09F0-76A4-43B2-8C6B-6BD6D56621A3}" srcOrd="1" destOrd="0" presId="urn:microsoft.com/office/officeart/2005/8/layout/list1"/>
    <dgm:cxn modelId="{D063B11F-2639-4A39-B5ED-C1FB8E703777}" type="presOf" srcId="{6488EE4B-DCA4-484E-BD3A-018E7CA188A6}" destId="{51BC10F8-3C0D-4501-B9F0-7DEA6903E948}" srcOrd="0" destOrd="0" presId="urn:microsoft.com/office/officeart/2005/8/layout/list1"/>
    <dgm:cxn modelId="{B36D5A4F-5124-4CD9-8FF8-79401A5F6DA5}" type="presOf" srcId="{DC3559E5-356E-40E9-B0D2-3AC100D361A2}" destId="{7313DC9A-8AB8-4A9E-B067-62750684C15E}" srcOrd="0" destOrd="0" presId="urn:microsoft.com/office/officeart/2005/8/layout/list1"/>
    <dgm:cxn modelId="{8CF3D26F-864A-4C2C-ACA8-2541B20D92AE}" srcId="{DC3559E5-356E-40E9-B0D2-3AC100D361A2}" destId="{60D75313-E0AC-4147-9611-03AC2A25EE5B}" srcOrd="1" destOrd="0" parTransId="{604C7B55-D017-435A-8A75-09FDE8F5E921}" sibTransId="{CAE0F6B8-DA91-48F7-BDAE-0050BF387C73}"/>
    <dgm:cxn modelId="{9452F955-9A99-4F8B-B69D-48A0B1521AC2}" srcId="{8128540B-F985-4245-BEFB-EA7687746CFA}" destId="{77D58621-A243-4378-AC05-FEAA3C22D630}" srcOrd="0" destOrd="0" parTransId="{C124C4E2-C4BC-419C-9AF1-1DCE0B08C2E5}" sibTransId="{A752CC4D-DC96-4285-B98A-22605FABA5A2}"/>
    <dgm:cxn modelId="{8B407D7A-4FC3-4FAA-9598-8A0B8CE014F9}" srcId="{8128540B-F985-4245-BEFB-EA7687746CFA}" destId="{FE392190-1E4B-49DD-B38C-441C23E4F745}" srcOrd="1" destOrd="0" parTransId="{C8ACDFEC-CE95-4FF1-AFB2-3273F4DC8C25}" sibTransId="{9298C168-CBD2-47AB-B3E9-B063A183E532}"/>
    <dgm:cxn modelId="{D2AAFF80-D61E-49BD-9B58-FA97510B5791}" type="presOf" srcId="{FD8B8239-4EB0-4F55-A97F-A6966E0A1B62}" destId="{6B01F43D-5A40-4418-B164-AEE517BD90EC}" srcOrd="0" destOrd="0" presId="urn:microsoft.com/office/officeart/2005/8/layout/list1"/>
    <dgm:cxn modelId="{2BCEC082-AC48-49D1-8F4B-A40C89DF4F86}" type="presOf" srcId="{7D12C85C-40D6-493A-ABA2-A979418F6261}" destId="{D52137AB-5212-40DE-885D-C49C880CD36B}" srcOrd="0" destOrd="0" presId="urn:microsoft.com/office/officeart/2005/8/layout/list1"/>
    <dgm:cxn modelId="{3A979684-9C53-4E5F-A2B5-921F4149D129}" type="presOf" srcId="{DC3559E5-356E-40E9-B0D2-3AC100D361A2}" destId="{EE604A50-4128-4AE6-9201-26B755F7D879}" srcOrd="1" destOrd="0" presId="urn:microsoft.com/office/officeart/2005/8/layout/list1"/>
    <dgm:cxn modelId="{60B6C390-D909-48E8-8A5C-A9640FE3A49D}" type="presOf" srcId="{7A1256E0-BA76-43D1-82F8-872CBCF22381}" destId="{FEBBEC0C-402A-4B71-860F-DB0F467F8A79}" srcOrd="0" destOrd="0" presId="urn:microsoft.com/office/officeart/2005/8/layout/list1"/>
    <dgm:cxn modelId="{AC2BAF94-812B-4F48-A9B8-F8CCEAEBD0FA}" type="presOf" srcId="{8128540B-F985-4245-BEFB-EA7687746CFA}" destId="{DBD6454B-7EDE-4DE0-BA4A-111E172BBEF6}" srcOrd="0" destOrd="0" presId="urn:microsoft.com/office/officeart/2005/8/layout/list1"/>
    <dgm:cxn modelId="{D2350A97-4B65-4F54-B25B-B68A3E13CE9F}" type="presOf" srcId="{77D58621-A243-4378-AC05-FEAA3C22D630}" destId="{05D849A3-9E43-4963-8F56-FCD74ED86A8D}" srcOrd="0" destOrd="0" presId="urn:microsoft.com/office/officeart/2005/8/layout/list1"/>
    <dgm:cxn modelId="{9F035A9A-FEA8-4509-9681-E276AD0DE02D}" type="presOf" srcId="{60D75313-E0AC-4147-9611-03AC2A25EE5B}" destId="{D52137AB-5212-40DE-885D-C49C880CD36B}" srcOrd="0" destOrd="1" presId="urn:microsoft.com/office/officeart/2005/8/layout/list1"/>
    <dgm:cxn modelId="{B5E4FD9D-DDF1-40DE-B0BD-EB13F5159039}" type="presOf" srcId="{62D74951-08CA-44A1-AB74-07BA0A172BC0}" destId="{51BC10F8-3C0D-4501-B9F0-7DEA6903E948}" srcOrd="0" destOrd="1" presId="urn:microsoft.com/office/officeart/2005/8/layout/list1"/>
    <dgm:cxn modelId="{12B5C9B5-6CE8-4E74-AD9E-49C7E212D62F}" srcId="{7A1256E0-BA76-43D1-82F8-872CBCF22381}" destId="{8128540B-F985-4245-BEFB-EA7687746CFA}" srcOrd="0" destOrd="0" parTransId="{C0D22C0C-8E33-4771-8C1D-5181F17B1ACE}" sibTransId="{04E97BDE-2333-44F4-AF99-AEA0E6A15D8E}"/>
    <dgm:cxn modelId="{76944DB6-7CE8-456A-BF04-853A173C1930}" type="presOf" srcId="{FE392190-1E4B-49DD-B38C-441C23E4F745}" destId="{05D849A3-9E43-4963-8F56-FCD74ED86A8D}" srcOrd="0" destOrd="1" presId="urn:microsoft.com/office/officeart/2005/8/layout/list1"/>
    <dgm:cxn modelId="{7AF236C6-D2DF-440D-AA5E-9CCA27BCCC89}" srcId="{7A1256E0-BA76-43D1-82F8-872CBCF22381}" destId="{FD8B8239-4EB0-4F55-A97F-A6966E0A1B62}" srcOrd="2" destOrd="0" parTransId="{884F976A-5539-4E5C-8F58-081A5806AC81}" sibTransId="{A4946600-EBF3-499C-ABE3-1E6D50DA6F09}"/>
    <dgm:cxn modelId="{0B722BDC-F6E5-4597-A166-BF5CB3B3AF2F}" srcId="{7A1256E0-BA76-43D1-82F8-872CBCF22381}" destId="{DC3559E5-356E-40E9-B0D2-3AC100D361A2}" srcOrd="1" destOrd="0" parTransId="{793C4D11-4860-4122-A242-AEBFE676D724}" sibTransId="{E0F9EC48-61E2-428C-8C41-3972EBB2EC01}"/>
    <dgm:cxn modelId="{564189DF-1C99-49BA-96D1-D69C09B3DF59}" srcId="{DC3559E5-356E-40E9-B0D2-3AC100D361A2}" destId="{7D12C85C-40D6-493A-ABA2-A979418F6261}" srcOrd="0" destOrd="0" parTransId="{275EA948-9E4F-47D3-BADC-A3B8086B4CC4}" sibTransId="{D5DBEBDE-57B3-41AF-987B-F4070C8AB31F}"/>
    <dgm:cxn modelId="{30CA0CE2-373C-4F51-8D97-FEAB850E6EEF}" srcId="{FD8B8239-4EB0-4F55-A97F-A6966E0A1B62}" destId="{62D74951-08CA-44A1-AB74-07BA0A172BC0}" srcOrd="1" destOrd="0" parTransId="{17F9F673-A3F7-4433-9CEA-6BE6E45F3E92}" sibTransId="{3D610519-974C-4AB5-BFDC-EA7FEC81CB53}"/>
    <dgm:cxn modelId="{B415A0E4-ED19-4755-A109-DFC579E2ECCA}" srcId="{FD8B8239-4EB0-4F55-A97F-A6966E0A1B62}" destId="{6488EE4B-DCA4-484E-BD3A-018E7CA188A6}" srcOrd="0" destOrd="0" parTransId="{E9032771-ED2A-492A-80DD-01F43905ED63}" sibTransId="{AC594238-A923-4DE8-8538-AF55CF2EF521}"/>
    <dgm:cxn modelId="{9380D8FA-E81F-4913-ADDA-5D81E64720D0}" type="presOf" srcId="{FD8B8239-4EB0-4F55-A97F-A6966E0A1B62}" destId="{72227862-CC38-4707-8419-23897337A1DB}" srcOrd="1" destOrd="0" presId="urn:microsoft.com/office/officeart/2005/8/layout/list1"/>
    <dgm:cxn modelId="{2EB03A6A-D238-4349-A0C0-1FBCAC8621C9}" type="presParOf" srcId="{FEBBEC0C-402A-4B71-860F-DB0F467F8A79}" destId="{17E8D543-BE4C-419C-9D55-D86FFDA2DD3D}" srcOrd="0" destOrd="0" presId="urn:microsoft.com/office/officeart/2005/8/layout/list1"/>
    <dgm:cxn modelId="{646AFF61-47FE-4461-B808-2EC4344EBD64}" type="presParOf" srcId="{17E8D543-BE4C-419C-9D55-D86FFDA2DD3D}" destId="{DBD6454B-7EDE-4DE0-BA4A-111E172BBEF6}" srcOrd="0" destOrd="0" presId="urn:microsoft.com/office/officeart/2005/8/layout/list1"/>
    <dgm:cxn modelId="{7C1BECE7-938A-4DCD-8FAB-1088B1E4C137}" type="presParOf" srcId="{17E8D543-BE4C-419C-9D55-D86FFDA2DD3D}" destId="{4CBC09F0-76A4-43B2-8C6B-6BD6D56621A3}" srcOrd="1" destOrd="0" presId="urn:microsoft.com/office/officeart/2005/8/layout/list1"/>
    <dgm:cxn modelId="{3DC58E48-3F06-4C71-A6D6-63CD42AF474A}" type="presParOf" srcId="{FEBBEC0C-402A-4B71-860F-DB0F467F8A79}" destId="{AF29B790-7E75-4A97-B325-6928153EA766}" srcOrd="1" destOrd="0" presId="urn:microsoft.com/office/officeart/2005/8/layout/list1"/>
    <dgm:cxn modelId="{CD80333E-B58E-4BFC-A89D-0FC82A00D2A8}" type="presParOf" srcId="{FEBBEC0C-402A-4B71-860F-DB0F467F8A79}" destId="{05D849A3-9E43-4963-8F56-FCD74ED86A8D}" srcOrd="2" destOrd="0" presId="urn:microsoft.com/office/officeart/2005/8/layout/list1"/>
    <dgm:cxn modelId="{93E802EA-1324-4F77-8DDA-16ADC6BD845A}" type="presParOf" srcId="{FEBBEC0C-402A-4B71-860F-DB0F467F8A79}" destId="{68884B5C-F819-403E-B100-6CED326AF268}" srcOrd="3" destOrd="0" presId="urn:microsoft.com/office/officeart/2005/8/layout/list1"/>
    <dgm:cxn modelId="{56EFC11C-7ADF-4C88-BB0C-720C503DB02A}" type="presParOf" srcId="{FEBBEC0C-402A-4B71-860F-DB0F467F8A79}" destId="{6FE73B47-BC57-4EDD-BB6A-80614353984B}" srcOrd="4" destOrd="0" presId="urn:microsoft.com/office/officeart/2005/8/layout/list1"/>
    <dgm:cxn modelId="{805ABE70-9DD9-427E-890E-8D8DBEF29378}" type="presParOf" srcId="{6FE73B47-BC57-4EDD-BB6A-80614353984B}" destId="{7313DC9A-8AB8-4A9E-B067-62750684C15E}" srcOrd="0" destOrd="0" presId="urn:microsoft.com/office/officeart/2005/8/layout/list1"/>
    <dgm:cxn modelId="{6C99C4EE-81C9-4225-86CA-5386DFF27A79}" type="presParOf" srcId="{6FE73B47-BC57-4EDD-BB6A-80614353984B}" destId="{EE604A50-4128-4AE6-9201-26B755F7D879}" srcOrd="1" destOrd="0" presId="urn:microsoft.com/office/officeart/2005/8/layout/list1"/>
    <dgm:cxn modelId="{8290813E-74A1-4FB8-8B89-7FD9629981E7}" type="presParOf" srcId="{FEBBEC0C-402A-4B71-860F-DB0F467F8A79}" destId="{4436BCF2-CC80-4EF8-8352-ADB145925BE0}" srcOrd="5" destOrd="0" presId="urn:microsoft.com/office/officeart/2005/8/layout/list1"/>
    <dgm:cxn modelId="{DFCE98B3-F321-457E-90D2-B9466B881C9A}" type="presParOf" srcId="{FEBBEC0C-402A-4B71-860F-DB0F467F8A79}" destId="{D52137AB-5212-40DE-885D-C49C880CD36B}" srcOrd="6" destOrd="0" presId="urn:microsoft.com/office/officeart/2005/8/layout/list1"/>
    <dgm:cxn modelId="{4DE451B2-8146-4F29-B46E-448A67E669D2}" type="presParOf" srcId="{FEBBEC0C-402A-4B71-860F-DB0F467F8A79}" destId="{D0236E70-9B77-43C5-A02A-6BAB048E2D8C}" srcOrd="7" destOrd="0" presId="urn:microsoft.com/office/officeart/2005/8/layout/list1"/>
    <dgm:cxn modelId="{2C41A8B3-5DBC-4C51-904A-3AE9F0B108E2}" type="presParOf" srcId="{FEBBEC0C-402A-4B71-860F-DB0F467F8A79}" destId="{B673F0C6-B093-4425-A714-6715C4F51517}" srcOrd="8" destOrd="0" presId="urn:microsoft.com/office/officeart/2005/8/layout/list1"/>
    <dgm:cxn modelId="{C6CAD27F-6217-4E67-B5C6-44971D5483E7}" type="presParOf" srcId="{B673F0C6-B093-4425-A714-6715C4F51517}" destId="{6B01F43D-5A40-4418-B164-AEE517BD90EC}" srcOrd="0" destOrd="0" presId="urn:microsoft.com/office/officeart/2005/8/layout/list1"/>
    <dgm:cxn modelId="{A63E997E-2E6D-4C75-82AC-2342C888B32F}" type="presParOf" srcId="{B673F0C6-B093-4425-A714-6715C4F51517}" destId="{72227862-CC38-4707-8419-23897337A1DB}" srcOrd="1" destOrd="0" presId="urn:microsoft.com/office/officeart/2005/8/layout/list1"/>
    <dgm:cxn modelId="{6767FDF2-11C8-4592-9959-03DA3B99490D}" type="presParOf" srcId="{FEBBEC0C-402A-4B71-860F-DB0F467F8A79}" destId="{B5342039-73B3-4C0B-AABB-8B3F1342DE54}" srcOrd="9" destOrd="0" presId="urn:microsoft.com/office/officeart/2005/8/layout/list1"/>
    <dgm:cxn modelId="{4111FCB1-6CD6-48E8-8CBA-66DDA2254F24}" type="presParOf" srcId="{FEBBEC0C-402A-4B71-860F-DB0F467F8A79}" destId="{51BC10F8-3C0D-4501-B9F0-7DEA6903E94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5D6A783-B7B9-43E1-BEC1-D7D00EC97192}" type="doc">
      <dgm:prSet loTypeId="urn:microsoft.com/office/officeart/2016/7/layout/RepeatingBendingProcessNew" loCatId="process" qsTypeId="urn:microsoft.com/office/officeart/2005/8/quickstyle/simple1" qsCatId="simple" csTypeId="urn:microsoft.com/office/officeart/2005/8/colors/accent2_2" csCatId="accent2" phldr="1"/>
      <dgm:spPr/>
      <dgm:t>
        <a:bodyPr/>
        <a:lstStyle/>
        <a:p>
          <a:endParaRPr lang="en-US"/>
        </a:p>
      </dgm:t>
    </dgm:pt>
    <dgm:pt modelId="{7F91E1E6-AD32-40EC-ADB1-392366EA2FF9}">
      <dgm:prSet custT="1"/>
      <dgm:spPr/>
      <dgm:t>
        <a:bodyPr/>
        <a:lstStyle/>
        <a:p>
          <a:r>
            <a:rPr lang="en-US" sz="2000" b="0" i="0" baseline="0" dirty="0"/>
            <a:t>1. </a:t>
          </a:r>
          <a:r>
            <a:rPr lang="en-US" sz="2000" b="1" i="0" baseline="0" dirty="0">
              <a:solidFill>
                <a:schemeClr val="accent1">
                  <a:lumMod val="75000"/>
                </a:schemeClr>
              </a:solidFill>
            </a:rPr>
            <a:t>Collect SDOH data:</a:t>
          </a:r>
          <a:r>
            <a:rPr lang="en-US" sz="2000" b="1" i="0" baseline="0" dirty="0"/>
            <a:t> </a:t>
          </a:r>
          <a:r>
            <a:rPr lang="en-US" sz="2000" b="0" i="0" baseline="0" dirty="0"/>
            <a:t>Collect SDOH data via health risk assessments, </a:t>
          </a:r>
          <a:r>
            <a:rPr lang="en-US" sz="2000" b="0" i="0" baseline="0" dirty="0">
              <a:hlinkClick xmlns:r="http://schemas.openxmlformats.org/officeDocument/2006/relationships" r:id="rId1"/>
            </a:rPr>
            <a:t>screening tools</a:t>
          </a:r>
          <a:r>
            <a:rPr lang="en-US" sz="2000" b="0" i="0" baseline="0" dirty="0"/>
            <a:t>, person-provider interaction, and self-reporting. </a:t>
          </a:r>
          <a:endParaRPr lang="en-US" sz="2000" dirty="0"/>
        </a:p>
      </dgm:t>
    </dgm:pt>
    <dgm:pt modelId="{28ED2942-6E3E-47FC-BFA6-F881F934CB39}" type="parTrans" cxnId="{57C7DC98-9AE1-4630-B5FE-0045C708BCA5}">
      <dgm:prSet/>
      <dgm:spPr/>
      <dgm:t>
        <a:bodyPr/>
        <a:lstStyle/>
        <a:p>
          <a:endParaRPr lang="en-US"/>
        </a:p>
      </dgm:t>
    </dgm:pt>
    <dgm:pt modelId="{ACB2AAA7-FB04-4F55-BEB3-23FC03986A33}" type="sibTrans" cxnId="{57C7DC98-9AE1-4630-B5FE-0045C708BCA5}">
      <dgm:prSet/>
      <dgm:spPr/>
      <dgm:t>
        <a:bodyPr/>
        <a:lstStyle/>
        <a:p>
          <a:endParaRPr lang="en-US"/>
        </a:p>
      </dgm:t>
    </dgm:pt>
    <dgm:pt modelId="{30DC61B8-A5F9-4182-A28A-CBFBCE023743}">
      <dgm:prSet custT="1"/>
      <dgm:spPr/>
      <dgm:t>
        <a:bodyPr/>
        <a:lstStyle/>
        <a:p>
          <a:r>
            <a:rPr lang="en-US" sz="2000" b="0" i="0" baseline="0" dirty="0"/>
            <a:t>2. </a:t>
          </a:r>
          <a:r>
            <a:rPr lang="en-US" sz="2000" b="1" i="0" baseline="0" dirty="0">
              <a:solidFill>
                <a:schemeClr val="accent1">
                  <a:lumMod val="75000"/>
                </a:schemeClr>
              </a:solidFill>
            </a:rPr>
            <a:t>Document SDOH data: </a:t>
          </a:r>
          <a:r>
            <a:rPr lang="en-US" sz="2000" b="0" i="0" baseline="0" dirty="0"/>
            <a:t>Record data in a patient’s paper or electronic health record. </a:t>
          </a:r>
          <a:endParaRPr lang="en-US" sz="2000" dirty="0"/>
        </a:p>
      </dgm:t>
    </dgm:pt>
    <dgm:pt modelId="{D6FBD3FE-0F70-42A5-BBCC-E60B89509D3F}" type="parTrans" cxnId="{849B226A-257C-4DA9-AFD0-16D22D62F19A}">
      <dgm:prSet/>
      <dgm:spPr/>
      <dgm:t>
        <a:bodyPr/>
        <a:lstStyle/>
        <a:p>
          <a:endParaRPr lang="en-US"/>
        </a:p>
      </dgm:t>
    </dgm:pt>
    <dgm:pt modelId="{08A6247B-5B4C-4C0D-9748-20C7B79131D2}" type="sibTrans" cxnId="{849B226A-257C-4DA9-AFD0-16D22D62F19A}">
      <dgm:prSet/>
      <dgm:spPr/>
      <dgm:t>
        <a:bodyPr/>
        <a:lstStyle/>
        <a:p>
          <a:endParaRPr lang="en-US"/>
        </a:p>
      </dgm:t>
    </dgm:pt>
    <dgm:pt modelId="{DE3FA9B5-9C04-4556-8089-841364B1FD64}">
      <dgm:prSet custT="1"/>
      <dgm:spPr/>
      <dgm:t>
        <a:bodyPr/>
        <a:lstStyle/>
        <a:p>
          <a:r>
            <a:rPr lang="en-US" sz="2000" b="0" i="0" baseline="0" dirty="0"/>
            <a:t>3. </a:t>
          </a:r>
          <a:r>
            <a:rPr lang="en-US" sz="2000" b="1" i="0" baseline="0" dirty="0">
              <a:solidFill>
                <a:schemeClr val="accent1">
                  <a:lumMod val="75000"/>
                </a:schemeClr>
              </a:solidFill>
            </a:rPr>
            <a:t>Map SDOH data to Z codes: </a:t>
          </a:r>
          <a:r>
            <a:rPr lang="en-US" sz="2000" b="0" i="0" baseline="0" dirty="0"/>
            <a:t>Select the ICD-10 CM Z code(s) that corresponds to the SDOH.</a:t>
          </a:r>
          <a:endParaRPr lang="en-US" sz="2000" dirty="0"/>
        </a:p>
      </dgm:t>
    </dgm:pt>
    <dgm:pt modelId="{0A165B9C-7D7B-409E-9535-E6A091433BB1}" type="parTrans" cxnId="{1B15A635-260C-45BA-9082-2288617F52AF}">
      <dgm:prSet/>
      <dgm:spPr/>
      <dgm:t>
        <a:bodyPr/>
        <a:lstStyle/>
        <a:p>
          <a:endParaRPr lang="en-US"/>
        </a:p>
      </dgm:t>
    </dgm:pt>
    <dgm:pt modelId="{2E1D411F-4096-4D55-9430-BA13AA6572C3}" type="sibTrans" cxnId="{1B15A635-260C-45BA-9082-2288617F52AF}">
      <dgm:prSet/>
      <dgm:spPr/>
      <dgm:t>
        <a:bodyPr/>
        <a:lstStyle/>
        <a:p>
          <a:endParaRPr lang="en-US"/>
        </a:p>
      </dgm:t>
    </dgm:pt>
    <dgm:pt modelId="{66A60F24-1C80-45B8-A514-CA31F5B32AE3}">
      <dgm:prSet/>
      <dgm:spPr/>
      <dgm:t>
        <a:bodyPr/>
        <a:lstStyle/>
        <a:p>
          <a:r>
            <a:rPr lang="en-US" b="0" i="0" baseline="0" dirty="0"/>
            <a:t>4. </a:t>
          </a:r>
          <a:r>
            <a:rPr lang="en-US" b="1" i="0" baseline="0" dirty="0">
              <a:solidFill>
                <a:schemeClr val="accent1">
                  <a:lumMod val="75000"/>
                </a:schemeClr>
              </a:solidFill>
            </a:rPr>
            <a:t>Analyze SDOH Z code data findings: </a:t>
          </a:r>
          <a:r>
            <a:rPr lang="en-US" b="0" i="0" baseline="0" dirty="0"/>
            <a:t>Add to key reports and share with social service organizations, providers,  and health plans.</a:t>
          </a:r>
          <a:endParaRPr lang="en-US" dirty="0"/>
        </a:p>
      </dgm:t>
    </dgm:pt>
    <dgm:pt modelId="{005DD92D-D81C-46EB-B457-BD6F92400B0C}" type="parTrans" cxnId="{86DF271F-06DC-41E2-B371-1D4ACEFCFFDA}">
      <dgm:prSet/>
      <dgm:spPr/>
      <dgm:t>
        <a:bodyPr/>
        <a:lstStyle/>
        <a:p>
          <a:endParaRPr lang="en-US"/>
        </a:p>
      </dgm:t>
    </dgm:pt>
    <dgm:pt modelId="{D511FD63-7D94-4807-AD1D-F5D11596CDE7}" type="sibTrans" cxnId="{86DF271F-06DC-41E2-B371-1D4ACEFCFFDA}">
      <dgm:prSet/>
      <dgm:spPr/>
      <dgm:t>
        <a:bodyPr/>
        <a:lstStyle/>
        <a:p>
          <a:endParaRPr lang="en-US"/>
        </a:p>
      </dgm:t>
    </dgm:pt>
    <dgm:pt modelId="{96031EEB-B5F0-453B-BD4F-622066377905}">
      <dgm:prSet/>
      <dgm:spPr/>
      <dgm:t>
        <a:bodyPr/>
        <a:lstStyle/>
        <a:p>
          <a:endParaRPr lang="en-US"/>
        </a:p>
      </dgm:t>
    </dgm:pt>
    <dgm:pt modelId="{DA8D142B-00BD-4092-B0AE-D7B13EEA48C6}" type="parTrans" cxnId="{A76222C0-A990-4BA1-93D5-B404AE16E42B}">
      <dgm:prSet/>
      <dgm:spPr/>
      <dgm:t>
        <a:bodyPr/>
        <a:lstStyle/>
        <a:p>
          <a:endParaRPr lang="en-US"/>
        </a:p>
      </dgm:t>
    </dgm:pt>
    <dgm:pt modelId="{3DDAF743-1C2D-4C7A-8F68-B45A7F0E2020}" type="sibTrans" cxnId="{A76222C0-A990-4BA1-93D5-B404AE16E42B}">
      <dgm:prSet/>
      <dgm:spPr/>
      <dgm:t>
        <a:bodyPr/>
        <a:lstStyle/>
        <a:p>
          <a:endParaRPr lang="en-US"/>
        </a:p>
      </dgm:t>
    </dgm:pt>
    <dgm:pt modelId="{6B28685C-5F9D-468A-A5FB-5E6DE9073718}" type="pres">
      <dgm:prSet presAssocID="{E5D6A783-B7B9-43E1-BEC1-D7D00EC97192}" presName="Name0" presStyleCnt="0">
        <dgm:presLayoutVars>
          <dgm:dir/>
          <dgm:resizeHandles val="exact"/>
        </dgm:presLayoutVars>
      </dgm:prSet>
      <dgm:spPr/>
    </dgm:pt>
    <dgm:pt modelId="{D1BD36C1-A12C-4EA7-8C7A-EACB4B4B701F}" type="pres">
      <dgm:prSet presAssocID="{7F91E1E6-AD32-40EC-ADB1-392366EA2FF9}" presName="node" presStyleLbl="node1" presStyleIdx="0" presStyleCnt="5">
        <dgm:presLayoutVars>
          <dgm:bulletEnabled val="1"/>
        </dgm:presLayoutVars>
      </dgm:prSet>
      <dgm:spPr/>
    </dgm:pt>
    <dgm:pt modelId="{04685F0F-4430-4C0A-8400-05FF63E661FE}" type="pres">
      <dgm:prSet presAssocID="{ACB2AAA7-FB04-4F55-BEB3-23FC03986A33}" presName="sibTrans" presStyleLbl="sibTrans1D1" presStyleIdx="0" presStyleCnt="4"/>
      <dgm:spPr/>
    </dgm:pt>
    <dgm:pt modelId="{290941EC-DDFA-410B-8A90-A03C9732E313}" type="pres">
      <dgm:prSet presAssocID="{ACB2AAA7-FB04-4F55-BEB3-23FC03986A33}" presName="connectorText" presStyleLbl="sibTrans1D1" presStyleIdx="0" presStyleCnt="4"/>
      <dgm:spPr/>
    </dgm:pt>
    <dgm:pt modelId="{D4630E0C-5944-4D4E-A47E-B457B23FB73C}" type="pres">
      <dgm:prSet presAssocID="{30DC61B8-A5F9-4182-A28A-CBFBCE023743}" presName="node" presStyleLbl="node1" presStyleIdx="1" presStyleCnt="5">
        <dgm:presLayoutVars>
          <dgm:bulletEnabled val="1"/>
        </dgm:presLayoutVars>
      </dgm:prSet>
      <dgm:spPr/>
    </dgm:pt>
    <dgm:pt modelId="{20523C91-9F2F-470B-AF22-CA1278BC1F86}" type="pres">
      <dgm:prSet presAssocID="{08A6247B-5B4C-4C0D-9748-20C7B79131D2}" presName="sibTrans" presStyleLbl="sibTrans1D1" presStyleIdx="1" presStyleCnt="4"/>
      <dgm:spPr/>
    </dgm:pt>
    <dgm:pt modelId="{9C079BA7-99C3-4686-A776-48031494C788}" type="pres">
      <dgm:prSet presAssocID="{08A6247B-5B4C-4C0D-9748-20C7B79131D2}" presName="connectorText" presStyleLbl="sibTrans1D1" presStyleIdx="1" presStyleCnt="4"/>
      <dgm:spPr/>
    </dgm:pt>
    <dgm:pt modelId="{C7CC2E90-7765-4EAC-AEEE-35693233B6E8}" type="pres">
      <dgm:prSet presAssocID="{DE3FA9B5-9C04-4556-8089-841364B1FD64}" presName="node" presStyleLbl="node1" presStyleIdx="2" presStyleCnt="5">
        <dgm:presLayoutVars>
          <dgm:bulletEnabled val="1"/>
        </dgm:presLayoutVars>
      </dgm:prSet>
      <dgm:spPr/>
    </dgm:pt>
    <dgm:pt modelId="{55886286-1069-40ED-BD74-E024B4953F95}" type="pres">
      <dgm:prSet presAssocID="{2E1D411F-4096-4D55-9430-BA13AA6572C3}" presName="sibTrans" presStyleLbl="sibTrans1D1" presStyleIdx="2" presStyleCnt="4"/>
      <dgm:spPr/>
    </dgm:pt>
    <dgm:pt modelId="{54BA1260-9A15-4FBE-9024-CA92B77EE72A}" type="pres">
      <dgm:prSet presAssocID="{2E1D411F-4096-4D55-9430-BA13AA6572C3}" presName="connectorText" presStyleLbl="sibTrans1D1" presStyleIdx="2" presStyleCnt="4"/>
      <dgm:spPr/>
    </dgm:pt>
    <dgm:pt modelId="{9A757493-67CF-4381-86FD-F779612082C2}" type="pres">
      <dgm:prSet presAssocID="{66A60F24-1C80-45B8-A514-CA31F5B32AE3}" presName="node" presStyleLbl="node1" presStyleIdx="3" presStyleCnt="5">
        <dgm:presLayoutVars>
          <dgm:bulletEnabled val="1"/>
        </dgm:presLayoutVars>
      </dgm:prSet>
      <dgm:spPr/>
    </dgm:pt>
    <dgm:pt modelId="{4EC47867-458E-471A-AACC-E6B394B27550}" type="pres">
      <dgm:prSet presAssocID="{D511FD63-7D94-4807-AD1D-F5D11596CDE7}" presName="sibTrans" presStyleLbl="sibTrans1D1" presStyleIdx="3" presStyleCnt="4"/>
      <dgm:spPr/>
    </dgm:pt>
    <dgm:pt modelId="{38424DA9-903F-4320-BD83-F41FF77F1B7A}" type="pres">
      <dgm:prSet presAssocID="{D511FD63-7D94-4807-AD1D-F5D11596CDE7}" presName="connectorText" presStyleLbl="sibTrans1D1" presStyleIdx="3" presStyleCnt="4"/>
      <dgm:spPr/>
    </dgm:pt>
    <dgm:pt modelId="{CACB0B97-C751-44F4-B173-1074642DBA0D}" type="pres">
      <dgm:prSet presAssocID="{96031EEB-B5F0-453B-BD4F-622066377905}" presName="node" presStyleLbl="node1" presStyleIdx="4" presStyleCnt="5">
        <dgm:presLayoutVars>
          <dgm:bulletEnabled val="1"/>
        </dgm:presLayoutVars>
      </dgm:prSet>
      <dgm:spPr/>
    </dgm:pt>
  </dgm:ptLst>
  <dgm:cxnLst>
    <dgm:cxn modelId="{B36E1E0A-9D18-442B-A230-D696E571CF89}" type="presOf" srcId="{7F91E1E6-AD32-40EC-ADB1-392366EA2FF9}" destId="{D1BD36C1-A12C-4EA7-8C7A-EACB4B4B701F}" srcOrd="0" destOrd="0" presId="urn:microsoft.com/office/officeart/2016/7/layout/RepeatingBendingProcessNew"/>
    <dgm:cxn modelId="{7CB3810A-C78B-4051-B3FF-0F46D0AC98BE}" type="presOf" srcId="{2E1D411F-4096-4D55-9430-BA13AA6572C3}" destId="{54BA1260-9A15-4FBE-9024-CA92B77EE72A}" srcOrd="1" destOrd="0" presId="urn:microsoft.com/office/officeart/2016/7/layout/RepeatingBendingProcessNew"/>
    <dgm:cxn modelId="{86DF271F-06DC-41E2-B371-1D4ACEFCFFDA}" srcId="{E5D6A783-B7B9-43E1-BEC1-D7D00EC97192}" destId="{66A60F24-1C80-45B8-A514-CA31F5B32AE3}" srcOrd="3" destOrd="0" parTransId="{005DD92D-D81C-46EB-B457-BD6F92400B0C}" sibTransId="{D511FD63-7D94-4807-AD1D-F5D11596CDE7}"/>
    <dgm:cxn modelId="{1B15A635-260C-45BA-9082-2288617F52AF}" srcId="{E5D6A783-B7B9-43E1-BEC1-D7D00EC97192}" destId="{DE3FA9B5-9C04-4556-8089-841364B1FD64}" srcOrd="2" destOrd="0" parTransId="{0A165B9C-7D7B-409E-9535-E6A091433BB1}" sibTransId="{2E1D411F-4096-4D55-9430-BA13AA6572C3}"/>
    <dgm:cxn modelId="{FD9DB039-2A66-4F44-ADF3-10C109DAB52F}" type="presOf" srcId="{D511FD63-7D94-4807-AD1D-F5D11596CDE7}" destId="{38424DA9-903F-4320-BD83-F41FF77F1B7A}" srcOrd="1" destOrd="0" presId="urn:microsoft.com/office/officeart/2016/7/layout/RepeatingBendingProcessNew"/>
    <dgm:cxn modelId="{39D7045C-CAC3-4E2E-98FD-A0412C9C7881}" type="presOf" srcId="{08A6247B-5B4C-4C0D-9748-20C7B79131D2}" destId="{9C079BA7-99C3-4686-A776-48031494C788}" srcOrd="1" destOrd="0" presId="urn:microsoft.com/office/officeart/2016/7/layout/RepeatingBendingProcessNew"/>
    <dgm:cxn modelId="{C1D96369-4D08-498F-BA40-9A5B8CB349EB}" type="presOf" srcId="{DE3FA9B5-9C04-4556-8089-841364B1FD64}" destId="{C7CC2E90-7765-4EAC-AEEE-35693233B6E8}" srcOrd="0" destOrd="0" presId="urn:microsoft.com/office/officeart/2016/7/layout/RepeatingBendingProcessNew"/>
    <dgm:cxn modelId="{849B226A-257C-4DA9-AFD0-16D22D62F19A}" srcId="{E5D6A783-B7B9-43E1-BEC1-D7D00EC97192}" destId="{30DC61B8-A5F9-4182-A28A-CBFBCE023743}" srcOrd="1" destOrd="0" parTransId="{D6FBD3FE-0F70-42A5-BBCC-E60B89509D3F}" sibTransId="{08A6247B-5B4C-4C0D-9748-20C7B79131D2}"/>
    <dgm:cxn modelId="{3A803753-42FA-41EC-896C-1600017AF332}" type="presOf" srcId="{08A6247B-5B4C-4C0D-9748-20C7B79131D2}" destId="{20523C91-9F2F-470B-AF22-CA1278BC1F86}" srcOrd="0" destOrd="0" presId="urn:microsoft.com/office/officeart/2016/7/layout/RepeatingBendingProcessNew"/>
    <dgm:cxn modelId="{E4845356-53BF-49EC-AD29-1F6A760B7E4D}" type="presOf" srcId="{66A60F24-1C80-45B8-A514-CA31F5B32AE3}" destId="{9A757493-67CF-4381-86FD-F779612082C2}" srcOrd="0" destOrd="0" presId="urn:microsoft.com/office/officeart/2016/7/layout/RepeatingBendingProcessNew"/>
    <dgm:cxn modelId="{9075DE7C-12F7-457E-9B70-AC01A742AD04}" type="presOf" srcId="{96031EEB-B5F0-453B-BD4F-622066377905}" destId="{CACB0B97-C751-44F4-B173-1074642DBA0D}" srcOrd="0" destOrd="0" presId="urn:microsoft.com/office/officeart/2016/7/layout/RepeatingBendingProcessNew"/>
    <dgm:cxn modelId="{3B981283-48C7-4D4C-88FE-71376FB3E173}" type="presOf" srcId="{D511FD63-7D94-4807-AD1D-F5D11596CDE7}" destId="{4EC47867-458E-471A-AACC-E6B394B27550}" srcOrd="0" destOrd="0" presId="urn:microsoft.com/office/officeart/2016/7/layout/RepeatingBendingProcessNew"/>
    <dgm:cxn modelId="{2D122994-9A53-4513-A64C-3FDE3F7448EC}" type="presOf" srcId="{ACB2AAA7-FB04-4F55-BEB3-23FC03986A33}" destId="{04685F0F-4430-4C0A-8400-05FF63E661FE}" srcOrd="0" destOrd="0" presId="urn:microsoft.com/office/officeart/2016/7/layout/RepeatingBendingProcessNew"/>
    <dgm:cxn modelId="{57C7DC98-9AE1-4630-B5FE-0045C708BCA5}" srcId="{E5D6A783-B7B9-43E1-BEC1-D7D00EC97192}" destId="{7F91E1E6-AD32-40EC-ADB1-392366EA2FF9}" srcOrd="0" destOrd="0" parTransId="{28ED2942-6E3E-47FC-BFA6-F881F934CB39}" sibTransId="{ACB2AAA7-FB04-4F55-BEB3-23FC03986A33}"/>
    <dgm:cxn modelId="{E8C935AB-A56C-428F-9A45-8E66A519D166}" type="presOf" srcId="{2E1D411F-4096-4D55-9430-BA13AA6572C3}" destId="{55886286-1069-40ED-BD74-E024B4953F95}" srcOrd="0" destOrd="0" presId="urn:microsoft.com/office/officeart/2016/7/layout/RepeatingBendingProcessNew"/>
    <dgm:cxn modelId="{846CCFB3-6FD4-4F4B-924F-114E071A41CC}" type="presOf" srcId="{E5D6A783-B7B9-43E1-BEC1-D7D00EC97192}" destId="{6B28685C-5F9D-468A-A5FB-5E6DE9073718}" srcOrd="0" destOrd="0" presId="urn:microsoft.com/office/officeart/2016/7/layout/RepeatingBendingProcessNew"/>
    <dgm:cxn modelId="{5A8E39BB-D17C-458C-A1BD-431B164CD895}" type="presOf" srcId="{30DC61B8-A5F9-4182-A28A-CBFBCE023743}" destId="{D4630E0C-5944-4D4E-A47E-B457B23FB73C}" srcOrd="0" destOrd="0" presId="urn:microsoft.com/office/officeart/2016/7/layout/RepeatingBendingProcessNew"/>
    <dgm:cxn modelId="{A76222C0-A990-4BA1-93D5-B404AE16E42B}" srcId="{E5D6A783-B7B9-43E1-BEC1-D7D00EC97192}" destId="{96031EEB-B5F0-453B-BD4F-622066377905}" srcOrd="4" destOrd="0" parTransId="{DA8D142B-00BD-4092-B0AE-D7B13EEA48C6}" sibTransId="{3DDAF743-1C2D-4C7A-8F68-B45A7F0E2020}"/>
    <dgm:cxn modelId="{7484FDF0-D268-4471-B4F0-53C263DCD02B}" type="presOf" srcId="{ACB2AAA7-FB04-4F55-BEB3-23FC03986A33}" destId="{290941EC-DDFA-410B-8A90-A03C9732E313}" srcOrd="1" destOrd="0" presId="urn:microsoft.com/office/officeart/2016/7/layout/RepeatingBendingProcessNew"/>
    <dgm:cxn modelId="{9BEF083B-0F26-4F6F-BC92-C5822E7418A9}" type="presParOf" srcId="{6B28685C-5F9D-468A-A5FB-5E6DE9073718}" destId="{D1BD36C1-A12C-4EA7-8C7A-EACB4B4B701F}" srcOrd="0" destOrd="0" presId="urn:microsoft.com/office/officeart/2016/7/layout/RepeatingBendingProcessNew"/>
    <dgm:cxn modelId="{CE469B77-CDC2-4EDC-9D0D-8328A6529337}" type="presParOf" srcId="{6B28685C-5F9D-468A-A5FB-5E6DE9073718}" destId="{04685F0F-4430-4C0A-8400-05FF63E661FE}" srcOrd="1" destOrd="0" presId="urn:microsoft.com/office/officeart/2016/7/layout/RepeatingBendingProcessNew"/>
    <dgm:cxn modelId="{1F1E32D6-CD13-41BA-B9FB-3D5F28234C29}" type="presParOf" srcId="{04685F0F-4430-4C0A-8400-05FF63E661FE}" destId="{290941EC-DDFA-410B-8A90-A03C9732E313}" srcOrd="0" destOrd="0" presId="urn:microsoft.com/office/officeart/2016/7/layout/RepeatingBendingProcessNew"/>
    <dgm:cxn modelId="{53D2ECDD-E75A-4F38-B2B9-275891D3BF98}" type="presParOf" srcId="{6B28685C-5F9D-468A-A5FB-5E6DE9073718}" destId="{D4630E0C-5944-4D4E-A47E-B457B23FB73C}" srcOrd="2" destOrd="0" presId="urn:microsoft.com/office/officeart/2016/7/layout/RepeatingBendingProcessNew"/>
    <dgm:cxn modelId="{559BDA55-138A-4E14-9C06-B6925C11A0E2}" type="presParOf" srcId="{6B28685C-5F9D-468A-A5FB-5E6DE9073718}" destId="{20523C91-9F2F-470B-AF22-CA1278BC1F86}" srcOrd="3" destOrd="0" presId="urn:microsoft.com/office/officeart/2016/7/layout/RepeatingBendingProcessNew"/>
    <dgm:cxn modelId="{9DA2D3AF-382D-4E16-ABFB-87132BFC452C}" type="presParOf" srcId="{20523C91-9F2F-470B-AF22-CA1278BC1F86}" destId="{9C079BA7-99C3-4686-A776-48031494C788}" srcOrd="0" destOrd="0" presId="urn:microsoft.com/office/officeart/2016/7/layout/RepeatingBendingProcessNew"/>
    <dgm:cxn modelId="{A5FCE124-CCC5-42FA-ABC8-7E6DDB9B4D94}" type="presParOf" srcId="{6B28685C-5F9D-468A-A5FB-5E6DE9073718}" destId="{C7CC2E90-7765-4EAC-AEEE-35693233B6E8}" srcOrd="4" destOrd="0" presId="urn:microsoft.com/office/officeart/2016/7/layout/RepeatingBendingProcessNew"/>
    <dgm:cxn modelId="{7C66DA44-4F75-4152-AF50-596250A402F4}" type="presParOf" srcId="{6B28685C-5F9D-468A-A5FB-5E6DE9073718}" destId="{55886286-1069-40ED-BD74-E024B4953F95}" srcOrd="5" destOrd="0" presId="urn:microsoft.com/office/officeart/2016/7/layout/RepeatingBendingProcessNew"/>
    <dgm:cxn modelId="{FEBCEBF3-B388-40D4-9942-12BF2F8228BA}" type="presParOf" srcId="{55886286-1069-40ED-BD74-E024B4953F95}" destId="{54BA1260-9A15-4FBE-9024-CA92B77EE72A}" srcOrd="0" destOrd="0" presId="urn:microsoft.com/office/officeart/2016/7/layout/RepeatingBendingProcessNew"/>
    <dgm:cxn modelId="{DD662D2E-81B2-471C-8EAE-5D64C2DED603}" type="presParOf" srcId="{6B28685C-5F9D-468A-A5FB-5E6DE9073718}" destId="{9A757493-67CF-4381-86FD-F779612082C2}" srcOrd="6" destOrd="0" presId="urn:microsoft.com/office/officeart/2016/7/layout/RepeatingBendingProcessNew"/>
    <dgm:cxn modelId="{9D6E6223-3FA5-4D92-B276-7AB22FC9308C}" type="presParOf" srcId="{6B28685C-5F9D-468A-A5FB-5E6DE9073718}" destId="{4EC47867-458E-471A-AACC-E6B394B27550}" srcOrd="7" destOrd="0" presId="urn:microsoft.com/office/officeart/2016/7/layout/RepeatingBendingProcessNew"/>
    <dgm:cxn modelId="{FBBE4FD0-A149-41C4-8643-21A36E3F7A86}" type="presParOf" srcId="{4EC47867-458E-471A-AACC-E6B394B27550}" destId="{38424DA9-903F-4320-BD83-F41FF77F1B7A}" srcOrd="0" destOrd="0" presId="urn:microsoft.com/office/officeart/2016/7/layout/RepeatingBendingProcessNew"/>
    <dgm:cxn modelId="{FACFC78D-B7BE-420F-9976-2522BED939F9}" type="presParOf" srcId="{6B28685C-5F9D-468A-A5FB-5E6DE9073718}" destId="{CACB0B97-C751-44F4-B173-1074642DBA0D}"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857FD72-760C-4E6F-A289-9A44041FB1C3}"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79B9CBBE-2A00-4314-8F73-2778D623C2B4}">
      <dgm:prSet custT="1"/>
      <dgm:spPr/>
      <dgm:t>
        <a:bodyPr/>
        <a:lstStyle/>
        <a:p>
          <a:r>
            <a:rPr lang="en-US" sz="2000" b="1" dirty="0"/>
            <a:t>Identify</a:t>
          </a:r>
          <a:r>
            <a:rPr lang="en-US" sz="2000" dirty="0"/>
            <a:t> patients with SDOH.</a:t>
          </a:r>
        </a:p>
      </dgm:t>
    </dgm:pt>
    <dgm:pt modelId="{88BC1EB9-B77C-4B8B-876F-EAD30FDF0EAE}" type="parTrans" cxnId="{AED17635-28C2-40D6-A30C-4A074CD7227C}">
      <dgm:prSet/>
      <dgm:spPr/>
      <dgm:t>
        <a:bodyPr/>
        <a:lstStyle/>
        <a:p>
          <a:endParaRPr lang="en-US"/>
        </a:p>
      </dgm:t>
    </dgm:pt>
    <dgm:pt modelId="{95CA414D-6E5A-4CCB-AC9D-6DFF5E445FDF}" type="sibTrans" cxnId="{AED17635-28C2-40D6-A30C-4A074CD7227C}">
      <dgm:prSet/>
      <dgm:spPr/>
      <dgm:t>
        <a:bodyPr/>
        <a:lstStyle/>
        <a:p>
          <a:endParaRPr lang="en-US"/>
        </a:p>
      </dgm:t>
    </dgm:pt>
    <dgm:pt modelId="{08837B1C-60DF-4402-A59B-C9088B0216E2}">
      <dgm:prSet custT="1"/>
      <dgm:spPr/>
      <dgm:t>
        <a:bodyPr/>
        <a:lstStyle/>
        <a:p>
          <a:r>
            <a:rPr lang="en-US" sz="2000" b="1" dirty="0"/>
            <a:t>Connect</a:t>
          </a:r>
          <a:r>
            <a:rPr lang="en-US" sz="2000" dirty="0"/>
            <a:t> SDOH with Z codes.</a:t>
          </a:r>
        </a:p>
      </dgm:t>
    </dgm:pt>
    <dgm:pt modelId="{D2DD4FBB-9609-4EDA-84B9-268EE9788010}" type="parTrans" cxnId="{8FDAF462-B345-4558-A9D8-7DCAE2CFF69F}">
      <dgm:prSet/>
      <dgm:spPr/>
      <dgm:t>
        <a:bodyPr/>
        <a:lstStyle/>
        <a:p>
          <a:endParaRPr lang="en-US"/>
        </a:p>
      </dgm:t>
    </dgm:pt>
    <dgm:pt modelId="{D5ACEAA8-3144-4627-A091-7FAEDA7C4002}" type="sibTrans" cxnId="{8FDAF462-B345-4558-A9D8-7DCAE2CFF69F}">
      <dgm:prSet/>
      <dgm:spPr/>
      <dgm:t>
        <a:bodyPr/>
        <a:lstStyle/>
        <a:p>
          <a:endParaRPr lang="en-US"/>
        </a:p>
      </dgm:t>
    </dgm:pt>
    <dgm:pt modelId="{712869E1-46AF-4C43-8B2E-36B9D6F825AE}">
      <dgm:prSet custT="1"/>
      <dgm:spPr/>
      <dgm:t>
        <a:bodyPr/>
        <a:lstStyle/>
        <a:p>
          <a:r>
            <a:rPr lang="en-US" sz="1800" b="1" dirty="0"/>
            <a:t>Link </a:t>
          </a:r>
          <a:r>
            <a:rPr lang="en-US" sz="1800" dirty="0"/>
            <a:t>practice processes for SDOH to the appropriate CPT ®codes.</a:t>
          </a:r>
        </a:p>
      </dgm:t>
    </dgm:pt>
    <dgm:pt modelId="{83875212-AFF2-4A6C-909C-5C362503EFCB}" type="parTrans" cxnId="{ED7C70CD-5A5F-4618-ABCA-7D707B6DFB88}">
      <dgm:prSet/>
      <dgm:spPr/>
      <dgm:t>
        <a:bodyPr/>
        <a:lstStyle/>
        <a:p>
          <a:endParaRPr lang="en-US"/>
        </a:p>
      </dgm:t>
    </dgm:pt>
    <dgm:pt modelId="{0DF8A3D9-0ED8-48AC-835F-65CF520FFE34}" type="sibTrans" cxnId="{ED7C70CD-5A5F-4618-ABCA-7D707B6DFB88}">
      <dgm:prSet/>
      <dgm:spPr/>
      <dgm:t>
        <a:bodyPr/>
        <a:lstStyle/>
        <a:p>
          <a:endParaRPr lang="en-US"/>
        </a:p>
      </dgm:t>
    </dgm:pt>
    <dgm:pt modelId="{10BC19AA-2FB6-485D-9A8E-5C608246AF06}">
      <dgm:prSet custT="1"/>
      <dgm:spPr/>
      <dgm:t>
        <a:bodyPr/>
        <a:lstStyle/>
        <a:p>
          <a:r>
            <a:rPr lang="en-US" sz="2000" b="1" dirty="0"/>
            <a:t>Evaluate</a:t>
          </a:r>
          <a:r>
            <a:rPr lang="en-US" sz="2000" dirty="0"/>
            <a:t> progress and goals.</a:t>
          </a:r>
        </a:p>
      </dgm:t>
    </dgm:pt>
    <dgm:pt modelId="{A4245B6A-685C-4FBF-9CA3-BABEE74EC5FF}" type="parTrans" cxnId="{015BEDAF-A24B-49FE-820A-4A38F6667979}">
      <dgm:prSet/>
      <dgm:spPr/>
      <dgm:t>
        <a:bodyPr/>
        <a:lstStyle/>
        <a:p>
          <a:endParaRPr lang="en-US"/>
        </a:p>
      </dgm:t>
    </dgm:pt>
    <dgm:pt modelId="{77B15C4C-7799-44A1-9D84-75090A5AF0B4}" type="sibTrans" cxnId="{015BEDAF-A24B-49FE-820A-4A38F6667979}">
      <dgm:prSet/>
      <dgm:spPr/>
      <dgm:t>
        <a:bodyPr/>
        <a:lstStyle/>
        <a:p>
          <a:endParaRPr lang="en-US"/>
        </a:p>
      </dgm:t>
    </dgm:pt>
    <dgm:pt modelId="{24437427-46E0-447C-A08C-5CAA51878222}" type="pres">
      <dgm:prSet presAssocID="{8857FD72-760C-4E6F-A289-9A44041FB1C3}" presName="cycle" presStyleCnt="0">
        <dgm:presLayoutVars>
          <dgm:dir/>
          <dgm:resizeHandles val="exact"/>
        </dgm:presLayoutVars>
      </dgm:prSet>
      <dgm:spPr/>
    </dgm:pt>
    <dgm:pt modelId="{7E4C3103-49B5-4247-BE1D-45B2AE8E482F}" type="pres">
      <dgm:prSet presAssocID="{79B9CBBE-2A00-4314-8F73-2778D623C2B4}" presName="node" presStyleLbl="node1" presStyleIdx="0" presStyleCnt="4">
        <dgm:presLayoutVars>
          <dgm:bulletEnabled val="1"/>
        </dgm:presLayoutVars>
      </dgm:prSet>
      <dgm:spPr/>
    </dgm:pt>
    <dgm:pt modelId="{F5B08CF5-15C3-4A74-87E1-6E189161A3DB}" type="pres">
      <dgm:prSet presAssocID="{79B9CBBE-2A00-4314-8F73-2778D623C2B4}" presName="spNode" presStyleCnt="0"/>
      <dgm:spPr/>
    </dgm:pt>
    <dgm:pt modelId="{71101A58-360E-4D33-AC0B-A71F2F48DA57}" type="pres">
      <dgm:prSet presAssocID="{95CA414D-6E5A-4CCB-AC9D-6DFF5E445FDF}" presName="sibTrans" presStyleLbl="sibTrans1D1" presStyleIdx="0" presStyleCnt="4"/>
      <dgm:spPr/>
    </dgm:pt>
    <dgm:pt modelId="{DAF0AE84-7506-4ED1-9BBE-9D8C5FA449B7}" type="pres">
      <dgm:prSet presAssocID="{08837B1C-60DF-4402-A59B-C9088B0216E2}" presName="node" presStyleLbl="node1" presStyleIdx="1" presStyleCnt="4">
        <dgm:presLayoutVars>
          <dgm:bulletEnabled val="1"/>
        </dgm:presLayoutVars>
      </dgm:prSet>
      <dgm:spPr/>
    </dgm:pt>
    <dgm:pt modelId="{030E7C35-126D-4ECF-8390-F1F588A595ED}" type="pres">
      <dgm:prSet presAssocID="{08837B1C-60DF-4402-A59B-C9088B0216E2}" presName="spNode" presStyleCnt="0"/>
      <dgm:spPr/>
    </dgm:pt>
    <dgm:pt modelId="{33E129C8-F256-4479-89AE-7813A9BBE0F8}" type="pres">
      <dgm:prSet presAssocID="{D5ACEAA8-3144-4627-A091-7FAEDA7C4002}" presName="sibTrans" presStyleLbl="sibTrans1D1" presStyleIdx="1" presStyleCnt="4"/>
      <dgm:spPr/>
    </dgm:pt>
    <dgm:pt modelId="{677A6C19-567A-4CAB-9908-7A47C9716FB1}" type="pres">
      <dgm:prSet presAssocID="{712869E1-46AF-4C43-8B2E-36B9D6F825AE}" presName="node" presStyleLbl="node1" presStyleIdx="2" presStyleCnt="4" custScaleY="113341">
        <dgm:presLayoutVars>
          <dgm:bulletEnabled val="1"/>
        </dgm:presLayoutVars>
      </dgm:prSet>
      <dgm:spPr/>
    </dgm:pt>
    <dgm:pt modelId="{55EA0207-2EAF-4EB3-8222-68A3ACABCBCA}" type="pres">
      <dgm:prSet presAssocID="{712869E1-46AF-4C43-8B2E-36B9D6F825AE}" presName="spNode" presStyleCnt="0"/>
      <dgm:spPr/>
    </dgm:pt>
    <dgm:pt modelId="{4A507429-8309-46A2-BB87-00F8AA2292F2}" type="pres">
      <dgm:prSet presAssocID="{0DF8A3D9-0ED8-48AC-835F-65CF520FFE34}" presName="sibTrans" presStyleLbl="sibTrans1D1" presStyleIdx="2" presStyleCnt="4"/>
      <dgm:spPr/>
    </dgm:pt>
    <dgm:pt modelId="{CF910B3B-3E8A-4CA2-9302-425FEFC50743}" type="pres">
      <dgm:prSet presAssocID="{10BC19AA-2FB6-485D-9A8E-5C608246AF06}" presName="node" presStyleLbl="node1" presStyleIdx="3" presStyleCnt="4">
        <dgm:presLayoutVars>
          <dgm:bulletEnabled val="1"/>
        </dgm:presLayoutVars>
      </dgm:prSet>
      <dgm:spPr/>
    </dgm:pt>
    <dgm:pt modelId="{9689CCCB-82F0-463C-A7E8-4C7D9D390152}" type="pres">
      <dgm:prSet presAssocID="{10BC19AA-2FB6-485D-9A8E-5C608246AF06}" presName="spNode" presStyleCnt="0"/>
      <dgm:spPr/>
    </dgm:pt>
    <dgm:pt modelId="{1EC45A35-63B6-4892-B5B6-3ACA286E5235}" type="pres">
      <dgm:prSet presAssocID="{77B15C4C-7799-44A1-9D84-75090A5AF0B4}" presName="sibTrans" presStyleLbl="sibTrans1D1" presStyleIdx="3" presStyleCnt="4"/>
      <dgm:spPr/>
    </dgm:pt>
  </dgm:ptLst>
  <dgm:cxnLst>
    <dgm:cxn modelId="{23006107-6D62-4914-BB5C-314F06371A41}" type="presOf" srcId="{0DF8A3D9-0ED8-48AC-835F-65CF520FFE34}" destId="{4A507429-8309-46A2-BB87-00F8AA2292F2}" srcOrd="0" destOrd="0" presId="urn:microsoft.com/office/officeart/2005/8/layout/cycle5"/>
    <dgm:cxn modelId="{810D4F34-6EB0-49DD-A46F-EC05E1DBD8DA}" type="presOf" srcId="{95CA414D-6E5A-4CCB-AC9D-6DFF5E445FDF}" destId="{71101A58-360E-4D33-AC0B-A71F2F48DA57}" srcOrd="0" destOrd="0" presId="urn:microsoft.com/office/officeart/2005/8/layout/cycle5"/>
    <dgm:cxn modelId="{AED17635-28C2-40D6-A30C-4A074CD7227C}" srcId="{8857FD72-760C-4E6F-A289-9A44041FB1C3}" destId="{79B9CBBE-2A00-4314-8F73-2778D623C2B4}" srcOrd="0" destOrd="0" parTransId="{88BC1EB9-B77C-4B8B-876F-EAD30FDF0EAE}" sibTransId="{95CA414D-6E5A-4CCB-AC9D-6DFF5E445FDF}"/>
    <dgm:cxn modelId="{8FDAF462-B345-4558-A9D8-7DCAE2CFF69F}" srcId="{8857FD72-760C-4E6F-A289-9A44041FB1C3}" destId="{08837B1C-60DF-4402-A59B-C9088B0216E2}" srcOrd="1" destOrd="0" parTransId="{D2DD4FBB-9609-4EDA-84B9-268EE9788010}" sibTransId="{D5ACEAA8-3144-4627-A091-7FAEDA7C4002}"/>
    <dgm:cxn modelId="{A22F4765-4F58-4437-A83F-08D573F9C628}" type="presOf" srcId="{79B9CBBE-2A00-4314-8F73-2778D623C2B4}" destId="{7E4C3103-49B5-4247-BE1D-45B2AE8E482F}" srcOrd="0" destOrd="0" presId="urn:microsoft.com/office/officeart/2005/8/layout/cycle5"/>
    <dgm:cxn modelId="{A3829C4A-EBF3-419E-9CAD-22247286DA62}" type="presOf" srcId="{77B15C4C-7799-44A1-9D84-75090A5AF0B4}" destId="{1EC45A35-63B6-4892-B5B6-3ACA286E5235}" srcOrd="0" destOrd="0" presId="urn:microsoft.com/office/officeart/2005/8/layout/cycle5"/>
    <dgm:cxn modelId="{1F42717C-AF56-4899-A784-883399EF6980}" type="presOf" srcId="{D5ACEAA8-3144-4627-A091-7FAEDA7C4002}" destId="{33E129C8-F256-4479-89AE-7813A9BBE0F8}" srcOrd="0" destOrd="0" presId="urn:microsoft.com/office/officeart/2005/8/layout/cycle5"/>
    <dgm:cxn modelId="{E346BF7E-9F1D-4707-8650-EBBF9116C028}" type="presOf" srcId="{8857FD72-760C-4E6F-A289-9A44041FB1C3}" destId="{24437427-46E0-447C-A08C-5CAA51878222}" srcOrd="0" destOrd="0" presId="urn:microsoft.com/office/officeart/2005/8/layout/cycle5"/>
    <dgm:cxn modelId="{3D43E485-762D-4EF0-A3AF-165CDCA9A351}" type="presOf" srcId="{712869E1-46AF-4C43-8B2E-36B9D6F825AE}" destId="{677A6C19-567A-4CAB-9908-7A47C9716FB1}" srcOrd="0" destOrd="0" presId="urn:microsoft.com/office/officeart/2005/8/layout/cycle5"/>
    <dgm:cxn modelId="{3E9D70AE-278A-45F5-B0A7-6D51724E00C6}" type="presOf" srcId="{10BC19AA-2FB6-485D-9A8E-5C608246AF06}" destId="{CF910B3B-3E8A-4CA2-9302-425FEFC50743}" srcOrd="0" destOrd="0" presId="urn:microsoft.com/office/officeart/2005/8/layout/cycle5"/>
    <dgm:cxn modelId="{015BEDAF-A24B-49FE-820A-4A38F6667979}" srcId="{8857FD72-760C-4E6F-A289-9A44041FB1C3}" destId="{10BC19AA-2FB6-485D-9A8E-5C608246AF06}" srcOrd="3" destOrd="0" parTransId="{A4245B6A-685C-4FBF-9CA3-BABEE74EC5FF}" sibTransId="{77B15C4C-7799-44A1-9D84-75090A5AF0B4}"/>
    <dgm:cxn modelId="{ED7C70CD-5A5F-4618-ABCA-7D707B6DFB88}" srcId="{8857FD72-760C-4E6F-A289-9A44041FB1C3}" destId="{712869E1-46AF-4C43-8B2E-36B9D6F825AE}" srcOrd="2" destOrd="0" parTransId="{83875212-AFF2-4A6C-909C-5C362503EFCB}" sibTransId="{0DF8A3D9-0ED8-48AC-835F-65CF520FFE34}"/>
    <dgm:cxn modelId="{1B630BEF-81FB-4335-AC63-E3EC7517D22F}" type="presOf" srcId="{08837B1C-60DF-4402-A59B-C9088B0216E2}" destId="{DAF0AE84-7506-4ED1-9BBE-9D8C5FA449B7}" srcOrd="0" destOrd="0" presId="urn:microsoft.com/office/officeart/2005/8/layout/cycle5"/>
    <dgm:cxn modelId="{CF02E7A6-EFE6-4BC9-888A-39F626BE782A}" type="presParOf" srcId="{24437427-46E0-447C-A08C-5CAA51878222}" destId="{7E4C3103-49B5-4247-BE1D-45B2AE8E482F}" srcOrd="0" destOrd="0" presId="urn:microsoft.com/office/officeart/2005/8/layout/cycle5"/>
    <dgm:cxn modelId="{AE93B313-3643-4F7E-A867-ACADDE7C7E8E}" type="presParOf" srcId="{24437427-46E0-447C-A08C-5CAA51878222}" destId="{F5B08CF5-15C3-4A74-87E1-6E189161A3DB}" srcOrd="1" destOrd="0" presId="urn:microsoft.com/office/officeart/2005/8/layout/cycle5"/>
    <dgm:cxn modelId="{0014BF71-A806-4498-8C5D-0DF6B76386A2}" type="presParOf" srcId="{24437427-46E0-447C-A08C-5CAA51878222}" destId="{71101A58-360E-4D33-AC0B-A71F2F48DA57}" srcOrd="2" destOrd="0" presId="urn:microsoft.com/office/officeart/2005/8/layout/cycle5"/>
    <dgm:cxn modelId="{9A802181-E544-40EF-9779-1215D43655A0}" type="presParOf" srcId="{24437427-46E0-447C-A08C-5CAA51878222}" destId="{DAF0AE84-7506-4ED1-9BBE-9D8C5FA449B7}" srcOrd="3" destOrd="0" presId="urn:microsoft.com/office/officeart/2005/8/layout/cycle5"/>
    <dgm:cxn modelId="{80643918-EEE4-470C-B114-D92D7652A4C4}" type="presParOf" srcId="{24437427-46E0-447C-A08C-5CAA51878222}" destId="{030E7C35-126D-4ECF-8390-F1F588A595ED}" srcOrd="4" destOrd="0" presId="urn:microsoft.com/office/officeart/2005/8/layout/cycle5"/>
    <dgm:cxn modelId="{8FA6754C-FF42-4DA3-B3E4-C20DFA2C6366}" type="presParOf" srcId="{24437427-46E0-447C-A08C-5CAA51878222}" destId="{33E129C8-F256-4479-89AE-7813A9BBE0F8}" srcOrd="5" destOrd="0" presId="urn:microsoft.com/office/officeart/2005/8/layout/cycle5"/>
    <dgm:cxn modelId="{D6A0879F-E1A9-4B3E-8846-88D15279CDDB}" type="presParOf" srcId="{24437427-46E0-447C-A08C-5CAA51878222}" destId="{677A6C19-567A-4CAB-9908-7A47C9716FB1}" srcOrd="6" destOrd="0" presId="urn:microsoft.com/office/officeart/2005/8/layout/cycle5"/>
    <dgm:cxn modelId="{0701A10C-B53B-465C-97A5-6A8064AEDF67}" type="presParOf" srcId="{24437427-46E0-447C-A08C-5CAA51878222}" destId="{55EA0207-2EAF-4EB3-8222-68A3ACABCBCA}" srcOrd="7" destOrd="0" presId="urn:microsoft.com/office/officeart/2005/8/layout/cycle5"/>
    <dgm:cxn modelId="{5B9E9C16-9715-4A7A-A382-BBE3EF618687}" type="presParOf" srcId="{24437427-46E0-447C-A08C-5CAA51878222}" destId="{4A507429-8309-46A2-BB87-00F8AA2292F2}" srcOrd="8" destOrd="0" presId="urn:microsoft.com/office/officeart/2005/8/layout/cycle5"/>
    <dgm:cxn modelId="{B7711386-5A67-493E-BBB1-A4BEC0112425}" type="presParOf" srcId="{24437427-46E0-447C-A08C-5CAA51878222}" destId="{CF910B3B-3E8A-4CA2-9302-425FEFC50743}" srcOrd="9" destOrd="0" presId="urn:microsoft.com/office/officeart/2005/8/layout/cycle5"/>
    <dgm:cxn modelId="{227B8C7A-802D-4E99-BA1F-E746995012BA}" type="presParOf" srcId="{24437427-46E0-447C-A08C-5CAA51878222}" destId="{9689CCCB-82F0-463C-A7E8-4C7D9D390152}" srcOrd="10" destOrd="0" presId="urn:microsoft.com/office/officeart/2005/8/layout/cycle5"/>
    <dgm:cxn modelId="{782C549F-E627-4A75-8FFE-C3DA3E00857A}" type="presParOf" srcId="{24437427-46E0-447C-A08C-5CAA51878222}" destId="{1EC45A35-63B6-4892-B5B6-3ACA286E5235}"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C8730-6CB2-4265-8529-70D22A243890}">
      <dsp:nvSpPr>
        <dsp:cNvPr id="0" name=""/>
        <dsp:cNvSpPr/>
      </dsp:nvSpPr>
      <dsp:spPr>
        <a:xfrm>
          <a:off x="896347" y="1202236"/>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763F91-CE79-4D4A-B18C-A45D63D233E2}">
      <dsp:nvSpPr>
        <dsp:cNvPr id="0" name=""/>
        <dsp:cNvSpPr/>
      </dsp:nvSpPr>
      <dsp:spPr>
        <a:xfrm>
          <a:off x="1130347" y="1436236"/>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97693C-9AB8-4FBD-B4DE-C2E5A77EC8ED}">
      <dsp:nvSpPr>
        <dsp:cNvPr id="0" name=""/>
        <dsp:cNvSpPr/>
      </dsp:nvSpPr>
      <dsp:spPr>
        <a:xfrm>
          <a:off x="545347" y="264223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b="1" kern="1200" dirty="0"/>
            <a:t>Data and utilization</a:t>
          </a:r>
        </a:p>
      </dsp:txBody>
      <dsp:txXfrm>
        <a:off x="545347" y="2642236"/>
        <a:ext cx="1800000" cy="720000"/>
      </dsp:txXfrm>
    </dsp:sp>
    <dsp:sp modelId="{4A36D71A-6CB2-4872-8242-E3C53E84F86D}">
      <dsp:nvSpPr>
        <dsp:cNvPr id="0" name=""/>
        <dsp:cNvSpPr/>
      </dsp:nvSpPr>
      <dsp:spPr>
        <a:xfrm>
          <a:off x="3011347" y="1202236"/>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5045A3-81D5-4327-A67E-BF3C72B87301}">
      <dsp:nvSpPr>
        <dsp:cNvPr id="0" name=""/>
        <dsp:cNvSpPr/>
      </dsp:nvSpPr>
      <dsp:spPr>
        <a:xfrm>
          <a:off x="3245347" y="1436236"/>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92C101-35B3-4D85-B31C-F9B0D78662F6}">
      <dsp:nvSpPr>
        <dsp:cNvPr id="0" name=""/>
        <dsp:cNvSpPr/>
      </dsp:nvSpPr>
      <dsp:spPr>
        <a:xfrm>
          <a:off x="2660347" y="264223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b="1" kern="1200" dirty="0"/>
            <a:t>Quality programs and initiatives</a:t>
          </a:r>
        </a:p>
      </dsp:txBody>
      <dsp:txXfrm>
        <a:off x="2660347" y="2642236"/>
        <a:ext cx="1800000" cy="720000"/>
      </dsp:txXfrm>
    </dsp:sp>
    <dsp:sp modelId="{B625758F-47C0-4D7E-86EC-3F7C1A73CED6}">
      <dsp:nvSpPr>
        <dsp:cNvPr id="0" name=""/>
        <dsp:cNvSpPr/>
      </dsp:nvSpPr>
      <dsp:spPr>
        <a:xfrm>
          <a:off x="5126347" y="1202236"/>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7EB273-6E83-44BF-84D3-F4569B0D53C3}">
      <dsp:nvSpPr>
        <dsp:cNvPr id="0" name=""/>
        <dsp:cNvSpPr/>
      </dsp:nvSpPr>
      <dsp:spPr>
        <a:xfrm>
          <a:off x="5360347" y="1436236"/>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7954A0-6666-4386-B5FB-5EE9BA83C396}">
      <dsp:nvSpPr>
        <dsp:cNvPr id="0" name=""/>
        <dsp:cNvSpPr/>
      </dsp:nvSpPr>
      <dsp:spPr>
        <a:xfrm>
          <a:off x="4775347" y="264223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b="1" kern="1200" dirty="0"/>
            <a:t>Practice administration</a:t>
          </a:r>
        </a:p>
      </dsp:txBody>
      <dsp:txXfrm>
        <a:off x="4775347" y="2642236"/>
        <a:ext cx="1800000" cy="720000"/>
      </dsp:txXfrm>
    </dsp:sp>
    <dsp:sp modelId="{28691730-DC08-4152-9609-1DA54FCBCB2A}">
      <dsp:nvSpPr>
        <dsp:cNvPr id="0" name=""/>
        <dsp:cNvSpPr/>
      </dsp:nvSpPr>
      <dsp:spPr>
        <a:xfrm>
          <a:off x="7241347" y="1202236"/>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9B76EB-9A2B-4BE6-AA44-9C40432435C9}">
      <dsp:nvSpPr>
        <dsp:cNvPr id="0" name=""/>
        <dsp:cNvSpPr/>
      </dsp:nvSpPr>
      <dsp:spPr>
        <a:xfrm>
          <a:off x="7475347" y="1436236"/>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EEA2CC-8899-44F5-B1E4-5F8C9FB8FF84}">
      <dsp:nvSpPr>
        <dsp:cNvPr id="0" name=""/>
        <dsp:cNvSpPr/>
      </dsp:nvSpPr>
      <dsp:spPr>
        <a:xfrm>
          <a:off x="6890347" y="264223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b="1" kern="1200" dirty="0"/>
            <a:t>ICD-10 CM Z Codes Describing SDOH</a:t>
          </a:r>
        </a:p>
      </dsp:txBody>
      <dsp:txXfrm>
        <a:off x="6890347" y="2642236"/>
        <a:ext cx="1800000" cy="720000"/>
      </dsp:txXfrm>
    </dsp:sp>
    <dsp:sp modelId="{A3661FEC-D978-4D2D-8750-0E00D5AFB4E8}">
      <dsp:nvSpPr>
        <dsp:cNvPr id="0" name=""/>
        <dsp:cNvSpPr/>
      </dsp:nvSpPr>
      <dsp:spPr>
        <a:xfrm>
          <a:off x="9356347" y="1202236"/>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E17A47-0374-4BB4-99AC-AFDE062D516F}">
      <dsp:nvSpPr>
        <dsp:cNvPr id="0" name=""/>
        <dsp:cNvSpPr/>
      </dsp:nvSpPr>
      <dsp:spPr>
        <a:xfrm>
          <a:off x="9590347" y="1436236"/>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1FB514-76DE-418A-9198-7F4F1C239D0D}">
      <dsp:nvSpPr>
        <dsp:cNvPr id="0" name=""/>
        <dsp:cNvSpPr/>
      </dsp:nvSpPr>
      <dsp:spPr>
        <a:xfrm>
          <a:off x="9005347" y="264223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b="1" kern="1200" dirty="0"/>
            <a:t>Connecting Z codes with CPT codes</a:t>
          </a:r>
        </a:p>
      </dsp:txBody>
      <dsp:txXfrm>
        <a:off x="9005347" y="2642236"/>
        <a:ext cx="1800000"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EE641-EE97-45B9-BCCE-BFC48FEB6F88}">
      <dsp:nvSpPr>
        <dsp:cNvPr id="0" name=""/>
        <dsp:cNvSpPr/>
      </dsp:nvSpPr>
      <dsp:spPr>
        <a:xfrm>
          <a:off x="-1671" y="6281"/>
          <a:ext cx="11555278" cy="11286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77151E-0DD5-44BF-B06A-6AE41585F801}">
      <dsp:nvSpPr>
        <dsp:cNvPr id="0" name=""/>
        <dsp:cNvSpPr/>
      </dsp:nvSpPr>
      <dsp:spPr>
        <a:xfrm>
          <a:off x="339752" y="260233"/>
          <a:ext cx="620772" cy="6207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AF509C-CE93-48FB-86A2-17C6F3E7B8EA}">
      <dsp:nvSpPr>
        <dsp:cNvPr id="0" name=""/>
        <dsp:cNvSpPr/>
      </dsp:nvSpPr>
      <dsp:spPr>
        <a:xfrm>
          <a:off x="1301949" y="6281"/>
          <a:ext cx="10249106" cy="1128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452" tIns="119452" rIns="119452" bIns="119452" numCol="1" spcCol="1270" anchor="ctr" anchorCtr="0">
          <a:noAutofit/>
        </a:bodyPr>
        <a:lstStyle/>
        <a:p>
          <a:pPr marL="0" lvl="0" indent="0" algn="l" defTabSz="1111250">
            <a:lnSpc>
              <a:spcPct val="100000"/>
            </a:lnSpc>
            <a:spcBef>
              <a:spcPct val="0"/>
            </a:spcBef>
            <a:spcAft>
              <a:spcPct val="35000"/>
            </a:spcAft>
            <a:buNone/>
          </a:pPr>
          <a:r>
            <a:rPr lang="en-US" sz="2500" kern="1200" dirty="0"/>
            <a:t>Z55-Z65 identify issues related to a patient’s socioeconomic situation and are not procedural in nature.</a:t>
          </a:r>
        </a:p>
      </dsp:txBody>
      <dsp:txXfrm>
        <a:off x="1301949" y="6281"/>
        <a:ext cx="10249106" cy="1128676"/>
      </dsp:txXfrm>
    </dsp:sp>
    <dsp:sp modelId="{C9489069-6484-4369-9417-714D625B8334}">
      <dsp:nvSpPr>
        <dsp:cNvPr id="0" name=""/>
        <dsp:cNvSpPr/>
      </dsp:nvSpPr>
      <dsp:spPr>
        <a:xfrm>
          <a:off x="-1671" y="1417127"/>
          <a:ext cx="11555278" cy="11286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E655D5-9A2C-41EF-9A02-B6CBE6700CA9}">
      <dsp:nvSpPr>
        <dsp:cNvPr id="0" name=""/>
        <dsp:cNvSpPr/>
      </dsp:nvSpPr>
      <dsp:spPr>
        <a:xfrm>
          <a:off x="339752" y="1671079"/>
          <a:ext cx="620772" cy="6207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7E724F-73EB-43CA-B451-6634685E4BE0}">
      <dsp:nvSpPr>
        <dsp:cNvPr id="0" name=""/>
        <dsp:cNvSpPr/>
      </dsp:nvSpPr>
      <dsp:spPr>
        <a:xfrm>
          <a:off x="1296056" y="1417127"/>
          <a:ext cx="10260893" cy="1128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452" tIns="119452" rIns="119452" bIns="119452" numCol="1" spcCol="1270" anchor="ctr" anchorCtr="0">
          <a:noAutofit/>
        </a:bodyPr>
        <a:lstStyle/>
        <a:p>
          <a:pPr marL="0" lvl="0" indent="0" algn="l" defTabSz="1111250">
            <a:lnSpc>
              <a:spcPct val="100000"/>
            </a:lnSpc>
            <a:spcBef>
              <a:spcPct val="0"/>
            </a:spcBef>
            <a:spcAft>
              <a:spcPct val="35000"/>
            </a:spcAft>
            <a:buNone/>
          </a:pPr>
          <a:r>
            <a:rPr lang="en-US" sz="2500" kern="1200" dirty="0"/>
            <a:t>The Z codes must be accompanied by a procedure code </a:t>
          </a:r>
          <a:r>
            <a:rPr lang="en-US" sz="2000" kern="1200" dirty="0"/>
            <a:t>(CPT, HCPCS, ICD-10 PCS).</a:t>
          </a:r>
        </a:p>
      </dsp:txBody>
      <dsp:txXfrm>
        <a:off x="1296056" y="1417127"/>
        <a:ext cx="10260893" cy="1128676"/>
      </dsp:txXfrm>
    </dsp:sp>
    <dsp:sp modelId="{AB3C7133-B7BD-4242-8D85-505FB7820B0A}">
      <dsp:nvSpPr>
        <dsp:cNvPr id="0" name=""/>
        <dsp:cNvSpPr/>
      </dsp:nvSpPr>
      <dsp:spPr>
        <a:xfrm>
          <a:off x="-1671" y="2827972"/>
          <a:ext cx="11555278" cy="11286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6A7EBB-31A2-4AE3-BC60-078FEB6E2ABA}">
      <dsp:nvSpPr>
        <dsp:cNvPr id="0" name=""/>
        <dsp:cNvSpPr/>
      </dsp:nvSpPr>
      <dsp:spPr>
        <a:xfrm>
          <a:off x="339752" y="3081925"/>
          <a:ext cx="620772" cy="62077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52D0CF-A0C8-4F1B-B2AF-E3A49B5348E3}">
      <dsp:nvSpPr>
        <dsp:cNvPr id="0" name=""/>
        <dsp:cNvSpPr/>
      </dsp:nvSpPr>
      <dsp:spPr>
        <a:xfrm>
          <a:off x="1301949" y="2827972"/>
          <a:ext cx="10249106" cy="1128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452" tIns="119452" rIns="119452" bIns="119452" numCol="1" spcCol="1270" anchor="ctr" anchorCtr="0">
          <a:noAutofit/>
        </a:bodyPr>
        <a:lstStyle/>
        <a:p>
          <a:pPr marL="0" lvl="0" indent="0" algn="l" defTabSz="1111250">
            <a:lnSpc>
              <a:spcPct val="100000"/>
            </a:lnSpc>
            <a:spcBef>
              <a:spcPct val="0"/>
            </a:spcBef>
            <a:spcAft>
              <a:spcPct val="35000"/>
            </a:spcAft>
            <a:buNone/>
          </a:pPr>
          <a:endParaRPr lang="en-US" sz="2500" kern="1200"/>
        </a:p>
      </dsp:txBody>
      <dsp:txXfrm>
        <a:off x="1301949" y="2827972"/>
        <a:ext cx="10249106" cy="112867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9E48A-4B80-4DC9-AFD7-FB59B2221D9A}">
      <dsp:nvSpPr>
        <dsp:cNvPr id="0" name=""/>
        <dsp:cNvSpPr/>
      </dsp:nvSpPr>
      <dsp:spPr>
        <a:xfrm rot="10800000">
          <a:off x="1669049" y="1770"/>
          <a:ext cx="6017435" cy="61352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546"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kern="1200"/>
            <a:t>Case Manager</a:t>
          </a:r>
        </a:p>
      </dsp:txBody>
      <dsp:txXfrm rot="10800000">
        <a:off x="1822429" y="1770"/>
        <a:ext cx="5864055" cy="613520"/>
      </dsp:txXfrm>
    </dsp:sp>
    <dsp:sp modelId="{ABC9CE1B-5758-4743-B131-4D4857055849}">
      <dsp:nvSpPr>
        <dsp:cNvPr id="0" name=""/>
        <dsp:cNvSpPr/>
      </dsp:nvSpPr>
      <dsp:spPr>
        <a:xfrm>
          <a:off x="1362289" y="1770"/>
          <a:ext cx="613520" cy="61352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8FE925-98C2-46B2-BCD1-8699ABCCFB36}">
      <dsp:nvSpPr>
        <dsp:cNvPr id="0" name=""/>
        <dsp:cNvSpPr/>
      </dsp:nvSpPr>
      <dsp:spPr>
        <a:xfrm rot="10800000">
          <a:off x="1669049" y="798431"/>
          <a:ext cx="6017435" cy="61352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546"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kern="1200"/>
            <a:t>Social Worker</a:t>
          </a:r>
        </a:p>
      </dsp:txBody>
      <dsp:txXfrm rot="10800000">
        <a:off x="1822429" y="798431"/>
        <a:ext cx="5864055" cy="613520"/>
      </dsp:txXfrm>
    </dsp:sp>
    <dsp:sp modelId="{E51D7C8B-6D8B-4315-BF79-DBE512702899}">
      <dsp:nvSpPr>
        <dsp:cNvPr id="0" name=""/>
        <dsp:cNvSpPr/>
      </dsp:nvSpPr>
      <dsp:spPr>
        <a:xfrm>
          <a:off x="1362289" y="798431"/>
          <a:ext cx="613520" cy="613520"/>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B9419E-216A-46BA-8B3E-50114CEAF9B4}">
      <dsp:nvSpPr>
        <dsp:cNvPr id="0" name=""/>
        <dsp:cNvSpPr/>
      </dsp:nvSpPr>
      <dsp:spPr>
        <a:xfrm rot="10800000">
          <a:off x="1669049" y="1595092"/>
          <a:ext cx="6017435" cy="61352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546"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kern="1200"/>
            <a:t>Discharge Planner</a:t>
          </a:r>
        </a:p>
      </dsp:txBody>
      <dsp:txXfrm rot="10800000">
        <a:off x="1822429" y="1595092"/>
        <a:ext cx="5864055" cy="613520"/>
      </dsp:txXfrm>
    </dsp:sp>
    <dsp:sp modelId="{9E8E857F-D31C-4B9B-B9E3-D34F0BF24E10}">
      <dsp:nvSpPr>
        <dsp:cNvPr id="0" name=""/>
        <dsp:cNvSpPr/>
      </dsp:nvSpPr>
      <dsp:spPr>
        <a:xfrm>
          <a:off x="1362289" y="1595092"/>
          <a:ext cx="613520" cy="613520"/>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419A1F-EC6B-423C-A4E2-C06CCAFCED88}">
      <dsp:nvSpPr>
        <dsp:cNvPr id="0" name=""/>
        <dsp:cNvSpPr/>
      </dsp:nvSpPr>
      <dsp:spPr>
        <a:xfrm rot="10800000">
          <a:off x="1669049" y="2391753"/>
          <a:ext cx="6017435" cy="61352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546"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Clinical Staff</a:t>
          </a:r>
        </a:p>
      </dsp:txBody>
      <dsp:txXfrm rot="10800000">
        <a:off x="1822429" y="2391753"/>
        <a:ext cx="5864055" cy="613520"/>
      </dsp:txXfrm>
    </dsp:sp>
    <dsp:sp modelId="{C362ACBC-4979-4AF4-8024-5A00ECBB0C9E}">
      <dsp:nvSpPr>
        <dsp:cNvPr id="0" name=""/>
        <dsp:cNvSpPr/>
      </dsp:nvSpPr>
      <dsp:spPr>
        <a:xfrm>
          <a:off x="1362289" y="2391753"/>
          <a:ext cx="613520" cy="613520"/>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17737C-7883-4842-893A-3BD04AAB798B}">
      <dsp:nvSpPr>
        <dsp:cNvPr id="0" name=""/>
        <dsp:cNvSpPr/>
      </dsp:nvSpPr>
      <dsp:spPr>
        <a:xfrm rot="10800000">
          <a:off x="1669049" y="3188414"/>
          <a:ext cx="6017435" cy="61352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546"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Patient</a:t>
          </a:r>
        </a:p>
      </dsp:txBody>
      <dsp:txXfrm rot="10800000">
        <a:off x="1822429" y="3188414"/>
        <a:ext cx="5864055" cy="613520"/>
      </dsp:txXfrm>
    </dsp:sp>
    <dsp:sp modelId="{EE9999DF-3AAD-461F-8996-4AF4F2DF2FCB}">
      <dsp:nvSpPr>
        <dsp:cNvPr id="0" name=""/>
        <dsp:cNvSpPr/>
      </dsp:nvSpPr>
      <dsp:spPr>
        <a:xfrm>
          <a:off x="1362289" y="3188414"/>
          <a:ext cx="613520" cy="613520"/>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BB83F-7D56-4332-B19E-6143F09257CE}">
      <dsp:nvSpPr>
        <dsp:cNvPr id="0" name=""/>
        <dsp:cNvSpPr/>
      </dsp:nvSpPr>
      <dsp:spPr>
        <a:xfrm>
          <a:off x="0" y="418268"/>
          <a:ext cx="11413407" cy="604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A28EA64-5CE6-46BF-A9D1-9703550607F0}">
      <dsp:nvSpPr>
        <dsp:cNvPr id="0" name=""/>
        <dsp:cNvSpPr/>
      </dsp:nvSpPr>
      <dsp:spPr>
        <a:xfrm>
          <a:off x="570670" y="64028"/>
          <a:ext cx="7989385" cy="708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1980" tIns="0" rIns="301980" bIns="0" numCol="1" spcCol="1270" anchor="ctr" anchorCtr="0">
          <a:noAutofit/>
        </a:bodyPr>
        <a:lstStyle/>
        <a:p>
          <a:pPr marL="0" lvl="0" indent="0" algn="l" defTabSz="1066800">
            <a:lnSpc>
              <a:spcPct val="90000"/>
            </a:lnSpc>
            <a:spcBef>
              <a:spcPct val="0"/>
            </a:spcBef>
            <a:spcAft>
              <a:spcPct val="35000"/>
            </a:spcAft>
            <a:buNone/>
          </a:pPr>
          <a:r>
            <a:rPr lang="en-US" sz="2400" kern="1200"/>
            <a:t>Evaluation and Management Services</a:t>
          </a:r>
        </a:p>
      </dsp:txBody>
      <dsp:txXfrm>
        <a:off x="605255" y="98613"/>
        <a:ext cx="7920215" cy="639310"/>
      </dsp:txXfrm>
    </dsp:sp>
    <dsp:sp modelId="{76A6F6A3-073D-4A9D-81C0-07554A7097A6}">
      <dsp:nvSpPr>
        <dsp:cNvPr id="0" name=""/>
        <dsp:cNvSpPr/>
      </dsp:nvSpPr>
      <dsp:spPr>
        <a:xfrm>
          <a:off x="0" y="1506908"/>
          <a:ext cx="11413407" cy="604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0C0DAA2-98D0-4E9E-8D2E-A194C1B986BD}">
      <dsp:nvSpPr>
        <dsp:cNvPr id="0" name=""/>
        <dsp:cNvSpPr/>
      </dsp:nvSpPr>
      <dsp:spPr>
        <a:xfrm>
          <a:off x="570670" y="1152668"/>
          <a:ext cx="7989385" cy="708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1980" tIns="0" rIns="301980" bIns="0" numCol="1" spcCol="1270" anchor="ctr" anchorCtr="0">
          <a:noAutofit/>
        </a:bodyPr>
        <a:lstStyle/>
        <a:p>
          <a:pPr marL="0" lvl="0" indent="0" algn="l" defTabSz="1066800">
            <a:lnSpc>
              <a:spcPct val="90000"/>
            </a:lnSpc>
            <a:spcBef>
              <a:spcPct val="0"/>
            </a:spcBef>
            <a:spcAft>
              <a:spcPct val="35000"/>
            </a:spcAft>
            <a:buNone/>
          </a:pPr>
          <a:r>
            <a:rPr lang="en-US" sz="2400" kern="1200"/>
            <a:t>Prolonged Evaluation and Management Services</a:t>
          </a:r>
        </a:p>
      </dsp:txBody>
      <dsp:txXfrm>
        <a:off x="605255" y="1187253"/>
        <a:ext cx="7920215" cy="639310"/>
      </dsp:txXfrm>
    </dsp:sp>
    <dsp:sp modelId="{DE88CCD3-5C92-4E1F-BA09-F57D1E96DB0A}">
      <dsp:nvSpPr>
        <dsp:cNvPr id="0" name=""/>
        <dsp:cNvSpPr/>
      </dsp:nvSpPr>
      <dsp:spPr>
        <a:xfrm>
          <a:off x="0" y="2595548"/>
          <a:ext cx="11413407" cy="604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85807" tIns="499872" rIns="885807" bIns="170688"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p>
      </dsp:txBody>
      <dsp:txXfrm>
        <a:off x="0" y="2595548"/>
        <a:ext cx="11413407" cy="604800"/>
      </dsp:txXfrm>
    </dsp:sp>
    <dsp:sp modelId="{C612F0CB-58D1-4D30-B692-1E39B90477A2}">
      <dsp:nvSpPr>
        <dsp:cNvPr id="0" name=""/>
        <dsp:cNvSpPr/>
      </dsp:nvSpPr>
      <dsp:spPr>
        <a:xfrm>
          <a:off x="570670" y="2241308"/>
          <a:ext cx="7989385" cy="708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1980" tIns="0" rIns="301980" bIns="0" numCol="1" spcCol="1270" anchor="ctr" anchorCtr="0">
          <a:noAutofit/>
        </a:bodyPr>
        <a:lstStyle/>
        <a:p>
          <a:pPr marL="0" lvl="0" indent="0" algn="l" defTabSz="1066800">
            <a:lnSpc>
              <a:spcPct val="90000"/>
            </a:lnSpc>
            <a:spcBef>
              <a:spcPct val="0"/>
            </a:spcBef>
            <a:spcAft>
              <a:spcPct val="35000"/>
            </a:spcAft>
            <a:buNone/>
          </a:pPr>
          <a:r>
            <a:rPr lang="en-US" sz="2400" kern="1200"/>
            <a:t>Care Management Services</a:t>
          </a:r>
        </a:p>
      </dsp:txBody>
      <dsp:txXfrm>
        <a:off x="605255" y="2275893"/>
        <a:ext cx="7920215" cy="639310"/>
      </dsp:txXfrm>
    </dsp:sp>
    <dsp:sp modelId="{C1470017-95A7-41E6-A3A5-B2A5026D7540}">
      <dsp:nvSpPr>
        <dsp:cNvPr id="0" name=""/>
        <dsp:cNvSpPr/>
      </dsp:nvSpPr>
      <dsp:spPr>
        <a:xfrm>
          <a:off x="0" y="3684188"/>
          <a:ext cx="11413407" cy="604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23422A3-C284-4FBF-982A-05182A129A04}">
      <dsp:nvSpPr>
        <dsp:cNvPr id="0" name=""/>
        <dsp:cNvSpPr/>
      </dsp:nvSpPr>
      <dsp:spPr>
        <a:xfrm>
          <a:off x="570670" y="3329948"/>
          <a:ext cx="7989385" cy="708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1980" tIns="0" rIns="301980" bIns="0" numCol="1" spcCol="1270" anchor="ctr" anchorCtr="0">
          <a:noAutofit/>
        </a:bodyPr>
        <a:lstStyle/>
        <a:p>
          <a:pPr marL="0" lvl="0" indent="0" algn="l" defTabSz="1066800">
            <a:lnSpc>
              <a:spcPct val="90000"/>
            </a:lnSpc>
            <a:spcBef>
              <a:spcPct val="0"/>
            </a:spcBef>
            <a:spcAft>
              <a:spcPct val="35000"/>
            </a:spcAft>
            <a:buNone/>
          </a:pPr>
          <a:r>
            <a:rPr lang="en-US" sz="2400" kern="1200" dirty="0"/>
            <a:t>Transitional Care Management Services</a:t>
          </a:r>
        </a:p>
      </dsp:txBody>
      <dsp:txXfrm>
        <a:off x="605255" y="3364533"/>
        <a:ext cx="7920215" cy="6393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8C8B0A-F5D1-49E3-9EC8-B264D57C38BB}">
      <dsp:nvSpPr>
        <dsp:cNvPr id="0" name=""/>
        <dsp:cNvSpPr/>
      </dsp:nvSpPr>
      <dsp:spPr>
        <a:xfrm>
          <a:off x="0" y="250597"/>
          <a:ext cx="11467525" cy="861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t>Medical Decision Making</a:t>
          </a:r>
        </a:p>
      </dsp:txBody>
      <dsp:txXfrm>
        <a:off x="42036" y="292633"/>
        <a:ext cx="11383453" cy="777048"/>
      </dsp:txXfrm>
    </dsp:sp>
    <dsp:sp modelId="{30B0A6F9-8490-41DF-A5CD-3835BF57A963}">
      <dsp:nvSpPr>
        <dsp:cNvPr id="0" name=""/>
        <dsp:cNvSpPr/>
      </dsp:nvSpPr>
      <dsp:spPr>
        <a:xfrm>
          <a:off x="0" y="1111717"/>
          <a:ext cx="11467525" cy="114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4094" tIns="58420" rIns="327152" bIns="58420" numCol="1" spcCol="1270" anchor="t" anchorCtr="0">
          <a:noAutofit/>
        </a:bodyPr>
        <a:lstStyle/>
        <a:p>
          <a:pPr marL="285750" lvl="1" indent="-285750" algn="l" defTabSz="1600200">
            <a:lnSpc>
              <a:spcPct val="90000"/>
            </a:lnSpc>
            <a:spcBef>
              <a:spcPct val="0"/>
            </a:spcBef>
            <a:spcAft>
              <a:spcPct val="20000"/>
            </a:spcAft>
            <a:buFont typeface="Wingdings" panose="05000000000000000000" pitchFamily="2" charset="2"/>
            <a:buChar char="§"/>
          </a:pPr>
          <a:r>
            <a:rPr lang="en-US" sz="3600" kern="1200" dirty="0"/>
            <a:t>Z code(s) may justify and support medical decision making and medical necessity.</a:t>
          </a:r>
        </a:p>
      </dsp:txBody>
      <dsp:txXfrm>
        <a:off x="0" y="1111717"/>
        <a:ext cx="11467525" cy="1142640"/>
      </dsp:txXfrm>
    </dsp:sp>
    <dsp:sp modelId="{3737CA1B-9A98-4831-9251-42D6410D5BFE}">
      <dsp:nvSpPr>
        <dsp:cNvPr id="0" name=""/>
        <dsp:cNvSpPr/>
      </dsp:nvSpPr>
      <dsp:spPr>
        <a:xfrm>
          <a:off x="0" y="2254357"/>
          <a:ext cx="11467525" cy="861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t>Time</a:t>
          </a:r>
        </a:p>
      </dsp:txBody>
      <dsp:txXfrm>
        <a:off x="42036" y="2296393"/>
        <a:ext cx="11383453" cy="777048"/>
      </dsp:txXfrm>
    </dsp:sp>
    <dsp:sp modelId="{66C5F1E4-9C1E-41EC-9B11-E67B0AC50039}">
      <dsp:nvSpPr>
        <dsp:cNvPr id="0" name=""/>
        <dsp:cNvSpPr/>
      </dsp:nvSpPr>
      <dsp:spPr>
        <a:xfrm>
          <a:off x="0" y="3115478"/>
          <a:ext cx="11467525" cy="1095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4094" tIns="58420" rIns="327152" bIns="58420" numCol="1" spcCol="1270" anchor="t" anchorCtr="0">
          <a:noAutofit/>
        </a:bodyPr>
        <a:lstStyle/>
        <a:p>
          <a:pPr marL="285750" lvl="1" indent="-285750" algn="l" defTabSz="1600200">
            <a:lnSpc>
              <a:spcPct val="90000"/>
            </a:lnSpc>
            <a:spcBef>
              <a:spcPct val="0"/>
            </a:spcBef>
            <a:spcAft>
              <a:spcPct val="20000"/>
            </a:spcAft>
            <a:buFont typeface="Wingdings" panose="05000000000000000000" pitchFamily="2" charset="2"/>
            <a:buChar char="§"/>
          </a:pPr>
          <a:r>
            <a:rPr lang="en-US" sz="3600" kern="1200" dirty="0">
              <a:latin typeface="Arial" panose="020B0604020202020204" pitchFamily="34" charset="0"/>
              <a:cs typeface="Arial" panose="020B0604020202020204" pitchFamily="34" charset="0"/>
            </a:rPr>
            <a:t>Face to face and non face to face activities can account for work associated with addressing SDOH</a:t>
          </a:r>
          <a:endParaRPr lang="en-US" sz="3600" kern="1200" dirty="0"/>
        </a:p>
      </dsp:txBody>
      <dsp:txXfrm>
        <a:off x="0" y="3115478"/>
        <a:ext cx="11467525" cy="109503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67163-7510-4698-83A3-AFEF21909150}">
      <dsp:nvSpPr>
        <dsp:cNvPr id="0" name=""/>
        <dsp:cNvSpPr/>
      </dsp:nvSpPr>
      <dsp:spPr>
        <a:xfrm rot="5400000">
          <a:off x="6876724" y="-2401307"/>
          <a:ext cx="2142124" cy="748027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Font typeface="Wingdings" panose="05000000000000000000" pitchFamily="2" charset="2"/>
            <a:buChar char="§"/>
          </a:pPr>
          <a:r>
            <a:rPr lang="en-US" sz="2400" kern="1200" dirty="0">
              <a:latin typeface="Arial" panose="020B0604020202020204" pitchFamily="34" charset="0"/>
              <a:cs typeface="Arial" panose="020B0604020202020204" pitchFamily="34" charset="0"/>
            </a:rPr>
            <a:t>Z code may support the additional time needed  (in addition to the primary E/M) working with patients who have a SDOH.</a:t>
          </a:r>
        </a:p>
      </dsp:txBody>
      <dsp:txXfrm rot="-5400000">
        <a:off x="4207651" y="372336"/>
        <a:ext cx="7375700" cy="1932984"/>
      </dsp:txXfrm>
    </dsp:sp>
    <dsp:sp modelId="{DE852867-B9DF-46EA-A6EE-C493D55D2D66}">
      <dsp:nvSpPr>
        <dsp:cNvPr id="0" name=""/>
        <dsp:cNvSpPr/>
      </dsp:nvSpPr>
      <dsp:spPr>
        <a:xfrm>
          <a:off x="0" y="0"/>
          <a:ext cx="4207651" cy="267765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b="1" kern="1200" dirty="0">
              <a:solidFill>
                <a:schemeClr val="bg1"/>
              </a:solidFill>
              <a:latin typeface="Arial" panose="020B0604020202020204" pitchFamily="34" charset="0"/>
              <a:cs typeface="Arial" panose="020B0604020202020204" pitchFamily="34" charset="0"/>
            </a:rPr>
            <a:t>Additional time for evaluating, assessing, and managing a new or established patient on a single date of service.</a:t>
          </a:r>
        </a:p>
      </dsp:txBody>
      <dsp:txXfrm>
        <a:off x="130712" y="130712"/>
        <a:ext cx="3946227" cy="241623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67163-7510-4698-83A3-AFEF21909150}">
      <dsp:nvSpPr>
        <dsp:cNvPr id="0" name=""/>
        <dsp:cNvSpPr/>
      </dsp:nvSpPr>
      <dsp:spPr>
        <a:xfrm rot="5400000">
          <a:off x="6741449" y="-2228183"/>
          <a:ext cx="2408565" cy="747296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Font typeface="Wingdings" panose="05000000000000000000" pitchFamily="2" charset="2"/>
            <a:buChar char="§"/>
          </a:pPr>
          <a:r>
            <a:rPr lang="en-US" sz="2400" kern="1200" dirty="0">
              <a:latin typeface="Arial" panose="020B0604020202020204" pitchFamily="34" charset="0"/>
              <a:cs typeface="Arial" panose="020B0604020202020204" pitchFamily="34" charset="0"/>
            </a:rPr>
            <a:t>Addressing a patient’s SDOH may be part of the required care plan in addition to work performed by the physician/QHP or clinical staff.</a:t>
          </a:r>
        </a:p>
      </dsp:txBody>
      <dsp:txXfrm rot="-5400000">
        <a:off x="4209249" y="421593"/>
        <a:ext cx="7355389" cy="2173413"/>
      </dsp:txXfrm>
    </dsp:sp>
    <dsp:sp modelId="{DE852867-B9DF-46EA-A6EE-C493D55D2D66}">
      <dsp:nvSpPr>
        <dsp:cNvPr id="0" name=""/>
        <dsp:cNvSpPr/>
      </dsp:nvSpPr>
      <dsp:spPr>
        <a:xfrm>
          <a:off x="5706" y="1470"/>
          <a:ext cx="4203542" cy="30136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t"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Arial" panose="020B0604020202020204" pitchFamily="34" charset="0"/>
              <a:cs typeface="Arial" panose="020B0604020202020204" pitchFamily="34" charset="0"/>
            </a:rPr>
            <a:t>Management and support for patients with a single high-risk condition or multiple conditions over a calendar month.</a:t>
          </a:r>
        </a:p>
        <a:p>
          <a:pPr marL="0" lvl="0" indent="0" algn="ctr" defTabSz="1244600">
            <a:lnSpc>
              <a:spcPct val="90000"/>
            </a:lnSpc>
            <a:spcBef>
              <a:spcPct val="0"/>
            </a:spcBef>
            <a:spcAft>
              <a:spcPct val="35000"/>
            </a:spcAft>
            <a:buNone/>
          </a:pPr>
          <a:endParaRPr lang="en-US" sz="2300" b="1" kern="1200" dirty="0">
            <a:solidFill>
              <a:schemeClr val="accent4">
                <a:lumMod val="60000"/>
                <a:lumOff val="40000"/>
              </a:schemeClr>
            </a:solidFill>
            <a:latin typeface="Arial" panose="020B0604020202020204" pitchFamily="34" charset="0"/>
            <a:cs typeface="Arial" panose="020B0604020202020204" pitchFamily="34" charset="0"/>
          </a:endParaRPr>
        </a:p>
      </dsp:txBody>
      <dsp:txXfrm>
        <a:off x="152821" y="148585"/>
        <a:ext cx="3909312" cy="271942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D0F1B-82F7-4C9E-BC60-27E97C7BBAA4}">
      <dsp:nvSpPr>
        <dsp:cNvPr id="0" name=""/>
        <dsp:cNvSpPr/>
      </dsp:nvSpPr>
      <dsp:spPr>
        <a:xfrm rot="5400000">
          <a:off x="6469763" y="-1962907"/>
          <a:ext cx="2775650" cy="739537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Font typeface="Wingdings" panose="05000000000000000000" pitchFamily="2" charset="2"/>
            <a:buChar char="§"/>
          </a:pPr>
          <a:r>
            <a:rPr lang="en-US" sz="2800" kern="1200" dirty="0">
              <a:latin typeface="Arial" panose="020B0604020202020204" pitchFamily="34" charset="0"/>
              <a:cs typeface="Arial" panose="020B0604020202020204" pitchFamily="34" charset="0"/>
            </a:rPr>
            <a:t>A Z code indicates whether a patient may require attention to psychosocial needs and activities of daily living support.</a:t>
          </a:r>
        </a:p>
      </dsp:txBody>
      <dsp:txXfrm rot="-5400000">
        <a:off x="4159900" y="482452"/>
        <a:ext cx="7259881" cy="2504658"/>
      </dsp:txXfrm>
    </dsp:sp>
    <dsp:sp modelId="{75094986-D758-4106-901B-50A0BF2F6109}">
      <dsp:nvSpPr>
        <dsp:cNvPr id="0" name=""/>
        <dsp:cNvSpPr/>
      </dsp:nvSpPr>
      <dsp:spPr>
        <a:xfrm>
          <a:off x="0" y="0"/>
          <a:ext cx="4159900" cy="34695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Arial" panose="020B0604020202020204" pitchFamily="34" charset="0"/>
              <a:cs typeface="Arial" panose="020B0604020202020204" pitchFamily="34" charset="0"/>
            </a:rPr>
            <a:t>Management of patients discharged or transitioned from a hospital/facility setting to their home/community setting over 29 days.</a:t>
          </a:r>
          <a:endParaRPr lang="en-US" sz="2800" kern="1200" dirty="0">
            <a:solidFill>
              <a:schemeClr val="bg1"/>
            </a:solidFill>
            <a:latin typeface="Arial" panose="020B0604020202020204" pitchFamily="34" charset="0"/>
            <a:cs typeface="Arial" panose="020B0604020202020204" pitchFamily="34" charset="0"/>
          </a:endParaRPr>
        </a:p>
      </dsp:txBody>
      <dsp:txXfrm>
        <a:off x="169370" y="169370"/>
        <a:ext cx="3821160" cy="313082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11FEB-0DF6-4A92-8586-E890461498D7}">
      <dsp:nvSpPr>
        <dsp:cNvPr id="0" name=""/>
        <dsp:cNvSpPr/>
      </dsp:nvSpPr>
      <dsp:spPr>
        <a:xfrm>
          <a:off x="42186" y="277300"/>
          <a:ext cx="1483762" cy="148376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37EBAA-73CF-46DE-8214-014CFD51035F}">
      <dsp:nvSpPr>
        <dsp:cNvPr id="0" name=""/>
        <dsp:cNvSpPr/>
      </dsp:nvSpPr>
      <dsp:spPr>
        <a:xfrm>
          <a:off x="353776" y="588890"/>
          <a:ext cx="860582" cy="8605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89C5A8-94AD-4108-A1C4-8044FC9B4C14}">
      <dsp:nvSpPr>
        <dsp:cNvPr id="0" name=""/>
        <dsp:cNvSpPr/>
      </dsp:nvSpPr>
      <dsp:spPr>
        <a:xfrm>
          <a:off x="1843897" y="277300"/>
          <a:ext cx="3497440" cy="1483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Evaluate current practice processes.</a:t>
          </a:r>
        </a:p>
      </dsp:txBody>
      <dsp:txXfrm>
        <a:off x="1843897" y="277300"/>
        <a:ext cx="3497440" cy="1483762"/>
      </dsp:txXfrm>
    </dsp:sp>
    <dsp:sp modelId="{3F3F8FD5-6E3E-4471-A795-6E86875E7889}">
      <dsp:nvSpPr>
        <dsp:cNvPr id="0" name=""/>
        <dsp:cNvSpPr/>
      </dsp:nvSpPr>
      <dsp:spPr>
        <a:xfrm>
          <a:off x="5950740" y="277300"/>
          <a:ext cx="1483762" cy="148376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1CB1EC-B8D6-4CE2-8BEE-70B38DADBDC3}">
      <dsp:nvSpPr>
        <dsp:cNvPr id="0" name=""/>
        <dsp:cNvSpPr/>
      </dsp:nvSpPr>
      <dsp:spPr>
        <a:xfrm>
          <a:off x="6262330" y="588890"/>
          <a:ext cx="860582" cy="8605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37EC8F-AA5A-481D-B7EB-C60696C7598A}">
      <dsp:nvSpPr>
        <dsp:cNvPr id="0" name=""/>
        <dsp:cNvSpPr/>
      </dsp:nvSpPr>
      <dsp:spPr>
        <a:xfrm>
          <a:off x="7752452" y="277300"/>
          <a:ext cx="3497440" cy="1483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Learn the Z codes.</a:t>
          </a:r>
        </a:p>
      </dsp:txBody>
      <dsp:txXfrm>
        <a:off x="7752452" y="277300"/>
        <a:ext cx="3497440" cy="1483762"/>
      </dsp:txXfrm>
    </dsp:sp>
    <dsp:sp modelId="{AC2C77D0-3A17-4962-8FF5-77EA1ADDAE2A}">
      <dsp:nvSpPr>
        <dsp:cNvPr id="0" name=""/>
        <dsp:cNvSpPr/>
      </dsp:nvSpPr>
      <dsp:spPr>
        <a:xfrm>
          <a:off x="42186" y="2482462"/>
          <a:ext cx="1483762" cy="148376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A32AA9-EA99-43BC-B6F1-CAC2848F79D3}">
      <dsp:nvSpPr>
        <dsp:cNvPr id="0" name=""/>
        <dsp:cNvSpPr/>
      </dsp:nvSpPr>
      <dsp:spPr>
        <a:xfrm>
          <a:off x="353776" y="2794052"/>
          <a:ext cx="860582" cy="8605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5B9841-EBDB-43D7-9514-BF373844D92B}">
      <dsp:nvSpPr>
        <dsp:cNvPr id="0" name=""/>
        <dsp:cNvSpPr/>
      </dsp:nvSpPr>
      <dsp:spPr>
        <a:xfrm>
          <a:off x="1843897" y="2482462"/>
          <a:ext cx="3497440" cy="1483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Review related CPT codes and services.</a:t>
          </a:r>
        </a:p>
      </dsp:txBody>
      <dsp:txXfrm>
        <a:off x="1843897" y="2482462"/>
        <a:ext cx="3497440" cy="1483762"/>
      </dsp:txXfrm>
    </dsp:sp>
    <dsp:sp modelId="{6473D0F7-1535-47D3-B4FB-0D2C9E1D0F88}">
      <dsp:nvSpPr>
        <dsp:cNvPr id="0" name=""/>
        <dsp:cNvSpPr/>
      </dsp:nvSpPr>
      <dsp:spPr>
        <a:xfrm>
          <a:off x="5950740" y="2482462"/>
          <a:ext cx="1483762" cy="148376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BEFFE9-DE74-4B11-82AE-7A7D7334C2EB}">
      <dsp:nvSpPr>
        <dsp:cNvPr id="0" name=""/>
        <dsp:cNvSpPr/>
      </dsp:nvSpPr>
      <dsp:spPr>
        <a:xfrm>
          <a:off x="6262330" y="2794052"/>
          <a:ext cx="860582" cy="86058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75B00E-16B6-4BDE-A052-E608327D3E82}">
      <dsp:nvSpPr>
        <dsp:cNvPr id="0" name=""/>
        <dsp:cNvSpPr/>
      </dsp:nvSpPr>
      <dsp:spPr>
        <a:xfrm>
          <a:off x="7752452" y="2482462"/>
          <a:ext cx="3497440" cy="1483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Develop an action plan or next steps</a:t>
          </a:r>
        </a:p>
      </dsp:txBody>
      <dsp:txXfrm>
        <a:off x="7752452" y="2482462"/>
        <a:ext cx="3497440" cy="14837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5BDB8-9EA8-4C20-96DA-AE88D3E1E2F7}">
      <dsp:nvSpPr>
        <dsp:cNvPr id="0" name=""/>
        <dsp:cNvSpPr/>
      </dsp:nvSpPr>
      <dsp:spPr>
        <a:xfrm>
          <a:off x="1443715" y="38337"/>
          <a:ext cx="1944000" cy="1944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9CA811-3012-4F1F-827A-E100C1A319DA}">
      <dsp:nvSpPr>
        <dsp:cNvPr id="0" name=""/>
        <dsp:cNvSpPr/>
      </dsp:nvSpPr>
      <dsp:spPr>
        <a:xfrm>
          <a:off x="255715" y="2564083"/>
          <a:ext cx="4320000" cy="13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Conditions of an individual’s </a:t>
          </a:r>
          <a:r>
            <a:rPr lang="en-US" sz="2400" b="1" kern="1200"/>
            <a:t>living</a:t>
          </a:r>
          <a:r>
            <a:rPr lang="en-US" sz="2400" kern="1200"/>
            <a:t>, </a:t>
          </a:r>
          <a:r>
            <a:rPr lang="en-US" sz="2400" b="1" kern="1200"/>
            <a:t>learning</a:t>
          </a:r>
          <a:r>
            <a:rPr lang="en-US" sz="2400" kern="1200"/>
            <a:t>, and </a:t>
          </a:r>
          <a:r>
            <a:rPr lang="en-US" sz="2400" b="1" kern="1200"/>
            <a:t>working</a:t>
          </a:r>
          <a:r>
            <a:rPr lang="en-US" sz="2400" kern="1200"/>
            <a:t> environments that affect one’s health risks and outcomes.</a:t>
          </a:r>
        </a:p>
      </dsp:txBody>
      <dsp:txXfrm>
        <a:off x="255715" y="2564083"/>
        <a:ext cx="4320000" cy="1350000"/>
      </dsp:txXfrm>
    </dsp:sp>
    <dsp:sp modelId="{8B3AB8C7-24DD-4081-87B8-8F6427FDFF02}">
      <dsp:nvSpPr>
        <dsp:cNvPr id="0" name=""/>
        <dsp:cNvSpPr/>
      </dsp:nvSpPr>
      <dsp:spPr>
        <a:xfrm>
          <a:off x="6823800" y="38337"/>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047AAE-F9EF-460F-914B-2CC8933F751B}">
      <dsp:nvSpPr>
        <dsp:cNvPr id="0" name=""/>
        <dsp:cNvSpPr/>
      </dsp:nvSpPr>
      <dsp:spPr>
        <a:xfrm>
          <a:off x="5331715" y="2564083"/>
          <a:ext cx="4928169" cy="13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US" sz="2300" kern="1200"/>
            <a:t>Recognized as </a:t>
          </a:r>
          <a:r>
            <a:rPr lang="en-US" sz="2300" b="1" kern="1200"/>
            <a:t>important predictors in clinical care </a:t>
          </a:r>
          <a:r>
            <a:rPr lang="en-US" sz="2300" kern="1200"/>
            <a:t>and positive conditions are associated with </a:t>
          </a:r>
          <a:r>
            <a:rPr lang="en-US" sz="2300" b="1" kern="1200"/>
            <a:t>improved patient outcomes </a:t>
          </a:r>
          <a:r>
            <a:rPr lang="en-US" sz="2300" kern="1200"/>
            <a:t>and </a:t>
          </a:r>
          <a:r>
            <a:rPr lang="en-US" sz="2300" b="1" kern="1200"/>
            <a:t>reduced costs</a:t>
          </a:r>
          <a:r>
            <a:rPr lang="en-US" sz="2300" kern="1200"/>
            <a:t>.</a:t>
          </a:r>
        </a:p>
      </dsp:txBody>
      <dsp:txXfrm>
        <a:off x="5331715" y="2564083"/>
        <a:ext cx="4928169" cy="135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096E7-7258-403C-9B0D-6D8A52B17D5C}">
      <dsp:nvSpPr>
        <dsp:cNvPr id="0" name=""/>
        <dsp:cNvSpPr/>
      </dsp:nvSpPr>
      <dsp:spPr>
        <a:xfrm>
          <a:off x="10224" y="1378287"/>
          <a:ext cx="3056119" cy="19196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Identifying patients with SDOH</a:t>
          </a:r>
        </a:p>
      </dsp:txBody>
      <dsp:txXfrm>
        <a:off x="66448" y="1434511"/>
        <a:ext cx="2943671" cy="1807176"/>
      </dsp:txXfrm>
    </dsp:sp>
    <dsp:sp modelId="{256E0D1D-BFBD-4FDF-AF90-16A1149BA71F}">
      <dsp:nvSpPr>
        <dsp:cNvPr id="0" name=""/>
        <dsp:cNvSpPr/>
      </dsp:nvSpPr>
      <dsp:spPr>
        <a:xfrm>
          <a:off x="3371956" y="1959140"/>
          <a:ext cx="647897" cy="7579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3371956" y="2110723"/>
        <a:ext cx="453528" cy="454751"/>
      </dsp:txXfrm>
    </dsp:sp>
    <dsp:sp modelId="{991316A3-818E-47F6-89AC-121332A79E95}">
      <dsp:nvSpPr>
        <dsp:cNvPr id="0" name=""/>
        <dsp:cNvSpPr/>
      </dsp:nvSpPr>
      <dsp:spPr>
        <a:xfrm>
          <a:off x="4288791" y="1378287"/>
          <a:ext cx="3056119" cy="19196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Reporting Z codes</a:t>
          </a:r>
        </a:p>
      </dsp:txBody>
      <dsp:txXfrm>
        <a:off x="4345015" y="1434511"/>
        <a:ext cx="2943671" cy="1807176"/>
      </dsp:txXfrm>
    </dsp:sp>
    <dsp:sp modelId="{BB354D5E-733C-44B9-BABE-152EF4D1A50E}">
      <dsp:nvSpPr>
        <dsp:cNvPr id="0" name=""/>
        <dsp:cNvSpPr/>
      </dsp:nvSpPr>
      <dsp:spPr>
        <a:xfrm>
          <a:off x="7650523" y="1959140"/>
          <a:ext cx="647897" cy="7579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7650523" y="2110723"/>
        <a:ext cx="453528" cy="454751"/>
      </dsp:txXfrm>
    </dsp:sp>
    <dsp:sp modelId="{18B3E4BD-E687-4BA4-AE35-DB65521AAC64}">
      <dsp:nvSpPr>
        <dsp:cNvPr id="0" name=""/>
        <dsp:cNvSpPr/>
      </dsp:nvSpPr>
      <dsp:spPr>
        <a:xfrm>
          <a:off x="8567358" y="1378287"/>
          <a:ext cx="3056119" cy="1919624"/>
        </a:xfrm>
        <a:prstGeom prst="roundRect">
          <a:avLst>
            <a:gd name="adj" fmla="val 10000"/>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t>Improved quality, care coordination, and experience of care</a:t>
          </a:r>
        </a:p>
      </dsp:txBody>
      <dsp:txXfrm>
        <a:off x="8623582" y="1434511"/>
        <a:ext cx="2943671" cy="18071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987FC-1653-4A5E-A5FF-81F1D5C1A0B9}">
      <dsp:nvSpPr>
        <dsp:cNvPr id="0" name=""/>
        <dsp:cNvSpPr/>
      </dsp:nvSpPr>
      <dsp:spPr>
        <a:xfrm>
          <a:off x="829746" y="356"/>
          <a:ext cx="2767533" cy="166052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Z59.0  </a:t>
          </a:r>
        </a:p>
        <a:p>
          <a:pPr marL="0" lvl="0" indent="0" algn="ctr" defTabSz="1022350">
            <a:lnSpc>
              <a:spcPct val="90000"/>
            </a:lnSpc>
            <a:spcBef>
              <a:spcPct val="0"/>
            </a:spcBef>
            <a:spcAft>
              <a:spcPct val="35000"/>
            </a:spcAft>
            <a:buNone/>
          </a:pPr>
          <a:r>
            <a:rPr lang="en-US" sz="2300" b="1" kern="1200" dirty="0">
              <a:solidFill>
                <a:schemeClr val="accent4">
                  <a:lumMod val="60000"/>
                  <a:lumOff val="40000"/>
                </a:schemeClr>
              </a:solidFill>
            </a:rPr>
            <a:t>Homelessness</a:t>
          </a:r>
        </a:p>
      </dsp:txBody>
      <dsp:txXfrm>
        <a:off x="829746" y="356"/>
        <a:ext cx="2767533" cy="1660520"/>
      </dsp:txXfrm>
    </dsp:sp>
    <dsp:sp modelId="{4557619E-75D6-43C1-BA52-2618C1E3F7C9}">
      <dsp:nvSpPr>
        <dsp:cNvPr id="0" name=""/>
        <dsp:cNvSpPr/>
      </dsp:nvSpPr>
      <dsp:spPr>
        <a:xfrm>
          <a:off x="3874033" y="356"/>
          <a:ext cx="2767533" cy="166052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Z63.4</a:t>
          </a:r>
        </a:p>
        <a:p>
          <a:pPr marL="0" lvl="0" indent="0" algn="ctr" defTabSz="1066800">
            <a:lnSpc>
              <a:spcPct val="90000"/>
            </a:lnSpc>
            <a:spcBef>
              <a:spcPct val="0"/>
            </a:spcBef>
            <a:spcAft>
              <a:spcPct val="35000"/>
            </a:spcAft>
            <a:buNone/>
          </a:pPr>
          <a:r>
            <a:rPr lang="en-US" sz="2400" kern="1200" dirty="0"/>
            <a:t> </a:t>
          </a:r>
          <a:r>
            <a:rPr lang="en-US" sz="2400" b="1" kern="1200" dirty="0">
              <a:solidFill>
                <a:schemeClr val="accent4">
                  <a:lumMod val="60000"/>
                  <a:lumOff val="40000"/>
                </a:schemeClr>
              </a:solidFill>
            </a:rPr>
            <a:t>Disappearance and death of family member</a:t>
          </a:r>
        </a:p>
      </dsp:txBody>
      <dsp:txXfrm>
        <a:off x="3874033" y="356"/>
        <a:ext cx="2767533" cy="1660520"/>
      </dsp:txXfrm>
    </dsp:sp>
    <dsp:sp modelId="{8434FDAE-E51C-4D51-BDEB-494693D13BFB}">
      <dsp:nvSpPr>
        <dsp:cNvPr id="0" name=""/>
        <dsp:cNvSpPr/>
      </dsp:nvSpPr>
      <dsp:spPr>
        <a:xfrm>
          <a:off x="6918320" y="356"/>
          <a:ext cx="2767533" cy="166052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Z60.2 </a:t>
          </a:r>
        </a:p>
        <a:p>
          <a:pPr marL="0" lvl="0" indent="0" algn="ctr" defTabSz="1066800">
            <a:lnSpc>
              <a:spcPct val="90000"/>
            </a:lnSpc>
            <a:spcBef>
              <a:spcPct val="0"/>
            </a:spcBef>
            <a:spcAft>
              <a:spcPct val="35000"/>
            </a:spcAft>
            <a:buNone/>
          </a:pPr>
          <a:r>
            <a:rPr lang="en-US" sz="2400" b="1" kern="1200" dirty="0">
              <a:solidFill>
                <a:schemeClr val="accent4">
                  <a:lumMod val="60000"/>
                  <a:lumOff val="40000"/>
                </a:schemeClr>
              </a:solidFill>
            </a:rPr>
            <a:t>Problems related to living alone</a:t>
          </a:r>
        </a:p>
      </dsp:txBody>
      <dsp:txXfrm>
        <a:off x="6918320" y="356"/>
        <a:ext cx="2767533" cy="1660520"/>
      </dsp:txXfrm>
    </dsp:sp>
    <dsp:sp modelId="{2D9ACB7F-805E-42D9-8BF7-EAAE5C88EC5D}">
      <dsp:nvSpPr>
        <dsp:cNvPr id="0" name=""/>
        <dsp:cNvSpPr/>
      </dsp:nvSpPr>
      <dsp:spPr>
        <a:xfrm>
          <a:off x="2351889" y="1937629"/>
          <a:ext cx="2767533" cy="166052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Z59.3 </a:t>
          </a:r>
        </a:p>
        <a:p>
          <a:pPr marL="0" lvl="0" indent="0" algn="ctr" defTabSz="1022350">
            <a:lnSpc>
              <a:spcPct val="90000"/>
            </a:lnSpc>
            <a:spcBef>
              <a:spcPct val="0"/>
            </a:spcBef>
            <a:spcAft>
              <a:spcPct val="35000"/>
            </a:spcAft>
            <a:buNone/>
          </a:pPr>
          <a:r>
            <a:rPr lang="en-US" sz="2300" b="1" kern="1200" dirty="0">
              <a:solidFill>
                <a:schemeClr val="accent4">
                  <a:lumMod val="60000"/>
                  <a:lumOff val="40000"/>
                </a:schemeClr>
              </a:solidFill>
            </a:rPr>
            <a:t>Problems related to living in a residential institution</a:t>
          </a:r>
        </a:p>
      </dsp:txBody>
      <dsp:txXfrm>
        <a:off x="2351889" y="1937629"/>
        <a:ext cx="2767533" cy="1660520"/>
      </dsp:txXfrm>
    </dsp:sp>
    <dsp:sp modelId="{AA902922-82D9-4730-A8E8-949C8BCD614F}">
      <dsp:nvSpPr>
        <dsp:cNvPr id="0" name=""/>
        <dsp:cNvSpPr/>
      </dsp:nvSpPr>
      <dsp:spPr>
        <a:xfrm>
          <a:off x="5396176" y="1937629"/>
          <a:ext cx="2767533" cy="166052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Z63.0 </a:t>
          </a:r>
        </a:p>
        <a:p>
          <a:pPr marL="0" lvl="0" indent="0" algn="ctr" defTabSz="1022350">
            <a:lnSpc>
              <a:spcPct val="90000"/>
            </a:lnSpc>
            <a:spcBef>
              <a:spcPct val="0"/>
            </a:spcBef>
            <a:spcAft>
              <a:spcPct val="35000"/>
            </a:spcAft>
            <a:buNone/>
          </a:pPr>
          <a:r>
            <a:rPr lang="en-US" sz="2300" b="1" kern="1200" dirty="0">
              <a:solidFill>
                <a:schemeClr val="accent4">
                  <a:lumMod val="60000"/>
                  <a:lumOff val="40000"/>
                </a:schemeClr>
              </a:solidFill>
            </a:rPr>
            <a:t>Problems in relationship with spouse or partner</a:t>
          </a:r>
        </a:p>
      </dsp:txBody>
      <dsp:txXfrm>
        <a:off x="5396176" y="1937629"/>
        <a:ext cx="2767533" cy="16605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3420E-23AD-414D-A1C6-56F7A8F91344}">
      <dsp:nvSpPr>
        <dsp:cNvPr id="0" name=""/>
        <dsp:cNvSpPr/>
      </dsp:nvSpPr>
      <dsp:spPr>
        <a:xfrm>
          <a:off x="0" y="472"/>
          <a:ext cx="1138073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560830-DE75-4AB0-B31B-E5B154FFB476}">
      <dsp:nvSpPr>
        <dsp:cNvPr id="0" name=""/>
        <dsp:cNvSpPr/>
      </dsp:nvSpPr>
      <dsp:spPr>
        <a:xfrm>
          <a:off x="0" y="472"/>
          <a:ext cx="11380734" cy="774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Lack of awareness regarding the codes.</a:t>
          </a:r>
        </a:p>
      </dsp:txBody>
      <dsp:txXfrm>
        <a:off x="0" y="472"/>
        <a:ext cx="11380734" cy="774583"/>
      </dsp:txXfrm>
    </dsp:sp>
    <dsp:sp modelId="{88AEE3D1-2962-44B0-9A33-79BA819D1908}">
      <dsp:nvSpPr>
        <dsp:cNvPr id="0" name=""/>
        <dsp:cNvSpPr/>
      </dsp:nvSpPr>
      <dsp:spPr>
        <a:xfrm>
          <a:off x="0" y="775056"/>
          <a:ext cx="1138073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2598F8-A987-4D71-A737-044415D4AF55}">
      <dsp:nvSpPr>
        <dsp:cNvPr id="0" name=""/>
        <dsp:cNvSpPr/>
      </dsp:nvSpPr>
      <dsp:spPr>
        <a:xfrm>
          <a:off x="0" y="775056"/>
          <a:ext cx="11380734" cy="774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Difficulty in determining when and how to report the codes.</a:t>
          </a:r>
        </a:p>
      </dsp:txBody>
      <dsp:txXfrm>
        <a:off x="0" y="775056"/>
        <a:ext cx="11380734" cy="774583"/>
      </dsp:txXfrm>
    </dsp:sp>
    <dsp:sp modelId="{7F682A9C-39F4-4918-BDC3-A6A699BA5F63}">
      <dsp:nvSpPr>
        <dsp:cNvPr id="0" name=""/>
        <dsp:cNvSpPr/>
      </dsp:nvSpPr>
      <dsp:spPr>
        <a:xfrm>
          <a:off x="0" y="1549640"/>
          <a:ext cx="1138073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B78AA3-6844-469B-908E-D1D3304F1E62}">
      <dsp:nvSpPr>
        <dsp:cNvPr id="0" name=""/>
        <dsp:cNvSpPr/>
      </dsp:nvSpPr>
      <dsp:spPr>
        <a:xfrm>
          <a:off x="0" y="1549640"/>
          <a:ext cx="11380734" cy="774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Lack of internal processes to incorporate Z codes into the workflow.</a:t>
          </a:r>
        </a:p>
      </dsp:txBody>
      <dsp:txXfrm>
        <a:off x="0" y="1549640"/>
        <a:ext cx="11380734" cy="774583"/>
      </dsp:txXfrm>
    </dsp:sp>
    <dsp:sp modelId="{82B5E289-3C6E-443F-A93D-8B4F478CB7FF}">
      <dsp:nvSpPr>
        <dsp:cNvPr id="0" name=""/>
        <dsp:cNvSpPr/>
      </dsp:nvSpPr>
      <dsp:spPr>
        <a:xfrm>
          <a:off x="0" y="2324223"/>
          <a:ext cx="1138073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17054B-7BF0-4367-A725-5564004F7866}">
      <dsp:nvSpPr>
        <dsp:cNvPr id="0" name=""/>
        <dsp:cNvSpPr/>
      </dsp:nvSpPr>
      <dsp:spPr>
        <a:xfrm>
          <a:off x="0" y="2324223"/>
          <a:ext cx="11380734" cy="774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Confusion as to who can (or should) document SDOH.</a:t>
          </a:r>
        </a:p>
      </dsp:txBody>
      <dsp:txXfrm>
        <a:off x="0" y="2324223"/>
        <a:ext cx="11380734" cy="774583"/>
      </dsp:txXfrm>
    </dsp:sp>
    <dsp:sp modelId="{D47DEDB3-7F32-47D9-828F-5F456D39BB51}">
      <dsp:nvSpPr>
        <dsp:cNvPr id="0" name=""/>
        <dsp:cNvSpPr/>
      </dsp:nvSpPr>
      <dsp:spPr>
        <a:xfrm>
          <a:off x="0" y="3098807"/>
          <a:ext cx="1138073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788047-BEE6-4066-A39D-99F64134AA10}">
      <dsp:nvSpPr>
        <dsp:cNvPr id="0" name=""/>
        <dsp:cNvSpPr/>
      </dsp:nvSpPr>
      <dsp:spPr>
        <a:xfrm>
          <a:off x="0" y="3098807"/>
          <a:ext cx="11380734" cy="774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Lack of explicit financial incentives for their use.</a:t>
          </a:r>
        </a:p>
      </dsp:txBody>
      <dsp:txXfrm>
        <a:off x="0" y="3098807"/>
        <a:ext cx="11380734" cy="7745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AABFD-2C40-4541-88C5-4C9562750B5D}">
      <dsp:nvSpPr>
        <dsp:cNvPr id="0" name=""/>
        <dsp:cNvSpPr/>
      </dsp:nvSpPr>
      <dsp:spPr>
        <a:xfrm>
          <a:off x="0" y="0"/>
          <a:ext cx="1095102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F4B77C-5014-47F2-8198-3B2523716A4A}">
      <dsp:nvSpPr>
        <dsp:cNvPr id="0" name=""/>
        <dsp:cNvSpPr/>
      </dsp:nvSpPr>
      <dsp:spPr>
        <a:xfrm>
          <a:off x="0" y="0"/>
          <a:ext cx="2190205" cy="4184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EOM participants will be required to:</a:t>
          </a:r>
        </a:p>
      </dsp:txBody>
      <dsp:txXfrm>
        <a:off x="0" y="0"/>
        <a:ext cx="2190205" cy="4184342"/>
      </dsp:txXfrm>
    </dsp:sp>
    <dsp:sp modelId="{8A836B21-5517-47C6-9E0C-6E48408CA73E}">
      <dsp:nvSpPr>
        <dsp:cNvPr id="0" name=""/>
        <dsp:cNvSpPr/>
      </dsp:nvSpPr>
      <dsp:spPr>
        <a:xfrm>
          <a:off x="2354471" y="39432"/>
          <a:ext cx="8596557" cy="788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Develop and establish a </a:t>
          </a:r>
          <a:r>
            <a:rPr lang="en-US" sz="2400" b="0" kern="1200" dirty="0"/>
            <a:t>health equity plan</a:t>
          </a:r>
          <a:r>
            <a:rPr lang="en-US" sz="2400" kern="1200" dirty="0"/>
            <a:t>.</a:t>
          </a:r>
        </a:p>
      </dsp:txBody>
      <dsp:txXfrm>
        <a:off x="2354471" y="39432"/>
        <a:ext cx="8596557" cy="788650"/>
      </dsp:txXfrm>
    </dsp:sp>
    <dsp:sp modelId="{F2A2011E-D35C-4A61-A804-B0ADA8C31E92}">
      <dsp:nvSpPr>
        <dsp:cNvPr id="0" name=""/>
        <dsp:cNvSpPr/>
      </dsp:nvSpPr>
      <dsp:spPr>
        <a:xfrm>
          <a:off x="2190205" y="828082"/>
          <a:ext cx="876082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5622D0-F07C-4DFF-8AE2-CD34BA403C09}">
      <dsp:nvSpPr>
        <dsp:cNvPr id="0" name=""/>
        <dsp:cNvSpPr/>
      </dsp:nvSpPr>
      <dsp:spPr>
        <a:xfrm>
          <a:off x="2354471" y="867515"/>
          <a:ext cx="8596557" cy="788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Collect and report beneficiary-level sociodemographic data.</a:t>
          </a:r>
        </a:p>
      </dsp:txBody>
      <dsp:txXfrm>
        <a:off x="2354471" y="867515"/>
        <a:ext cx="8596557" cy="788650"/>
      </dsp:txXfrm>
    </dsp:sp>
    <dsp:sp modelId="{21ACCFBD-9D1D-4F40-B681-A0405411AD8E}">
      <dsp:nvSpPr>
        <dsp:cNvPr id="0" name=""/>
        <dsp:cNvSpPr/>
      </dsp:nvSpPr>
      <dsp:spPr>
        <a:xfrm>
          <a:off x="2190205" y="1656165"/>
          <a:ext cx="876082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E54E3A-7549-47FD-95D9-86EC767FD55D}">
      <dsp:nvSpPr>
        <dsp:cNvPr id="0" name=""/>
        <dsp:cNvSpPr/>
      </dsp:nvSpPr>
      <dsp:spPr>
        <a:xfrm>
          <a:off x="2354471" y="1695598"/>
          <a:ext cx="8596557" cy="788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Use health-related social needs (HRSN) screening tools.</a:t>
          </a:r>
        </a:p>
      </dsp:txBody>
      <dsp:txXfrm>
        <a:off x="2354471" y="1695598"/>
        <a:ext cx="8596557" cy="788650"/>
      </dsp:txXfrm>
    </dsp:sp>
    <dsp:sp modelId="{624FD618-1375-4F40-ADD2-3504EAF2732E}">
      <dsp:nvSpPr>
        <dsp:cNvPr id="0" name=""/>
        <dsp:cNvSpPr/>
      </dsp:nvSpPr>
      <dsp:spPr>
        <a:xfrm>
          <a:off x="2190205" y="2484248"/>
          <a:ext cx="876082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817886-30AA-4498-B3FC-5068DC8A1110}">
      <dsp:nvSpPr>
        <dsp:cNvPr id="0" name=""/>
        <dsp:cNvSpPr/>
      </dsp:nvSpPr>
      <dsp:spPr>
        <a:xfrm>
          <a:off x="2354471" y="2523681"/>
          <a:ext cx="8596557" cy="788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Provide patient navigation to EOM beneficiaries.</a:t>
          </a:r>
        </a:p>
      </dsp:txBody>
      <dsp:txXfrm>
        <a:off x="2354471" y="2523681"/>
        <a:ext cx="8596557" cy="788650"/>
      </dsp:txXfrm>
    </dsp:sp>
    <dsp:sp modelId="{6D3F8DC5-A124-42D5-AA12-140EB149EEAF}">
      <dsp:nvSpPr>
        <dsp:cNvPr id="0" name=""/>
        <dsp:cNvSpPr/>
      </dsp:nvSpPr>
      <dsp:spPr>
        <a:xfrm>
          <a:off x="2190205" y="3312331"/>
          <a:ext cx="876082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14C2B5-DA04-4925-BA68-6A2F6A7F4568}">
      <dsp:nvSpPr>
        <dsp:cNvPr id="0" name=""/>
        <dsp:cNvSpPr/>
      </dsp:nvSpPr>
      <dsp:spPr>
        <a:xfrm>
          <a:off x="2354471" y="3351764"/>
          <a:ext cx="8596557" cy="788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Provide EOM beneficiaries with 24/7 access to a clinician.</a:t>
          </a:r>
        </a:p>
      </dsp:txBody>
      <dsp:txXfrm>
        <a:off x="2354471" y="3351764"/>
        <a:ext cx="8596557" cy="788650"/>
      </dsp:txXfrm>
    </dsp:sp>
    <dsp:sp modelId="{B07D560C-3EF1-4B62-9EAB-3793FDCA348B}">
      <dsp:nvSpPr>
        <dsp:cNvPr id="0" name=""/>
        <dsp:cNvSpPr/>
      </dsp:nvSpPr>
      <dsp:spPr>
        <a:xfrm>
          <a:off x="2190205" y="4140414"/>
          <a:ext cx="876082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849A3-9E43-4963-8F56-FCD74ED86A8D}">
      <dsp:nvSpPr>
        <dsp:cNvPr id="0" name=""/>
        <dsp:cNvSpPr/>
      </dsp:nvSpPr>
      <dsp:spPr>
        <a:xfrm>
          <a:off x="0" y="342099"/>
          <a:ext cx="11419115" cy="126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6250" tIns="416560" rIns="886250"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Train and maintain a culturally competent workforce.</a:t>
          </a:r>
        </a:p>
        <a:p>
          <a:pPr marL="228600" lvl="1" indent="-228600" algn="l" defTabSz="977900">
            <a:lnSpc>
              <a:spcPct val="90000"/>
            </a:lnSpc>
            <a:spcBef>
              <a:spcPct val="0"/>
            </a:spcBef>
            <a:spcAft>
              <a:spcPct val="15000"/>
            </a:spcAft>
            <a:buChar char="•"/>
          </a:pPr>
          <a:r>
            <a:rPr lang="en-US" sz="2200" kern="1200" dirty="0"/>
            <a:t>Promoting equitable access to resources.</a:t>
          </a:r>
        </a:p>
      </dsp:txBody>
      <dsp:txXfrm>
        <a:off x="0" y="342099"/>
        <a:ext cx="11419115" cy="1260000"/>
      </dsp:txXfrm>
    </dsp:sp>
    <dsp:sp modelId="{4CBC09F0-76A4-43B2-8C6B-6BD6D56621A3}">
      <dsp:nvSpPr>
        <dsp:cNvPr id="0" name=""/>
        <dsp:cNvSpPr/>
      </dsp:nvSpPr>
      <dsp:spPr>
        <a:xfrm>
          <a:off x="570955" y="46899"/>
          <a:ext cx="7993380"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131" tIns="0" rIns="302131" bIns="0" numCol="1" spcCol="1270" anchor="ctr" anchorCtr="0">
          <a:noAutofit/>
        </a:bodyPr>
        <a:lstStyle/>
        <a:p>
          <a:pPr marL="0" lvl="0" indent="0" algn="l" defTabSz="977900">
            <a:lnSpc>
              <a:spcPct val="90000"/>
            </a:lnSpc>
            <a:spcBef>
              <a:spcPct val="0"/>
            </a:spcBef>
            <a:spcAft>
              <a:spcPct val="35000"/>
            </a:spcAft>
            <a:buNone/>
          </a:pPr>
          <a:r>
            <a:rPr lang="en-US" sz="2200" b="1" kern="1200" dirty="0"/>
            <a:t>National Comprehensive Cancer Control Program (CDC)</a:t>
          </a:r>
          <a:r>
            <a:rPr lang="en-US" sz="2200" kern="1200" dirty="0"/>
            <a:t> </a:t>
          </a:r>
        </a:p>
      </dsp:txBody>
      <dsp:txXfrm>
        <a:off x="599776" y="75720"/>
        <a:ext cx="7935738" cy="532758"/>
      </dsp:txXfrm>
    </dsp:sp>
    <dsp:sp modelId="{D52137AB-5212-40DE-885D-C49C880CD36B}">
      <dsp:nvSpPr>
        <dsp:cNvPr id="0" name=""/>
        <dsp:cNvSpPr/>
      </dsp:nvSpPr>
      <dsp:spPr>
        <a:xfrm>
          <a:off x="0" y="2005299"/>
          <a:ext cx="11419115" cy="126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6250" tIns="416560" rIns="886250" bIns="156464" numCol="1" spcCol="1270" anchor="t" anchorCtr="0">
          <a:noAutofit/>
        </a:bodyPr>
        <a:lstStyle/>
        <a:p>
          <a:pPr marL="228600" lvl="1" indent="-228600" algn="l" defTabSz="977900">
            <a:lnSpc>
              <a:spcPct val="90000"/>
            </a:lnSpc>
            <a:spcBef>
              <a:spcPct val="0"/>
            </a:spcBef>
            <a:spcAft>
              <a:spcPct val="15000"/>
            </a:spcAft>
            <a:buChar char="•"/>
          </a:pPr>
          <a:r>
            <a:rPr lang="en-US" sz="2200" b="0" i="0" kern="1200" dirty="0"/>
            <a:t>Address gaps in clinical care and community services. </a:t>
          </a:r>
          <a:endParaRPr lang="en-US" sz="2200" kern="1200" dirty="0"/>
        </a:p>
        <a:p>
          <a:pPr marL="228600" lvl="1" indent="-228600" algn="l" defTabSz="977900">
            <a:lnSpc>
              <a:spcPct val="90000"/>
            </a:lnSpc>
            <a:spcBef>
              <a:spcPct val="0"/>
            </a:spcBef>
            <a:spcAft>
              <a:spcPct val="15000"/>
            </a:spcAft>
            <a:buChar char="•"/>
          </a:pPr>
          <a:r>
            <a:rPr lang="en-US" sz="2200" b="0" i="0" kern="1200" dirty="0"/>
            <a:t>Identify and address health-related social needs.</a:t>
          </a:r>
          <a:endParaRPr lang="en-US" sz="2200" kern="1200" dirty="0"/>
        </a:p>
      </dsp:txBody>
      <dsp:txXfrm>
        <a:off x="0" y="2005299"/>
        <a:ext cx="11419115" cy="1260000"/>
      </dsp:txXfrm>
    </dsp:sp>
    <dsp:sp modelId="{EE604A50-4128-4AE6-9201-26B755F7D879}">
      <dsp:nvSpPr>
        <dsp:cNvPr id="0" name=""/>
        <dsp:cNvSpPr/>
      </dsp:nvSpPr>
      <dsp:spPr>
        <a:xfrm>
          <a:off x="570955" y="1710099"/>
          <a:ext cx="7993380"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131" tIns="0" rIns="302131" bIns="0" numCol="1" spcCol="1270" anchor="ctr" anchorCtr="0">
          <a:noAutofit/>
        </a:bodyPr>
        <a:lstStyle/>
        <a:p>
          <a:pPr marL="0" lvl="0" indent="0" algn="l" defTabSz="977900">
            <a:lnSpc>
              <a:spcPct val="90000"/>
            </a:lnSpc>
            <a:spcBef>
              <a:spcPct val="0"/>
            </a:spcBef>
            <a:spcAft>
              <a:spcPct val="35000"/>
            </a:spcAft>
            <a:buNone/>
          </a:pPr>
          <a:r>
            <a:rPr lang="en-US" sz="2200" b="1" kern="1200" dirty="0"/>
            <a:t>Accountable Health Communities Model (CMS)</a:t>
          </a:r>
          <a:endParaRPr lang="en-US" sz="2200" kern="1200" dirty="0"/>
        </a:p>
      </dsp:txBody>
      <dsp:txXfrm>
        <a:off x="599776" y="1738920"/>
        <a:ext cx="7935738" cy="532758"/>
      </dsp:txXfrm>
    </dsp:sp>
    <dsp:sp modelId="{51BC10F8-3C0D-4501-B9F0-7DEA6903E948}">
      <dsp:nvSpPr>
        <dsp:cNvPr id="0" name=""/>
        <dsp:cNvSpPr/>
      </dsp:nvSpPr>
      <dsp:spPr>
        <a:xfrm>
          <a:off x="0" y="3668499"/>
          <a:ext cx="11419115" cy="126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6250" tIns="416560" rIns="886250"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Access to high-quality health care services.</a:t>
          </a:r>
        </a:p>
        <a:p>
          <a:pPr marL="228600" lvl="1" indent="-228600" algn="l" defTabSz="977900">
            <a:lnSpc>
              <a:spcPct val="90000"/>
            </a:lnSpc>
            <a:spcBef>
              <a:spcPct val="0"/>
            </a:spcBef>
            <a:spcAft>
              <a:spcPct val="15000"/>
            </a:spcAft>
            <a:buChar char="•"/>
          </a:pPr>
          <a:r>
            <a:rPr lang="en-US" sz="2200" kern="1200" dirty="0"/>
            <a:t>Increase both preventive care </a:t>
          </a:r>
          <a:r>
            <a:rPr lang="en-US" sz="2200" i="0" kern="1200" dirty="0"/>
            <a:t>and</a:t>
          </a:r>
          <a:r>
            <a:rPr lang="en-US" sz="2200" kern="1200" dirty="0"/>
            <a:t> cancer screenings.</a:t>
          </a:r>
        </a:p>
      </dsp:txBody>
      <dsp:txXfrm>
        <a:off x="0" y="3668499"/>
        <a:ext cx="11419115" cy="1260000"/>
      </dsp:txXfrm>
    </dsp:sp>
    <dsp:sp modelId="{72227862-CC38-4707-8419-23897337A1DB}">
      <dsp:nvSpPr>
        <dsp:cNvPr id="0" name=""/>
        <dsp:cNvSpPr/>
      </dsp:nvSpPr>
      <dsp:spPr>
        <a:xfrm>
          <a:off x="570955" y="3373299"/>
          <a:ext cx="7993380"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131" tIns="0" rIns="302131" bIns="0" numCol="1" spcCol="1270" anchor="ctr" anchorCtr="0">
          <a:noAutofit/>
        </a:bodyPr>
        <a:lstStyle/>
        <a:p>
          <a:pPr marL="0" lvl="0" indent="0" algn="l" defTabSz="889000">
            <a:lnSpc>
              <a:spcPct val="90000"/>
            </a:lnSpc>
            <a:spcBef>
              <a:spcPct val="0"/>
            </a:spcBef>
            <a:spcAft>
              <a:spcPct val="35000"/>
            </a:spcAft>
            <a:buNone/>
          </a:pPr>
          <a:r>
            <a:rPr lang="en-US" sz="2000" b="1" kern="1200"/>
            <a:t>Healthy People 2030 (HHS)</a:t>
          </a:r>
          <a:endParaRPr lang="en-US" sz="2000" kern="1200"/>
        </a:p>
      </dsp:txBody>
      <dsp:txXfrm>
        <a:off x="599776" y="3402120"/>
        <a:ext cx="7935738" cy="5327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85F0F-4430-4C0A-8400-05FF63E661FE}">
      <dsp:nvSpPr>
        <dsp:cNvPr id="0" name=""/>
        <dsp:cNvSpPr/>
      </dsp:nvSpPr>
      <dsp:spPr>
        <a:xfrm>
          <a:off x="3291522" y="1042571"/>
          <a:ext cx="723583" cy="91440"/>
        </a:xfrm>
        <a:custGeom>
          <a:avLst/>
          <a:gdLst/>
          <a:ahLst/>
          <a:cxnLst/>
          <a:rect l="0" t="0" r="0" b="0"/>
          <a:pathLst>
            <a:path>
              <a:moveTo>
                <a:pt x="0" y="45720"/>
              </a:moveTo>
              <a:lnTo>
                <a:pt x="72358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34459" y="1084516"/>
        <a:ext cx="37709" cy="7549"/>
      </dsp:txXfrm>
    </dsp:sp>
    <dsp:sp modelId="{D1BD36C1-A12C-4EA7-8C7A-EACB4B4B701F}">
      <dsp:nvSpPr>
        <dsp:cNvPr id="0" name=""/>
        <dsp:cNvSpPr/>
      </dsp:nvSpPr>
      <dsp:spPr>
        <a:xfrm>
          <a:off x="14264" y="104574"/>
          <a:ext cx="3279058" cy="19674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677" tIns="168658" rIns="160677" bIns="168658" numCol="1" spcCol="1270" anchor="ctr" anchorCtr="0">
          <a:noAutofit/>
        </a:bodyPr>
        <a:lstStyle/>
        <a:p>
          <a:pPr marL="0" lvl="0" indent="0" algn="ctr" defTabSz="889000">
            <a:lnSpc>
              <a:spcPct val="90000"/>
            </a:lnSpc>
            <a:spcBef>
              <a:spcPct val="0"/>
            </a:spcBef>
            <a:spcAft>
              <a:spcPct val="35000"/>
            </a:spcAft>
            <a:buNone/>
          </a:pPr>
          <a:r>
            <a:rPr lang="en-US" sz="2000" b="0" i="0" kern="1200" baseline="0" dirty="0"/>
            <a:t>1. </a:t>
          </a:r>
          <a:r>
            <a:rPr lang="en-US" sz="2000" b="1" i="0" kern="1200" baseline="0" dirty="0">
              <a:solidFill>
                <a:schemeClr val="accent1">
                  <a:lumMod val="75000"/>
                </a:schemeClr>
              </a:solidFill>
            </a:rPr>
            <a:t>Collect SDOH data:</a:t>
          </a:r>
          <a:r>
            <a:rPr lang="en-US" sz="2000" b="1" i="0" kern="1200" baseline="0" dirty="0"/>
            <a:t> </a:t>
          </a:r>
          <a:r>
            <a:rPr lang="en-US" sz="2000" b="0" i="0" kern="1200" baseline="0" dirty="0"/>
            <a:t>Collect SDOH data via health risk assessments, </a:t>
          </a:r>
          <a:r>
            <a:rPr lang="en-US" sz="2000" b="0" i="0" kern="1200" baseline="0" dirty="0">
              <a:hlinkClick xmlns:r="http://schemas.openxmlformats.org/officeDocument/2006/relationships" r:id="rId1"/>
            </a:rPr>
            <a:t>screening tools</a:t>
          </a:r>
          <a:r>
            <a:rPr lang="en-US" sz="2000" b="0" i="0" kern="1200" baseline="0" dirty="0"/>
            <a:t>, person-provider interaction, and self-reporting. </a:t>
          </a:r>
          <a:endParaRPr lang="en-US" sz="2000" kern="1200" dirty="0"/>
        </a:p>
      </dsp:txBody>
      <dsp:txXfrm>
        <a:off x="14264" y="104574"/>
        <a:ext cx="3279058" cy="1967434"/>
      </dsp:txXfrm>
    </dsp:sp>
    <dsp:sp modelId="{20523C91-9F2F-470B-AF22-CA1278BC1F86}">
      <dsp:nvSpPr>
        <dsp:cNvPr id="0" name=""/>
        <dsp:cNvSpPr/>
      </dsp:nvSpPr>
      <dsp:spPr>
        <a:xfrm>
          <a:off x="7324764" y="1042571"/>
          <a:ext cx="723583" cy="91440"/>
        </a:xfrm>
        <a:custGeom>
          <a:avLst/>
          <a:gdLst/>
          <a:ahLst/>
          <a:cxnLst/>
          <a:rect l="0" t="0" r="0" b="0"/>
          <a:pathLst>
            <a:path>
              <a:moveTo>
                <a:pt x="0" y="45720"/>
              </a:moveTo>
              <a:lnTo>
                <a:pt x="72358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67701" y="1084516"/>
        <a:ext cx="37709" cy="7549"/>
      </dsp:txXfrm>
    </dsp:sp>
    <dsp:sp modelId="{D4630E0C-5944-4D4E-A47E-B457B23FB73C}">
      <dsp:nvSpPr>
        <dsp:cNvPr id="0" name=""/>
        <dsp:cNvSpPr/>
      </dsp:nvSpPr>
      <dsp:spPr>
        <a:xfrm>
          <a:off x="4047505" y="104574"/>
          <a:ext cx="3279058" cy="19674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677" tIns="168658" rIns="160677" bIns="168658" numCol="1" spcCol="1270" anchor="ctr" anchorCtr="0">
          <a:noAutofit/>
        </a:bodyPr>
        <a:lstStyle/>
        <a:p>
          <a:pPr marL="0" lvl="0" indent="0" algn="ctr" defTabSz="889000">
            <a:lnSpc>
              <a:spcPct val="90000"/>
            </a:lnSpc>
            <a:spcBef>
              <a:spcPct val="0"/>
            </a:spcBef>
            <a:spcAft>
              <a:spcPct val="35000"/>
            </a:spcAft>
            <a:buNone/>
          </a:pPr>
          <a:r>
            <a:rPr lang="en-US" sz="2000" b="0" i="0" kern="1200" baseline="0" dirty="0"/>
            <a:t>2. </a:t>
          </a:r>
          <a:r>
            <a:rPr lang="en-US" sz="2000" b="1" i="0" kern="1200" baseline="0" dirty="0">
              <a:solidFill>
                <a:schemeClr val="accent1">
                  <a:lumMod val="75000"/>
                </a:schemeClr>
              </a:solidFill>
            </a:rPr>
            <a:t>Document SDOH data: </a:t>
          </a:r>
          <a:r>
            <a:rPr lang="en-US" sz="2000" b="0" i="0" kern="1200" baseline="0" dirty="0"/>
            <a:t>Record data in a patient’s paper or electronic health record. </a:t>
          </a:r>
          <a:endParaRPr lang="en-US" sz="2000" kern="1200" dirty="0"/>
        </a:p>
      </dsp:txBody>
      <dsp:txXfrm>
        <a:off x="4047505" y="104574"/>
        <a:ext cx="3279058" cy="1967434"/>
      </dsp:txXfrm>
    </dsp:sp>
    <dsp:sp modelId="{55886286-1069-40ED-BD74-E024B4953F95}">
      <dsp:nvSpPr>
        <dsp:cNvPr id="0" name=""/>
        <dsp:cNvSpPr/>
      </dsp:nvSpPr>
      <dsp:spPr>
        <a:xfrm>
          <a:off x="1653793" y="2070208"/>
          <a:ext cx="8066482" cy="723583"/>
        </a:xfrm>
        <a:custGeom>
          <a:avLst/>
          <a:gdLst/>
          <a:ahLst/>
          <a:cxnLst/>
          <a:rect l="0" t="0" r="0" b="0"/>
          <a:pathLst>
            <a:path>
              <a:moveTo>
                <a:pt x="8066482" y="0"/>
              </a:moveTo>
              <a:lnTo>
                <a:pt x="8066482" y="378891"/>
              </a:lnTo>
              <a:lnTo>
                <a:pt x="0" y="378891"/>
              </a:lnTo>
              <a:lnTo>
                <a:pt x="0" y="723583"/>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84493" y="2428225"/>
        <a:ext cx="405083" cy="7549"/>
      </dsp:txXfrm>
    </dsp:sp>
    <dsp:sp modelId="{C7CC2E90-7765-4EAC-AEEE-35693233B6E8}">
      <dsp:nvSpPr>
        <dsp:cNvPr id="0" name=""/>
        <dsp:cNvSpPr/>
      </dsp:nvSpPr>
      <dsp:spPr>
        <a:xfrm>
          <a:off x="8080747" y="104574"/>
          <a:ext cx="3279058" cy="19674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677" tIns="168658" rIns="160677" bIns="168658" numCol="1" spcCol="1270" anchor="ctr" anchorCtr="0">
          <a:noAutofit/>
        </a:bodyPr>
        <a:lstStyle/>
        <a:p>
          <a:pPr marL="0" lvl="0" indent="0" algn="ctr" defTabSz="889000">
            <a:lnSpc>
              <a:spcPct val="90000"/>
            </a:lnSpc>
            <a:spcBef>
              <a:spcPct val="0"/>
            </a:spcBef>
            <a:spcAft>
              <a:spcPct val="35000"/>
            </a:spcAft>
            <a:buNone/>
          </a:pPr>
          <a:r>
            <a:rPr lang="en-US" sz="2000" b="0" i="0" kern="1200" baseline="0" dirty="0"/>
            <a:t>3. </a:t>
          </a:r>
          <a:r>
            <a:rPr lang="en-US" sz="2000" b="1" i="0" kern="1200" baseline="0" dirty="0">
              <a:solidFill>
                <a:schemeClr val="accent1">
                  <a:lumMod val="75000"/>
                </a:schemeClr>
              </a:solidFill>
            </a:rPr>
            <a:t>Map SDOH data to Z codes: </a:t>
          </a:r>
          <a:r>
            <a:rPr lang="en-US" sz="2000" b="0" i="0" kern="1200" baseline="0" dirty="0"/>
            <a:t>Select the ICD-10 CM Z code(s) that corresponds to the SDOH.</a:t>
          </a:r>
          <a:endParaRPr lang="en-US" sz="2000" kern="1200" dirty="0"/>
        </a:p>
      </dsp:txBody>
      <dsp:txXfrm>
        <a:off x="8080747" y="104574"/>
        <a:ext cx="3279058" cy="1967434"/>
      </dsp:txXfrm>
    </dsp:sp>
    <dsp:sp modelId="{4EC47867-458E-471A-AACC-E6B394B27550}">
      <dsp:nvSpPr>
        <dsp:cNvPr id="0" name=""/>
        <dsp:cNvSpPr/>
      </dsp:nvSpPr>
      <dsp:spPr>
        <a:xfrm>
          <a:off x="3291522" y="3764189"/>
          <a:ext cx="723583" cy="91440"/>
        </a:xfrm>
        <a:custGeom>
          <a:avLst/>
          <a:gdLst/>
          <a:ahLst/>
          <a:cxnLst/>
          <a:rect l="0" t="0" r="0" b="0"/>
          <a:pathLst>
            <a:path>
              <a:moveTo>
                <a:pt x="0" y="45720"/>
              </a:moveTo>
              <a:lnTo>
                <a:pt x="72358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34459" y="3806134"/>
        <a:ext cx="37709" cy="7549"/>
      </dsp:txXfrm>
    </dsp:sp>
    <dsp:sp modelId="{9A757493-67CF-4381-86FD-F779612082C2}">
      <dsp:nvSpPr>
        <dsp:cNvPr id="0" name=""/>
        <dsp:cNvSpPr/>
      </dsp:nvSpPr>
      <dsp:spPr>
        <a:xfrm>
          <a:off x="14264" y="2826192"/>
          <a:ext cx="3279058" cy="19674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677" tIns="168658" rIns="160677" bIns="168658" numCol="1" spcCol="1270" anchor="ctr" anchorCtr="0">
          <a:noAutofit/>
        </a:bodyPr>
        <a:lstStyle/>
        <a:p>
          <a:pPr marL="0" lvl="0" indent="0" algn="ctr" defTabSz="889000">
            <a:lnSpc>
              <a:spcPct val="90000"/>
            </a:lnSpc>
            <a:spcBef>
              <a:spcPct val="0"/>
            </a:spcBef>
            <a:spcAft>
              <a:spcPct val="35000"/>
            </a:spcAft>
            <a:buNone/>
          </a:pPr>
          <a:r>
            <a:rPr lang="en-US" sz="2000" b="0" i="0" kern="1200" baseline="0" dirty="0"/>
            <a:t>4. </a:t>
          </a:r>
          <a:r>
            <a:rPr lang="en-US" sz="2000" b="1" i="0" kern="1200" baseline="0" dirty="0">
              <a:solidFill>
                <a:schemeClr val="accent1">
                  <a:lumMod val="75000"/>
                </a:schemeClr>
              </a:solidFill>
            </a:rPr>
            <a:t>Analyze SDOH Z code data findings: </a:t>
          </a:r>
          <a:r>
            <a:rPr lang="en-US" sz="2000" b="0" i="0" kern="1200" baseline="0" dirty="0"/>
            <a:t>Add to key reports and share with social service organizations, providers,  and health plans.</a:t>
          </a:r>
          <a:endParaRPr lang="en-US" sz="2000" kern="1200" dirty="0"/>
        </a:p>
      </dsp:txBody>
      <dsp:txXfrm>
        <a:off x="14264" y="2826192"/>
        <a:ext cx="3279058" cy="1967434"/>
      </dsp:txXfrm>
    </dsp:sp>
    <dsp:sp modelId="{CACB0B97-C751-44F4-B173-1074642DBA0D}">
      <dsp:nvSpPr>
        <dsp:cNvPr id="0" name=""/>
        <dsp:cNvSpPr/>
      </dsp:nvSpPr>
      <dsp:spPr>
        <a:xfrm>
          <a:off x="4047505" y="2826192"/>
          <a:ext cx="3279058" cy="19674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677" tIns="168658" rIns="160677" bIns="168658"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047505" y="2826192"/>
        <a:ext cx="3279058" cy="19674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C3103-49B5-4247-BE1D-45B2AE8E482F}">
      <dsp:nvSpPr>
        <dsp:cNvPr id="0" name=""/>
        <dsp:cNvSpPr/>
      </dsp:nvSpPr>
      <dsp:spPr>
        <a:xfrm>
          <a:off x="4307667" y="-40086"/>
          <a:ext cx="2004108" cy="1302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Identify</a:t>
          </a:r>
          <a:r>
            <a:rPr lang="en-US" sz="2000" kern="1200" dirty="0"/>
            <a:t> patients with SDOH.</a:t>
          </a:r>
        </a:p>
      </dsp:txBody>
      <dsp:txXfrm>
        <a:off x="4371258" y="23505"/>
        <a:ext cx="1876926" cy="1175488"/>
      </dsp:txXfrm>
    </dsp:sp>
    <dsp:sp modelId="{71101A58-360E-4D33-AC0B-A71F2F48DA57}">
      <dsp:nvSpPr>
        <dsp:cNvPr id="0" name=""/>
        <dsp:cNvSpPr/>
      </dsp:nvSpPr>
      <dsp:spPr>
        <a:xfrm>
          <a:off x="3158839" y="611248"/>
          <a:ext cx="4301764" cy="4301764"/>
        </a:xfrm>
        <a:custGeom>
          <a:avLst/>
          <a:gdLst/>
          <a:ahLst/>
          <a:cxnLst/>
          <a:rect l="0" t="0" r="0" b="0"/>
          <a:pathLst>
            <a:path>
              <a:moveTo>
                <a:pt x="3429212" y="421094"/>
              </a:moveTo>
              <a:arcTo wR="2150882" hR="2150882" stAng="18387885" swAng="163263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AF0AE84-7506-4ED1-9BBE-9D8C5FA449B7}">
      <dsp:nvSpPr>
        <dsp:cNvPr id="0" name=""/>
        <dsp:cNvSpPr/>
      </dsp:nvSpPr>
      <dsp:spPr>
        <a:xfrm>
          <a:off x="6458549" y="2110795"/>
          <a:ext cx="2004108" cy="1302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Connect</a:t>
          </a:r>
          <a:r>
            <a:rPr lang="en-US" sz="2000" kern="1200" dirty="0"/>
            <a:t> SDOH with Z codes.</a:t>
          </a:r>
        </a:p>
      </dsp:txBody>
      <dsp:txXfrm>
        <a:off x="6522140" y="2174386"/>
        <a:ext cx="1876926" cy="1175488"/>
      </dsp:txXfrm>
    </dsp:sp>
    <dsp:sp modelId="{33E129C8-F256-4479-89AE-7813A9BBE0F8}">
      <dsp:nvSpPr>
        <dsp:cNvPr id="0" name=""/>
        <dsp:cNvSpPr/>
      </dsp:nvSpPr>
      <dsp:spPr>
        <a:xfrm>
          <a:off x="3158839" y="611248"/>
          <a:ext cx="4301764" cy="4301764"/>
        </a:xfrm>
        <a:custGeom>
          <a:avLst/>
          <a:gdLst/>
          <a:ahLst/>
          <a:cxnLst/>
          <a:rect l="0" t="0" r="0" b="0"/>
          <a:pathLst>
            <a:path>
              <a:moveTo>
                <a:pt x="4078707" y="3104708"/>
              </a:moveTo>
              <a:arcTo wR="2150882" hR="2150882" stAng="1579484" swAng="163263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77A6C19-567A-4CAB-9908-7A47C9716FB1}">
      <dsp:nvSpPr>
        <dsp:cNvPr id="0" name=""/>
        <dsp:cNvSpPr/>
      </dsp:nvSpPr>
      <dsp:spPr>
        <a:xfrm>
          <a:off x="4307667" y="4174782"/>
          <a:ext cx="2004108" cy="14764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Link </a:t>
          </a:r>
          <a:r>
            <a:rPr lang="en-US" sz="1800" kern="1200" dirty="0"/>
            <a:t>practice processes for SDOH to the appropriate CPT ®codes.</a:t>
          </a:r>
        </a:p>
      </dsp:txBody>
      <dsp:txXfrm>
        <a:off x="4379742" y="4246857"/>
        <a:ext cx="1859958" cy="1332309"/>
      </dsp:txXfrm>
    </dsp:sp>
    <dsp:sp modelId="{4A507429-8309-46A2-BB87-00F8AA2292F2}">
      <dsp:nvSpPr>
        <dsp:cNvPr id="0" name=""/>
        <dsp:cNvSpPr/>
      </dsp:nvSpPr>
      <dsp:spPr>
        <a:xfrm>
          <a:off x="3158839" y="611248"/>
          <a:ext cx="4301764" cy="4301764"/>
        </a:xfrm>
        <a:custGeom>
          <a:avLst/>
          <a:gdLst/>
          <a:ahLst/>
          <a:cxnLst/>
          <a:rect l="0" t="0" r="0" b="0"/>
          <a:pathLst>
            <a:path>
              <a:moveTo>
                <a:pt x="872552" y="3880670"/>
              </a:moveTo>
              <a:arcTo wR="2150882" hR="2150882" stAng="7587885" swAng="163263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F910B3B-3E8A-4CA2-9302-425FEFC50743}">
      <dsp:nvSpPr>
        <dsp:cNvPr id="0" name=""/>
        <dsp:cNvSpPr/>
      </dsp:nvSpPr>
      <dsp:spPr>
        <a:xfrm>
          <a:off x="2156784" y="2110795"/>
          <a:ext cx="2004108" cy="1302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Evaluate</a:t>
          </a:r>
          <a:r>
            <a:rPr lang="en-US" sz="2000" kern="1200" dirty="0"/>
            <a:t> progress and goals.</a:t>
          </a:r>
        </a:p>
      </dsp:txBody>
      <dsp:txXfrm>
        <a:off x="2220375" y="2174386"/>
        <a:ext cx="1876926" cy="1175488"/>
      </dsp:txXfrm>
    </dsp:sp>
    <dsp:sp modelId="{1EC45A35-63B6-4892-B5B6-3ACA286E5235}">
      <dsp:nvSpPr>
        <dsp:cNvPr id="0" name=""/>
        <dsp:cNvSpPr/>
      </dsp:nvSpPr>
      <dsp:spPr>
        <a:xfrm>
          <a:off x="3158839" y="611248"/>
          <a:ext cx="4301764" cy="4301764"/>
        </a:xfrm>
        <a:custGeom>
          <a:avLst/>
          <a:gdLst/>
          <a:ahLst/>
          <a:cxnLst/>
          <a:rect l="0" t="0" r="0" b="0"/>
          <a:pathLst>
            <a:path>
              <a:moveTo>
                <a:pt x="223056" y="1197056"/>
              </a:moveTo>
              <a:arcTo wR="2150882" hR="2150882" stAng="12379484" swAng="163263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BA891C-00A5-4A37-B085-8292CA9E7413}" type="datetimeFigureOut">
              <a:rPr lang="en-US" smtClean="0"/>
              <a:t>5/25/2023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4D9E9D-93A9-4E6A-8E42-DC0055A8528E}" type="slidenum">
              <a:rPr lang="en-US" smtClean="0"/>
              <a:t>‹#›</a:t>
            </a:fld>
            <a:endParaRPr lang="en-US"/>
          </a:p>
        </p:txBody>
      </p:sp>
    </p:spTree>
    <p:extLst>
      <p:ext uri="{BB962C8B-B14F-4D97-AF65-F5344CB8AC3E}">
        <p14:creationId xmlns:p14="http://schemas.microsoft.com/office/powerpoint/2010/main" val="238288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4D9E9D-93A9-4E6A-8E42-DC0055A8528E}" type="slidenum">
              <a:rPr lang="en-US" smtClean="0"/>
              <a:t>4</a:t>
            </a:fld>
            <a:endParaRPr lang="en-US"/>
          </a:p>
        </p:txBody>
      </p:sp>
    </p:spTree>
    <p:extLst>
      <p:ext uri="{BB962C8B-B14F-4D97-AF65-F5344CB8AC3E}">
        <p14:creationId xmlns:p14="http://schemas.microsoft.com/office/powerpoint/2010/main" val="2382024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Data collection using SDOH screening tools is common among different settings. </a:t>
            </a:r>
          </a:p>
          <a:p>
            <a:r>
              <a:rPr lang="en-US"/>
              <a:t>The information is not consistently translated to standardized data due to lack of technical specifications based on industry consensus.</a:t>
            </a:r>
          </a:p>
          <a:p>
            <a:endParaRPr lang="en-US"/>
          </a:p>
        </p:txBody>
      </p:sp>
      <p:sp>
        <p:nvSpPr>
          <p:cNvPr id="4" name="Slide Number Placeholder 3"/>
          <p:cNvSpPr>
            <a:spLocks noGrp="1"/>
          </p:cNvSpPr>
          <p:nvPr>
            <p:ph type="sldNum" sz="quarter" idx="5"/>
          </p:nvPr>
        </p:nvSpPr>
        <p:spPr/>
        <p:txBody>
          <a:bodyPr/>
          <a:lstStyle/>
          <a:p>
            <a:fld id="{D14D9E9D-93A9-4E6A-8E42-DC0055A8528E}" type="slidenum">
              <a:rPr lang="en-US" smtClean="0"/>
              <a:t>8</a:t>
            </a:fld>
            <a:endParaRPr lang="en-US"/>
          </a:p>
        </p:txBody>
      </p:sp>
    </p:spTree>
    <p:extLst>
      <p:ext uri="{BB962C8B-B14F-4D97-AF65-F5344CB8AC3E}">
        <p14:creationId xmlns:p14="http://schemas.microsoft.com/office/powerpoint/2010/main" val="343109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Possible under-reporting</a:t>
            </a:r>
          </a:p>
        </p:txBody>
      </p:sp>
      <p:sp>
        <p:nvSpPr>
          <p:cNvPr id="4" name="Slide Number Placeholder 3"/>
          <p:cNvSpPr>
            <a:spLocks noGrp="1"/>
          </p:cNvSpPr>
          <p:nvPr>
            <p:ph type="sldNum" sz="quarter" idx="5"/>
          </p:nvPr>
        </p:nvSpPr>
        <p:spPr/>
        <p:txBody>
          <a:bodyPr/>
          <a:lstStyle/>
          <a:p>
            <a:fld id="{D14D9E9D-93A9-4E6A-8E42-DC0055A8528E}" type="slidenum">
              <a:rPr lang="en-US" smtClean="0"/>
              <a:t>11</a:t>
            </a:fld>
            <a:endParaRPr lang="en-US"/>
          </a:p>
        </p:txBody>
      </p:sp>
    </p:spTree>
    <p:extLst>
      <p:ext uri="{BB962C8B-B14F-4D97-AF65-F5344CB8AC3E}">
        <p14:creationId xmlns:p14="http://schemas.microsoft.com/office/powerpoint/2010/main" val="621670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4D9E9D-93A9-4E6A-8E42-DC0055A8528E}" type="slidenum">
              <a:rPr lang="en-US" smtClean="0"/>
              <a:t>17</a:t>
            </a:fld>
            <a:endParaRPr lang="en-US"/>
          </a:p>
        </p:txBody>
      </p:sp>
    </p:spTree>
    <p:extLst>
      <p:ext uri="{BB962C8B-B14F-4D97-AF65-F5344CB8AC3E}">
        <p14:creationId xmlns:p14="http://schemas.microsoft.com/office/powerpoint/2010/main" val="2985994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 one size fits all!</a:t>
            </a:r>
          </a:p>
        </p:txBody>
      </p:sp>
      <p:sp>
        <p:nvSpPr>
          <p:cNvPr id="4" name="Slide Number Placeholder 3"/>
          <p:cNvSpPr>
            <a:spLocks noGrp="1"/>
          </p:cNvSpPr>
          <p:nvPr>
            <p:ph type="sldNum" sz="quarter" idx="5"/>
          </p:nvPr>
        </p:nvSpPr>
        <p:spPr/>
        <p:txBody>
          <a:bodyPr/>
          <a:lstStyle/>
          <a:p>
            <a:fld id="{D14D9E9D-93A9-4E6A-8E42-DC0055A8528E}" type="slidenum">
              <a:rPr lang="en-US" smtClean="0"/>
              <a:t>18</a:t>
            </a:fld>
            <a:endParaRPr lang="en-US"/>
          </a:p>
        </p:txBody>
      </p:sp>
    </p:spTree>
    <p:extLst>
      <p:ext uri="{BB962C8B-B14F-4D97-AF65-F5344CB8AC3E}">
        <p14:creationId xmlns:p14="http://schemas.microsoft.com/office/powerpoint/2010/main" val="3978158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FC50FC-A145-46EF-9175-1AE5DB939B8E}"/>
              </a:ext>
            </a:extLst>
          </p:cNvPr>
          <p:cNvSpPr/>
          <p:nvPr userDrawn="1"/>
        </p:nvSpPr>
        <p:spPr>
          <a:xfrm>
            <a:off x="0" y="-3062"/>
            <a:ext cx="12188951" cy="6856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ABDE7A-85D9-41DD-86FC-5A5E00CB01EC}"/>
              </a:ext>
            </a:extLst>
          </p:cNvPr>
          <p:cNvSpPr>
            <a:spLocks noGrp="1"/>
          </p:cNvSpPr>
          <p:nvPr>
            <p:ph type="ctrTitle" hasCustomPrompt="1"/>
          </p:nvPr>
        </p:nvSpPr>
        <p:spPr>
          <a:xfrm>
            <a:off x="420917" y="1690098"/>
            <a:ext cx="11306626" cy="2453543"/>
          </a:xfrm>
        </p:spPr>
        <p:txBody>
          <a:bodyPr anchor="b">
            <a:normAutofit/>
          </a:bodyPr>
          <a:lstStyle>
            <a:lvl1pPr algn="l">
              <a:defRPr sz="5400" b="1">
                <a:solidFill>
                  <a:srgbClr val="002557"/>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44CC758-05CD-498C-B7EA-1421DD07FBAE}"/>
              </a:ext>
            </a:extLst>
          </p:cNvPr>
          <p:cNvSpPr>
            <a:spLocks noGrp="1"/>
          </p:cNvSpPr>
          <p:nvPr>
            <p:ph type="subTitle" idx="1"/>
          </p:nvPr>
        </p:nvSpPr>
        <p:spPr>
          <a:xfrm>
            <a:off x="420917" y="4230733"/>
            <a:ext cx="11306626" cy="948671"/>
          </a:xfrm>
        </p:spPr>
        <p:txBody>
          <a:bodyPr/>
          <a:lstStyle>
            <a:lvl1pPr marL="0" indent="0" algn="l">
              <a:buNone/>
              <a:defRPr sz="2400">
                <a:solidFill>
                  <a:srgbClr val="0076A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Picture 11">
            <a:extLst>
              <a:ext uri="{FF2B5EF4-FFF2-40B4-BE49-F238E27FC236}">
                <a16:creationId xmlns:a16="http://schemas.microsoft.com/office/drawing/2014/main" id="{700C05FA-B7D4-4A8E-8397-5CB86D6CE3B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59809" y="416602"/>
            <a:ext cx="2404153" cy="820605"/>
          </a:xfrm>
          <a:prstGeom prst="rect">
            <a:avLst/>
          </a:prstGeom>
        </p:spPr>
      </p:pic>
      <p:sp>
        <p:nvSpPr>
          <p:cNvPr id="13" name="Text Placeholder 8">
            <a:extLst>
              <a:ext uri="{FF2B5EF4-FFF2-40B4-BE49-F238E27FC236}">
                <a16:creationId xmlns:a16="http://schemas.microsoft.com/office/drawing/2014/main" id="{1D9F7408-FA39-411A-B427-9F7A5AE9AC1D}"/>
              </a:ext>
            </a:extLst>
          </p:cNvPr>
          <p:cNvSpPr>
            <a:spLocks noGrp="1"/>
          </p:cNvSpPr>
          <p:nvPr>
            <p:ph type="body" sz="quarter" idx="14" hasCustomPrompt="1"/>
          </p:nvPr>
        </p:nvSpPr>
        <p:spPr>
          <a:xfrm>
            <a:off x="438605" y="6169025"/>
            <a:ext cx="5675312" cy="347663"/>
          </a:xfrm>
        </p:spPr>
        <p:txBody>
          <a:bodyPr>
            <a:noAutofit/>
          </a:bodyPr>
          <a:lstStyle>
            <a:lvl1pPr marL="0" indent="0">
              <a:buFontTx/>
              <a:buNone/>
              <a:defRPr sz="1400">
                <a:solidFill>
                  <a:schemeClr val="tx1"/>
                </a:solidFill>
              </a:defRPr>
            </a:lvl1pPr>
            <a:lvl2pPr marL="457200" indent="0">
              <a:buFontTx/>
              <a:buNone/>
              <a:defRPr sz="1400">
                <a:solidFill>
                  <a:schemeClr val="bg1"/>
                </a:solidFill>
              </a:defRPr>
            </a:lvl2pPr>
            <a:lvl3pPr marL="914400" indent="0">
              <a:buFontTx/>
              <a:buNone/>
              <a:defRPr sz="1400">
                <a:solidFill>
                  <a:schemeClr val="bg1"/>
                </a:solidFill>
              </a:defRPr>
            </a:lvl3pPr>
            <a:lvl4pPr marL="1371600" indent="0">
              <a:buFontTx/>
              <a:buNone/>
              <a:defRPr sz="1400">
                <a:solidFill>
                  <a:schemeClr val="bg1"/>
                </a:solidFill>
              </a:defRPr>
            </a:lvl4pPr>
            <a:lvl5pPr marL="1828800" indent="0">
              <a:buFontTx/>
              <a:buNone/>
              <a:defRPr sz="1400">
                <a:solidFill>
                  <a:schemeClr val="bg1"/>
                </a:solidFill>
              </a:defRPr>
            </a:lvl5pPr>
          </a:lstStyle>
          <a:p>
            <a:pPr lvl="0"/>
            <a:r>
              <a:rPr lang="en-US"/>
              <a:t>Insert Date</a:t>
            </a:r>
          </a:p>
        </p:txBody>
      </p:sp>
    </p:spTree>
    <p:extLst>
      <p:ext uri="{BB962C8B-B14F-4D97-AF65-F5344CB8AC3E}">
        <p14:creationId xmlns:p14="http://schemas.microsoft.com/office/powerpoint/2010/main" val="110633849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8FF50E-ABF2-44B0-A552-7D70E1822B37}"/>
              </a:ext>
            </a:extLst>
          </p:cNvPr>
          <p:cNvSpPr>
            <a:spLocks noGrp="1"/>
          </p:cNvSpPr>
          <p:nvPr>
            <p:ph idx="1"/>
          </p:nvPr>
        </p:nvSpPr>
        <p:spPr>
          <a:xfrm>
            <a:off x="838200" y="1838779"/>
            <a:ext cx="10515600" cy="39524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9893ED-132C-4B26-8986-954FD3DA2732}"/>
              </a:ext>
            </a:extLst>
          </p:cNvPr>
          <p:cNvSpPr>
            <a:spLocks noGrp="1"/>
          </p:cNvSpPr>
          <p:nvPr>
            <p:ph type="dt" sz="half" idx="10"/>
          </p:nvPr>
        </p:nvSpPr>
        <p:spPr/>
        <p:txBody>
          <a:bodyPr/>
          <a:lstStyle/>
          <a:p>
            <a:r>
              <a:rPr lang="en-US"/>
              <a:t>Month 20XX</a:t>
            </a:r>
          </a:p>
        </p:txBody>
      </p:sp>
      <p:sp>
        <p:nvSpPr>
          <p:cNvPr id="5" name="Footer Placeholder 4">
            <a:extLst>
              <a:ext uri="{FF2B5EF4-FFF2-40B4-BE49-F238E27FC236}">
                <a16:creationId xmlns:a16="http://schemas.microsoft.com/office/drawing/2014/main" id="{E47AA7F2-0B80-4BF7-8DF3-53DF456A0A3B}"/>
              </a:ext>
            </a:extLst>
          </p:cNvPr>
          <p:cNvSpPr>
            <a:spLocks noGrp="1"/>
          </p:cNvSpPr>
          <p:nvPr>
            <p:ph type="ftr" sz="quarter" idx="11"/>
          </p:nvPr>
        </p:nvSpPr>
        <p:spPr/>
        <p:txBody>
          <a:bodyPr/>
          <a:lstStyle/>
          <a:p>
            <a:r>
              <a:rPr lang="en-US"/>
              <a:t>© 2021 American Society of Clinical Oncology (ASCO). All Rights Reserved Worldwide. </a:t>
            </a:r>
          </a:p>
        </p:txBody>
      </p:sp>
      <p:sp>
        <p:nvSpPr>
          <p:cNvPr id="6" name="Slide Number Placeholder 5">
            <a:extLst>
              <a:ext uri="{FF2B5EF4-FFF2-40B4-BE49-F238E27FC236}">
                <a16:creationId xmlns:a16="http://schemas.microsoft.com/office/drawing/2014/main" id="{28EDFBA2-7410-4086-8E43-4DC1C0EF57C2}"/>
              </a:ext>
            </a:extLst>
          </p:cNvPr>
          <p:cNvSpPr>
            <a:spLocks noGrp="1"/>
          </p:cNvSpPr>
          <p:nvPr>
            <p:ph type="sldNum" sz="quarter" idx="12"/>
          </p:nvPr>
        </p:nvSpPr>
        <p:spPr/>
        <p:txBody>
          <a:bodyPr/>
          <a:lstStyle/>
          <a:p>
            <a:fld id="{BE33F7A0-71F0-446B-9DE8-6D75BE64EE0F}" type="slidenum">
              <a:rPr lang="en-US" smtClean="0"/>
              <a:t>‹#›</a:t>
            </a:fld>
            <a:endParaRPr lang="en-US"/>
          </a:p>
        </p:txBody>
      </p:sp>
    </p:spTree>
    <p:extLst>
      <p:ext uri="{BB962C8B-B14F-4D97-AF65-F5344CB8AC3E}">
        <p14:creationId xmlns:p14="http://schemas.microsoft.com/office/powerpoint/2010/main" val="2440268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9F8BE-347B-44D4-92CC-95CA483788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66127610-89AB-4D85-ACC2-6D643F201EFF}"/>
              </a:ext>
            </a:extLst>
          </p:cNvPr>
          <p:cNvSpPr>
            <a:spLocks noGrp="1"/>
          </p:cNvSpPr>
          <p:nvPr>
            <p:ph sz="half" idx="2"/>
          </p:nvPr>
        </p:nvSpPr>
        <p:spPr>
          <a:xfrm>
            <a:off x="839788" y="1838779"/>
            <a:ext cx="5157787" cy="38217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895649D-36CB-4A67-A844-B6D42A31F527}"/>
              </a:ext>
            </a:extLst>
          </p:cNvPr>
          <p:cNvSpPr>
            <a:spLocks noGrp="1"/>
          </p:cNvSpPr>
          <p:nvPr>
            <p:ph sz="quarter" idx="4"/>
          </p:nvPr>
        </p:nvSpPr>
        <p:spPr>
          <a:xfrm>
            <a:off x="6172200" y="1838779"/>
            <a:ext cx="5183188" cy="38217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528404-8C08-4DF6-AFA8-D30B2106EA1D}"/>
              </a:ext>
            </a:extLst>
          </p:cNvPr>
          <p:cNvSpPr>
            <a:spLocks noGrp="1"/>
          </p:cNvSpPr>
          <p:nvPr>
            <p:ph type="dt" sz="half" idx="10"/>
          </p:nvPr>
        </p:nvSpPr>
        <p:spPr/>
        <p:txBody>
          <a:bodyPr/>
          <a:lstStyle/>
          <a:p>
            <a:r>
              <a:rPr lang="en-US"/>
              <a:t>Month 20XX</a:t>
            </a:r>
          </a:p>
        </p:txBody>
      </p:sp>
      <p:sp>
        <p:nvSpPr>
          <p:cNvPr id="8" name="Footer Placeholder 7">
            <a:extLst>
              <a:ext uri="{FF2B5EF4-FFF2-40B4-BE49-F238E27FC236}">
                <a16:creationId xmlns:a16="http://schemas.microsoft.com/office/drawing/2014/main" id="{DA572A0A-1737-4D77-B19E-4B9A4E58F0B5}"/>
              </a:ext>
            </a:extLst>
          </p:cNvPr>
          <p:cNvSpPr>
            <a:spLocks noGrp="1"/>
          </p:cNvSpPr>
          <p:nvPr>
            <p:ph type="ftr" sz="quarter" idx="11"/>
          </p:nvPr>
        </p:nvSpPr>
        <p:spPr/>
        <p:txBody>
          <a:bodyPr/>
          <a:lstStyle/>
          <a:p>
            <a:r>
              <a:rPr lang="en-US"/>
              <a:t>© 2021 American Society of Clinical Oncology (ASCO). All Rights Reserved Worldwide. </a:t>
            </a:r>
          </a:p>
        </p:txBody>
      </p:sp>
      <p:sp>
        <p:nvSpPr>
          <p:cNvPr id="9" name="Slide Number Placeholder 8">
            <a:extLst>
              <a:ext uri="{FF2B5EF4-FFF2-40B4-BE49-F238E27FC236}">
                <a16:creationId xmlns:a16="http://schemas.microsoft.com/office/drawing/2014/main" id="{9EB2F4A9-7562-47B7-939E-377FF9AC580D}"/>
              </a:ext>
            </a:extLst>
          </p:cNvPr>
          <p:cNvSpPr>
            <a:spLocks noGrp="1"/>
          </p:cNvSpPr>
          <p:nvPr>
            <p:ph type="sldNum" sz="quarter" idx="12"/>
          </p:nvPr>
        </p:nvSpPr>
        <p:spPr/>
        <p:txBody>
          <a:bodyPr/>
          <a:lstStyle/>
          <a:p>
            <a:fld id="{BE33F7A0-71F0-446B-9DE8-6D75BE64EE0F}" type="slidenum">
              <a:rPr lang="en-US" smtClean="0"/>
              <a:t>‹#›</a:t>
            </a:fld>
            <a:endParaRPr lang="en-US"/>
          </a:p>
        </p:txBody>
      </p:sp>
    </p:spTree>
    <p:extLst>
      <p:ext uri="{BB962C8B-B14F-4D97-AF65-F5344CB8AC3E}">
        <p14:creationId xmlns:p14="http://schemas.microsoft.com/office/powerpoint/2010/main" val="3688028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D1AEE3-88DB-4A28-B620-17407B021406}"/>
              </a:ext>
            </a:extLst>
          </p:cNvPr>
          <p:cNvSpPr>
            <a:spLocks noGrp="1"/>
          </p:cNvSpPr>
          <p:nvPr>
            <p:ph type="dt" sz="half" idx="10"/>
          </p:nvPr>
        </p:nvSpPr>
        <p:spPr/>
        <p:txBody>
          <a:bodyPr/>
          <a:lstStyle/>
          <a:p>
            <a:r>
              <a:rPr lang="en-US"/>
              <a:t>Month 20XX</a:t>
            </a:r>
          </a:p>
        </p:txBody>
      </p:sp>
      <p:sp>
        <p:nvSpPr>
          <p:cNvPr id="3" name="Footer Placeholder 2">
            <a:extLst>
              <a:ext uri="{FF2B5EF4-FFF2-40B4-BE49-F238E27FC236}">
                <a16:creationId xmlns:a16="http://schemas.microsoft.com/office/drawing/2014/main" id="{F0C1CF45-8888-4A4B-907B-D1F29EE31819}"/>
              </a:ext>
            </a:extLst>
          </p:cNvPr>
          <p:cNvSpPr>
            <a:spLocks noGrp="1"/>
          </p:cNvSpPr>
          <p:nvPr>
            <p:ph type="ftr" sz="quarter" idx="11"/>
          </p:nvPr>
        </p:nvSpPr>
        <p:spPr/>
        <p:txBody>
          <a:bodyPr/>
          <a:lstStyle/>
          <a:p>
            <a:r>
              <a:rPr lang="en-US"/>
              <a:t>© 2021 American Society of Clinical Oncology (ASCO). All Rights Reserved Worldwide. </a:t>
            </a:r>
          </a:p>
        </p:txBody>
      </p:sp>
      <p:sp>
        <p:nvSpPr>
          <p:cNvPr id="4" name="Slide Number Placeholder 3">
            <a:extLst>
              <a:ext uri="{FF2B5EF4-FFF2-40B4-BE49-F238E27FC236}">
                <a16:creationId xmlns:a16="http://schemas.microsoft.com/office/drawing/2014/main" id="{D2354B21-5ACF-49E1-A84C-36FD8CEB4E8A}"/>
              </a:ext>
            </a:extLst>
          </p:cNvPr>
          <p:cNvSpPr>
            <a:spLocks noGrp="1"/>
          </p:cNvSpPr>
          <p:nvPr>
            <p:ph type="sldNum" sz="quarter" idx="12"/>
          </p:nvPr>
        </p:nvSpPr>
        <p:spPr/>
        <p:txBody>
          <a:bodyPr/>
          <a:lstStyle/>
          <a:p>
            <a:fld id="{BE33F7A0-71F0-446B-9DE8-6D75BE64EE0F}" type="slidenum">
              <a:rPr lang="en-US" smtClean="0"/>
              <a:t>‹#›</a:t>
            </a:fld>
            <a:endParaRPr lang="en-US"/>
          </a:p>
        </p:txBody>
      </p:sp>
    </p:spTree>
    <p:extLst>
      <p:ext uri="{BB962C8B-B14F-4D97-AF65-F5344CB8AC3E}">
        <p14:creationId xmlns:p14="http://schemas.microsoft.com/office/powerpoint/2010/main" val="311697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836675C-3CCD-4498-A6C3-81148DAABDD2}"/>
              </a:ext>
            </a:extLst>
          </p:cNvPr>
          <p:cNvSpPr/>
          <p:nvPr userDrawn="1"/>
        </p:nvSpPr>
        <p:spPr>
          <a:xfrm>
            <a:off x="0" y="-3062"/>
            <a:ext cx="12188951" cy="6856284"/>
          </a:xfrm>
          <a:prstGeom prst="rect">
            <a:avLst/>
          </a:prstGeom>
          <a:solidFill>
            <a:srgbClr val="007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C64B283-FDCE-4330-AE25-38C81D369230}"/>
              </a:ext>
            </a:extLst>
          </p:cNvPr>
          <p:cNvSpPr>
            <a:spLocks noGrp="1"/>
          </p:cNvSpPr>
          <p:nvPr>
            <p:ph type="ctrTitle" hasCustomPrompt="1"/>
          </p:nvPr>
        </p:nvSpPr>
        <p:spPr>
          <a:xfrm>
            <a:off x="459810" y="2439581"/>
            <a:ext cx="11209676" cy="1970998"/>
          </a:xfrm>
        </p:spPr>
        <p:txBody>
          <a:bodyPr anchor="ctr" anchorCtr="0">
            <a:normAutofit/>
          </a:bodyPr>
          <a:lstStyle>
            <a:lvl1pPr algn="l">
              <a:defRPr sz="44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9" name="Picture 8" descr="A picture containing drawing&#10;&#10;Description automatically generated">
            <a:extLst>
              <a:ext uri="{FF2B5EF4-FFF2-40B4-BE49-F238E27FC236}">
                <a16:creationId xmlns:a16="http://schemas.microsoft.com/office/drawing/2014/main" id="{E0B1F6E4-36A7-44AF-BEAD-35940F13DA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809" y="416602"/>
            <a:ext cx="2404153" cy="820606"/>
          </a:xfrm>
          <a:prstGeom prst="rect">
            <a:avLst/>
          </a:prstGeom>
        </p:spPr>
      </p:pic>
    </p:spTree>
    <p:extLst>
      <p:ext uri="{BB962C8B-B14F-4D97-AF65-F5344CB8AC3E}">
        <p14:creationId xmlns:p14="http://schemas.microsoft.com/office/powerpoint/2010/main" val="739912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ull Quote or Emphasis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1B01931-4A42-47D0-8724-C4C5310249F1}"/>
              </a:ext>
            </a:extLst>
          </p:cNvPr>
          <p:cNvSpPr/>
          <p:nvPr userDrawn="1"/>
        </p:nvSpPr>
        <p:spPr>
          <a:xfrm>
            <a:off x="0" y="0"/>
            <a:ext cx="12192000" cy="6858000"/>
          </a:xfrm>
          <a:prstGeom prst="rect">
            <a:avLst/>
          </a:prstGeom>
          <a:solidFill>
            <a:srgbClr val="002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557"/>
              </a:solidFill>
            </a:endParaRPr>
          </a:p>
        </p:txBody>
      </p:sp>
      <p:sp>
        <p:nvSpPr>
          <p:cNvPr id="7" name="Title 1">
            <a:extLst>
              <a:ext uri="{FF2B5EF4-FFF2-40B4-BE49-F238E27FC236}">
                <a16:creationId xmlns:a16="http://schemas.microsoft.com/office/drawing/2014/main" id="{5C64B283-FDCE-4330-AE25-38C81D369230}"/>
              </a:ext>
            </a:extLst>
          </p:cNvPr>
          <p:cNvSpPr>
            <a:spLocks noGrp="1"/>
          </p:cNvSpPr>
          <p:nvPr>
            <p:ph type="ctrTitle" hasCustomPrompt="1"/>
          </p:nvPr>
        </p:nvSpPr>
        <p:spPr>
          <a:xfrm>
            <a:off x="716280" y="1950720"/>
            <a:ext cx="10741589" cy="2270759"/>
          </a:xfrm>
        </p:spPr>
        <p:txBody>
          <a:bodyPr anchor="b" anchorCtr="0">
            <a:normAutofit/>
          </a:bodyPr>
          <a:lstStyle>
            <a:lvl1pPr algn="l">
              <a:defRPr sz="4000" b="1">
                <a:solidFill>
                  <a:schemeClr val="bg1"/>
                </a:solidFill>
                <a:latin typeface="Georgia" panose="02040502050405020303" pitchFamily="18" charset="0"/>
                <a:cs typeface="Arial" panose="020B0604020202020204" pitchFamily="34" charset="0"/>
              </a:defRPr>
            </a:lvl1pPr>
          </a:lstStyle>
          <a:p>
            <a:r>
              <a:rPr lang="en-US"/>
              <a:t>“Insert pull quote”</a:t>
            </a:r>
          </a:p>
        </p:txBody>
      </p:sp>
      <p:sp>
        <p:nvSpPr>
          <p:cNvPr id="8" name="Subtitle 2">
            <a:extLst>
              <a:ext uri="{FF2B5EF4-FFF2-40B4-BE49-F238E27FC236}">
                <a16:creationId xmlns:a16="http://schemas.microsoft.com/office/drawing/2014/main" id="{B00ED0EA-B7FB-4254-A795-CB3FB078D6F6}"/>
              </a:ext>
            </a:extLst>
          </p:cNvPr>
          <p:cNvSpPr>
            <a:spLocks noGrp="1"/>
          </p:cNvSpPr>
          <p:nvPr>
            <p:ph type="subTitle" idx="1" hasCustomPrompt="1"/>
          </p:nvPr>
        </p:nvSpPr>
        <p:spPr>
          <a:xfrm>
            <a:off x="734130" y="4373879"/>
            <a:ext cx="10741588" cy="820606"/>
          </a:xfrm>
        </p:spPr>
        <p:txBody>
          <a:bodyPr anchor="t" anchorCtr="0">
            <a:noAutofit/>
          </a:bodyPr>
          <a:lstStyle>
            <a:lvl1pPr marL="0" indent="0" algn="l">
              <a:buNone/>
              <a:defRPr sz="2000" b="1">
                <a:solidFill>
                  <a:srgbClr val="59CBE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Attribution</a:t>
            </a:r>
          </a:p>
        </p:txBody>
      </p:sp>
      <p:pic>
        <p:nvPicPr>
          <p:cNvPr id="9" name="Picture 8" descr="A picture containing drawing&#10;&#10;Description automatically generated">
            <a:extLst>
              <a:ext uri="{FF2B5EF4-FFF2-40B4-BE49-F238E27FC236}">
                <a16:creationId xmlns:a16="http://schemas.microsoft.com/office/drawing/2014/main" id="{E0B1F6E4-36A7-44AF-BEAD-35940F13DA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809" y="416602"/>
            <a:ext cx="2404153" cy="820606"/>
          </a:xfrm>
          <a:prstGeom prst="rect">
            <a:avLst/>
          </a:prstGeom>
        </p:spPr>
      </p:pic>
    </p:spTree>
    <p:extLst>
      <p:ext uri="{BB962C8B-B14F-4D97-AF65-F5344CB8AC3E}">
        <p14:creationId xmlns:p14="http://schemas.microsoft.com/office/powerpoint/2010/main" val="1504075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E7D2D6-7C48-4E81-B298-73268FCAC5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2BD162-260B-459B-AFCC-55DA16A136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8CCF7A-90BB-4E84-9EBC-F70EF04A2488}"/>
              </a:ext>
            </a:extLst>
          </p:cNvPr>
          <p:cNvSpPr>
            <a:spLocks noGrp="1"/>
          </p:cNvSpPr>
          <p:nvPr>
            <p:ph type="dt" sz="half" idx="2"/>
          </p:nvPr>
        </p:nvSpPr>
        <p:spPr>
          <a:xfrm>
            <a:off x="5410200" y="625369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Month 20XX</a:t>
            </a:r>
          </a:p>
        </p:txBody>
      </p:sp>
      <p:sp>
        <p:nvSpPr>
          <p:cNvPr id="5" name="Footer Placeholder 4">
            <a:extLst>
              <a:ext uri="{FF2B5EF4-FFF2-40B4-BE49-F238E27FC236}">
                <a16:creationId xmlns:a16="http://schemas.microsoft.com/office/drawing/2014/main" id="{E4E7349A-18AE-4584-BE6B-ED443D2A83F8}"/>
              </a:ext>
            </a:extLst>
          </p:cNvPr>
          <p:cNvSpPr>
            <a:spLocks noGrp="1"/>
          </p:cNvSpPr>
          <p:nvPr>
            <p:ph type="ftr" sz="quarter" idx="3"/>
          </p:nvPr>
        </p:nvSpPr>
        <p:spPr>
          <a:xfrm>
            <a:off x="402771" y="6253693"/>
            <a:ext cx="4114800" cy="365125"/>
          </a:xfrm>
          <a:prstGeom prst="rect">
            <a:avLst/>
          </a:prstGeom>
        </p:spPr>
        <p:txBody>
          <a:bodyPr vert="horz" lIns="91440" tIns="45720" rIns="91440" bIns="45720" rtlCol="0" anchor="ctr"/>
          <a:lstStyle>
            <a:lvl1pPr algn="l">
              <a:defRPr sz="600">
                <a:solidFill>
                  <a:schemeClr val="tx1"/>
                </a:solidFill>
                <a:latin typeface="Arial" panose="020B0604020202020204" pitchFamily="34" charset="0"/>
                <a:cs typeface="Arial" panose="020B0604020202020204" pitchFamily="34" charset="0"/>
              </a:defRPr>
            </a:lvl1pPr>
          </a:lstStyle>
          <a:p>
            <a:r>
              <a:rPr lang="en-US"/>
              <a:t>© 2021 American Society of Clinical Oncology (ASCO). All Rights Reserved Worldwide. </a:t>
            </a:r>
          </a:p>
        </p:txBody>
      </p:sp>
      <p:sp>
        <p:nvSpPr>
          <p:cNvPr id="6" name="Slide Number Placeholder 5">
            <a:extLst>
              <a:ext uri="{FF2B5EF4-FFF2-40B4-BE49-F238E27FC236}">
                <a16:creationId xmlns:a16="http://schemas.microsoft.com/office/drawing/2014/main" id="{7D608DB3-8625-42CD-B269-7A764B719C70}"/>
              </a:ext>
            </a:extLst>
          </p:cNvPr>
          <p:cNvSpPr>
            <a:spLocks noGrp="1"/>
          </p:cNvSpPr>
          <p:nvPr>
            <p:ph type="sldNum" sz="quarter" idx="4"/>
          </p:nvPr>
        </p:nvSpPr>
        <p:spPr>
          <a:xfrm>
            <a:off x="11098078" y="217034"/>
            <a:ext cx="859971" cy="365125"/>
          </a:xfrm>
          <a:prstGeom prst="rect">
            <a:avLst/>
          </a:prstGeom>
        </p:spPr>
        <p:txBody>
          <a:bodyPr vert="horz" lIns="91440" tIns="45720" rIns="91440" bIns="45720" rtlCol="0" anchor="t" anchorCtr="0"/>
          <a:lstStyle>
            <a:lvl1pPr algn="r">
              <a:defRPr sz="800" b="0">
                <a:solidFill>
                  <a:srgbClr val="002557"/>
                </a:solidFill>
                <a:latin typeface="Arial" panose="020B0604020202020204" pitchFamily="34" charset="0"/>
                <a:cs typeface="Arial" panose="020B0604020202020204" pitchFamily="34" charset="0"/>
              </a:defRPr>
            </a:lvl1pPr>
          </a:lstStyle>
          <a:p>
            <a:r>
              <a:rPr lang="en-US"/>
              <a:t>PAGE </a:t>
            </a:r>
            <a:fld id="{BE33F7A0-71F0-446B-9DE8-6D75BE64EE0F}" type="slidenum">
              <a:rPr lang="en-US" smtClean="0"/>
              <a:pPr/>
              <a:t>‹#›</a:t>
            </a:fld>
            <a:endParaRPr lang="en-US"/>
          </a:p>
        </p:txBody>
      </p:sp>
      <p:cxnSp>
        <p:nvCxnSpPr>
          <p:cNvPr id="11" name="Straight Connector 10">
            <a:extLst>
              <a:ext uri="{FF2B5EF4-FFF2-40B4-BE49-F238E27FC236}">
                <a16:creationId xmlns:a16="http://schemas.microsoft.com/office/drawing/2014/main" id="{A945A349-AE7C-4119-9450-0EFFF49F136D}"/>
              </a:ext>
            </a:extLst>
          </p:cNvPr>
          <p:cNvCxnSpPr/>
          <p:nvPr userDrawn="1"/>
        </p:nvCxnSpPr>
        <p:spPr>
          <a:xfrm>
            <a:off x="402771" y="6008914"/>
            <a:ext cx="11401482" cy="0"/>
          </a:xfrm>
          <a:prstGeom prst="line">
            <a:avLst/>
          </a:prstGeom>
          <a:ln w="3175">
            <a:solidFill>
              <a:srgbClr val="002557"/>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8902C4D8-D57A-4145-A15E-391CB7D02EF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768323" y="6232111"/>
            <a:ext cx="2020906" cy="408289"/>
          </a:xfrm>
          <a:prstGeom prst="rect">
            <a:avLst/>
          </a:prstGeom>
        </p:spPr>
      </p:pic>
    </p:spTree>
    <p:extLst>
      <p:ext uri="{BB962C8B-B14F-4D97-AF65-F5344CB8AC3E}">
        <p14:creationId xmlns:p14="http://schemas.microsoft.com/office/powerpoint/2010/main" val="4101268091"/>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3" r:id="rId3"/>
    <p:sldLayoutId id="2147483655" r:id="rId4"/>
    <p:sldLayoutId id="2147483658" r:id="rId5"/>
    <p:sldLayoutId id="2147483659" r:id="rId6"/>
  </p:sldLayoutIdLst>
  <p:hf hdr="0" dt="0"/>
  <p:txStyles>
    <p:titleStyle>
      <a:lvl1pPr algn="l" defTabSz="914400" rtl="0" eaLnBrk="1" latinLnBrk="0" hangingPunct="1">
        <a:lnSpc>
          <a:spcPct val="90000"/>
        </a:lnSpc>
        <a:spcBef>
          <a:spcPct val="0"/>
        </a:spcBef>
        <a:buNone/>
        <a:defRPr sz="3600" b="1" kern="1200">
          <a:solidFill>
            <a:srgbClr val="00255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0076A9"/>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0076A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0076A9"/>
        </a:buClr>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0076A9"/>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0076A9"/>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hyperlink" Target="https://www.cms.gov/files/document/z-codes-data-highlight.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ascopubs.org/doi/abs/10.1200/OP.21.00229"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cms.gov/About-CMS/Agency-Information/OMH/Downloads/Disparities-Impact-Statement-508-rev102018.pdf" TargetMode="External"/><Relationship Id="rId3" Type="http://schemas.openxmlformats.org/officeDocument/2006/relationships/diagramLayout" Target="../diagrams/layout8.xml"/><Relationship Id="rId7" Type="http://schemas.openxmlformats.org/officeDocument/2006/relationships/hyperlink" Target="https://www.cms.gov/files/document/zcodes-infographic.pdf" TargetMode="Externa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hyperlink" Target="https://www.cms.gov/About-CMS/Agency-Information/OMH/Downloads/Disparities-Impact-Statement-508-rev102018.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sirenetwork.ucsf.edu/sites/default/files/2022-06/final%20SCREEN%20State-of-Science-Report%5B55%5D.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3" Type="http://schemas.openxmlformats.org/officeDocument/2006/relationships/hyperlink" Target="https://www.nccn.org/docs/default-source/patient-resources/nccn_distress_thermometer.pdf?sfvrsn=ef1df1a2_4" TargetMode="External"/><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practice.asco.org/sites/default/files/drupalfiles/2022-09/Care-Management-Services.pdf" TargetMode="External"/><Relationship Id="rId2" Type="http://schemas.openxmlformats.org/officeDocument/2006/relationships/hyperlink" Target="https://www.asco.org/news-initiatives/current-initiatives/health-equity" TargetMode="External"/><Relationship Id="rId1" Type="http://schemas.openxmlformats.org/officeDocument/2006/relationships/slideLayout" Target="../slideLayouts/slideLayout2.xml"/><Relationship Id="rId4" Type="http://schemas.openxmlformats.org/officeDocument/2006/relationships/hyperlink" Target="https://practice.asco.org/sites/default/files/drupalfiles/2022-08/ASCO-EOM-Fact-Sheet.pdf"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nccn.org/docs/default-source/patient-resources/nccn_distress_thermometer.pdf?sfvrsn=ef1df1a2_4" TargetMode="External"/><Relationship Id="rId2" Type="http://schemas.openxmlformats.org/officeDocument/2006/relationships/hyperlink" Target="https://www.cms.gov/About-CMS/Agency-Information/OMH/equity-initiative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innovation.cms.gov/innovation-models/ahcm" TargetMode="External"/><Relationship Id="rId2" Type="http://schemas.openxmlformats.org/officeDocument/2006/relationships/hyperlink" Target="https://www.cdc.gov/cancer/ncccp/index.htm" TargetMode="External"/><Relationship Id="rId1" Type="http://schemas.openxmlformats.org/officeDocument/2006/relationships/slideLayout" Target="../slideLayouts/slideLayout2.xml"/><Relationship Id="rId4" Type="http://schemas.openxmlformats.org/officeDocument/2006/relationships/hyperlink" Target="https://health.gov/healthypeople"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7.xml.rels><?xml version="1.0" encoding="UTF-8" standalone="yes"?>
<Relationships xmlns="http://schemas.openxmlformats.org/package/2006/relationships"><Relationship Id="rId2" Type="http://schemas.openxmlformats.org/officeDocument/2006/relationships/hyperlink" Target="mailto:practice@asco.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hyperlink" Target="https://www.cms.gov/files/document/zcodes-infographic.pdf" TargetMode="Externa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cms.gov/files/document/z-codes-data-highlight.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6CD9A-A070-4768-BE1D-6FF08FB57C65}"/>
              </a:ext>
            </a:extLst>
          </p:cNvPr>
          <p:cNvSpPr>
            <a:spLocks noGrp="1"/>
          </p:cNvSpPr>
          <p:nvPr>
            <p:ph type="ctrTitle"/>
          </p:nvPr>
        </p:nvSpPr>
        <p:spPr>
          <a:xfrm>
            <a:off x="420917" y="2545714"/>
            <a:ext cx="11306626" cy="2453543"/>
          </a:xfrm>
        </p:spPr>
        <p:txBody>
          <a:bodyPr>
            <a:normAutofit fontScale="90000"/>
          </a:bodyPr>
          <a:lstStyle/>
          <a:p>
            <a:r>
              <a:rPr lang="en-US" sz="4800" dirty="0"/>
              <a:t>Social Determinants of Health and ICD-10 CM Z Codes</a:t>
            </a:r>
            <a:br>
              <a:rPr lang="en-US" dirty="0"/>
            </a:br>
            <a:br>
              <a:rPr lang="en-US" dirty="0"/>
            </a:br>
            <a:r>
              <a:rPr lang="en-US" sz="3100" dirty="0">
                <a:solidFill>
                  <a:schemeClr val="accent1">
                    <a:lumMod val="75000"/>
                  </a:schemeClr>
                </a:solidFill>
              </a:rPr>
              <a:t>New Jersey Society of Oncology Managers</a:t>
            </a:r>
            <a:br>
              <a:rPr lang="en-US" sz="3100" dirty="0">
                <a:solidFill>
                  <a:schemeClr val="accent1">
                    <a:lumMod val="75000"/>
                  </a:schemeClr>
                </a:solidFill>
              </a:rPr>
            </a:br>
            <a:r>
              <a:rPr lang="en-US" sz="3100" dirty="0">
                <a:solidFill>
                  <a:schemeClr val="accent1">
                    <a:lumMod val="75000"/>
                  </a:schemeClr>
                </a:solidFill>
              </a:rPr>
              <a:t>June 8</a:t>
            </a:r>
            <a:r>
              <a:rPr lang="en-US" sz="3100" baseline="30000" dirty="0">
                <a:solidFill>
                  <a:schemeClr val="accent1">
                    <a:lumMod val="75000"/>
                  </a:schemeClr>
                </a:solidFill>
              </a:rPr>
              <a:t>th</a:t>
            </a:r>
            <a:r>
              <a:rPr lang="en-US" sz="3100" dirty="0">
                <a:solidFill>
                  <a:schemeClr val="accent1">
                    <a:lumMod val="75000"/>
                  </a:schemeClr>
                </a:solidFill>
              </a:rPr>
              <a:t>, 2023</a:t>
            </a:r>
          </a:p>
        </p:txBody>
      </p:sp>
      <p:sp>
        <p:nvSpPr>
          <p:cNvPr id="4" name="TextBox 3">
            <a:extLst>
              <a:ext uri="{FF2B5EF4-FFF2-40B4-BE49-F238E27FC236}">
                <a16:creationId xmlns:a16="http://schemas.microsoft.com/office/drawing/2014/main" id="{508E4958-26E0-4C3E-9996-2C5EA146CD01}"/>
              </a:ext>
            </a:extLst>
          </p:cNvPr>
          <p:cNvSpPr txBox="1"/>
          <p:nvPr/>
        </p:nvSpPr>
        <p:spPr>
          <a:xfrm>
            <a:off x="420917" y="5779362"/>
            <a:ext cx="7071836" cy="646331"/>
          </a:xfrm>
          <a:prstGeom prst="rect">
            <a:avLst/>
          </a:prstGeom>
          <a:noFill/>
        </p:spPr>
        <p:txBody>
          <a:bodyPr wrap="square" rtlCol="0">
            <a:spAutoFit/>
          </a:bodyPr>
          <a:lstStyle/>
          <a:p>
            <a:r>
              <a:rPr lang="en-US" dirty="0"/>
              <a:t>Allison Hirschorn</a:t>
            </a:r>
          </a:p>
          <a:p>
            <a:r>
              <a:rPr lang="en-US" dirty="0"/>
              <a:t>Associate Director of Coverage and Reimbursement</a:t>
            </a:r>
          </a:p>
        </p:txBody>
      </p:sp>
    </p:spTree>
    <p:extLst>
      <p:ext uri="{BB962C8B-B14F-4D97-AF65-F5344CB8AC3E}">
        <p14:creationId xmlns:p14="http://schemas.microsoft.com/office/powerpoint/2010/main" val="3776945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0E68F-94EE-42A2-846A-7E9664D23622}"/>
              </a:ext>
            </a:extLst>
          </p:cNvPr>
          <p:cNvSpPr>
            <a:spLocks noGrp="1"/>
          </p:cNvSpPr>
          <p:nvPr>
            <p:ph type="title"/>
          </p:nvPr>
        </p:nvSpPr>
        <p:spPr>
          <a:xfrm>
            <a:off x="582478" y="217034"/>
            <a:ext cx="10515600" cy="1325563"/>
          </a:xfrm>
        </p:spPr>
        <p:txBody>
          <a:bodyPr anchor="ctr">
            <a:normAutofit/>
          </a:bodyPr>
          <a:lstStyle/>
          <a:p>
            <a:r>
              <a:rPr lang="en-US" dirty="0"/>
              <a:t>Z Codes Utilization among Medicare Fee-for-Service (FFS) Beneficiaries in 2019</a:t>
            </a:r>
          </a:p>
        </p:txBody>
      </p:sp>
      <p:sp>
        <p:nvSpPr>
          <p:cNvPr id="4" name="Footer Placeholder 3">
            <a:extLst>
              <a:ext uri="{FF2B5EF4-FFF2-40B4-BE49-F238E27FC236}">
                <a16:creationId xmlns:a16="http://schemas.microsoft.com/office/drawing/2014/main" id="{153385F9-F19D-4D1C-A163-06290B74DCD4}"/>
              </a:ext>
            </a:extLst>
          </p:cNvPr>
          <p:cNvSpPr>
            <a:spLocks noGrp="1"/>
          </p:cNvSpPr>
          <p:nvPr>
            <p:ph type="ftr" sz="quarter" idx="11"/>
          </p:nvPr>
        </p:nvSpPr>
        <p:spPr>
          <a:xfrm>
            <a:off x="402771" y="6253693"/>
            <a:ext cx="4114800" cy="365125"/>
          </a:xfrm>
        </p:spPr>
        <p:txBody>
          <a:bodyPr anchor="ctr">
            <a:normAutofit/>
          </a:bodyPr>
          <a:lstStyle/>
          <a:p>
            <a:pPr>
              <a:spcAft>
                <a:spcPts val="600"/>
              </a:spcAft>
            </a:pPr>
            <a:r>
              <a:rPr lang="en-US"/>
              <a:t>© 2021 American Society of Clinical Oncology (ASCO). All Rights Reserved Worldwide. </a:t>
            </a:r>
          </a:p>
        </p:txBody>
      </p:sp>
      <p:sp>
        <p:nvSpPr>
          <p:cNvPr id="5" name="Slide Number Placeholder 4">
            <a:extLst>
              <a:ext uri="{FF2B5EF4-FFF2-40B4-BE49-F238E27FC236}">
                <a16:creationId xmlns:a16="http://schemas.microsoft.com/office/drawing/2014/main" id="{599878C3-2A04-48FC-A490-C18276B1EF1B}"/>
              </a:ext>
            </a:extLst>
          </p:cNvPr>
          <p:cNvSpPr>
            <a:spLocks noGrp="1"/>
          </p:cNvSpPr>
          <p:nvPr>
            <p:ph type="sldNum" sz="quarter" idx="12"/>
          </p:nvPr>
        </p:nvSpPr>
        <p:spPr>
          <a:xfrm>
            <a:off x="11098078" y="217034"/>
            <a:ext cx="859971" cy="365125"/>
          </a:xfrm>
        </p:spPr>
        <p:txBody>
          <a:bodyPr anchor="t">
            <a:normAutofit/>
          </a:bodyPr>
          <a:lstStyle/>
          <a:p>
            <a:pPr>
              <a:spcAft>
                <a:spcPts val="600"/>
              </a:spcAft>
            </a:pPr>
            <a:fld id="{BE33F7A0-71F0-446B-9DE8-6D75BE64EE0F}" type="slidenum">
              <a:rPr lang="en-US" smtClean="0"/>
              <a:pPr>
                <a:spcAft>
                  <a:spcPts val="600"/>
                </a:spcAft>
              </a:pPr>
              <a:t>10</a:t>
            </a:fld>
            <a:endParaRPr lang="en-US"/>
          </a:p>
        </p:txBody>
      </p:sp>
      <p:graphicFrame>
        <p:nvGraphicFramePr>
          <p:cNvPr id="7" name="Content Placeholder 2">
            <a:extLst>
              <a:ext uri="{FF2B5EF4-FFF2-40B4-BE49-F238E27FC236}">
                <a16:creationId xmlns:a16="http://schemas.microsoft.com/office/drawing/2014/main" id="{FC4A370B-34D6-4CFF-B6D7-3B2C5901FBA9}"/>
              </a:ext>
            </a:extLst>
          </p:cNvPr>
          <p:cNvGraphicFramePr>
            <a:graphicFrameLocks noGrp="1"/>
          </p:cNvGraphicFramePr>
          <p:nvPr>
            <p:ph idx="1"/>
            <p:extLst>
              <p:ext uri="{D42A27DB-BD31-4B8C-83A1-F6EECF244321}">
                <p14:modId xmlns:p14="http://schemas.microsoft.com/office/powerpoint/2010/main" val="2749762306"/>
              </p:ext>
            </p:extLst>
          </p:nvPr>
        </p:nvGraphicFramePr>
        <p:xfrm>
          <a:off x="838200" y="2192694"/>
          <a:ext cx="10515600" cy="3598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C7BACB47-8B70-4D89-8DA5-3FAA8E29D102}"/>
              </a:ext>
            </a:extLst>
          </p:cNvPr>
          <p:cNvSpPr txBox="1"/>
          <p:nvPr/>
        </p:nvSpPr>
        <p:spPr>
          <a:xfrm>
            <a:off x="582478" y="1636813"/>
            <a:ext cx="4778829" cy="461665"/>
          </a:xfrm>
          <a:prstGeom prst="rect">
            <a:avLst/>
          </a:prstGeom>
          <a:noFill/>
        </p:spPr>
        <p:txBody>
          <a:bodyPr wrap="square" rtlCol="0">
            <a:spAutoFit/>
          </a:bodyPr>
          <a:lstStyle/>
          <a:p>
            <a:r>
              <a:rPr lang="en-US" sz="2400" b="1"/>
              <a:t>5 Most Utilized Z codes</a:t>
            </a:r>
          </a:p>
        </p:txBody>
      </p:sp>
    </p:spTree>
    <p:extLst>
      <p:ext uri="{BB962C8B-B14F-4D97-AF65-F5344CB8AC3E}">
        <p14:creationId xmlns:p14="http://schemas.microsoft.com/office/powerpoint/2010/main" val="1916001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35870-B3DC-4110-BBA5-EA8589936D07}"/>
              </a:ext>
            </a:extLst>
          </p:cNvPr>
          <p:cNvSpPr>
            <a:spLocks noGrp="1"/>
          </p:cNvSpPr>
          <p:nvPr>
            <p:ph type="title"/>
          </p:nvPr>
        </p:nvSpPr>
        <p:spPr>
          <a:xfrm>
            <a:off x="402771" y="217034"/>
            <a:ext cx="10515600" cy="1325563"/>
          </a:xfrm>
        </p:spPr>
        <p:txBody>
          <a:bodyPr/>
          <a:lstStyle/>
          <a:p>
            <a:r>
              <a:rPr lang="en-US" dirty="0"/>
              <a:t>Z Codes Utilization among Medicare Fee-for-Service (FFS) Beneficiaries in 2019</a:t>
            </a:r>
          </a:p>
        </p:txBody>
      </p:sp>
      <p:graphicFrame>
        <p:nvGraphicFramePr>
          <p:cNvPr id="6" name="Table 6">
            <a:extLst>
              <a:ext uri="{FF2B5EF4-FFF2-40B4-BE49-F238E27FC236}">
                <a16:creationId xmlns:a16="http://schemas.microsoft.com/office/drawing/2014/main" id="{7A7191C3-8CC5-420A-9CEE-167020BC5136}"/>
              </a:ext>
            </a:extLst>
          </p:cNvPr>
          <p:cNvGraphicFramePr>
            <a:graphicFrameLocks noGrp="1"/>
          </p:cNvGraphicFramePr>
          <p:nvPr>
            <p:ph idx="1"/>
            <p:extLst>
              <p:ext uri="{D42A27DB-BD31-4B8C-83A1-F6EECF244321}">
                <p14:modId xmlns:p14="http://schemas.microsoft.com/office/powerpoint/2010/main" val="3419476394"/>
              </p:ext>
            </p:extLst>
          </p:nvPr>
        </p:nvGraphicFramePr>
        <p:xfrm>
          <a:off x="402770" y="1879950"/>
          <a:ext cx="6415279" cy="2927213"/>
        </p:xfrm>
        <a:graphic>
          <a:graphicData uri="http://schemas.openxmlformats.org/drawingml/2006/table">
            <a:tbl>
              <a:tblPr firstRow="1" bandRow="1">
                <a:tableStyleId>{5C22544A-7EE6-4342-B048-85BDC9FD1C3A}</a:tableStyleId>
              </a:tblPr>
              <a:tblGrid>
                <a:gridCol w="6415279">
                  <a:extLst>
                    <a:ext uri="{9D8B030D-6E8A-4147-A177-3AD203B41FA5}">
                      <a16:colId xmlns:a16="http://schemas.microsoft.com/office/drawing/2014/main" val="3040797447"/>
                    </a:ext>
                  </a:extLst>
                </a:gridCol>
              </a:tblGrid>
              <a:tr h="437273">
                <a:tc>
                  <a:txBody>
                    <a:bodyPr/>
                    <a:lstStyle/>
                    <a:p>
                      <a:r>
                        <a:rPr lang="en-US" sz="2400"/>
                        <a:t>Race and Ethnicity Proportions</a:t>
                      </a:r>
                    </a:p>
                  </a:txBody>
                  <a:tcPr/>
                </a:tc>
                <a:extLst>
                  <a:ext uri="{0D108BD9-81ED-4DB2-BD59-A6C34878D82A}">
                    <a16:rowId xmlns:a16="http://schemas.microsoft.com/office/drawing/2014/main" val="3811788209"/>
                  </a:ext>
                </a:extLst>
              </a:tr>
              <a:tr h="437273">
                <a:tc>
                  <a:txBody>
                    <a:bodyPr/>
                    <a:lstStyle/>
                    <a:p>
                      <a:r>
                        <a:rPr lang="en-US" sz="2400" dirty="0"/>
                        <a:t>Medicare FFS Beneficiaries </a:t>
                      </a:r>
                      <a:r>
                        <a:rPr lang="en-US" sz="2400" b="1" dirty="0">
                          <a:solidFill>
                            <a:schemeClr val="accent1">
                              <a:lumMod val="50000"/>
                            </a:schemeClr>
                          </a:solidFill>
                        </a:rPr>
                        <a:t>with Z Codes</a:t>
                      </a:r>
                    </a:p>
                  </a:txBody>
                  <a:tcPr/>
                </a:tc>
                <a:extLst>
                  <a:ext uri="{0D108BD9-81ED-4DB2-BD59-A6C34878D82A}">
                    <a16:rowId xmlns:a16="http://schemas.microsoft.com/office/drawing/2014/main" val="3433117748"/>
                  </a:ext>
                </a:extLst>
              </a:tr>
              <a:tr h="2012813">
                <a:tc>
                  <a:txBody>
                    <a:bodyPr/>
                    <a:lstStyle/>
                    <a:p>
                      <a:pPr marL="285750" indent="-285750">
                        <a:buFont typeface="Wingdings" panose="05000000000000000000" pitchFamily="2" charset="2"/>
                        <a:buChar char="§"/>
                      </a:pPr>
                      <a:r>
                        <a:rPr lang="en-US" sz="2400" b="1" dirty="0">
                          <a:solidFill>
                            <a:schemeClr val="accent2"/>
                          </a:solidFill>
                        </a:rPr>
                        <a:t>White (79.5%)</a:t>
                      </a:r>
                    </a:p>
                    <a:p>
                      <a:pPr marL="285750" indent="-285750">
                        <a:buFont typeface="Wingdings" panose="05000000000000000000" pitchFamily="2" charset="2"/>
                        <a:buChar char="§"/>
                      </a:pPr>
                      <a:r>
                        <a:rPr lang="en-US" sz="2400" b="0" dirty="0">
                          <a:solidFill>
                            <a:schemeClr val="tx1"/>
                          </a:solidFill>
                        </a:rPr>
                        <a:t>Black and African American(8.8%)</a:t>
                      </a:r>
                    </a:p>
                    <a:p>
                      <a:pPr marL="285750" indent="-285750">
                        <a:buFont typeface="Wingdings" panose="05000000000000000000" pitchFamily="2" charset="2"/>
                        <a:buChar char="§"/>
                      </a:pPr>
                      <a:r>
                        <a:rPr lang="en-US" sz="2400" dirty="0"/>
                        <a:t>Hispanic (5.9%)</a:t>
                      </a:r>
                    </a:p>
                    <a:p>
                      <a:pPr marL="285750" indent="-285750">
                        <a:buFont typeface="Wingdings" panose="05000000000000000000" pitchFamily="2" charset="2"/>
                        <a:buChar char="§"/>
                      </a:pPr>
                      <a:r>
                        <a:rPr lang="en-US" sz="2400" dirty="0"/>
                        <a:t>Asian and Pacific Island (2.7%)</a:t>
                      </a:r>
                    </a:p>
                    <a:p>
                      <a:pPr marL="285750" indent="-285750">
                        <a:buFont typeface="Wingdings" panose="05000000000000000000" pitchFamily="2" charset="2"/>
                        <a:buChar char="§"/>
                      </a:pPr>
                      <a:r>
                        <a:rPr lang="en-US" sz="2400" dirty="0"/>
                        <a:t>American Indian and Alaska Native (0.6%)</a:t>
                      </a:r>
                    </a:p>
                  </a:txBody>
                  <a:tcPr/>
                </a:tc>
                <a:extLst>
                  <a:ext uri="{0D108BD9-81ED-4DB2-BD59-A6C34878D82A}">
                    <a16:rowId xmlns:a16="http://schemas.microsoft.com/office/drawing/2014/main" val="2899597278"/>
                  </a:ext>
                </a:extLst>
              </a:tr>
            </a:tbl>
          </a:graphicData>
        </a:graphic>
      </p:graphicFrame>
      <p:sp>
        <p:nvSpPr>
          <p:cNvPr id="4" name="Footer Placeholder 3">
            <a:extLst>
              <a:ext uri="{FF2B5EF4-FFF2-40B4-BE49-F238E27FC236}">
                <a16:creationId xmlns:a16="http://schemas.microsoft.com/office/drawing/2014/main" id="{74F8BB4D-8166-4145-A257-4868E72991AA}"/>
              </a:ext>
            </a:extLst>
          </p:cNvPr>
          <p:cNvSpPr>
            <a:spLocks noGrp="1"/>
          </p:cNvSpPr>
          <p:nvPr>
            <p:ph type="ftr" sz="quarter" idx="11"/>
          </p:nvPr>
        </p:nvSpPr>
        <p:spPr/>
        <p:txBody>
          <a:bodyPr/>
          <a:lstStyle/>
          <a:p>
            <a:r>
              <a:rPr lang="en-US"/>
              <a:t>© 2021 American Society of Clinical Oncology (ASCO). All Rights Reserved Worldwide. </a:t>
            </a:r>
          </a:p>
        </p:txBody>
      </p:sp>
      <p:sp>
        <p:nvSpPr>
          <p:cNvPr id="5" name="Slide Number Placeholder 4">
            <a:extLst>
              <a:ext uri="{FF2B5EF4-FFF2-40B4-BE49-F238E27FC236}">
                <a16:creationId xmlns:a16="http://schemas.microsoft.com/office/drawing/2014/main" id="{0BDCF039-792F-4A79-A8FE-68ABC9A3963A}"/>
              </a:ext>
            </a:extLst>
          </p:cNvPr>
          <p:cNvSpPr>
            <a:spLocks noGrp="1"/>
          </p:cNvSpPr>
          <p:nvPr>
            <p:ph type="sldNum" sz="quarter" idx="12"/>
          </p:nvPr>
        </p:nvSpPr>
        <p:spPr/>
        <p:txBody>
          <a:bodyPr/>
          <a:lstStyle/>
          <a:p>
            <a:fld id="{BE33F7A0-71F0-446B-9DE8-6D75BE64EE0F}" type="slidenum">
              <a:rPr lang="en-US" smtClean="0"/>
              <a:t>11</a:t>
            </a:fld>
            <a:endParaRPr lang="en-US"/>
          </a:p>
        </p:txBody>
      </p:sp>
      <p:sp>
        <p:nvSpPr>
          <p:cNvPr id="7" name="TextBox 6">
            <a:extLst>
              <a:ext uri="{FF2B5EF4-FFF2-40B4-BE49-F238E27FC236}">
                <a16:creationId xmlns:a16="http://schemas.microsoft.com/office/drawing/2014/main" id="{944E8FF3-A640-40FE-BB52-0C2C1C698C8E}"/>
              </a:ext>
            </a:extLst>
          </p:cNvPr>
          <p:cNvSpPr txBox="1"/>
          <p:nvPr/>
        </p:nvSpPr>
        <p:spPr>
          <a:xfrm>
            <a:off x="326571" y="5291952"/>
            <a:ext cx="9686562" cy="738664"/>
          </a:xfrm>
          <a:prstGeom prst="rect">
            <a:avLst/>
          </a:prstGeom>
          <a:noFill/>
        </p:spPr>
        <p:txBody>
          <a:bodyPr wrap="square" rtlCol="0">
            <a:spAutoFit/>
          </a:bodyPr>
          <a:lstStyle/>
          <a:p>
            <a:r>
              <a:rPr lang="en-US" sz="1400" dirty="0"/>
              <a:t>CMS Data Highlight</a:t>
            </a:r>
          </a:p>
          <a:p>
            <a:r>
              <a:rPr lang="en-US" sz="1400" dirty="0"/>
              <a:t>No. 24 September 2021</a:t>
            </a:r>
          </a:p>
          <a:p>
            <a:r>
              <a:rPr lang="en-US" sz="1400" dirty="0">
                <a:hlinkClick r:id="rId3"/>
              </a:rPr>
              <a:t>Utilization of Z Codes for Social Determinants of Health among Medicare Fee-for-Service Beneficiaries, 2019</a:t>
            </a:r>
            <a:endParaRPr lang="en-US" sz="1400" dirty="0"/>
          </a:p>
        </p:txBody>
      </p:sp>
    </p:spTree>
    <p:extLst>
      <p:ext uri="{BB962C8B-B14F-4D97-AF65-F5344CB8AC3E}">
        <p14:creationId xmlns:p14="http://schemas.microsoft.com/office/powerpoint/2010/main" val="1130119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1DE4D-CE6F-41B1-8BD3-611A0285AD52}"/>
              </a:ext>
            </a:extLst>
          </p:cNvPr>
          <p:cNvSpPr>
            <a:spLocks noGrp="1"/>
          </p:cNvSpPr>
          <p:nvPr>
            <p:ph type="title"/>
          </p:nvPr>
        </p:nvSpPr>
        <p:spPr>
          <a:xfrm>
            <a:off x="402771" y="365125"/>
            <a:ext cx="10951029" cy="1325563"/>
          </a:xfrm>
        </p:spPr>
        <p:txBody>
          <a:bodyPr anchor="ctr">
            <a:normAutofit/>
          </a:bodyPr>
          <a:lstStyle/>
          <a:p>
            <a:r>
              <a:rPr lang="en-US" dirty="0"/>
              <a:t>Why is the utilization of these codes low?</a:t>
            </a:r>
          </a:p>
        </p:txBody>
      </p:sp>
      <p:sp>
        <p:nvSpPr>
          <p:cNvPr id="4" name="Footer Placeholder 3">
            <a:extLst>
              <a:ext uri="{FF2B5EF4-FFF2-40B4-BE49-F238E27FC236}">
                <a16:creationId xmlns:a16="http://schemas.microsoft.com/office/drawing/2014/main" id="{BDB36F02-486F-4DAE-A518-04E90A525CF4}"/>
              </a:ext>
            </a:extLst>
          </p:cNvPr>
          <p:cNvSpPr>
            <a:spLocks noGrp="1"/>
          </p:cNvSpPr>
          <p:nvPr>
            <p:ph type="ftr" sz="quarter" idx="11"/>
          </p:nvPr>
        </p:nvSpPr>
        <p:spPr>
          <a:xfrm>
            <a:off x="402771" y="6253693"/>
            <a:ext cx="4114800" cy="365125"/>
          </a:xfrm>
        </p:spPr>
        <p:txBody>
          <a:bodyPr anchor="ctr">
            <a:normAutofit/>
          </a:bodyPr>
          <a:lstStyle/>
          <a:p>
            <a:pPr>
              <a:spcAft>
                <a:spcPts val="600"/>
              </a:spcAft>
            </a:pPr>
            <a:r>
              <a:rPr lang="en-US"/>
              <a:t>© 2021 American Society of Clinical Oncology (ASCO). All Rights Reserved Worldwide. </a:t>
            </a:r>
          </a:p>
        </p:txBody>
      </p:sp>
      <p:sp>
        <p:nvSpPr>
          <p:cNvPr id="5" name="Slide Number Placeholder 4">
            <a:extLst>
              <a:ext uri="{FF2B5EF4-FFF2-40B4-BE49-F238E27FC236}">
                <a16:creationId xmlns:a16="http://schemas.microsoft.com/office/drawing/2014/main" id="{098E80A3-D900-4343-AF08-D48A12B0E631}"/>
              </a:ext>
            </a:extLst>
          </p:cNvPr>
          <p:cNvSpPr>
            <a:spLocks noGrp="1"/>
          </p:cNvSpPr>
          <p:nvPr>
            <p:ph type="sldNum" sz="quarter" idx="12"/>
          </p:nvPr>
        </p:nvSpPr>
        <p:spPr>
          <a:xfrm>
            <a:off x="11098078" y="217034"/>
            <a:ext cx="859971" cy="365125"/>
          </a:xfrm>
        </p:spPr>
        <p:txBody>
          <a:bodyPr anchor="t">
            <a:normAutofit/>
          </a:bodyPr>
          <a:lstStyle/>
          <a:p>
            <a:pPr>
              <a:spcAft>
                <a:spcPts val="600"/>
              </a:spcAft>
            </a:pPr>
            <a:fld id="{BE33F7A0-71F0-446B-9DE8-6D75BE64EE0F}" type="slidenum">
              <a:rPr lang="en-US" smtClean="0"/>
              <a:pPr>
                <a:spcAft>
                  <a:spcPts val="600"/>
                </a:spcAft>
              </a:pPr>
              <a:t>12</a:t>
            </a:fld>
            <a:endParaRPr lang="en-US"/>
          </a:p>
        </p:txBody>
      </p:sp>
      <p:graphicFrame>
        <p:nvGraphicFramePr>
          <p:cNvPr id="7" name="Content Placeholder 2">
            <a:extLst>
              <a:ext uri="{FF2B5EF4-FFF2-40B4-BE49-F238E27FC236}">
                <a16:creationId xmlns:a16="http://schemas.microsoft.com/office/drawing/2014/main" id="{EE47D9D5-A75A-D1F9-843D-3036B1C90A06}"/>
              </a:ext>
            </a:extLst>
          </p:cNvPr>
          <p:cNvGraphicFramePr>
            <a:graphicFrameLocks noGrp="1"/>
          </p:cNvGraphicFramePr>
          <p:nvPr>
            <p:ph idx="1"/>
            <p:extLst>
              <p:ext uri="{D42A27DB-BD31-4B8C-83A1-F6EECF244321}">
                <p14:modId xmlns:p14="http://schemas.microsoft.com/office/powerpoint/2010/main" val="3834146821"/>
              </p:ext>
            </p:extLst>
          </p:nvPr>
        </p:nvGraphicFramePr>
        <p:xfrm>
          <a:off x="402771" y="1838780"/>
          <a:ext cx="11380734" cy="3873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7342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26359-6E8A-4884-B120-6F12CFC270D6}"/>
              </a:ext>
            </a:extLst>
          </p:cNvPr>
          <p:cNvSpPr>
            <a:spLocks noGrp="1"/>
          </p:cNvSpPr>
          <p:nvPr>
            <p:ph type="ctrTitle"/>
          </p:nvPr>
        </p:nvSpPr>
        <p:spPr/>
        <p:txBody>
          <a:bodyPr/>
          <a:lstStyle/>
          <a:p>
            <a:r>
              <a:rPr lang="en-US" dirty="0"/>
              <a:t>Social Determinants of Health:</a:t>
            </a:r>
            <a:br>
              <a:rPr lang="en-US" dirty="0"/>
            </a:br>
            <a:r>
              <a:rPr lang="en-US" dirty="0"/>
              <a:t>Quality Programs and Initiatives</a:t>
            </a:r>
          </a:p>
        </p:txBody>
      </p:sp>
    </p:spTree>
    <p:extLst>
      <p:ext uri="{BB962C8B-B14F-4D97-AF65-F5344CB8AC3E}">
        <p14:creationId xmlns:p14="http://schemas.microsoft.com/office/powerpoint/2010/main" val="2480284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7DF5C-D5DF-4A5B-BBCF-8DD1126BE982}"/>
              </a:ext>
            </a:extLst>
          </p:cNvPr>
          <p:cNvSpPr>
            <a:spLocks noGrp="1"/>
          </p:cNvSpPr>
          <p:nvPr>
            <p:ph type="title"/>
          </p:nvPr>
        </p:nvSpPr>
        <p:spPr>
          <a:xfrm>
            <a:off x="778518" y="2517451"/>
            <a:ext cx="3505787" cy="701675"/>
          </a:xfrm>
        </p:spPr>
        <p:txBody>
          <a:bodyPr>
            <a:noAutofit/>
          </a:bodyPr>
          <a:lstStyle/>
          <a:p>
            <a:pPr algn="ctr"/>
            <a:r>
              <a:rPr lang="en-US" sz="3200"/>
              <a:t>SDOH and Quality Initiatives</a:t>
            </a:r>
            <a:br>
              <a:rPr lang="en-US" sz="3200"/>
            </a:br>
            <a:br>
              <a:rPr lang="en-US" sz="3200"/>
            </a:br>
            <a:r>
              <a:rPr lang="en-US" sz="3200">
                <a:solidFill>
                  <a:schemeClr val="accent1">
                    <a:lumMod val="75000"/>
                  </a:schemeClr>
                </a:solidFill>
              </a:rPr>
              <a:t>ASCO/COA  Oncology Medical Home</a:t>
            </a:r>
          </a:p>
        </p:txBody>
      </p:sp>
      <p:sp>
        <p:nvSpPr>
          <p:cNvPr id="4" name="Footer Placeholder 3">
            <a:extLst>
              <a:ext uri="{FF2B5EF4-FFF2-40B4-BE49-F238E27FC236}">
                <a16:creationId xmlns:a16="http://schemas.microsoft.com/office/drawing/2014/main" id="{BCE8A99A-20F7-481E-92FA-FE75E75B0F74}"/>
              </a:ext>
            </a:extLst>
          </p:cNvPr>
          <p:cNvSpPr>
            <a:spLocks noGrp="1"/>
          </p:cNvSpPr>
          <p:nvPr>
            <p:ph type="ftr" sz="quarter" idx="11"/>
          </p:nvPr>
        </p:nvSpPr>
        <p:spPr/>
        <p:txBody>
          <a:bodyPr/>
          <a:lstStyle/>
          <a:p>
            <a:r>
              <a:rPr lang="en-US"/>
              <a:t>© 2021 American Society of Clinical Oncology (ASCO). All Rights Reserved Worldwide. </a:t>
            </a:r>
          </a:p>
        </p:txBody>
      </p:sp>
      <p:sp>
        <p:nvSpPr>
          <p:cNvPr id="5" name="Slide Number Placeholder 4">
            <a:extLst>
              <a:ext uri="{FF2B5EF4-FFF2-40B4-BE49-F238E27FC236}">
                <a16:creationId xmlns:a16="http://schemas.microsoft.com/office/drawing/2014/main" id="{DD91987C-DF4F-47DB-8B2F-254D57D95660}"/>
              </a:ext>
            </a:extLst>
          </p:cNvPr>
          <p:cNvSpPr>
            <a:spLocks noGrp="1"/>
          </p:cNvSpPr>
          <p:nvPr>
            <p:ph type="sldNum" sz="quarter" idx="12"/>
          </p:nvPr>
        </p:nvSpPr>
        <p:spPr/>
        <p:txBody>
          <a:bodyPr/>
          <a:lstStyle/>
          <a:p>
            <a:fld id="{BE33F7A0-71F0-446B-9DE8-6D75BE64EE0F}" type="slidenum">
              <a:rPr lang="en-US" smtClean="0"/>
              <a:t>14</a:t>
            </a:fld>
            <a:endParaRPr lang="en-US"/>
          </a:p>
        </p:txBody>
      </p:sp>
      <p:grpSp>
        <p:nvGrpSpPr>
          <p:cNvPr id="9" name="Group 8">
            <a:extLst>
              <a:ext uri="{FF2B5EF4-FFF2-40B4-BE49-F238E27FC236}">
                <a16:creationId xmlns:a16="http://schemas.microsoft.com/office/drawing/2014/main" id="{382D68B8-4834-46B9-BDB7-3ED85DF8CFCC}"/>
              </a:ext>
            </a:extLst>
          </p:cNvPr>
          <p:cNvGrpSpPr/>
          <p:nvPr/>
        </p:nvGrpSpPr>
        <p:grpSpPr>
          <a:xfrm>
            <a:off x="5202314" y="417250"/>
            <a:ext cx="6427433" cy="5292319"/>
            <a:chOff x="3296276" y="1013679"/>
            <a:chExt cx="5592671" cy="4717411"/>
          </a:xfrm>
        </p:grpSpPr>
        <p:pic>
          <p:nvPicPr>
            <p:cNvPr id="10" name="Graphic 9" descr="Home">
              <a:extLst>
                <a:ext uri="{FF2B5EF4-FFF2-40B4-BE49-F238E27FC236}">
                  <a16:creationId xmlns:a16="http://schemas.microsoft.com/office/drawing/2014/main" id="{DA7BA5F0-25CF-4111-9946-97B4682F08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53690" y="2470707"/>
              <a:ext cx="1315818" cy="1455506"/>
            </a:xfrm>
            <a:prstGeom prst="rect">
              <a:avLst/>
            </a:prstGeom>
          </p:spPr>
        </p:pic>
        <p:grpSp>
          <p:nvGrpSpPr>
            <p:cNvPr id="11" name="Group 10">
              <a:extLst>
                <a:ext uri="{FF2B5EF4-FFF2-40B4-BE49-F238E27FC236}">
                  <a16:creationId xmlns:a16="http://schemas.microsoft.com/office/drawing/2014/main" id="{DFF0B3EC-93FC-48E4-8216-7B89A08A6D19}"/>
                </a:ext>
              </a:extLst>
            </p:cNvPr>
            <p:cNvGrpSpPr/>
            <p:nvPr/>
          </p:nvGrpSpPr>
          <p:grpSpPr>
            <a:xfrm>
              <a:off x="5593706" y="3796474"/>
              <a:ext cx="1091488" cy="483650"/>
              <a:chOff x="5424638" y="3939593"/>
              <a:chExt cx="1177758" cy="705831"/>
            </a:xfrm>
          </p:grpSpPr>
          <p:sp>
            <p:nvSpPr>
              <p:cNvPr id="77" name="Rectangle: Rounded Corners 76">
                <a:extLst>
                  <a:ext uri="{FF2B5EF4-FFF2-40B4-BE49-F238E27FC236}">
                    <a16:creationId xmlns:a16="http://schemas.microsoft.com/office/drawing/2014/main" id="{8C53AE75-E673-4ACF-91C5-6F4FBE9FB1DD}"/>
                  </a:ext>
                </a:extLst>
              </p:cNvPr>
              <p:cNvSpPr/>
              <p:nvPr/>
            </p:nvSpPr>
            <p:spPr>
              <a:xfrm>
                <a:off x="5425783" y="3939593"/>
                <a:ext cx="1082842" cy="705831"/>
              </a:xfrm>
              <a:prstGeom prst="roundRect">
                <a:avLst/>
              </a:prstGeom>
              <a:no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3578">
                  <a:defRPr/>
                </a:pPr>
                <a:endParaRPr lang="en-US" sz="1797" kern="0">
                  <a:solidFill>
                    <a:prstClr val="white"/>
                  </a:solidFill>
                  <a:latin typeface="Arial"/>
                </a:endParaRPr>
              </a:p>
            </p:txBody>
          </p:sp>
          <p:sp>
            <p:nvSpPr>
              <p:cNvPr id="78" name="TextBox 77">
                <a:extLst>
                  <a:ext uri="{FF2B5EF4-FFF2-40B4-BE49-F238E27FC236}">
                    <a16:creationId xmlns:a16="http://schemas.microsoft.com/office/drawing/2014/main" id="{F09498EF-EBC7-436E-9DEC-CC015C005894}"/>
                  </a:ext>
                </a:extLst>
              </p:cNvPr>
              <p:cNvSpPr txBox="1"/>
              <p:nvPr/>
            </p:nvSpPr>
            <p:spPr>
              <a:xfrm>
                <a:off x="5424638" y="4012232"/>
                <a:ext cx="1177758" cy="628992"/>
              </a:xfrm>
              <a:prstGeom prst="rect">
                <a:avLst/>
              </a:prstGeom>
              <a:noFill/>
            </p:spPr>
            <p:txBody>
              <a:bodyPr wrap="square" rtlCol="0">
                <a:spAutoFit/>
              </a:bodyPr>
              <a:lstStyle/>
              <a:p>
                <a:pPr algn="ctr" defTabSz="913578">
                  <a:defRPr/>
                </a:pPr>
                <a:r>
                  <a:rPr lang="en-US" sz="1100" b="1" kern="0">
                    <a:solidFill>
                      <a:srgbClr val="44546A"/>
                    </a:solidFill>
                    <a:latin typeface="Calibri" panose="020F0502020204030204"/>
                  </a:rPr>
                  <a:t>Pt Centered Cancer Care</a:t>
                </a:r>
              </a:p>
            </p:txBody>
          </p:sp>
        </p:grpSp>
        <p:sp>
          <p:nvSpPr>
            <p:cNvPr id="12" name="Rectangle 11">
              <a:extLst>
                <a:ext uri="{FF2B5EF4-FFF2-40B4-BE49-F238E27FC236}">
                  <a16:creationId xmlns:a16="http://schemas.microsoft.com/office/drawing/2014/main" id="{465826DC-231D-43FD-B726-FCC000AF4366}"/>
                </a:ext>
              </a:extLst>
            </p:cNvPr>
            <p:cNvSpPr/>
            <p:nvPr/>
          </p:nvSpPr>
          <p:spPr>
            <a:xfrm>
              <a:off x="6142959" y="1533974"/>
              <a:ext cx="242374" cy="369332"/>
            </a:xfrm>
            <a:prstGeom prst="rect">
              <a:avLst/>
            </a:prstGeom>
          </p:spPr>
          <p:txBody>
            <a:bodyPr wrap="none">
              <a:spAutoFit/>
            </a:bodyPr>
            <a:lstStyle/>
            <a:p>
              <a:pPr defTabSz="913578">
                <a:defRPr/>
              </a:pPr>
              <a:r>
                <a:rPr lang="en-US" sz="1797" kern="0">
                  <a:solidFill>
                    <a:srgbClr val="000000"/>
                  </a:solidFill>
                  <a:latin typeface="Times New Roman" panose="02020603050405020304" pitchFamily="18" charset="0"/>
                </a:rPr>
                <a:t> </a:t>
              </a:r>
              <a:endParaRPr lang="en-US" sz="1797" kern="0">
                <a:solidFill>
                  <a:prstClr val="black"/>
                </a:solidFill>
                <a:latin typeface="Calibri" panose="020F0502020204030204"/>
              </a:endParaRPr>
            </a:p>
          </p:txBody>
        </p:sp>
        <p:sp>
          <p:nvSpPr>
            <p:cNvPr id="13" name="Rectangle 12">
              <a:extLst>
                <a:ext uri="{FF2B5EF4-FFF2-40B4-BE49-F238E27FC236}">
                  <a16:creationId xmlns:a16="http://schemas.microsoft.com/office/drawing/2014/main" id="{1D49B54C-26D1-4EB0-A94A-B623EF02ACDB}"/>
                </a:ext>
              </a:extLst>
            </p:cNvPr>
            <p:cNvSpPr/>
            <p:nvPr/>
          </p:nvSpPr>
          <p:spPr>
            <a:xfrm>
              <a:off x="6089276" y="3111986"/>
              <a:ext cx="242374" cy="369332"/>
            </a:xfrm>
            <a:prstGeom prst="rect">
              <a:avLst/>
            </a:prstGeom>
          </p:spPr>
          <p:txBody>
            <a:bodyPr wrap="square">
              <a:spAutoFit/>
            </a:bodyPr>
            <a:lstStyle/>
            <a:p>
              <a:pPr defTabSz="913578">
                <a:defRPr/>
              </a:pPr>
              <a:r>
                <a:rPr lang="en-US" sz="1797" kern="0">
                  <a:solidFill>
                    <a:srgbClr val="000000"/>
                  </a:solidFill>
                  <a:latin typeface="Times New Roman" panose="02020603050405020304" pitchFamily="18" charset="0"/>
                </a:rPr>
                <a:t> </a:t>
              </a:r>
              <a:endParaRPr lang="en-US" sz="1797" kern="0">
                <a:solidFill>
                  <a:prstClr val="black"/>
                </a:solidFill>
                <a:latin typeface="Calibri" panose="020F0502020204030204"/>
              </a:endParaRPr>
            </a:p>
          </p:txBody>
        </p:sp>
        <p:grpSp>
          <p:nvGrpSpPr>
            <p:cNvPr id="14" name="Group 13">
              <a:extLst>
                <a:ext uri="{FF2B5EF4-FFF2-40B4-BE49-F238E27FC236}">
                  <a16:creationId xmlns:a16="http://schemas.microsoft.com/office/drawing/2014/main" id="{E72F2FA0-B814-45F9-BF22-E70EA76E8970}"/>
                </a:ext>
              </a:extLst>
            </p:cNvPr>
            <p:cNvGrpSpPr/>
            <p:nvPr/>
          </p:nvGrpSpPr>
          <p:grpSpPr>
            <a:xfrm>
              <a:off x="7178293" y="4244908"/>
              <a:ext cx="779317" cy="721220"/>
              <a:chOff x="3649225" y="3917988"/>
              <a:chExt cx="779317" cy="721220"/>
            </a:xfrm>
            <a:noFill/>
          </p:grpSpPr>
          <p:sp>
            <p:nvSpPr>
              <p:cNvPr id="75" name="Rectangle: Rounded Corners 74">
                <a:extLst>
                  <a:ext uri="{FF2B5EF4-FFF2-40B4-BE49-F238E27FC236}">
                    <a16:creationId xmlns:a16="http://schemas.microsoft.com/office/drawing/2014/main" id="{4E7F431D-1747-4A80-BDBF-74FA9B813B9A}"/>
                  </a:ext>
                </a:extLst>
              </p:cNvPr>
              <p:cNvSpPr/>
              <p:nvPr/>
            </p:nvSpPr>
            <p:spPr>
              <a:xfrm>
                <a:off x="3649225" y="3917988"/>
                <a:ext cx="779317" cy="721220"/>
              </a:xfrm>
              <a:prstGeom prst="roundRect">
                <a:avLst/>
              </a:prstGeom>
              <a:grpFill/>
              <a:ln w="25400" cap="flat" cmpd="sng" algn="ctr">
                <a:noFill/>
                <a:prstDash val="solid"/>
              </a:ln>
              <a:effectLst/>
            </p:spPr>
          </p:sp>
          <p:sp>
            <p:nvSpPr>
              <p:cNvPr id="76" name="Rectangle: Rounded Corners 4">
                <a:extLst>
                  <a:ext uri="{FF2B5EF4-FFF2-40B4-BE49-F238E27FC236}">
                    <a16:creationId xmlns:a16="http://schemas.microsoft.com/office/drawing/2014/main" id="{5EB3CA26-0239-476B-BE77-CBF63191A5C8}"/>
                  </a:ext>
                </a:extLst>
              </p:cNvPr>
              <p:cNvSpPr txBox="1"/>
              <p:nvPr/>
            </p:nvSpPr>
            <p:spPr>
              <a:xfrm>
                <a:off x="3684432" y="3953195"/>
                <a:ext cx="708903" cy="650806"/>
              </a:xfrm>
              <a:prstGeom prst="rect">
                <a:avLst/>
              </a:prstGeom>
              <a:grpFill/>
              <a:ln>
                <a:noFill/>
              </a:ln>
              <a:effectLst/>
            </p:spPr>
            <p:txBody>
              <a:bodyPr spcFirstLastPara="0" vert="horz" wrap="square" lIns="83754" tIns="83754" rIns="83754" bIns="83754" numCol="1" spcCol="1270" anchor="ctr" anchorCtr="0">
                <a:noAutofit/>
              </a:bodyPr>
              <a:lstStyle/>
              <a:p>
                <a:pPr algn="ctr" defTabSz="977021">
                  <a:lnSpc>
                    <a:spcPct val="90000"/>
                  </a:lnSpc>
                  <a:spcBef>
                    <a:spcPct val="0"/>
                  </a:spcBef>
                  <a:spcAft>
                    <a:spcPct val="35000"/>
                  </a:spcAft>
                  <a:defRPr/>
                </a:pPr>
                <a:r>
                  <a:rPr lang="en-US" sz="2197" kern="0">
                    <a:solidFill>
                      <a:srgbClr val="44546A"/>
                    </a:solidFill>
                    <a:latin typeface="Arial"/>
                  </a:rPr>
                  <a:t> </a:t>
                </a:r>
              </a:p>
            </p:txBody>
          </p:sp>
        </p:grpSp>
        <p:grpSp>
          <p:nvGrpSpPr>
            <p:cNvPr id="15" name="Group 14">
              <a:extLst>
                <a:ext uri="{FF2B5EF4-FFF2-40B4-BE49-F238E27FC236}">
                  <a16:creationId xmlns:a16="http://schemas.microsoft.com/office/drawing/2014/main" id="{A5649B51-9142-43C3-9BE2-DF5E54010267}"/>
                </a:ext>
              </a:extLst>
            </p:cNvPr>
            <p:cNvGrpSpPr/>
            <p:nvPr/>
          </p:nvGrpSpPr>
          <p:grpSpPr>
            <a:xfrm>
              <a:off x="5263600" y="1013679"/>
              <a:ext cx="1664800" cy="789840"/>
              <a:chOff x="5228276" y="835337"/>
              <a:chExt cx="1664800" cy="789840"/>
            </a:xfrm>
          </p:grpSpPr>
          <p:grpSp>
            <p:nvGrpSpPr>
              <p:cNvPr id="69" name="Group 68">
                <a:extLst>
                  <a:ext uri="{FF2B5EF4-FFF2-40B4-BE49-F238E27FC236}">
                    <a16:creationId xmlns:a16="http://schemas.microsoft.com/office/drawing/2014/main" id="{88398E8A-66BA-45D8-85EF-ABA241988A15}"/>
                  </a:ext>
                </a:extLst>
              </p:cNvPr>
              <p:cNvGrpSpPr/>
              <p:nvPr/>
            </p:nvGrpSpPr>
            <p:grpSpPr>
              <a:xfrm>
                <a:off x="5228276" y="835337"/>
                <a:ext cx="1633872" cy="789840"/>
                <a:chOff x="5228276" y="835337"/>
                <a:chExt cx="1633872" cy="789840"/>
              </a:xfrm>
            </p:grpSpPr>
            <p:grpSp>
              <p:nvGrpSpPr>
                <p:cNvPr id="71" name="Group 70">
                  <a:extLst>
                    <a:ext uri="{FF2B5EF4-FFF2-40B4-BE49-F238E27FC236}">
                      <a16:creationId xmlns:a16="http://schemas.microsoft.com/office/drawing/2014/main" id="{C9CFF072-1555-4AC6-B61A-0A9FDCE24CF2}"/>
                    </a:ext>
                  </a:extLst>
                </p:cNvPr>
                <p:cNvGrpSpPr/>
                <p:nvPr/>
              </p:nvGrpSpPr>
              <p:grpSpPr>
                <a:xfrm>
                  <a:off x="5686482" y="835337"/>
                  <a:ext cx="779317" cy="721221"/>
                  <a:chOff x="2755173" y="57803"/>
                  <a:chExt cx="779317" cy="721221"/>
                </a:xfrm>
              </p:grpSpPr>
              <p:sp>
                <p:nvSpPr>
                  <p:cNvPr id="73" name="Rectangle: Rounded Corners 72">
                    <a:extLst>
                      <a:ext uri="{FF2B5EF4-FFF2-40B4-BE49-F238E27FC236}">
                        <a16:creationId xmlns:a16="http://schemas.microsoft.com/office/drawing/2014/main" id="{192C753E-23B3-4CC6-B25D-FBE48552D723}"/>
                      </a:ext>
                    </a:extLst>
                  </p:cNvPr>
                  <p:cNvSpPr/>
                  <p:nvPr/>
                </p:nvSpPr>
                <p:spPr>
                  <a:xfrm>
                    <a:off x="2755173" y="57803"/>
                    <a:ext cx="779317" cy="721221"/>
                  </a:xfrm>
                  <a:prstGeom prst="roundRect">
                    <a:avLst/>
                  </a:prstGeom>
                  <a:blipFill rotWithShape="0">
                    <a:blip r:embed="rId4">
                      <a:extLst>
                        <a:ext uri="{96DAC541-7B7A-43D3-8B79-37D633B846F1}">
                          <asvg:svgBlip xmlns:asvg="http://schemas.microsoft.com/office/drawing/2016/SVG/main" r:embed="rId5"/>
                        </a:ext>
                      </a:extLst>
                    </a:blip>
                    <a:srcRect/>
                    <a:stretch>
                      <a:fillRect/>
                    </a:stretch>
                  </a:blipFill>
                  <a:ln w="25400" cap="flat" cmpd="sng" algn="ctr">
                    <a:solidFill>
                      <a:sysClr val="window" lastClr="FFFFFF">
                        <a:hueOff val="0"/>
                        <a:satOff val="0"/>
                        <a:lumOff val="0"/>
                        <a:alphaOff val="0"/>
                      </a:sysClr>
                    </a:solidFill>
                    <a:prstDash val="solid"/>
                  </a:ln>
                  <a:effectLst/>
                </p:spPr>
              </p:sp>
              <p:sp>
                <p:nvSpPr>
                  <p:cNvPr id="74" name="Rectangle: Rounded Corners 4">
                    <a:extLst>
                      <a:ext uri="{FF2B5EF4-FFF2-40B4-BE49-F238E27FC236}">
                        <a16:creationId xmlns:a16="http://schemas.microsoft.com/office/drawing/2014/main" id="{8000C232-ACB8-4161-AD1C-B9DE1C9DBC60}"/>
                      </a:ext>
                    </a:extLst>
                  </p:cNvPr>
                  <p:cNvSpPr txBox="1"/>
                  <p:nvPr/>
                </p:nvSpPr>
                <p:spPr>
                  <a:xfrm>
                    <a:off x="2843849" y="93011"/>
                    <a:ext cx="655434" cy="650806"/>
                  </a:xfrm>
                  <a:prstGeom prst="rect">
                    <a:avLst/>
                  </a:prstGeom>
                  <a:noFill/>
                  <a:ln>
                    <a:noFill/>
                  </a:ln>
                  <a:effectLst/>
                </p:spPr>
                <p:txBody>
                  <a:bodyPr spcFirstLastPara="0" vert="horz" wrap="square" lIns="83754" tIns="83754" rIns="83754" bIns="83754" numCol="1" spcCol="1270" anchor="ctr" anchorCtr="0">
                    <a:noAutofit/>
                  </a:bodyPr>
                  <a:lstStyle/>
                  <a:p>
                    <a:pPr algn="ctr" defTabSz="977021">
                      <a:lnSpc>
                        <a:spcPct val="90000"/>
                      </a:lnSpc>
                      <a:spcBef>
                        <a:spcPct val="0"/>
                      </a:spcBef>
                      <a:spcAft>
                        <a:spcPct val="35000"/>
                      </a:spcAft>
                      <a:defRPr/>
                    </a:pPr>
                    <a:endParaRPr lang="en-US" sz="2197" kern="0">
                      <a:solidFill>
                        <a:prstClr val="white"/>
                      </a:solidFill>
                      <a:latin typeface="Arial"/>
                    </a:endParaRPr>
                  </a:p>
                </p:txBody>
              </p:sp>
            </p:grpSp>
            <p:sp>
              <p:nvSpPr>
                <p:cNvPr id="72" name="Rectangle: Rounded Corners 71">
                  <a:extLst>
                    <a:ext uri="{FF2B5EF4-FFF2-40B4-BE49-F238E27FC236}">
                      <a16:creationId xmlns:a16="http://schemas.microsoft.com/office/drawing/2014/main" id="{B5B6553F-C6D9-4608-B83C-BFF6D67FFBE3}"/>
                    </a:ext>
                  </a:extLst>
                </p:cNvPr>
                <p:cNvSpPr/>
                <p:nvPr/>
              </p:nvSpPr>
              <p:spPr>
                <a:xfrm>
                  <a:off x="5228276" y="870031"/>
                  <a:ext cx="1633872" cy="755146"/>
                </a:xfrm>
                <a:prstGeom prst="roundRect">
                  <a:avLst/>
                </a:prstGeom>
                <a:noFill/>
                <a:ln w="9525" cap="flat" cmpd="sng" algn="ctr">
                  <a:solidFill>
                    <a:schemeClr val="accent4"/>
                  </a:solidFill>
                  <a:prstDash val="solid"/>
                </a:ln>
                <a:effectLst>
                  <a:outerShdw blurRad="40000" dist="23000" dir="5400000" rotWithShape="0">
                    <a:srgbClr val="000000">
                      <a:alpha val="35000"/>
                    </a:srgbClr>
                  </a:outerShdw>
                </a:effectLst>
              </p:spPr>
              <p:txBody>
                <a:bodyPr rtlCol="0" anchor="ctr"/>
                <a:lstStyle/>
                <a:p>
                  <a:pPr algn="ctr" defTabSz="913578">
                    <a:defRPr/>
                  </a:pPr>
                  <a:endParaRPr lang="en-US" sz="1797" kern="0">
                    <a:solidFill>
                      <a:prstClr val="white"/>
                    </a:solidFill>
                    <a:latin typeface="Arial"/>
                  </a:endParaRPr>
                </a:p>
              </p:txBody>
            </p:sp>
          </p:grpSp>
          <p:sp>
            <p:nvSpPr>
              <p:cNvPr id="70" name="TextBox 69">
                <a:extLst>
                  <a:ext uri="{FF2B5EF4-FFF2-40B4-BE49-F238E27FC236}">
                    <a16:creationId xmlns:a16="http://schemas.microsoft.com/office/drawing/2014/main" id="{42BACCD4-CB52-4C38-AD79-F75BB82973F1}"/>
                  </a:ext>
                </a:extLst>
              </p:cNvPr>
              <p:cNvSpPr txBox="1"/>
              <p:nvPr/>
            </p:nvSpPr>
            <p:spPr>
              <a:xfrm>
                <a:off x="5259204" y="1346140"/>
                <a:ext cx="1633872" cy="276999"/>
              </a:xfrm>
              <a:prstGeom prst="rect">
                <a:avLst/>
              </a:prstGeom>
              <a:noFill/>
            </p:spPr>
            <p:txBody>
              <a:bodyPr wrap="square" rtlCol="0">
                <a:spAutoFit/>
              </a:bodyPr>
              <a:lstStyle/>
              <a:p>
                <a:pPr algn="ctr" defTabSz="913578">
                  <a:defRPr/>
                </a:pPr>
                <a:r>
                  <a:rPr lang="en-US" sz="1200" kern="0">
                    <a:solidFill>
                      <a:srgbClr val="44546A"/>
                    </a:solidFill>
                    <a:latin typeface="Calibri" panose="020F0502020204030204"/>
                  </a:rPr>
                  <a:t>Patient Engagement </a:t>
                </a:r>
              </a:p>
            </p:txBody>
          </p:sp>
        </p:grpSp>
        <p:grpSp>
          <p:nvGrpSpPr>
            <p:cNvPr id="16" name="Group 15">
              <a:extLst>
                <a:ext uri="{FF2B5EF4-FFF2-40B4-BE49-F238E27FC236}">
                  <a16:creationId xmlns:a16="http://schemas.microsoft.com/office/drawing/2014/main" id="{9AA879A3-E023-4DB4-99D1-627BB391373D}"/>
                </a:ext>
              </a:extLst>
            </p:cNvPr>
            <p:cNvGrpSpPr/>
            <p:nvPr/>
          </p:nvGrpSpPr>
          <p:grpSpPr>
            <a:xfrm>
              <a:off x="3535165" y="2145232"/>
              <a:ext cx="5090742" cy="755146"/>
              <a:chOff x="3538995" y="2145232"/>
              <a:chExt cx="5090742" cy="755146"/>
            </a:xfrm>
          </p:grpSpPr>
          <p:grpSp>
            <p:nvGrpSpPr>
              <p:cNvPr id="55" name="Group 54">
                <a:extLst>
                  <a:ext uri="{FF2B5EF4-FFF2-40B4-BE49-F238E27FC236}">
                    <a16:creationId xmlns:a16="http://schemas.microsoft.com/office/drawing/2014/main" id="{EBE55382-86A1-4608-90F2-BD6878C5AD83}"/>
                  </a:ext>
                </a:extLst>
              </p:cNvPr>
              <p:cNvGrpSpPr/>
              <p:nvPr/>
            </p:nvGrpSpPr>
            <p:grpSpPr>
              <a:xfrm>
                <a:off x="6965386" y="2145232"/>
                <a:ext cx="1664351" cy="755146"/>
                <a:chOff x="6869899" y="1865184"/>
                <a:chExt cx="1664351" cy="755146"/>
              </a:xfrm>
            </p:grpSpPr>
            <p:grpSp>
              <p:nvGrpSpPr>
                <p:cNvPr id="63" name="Group 62">
                  <a:extLst>
                    <a:ext uri="{FF2B5EF4-FFF2-40B4-BE49-F238E27FC236}">
                      <a16:creationId xmlns:a16="http://schemas.microsoft.com/office/drawing/2014/main" id="{5A53814F-0F33-461A-82D7-0252A9121824}"/>
                    </a:ext>
                  </a:extLst>
                </p:cNvPr>
                <p:cNvGrpSpPr/>
                <p:nvPr/>
              </p:nvGrpSpPr>
              <p:grpSpPr>
                <a:xfrm>
                  <a:off x="6869899" y="1887002"/>
                  <a:ext cx="1664351" cy="721220"/>
                  <a:chOff x="6869899" y="1887002"/>
                  <a:chExt cx="1664351" cy="721220"/>
                </a:xfrm>
              </p:grpSpPr>
              <p:grpSp>
                <p:nvGrpSpPr>
                  <p:cNvPr id="65" name="Group 64">
                    <a:extLst>
                      <a:ext uri="{FF2B5EF4-FFF2-40B4-BE49-F238E27FC236}">
                        <a16:creationId xmlns:a16="http://schemas.microsoft.com/office/drawing/2014/main" id="{505BCCF7-5F9C-421C-B4A6-DD0B5FC9479A}"/>
                      </a:ext>
                    </a:extLst>
                  </p:cNvPr>
                  <p:cNvGrpSpPr/>
                  <p:nvPr/>
                </p:nvGrpSpPr>
                <p:grpSpPr>
                  <a:xfrm>
                    <a:off x="6869899" y="1887002"/>
                    <a:ext cx="779317" cy="721220"/>
                    <a:chOff x="4366199" y="776720"/>
                    <a:chExt cx="779317" cy="721220"/>
                  </a:xfrm>
                </p:grpSpPr>
                <p:sp>
                  <p:nvSpPr>
                    <p:cNvPr id="67" name="Rectangle: Rounded Corners 4">
                      <a:extLst>
                        <a:ext uri="{FF2B5EF4-FFF2-40B4-BE49-F238E27FC236}">
                          <a16:creationId xmlns:a16="http://schemas.microsoft.com/office/drawing/2014/main" id="{82E1DCEF-A645-4F36-90CE-FAF07B0B3FA0}"/>
                        </a:ext>
                      </a:extLst>
                    </p:cNvPr>
                    <p:cNvSpPr txBox="1"/>
                    <p:nvPr/>
                  </p:nvSpPr>
                  <p:spPr>
                    <a:xfrm>
                      <a:off x="4401406" y="811927"/>
                      <a:ext cx="708903" cy="650806"/>
                    </a:xfrm>
                    <a:prstGeom prst="rect">
                      <a:avLst/>
                    </a:prstGeom>
                    <a:noFill/>
                    <a:ln>
                      <a:noFill/>
                    </a:ln>
                    <a:effectLst/>
                  </p:spPr>
                  <p:txBody>
                    <a:bodyPr spcFirstLastPara="0" vert="horz" wrap="square" lIns="83754" tIns="83754" rIns="83754" bIns="83754" numCol="1" spcCol="1270" anchor="ctr" anchorCtr="0">
                      <a:noAutofit/>
                    </a:bodyPr>
                    <a:lstStyle/>
                    <a:p>
                      <a:pPr algn="ctr" defTabSz="977021">
                        <a:lnSpc>
                          <a:spcPct val="90000"/>
                        </a:lnSpc>
                        <a:spcBef>
                          <a:spcPct val="0"/>
                        </a:spcBef>
                        <a:spcAft>
                          <a:spcPct val="35000"/>
                        </a:spcAft>
                        <a:defRPr/>
                      </a:pPr>
                      <a:r>
                        <a:rPr lang="en-US" sz="2197" kern="0">
                          <a:solidFill>
                            <a:prstClr val="white"/>
                          </a:solidFill>
                          <a:latin typeface="Arial"/>
                        </a:rPr>
                        <a:t>  </a:t>
                      </a:r>
                    </a:p>
                  </p:txBody>
                </p:sp>
                <p:sp>
                  <p:nvSpPr>
                    <p:cNvPr id="68" name="Rectangle: Rounded Corners 67">
                      <a:extLst>
                        <a:ext uri="{FF2B5EF4-FFF2-40B4-BE49-F238E27FC236}">
                          <a16:creationId xmlns:a16="http://schemas.microsoft.com/office/drawing/2014/main" id="{547FA82C-17FE-4549-B3D8-7863C0C15A0F}"/>
                        </a:ext>
                      </a:extLst>
                    </p:cNvPr>
                    <p:cNvSpPr/>
                    <p:nvPr/>
                  </p:nvSpPr>
                  <p:spPr>
                    <a:xfrm>
                      <a:off x="4366199" y="776720"/>
                      <a:ext cx="779317" cy="721220"/>
                    </a:xfrm>
                    <a:prstGeom prst="roundRect">
                      <a:avLst/>
                    </a:prstGeom>
                    <a:blipFill rotWithShape="0">
                      <a:blip r:embed="rId6">
                        <a:extLst>
                          <a:ext uri="{96DAC541-7B7A-43D3-8B79-37D633B846F1}">
                            <asvg:svgBlip xmlns:asvg="http://schemas.microsoft.com/office/drawing/2016/SVG/main" r:embed="rId7"/>
                          </a:ext>
                        </a:extLst>
                      </a:blip>
                      <a:srcRect/>
                      <a:stretch>
                        <a:fillRect/>
                      </a:stretch>
                    </a:blipFill>
                    <a:ln w="25400" cap="flat" cmpd="sng" algn="ctr">
                      <a:solidFill>
                        <a:sysClr val="window" lastClr="FFFFFF">
                          <a:hueOff val="0"/>
                          <a:satOff val="0"/>
                          <a:lumOff val="0"/>
                          <a:alphaOff val="0"/>
                        </a:sysClr>
                      </a:solidFill>
                      <a:prstDash val="solid"/>
                    </a:ln>
                    <a:effectLst/>
                  </p:spPr>
                </p:sp>
              </p:grpSp>
              <p:sp>
                <p:nvSpPr>
                  <p:cNvPr id="66" name="TextBox 65">
                    <a:extLst>
                      <a:ext uri="{FF2B5EF4-FFF2-40B4-BE49-F238E27FC236}">
                        <a16:creationId xmlns:a16="http://schemas.microsoft.com/office/drawing/2014/main" id="{C37DC24F-F1FA-4683-839A-7ADBE6C8ECD2}"/>
                      </a:ext>
                    </a:extLst>
                  </p:cNvPr>
                  <p:cNvSpPr txBox="1"/>
                  <p:nvPr/>
                </p:nvSpPr>
                <p:spPr>
                  <a:xfrm>
                    <a:off x="7453488" y="1922209"/>
                    <a:ext cx="1080762" cy="646667"/>
                  </a:xfrm>
                  <a:prstGeom prst="rect">
                    <a:avLst/>
                  </a:prstGeom>
                  <a:noFill/>
                </p:spPr>
                <p:txBody>
                  <a:bodyPr wrap="square" rtlCol="0">
                    <a:spAutoFit/>
                  </a:bodyPr>
                  <a:lstStyle/>
                  <a:p>
                    <a:pPr algn="ctr" defTabSz="913578">
                      <a:defRPr/>
                    </a:pPr>
                    <a:r>
                      <a:rPr lang="en-US" sz="1200" kern="0">
                        <a:solidFill>
                          <a:srgbClr val="44546A"/>
                        </a:solidFill>
                        <a:latin typeface="Calibri" panose="020F0502020204030204"/>
                      </a:rPr>
                      <a:t>Availability &amp; </a:t>
                    </a:r>
                  </a:p>
                  <a:p>
                    <a:pPr algn="ctr" defTabSz="913578">
                      <a:defRPr/>
                    </a:pPr>
                    <a:r>
                      <a:rPr lang="en-US" sz="1200" kern="0">
                        <a:solidFill>
                          <a:srgbClr val="44546A"/>
                        </a:solidFill>
                        <a:latin typeface="Calibri" panose="020F0502020204030204"/>
                      </a:rPr>
                      <a:t>Access to Care</a:t>
                    </a:r>
                  </a:p>
                </p:txBody>
              </p:sp>
            </p:grpSp>
            <p:sp>
              <p:nvSpPr>
                <p:cNvPr id="64" name="Rectangle: Rounded Corners 63">
                  <a:extLst>
                    <a:ext uri="{FF2B5EF4-FFF2-40B4-BE49-F238E27FC236}">
                      <a16:creationId xmlns:a16="http://schemas.microsoft.com/office/drawing/2014/main" id="{B8B1FE89-A360-45CC-AF91-B34E5C69F633}"/>
                    </a:ext>
                  </a:extLst>
                </p:cNvPr>
                <p:cNvSpPr/>
                <p:nvPr/>
              </p:nvSpPr>
              <p:spPr>
                <a:xfrm>
                  <a:off x="6900378" y="1865184"/>
                  <a:ext cx="1633872" cy="755146"/>
                </a:xfrm>
                <a:prstGeom prst="roundRect">
                  <a:avLst/>
                </a:prstGeom>
                <a:no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3578">
                    <a:defRPr/>
                  </a:pPr>
                  <a:endParaRPr lang="en-US" sz="1797" kern="0">
                    <a:solidFill>
                      <a:prstClr val="white"/>
                    </a:solidFill>
                    <a:latin typeface="Arial"/>
                  </a:endParaRPr>
                </a:p>
              </p:txBody>
            </p:sp>
          </p:grpSp>
          <p:grpSp>
            <p:nvGrpSpPr>
              <p:cNvPr id="56" name="Group 55">
                <a:extLst>
                  <a:ext uri="{FF2B5EF4-FFF2-40B4-BE49-F238E27FC236}">
                    <a16:creationId xmlns:a16="http://schemas.microsoft.com/office/drawing/2014/main" id="{9659498D-C513-4626-AD66-513BFE4C4A28}"/>
                  </a:ext>
                </a:extLst>
              </p:cNvPr>
              <p:cNvGrpSpPr/>
              <p:nvPr/>
            </p:nvGrpSpPr>
            <p:grpSpPr>
              <a:xfrm>
                <a:off x="3538995" y="2145232"/>
                <a:ext cx="1754445" cy="755146"/>
                <a:chOff x="3721268" y="1834013"/>
                <a:chExt cx="1754445" cy="755146"/>
              </a:xfrm>
            </p:grpSpPr>
            <p:grpSp>
              <p:nvGrpSpPr>
                <p:cNvPr id="57" name="Group 56">
                  <a:extLst>
                    <a:ext uri="{FF2B5EF4-FFF2-40B4-BE49-F238E27FC236}">
                      <a16:creationId xmlns:a16="http://schemas.microsoft.com/office/drawing/2014/main" id="{69DE9206-7D04-4D12-A149-75D3AB8B53E0}"/>
                    </a:ext>
                  </a:extLst>
                </p:cNvPr>
                <p:cNvGrpSpPr/>
                <p:nvPr/>
              </p:nvGrpSpPr>
              <p:grpSpPr>
                <a:xfrm>
                  <a:off x="3728702" y="1850976"/>
                  <a:ext cx="1747011" cy="721220"/>
                  <a:chOff x="3728702" y="1850976"/>
                  <a:chExt cx="1747011" cy="721220"/>
                </a:xfrm>
              </p:grpSpPr>
              <p:grpSp>
                <p:nvGrpSpPr>
                  <p:cNvPr id="59" name="Group 58">
                    <a:extLst>
                      <a:ext uri="{FF2B5EF4-FFF2-40B4-BE49-F238E27FC236}">
                        <a16:creationId xmlns:a16="http://schemas.microsoft.com/office/drawing/2014/main" id="{E3370D47-D59D-4EEB-92ED-E0A6EABDE0F1}"/>
                      </a:ext>
                    </a:extLst>
                  </p:cNvPr>
                  <p:cNvGrpSpPr/>
                  <p:nvPr/>
                </p:nvGrpSpPr>
                <p:grpSpPr>
                  <a:xfrm>
                    <a:off x="4696396" y="1850976"/>
                    <a:ext cx="779317" cy="721220"/>
                    <a:chOff x="1144147" y="776720"/>
                    <a:chExt cx="779317" cy="721220"/>
                  </a:xfrm>
                </p:grpSpPr>
                <p:sp>
                  <p:nvSpPr>
                    <p:cNvPr id="61" name="Rectangle: Rounded Corners 4">
                      <a:extLst>
                        <a:ext uri="{FF2B5EF4-FFF2-40B4-BE49-F238E27FC236}">
                          <a16:creationId xmlns:a16="http://schemas.microsoft.com/office/drawing/2014/main" id="{E1843EE8-7542-4ACD-9E41-DDDC618C2964}"/>
                        </a:ext>
                      </a:extLst>
                    </p:cNvPr>
                    <p:cNvSpPr txBox="1"/>
                    <p:nvPr/>
                  </p:nvSpPr>
                  <p:spPr>
                    <a:xfrm>
                      <a:off x="1179354" y="811927"/>
                      <a:ext cx="708903" cy="650806"/>
                    </a:xfrm>
                    <a:prstGeom prst="rect">
                      <a:avLst/>
                    </a:prstGeom>
                    <a:noFill/>
                    <a:ln>
                      <a:noFill/>
                    </a:ln>
                    <a:effectLst/>
                  </p:spPr>
                  <p:txBody>
                    <a:bodyPr spcFirstLastPara="0" vert="horz" wrap="square" lIns="83754" tIns="83754" rIns="83754" bIns="83754" numCol="1" spcCol="1270" anchor="ctr" anchorCtr="0">
                      <a:noAutofit/>
                    </a:bodyPr>
                    <a:lstStyle/>
                    <a:p>
                      <a:pPr algn="ctr" defTabSz="977021">
                        <a:lnSpc>
                          <a:spcPct val="90000"/>
                        </a:lnSpc>
                        <a:spcBef>
                          <a:spcPct val="0"/>
                        </a:spcBef>
                        <a:spcAft>
                          <a:spcPct val="35000"/>
                        </a:spcAft>
                        <a:defRPr/>
                      </a:pPr>
                      <a:r>
                        <a:rPr lang="en-US" sz="2197" kern="0">
                          <a:solidFill>
                            <a:prstClr val="white"/>
                          </a:solidFill>
                          <a:latin typeface="Arial"/>
                        </a:rPr>
                        <a:t> </a:t>
                      </a:r>
                    </a:p>
                  </p:txBody>
                </p:sp>
                <p:sp>
                  <p:nvSpPr>
                    <p:cNvPr id="62" name="Rectangle: Rounded Corners 61">
                      <a:extLst>
                        <a:ext uri="{FF2B5EF4-FFF2-40B4-BE49-F238E27FC236}">
                          <a16:creationId xmlns:a16="http://schemas.microsoft.com/office/drawing/2014/main" id="{4311257E-68EB-4537-BAE5-6300BBCA2B4A}"/>
                        </a:ext>
                      </a:extLst>
                    </p:cNvPr>
                    <p:cNvSpPr/>
                    <p:nvPr/>
                  </p:nvSpPr>
                  <p:spPr>
                    <a:xfrm>
                      <a:off x="1144147" y="776720"/>
                      <a:ext cx="779317" cy="721220"/>
                    </a:xfrm>
                    <a:prstGeom prst="roundRect">
                      <a:avLst/>
                    </a:prstGeom>
                    <a:blipFill rotWithShape="0">
                      <a:blip r:embed="rId8">
                        <a:extLst>
                          <a:ext uri="{96DAC541-7B7A-43D3-8B79-37D633B846F1}">
                            <asvg:svgBlip xmlns:asvg="http://schemas.microsoft.com/office/drawing/2016/SVG/main" r:embed="rId9"/>
                          </a:ext>
                        </a:extLst>
                      </a:blip>
                      <a:srcRect/>
                      <a:stretch>
                        <a:fillRect/>
                      </a:stretch>
                    </a:blipFill>
                    <a:ln w="25400" cap="flat" cmpd="sng" algn="ctr">
                      <a:solidFill>
                        <a:sysClr val="window" lastClr="FFFFFF">
                          <a:hueOff val="0"/>
                          <a:satOff val="0"/>
                          <a:lumOff val="0"/>
                          <a:alphaOff val="0"/>
                        </a:sysClr>
                      </a:solidFill>
                      <a:prstDash val="solid"/>
                    </a:ln>
                    <a:effectLst/>
                  </p:spPr>
                </p:sp>
              </p:grpSp>
              <p:sp>
                <p:nvSpPr>
                  <p:cNvPr id="60" name="TextBox 59">
                    <a:extLst>
                      <a:ext uri="{FF2B5EF4-FFF2-40B4-BE49-F238E27FC236}">
                        <a16:creationId xmlns:a16="http://schemas.microsoft.com/office/drawing/2014/main" id="{F99A0700-CC67-4115-BD33-BE6311122000}"/>
                      </a:ext>
                    </a:extLst>
                  </p:cNvPr>
                  <p:cNvSpPr txBox="1"/>
                  <p:nvPr/>
                </p:nvSpPr>
                <p:spPr>
                  <a:xfrm>
                    <a:off x="3728702" y="1980753"/>
                    <a:ext cx="1182565" cy="461665"/>
                  </a:xfrm>
                  <a:prstGeom prst="rect">
                    <a:avLst/>
                  </a:prstGeom>
                  <a:noFill/>
                </p:spPr>
                <p:txBody>
                  <a:bodyPr wrap="square" rtlCol="0">
                    <a:spAutoFit/>
                  </a:bodyPr>
                  <a:lstStyle/>
                  <a:p>
                    <a:pPr algn="ctr" defTabSz="913578">
                      <a:defRPr/>
                    </a:pPr>
                    <a:r>
                      <a:rPr lang="en-US" sz="1200" kern="0">
                        <a:solidFill>
                          <a:srgbClr val="44546A"/>
                        </a:solidFill>
                        <a:latin typeface="Calibri" panose="020F0502020204030204"/>
                      </a:rPr>
                      <a:t>Chemotherapy Safety (QCP)</a:t>
                    </a:r>
                  </a:p>
                </p:txBody>
              </p:sp>
            </p:grpSp>
            <p:sp>
              <p:nvSpPr>
                <p:cNvPr id="58" name="Rectangle: Rounded Corners 57">
                  <a:extLst>
                    <a:ext uri="{FF2B5EF4-FFF2-40B4-BE49-F238E27FC236}">
                      <a16:creationId xmlns:a16="http://schemas.microsoft.com/office/drawing/2014/main" id="{71F975BC-7FE3-4CBA-9181-28D0380CE13D}"/>
                    </a:ext>
                  </a:extLst>
                </p:cNvPr>
                <p:cNvSpPr/>
                <p:nvPr/>
              </p:nvSpPr>
              <p:spPr>
                <a:xfrm>
                  <a:off x="3721268" y="1834013"/>
                  <a:ext cx="1633872" cy="755146"/>
                </a:xfrm>
                <a:prstGeom prst="roundRect">
                  <a:avLst/>
                </a:prstGeom>
                <a:no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3578">
                    <a:defRPr/>
                  </a:pPr>
                  <a:endParaRPr lang="en-US" sz="1797" kern="0">
                    <a:solidFill>
                      <a:prstClr val="white"/>
                    </a:solidFill>
                    <a:latin typeface="Arial"/>
                  </a:endParaRPr>
                </a:p>
              </p:txBody>
            </p:sp>
          </p:grpSp>
        </p:grpSp>
        <p:grpSp>
          <p:nvGrpSpPr>
            <p:cNvPr id="17" name="Group 16">
              <a:extLst>
                <a:ext uri="{FF2B5EF4-FFF2-40B4-BE49-F238E27FC236}">
                  <a16:creationId xmlns:a16="http://schemas.microsoft.com/office/drawing/2014/main" id="{521B3BE9-E273-4B56-9CB2-95ADFA04D2BB}"/>
                </a:ext>
              </a:extLst>
            </p:cNvPr>
            <p:cNvGrpSpPr/>
            <p:nvPr/>
          </p:nvGrpSpPr>
          <p:grpSpPr>
            <a:xfrm>
              <a:off x="3296276" y="3576939"/>
              <a:ext cx="5592671" cy="905248"/>
              <a:chOff x="3283145" y="3577649"/>
              <a:chExt cx="5592671" cy="905248"/>
            </a:xfrm>
          </p:grpSpPr>
          <p:grpSp>
            <p:nvGrpSpPr>
              <p:cNvPr id="42" name="Group 41">
                <a:extLst>
                  <a:ext uri="{FF2B5EF4-FFF2-40B4-BE49-F238E27FC236}">
                    <a16:creationId xmlns:a16="http://schemas.microsoft.com/office/drawing/2014/main" id="{4F888E9D-E83C-4B1C-9520-55610D6753F5}"/>
                  </a:ext>
                </a:extLst>
              </p:cNvPr>
              <p:cNvGrpSpPr/>
              <p:nvPr/>
            </p:nvGrpSpPr>
            <p:grpSpPr>
              <a:xfrm>
                <a:off x="7169436" y="3590083"/>
                <a:ext cx="1706380" cy="768535"/>
                <a:chOff x="7050599" y="2918250"/>
                <a:chExt cx="1706380" cy="768535"/>
              </a:xfrm>
            </p:grpSpPr>
            <p:grpSp>
              <p:nvGrpSpPr>
                <p:cNvPr id="50" name="Group 49">
                  <a:extLst>
                    <a:ext uri="{FF2B5EF4-FFF2-40B4-BE49-F238E27FC236}">
                      <a16:creationId xmlns:a16="http://schemas.microsoft.com/office/drawing/2014/main" id="{E723237D-B3A3-4174-B28A-19C9E4A63A87}"/>
                    </a:ext>
                  </a:extLst>
                </p:cNvPr>
                <p:cNvGrpSpPr/>
                <p:nvPr/>
              </p:nvGrpSpPr>
              <p:grpSpPr>
                <a:xfrm>
                  <a:off x="7050599" y="2965565"/>
                  <a:ext cx="779317" cy="721220"/>
                  <a:chOff x="4764090" y="2519992"/>
                  <a:chExt cx="779317" cy="721220"/>
                </a:xfrm>
              </p:grpSpPr>
              <p:sp>
                <p:nvSpPr>
                  <p:cNvPr id="53" name="Rectangle: Rounded Corners 52">
                    <a:extLst>
                      <a:ext uri="{FF2B5EF4-FFF2-40B4-BE49-F238E27FC236}">
                        <a16:creationId xmlns:a16="http://schemas.microsoft.com/office/drawing/2014/main" id="{83A48DE0-F997-49FF-BDFF-797E6BFBA964}"/>
                      </a:ext>
                    </a:extLst>
                  </p:cNvPr>
                  <p:cNvSpPr/>
                  <p:nvPr/>
                </p:nvSpPr>
                <p:spPr>
                  <a:xfrm>
                    <a:off x="4764090" y="2519992"/>
                    <a:ext cx="779317" cy="721220"/>
                  </a:xfrm>
                  <a:prstGeom prst="roundRect">
                    <a:avLst/>
                  </a:prstGeom>
                  <a:blipFill rotWithShape="0">
                    <a:blip r:embed="rId10">
                      <a:extLst>
                        <a:ext uri="{96DAC541-7B7A-43D3-8B79-37D633B846F1}">
                          <asvg:svgBlip xmlns:asvg="http://schemas.microsoft.com/office/drawing/2016/SVG/main" r:embed="rId11"/>
                        </a:ext>
                      </a:extLst>
                    </a:blip>
                    <a:srcRect/>
                    <a:stretch>
                      <a:fillRect/>
                    </a:stretch>
                  </a:blipFill>
                  <a:ln w="25400" cap="flat" cmpd="sng" algn="ctr">
                    <a:solidFill>
                      <a:sysClr val="window" lastClr="FFFFFF">
                        <a:hueOff val="0"/>
                        <a:satOff val="0"/>
                        <a:lumOff val="0"/>
                        <a:alphaOff val="0"/>
                      </a:sysClr>
                    </a:solidFill>
                    <a:prstDash val="solid"/>
                  </a:ln>
                  <a:effectLst/>
                </p:spPr>
              </p:sp>
              <p:sp>
                <p:nvSpPr>
                  <p:cNvPr id="54" name="Rectangle: Rounded Corners 4">
                    <a:extLst>
                      <a:ext uri="{FF2B5EF4-FFF2-40B4-BE49-F238E27FC236}">
                        <a16:creationId xmlns:a16="http://schemas.microsoft.com/office/drawing/2014/main" id="{820D92C2-B56C-4D80-914A-808B40E2F5F6}"/>
                      </a:ext>
                    </a:extLst>
                  </p:cNvPr>
                  <p:cNvSpPr txBox="1"/>
                  <p:nvPr/>
                </p:nvSpPr>
                <p:spPr>
                  <a:xfrm>
                    <a:off x="4799297" y="2555199"/>
                    <a:ext cx="708903" cy="650806"/>
                  </a:xfrm>
                  <a:prstGeom prst="rect">
                    <a:avLst/>
                  </a:prstGeom>
                  <a:noFill/>
                  <a:ln>
                    <a:noFill/>
                  </a:ln>
                  <a:effectLst/>
                </p:spPr>
                <p:txBody>
                  <a:bodyPr spcFirstLastPara="0" vert="horz" wrap="square" lIns="83754" tIns="83754" rIns="83754" bIns="83754" numCol="1" spcCol="1270" anchor="ctr" anchorCtr="0">
                    <a:noAutofit/>
                  </a:bodyPr>
                  <a:lstStyle/>
                  <a:p>
                    <a:pPr algn="ctr" defTabSz="977021">
                      <a:lnSpc>
                        <a:spcPct val="90000"/>
                      </a:lnSpc>
                      <a:spcBef>
                        <a:spcPct val="0"/>
                      </a:spcBef>
                      <a:spcAft>
                        <a:spcPct val="35000"/>
                      </a:spcAft>
                      <a:defRPr/>
                    </a:pPr>
                    <a:r>
                      <a:rPr lang="en-US" sz="2197" kern="0">
                        <a:solidFill>
                          <a:prstClr val="white"/>
                        </a:solidFill>
                        <a:latin typeface="Arial"/>
                      </a:rPr>
                      <a:t> </a:t>
                    </a:r>
                  </a:p>
                </p:txBody>
              </p:sp>
            </p:grpSp>
            <p:sp>
              <p:nvSpPr>
                <p:cNvPr id="51" name="Rectangle: Rounded Corners 50">
                  <a:extLst>
                    <a:ext uri="{FF2B5EF4-FFF2-40B4-BE49-F238E27FC236}">
                      <a16:creationId xmlns:a16="http://schemas.microsoft.com/office/drawing/2014/main" id="{85CB05F5-CA1A-4C25-B3B7-59F8FB0E3137}"/>
                    </a:ext>
                  </a:extLst>
                </p:cNvPr>
                <p:cNvSpPr/>
                <p:nvPr/>
              </p:nvSpPr>
              <p:spPr>
                <a:xfrm>
                  <a:off x="7123107" y="2918250"/>
                  <a:ext cx="1633872" cy="755146"/>
                </a:xfrm>
                <a:prstGeom prst="roundRect">
                  <a:avLst/>
                </a:prstGeom>
                <a:no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3578">
                    <a:defRPr/>
                  </a:pPr>
                  <a:endParaRPr lang="en-US" sz="1797" kern="0">
                    <a:solidFill>
                      <a:prstClr val="white"/>
                    </a:solidFill>
                    <a:latin typeface="Arial"/>
                  </a:endParaRPr>
                </a:p>
              </p:txBody>
            </p:sp>
            <p:sp>
              <p:nvSpPr>
                <p:cNvPr id="52" name="TextBox 51">
                  <a:extLst>
                    <a:ext uri="{FF2B5EF4-FFF2-40B4-BE49-F238E27FC236}">
                      <a16:creationId xmlns:a16="http://schemas.microsoft.com/office/drawing/2014/main" id="{1BA2A863-FD67-4002-8B7C-F782F2E18BF2}"/>
                    </a:ext>
                  </a:extLst>
                </p:cNvPr>
                <p:cNvSpPr txBox="1"/>
                <p:nvPr/>
              </p:nvSpPr>
              <p:spPr>
                <a:xfrm>
                  <a:off x="7685056" y="2978954"/>
                  <a:ext cx="1050422" cy="646331"/>
                </a:xfrm>
                <a:prstGeom prst="rect">
                  <a:avLst/>
                </a:prstGeom>
                <a:noFill/>
              </p:spPr>
              <p:txBody>
                <a:bodyPr wrap="square" rtlCol="0">
                  <a:spAutoFit/>
                </a:bodyPr>
                <a:lstStyle/>
                <a:p>
                  <a:pPr algn="ctr" defTabSz="913578">
                    <a:defRPr/>
                  </a:pPr>
                  <a:r>
                    <a:rPr lang="en-US" sz="1200" kern="0">
                      <a:solidFill>
                        <a:srgbClr val="44546A"/>
                      </a:solidFill>
                      <a:latin typeface="Calibri" panose="020F0502020204030204"/>
                    </a:rPr>
                    <a:t>Evidence-based</a:t>
                  </a:r>
                </a:p>
                <a:p>
                  <a:pPr algn="ctr" defTabSz="913578">
                    <a:defRPr/>
                  </a:pPr>
                  <a:r>
                    <a:rPr lang="en-US" sz="1200" kern="0">
                      <a:solidFill>
                        <a:srgbClr val="44546A"/>
                      </a:solidFill>
                      <a:latin typeface="Calibri" panose="020F0502020204030204"/>
                    </a:rPr>
                    <a:t>Medicine</a:t>
                  </a:r>
                </a:p>
              </p:txBody>
            </p:sp>
          </p:grpSp>
          <p:grpSp>
            <p:nvGrpSpPr>
              <p:cNvPr id="43" name="Group 42">
                <a:extLst>
                  <a:ext uri="{FF2B5EF4-FFF2-40B4-BE49-F238E27FC236}">
                    <a16:creationId xmlns:a16="http://schemas.microsoft.com/office/drawing/2014/main" id="{C42B6F44-7E7A-43C2-8825-7AC53148E84B}"/>
                  </a:ext>
                </a:extLst>
              </p:cNvPr>
              <p:cNvGrpSpPr/>
              <p:nvPr/>
            </p:nvGrpSpPr>
            <p:grpSpPr>
              <a:xfrm>
                <a:off x="3283145" y="3577649"/>
                <a:ext cx="1780682" cy="905248"/>
                <a:chOff x="3652458" y="3237358"/>
                <a:chExt cx="1780682" cy="905248"/>
              </a:xfrm>
            </p:grpSpPr>
            <p:grpSp>
              <p:nvGrpSpPr>
                <p:cNvPr id="44" name="Group 43">
                  <a:extLst>
                    <a:ext uri="{FF2B5EF4-FFF2-40B4-BE49-F238E27FC236}">
                      <a16:creationId xmlns:a16="http://schemas.microsoft.com/office/drawing/2014/main" id="{0D9D84C7-7173-4C3B-8D8A-E2E7BDE464DF}"/>
                    </a:ext>
                  </a:extLst>
                </p:cNvPr>
                <p:cNvGrpSpPr/>
                <p:nvPr/>
              </p:nvGrpSpPr>
              <p:grpSpPr>
                <a:xfrm>
                  <a:off x="3659235" y="3311392"/>
                  <a:ext cx="1718325" cy="831214"/>
                  <a:chOff x="3659235" y="3311392"/>
                  <a:chExt cx="1718325" cy="831214"/>
                </a:xfrm>
              </p:grpSpPr>
              <p:grpSp>
                <p:nvGrpSpPr>
                  <p:cNvPr id="46" name="Group 45">
                    <a:extLst>
                      <a:ext uri="{FF2B5EF4-FFF2-40B4-BE49-F238E27FC236}">
                        <a16:creationId xmlns:a16="http://schemas.microsoft.com/office/drawing/2014/main" id="{457E65D3-94E8-4816-99F9-377EC17B2DBD}"/>
                      </a:ext>
                    </a:extLst>
                  </p:cNvPr>
                  <p:cNvGrpSpPr/>
                  <p:nvPr/>
                </p:nvGrpSpPr>
                <p:grpSpPr>
                  <a:xfrm>
                    <a:off x="4506761" y="3386594"/>
                    <a:ext cx="870799" cy="523671"/>
                    <a:chOff x="733940" y="2618767"/>
                    <a:chExt cx="870799" cy="523671"/>
                  </a:xfrm>
                </p:grpSpPr>
                <p:sp>
                  <p:nvSpPr>
                    <p:cNvPr id="48" name="Rectangle: Rounded Corners 47">
                      <a:extLst>
                        <a:ext uri="{FF2B5EF4-FFF2-40B4-BE49-F238E27FC236}">
                          <a16:creationId xmlns:a16="http://schemas.microsoft.com/office/drawing/2014/main" id="{90311D29-B4FF-49EA-84B4-F1AD9B904C18}"/>
                        </a:ext>
                      </a:extLst>
                    </p:cNvPr>
                    <p:cNvSpPr/>
                    <p:nvPr/>
                  </p:nvSpPr>
                  <p:spPr>
                    <a:xfrm>
                      <a:off x="733940" y="2618767"/>
                      <a:ext cx="803950" cy="523671"/>
                    </a:xfrm>
                    <a:prstGeom prst="roundRect">
                      <a:avLst/>
                    </a:prstGeom>
                    <a:blipFill rotWithShape="0">
                      <a:blip r:embed="rId12" cstate="print">
                        <a:duotone>
                          <a:srgbClr val="4F81BD">
                            <a:shade val="45000"/>
                            <a:satMod val="135000"/>
                          </a:srgbClr>
                          <a:prstClr val="white"/>
                        </a:duotone>
                        <a:alphaModFix amt="70000"/>
                        <a:extLst>
                          <a:ext uri="{28A0092B-C50C-407E-A947-70E740481C1C}">
                            <a14:useLocalDpi xmlns:a14="http://schemas.microsoft.com/office/drawing/2010/main" val="0"/>
                          </a:ext>
                        </a:extLst>
                      </a:blip>
                      <a:srcRect/>
                      <a:stretch>
                        <a:fillRect/>
                      </a:stretch>
                    </a:blipFill>
                    <a:ln w="25400" cap="flat" cmpd="sng" algn="ctr">
                      <a:solidFill>
                        <a:sysClr val="window" lastClr="FFFFFF">
                          <a:hueOff val="0"/>
                          <a:satOff val="0"/>
                          <a:lumOff val="0"/>
                          <a:alphaOff val="0"/>
                        </a:sysClr>
                      </a:solidFill>
                      <a:prstDash val="solid"/>
                    </a:ln>
                    <a:effectLst/>
                  </p:spPr>
                </p:sp>
                <p:sp>
                  <p:nvSpPr>
                    <p:cNvPr id="49" name="Rectangle: Rounded Corners 4">
                      <a:extLst>
                        <a:ext uri="{FF2B5EF4-FFF2-40B4-BE49-F238E27FC236}">
                          <a16:creationId xmlns:a16="http://schemas.microsoft.com/office/drawing/2014/main" id="{2608D519-21BE-4920-BFAD-023B800C5F5E}"/>
                        </a:ext>
                      </a:extLst>
                    </p:cNvPr>
                    <p:cNvSpPr txBox="1"/>
                    <p:nvPr/>
                  </p:nvSpPr>
                  <p:spPr>
                    <a:xfrm>
                      <a:off x="851917" y="2644331"/>
                      <a:ext cx="752822" cy="472543"/>
                    </a:xfrm>
                    <a:prstGeom prst="rect">
                      <a:avLst/>
                    </a:prstGeom>
                    <a:noFill/>
                    <a:ln>
                      <a:noFill/>
                    </a:ln>
                    <a:effectLst/>
                  </p:spPr>
                  <p:txBody>
                    <a:bodyPr spcFirstLastPara="0" vert="horz" wrap="square" lIns="83754" tIns="83754" rIns="83754" bIns="83754" numCol="1" spcCol="1270" anchor="ctr" anchorCtr="0">
                      <a:noAutofit/>
                    </a:bodyPr>
                    <a:lstStyle/>
                    <a:p>
                      <a:pPr algn="ctr" defTabSz="977021">
                        <a:lnSpc>
                          <a:spcPct val="90000"/>
                        </a:lnSpc>
                        <a:spcBef>
                          <a:spcPct val="0"/>
                        </a:spcBef>
                        <a:spcAft>
                          <a:spcPct val="35000"/>
                        </a:spcAft>
                        <a:defRPr/>
                      </a:pPr>
                      <a:r>
                        <a:rPr lang="en-US" sz="2197" kern="0">
                          <a:solidFill>
                            <a:prstClr val="white"/>
                          </a:solidFill>
                          <a:latin typeface="Arial"/>
                        </a:rPr>
                        <a:t> </a:t>
                      </a:r>
                    </a:p>
                  </p:txBody>
                </p:sp>
              </p:grpSp>
              <p:sp>
                <p:nvSpPr>
                  <p:cNvPr id="47" name="TextBox 46">
                    <a:extLst>
                      <a:ext uri="{FF2B5EF4-FFF2-40B4-BE49-F238E27FC236}">
                        <a16:creationId xmlns:a16="http://schemas.microsoft.com/office/drawing/2014/main" id="{7445F181-AF0E-447D-86B0-FD344A0C1617}"/>
                      </a:ext>
                    </a:extLst>
                  </p:cNvPr>
                  <p:cNvSpPr txBox="1"/>
                  <p:nvPr/>
                </p:nvSpPr>
                <p:spPr>
                  <a:xfrm>
                    <a:off x="3659235" y="3311392"/>
                    <a:ext cx="1072368" cy="831214"/>
                  </a:xfrm>
                  <a:prstGeom prst="rect">
                    <a:avLst/>
                  </a:prstGeom>
                  <a:noFill/>
                </p:spPr>
                <p:txBody>
                  <a:bodyPr wrap="square" rtlCol="0">
                    <a:spAutoFit/>
                  </a:bodyPr>
                  <a:lstStyle/>
                  <a:p>
                    <a:pPr algn="ctr" defTabSz="913578">
                      <a:defRPr/>
                    </a:pPr>
                    <a:r>
                      <a:rPr lang="en-US" sz="1200" kern="0">
                        <a:solidFill>
                          <a:srgbClr val="44546A"/>
                        </a:solidFill>
                        <a:latin typeface="Calibri" panose="020F0502020204030204"/>
                      </a:rPr>
                      <a:t>Goals of Care, Palliative  </a:t>
                    </a:r>
                  </a:p>
                  <a:p>
                    <a:pPr defTabSz="913578">
                      <a:defRPr/>
                    </a:pPr>
                    <a:r>
                      <a:rPr lang="en-US" sz="1200" kern="0">
                        <a:solidFill>
                          <a:srgbClr val="44546A"/>
                        </a:solidFill>
                        <a:latin typeface="Calibri" panose="020F0502020204030204"/>
                      </a:rPr>
                      <a:t>&amp; End of Life Discussions</a:t>
                    </a:r>
                  </a:p>
                </p:txBody>
              </p:sp>
            </p:grpSp>
            <p:sp>
              <p:nvSpPr>
                <p:cNvPr id="45" name="Rectangle: Rounded Corners 44">
                  <a:extLst>
                    <a:ext uri="{FF2B5EF4-FFF2-40B4-BE49-F238E27FC236}">
                      <a16:creationId xmlns:a16="http://schemas.microsoft.com/office/drawing/2014/main" id="{E5715A43-07EB-4356-AC43-24F325D97921}"/>
                    </a:ext>
                  </a:extLst>
                </p:cNvPr>
                <p:cNvSpPr/>
                <p:nvPr/>
              </p:nvSpPr>
              <p:spPr>
                <a:xfrm>
                  <a:off x="3652458" y="3237358"/>
                  <a:ext cx="1780682" cy="831214"/>
                </a:xfrm>
                <a:prstGeom prst="roundRect">
                  <a:avLst/>
                </a:prstGeom>
                <a:no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3578">
                    <a:defRPr/>
                  </a:pPr>
                  <a:endParaRPr lang="en-US" sz="1797" kern="0">
                    <a:solidFill>
                      <a:prstClr val="white"/>
                    </a:solidFill>
                    <a:latin typeface="Arial"/>
                  </a:endParaRPr>
                </a:p>
              </p:txBody>
            </p:sp>
          </p:grpSp>
        </p:grpSp>
        <p:grpSp>
          <p:nvGrpSpPr>
            <p:cNvPr id="18" name="Group 17">
              <a:extLst>
                <a:ext uri="{FF2B5EF4-FFF2-40B4-BE49-F238E27FC236}">
                  <a16:creationId xmlns:a16="http://schemas.microsoft.com/office/drawing/2014/main" id="{D63E31FB-7152-45E0-8A43-075B651B36FC}"/>
                </a:ext>
              </a:extLst>
            </p:cNvPr>
            <p:cNvGrpSpPr/>
            <p:nvPr/>
          </p:nvGrpSpPr>
          <p:grpSpPr>
            <a:xfrm>
              <a:off x="4078894" y="4878138"/>
              <a:ext cx="4193141" cy="852952"/>
              <a:chOff x="4053226" y="4879653"/>
              <a:chExt cx="4193141" cy="852952"/>
            </a:xfrm>
          </p:grpSpPr>
          <p:grpSp>
            <p:nvGrpSpPr>
              <p:cNvPr id="29" name="Group 28">
                <a:extLst>
                  <a:ext uri="{FF2B5EF4-FFF2-40B4-BE49-F238E27FC236}">
                    <a16:creationId xmlns:a16="http://schemas.microsoft.com/office/drawing/2014/main" id="{930A363D-C98A-4ED0-835B-B580C3B2EF19}"/>
                  </a:ext>
                </a:extLst>
              </p:cNvPr>
              <p:cNvGrpSpPr/>
              <p:nvPr/>
            </p:nvGrpSpPr>
            <p:grpSpPr>
              <a:xfrm>
                <a:off x="6319967" y="4879653"/>
                <a:ext cx="1926400" cy="852952"/>
                <a:chOff x="6700593" y="4415589"/>
                <a:chExt cx="1926400" cy="852952"/>
              </a:xfrm>
            </p:grpSpPr>
            <p:grpSp>
              <p:nvGrpSpPr>
                <p:cNvPr id="36" name="Group 35">
                  <a:extLst>
                    <a:ext uri="{FF2B5EF4-FFF2-40B4-BE49-F238E27FC236}">
                      <a16:creationId xmlns:a16="http://schemas.microsoft.com/office/drawing/2014/main" id="{471616E4-A041-418A-BB42-139846D1926A}"/>
                    </a:ext>
                  </a:extLst>
                </p:cNvPr>
                <p:cNvGrpSpPr/>
                <p:nvPr/>
              </p:nvGrpSpPr>
              <p:grpSpPr>
                <a:xfrm>
                  <a:off x="6700593" y="4415589"/>
                  <a:ext cx="1848089" cy="852952"/>
                  <a:chOff x="6700593" y="4415589"/>
                  <a:chExt cx="1848089" cy="852952"/>
                </a:xfrm>
              </p:grpSpPr>
              <p:grpSp>
                <p:nvGrpSpPr>
                  <p:cNvPr id="38" name="Group 37">
                    <a:extLst>
                      <a:ext uri="{FF2B5EF4-FFF2-40B4-BE49-F238E27FC236}">
                        <a16:creationId xmlns:a16="http://schemas.microsoft.com/office/drawing/2014/main" id="{BB980187-9F17-4603-9666-3B8363FDF56D}"/>
                      </a:ext>
                    </a:extLst>
                  </p:cNvPr>
                  <p:cNvGrpSpPr/>
                  <p:nvPr/>
                </p:nvGrpSpPr>
                <p:grpSpPr>
                  <a:xfrm>
                    <a:off x="6700593" y="4415589"/>
                    <a:ext cx="984465" cy="799059"/>
                    <a:chOff x="3539694" y="3917988"/>
                    <a:chExt cx="888848" cy="721220"/>
                  </a:xfrm>
                </p:grpSpPr>
                <p:sp>
                  <p:nvSpPr>
                    <p:cNvPr id="40" name="Rectangle: Rounded Corners 39">
                      <a:extLst>
                        <a:ext uri="{FF2B5EF4-FFF2-40B4-BE49-F238E27FC236}">
                          <a16:creationId xmlns:a16="http://schemas.microsoft.com/office/drawing/2014/main" id="{B83BF47D-3BA8-4005-AE29-F3A6EF395132}"/>
                        </a:ext>
                      </a:extLst>
                    </p:cNvPr>
                    <p:cNvSpPr/>
                    <p:nvPr/>
                  </p:nvSpPr>
                  <p:spPr>
                    <a:xfrm>
                      <a:off x="3649225" y="3917988"/>
                      <a:ext cx="779317" cy="721220"/>
                    </a:xfrm>
                    <a:prstGeom prst="roundRect">
                      <a:avLst/>
                    </a:prstGeom>
                    <a:blipFill rotWithShape="0">
                      <a:blip r:embed="rId13" cstate="print">
                        <a:extLst>
                          <a:ext uri="{28A0092B-C50C-407E-A947-70E740481C1C}">
                            <a14:useLocalDpi xmlns:a14="http://schemas.microsoft.com/office/drawing/2010/main" val="0"/>
                          </a:ext>
                        </a:extLst>
                      </a:blip>
                      <a:srcRect/>
                      <a:stretch>
                        <a:fillRect l="-9000" r="-9000"/>
                      </a:stretch>
                    </a:blipFill>
                    <a:ln w="25400" cap="flat" cmpd="sng" algn="ctr">
                      <a:solidFill>
                        <a:sysClr val="window" lastClr="FFFFFF">
                          <a:hueOff val="0"/>
                          <a:satOff val="0"/>
                          <a:lumOff val="0"/>
                          <a:alphaOff val="0"/>
                        </a:sysClr>
                      </a:solidFill>
                      <a:prstDash val="solid"/>
                    </a:ln>
                    <a:effectLst/>
                  </p:spPr>
                </p:sp>
                <p:sp>
                  <p:nvSpPr>
                    <p:cNvPr id="41" name="Rectangle: Rounded Corners 4">
                      <a:extLst>
                        <a:ext uri="{FF2B5EF4-FFF2-40B4-BE49-F238E27FC236}">
                          <a16:creationId xmlns:a16="http://schemas.microsoft.com/office/drawing/2014/main" id="{9DEB1E6C-0524-4E3E-8F2A-47A62349F7B4}"/>
                        </a:ext>
                      </a:extLst>
                    </p:cNvPr>
                    <p:cNvSpPr txBox="1"/>
                    <p:nvPr/>
                  </p:nvSpPr>
                  <p:spPr>
                    <a:xfrm>
                      <a:off x="3539694" y="3923775"/>
                      <a:ext cx="708903" cy="650806"/>
                    </a:xfrm>
                    <a:prstGeom prst="rect">
                      <a:avLst/>
                    </a:prstGeom>
                    <a:noFill/>
                    <a:ln>
                      <a:noFill/>
                    </a:ln>
                    <a:effectLst/>
                  </p:spPr>
                  <p:txBody>
                    <a:bodyPr spcFirstLastPara="0" vert="horz" wrap="square" lIns="83754" tIns="83754" rIns="83754" bIns="83754" numCol="1" spcCol="1270" anchor="ctr" anchorCtr="0">
                      <a:noAutofit/>
                    </a:bodyPr>
                    <a:lstStyle/>
                    <a:p>
                      <a:pPr algn="ctr" defTabSz="977021">
                        <a:lnSpc>
                          <a:spcPct val="90000"/>
                        </a:lnSpc>
                        <a:spcBef>
                          <a:spcPct val="0"/>
                        </a:spcBef>
                        <a:spcAft>
                          <a:spcPct val="35000"/>
                        </a:spcAft>
                        <a:defRPr/>
                      </a:pPr>
                      <a:r>
                        <a:rPr lang="en-US" sz="2197" kern="0">
                          <a:solidFill>
                            <a:prstClr val="white"/>
                          </a:solidFill>
                          <a:latin typeface="Arial"/>
                        </a:rPr>
                        <a:t> </a:t>
                      </a:r>
                    </a:p>
                  </p:txBody>
                </p:sp>
              </p:grpSp>
              <p:sp>
                <p:nvSpPr>
                  <p:cNvPr id="39" name="Rectangle: Rounded Corners 38">
                    <a:extLst>
                      <a:ext uri="{FF2B5EF4-FFF2-40B4-BE49-F238E27FC236}">
                        <a16:creationId xmlns:a16="http://schemas.microsoft.com/office/drawing/2014/main" id="{71B7E025-FBD9-4710-BB5D-BCFCBA296458}"/>
                      </a:ext>
                    </a:extLst>
                  </p:cNvPr>
                  <p:cNvSpPr/>
                  <p:nvPr/>
                </p:nvSpPr>
                <p:spPr>
                  <a:xfrm>
                    <a:off x="6791747" y="4437545"/>
                    <a:ext cx="1756935" cy="830996"/>
                  </a:xfrm>
                  <a:prstGeom prst="roundRect">
                    <a:avLst/>
                  </a:prstGeom>
                  <a:noFill/>
                  <a:ln w="19050" cap="flat" cmpd="sng" algn="ctr">
                    <a:solidFill>
                      <a:schemeClr val="accent4"/>
                    </a:solidFill>
                    <a:prstDash val="solid"/>
                  </a:ln>
                  <a:effectLst>
                    <a:outerShdw blurRad="40000" dist="23000" dir="5400000" rotWithShape="0">
                      <a:srgbClr val="000000">
                        <a:alpha val="35000"/>
                      </a:srgbClr>
                    </a:outerShdw>
                  </a:effectLst>
                </p:spPr>
                <p:txBody>
                  <a:bodyPr rtlCol="0" anchor="ctr"/>
                  <a:lstStyle/>
                  <a:p>
                    <a:pPr algn="ctr" defTabSz="913578">
                      <a:defRPr/>
                    </a:pPr>
                    <a:endParaRPr lang="en-US" sz="1797" kern="0">
                      <a:solidFill>
                        <a:prstClr val="white"/>
                      </a:solidFill>
                      <a:latin typeface="Arial"/>
                    </a:endParaRPr>
                  </a:p>
                </p:txBody>
              </p:sp>
            </p:grpSp>
            <p:sp>
              <p:nvSpPr>
                <p:cNvPr id="37" name="TextBox 36">
                  <a:extLst>
                    <a:ext uri="{FF2B5EF4-FFF2-40B4-BE49-F238E27FC236}">
                      <a16:creationId xmlns:a16="http://schemas.microsoft.com/office/drawing/2014/main" id="{8AD19CC7-C58A-4C68-A942-59DA2860F8A6}"/>
                    </a:ext>
                  </a:extLst>
                </p:cNvPr>
                <p:cNvSpPr txBox="1"/>
                <p:nvPr/>
              </p:nvSpPr>
              <p:spPr>
                <a:xfrm>
                  <a:off x="7685054" y="4454596"/>
                  <a:ext cx="941939" cy="576119"/>
                </a:xfrm>
                <a:prstGeom prst="rect">
                  <a:avLst/>
                </a:prstGeom>
                <a:noFill/>
              </p:spPr>
              <p:txBody>
                <a:bodyPr wrap="square" rtlCol="0" anchor="t">
                  <a:spAutoFit/>
                </a:bodyPr>
                <a:lstStyle/>
                <a:p>
                  <a:pPr algn="ctr" defTabSz="913578">
                    <a:defRPr/>
                  </a:pPr>
                  <a:r>
                    <a:rPr lang="en-US" sz="1200" b="1" kern="0">
                      <a:solidFill>
                        <a:srgbClr val="44546A"/>
                      </a:solidFill>
                      <a:latin typeface="Calibri" panose="020F0502020204030204"/>
                    </a:rPr>
                    <a:t>Equitable and Team- based Care</a:t>
                  </a:r>
                </a:p>
              </p:txBody>
            </p:sp>
          </p:grpSp>
          <p:grpSp>
            <p:nvGrpSpPr>
              <p:cNvPr id="30" name="Group 29">
                <a:extLst>
                  <a:ext uri="{FF2B5EF4-FFF2-40B4-BE49-F238E27FC236}">
                    <a16:creationId xmlns:a16="http://schemas.microsoft.com/office/drawing/2014/main" id="{80F69757-9392-4880-87AE-72EE8E672FDB}"/>
                  </a:ext>
                </a:extLst>
              </p:cNvPr>
              <p:cNvGrpSpPr/>
              <p:nvPr/>
            </p:nvGrpSpPr>
            <p:grpSpPr>
              <a:xfrm>
                <a:off x="4053226" y="4879653"/>
                <a:ext cx="1784158" cy="755146"/>
                <a:chOff x="4052986" y="4705026"/>
                <a:chExt cx="1784158" cy="755146"/>
              </a:xfrm>
            </p:grpSpPr>
            <p:grpSp>
              <p:nvGrpSpPr>
                <p:cNvPr id="31" name="Group 30">
                  <a:extLst>
                    <a:ext uri="{FF2B5EF4-FFF2-40B4-BE49-F238E27FC236}">
                      <a16:creationId xmlns:a16="http://schemas.microsoft.com/office/drawing/2014/main" id="{F2923FFC-80D9-410B-9E08-D485EB837C33}"/>
                    </a:ext>
                  </a:extLst>
                </p:cNvPr>
                <p:cNvGrpSpPr/>
                <p:nvPr/>
              </p:nvGrpSpPr>
              <p:grpSpPr>
                <a:xfrm>
                  <a:off x="5057827" y="4712758"/>
                  <a:ext cx="779317" cy="721220"/>
                  <a:chOff x="1861121" y="3917988"/>
                  <a:chExt cx="779317" cy="721220"/>
                </a:xfrm>
              </p:grpSpPr>
              <p:sp>
                <p:nvSpPr>
                  <p:cNvPr id="34" name="Rectangle: Rounded Corners 33">
                    <a:extLst>
                      <a:ext uri="{FF2B5EF4-FFF2-40B4-BE49-F238E27FC236}">
                        <a16:creationId xmlns:a16="http://schemas.microsoft.com/office/drawing/2014/main" id="{39DED783-AA3F-4BD3-B080-FA87032D2962}"/>
                      </a:ext>
                    </a:extLst>
                  </p:cNvPr>
                  <p:cNvSpPr/>
                  <p:nvPr/>
                </p:nvSpPr>
                <p:spPr>
                  <a:xfrm>
                    <a:off x="1861121" y="3917988"/>
                    <a:ext cx="779317" cy="721220"/>
                  </a:xfrm>
                  <a:prstGeom prst="roundRect">
                    <a:avLst/>
                  </a:prstGeom>
                  <a:blipFill rotWithShape="0">
                    <a:blip r:embed="rId14">
                      <a:extLst>
                        <a:ext uri="{96DAC541-7B7A-43D3-8B79-37D633B846F1}">
                          <asvg:svgBlip xmlns:asvg="http://schemas.microsoft.com/office/drawing/2016/SVG/main" r:embed="rId15"/>
                        </a:ext>
                      </a:extLst>
                    </a:blip>
                    <a:srcRect/>
                    <a:stretch>
                      <a:fillRect/>
                    </a:stretch>
                  </a:blipFill>
                  <a:ln w="25400" cap="flat" cmpd="sng" algn="ctr">
                    <a:solidFill>
                      <a:sysClr val="window" lastClr="FFFFFF">
                        <a:hueOff val="0"/>
                        <a:satOff val="0"/>
                        <a:lumOff val="0"/>
                        <a:alphaOff val="0"/>
                      </a:sysClr>
                    </a:solidFill>
                    <a:prstDash val="solid"/>
                  </a:ln>
                  <a:effectLst/>
                </p:spPr>
              </p:sp>
              <p:sp>
                <p:nvSpPr>
                  <p:cNvPr id="35" name="Rectangle: Rounded Corners 4">
                    <a:extLst>
                      <a:ext uri="{FF2B5EF4-FFF2-40B4-BE49-F238E27FC236}">
                        <a16:creationId xmlns:a16="http://schemas.microsoft.com/office/drawing/2014/main" id="{73E977C7-EC2A-4934-AD28-65FA321F5691}"/>
                      </a:ext>
                    </a:extLst>
                  </p:cNvPr>
                  <p:cNvSpPr txBox="1"/>
                  <p:nvPr/>
                </p:nvSpPr>
                <p:spPr>
                  <a:xfrm>
                    <a:off x="1896328" y="3953195"/>
                    <a:ext cx="708903" cy="650806"/>
                  </a:xfrm>
                  <a:prstGeom prst="rect">
                    <a:avLst/>
                  </a:prstGeom>
                  <a:noFill/>
                  <a:ln>
                    <a:noFill/>
                  </a:ln>
                  <a:effectLst/>
                </p:spPr>
                <p:txBody>
                  <a:bodyPr spcFirstLastPara="0" vert="horz" wrap="square" lIns="83754" tIns="83754" rIns="83754" bIns="83754" numCol="1" spcCol="1270" anchor="ctr" anchorCtr="0">
                    <a:noAutofit/>
                  </a:bodyPr>
                  <a:lstStyle/>
                  <a:p>
                    <a:pPr algn="ctr" defTabSz="977021">
                      <a:lnSpc>
                        <a:spcPct val="90000"/>
                      </a:lnSpc>
                      <a:spcBef>
                        <a:spcPct val="0"/>
                      </a:spcBef>
                      <a:spcAft>
                        <a:spcPct val="35000"/>
                      </a:spcAft>
                      <a:defRPr/>
                    </a:pPr>
                    <a:r>
                      <a:rPr lang="en-US" sz="2197" kern="0">
                        <a:solidFill>
                          <a:prstClr val="white"/>
                        </a:solidFill>
                        <a:latin typeface="Arial"/>
                      </a:rPr>
                      <a:t> </a:t>
                    </a:r>
                  </a:p>
                </p:txBody>
              </p:sp>
            </p:grpSp>
            <p:sp>
              <p:nvSpPr>
                <p:cNvPr id="32" name="Rectangle: Rounded Corners 31">
                  <a:extLst>
                    <a:ext uri="{FF2B5EF4-FFF2-40B4-BE49-F238E27FC236}">
                      <a16:creationId xmlns:a16="http://schemas.microsoft.com/office/drawing/2014/main" id="{09B9B907-C1CB-4FF9-9C7D-96B96A84B956}"/>
                    </a:ext>
                  </a:extLst>
                </p:cNvPr>
                <p:cNvSpPr/>
                <p:nvPr/>
              </p:nvSpPr>
              <p:spPr>
                <a:xfrm>
                  <a:off x="4146767" y="4705026"/>
                  <a:ext cx="1633872" cy="755146"/>
                </a:xfrm>
                <a:prstGeom prst="roundRect">
                  <a:avLst/>
                </a:prstGeom>
                <a:no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3578">
                    <a:defRPr/>
                  </a:pPr>
                  <a:endParaRPr lang="en-US" sz="1797" kern="0">
                    <a:solidFill>
                      <a:prstClr val="white"/>
                    </a:solidFill>
                    <a:latin typeface="Arial"/>
                  </a:endParaRPr>
                </a:p>
              </p:txBody>
            </p:sp>
            <p:sp>
              <p:nvSpPr>
                <p:cNvPr id="33" name="TextBox 32">
                  <a:extLst>
                    <a:ext uri="{FF2B5EF4-FFF2-40B4-BE49-F238E27FC236}">
                      <a16:creationId xmlns:a16="http://schemas.microsoft.com/office/drawing/2014/main" id="{D9D46C62-1F9B-48A1-9040-48E565D20588}"/>
                    </a:ext>
                  </a:extLst>
                </p:cNvPr>
                <p:cNvSpPr txBox="1"/>
                <p:nvPr/>
              </p:nvSpPr>
              <p:spPr>
                <a:xfrm>
                  <a:off x="4052986" y="4842709"/>
                  <a:ext cx="1171192" cy="461665"/>
                </a:xfrm>
                <a:prstGeom prst="rect">
                  <a:avLst/>
                </a:prstGeom>
                <a:noFill/>
              </p:spPr>
              <p:txBody>
                <a:bodyPr wrap="square" rtlCol="0">
                  <a:spAutoFit/>
                </a:bodyPr>
                <a:lstStyle/>
                <a:p>
                  <a:pPr algn="ctr" defTabSz="913578">
                    <a:defRPr/>
                  </a:pPr>
                  <a:r>
                    <a:rPr lang="en-US" sz="1200" kern="0">
                      <a:solidFill>
                        <a:srgbClr val="44546A"/>
                      </a:solidFill>
                      <a:latin typeface="Calibri" panose="020F0502020204030204"/>
                    </a:rPr>
                    <a:t>Quality Improvement</a:t>
                  </a:r>
                </a:p>
              </p:txBody>
            </p:sp>
          </p:grpSp>
        </p:grpSp>
        <p:cxnSp>
          <p:nvCxnSpPr>
            <p:cNvPr id="19" name="Straight Arrow Connector 18">
              <a:extLst>
                <a:ext uri="{FF2B5EF4-FFF2-40B4-BE49-F238E27FC236}">
                  <a16:creationId xmlns:a16="http://schemas.microsoft.com/office/drawing/2014/main" id="{7B2CB02F-261C-48A6-B232-F483905B95EA}"/>
                </a:ext>
              </a:extLst>
            </p:cNvPr>
            <p:cNvCxnSpPr>
              <a:cxnSpLocks/>
            </p:cNvCxnSpPr>
            <p:nvPr/>
          </p:nvCxnSpPr>
          <p:spPr>
            <a:xfrm>
              <a:off x="6096000" y="1945263"/>
              <a:ext cx="0" cy="548640"/>
            </a:xfrm>
            <a:prstGeom prst="straightConnector1">
              <a:avLst/>
            </a:prstGeom>
            <a:noFill/>
            <a:ln w="25400" cap="flat" cmpd="sng" algn="ctr">
              <a:solidFill>
                <a:srgbClr val="1F497D"/>
              </a:solidFill>
              <a:prstDash val="solid"/>
              <a:tailEnd type="triangle"/>
            </a:ln>
            <a:effectLst>
              <a:outerShdw blurRad="40000" dist="20000" dir="5400000" rotWithShape="0">
                <a:srgbClr val="000000">
                  <a:alpha val="38000"/>
                </a:srgbClr>
              </a:outerShdw>
            </a:effectLst>
          </p:spPr>
        </p:cxnSp>
        <p:grpSp>
          <p:nvGrpSpPr>
            <p:cNvPr id="20" name="Group 19">
              <a:extLst>
                <a:ext uri="{FF2B5EF4-FFF2-40B4-BE49-F238E27FC236}">
                  <a16:creationId xmlns:a16="http://schemas.microsoft.com/office/drawing/2014/main" id="{8A7D3401-6CD8-4357-A392-838470FF9834}"/>
                </a:ext>
              </a:extLst>
            </p:cNvPr>
            <p:cNvGrpSpPr/>
            <p:nvPr/>
          </p:nvGrpSpPr>
          <p:grpSpPr>
            <a:xfrm>
              <a:off x="5066933" y="2626872"/>
              <a:ext cx="2058134" cy="2127861"/>
              <a:chOff x="5032675" y="2635212"/>
              <a:chExt cx="2058134" cy="2127861"/>
            </a:xfrm>
          </p:grpSpPr>
          <p:grpSp>
            <p:nvGrpSpPr>
              <p:cNvPr id="21" name="Group 20">
                <a:extLst>
                  <a:ext uri="{FF2B5EF4-FFF2-40B4-BE49-F238E27FC236}">
                    <a16:creationId xmlns:a16="http://schemas.microsoft.com/office/drawing/2014/main" id="{96FEAC4B-C3B5-47D5-BA5A-F95FB48325F2}"/>
                  </a:ext>
                </a:extLst>
              </p:cNvPr>
              <p:cNvGrpSpPr/>
              <p:nvPr/>
            </p:nvGrpSpPr>
            <p:grpSpPr>
              <a:xfrm>
                <a:off x="6495697" y="2635212"/>
                <a:ext cx="595112" cy="2127861"/>
                <a:chOff x="6495697" y="2635212"/>
                <a:chExt cx="595112" cy="2127861"/>
              </a:xfrm>
            </p:grpSpPr>
            <p:cxnSp>
              <p:nvCxnSpPr>
                <p:cNvPr id="26" name="Straight Arrow Connector 25">
                  <a:extLst>
                    <a:ext uri="{FF2B5EF4-FFF2-40B4-BE49-F238E27FC236}">
                      <a16:creationId xmlns:a16="http://schemas.microsoft.com/office/drawing/2014/main" id="{6718C025-BC61-482D-87FE-69771CD2CBB0}"/>
                    </a:ext>
                  </a:extLst>
                </p:cNvPr>
                <p:cNvCxnSpPr>
                  <a:cxnSpLocks/>
                </p:cNvCxnSpPr>
                <p:nvPr/>
              </p:nvCxnSpPr>
              <p:spPr>
                <a:xfrm flipH="1">
                  <a:off x="6495697" y="2635212"/>
                  <a:ext cx="323286" cy="265166"/>
                </a:xfrm>
                <a:prstGeom prst="straightConnector1">
                  <a:avLst/>
                </a:prstGeom>
                <a:noFill/>
                <a:ln w="25400" cap="flat" cmpd="sng" algn="ctr">
                  <a:solidFill>
                    <a:srgbClr val="1F497D"/>
                  </a:solidFill>
                  <a:prstDash val="solid"/>
                  <a:tailEnd type="triangle"/>
                </a:ln>
                <a:effectLst>
                  <a:outerShdw blurRad="40000" dist="20000" dir="5400000" rotWithShape="0">
                    <a:srgbClr val="000000">
                      <a:alpha val="38000"/>
                    </a:srgbClr>
                  </a:outerShdw>
                </a:effectLst>
              </p:spPr>
            </p:cxnSp>
            <p:cxnSp>
              <p:nvCxnSpPr>
                <p:cNvPr id="27" name="Straight Arrow Connector 26">
                  <a:extLst>
                    <a:ext uri="{FF2B5EF4-FFF2-40B4-BE49-F238E27FC236}">
                      <a16:creationId xmlns:a16="http://schemas.microsoft.com/office/drawing/2014/main" id="{55D9957E-7598-49BE-95D8-00B2332DEC48}"/>
                    </a:ext>
                  </a:extLst>
                </p:cNvPr>
                <p:cNvCxnSpPr>
                  <a:cxnSpLocks/>
                </p:cNvCxnSpPr>
                <p:nvPr/>
              </p:nvCxnSpPr>
              <p:spPr>
                <a:xfrm flipH="1" flipV="1">
                  <a:off x="6685031" y="3705238"/>
                  <a:ext cx="405778" cy="127105"/>
                </a:xfrm>
                <a:prstGeom prst="straightConnector1">
                  <a:avLst/>
                </a:prstGeom>
                <a:noFill/>
                <a:ln w="25400" cap="flat" cmpd="sng" algn="ctr">
                  <a:solidFill>
                    <a:srgbClr val="1F497D"/>
                  </a:solidFill>
                  <a:prstDash val="solid"/>
                  <a:tailEnd type="triangle"/>
                </a:ln>
                <a:effectLst>
                  <a:outerShdw blurRad="40000" dist="20000" dir="5400000" rotWithShape="0">
                    <a:srgbClr val="000000">
                      <a:alpha val="38000"/>
                    </a:srgbClr>
                  </a:outerShdw>
                </a:effectLst>
              </p:spPr>
            </p:cxnSp>
            <p:cxnSp>
              <p:nvCxnSpPr>
                <p:cNvPr id="28" name="Straight Arrow Connector 27">
                  <a:extLst>
                    <a:ext uri="{FF2B5EF4-FFF2-40B4-BE49-F238E27FC236}">
                      <a16:creationId xmlns:a16="http://schemas.microsoft.com/office/drawing/2014/main" id="{5FAAC461-B27E-4406-B7D8-45A5310E8E14}"/>
                    </a:ext>
                  </a:extLst>
                </p:cNvPr>
                <p:cNvCxnSpPr>
                  <a:cxnSpLocks/>
                </p:cNvCxnSpPr>
                <p:nvPr/>
              </p:nvCxnSpPr>
              <p:spPr>
                <a:xfrm flipH="1" flipV="1">
                  <a:off x="6578494" y="4295377"/>
                  <a:ext cx="251116" cy="467696"/>
                </a:xfrm>
                <a:prstGeom prst="straightConnector1">
                  <a:avLst/>
                </a:prstGeom>
                <a:noFill/>
                <a:ln w="25400" cap="flat" cmpd="sng" algn="ctr">
                  <a:solidFill>
                    <a:srgbClr val="1F497D"/>
                  </a:solidFill>
                  <a:prstDash val="solid"/>
                  <a:tailEnd type="triangle"/>
                </a:ln>
                <a:effectLst>
                  <a:outerShdw blurRad="40000" dist="20000" dir="5400000" rotWithShape="0">
                    <a:srgbClr val="000000">
                      <a:alpha val="38000"/>
                    </a:srgbClr>
                  </a:outerShdw>
                </a:effectLst>
              </p:spPr>
            </p:cxnSp>
          </p:grpSp>
          <p:grpSp>
            <p:nvGrpSpPr>
              <p:cNvPr id="22" name="Group 21">
                <a:extLst>
                  <a:ext uri="{FF2B5EF4-FFF2-40B4-BE49-F238E27FC236}">
                    <a16:creationId xmlns:a16="http://schemas.microsoft.com/office/drawing/2014/main" id="{1BF6A1B2-8076-489D-89DA-FD02D4E3E2F9}"/>
                  </a:ext>
                </a:extLst>
              </p:cNvPr>
              <p:cNvGrpSpPr/>
              <p:nvPr/>
            </p:nvGrpSpPr>
            <p:grpSpPr>
              <a:xfrm flipH="1">
                <a:off x="5032675" y="2635212"/>
                <a:ext cx="595112" cy="2127861"/>
                <a:chOff x="6495697" y="2635212"/>
                <a:chExt cx="595112" cy="2127861"/>
              </a:xfrm>
            </p:grpSpPr>
            <p:cxnSp>
              <p:nvCxnSpPr>
                <p:cNvPr id="23" name="Straight Arrow Connector 22">
                  <a:extLst>
                    <a:ext uri="{FF2B5EF4-FFF2-40B4-BE49-F238E27FC236}">
                      <a16:creationId xmlns:a16="http://schemas.microsoft.com/office/drawing/2014/main" id="{F4DBA69D-A69B-49F0-815E-FB73F015E419}"/>
                    </a:ext>
                  </a:extLst>
                </p:cNvPr>
                <p:cNvCxnSpPr>
                  <a:cxnSpLocks/>
                </p:cNvCxnSpPr>
                <p:nvPr/>
              </p:nvCxnSpPr>
              <p:spPr>
                <a:xfrm flipH="1">
                  <a:off x="6495697" y="2635212"/>
                  <a:ext cx="323286" cy="265166"/>
                </a:xfrm>
                <a:prstGeom prst="straightConnector1">
                  <a:avLst/>
                </a:prstGeom>
                <a:noFill/>
                <a:ln w="25400" cap="flat" cmpd="sng" algn="ctr">
                  <a:solidFill>
                    <a:srgbClr val="1F497D"/>
                  </a:solidFill>
                  <a:prstDash val="solid"/>
                  <a:tailEnd type="triangle"/>
                </a:ln>
                <a:effectLst>
                  <a:outerShdw blurRad="40000" dist="20000" dir="5400000" rotWithShape="0">
                    <a:srgbClr val="000000">
                      <a:alpha val="38000"/>
                    </a:srgbClr>
                  </a:outerShdw>
                </a:effectLst>
              </p:spPr>
            </p:cxnSp>
            <p:cxnSp>
              <p:nvCxnSpPr>
                <p:cNvPr id="24" name="Straight Arrow Connector 23">
                  <a:extLst>
                    <a:ext uri="{FF2B5EF4-FFF2-40B4-BE49-F238E27FC236}">
                      <a16:creationId xmlns:a16="http://schemas.microsoft.com/office/drawing/2014/main" id="{D48FA96D-8079-4EDB-A130-716184A5F568}"/>
                    </a:ext>
                  </a:extLst>
                </p:cNvPr>
                <p:cNvCxnSpPr>
                  <a:cxnSpLocks/>
                </p:cNvCxnSpPr>
                <p:nvPr/>
              </p:nvCxnSpPr>
              <p:spPr>
                <a:xfrm flipH="1" flipV="1">
                  <a:off x="6685031" y="3705238"/>
                  <a:ext cx="405778" cy="127105"/>
                </a:xfrm>
                <a:prstGeom prst="straightConnector1">
                  <a:avLst/>
                </a:prstGeom>
                <a:noFill/>
                <a:ln w="25400" cap="flat" cmpd="sng" algn="ctr">
                  <a:solidFill>
                    <a:srgbClr val="1F497D"/>
                  </a:solidFill>
                  <a:prstDash val="solid"/>
                  <a:tailEnd type="triangle"/>
                </a:ln>
                <a:effectLst>
                  <a:outerShdw blurRad="40000" dist="20000" dir="5400000" rotWithShape="0">
                    <a:srgbClr val="000000">
                      <a:alpha val="38000"/>
                    </a:srgbClr>
                  </a:outerShdw>
                </a:effectLst>
              </p:spPr>
            </p:cxnSp>
            <p:cxnSp>
              <p:nvCxnSpPr>
                <p:cNvPr id="25" name="Straight Arrow Connector 24">
                  <a:extLst>
                    <a:ext uri="{FF2B5EF4-FFF2-40B4-BE49-F238E27FC236}">
                      <a16:creationId xmlns:a16="http://schemas.microsoft.com/office/drawing/2014/main" id="{A53384B4-385E-4C95-9B0D-8B09B74DD5EE}"/>
                    </a:ext>
                  </a:extLst>
                </p:cNvPr>
                <p:cNvCxnSpPr>
                  <a:cxnSpLocks/>
                </p:cNvCxnSpPr>
                <p:nvPr/>
              </p:nvCxnSpPr>
              <p:spPr>
                <a:xfrm flipH="1" flipV="1">
                  <a:off x="6578494" y="4295377"/>
                  <a:ext cx="251116" cy="467696"/>
                </a:xfrm>
                <a:prstGeom prst="straightConnector1">
                  <a:avLst/>
                </a:prstGeom>
                <a:noFill/>
                <a:ln w="25400" cap="flat" cmpd="sng" algn="ctr">
                  <a:solidFill>
                    <a:srgbClr val="1F497D"/>
                  </a:solidFill>
                  <a:prstDash val="solid"/>
                  <a:tailEnd type="triangle"/>
                </a:ln>
                <a:effectLst>
                  <a:outerShdw blurRad="40000" dist="20000" dir="5400000" rotWithShape="0">
                    <a:srgbClr val="000000">
                      <a:alpha val="38000"/>
                    </a:srgbClr>
                  </a:outerShdw>
                </a:effectLst>
              </p:spPr>
            </p:cxnSp>
          </p:grpSp>
        </p:grpSp>
      </p:grpSp>
    </p:spTree>
    <p:extLst>
      <p:ext uri="{BB962C8B-B14F-4D97-AF65-F5344CB8AC3E}">
        <p14:creationId xmlns:p14="http://schemas.microsoft.com/office/powerpoint/2010/main" val="387041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F846C-B2E3-46D4-A721-74D20A5913B5}"/>
              </a:ext>
            </a:extLst>
          </p:cNvPr>
          <p:cNvSpPr>
            <a:spLocks noGrp="1"/>
          </p:cNvSpPr>
          <p:nvPr>
            <p:ph type="title"/>
          </p:nvPr>
        </p:nvSpPr>
        <p:spPr>
          <a:xfrm>
            <a:off x="402771" y="365125"/>
            <a:ext cx="10951029" cy="1325563"/>
          </a:xfrm>
        </p:spPr>
        <p:txBody>
          <a:bodyPr/>
          <a:lstStyle/>
          <a:p>
            <a:r>
              <a:rPr lang="en-US" dirty="0"/>
              <a:t>Enhanced Oncology Model (EOM)</a:t>
            </a:r>
          </a:p>
        </p:txBody>
      </p:sp>
      <p:graphicFrame>
        <p:nvGraphicFramePr>
          <p:cNvPr id="6" name="Content Placeholder 5">
            <a:extLst>
              <a:ext uri="{FF2B5EF4-FFF2-40B4-BE49-F238E27FC236}">
                <a16:creationId xmlns:a16="http://schemas.microsoft.com/office/drawing/2014/main" id="{FB8294D0-10CE-4BF4-A3AC-38D61FA412CD}"/>
              </a:ext>
            </a:extLst>
          </p:cNvPr>
          <p:cNvGraphicFramePr>
            <a:graphicFrameLocks noGrp="1"/>
          </p:cNvGraphicFramePr>
          <p:nvPr>
            <p:ph idx="1"/>
            <p:extLst>
              <p:ext uri="{D42A27DB-BD31-4B8C-83A1-F6EECF244321}">
                <p14:modId xmlns:p14="http://schemas.microsoft.com/office/powerpoint/2010/main" val="2185596864"/>
              </p:ext>
            </p:extLst>
          </p:nvPr>
        </p:nvGraphicFramePr>
        <p:xfrm>
          <a:off x="402771" y="1606859"/>
          <a:ext cx="10951029" cy="4184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6BCC941C-C70D-4274-B830-89D9974F01A0}"/>
              </a:ext>
            </a:extLst>
          </p:cNvPr>
          <p:cNvSpPr>
            <a:spLocks noGrp="1"/>
          </p:cNvSpPr>
          <p:nvPr>
            <p:ph type="ftr" sz="quarter" idx="11"/>
          </p:nvPr>
        </p:nvSpPr>
        <p:spPr/>
        <p:txBody>
          <a:bodyPr/>
          <a:lstStyle/>
          <a:p>
            <a:r>
              <a:rPr lang="en-US"/>
              <a:t>© 2021 American Society of Clinical Oncology (ASCO). All Rights Reserved Worldwide. </a:t>
            </a:r>
          </a:p>
        </p:txBody>
      </p:sp>
      <p:sp>
        <p:nvSpPr>
          <p:cNvPr id="5" name="Slide Number Placeholder 4">
            <a:extLst>
              <a:ext uri="{FF2B5EF4-FFF2-40B4-BE49-F238E27FC236}">
                <a16:creationId xmlns:a16="http://schemas.microsoft.com/office/drawing/2014/main" id="{0A45ED7F-9D21-4763-A1B6-F2C2D496EF3D}"/>
              </a:ext>
            </a:extLst>
          </p:cNvPr>
          <p:cNvSpPr>
            <a:spLocks noGrp="1"/>
          </p:cNvSpPr>
          <p:nvPr>
            <p:ph type="sldNum" sz="quarter" idx="12"/>
          </p:nvPr>
        </p:nvSpPr>
        <p:spPr/>
        <p:txBody>
          <a:bodyPr/>
          <a:lstStyle/>
          <a:p>
            <a:fld id="{BE33F7A0-71F0-446B-9DE8-6D75BE64EE0F}" type="slidenum">
              <a:rPr lang="en-US" smtClean="0"/>
              <a:t>15</a:t>
            </a:fld>
            <a:endParaRPr lang="en-US"/>
          </a:p>
        </p:txBody>
      </p:sp>
    </p:spTree>
    <p:extLst>
      <p:ext uri="{BB962C8B-B14F-4D97-AF65-F5344CB8AC3E}">
        <p14:creationId xmlns:p14="http://schemas.microsoft.com/office/powerpoint/2010/main" val="4117321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73DEB-D3C4-4F8B-A6E5-324A0FA7D448}"/>
              </a:ext>
            </a:extLst>
          </p:cNvPr>
          <p:cNvSpPr>
            <a:spLocks noGrp="1"/>
          </p:cNvSpPr>
          <p:nvPr>
            <p:ph type="title"/>
          </p:nvPr>
        </p:nvSpPr>
        <p:spPr>
          <a:xfrm>
            <a:off x="233951" y="150521"/>
            <a:ext cx="10515600" cy="705713"/>
          </a:xfrm>
        </p:spPr>
        <p:txBody>
          <a:bodyPr vert="horz" lIns="91440" tIns="45720" rIns="91440" bIns="45720" rtlCol="0" anchor="ctr">
            <a:normAutofit/>
          </a:bodyPr>
          <a:lstStyle/>
          <a:p>
            <a:r>
              <a:rPr lang="en-US" b="1" kern="1200" dirty="0"/>
              <a:t>SDOH and Quality Patient Care</a:t>
            </a:r>
          </a:p>
        </p:txBody>
      </p:sp>
      <p:sp>
        <p:nvSpPr>
          <p:cNvPr id="4" name="Footer Placeholder 3">
            <a:extLst>
              <a:ext uri="{FF2B5EF4-FFF2-40B4-BE49-F238E27FC236}">
                <a16:creationId xmlns:a16="http://schemas.microsoft.com/office/drawing/2014/main" id="{AD40E676-7FB5-4F70-8687-C659B2FB8CEF}"/>
              </a:ext>
            </a:extLst>
          </p:cNvPr>
          <p:cNvSpPr>
            <a:spLocks noGrp="1"/>
          </p:cNvSpPr>
          <p:nvPr>
            <p:ph type="ftr" sz="quarter" idx="11"/>
          </p:nvPr>
        </p:nvSpPr>
        <p:spPr>
          <a:xfrm>
            <a:off x="402771" y="6253693"/>
            <a:ext cx="4114800" cy="365125"/>
          </a:xfrm>
        </p:spPr>
        <p:txBody>
          <a:bodyPr vert="horz" lIns="91440" tIns="45720" rIns="91440" bIns="45720" rtlCol="0" anchor="ctr">
            <a:normAutofit/>
          </a:bodyPr>
          <a:lstStyle/>
          <a:p>
            <a:pPr>
              <a:spcAft>
                <a:spcPts val="600"/>
              </a:spcAft>
            </a:pPr>
            <a:r>
              <a:rPr lang="en-US" kern="1200"/>
              <a:t>© 2021 American Society of Clinical Oncology (ASCO). All Rights Reserved Worldwide. </a:t>
            </a:r>
          </a:p>
        </p:txBody>
      </p:sp>
      <p:sp>
        <p:nvSpPr>
          <p:cNvPr id="5" name="Slide Number Placeholder 4">
            <a:extLst>
              <a:ext uri="{FF2B5EF4-FFF2-40B4-BE49-F238E27FC236}">
                <a16:creationId xmlns:a16="http://schemas.microsoft.com/office/drawing/2014/main" id="{C3FC47DB-EC88-4CC5-A385-8FC499661074}"/>
              </a:ext>
            </a:extLst>
          </p:cNvPr>
          <p:cNvSpPr>
            <a:spLocks noGrp="1"/>
          </p:cNvSpPr>
          <p:nvPr>
            <p:ph type="sldNum" sz="quarter" idx="12"/>
          </p:nvPr>
        </p:nvSpPr>
        <p:spPr>
          <a:xfrm>
            <a:off x="11098078" y="217034"/>
            <a:ext cx="859971" cy="365125"/>
          </a:xfrm>
        </p:spPr>
        <p:txBody>
          <a:bodyPr vert="horz" lIns="91440" tIns="45720" rIns="91440" bIns="45720" rtlCol="0" anchor="t" anchorCtr="0">
            <a:normAutofit/>
          </a:bodyPr>
          <a:lstStyle/>
          <a:p>
            <a:pPr>
              <a:spcAft>
                <a:spcPts val="600"/>
              </a:spcAft>
            </a:pPr>
            <a:fld id="{BE33F7A0-71F0-446B-9DE8-6D75BE64EE0F}" type="slidenum">
              <a:rPr lang="en-US" smtClean="0"/>
              <a:pPr>
                <a:spcAft>
                  <a:spcPts val="600"/>
                </a:spcAft>
              </a:pPr>
              <a:t>16</a:t>
            </a:fld>
            <a:endParaRPr lang="en-US"/>
          </a:p>
        </p:txBody>
      </p:sp>
      <p:graphicFrame>
        <p:nvGraphicFramePr>
          <p:cNvPr id="17" name="TextBox 10">
            <a:extLst>
              <a:ext uri="{FF2B5EF4-FFF2-40B4-BE49-F238E27FC236}">
                <a16:creationId xmlns:a16="http://schemas.microsoft.com/office/drawing/2014/main" id="{5EE40887-D4C4-4069-AA0F-29DCD3BB3716}"/>
              </a:ext>
            </a:extLst>
          </p:cNvPr>
          <p:cNvGraphicFramePr/>
          <p:nvPr>
            <p:extLst>
              <p:ext uri="{D42A27DB-BD31-4B8C-83A1-F6EECF244321}">
                <p14:modId xmlns:p14="http://schemas.microsoft.com/office/powerpoint/2010/main" val="1439164503"/>
              </p:ext>
            </p:extLst>
          </p:nvPr>
        </p:nvGraphicFramePr>
        <p:xfrm>
          <a:off x="402770" y="856234"/>
          <a:ext cx="11419115" cy="4975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4885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F7408-9397-4BF1-B0A5-64308304161E}"/>
              </a:ext>
            </a:extLst>
          </p:cNvPr>
          <p:cNvSpPr>
            <a:spLocks noGrp="1"/>
          </p:cNvSpPr>
          <p:nvPr>
            <p:ph type="ctrTitle"/>
          </p:nvPr>
        </p:nvSpPr>
        <p:spPr/>
        <p:txBody>
          <a:bodyPr/>
          <a:lstStyle/>
          <a:p>
            <a:r>
              <a:rPr lang="en-US"/>
              <a:t>Practice Administration</a:t>
            </a:r>
          </a:p>
        </p:txBody>
      </p:sp>
    </p:spTree>
    <p:extLst>
      <p:ext uri="{BB962C8B-B14F-4D97-AF65-F5344CB8AC3E}">
        <p14:creationId xmlns:p14="http://schemas.microsoft.com/office/powerpoint/2010/main" val="3462326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7DF5C-D5DF-4A5B-BBCF-8DD1126BE982}"/>
              </a:ext>
            </a:extLst>
          </p:cNvPr>
          <p:cNvSpPr>
            <a:spLocks noGrp="1"/>
          </p:cNvSpPr>
          <p:nvPr>
            <p:ph type="title"/>
          </p:nvPr>
        </p:nvSpPr>
        <p:spPr>
          <a:xfrm>
            <a:off x="233951" y="365125"/>
            <a:ext cx="11958049" cy="1325563"/>
          </a:xfrm>
        </p:spPr>
        <p:txBody>
          <a:bodyPr>
            <a:normAutofit/>
          </a:bodyPr>
          <a:lstStyle/>
          <a:p>
            <a:r>
              <a:rPr lang="en-US" sz="3200" dirty="0"/>
              <a:t>Integration and Implementation of SDOH into Cancer Care</a:t>
            </a:r>
          </a:p>
        </p:txBody>
      </p:sp>
      <p:sp>
        <p:nvSpPr>
          <p:cNvPr id="3" name="Content Placeholder 2">
            <a:extLst>
              <a:ext uri="{FF2B5EF4-FFF2-40B4-BE49-F238E27FC236}">
                <a16:creationId xmlns:a16="http://schemas.microsoft.com/office/drawing/2014/main" id="{DEC13DFE-A8C1-4612-9B1D-DD7DE5DB7B98}"/>
              </a:ext>
            </a:extLst>
          </p:cNvPr>
          <p:cNvSpPr>
            <a:spLocks noGrp="1"/>
          </p:cNvSpPr>
          <p:nvPr>
            <p:ph idx="1"/>
          </p:nvPr>
        </p:nvSpPr>
        <p:spPr>
          <a:xfrm>
            <a:off x="402771" y="1593131"/>
            <a:ext cx="11555278" cy="3199586"/>
          </a:xfrm>
        </p:spPr>
        <p:txBody>
          <a:bodyPr>
            <a:normAutofit/>
          </a:bodyPr>
          <a:lstStyle/>
          <a:p>
            <a:pPr marL="0" indent="0">
              <a:spcBef>
                <a:spcPts val="0"/>
              </a:spcBef>
              <a:buNone/>
            </a:pPr>
            <a:endParaRPr lang="en-US" sz="1800" dirty="0">
              <a:latin typeface="Calibri" panose="020F0502020204030204" pitchFamily="34" charset="0"/>
              <a:cs typeface="Calibri" panose="020F0502020204030204" pitchFamily="34" charset="0"/>
            </a:endParaRPr>
          </a:p>
          <a:p>
            <a:pPr marL="0" indent="0">
              <a:spcBef>
                <a:spcPts val="0"/>
              </a:spcBef>
              <a:buNone/>
            </a:pPr>
            <a:endParaRPr lang="en-US" sz="1800" dirty="0">
              <a:latin typeface="Calibri" panose="020F0502020204030204" pitchFamily="34" charset="0"/>
              <a:cs typeface="Calibri" panose="020F0502020204030204" pitchFamily="34" charset="0"/>
            </a:endParaRPr>
          </a:p>
          <a:p>
            <a:pPr marL="0" indent="0" algn="ctr">
              <a:spcBef>
                <a:spcPts val="0"/>
              </a:spcBef>
              <a:buNone/>
            </a:pPr>
            <a:r>
              <a:rPr lang="en-US" sz="3600" b="1" dirty="0">
                <a:latin typeface="Calibri" panose="020F0502020204030204" pitchFamily="34" charset="0"/>
                <a:cs typeface="Calibri" panose="020F0502020204030204" pitchFamily="34" charset="0"/>
              </a:rPr>
              <a:t>Unique factors </a:t>
            </a:r>
            <a:r>
              <a:rPr lang="en-US" sz="3600" dirty="0">
                <a:latin typeface="Calibri" panose="020F0502020204030204" pitchFamily="34" charset="0"/>
                <a:cs typeface="Calibri" panose="020F0502020204030204" pitchFamily="34" charset="0"/>
              </a:rPr>
              <a:t>that vulnerable populations experience because of social and historical discrimination across multiple levels (individual and health care system levels) must be considered.</a:t>
            </a:r>
          </a:p>
        </p:txBody>
      </p:sp>
      <p:sp>
        <p:nvSpPr>
          <p:cNvPr id="4" name="Footer Placeholder 3">
            <a:extLst>
              <a:ext uri="{FF2B5EF4-FFF2-40B4-BE49-F238E27FC236}">
                <a16:creationId xmlns:a16="http://schemas.microsoft.com/office/drawing/2014/main" id="{BCE8A99A-20F7-481E-92FA-FE75E75B0F74}"/>
              </a:ext>
            </a:extLst>
          </p:cNvPr>
          <p:cNvSpPr>
            <a:spLocks noGrp="1"/>
          </p:cNvSpPr>
          <p:nvPr>
            <p:ph type="ftr" sz="quarter" idx="11"/>
          </p:nvPr>
        </p:nvSpPr>
        <p:spPr/>
        <p:txBody>
          <a:bodyPr/>
          <a:lstStyle/>
          <a:p>
            <a:r>
              <a:rPr lang="en-US"/>
              <a:t>© 2021 American Society of Clinical Oncology (ASCO). All Rights Reserved Worldwide. </a:t>
            </a:r>
          </a:p>
        </p:txBody>
      </p:sp>
      <p:sp>
        <p:nvSpPr>
          <p:cNvPr id="5" name="Slide Number Placeholder 4">
            <a:extLst>
              <a:ext uri="{FF2B5EF4-FFF2-40B4-BE49-F238E27FC236}">
                <a16:creationId xmlns:a16="http://schemas.microsoft.com/office/drawing/2014/main" id="{DD91987C-DF4F-47DB-8B2F-254D57D95660}"/>
              </a:ext>
            </a:extLst>
          </p:cNvPr>
          <p:cNvSpPr>
            <a:spLocks noGrp="1"/>
          </p:cNvSpPr>
          <p:nvPr>
            <p:ph type="sldNum" sz="quarter" idx="12"/>
          </p:nvPr>
        </p:nvSpPr>
        <p:spPr/>
        <p:txBody>
          <a:bodyPr/>
          <a:lstStyle/>
          <a:p>
            <a:fld id="{BE33F7A0-71F0-446B-9DE8-6D75BE64EE0F}" type="slidenum">
              <a:rPr lang="en-US" smtClean="0"/>
              <a:t>18</a:t>
            </a:fld>
            <a:endParaRPr lang="en-US"/>
          </a:p>
        </p:txBody>
      </p:sp>
      <p:sp>
        <p:nvSpPr>
          <p:cNvPr id="6" name="TextBox 5">
            <a:extLst>
              <a:ext uri="{FF2B5EF4-FFF2-40B4-BE49-F238E27FC236}">
                <a16:creationId xmlns:a16="http://schemas.microsoft.com/office/drawing/2014/main" id="{514D92C1-0EDB-4800-9058-2F09E62440B7}"/>
              </a:ext>
            </a:extLst>
          </p:cNvPr>
          <p:cNvSpPr txBox="1"/>
          <p:nvPr/>
        </p:nvSpPr>
        <p:spPr>
          <a:xfrm>
            <a:off x="402771" y="4983994"/>
            <a:ext cx="9525234" cy="923330"/>
          </a:xfrm>
          <a:prstGeom prst="rect">
            <a:avLst/>
          </a:prstGeom>
          <a:noFill/>
        </p:spPr>
        <p:txBody>
          <a:bodyPr wrap="square" rtlCol="0">
            <a:spAutoFit/>
          </a:bodyPr>
          <a:lstStyle/>
          <a:p>
            <a:pPr algn="l"/>
            <a:r>
              <a:rPr lang="en-US" b="1" i="0" u="sng">
                <a:solidFill>
                  <a:srgbClr val="0076A9"/>
                </a:solidFill>
                <a:effectLst/>
                <a:hlinkClick r:id="rId3"/>
              </a:rPr>
              <a:t>Social Determinants of Health and Disparities in Cancer Care for Black People in the United States</a:t>
            </a:r>
            <a:endParaRPr lang="en-US" b="0" i="0">
              <a:solidFill>
                <a:srgbClr val="000000"/>
              </a:solidFill>
              <a:effectLst/>
            </a:endParaRPr>
          </a:p>
          <a:p>
            <a:pPr algn="l"/>
            <a:r>
              <a:rPr lang="en-US" b="0" i="0">
                <a:solidFill>
                  <a:srgbClr val="000000"/>
                </a:solidFill>
                <a:effectLst/>
              </a:rPr>
              <a:t>Reginald D. Tucker-Seeley</a:t>
            </a:r>
          </a:p>
          <a:p>
            <a:r>
              <a:rPr lang="en-US" b="0" i="0">
                <a:solidFill>
                  <a:srgbClr val="000000"/>
                </a:solidFill>
                <a:effectLst/>
              </a:rPr>
              <a:t>JCO Oncology Practice 2021 17:5, 261-263</a:t>
            </a:r>
            <a:endParaRPr lang="en-US"/>
          </a:p>
        </p:txBody>
      </p:sp>
    </p:spTree>
    <p:extLst>
      <p:ext uri="{BB962C8B-B14F-4D97-AF65-F5344CB8AC3E}">
        <p14:creationId xmlns:p14="http://schemas.microsoft.com/office/powerpoint/2010/main" val="1947513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37D63-B56E-480C-9720-5EADF7F0ACF7}"/>
              </a:ext>
            </a:extLst>
          </p:cNvPr>
          <p:cNvSpPr>
            <a:spLocks noGrp="1"/>
          </p:cNvSpPr>
          <p:nvPr>
            <p:ph type="title"/>
          </p:nvPr>
        </p:nvSpPr>
        <p:spPr>
          <a:xfrm>
            <a:off x="233951" y="279253"/>
            <a:ext cx="10515600" cy="808567"/>
          </a:xfrm>
        </p:spPr>
        <p:txBody>
          <a:bodyPr anchor="ctr">
            <a:normAutofit/>
          </a:bodyPr>
          <a:lstStyle/>
          <a:p>
            <a:r>
              <a:rPr lang="en-US"/>
              <a:t>Connecting Z Codes with SDOH</a:t>
            </a:r>
          </a:p>
        </p:txBody>
      </p:sp>
      <p:sp>
        <p:nvSpPr>
          <p:cNvPr id="4" name="Footer Placeholder 3">
            <a:extLst>
              <a:ext uri="{FF2B5EF4-FFF2-40B4-BE49-F238E27FC236}">
                <a16:creationId xmlns:a16="http://schemas.microsoft.com/office/drawing/2014/main" id="{A64D910E-A4BC-423B-A3D2-75421785A10F}"/>
              </a:ext>
            </a:extLst>
          </p:cNvPr>
          <p:cNvSpPr>
            <a:spLocks noGrp="1"/>
          </p:cNvSpPr>
          <p:nvPr>
            <p:ph type="ftr" sz="quarter" idx="11"/>
          </p:nvPr>
        </p:nvSpPr>
        <p:spPr>
          <a:xfrm>
            <a:off x="402771" y="6253693"/>
            <a:ext cx="4114800" cy="365125"/>
          </a:xfrm>
        </p:spPr>
        <p:txBody>
          <a:bodyPr anchor="ctr">
            <a:normAutofit/>
          </a:bodyPr>
          <a:lstStyle/>
          <a:p>
            <a:pPr>
              <a:spcAft>
                <a:spcPts val="600"/>
              </a:spcAft>
            </a:pPr>
            <a:r>
              <a:rPr lang="en-US"/>
              <a:t>© 2021 American Society of Clinical Oncology (ASCO). All Rights Reserved Worldwide. </a:t>
            </a:r>
          </a:p>
        </p:txBody>
      </p:sp>
      <p:sp>
        <p:nvSpPr>
          <p:cNvPr id="5" name="Slide Number Placeholder 4">
            <a:extLst>
              <a:ext uri="{FF2B5EF4-FFF2-40B4-BE49-F238E27FC236}">
                <a16:creationId xmlns:a16="http://schemas.microsoft.com/office/drawing/2014/main" id="{C812CB83-1A80-4E4F-9E6A-0946610B21DE}"/>
              </a:ext>
            </a:extLst>
          </p:cNvPr>
          <p:cNvSpPr>
            <a:spLocks noGrp="1"/>
          </p:cNvSpPr>
          <p:nvPr>
            <p:ph type="sldNum" sz="quarter" idx="12"/>
          </p:nvPr>
        </p:nvSpPr>
        <p:spPr>
          <a:xfrm>
            <a:off x="11098078" y="217034"/>
            <a:ext cx="859971" cy="365125"/>
          </a:xfrm>
        </p:spPr>
        <p:txBody>
          <a:bodyPr anchor="t">
            <a:normAutofit/>
          </a:bodyPr>
          <a:lstStyle/>
          <a:p>
            <a:pPr>
              <a:spcAft>
                <a:spcPts val="600"/>
              </a:spcAft>
            </a:pPr>
            <a:fld id="{BE33F7A0-71F0-446B-9DE8-6D75BE64EE0F}" type="slidenum">
              <a:rPr lang="en-US" smtClean="0"/>
              <a:pPr>
                <a:spcAft>
                  <a:spcPts val="600"/>
                </a:spcAft>
              </a:pPr>
              <a:t>19</a:t>
            </a:fld>
            <a:endParaRPr lang="en-US"/>
          </a:p>
        </p:txBody>
      </p:sp>
      <p:graphicFrame>
        <p:nvGraphicFramePr>
          <p:cNvPr id="7" name="Content Placeholder 2">
            <a:extLst>
              <a:ext uri="{FF2B5EF4-FFF2-40B4-BE49-F238E27FC236}">
                <a16:creationId xmlns:a16="http://schemas.microsoft.com/office/drawing/2014/main" id="{D353C62C-7EE8-4D70-9F29-1C021A40A6F6}"/>
              </a:ext>
            </a:extLst>
          </p:cNvPr>
          <p:cNvGraphicFramePr>
            <a:graphicFrameLocks noGrp="1"/>
          </p:cNvGraphicFramePr>
          <p:nvPr>
            <p:ph idx="1"/>
            <p:extLst>
              <p:ext uri="{D42A27DB-BD31-4B8C-83A1-F6EECF244321}">
                <p14:modId xmlns:p14="http://schemas.microsoft.com/office/powerpoint/2010/main" val="1293020266"/>
              </p:ext>
            </p:extLst>
          </p:nvPr>
        </p:nvGraphicFramePr>
        <p:xfrm>
          <a:off x="402771" y="1087819"/>
          <a:ext cx="11374070" cy="4898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40EDF02A-4103-4FB6-AE7F-D2C49A22C335}"/>
              </a:ext>
            </a:extLst>
          </p:cNvPr>
          <p:cNvSpPr txBox="1"/>
          <p:nvPr/>
        </p:nvSpPr>
        <p:spPr>
          <a:xfrm>
            <a:off x="8697312" y="3738855"/>
            <a:ext cx="2400766" cy="2031325"/>
          </a:xfrm>
          <a:prstGeom prst="rect">
            <a:avLst/>
          </a:prstGeom>
          <a:noFill/>
        </p:spPr>
        <p:txBody>
          <a:bodyPr wrap="square" rtlCol="0">
            <a:spAutoFit/>
          </a:bodyPr>
          <a:lstStyle/>
          <a:p>
            <a:pPr lvl="0"/>
            <a:r>
              <a:rPr lang="en-US" b="0" i="0" baseline="0"/>
              <a:t>Center for Medicare and Medicare Services: </a:t>
            </a:r>
            <a:r>
              <a:rPr lang="en-US" b="0" i="0" baseline="0">
                <a:hlinkClick r:id="rId7"/>
              </a:rPr>
              <a:t>“Using Z Codes: The Social Determinants of Health (SDOH) Data Journey to Better Outcomes” </a:t>
            </a:r>
            <a:endParaRPr lang="en-US"/>
          </a:p>
        </p:txBody>
      </p:sp>
      <p:sp>
        <p:nvSpPr>
          <p:cNvPr id="6" name="TextBox 5">
            <a:extLst>
              <a:ext uri="{FF2B5EF4-FFF2-40B4-BE49-F238E27FC236}">
                <a16:creationId xmlns:a16="http://schemas.microsoft.com/office/drawing/2014/main" id="{BEFD0AA4-90BF-44C6-BFA6-A350B552DA48}"/>
              </a:ext>
            </a:extLst>
          </p:cNvPr>
          <p:cNvSpPr txBox="1"/>
          <p:nvPr/>
        </p:nvSpPr>
        <p:spPr>
          <a:xfrm>
            <a:off x="4438835" y="3938911"/>
            <a:ext cx="3266981" cy="1908215"/>
          </a:xfrm>
          <a:prstGeom prst="rect">
            <a:avLst/>
          </a:prstGeom>
          <a:noFill/>
        </p:spPr>
        <p:txBody>
          <a:bodyPr wrap="square" rtlCol="0" anchor="ctr">
            <a:spAutoFit/>
          </a:bodyPr>
          <a:lstStyle/>
          <a:p>
            <a:pPr lvl="0" algn="ctr"/>
            <a:r>
              <a:rPr lang="en-US" sz="2000" dirty="0">
                <a:solidFill>
                  <a:schemeClr val="bg1"/>
                </a:solidFill>
              </a:rPr>
              <a:t>5. </a:t>
            </a:r>
            <a:r>
              <a:rPr lang="en-US" sz="2000" b="1" dirty="0">
                <a:solidFill>
                  <a:schemeClr val="accent1">
                    <a:lumMod val="75000"/>
                  </a:schemeClr>
                </a:solidFill>
              </a:rPr>
              <a:t>Identify unmet patient needs: </a:t>
            </a:r>
            <a:r>
              <a:rPr lang="en-US" sz="2000" i="0" baseline="0" dirty="0">
                <a:solidFill>
                  <a:schemeClr val="bg1"/>
                </a:solidFill>
              </a:rPr>
              <a:t>A</a:t>
            </a:r>
            <a:r>
              <a:rPr lang="en-US" sz="2000" b="1" i="0" baseline="0" dirty="0">
                <a:solidFill>
                  <a:schemeClr val="bg1"/>
                </a:solidFill>
              </a:rPr>
              <a:t> </a:t>
            </a:r>
            <a:r>
              <a:rPr lang="en-US" sz="2000" b="0" i="0" baseline="0" dirty="0">
                <a:hlinkClick r:id="rId8"/>
              </a:rPr>
              <a:t>“Disparities Impact Statement” </a:t>
            </a:r>
            <a:r>
              <a:rPr lang="en-US" sz="2000" b="0" i="0" baseline="0" dirty="0">
                <a:solidFill>
                  <a:schemeClr val="bg1"/>
                </a:solidFill>
              </a:rPr>
              <a:t>may be used to discover opportunities for advancing health equity. </a:t>
            </a:r>
            <a:endParaRPr lang="en-US" sz="2000" dirty="0">
              <a:solidFill>
                <a:schemeClr val="bg1"/>
              </a:solidFill>
            </a:endParaRPr>
          </a:p>
          <a:p>
            <a:endParaRPr lang="en-US" dirty="0"/>
          </a:p>
        </p:txBody>
      </p:sp>
    </p:spTree>
    <p:extLst>
      <p:ext uri="{BB962C8B-B14F-4D97-AF65-F5344CB8AC3E}">
        <p14:creationId xmlns:p14="http://schemas.microsoft.com/office/powerpoint/2010/main" val="2811505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A9831-9561-43C0-9E60-A3587A388720}"/>
              </a:ext>
            </a:extLst>
          </p:cNvPr>
          <p:cNvSpPr>
            <a:spLocks noGrp="1"/>
          </p:cNvSpPr>
          <p:nvPr>
            <p:ph type="title"/>
          </p:nvPr>
        </p:nvSpPr>
        <p:spPr>
          <a:xfrm>
            <a:off x="470517" y="365125"/>
            <a:ext cx="10883283" cy="1325563"/>
          </a:xfrm>
        </p:spPr>
        <p:txBody>
          <a:bodyPr>
            <a:normAutofit/>
          </a:bodyPr>
          <a:lstStyle/>
          <a:p>
            <a:r>
              <a:rPr lang="en-US" sz="4000" dirty="0"/>
              <a:t>Today’s Topics</a:t>
            </a:r>
          </a:p>
        </p:txBody>
      </p:sp>
      <p:graphicFrame>
        <p:nvGraphicFramePr>
          <p:cNvPr id="11" name="Content Placeholder 2">
            <a:extLst>
              <a:ext uri="{FF2B5EF4-FFF2-40B4-BE49-F238E27FC236}">
                <a16:creationId xmlns:a16="http://schemas.microsoft.com/office/drawing/2014/main" id="{D0C69AEB-52F9-A53E-7819-BBDBC81C6D7E}"/>
              </a:ext>
            </a:extLst>
          </p:cNvPr>
          <p:cNvGraphicFramePr>
            <a:graphicFrameLocks noGrp="1"/>
          </p:cNvGraphicFramePr>
          <p:nvPr>
            <p:ph idx="1"/>
            <p:extLst>
              <p:ext uri="{D42A27DB-BD31-4B8C-83A1-F6EECF244321}">
                <p14:modId xmlns:p14="http://schemas.microsoft.com/office/powerpoint/2010/main" val="966537506"/>
              </p:ext>
            </p:extLst>
          </p:nvPr>
        </p:nvGraphicFramePr>
        <p:xfrm>
          <a:off x="470517" y="1355560"/>
          <a:ext cx="11350695" cy="4564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17577F39-4609-4162-A2B7-CB13A973508E}"/>
              </a:ext>
            </a:extLst>
          </p:cNvPr>
          <p:cNvSpPr>
            <a:spLocks noGrp="1"/>
          </p:cNvSpPr>
          <p:nvPr>
            <p:ph type="ftr" sz="quarter" idx="11"/>
          </p:nvPr>
        </p:nvSpPr>
        <p:spPr/>
        <p:txBody>
          <a:bodyPr/>
          <a:lstStyle/>
          <a:p>
            <a:r>
              <a:rPr lang="en-US"/>
              <a:t>© 2021 American Society of Clinical Oncology (ASCO). All Rights Reserved Worldwide. </a:t>
            </a:r>
          </a:p>
        </p:txBody>
      </p:sp>
      <p:sp>
        <p:nvSpPr>
          <p:cNvPr id="5" name="Slide Number Placeholder 4">
            <a:extLst>
              <a:ext uri="{FF2B5EF4-FFF2-40B4-BE49-F238E27FC236}">
                <a16:creationId xmlns:a16="http://schemas.microsoft.com/office/drawing/2014/main" id="{C3C8DD83-6FB3-4FF5-8559-197362C4AB0C}"/>
              </a:ext>
            </a:extLst>
          </p:cNvPr>
          <p:cNvSpPr>
            <a:spLocks noGrp="1"/>
          </p:cNvSpPr>
          <p:nvPr>
            <p:ph type="sldNum" sz="quarter" idx="12"/>
          </p:nvPr>
        </p:nvSpPr>
        <p:spPr/>
        <p:txBody>
          <a:bodyPr/>
          <a:lstStyle/>
          <a:p>
            <a:fld id="{BE33F7A0-71F0-446B-9DE8-6D75BE64EE0F}" type="slidenum">
              <a:rPr lang="en-US" smtClean="0"/>
              <a:t>2</a:t>
            </a:fld>
            <a:endParaRPr lang="en-US"/>
          </a:p>
        </p:txBody>
      </p:sp>
    </p:spTree>
    <p:extLst>
      <p:ext uri="{BB962C8B-B14F-4D97-AF65-F5344CB8AC3E}">
        <p14:creationId xmlns:p14="http://schemas.microsoft.com/office/powerpoint/2010/main" val="4192029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2331E-6007-4ECA-BE66-58A22765C9D6}"/>
              </a:ext>
            </a:extLst>
          </p:cNvPr>
          <p:cNvSpPr>
            <a:spLocks noGrp="1"/>
          </p:cNvSpPr>
          <p:nvPr>
            <p:ph type="title"/>
          </p:nvPr>
        </p:nvSpPr>
        <p:spPr>
          <a:xfrm>
            <a:off x="233951" y="365125"/>
            <a:ext cx="11119849" cy="1325563"/>
          </a:xfrm>
        </p:spPr>
        <p:txBody>
          <a:bodyPr/>
          <a:lstStyle/>
          <a:p>
            <a:r>
              <a:rPr lang="en-US"/>
              <a:t>Achieving Health Equity</a:t>
            </a:r>
            <a:br>
              <a:rPr lang="en-US"/>
            </a:br>
            <a:r>
              <a:rPr lang="en-US">
                <a:solidFill>
                  <a:schemeClr val="accent1">
                    <a:lumMod val="75000"/>
                  </a:schemeClr>
                </a:solidFill>
              </a:rPr>
              <a:t>Disparities Impact Statement</a:t>
            </a:r>
          </a:p>
        </p:txBody>
      </p:sp>
      <p:sp>
        <p:nvSpPr>
          <p:cNvPr id="3" name="Content Placeholder 2">
            <a:extLst>
              <a:ext uri="{FF2B5EF4-FFF2-40B4-BE49-F238E27FC236}">
                <a16:creationId xmlns:a16="http://schemas.microsoft.com/office/drawing/2014/main" id="{3C433FF4-38BC-4915-832D-0E531358E833}"/>
              </a:ext>
            </a:extLst>
          </p:cNvPr>
          <p:cNvSpPr>
            <a:spLocks noGrp="1"/>
          </p:cNvSpPr>
          <p:nvPr>
            <p:ph idx="1"/>
          </p:nvPr>
        </p:nvSpPr>
        <p:spPr>
          <a:xfrm>
            <a:off x="402771" y="5223850"/>
            <a:ext cx="10515600" cy="739304"/>
          </a:xfrm>
        </p:spPr>
        <p:txBody>
          <a:bodyPr>
            <a:normAutofit/>
          </a:bodyPr>
          <a:lstStyle/>
          <a:p>
            <a:pPr marL="0" indent="0">
              <a:buNone/>
            </a:pPr>
            <a:r>
              <a:rPr lang="en-US" sz="1200"/>
              <a:t>Source: </a:t>
            </a:r>
            <a:r>
              <a:rPr lang="en-US" sz="1200">
                <a:hlinkClick r:id="rId2"/>
              </a:rPr>
              <a:t>CMS Disparities Impact Statement</a:t>
            </a:r>
            <a:endParaRPr lang="en-US" sz="1200"/>
          </a:p>
          <a:p>
            <a:pPr marL="0" indent="0">
              <a:buNone/>
            </a:pPr>
            <a:r>
              <a:rPr lang="en-US" sz="1200"/>
              <a:t>Updated March 2021</a:t>
            </a:r>
          </a:p>
        </p:txBody>
      </p:sp>
      <p:sp>
        <p:nvSpPr>
          <p:cNvPr id="4" name="Footer Placeholder 3">
            <a:extLst>
              <a:ext uri="{FF2B5EF4-FFF2-40B4-BE49-F238E27FC236}">
                <a16:creationId xmlns:a16="http://schemas.microsoft.com/office/drawing/2014/main" id="{05070937-AC61-45FB-8876-DC7B5B407072}"/>
              </a:ext>
            </a:extLst>
          </p:cNvPr>
          <p:cNvSpPr>
            <a:spLocks noGrp="1"/>
          </p:cNvSpPr>
          <p:nvPr>
            <p:ph type="ftr" sz="quarter" idx="11"/>
          </p:nvPr>
        </p:nvSpPr>
        <p:spPr/>
        <p:txBody>
          <a:bodyPr/>
          <a:lstStyle/>
          <a:p>
            <a:r>
              <a:rPr lang="en-US"/>
              <a:t>© 2021 American Society of Clinical Oncology (ASCO). All Rights Reserved Worldwide. </a:t>
            </a:r>
          </a:p>
        </p:txBody>
      </p:sp>
      <p:sp>
        <p:nvSpPr>
          <p:cNvPr id="5" name="Slide Number Placeholder 4">
            <a:extLst>
              <a:ext uri="{FF2B5EF4-FFF2-40B4-BE49-F238E27FC236}">
                <a16:creationId xmlns:a16="http://schemas.microsoft.com/office/drawing/2014/main" id="{7A857DED-EE7E-4832-AD80-18E734B31B4F}"/>
              </a:ext>
            </a:extLst>
          </p:cNvPr>
          <p:cNvSpPr>
            <a:spLocks noGrp="1"/>
          </p:cNvSpPr>
          <p:nvPr>
            <p:ph type="sldNum" sz="quarter" idx="12"/>
          </p:nvPr>
        </p:nvSpPr>
        <p:spPr/>
        <p:txBody>
          <a:bodyPr/>
          <a:lstStyle/>
          <a:p>
            <a:fld id="{BE33F7A0-71F0-446B-9DE8-6D75BE64EE0F}" type="slidenum">
              <a:rPr lang="en-US" smtClean="0"/>
              <a:t>20</a:t>
            </a:fld>
            <a:endParaRPr lang="en-US"/>
          </a:p>
        </p:txBody>
      </p:sp>
      <p:sp>
        <p:nvSpPr>
          <p:cNvPr id="6" name="TextBox 5">
            <a:extLst>
              <a:ext uri="{FF2B5EF4-FFF2-40B4-BE49-F238E27FC236}">
                <a16:creationId xmlns:a16="http://schemas.microsoft.com/office/drawing/2014/main" id="{51AD1FA4-A562-4D3A-8697-45F26BD937F0}"/>
              </a:ext>
            </a:extLst>
          </p:cNvPr>
          <p:cNvSpPr txBox="1"/>
          <p:nvPr/>
        </p:nvSpPr>
        <p:spPr>
          <a:xfrm>
            <a:off x="381608" y="1812161"/>
            <a:ext cx="10536763" cy="646331"/>
          </a:xfrm>
          <a:prstGeom prst="rect">
            <a:avLst/>
          </a:prstGeom>
          <a:noFill/>
        </p:spPr>
        <p:txBody>
          <a:bodyPr wrap="square" rtlCol="0">
            <a:spAutoFit/>
          </a:bodyPr>
          <a:lstStyle/>
          <a:p>
            <a:r>
              <a:rPr lang="en-US" sz="3600" b="1" dirty="0">
                <a:solidFill>
                  <a:schemeClr val="accent1">
                    <a:lumMod val="75000"/>
                  </a:schemeClr>
                </a:solidFill>
              </a:rPr>
              <a:t>Using the SDOH and Z code data:</a:t>
            </a:r>
          </a:p>
        </p:txBody>
      </p:sp>
      <p:sp>
        <p:nvSpPr>
          <p:cNvPr id="7" name="TextBox 6">
            <a:extLst>
              <a:ext uri="{FF2B5EF4-FFF2-40B4-BE49-F238E27FC236}">
                <a16:creationId xmlns:a16="http://schemas.microsoft.com/office/drawing/2014/main" id="{FE5E4E00-0F3B-4C4B-945D-8F35F74E1A71}"/>
              </a:ext>
            </a:extLst>
          </p:cNvPr>
          <p:cNvSpPr txBox="1"/>
          <p:nvPr/>
        </p:nvSpPr>
        <p:spPr>
          <a:xfrm>
            <a:off x="497941" y="2480650"/>
            <a:ext cx="11522424" cy="2308324"/>
          </a:xfrm>
          <a:prstGeom prst="rect">
            <a:avLst/>
          </a:prstGeom>
          <a:noFill/>
        </p:spPr>
        <p:txBody>
          <a:bodyPr wrap="square" rtlCol="0">
            <a:spAutoFit/>
          </a:bodyPr>
          <a:lstStyle/>
          <a:p>
            <a:pPr marL="342900" indent="-342900">
              <a:buAutoNum type="arabicPeriod"/>
            </a:pPr>
            <a:r>
              <a:rPr lang="en-US" sz="3600" b="1" dirty="0">
                <a:solidFill>
                  <a:schemeClr val="accent2">
                    <a:lumMod val="75000"/>
                  </a:schemeClr>
                </a:solidFill>
              </a:rPr>
              <a:t>Identify</a:t>
            </a:r>
            <a:r>
              <a:rPr lang="en-US" sz="3600" dirty="0"/>
              <a:t> health disparities, priority populations, and needs.</a:t>
            </a:r>
          </a:p>
          <a:p>
            <a:pPr marL="342900" indent="-342900">
              <a:buAutoNum type="arabicPeriod"/>
            </a:pPr>
            <a:r>
              <a:rPr lang="en-US" sz="3600" b="1" dirty="0">
                <a:solidFill>
                  <a:schemeClr val="accent2">
                    <a:lumMod val="75000"/>
                  </a:schemeClr>
                </a:solidFill>
              </a:rPr>
              <a:t>Define</a:t>
            </a:r>
            <a:r>
              <a:rPr lang="en-US" sz="3600" dirty="0"/>
              <a:t> goals and targets.</a:t>
            </a:r>
          </a:p>
          <a:p>
            <a:pPr marL="342900" indent="-342900">
              <a:buAutoNum type="arabicPeriod"/>
            </a:pPr>
            <a:r>
              <a:rPr lang="en-US" sz="3600" b="1" dirty="0">
                <a:solidFill>
                  <a:schemeClr val="accent2">
                    <a:lumMod val="75000"/>
                  </a:schemeClr>
                </a:solidFill>
              </a:rPr>
              <a:t>Establish</a:t>
            </a:r>
            <a:r>
              <a:rPr lang="en-US" sz="3600" dirty="0"/>
              <a:t> a health equity strategy.</a:t>
            </a:r>
          </a:p>
          <a:p>
            <a:pPr marL="342900" indent="-342900">
              <a:buAutoNum type="arabicPeriod"/>
            </a:pPr>
            <a:r>
              <a:rPr lang="en-US" sz="3600" b="1" dirty="0">
                <a:solidFill>
                  <a:schemeClr val="accent2">
                    <a:lumMod val="75000"/>
                  </a:schemeClr>
                </a:solidFill>
              </a:rPr>
              <a:t>Monitor</a:t>
            </a:r>
            <a:r>
              <a:rPr lang="en-US" sz="3600" dirty="0"/>
              <a:t> and evaluate progress.</a:t>
            </a:r>
          </a:p>
        </p:txBody>
      </p:sp>
    </p:spTree>
    <p:extLst>
      <p:ext uri="{BB962C8B-B14F-4D97-AF65-F5344CB8AC3E}">
        <p14:creationId xmlns:p14="http://schemas.microsoft.com/office/powerpoint/2010/main" val="435572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2E38-0728-4ABB-44C9-33F8347998E8}"/>
              </a:ext>
            </a:extLst>
          </p:cNvPr>
          <p:cNvSpPr>
            <a:spLocks noGrp="1"/>
          </p:cNvSpPr>
          <p:nvPr>
            <p:ph type="title"/>
          </p:nvPr>
        </p:nvSpPr>
        <p:spPr>
          <a:xfrm>
            <a:off x="310005" y="365125"/>
            <a:ext cx="11043795" cy="365125"/>
          </a:xfrm>
        </p:spPr>
        <p:txBody>
          <a:bodyPr>
            <a:noAutofit/>
          </a:bodyPr>
          <a:lstStyle/>
          <a:p>
            <a:r>
              <a:rPr lang="en-US" dirty="0"/>
              <a:t>Healthcare Professional Education and Training</a:t>
            </a:r>
          </a:p>
        </p:txBody>
      </p:sp>
      <p:sp>
        <p:nvSpPr>
          <p:cNvPr id="4" name="Footer Placeholder 3">
            <a:extLst>
              <a:ext uri="{FF2B5EF4-FFF2-40B4-BE49-F238E27FC236}">
                <a16:creationId xmlns:a16="http://schemas.microsoft.com/office/drawing/2014/main" id="{17F10F3B-6CCA-2CE2-1AC8-E12E447BD810}"/>
              </a:ext>
            </a:extLst>
          </p:cNvPr>
          <p:cNvSpPr>
            <a:spLocks noGrp="1"/>
          </p:cNvSpPr>
          <p:nvPr>
            <p:ph type="ftr" sz="quarter" idx="11"/>
          </p:nvPr>
        </p:nvSpPr>
        <p:spPr/>
        <p:txBody>
          <a:bodyPr/>
          <a:lstStyle/>
          <a:p>
            <a:r>
              <a:rPr lang="en-US"/>
              <a:t>© 2021 American Society of Clinical Oncology (ASCO). All Rights Reserved Worldwide. </a:t>
            </a:r>
          </a:p>
        </p:txBody>
      </p:sp>
      <p:sp>
        <p:nvSpPr>
          <p:cNvPr id="5" name="Slide Number Placeholder 4">
            <a:extLst>
              <a:ext uri="{FF2B5EF4-FFF2-40B4-BE49-F238E27FC236}">
                <a16:creationId xmlns:a16="http://schemas.microsoft.com/office/drawing/2014/main" id="{BB31CA89-07F1-8C2D-D355-4A26E17E7CC0}"/>
              </a:ext>
            </a:extLst>
          </p:cNvPr>
          <p:cNvSpPr>
            <a:spLocks noGrp="1"/>
          </p:cNvSpPr>
          <p:nvPr>
            <p:ph type="sldNum" sz="quarter" idx="12"/>
          </p:nvPr>
        </p:nvSpPr>
        <p:spPr/>
        <p:txBody>
          <a:bodyPr/>
          <a:lstStyle/>
          <a:p>
            <a:fld id="{BE33F7A0-71F0-446B-9DE8-6D75BE64EE0F}" type="slidenum">
              <a:rPr lang="en-US" smtClean="0"/>
              <a:t>21</a:t>
            </a:fld>
            <a:endParaRPr lang="en-US"/>
          </a:p>
        </p:txBody>
      </p:sp>
      <p:sp>
        <p:nvSpPr>
          <p:cNvPr id="6" name="TextBox 5">
            <a:extLst>
              <a:ext uri="{FF2B5EF4-FFF2-40B4-BE49-F238E27FC236}">
                <a16:creationId xmlns:a16="http://schemas.microsoft.com/office/drawing/2014/main" id="{1D37A098-3764-5A36-43E6-2DDBAB581238}"/>
              </a:ext>
            </a:extLst>
          </p:cNvPr>
          <p:cNvSpPr txBox="1"/>
          <p:nvPr/>
        </p:nvSpPr>
        <p:spPr>
          <a:xfrm>
            <a:off x="310005" y="4899476"/>
            <a:ext cx="10788073" cy="1354217"/>
          </a:xfrm>
          <a:prstGeom prst="rect">
            <a:avLst/>
          </a:prstGeom>
          <a:noFill/>
        </p:spPr>
        <p:txBody>
          <a:bodyPr wrap="square" rtlCol="0">
            <a:spAutoFit/>
          </a:bodyPr>
          <a:lstStyle/>
          <a:p>
            <a:endParaRPr lang="en-US" sz="1600" dirty="0"/>
          </a:p>
          <a:p>
            <a:r>
              <a:rPr lang="en-US" sz="1600" dirty="0">
                <a:hlinkClick r:id="rId2"/>
              </a:rPr>
              <a:t>State of the Science on Social  Screening in Healthcare Settings: Summer 2022</a:t>
            </a:r>
            <a:endParaRPr lang="en-US" sz="1600" dirty="0"/>
          </a:p>
          <a:p>
            <a:r>
              <a:rPr lang="en-US" sz="1600" dirty="0"/>
              <a:t>Section Four: Healthcare Providers’ Perspectives on Social Screening</a:t>
            </a:r>
          </a:p>
          <a:p>
            <a:r>
              <a:rPr lang="en-US" sz="1600" dirty="0"/>
              <a:t>Figure 2. Effect of Program Expose on Provider Concerns</a:t>
            </a:r>
          </a:p>
          <a:p>
            <a:endParaRPr lang="en-US" dirty="0"/>
          </a:p>
        </p:txBody>
      </p:sp>
      <p:graphicFrame>
        <p:nvGraphicFramePr>
          <p:cNvPr id="7" name="Table 7">
            <a:extLst>
              <a:ext uri="{FF2B5EF4-FFF2-40B4-BE49-F238E27FC236}">
                <a16:creationId xmlns:a16="http://schemas.microsoft.com/office/drawing/2014/main" id="{7473DC23-C903-1F6E-90D2-695C45B1E82E}"/>
              </a:ext>
            </a:extLst>
          </p:cNvPr>
          <p:cNvGraphicFramePr>
            <a:graphicFrameLocks noGrp="1"/>
          </p:cNvGraphicFramePr>
          <p:nvPr>
            <p:extLst>
              <p:ext uri="{D42A27DB-BD31-4B8C-83A1-F6EECF244321}">
                <p14:modId xmlns:p14="http://schemas.microsoft.com/office/powerpoint/2010/main" val="2492560354"/>
              </p:ext>
            </p:extLst>
          </p:nvPr>
        </p:nvGraphicFramePr>
        <p:xfrm>
          <a:off x="315638" y="878341"/>
          <a:ext cx="11430160" cy="4199687"/>
        </p:xfrm>
        <a:graphic>
          <a:graphicData uri="http://schemas.openxmlformats.org/drawingml/2006/table">
            <a:tbl>
              <a:tblPr firstRow="1" bandRow="1">
                <a:tableStyleId>{5C22544A-7EE6-4342-B048-85BDC9FD1C3A}</a:tableStyleId>
              </a:tblPr>
              <a:tblGrid>
                <a:gridCol w="5715080">
                  <a:extLst>
                    <a:ext uri="{9D8B030D-6E8A-4147-A177-3AD203B41FA5}">
                      <a16:colId xmlns:a16="http://schemas.microsoft.com/office/drawing/2014/main" val="1737971550"/>
                    </a:ext>
                  </a:extLst>
                </a:gridCol>
                <a:gridCol w="5715080">
                  <a:extLst>
                    <a:ext uri="{9D8B030D-6E8A-4147-A177-3AD203B41FA5}">
                      <a16:colId xmlns:a16="http://schemas.microsoft.com/office/drawing/2014/main" val="25837939"/>
                    </a:ext>
                  </a:extLst>
                </a:gridCol>
              </a:tblGrid>
              <a:tr h="485860">
                <a:tc>
                  <a:txBody>
                    <a:bodyPr/>
                    <a:lstStyle/>
                    <a:p>
                      <a:r>
                        <a:rPr lang="en-US" sz="2000" dirty="0"/>
                        <a:t>Initial Concern/Challenge</a:t>
                      </a:r>
                    </a:p>
                  </a:txBody>
                  <a:tcPr/>
                </a:tc>
                <a:tc>
                  <a:txBody>
                    <a:bodyPr/>
                    <a:lstStyle/>
                    <a:p>
                      <a:r>
                        <a:rPr lang="en-US" sz="2000" dirty="0"/>
                        <a:t>After Education and Program Exposure</a:t>
                      </a:r>
                    </a:p>
                  </a:txBody>
                  <a:tcPr/>
                </a:tc>
                <a:extLst>
                  <a:ext uri="{0D108BD9-81ED-4DB2-BD59-A6C34878D82A}">
                    <a16:rowId xmlns:a16="http://schemas.microsoft.com/office/drawing/2014/main" val="1522299765"/>
                  </a:ext>
                </a:extLst>
              </a:tr>
              <a:tr h="838606">
                <a:tc>
                  <a:txBody>
                    <a:bodyPr/>
                    <a:lstStyle/>
                    <a:p>
                      <a:r>
                        <a:rPr lang="en-US" sz="2000" b="1" dirty="0"/>
                        <a:t>Discomfort with screening</a:t>
                      </a:r>
                    </a:p>
                  </a:txBody>
                  <a:tcPr anchor="ctr"/>
                </a:tc>
                <a:tc>
                  <a:txBody>
                    <a:bodyPr/>
                    <a:lstStyle/>
                    <a:p>
                      <a:r>
                        <a:rPr lang="en-US" sz="2000" dirty="0"/>
                        <a:t>Participation in a screening and referral program improved provider comfort with social risk screening.</a:t>
                      </a:r>
                    </a:p>
                  </a:txBody>
                  <a:tcPr anchor="ctr"/>
                </a:tc>
                <a:extLst>
                  <a:ext uri="{0D108BD9-81ED-4DB2-BD59-A6C34878D82A}">
                    <a16:rowId xmlns:a16="http://schemas.microsoft.com/office/drawing/2014/main" val="789830410"/>
                  </a:ext>
                </a:extLst>
              </a:tr>
              <a:tr h="1198009">
                <a:tc>
                  <a:txBody>
                    <a:bodyPr/>
                    <a:lstStyle/>
                    <a:p>
                      <a:r>
                        <a:rPr lang="en-US" sz="2000" b="1" dirty="0"/>
                        <a:t>Time and workflow</a:t>
                      </a:r>
                    </a:p>
                  </a:txBody>
                  <a:tcPr anchor="ctr"/>
                </a:tc>
                <a:tc>
                  <a:txBody>
                    <a:bodyPr/>
                    <a:lstStyle/>
                    <a:p>
                      <a:r>
                        <a:rPr lang="en-US" sz="2000" dirty="0"/>
                        <a:t>Time &amp; workflow were not burdensome, less than anticipated, or worth the time following social determinant of health program participation.</a:t>
                      </a:r>
                    </a:p>
                  </a:txBody>
                  <a:tcPr anchor="ctr"/>
                </a:tc>
                <a:extLst>
                  <a:ext uri="{0D108BD9-81ED-4DB2-BD59-A6C34878D82A}">
                    <a16:rowId xmlns:a16="http://schemas.microsoft.com/office/drawing/2014/main" val="2798523555"/>
                  </a:ext>
                </a:extLst>
              </a:tr>
              <a:tr h="838606">
                <a:tc>
                  <a:txBody>
                    <a:bodyPr/>
                    <a:lstStyle/>
                    <a:p>
                      <a:r>
                        <a:rPr lang="en-US" sz="2000" b="1" dirty="0"/>
                        <a:t>Patient/provider relationship and trust</a:t>
                      </a:r>
                    </a:p>
                  </a:txBody>
                  <a:tcPr anchor="ctr"/>
                </a:tc>
                <a:tc>
                  <a:txBody>
                    <a:bodyPr/>
                    <a:lstStyle/>
                    <a:p>
                      <a:r>
                        <a:rPr lang="en-US" sz="2000" dirty="0"/>
                        <a:t>Screening for social risks enhanced their relationship </a:t>
                      </a:r>
                    </a:p>
                    <a:p>
                      <a:r>
                        <a:rPr lang="en-US" sz="2000" dirty="0"/>
                        <a:t>with patients or had no negative impact.</a:t>
                      </a:r>
                    </a:p>
                  </a:txBody>
                  <a:tcPr anchor="ctr"/>
                </a:tc>
                <a:extLst>
                  <a:ext uri="{0D108BD9-81ED-4DB2-BD59-A6C34878D82A}">
                    <a16:rowId xmlns:a16="http://schemas.microsoft.com/office/drawing/2014/main" val="210736432"/>
                  </a:ext>
                </a:extLst>
              </a:tr>
              <a:tr h="838606">
                <a:tc>
                  <a:txBody>
                    <a:bodyPr/>
                    <a:lstStyle/>
                    <a:p>
                      <a:r>
                        <a:rPr lang="en-US" sz="2000" b="1" dirty="0"/>
                        <a:t>Ability to address patient needs</a:t>
                      </a:r>
                    </a:p>
                  </a:txBody>
                  <a:tcPr anchor="ctr"/>
                </a:tc>
                <a:tc>
                  <a:txBody>
                    <a:bodyPr/>
                    <a:lstStyle/>
                    <a:p>
                      <a:r>
                        <a:rPr lang="en-US" sz="2000" dirty="0"/>
                        <a:t>Overall provider concerns regarding the ability to provide resources to address needs continued.</a:t>
                      </a:r>
                    </a:p>
                  </a:txBody>
                  <a:tcPr anchor="ctr"/>
                </a:tc>
                <a:extLst>
                  <a:ext uri="{0D108BD9-81ED-4DB2-BD59-A6C34878D82A}">
                    <a16:rowId xmlns:a16="http://schemas.microsoft.com/office/drawing/2014/main" val="231682664"/>
                  </a:ext>
                </a:extLst>
              </a:tr>
            </a:tbl>
          </a:graphicData>
        </a:graphic>
      </p:graphicFrame>
    </p:spTree>
    <p:extLst>
      <p:ext uri="{BB962C8B-B14F-4D97-AF65-F5344CB8AC3E}">
        <p14:creationId xmlns:p14="http://schemas.microsoft.com/office/powerpoint/2010/main" val="3364032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061B097D-2CBB-42B1-9FF0-E09EA53DF762}"/>
              </a:ext>
            </a:extLst>
          </p:cNvPr>
          <p:cNvGraphicFramePr>
            <a:graphicFrameLocks noGrp="1"/>
          </p:cNvGraphicFramePr>
          <p:nvPr>
            <p:ph idx="1"/>
            <p:extLst>
              <p:ext uri="{D42A27DB-BD31-4B8C-83A1-F6EECF244321}">
                <p14:modId xmlns:p14="http://schemas.microsoft.com/office/powerpoint/2010/main" val="2037060043"/>
              </p:ext>
            </p:extLst>
          </p:nvPr>
        </p:nvGraphicFramePr>
        <p:xfrm>
          <a:off x="1338606" y="217034"/>
          <a:ext cx="10619443" cy="5611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B52722AD-5989-40DB-9CE1-1F5CD349474E}"/>
              </a:ext>
            </a:extLst>
          </p:cNvPr>
          <p:cNvSpPr>
            <a:spLocks noGrp="1"/>
          </p:cNvSpPr>
          <p:nvPr>
            <p:ph type="ftr" sz="quarter" idx="11"/>
          </p:nvPr>
        </p:nvSpPr>
        <p:spPr/>
        <p:txBody>
          <a:bodyPr/>
          <a:lstStyle/>
          <a:p>
            <a:r>
              <a:rPr lang="en-US"/>
              <a:t>© 2021 American Society of Clinical Oncology (ASCO). All Rights Reserved Worldwide. </a:t>
            </a:r>
          </a:p>
        </p:txBody>
      </p:sp>
      <p:sp>
        <p:nvSpPr>
          <p:cNvPr id="5" name="Slide Number Placeholder 4">
            <a:extLst>
              <a:ext uri="{FF2B5EF4-FFF2-40B4-BE49-F238E27FC236}">
                <a16:creationId xmlns:a16="http://schemas.microsoft.com/office/drawing/2014/main" id="{5374B4DC-A4AA-44EA-B571-C81AD1C7B238}"/>
              </a:ext>
            </a:extLst>
          </p:cNvPr>
          <p:cNvSpPr>
            <a:spLocks noGrp="1"/>
          </p:cNvSpPr>
          <p:nvPr>
            <p:ph type="sldNum" sz="quarter" idx="12"/>
          </p:nvPr>
        </p:nvSpPr>
        <p:spPr/>
        <p:txBody>
          <a:bodyPr/>
          <a:lstStyle/>
          <a:p>
            <a:fld id="{BE33F7A0-71F0-446B-9DE8-6D75BE64EE0F}" type="slidenum">
              <a:rPr lang="en-US" smtClean="0"/>
              <a:t>22</a:t>
            </a:fld>
            <a:endParaRPr lang="en-US"/>
          </a:p>
        </p:txBody>
      </p:sp>
      <p:sp>
        <p:nvSpPr>
          <p:cNvPr id="8" name="TextBox 7">
            <a:extLst>
              <a:ext uri="{FF2B5EF4-FFF2-40B4-BE49-F238E27FC236}">
                <a16:creationId xmlns:a16="http://schemas.microsoft.com/office/drawing/2014/main" id="{CD14E08B-D393-4440-B636-57343A75106F}"/>
              </a:ext>
            </a:extLst>
          </p:cNvPr>
          <p:cNvSpPr txBox="1"/>
          <p:nvPr/>
        </p:nvSpPr>
        <p:spPr>
          <a:xfrm>
            <a:off x="233951" y="1029810"/>
            <a:ext cx="4693156" cy="1077218"/>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Addressing SDOH is a continuous process</a:t>
            </a:r>
            <a:r>
              <a:rPr lang="en-US" sz="3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45538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D271-3FC4-4EF2-8F8C-277E07BF439A}"/>
              </a:ext>
            </a:extLst>
          </p:cNvPr>
          <p:cNvSpPr>
            <a:spLocks noGrp="1"/>
          </p:cNvSpPr>
          <p:nvPr>
            <p:ph type="ctrTitle"/>
          </p:nvPr>
        </p:nvSpPr>
        <p:spPr/>
        <p:txBody>
          <a:bodyPr/>
          <a:lstStyle/>
          <a:p>
            <a:r>
              <a:rPr lang="en-US"/>
              <a:t>Social Determinants of Health: </a:t>
            </a:r>
            <a:br>
              <a:rPr lang="en-US"/>
            </a:br>
            <a:r>
              <a:rPr lang="en-US"/>
              <a:t>ICD-10 CM Z Codes</a:t>
            </a:r>
          </a:p>
        </p:txBody>
      </p:sp>
    </p:spTree>
    <p:extLst>
      <p:ext uri="{BB962C8B-B14F-4D97-AF65-F5344CB8AC3E}">
        <p14:creationId xmlns:p14="http://schemas.microsoft.com/office/powerpoint/2010/main" val="2161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37D63-B56E-480C-9720-5EADF7F0ACF7}"/>
              </a:ext>
            </a:extLst>
          </p:cNvPr>
          <p:cNvSpPr>
            <a:spLocks noGrp="1"/>
          </p:cNvSpPr>
          <p:nvPr>
            <p:ph type="title"/>
          </p:nvPr>
        </p:nvSpPr>
        <p:spPr>
          <a:xfrm>
            <a:off x="402771" y="44392"/>
            <a:ext cx="10782209" cy="979121"/>
          </a:xfrm>
        </p:spPr>
        <p:txBody>
          <a:bodyPr/>
          <a:lstStyle/>
          <a:p>
            <a:r>
              <a:rPr lang="en-US"/>
              <a:t>ICD-10 CM Z Codes</a:t>
            </a:r>
          </a:p>
        </p:txBody>
      </p:sp>
      <p:sp>
        <p:nvSpPr>
          <p:cNvPr id="4" name="Footer Placeholder 3">
            <a:extLst>
              <a:ext uri="{FF2B5EF4-FFF2-40B4-BE49-F238E27FC236}">
                <a16:creationId xmlns:a16="http://schemas.microsoft.com/office/drawing/2014/main" id="{A64D910E-A4BC-423B-A3D2-75421785A10F}"/>
              </a:ext>
            </a:extLst>
          </p:cNvPr>
          <p:cNvSpPr>
            <a:spLocks noGrp="1"/>
          </p:cNvSpPr>
          <p:nvPr>
            <p:ph type="ftr" sz="quarter" idx="11"/>
          </p:nvPr>
        </p:nvSpPr>
        <p:spPr/>
        <p:txBody>
          <a:bodyPr/>
          <a:lstStyle/>
          <a:p>
            <a:r>
              <a:rPr lang="en-US"/>
              <a:t>© 2021 American Society of Clinical Oncology (ASCO). All Rights Reserved Worldwide. </a:t>
            </a:r>
          </a:p>
        </p:txBody>
      </p:sp>
      <p:sp>
        <p:nvSpPr>
          <p:cNvPr id="5" name="Slide Number Placeholder 4">
            <a:extLst>
              <a:ext uri="{FF2B5EF4-FFF2-40B4-BE49-F238E27FC236}">
                <a16:creationId xmlns:a16="http://schemas.microsoft.com/office/drawing/2014/main" id="{C812CB83-1A80-4E4F-9E6A-0946610B21DE}"/>
              </a:ext>
            </a:extLst>
          </p:cNvPr>
          <p:cNvSpPr>
            <a:spLocks noGrp="1"/>
          </p:cNvSpPr>
          <p:nvPr>
            <p:ph type="sldNum" sz="quarter" idx="12"/>
          </p:nvPr>
        </p:nvSpPr>
        <p:spPr/>
        <p:txBody>
          <a:bodyPr/>
          <a:lstStyle/>
          <a:p>
            <a:fld id="{BE33F7A0-71F0-446B-9DE8-6D75BE64EE0F}" type="slidenum">
              <a:rPr lang="en-US" smtClean="0"/>
              <a:t>24</a:t>
            </a:fld>
            <a:endParaRPr lang="en-US"/>
          </a:p>
        </p:txBody>
      </p:sp>
      <p:graphicFrame>
        <p:nvGraphicFramePr>
          <p:cNvPr id="10" name="Table 10">
            <a:extLst>
              <a:ext uri="{FF2B5EF4-FFF2-40B4-BE49-F238E27FC236}">
                <a16:creationId xmlns:a16="http://schemas.microsoft.com/office/drawing/2014/main" id="{1229FDF6-CBD8-4284-AB00-417E46B1BDB4}"/>
              </a:ext>
            </a:extLst>
          </p:cNvPr>
          <p:cNvGraphicFramePr>
            <a:graphicFrameLocks noGrp="1"/>
          </p:cNvGraphicFramePr>
          <p:nvPr>
            <p:ph idx="1"/>
            <p:extLst>
              <p:ext uri="{D42A27DB-BD31-4B8C-83A1-F6EECF244321}">
                <p14:modId xmlns:p14="http://schemas.microsoft.com/office/powerpoint/2010/main" val="416535683"/>
              </p:ext>
            </p:extLst>
          </p:nvPr>
        </p:nvGraphicFramePr>
        <p:xfrm>
          <a:off x="402771" y="918890"/>
          <a:ext cx="8142139" cy="5002512"/>
        </p:xfrm>
        <a:graphic>
          <a:graphicData uri="http://schemas.openxmlformats.org/drawingml/2006/table">
            <a:tbl>
              <a:tblPr firstRow="1" bandRow="1">
                <a:tableStyleId>{5C22544A-7EE6-4342-B048-85BDC9FD1C3A}</a:tableStyleId>
              </a:tblPr>
              <a:tblGrid>
                <a:gridCol w="1142250">
                  <a:extLst>
                    <a:ext uri="{9D8B030D-6E8A-4147-A177-3AD203B41FA5}">
                      <a16:colId xmlns:a16="http://schemas.microsoft.com/office/drawing/2014/main" val="747919099"/>
                    </a:ext>
                  </a:extLst>
                </a:gridCol>
                <a:gridCol w="6999889">
                  <a:extLst>
                    <a:ext uri="{9D8B030D-6E8A-4147-A177-3AD203B41FA5}">
                      <a16:colId xmlns:a16="http://schemas.microsoft.com/office/drawing/2014/main" val="3493990439"/>
                    </a:ext>
                  </a:extLst>
                </a:gridCol>
              </a:tblGrid>
              <a:tr h="426616">
                <a:tc>
                  <a:txBody>
                    <a:bodyPr/>
                    <a:lstStyle/>
                    <a:p>
                      <a:pPr algn="ctr"/>
                      <a:r>
                        <a:rPr lang="en-US"/>
                        <a:t>Category</a:t>
                      </a:r>
                    </a:p>
                  </a:txBody>
                  <a:tcPr/>
                </a:tc>
                <a:tc>
                  <a:txBody>
                    <a:bodyPr/>
                    <a:lstStyle/>
                    <a:p>
                      <a:r>
                        <a:rPr lang="en-US"/>
                        <a:t>Category Description</a:t>
                      </a:r>
                    </a:p>
                  </a:txBody>
                  <a:tcPr/>
                </a:tc>
                <a:extLst>
                  <a:ext uri="{0D108BD9-81ED-4DB2-BD59-A6C34878D82A}">
                    <a16:rowId xmlns:a16="http://schemas.microsoft.com/office/drawing/2014/main" val="750061669"/>
                  </a:ext>
                </a:extLst>
              </a:tr>
              <a:tr h="426616">
                <a:tc>
                  <a:txBody>
                    <a:bodyPr/>
                    <a:lstStyle/>
                    <a:p>
                      <a:pPr algn="ctr"/>
                      <a:r>
                        <a:rPr lang="en-US"/>
                        <a:t>Z55</a:t>
                      </a:r>
                    </a:p>
                  </a:txBody>
                  <a:tcPr/>
                </a:tc>
                <a:tc>
                  <a:txBody>
                    <a:bodyPr/>
                    <a:lstStyle/>
                    <a:p>
                      <a:r>
                        <a:rPr lang="en-US"/>
                        <a:t>Problems related to education and literacy</a:t>
                      </a:r>
                    </a:p>
                  </a:txBody>
                  <a:tcPr/>
                </a:tc>
                <a:extLst>
                  <a:ext uri="{0D108BD9-81ED-4DB2-BD59-A6C34878D82A}">
                    <a16:rowId xmlns:a16="http://schemas.microsoft.com/office/drawing/2014/main" val="3767792668"/>
                  </a:ext>
                </a:extLst>
              </a:tr>
              <a:tr h="426616">
                <a:tc>
                  <a:txBody>
                    <a:bodyPr/>
                    <a:lstStyle/>
                    <a:p>
                      <a:pPr algn="ctr"/>
                      <a:r>
                        <a:rPr lang="en-US"/>
                        <a:t>Z56</a:t>
                      </a:r>
                    </a:p>
                  </a:txBody>
                  <a:tcPr/>
                </a:tc>
                <a:tc>
                  <a:txBody>
                    <a:bodyPr/>
                    <a:lstStyle/>
                    <a:p>
                      <a:r>
                        <a:rPr lang="en-US"/>
                        <a:t>Problems related to employment and unemployment</a:t>
                      </a:r>
                    </a:p>
                  </a:txBody>
                  <a:tcPr/>
                </a:tc>
                <a:extLst>
                  <a:ext uri="{0D108BD9-81ED-4DB2-BD59-A6C34878D82A}">
                    <a16:rowId xmlns:a16="http://schemas.microsoft.com/office/drawing/2014/main" val="1824462695"/>
                  </a:ext>
                </a:extLst>
              </a:tr>
              <a:tr h="426616">
                <a:tc>
                  <a:txBody>
                    <a:bodyPr/>
                    <a:lstStyle/>
                    <a:p>
                      <a:pPr algn="ctr"/>
                      <a:r>
                        <a:rPr lang="en-US"/>
                        <a:t>Z57</a:t>
                      </a:r>
                    </a:p>
                  </a:txBody>
                  <a:tcPr/>
                </a:tc>
                <a:tc>
                  <a:txBody>
                    <a:bodyPr/>
                    <a:lstStyle/>
                    <a:p>
                      <a:r>
                        <a:rPr lang="en-US"/>
                        <a:t>Occupational exposure to risk factors</a:t>
                      </a:r>
                    </a:p>
                  </a:txBody>
                  <a:tcPr/>
                </a:tc>
                <a:extLst>
                  <a:ext uri="{0D108BD9-81ED-4DB2-BD59-A6C34878D82A}">
                    <a16:rowId xmlns:a16="http://schemas.microsoft.com/office/drawing/2014/main" val="2392295809"/>
                  </a:ext>
                </a:extLst>
              </a:tr>
              <a:tr h="426616">
                <a:tc>
                  <a:txBody>
                    <a:bodyPr/>
                    <a:lstStyle/>
                    <a:p>
                      <a:pPr algn="ctr"/>
                      <a:r>
                        <a:rPr lang="en-US"/>
                        <a:t>Z58</a:t>
                      </a:r>
                    </a:p>
                  </a:txBody>
                  <a:tcPr/>
                </a:tc>
                <a:tc>
                  <a:txBody>
                    <a:bodyPr/>
                    <a:lstStyle/>
                    <a:p>
                      <a:r>
                        <a:rPr lang="en-US"/>
                        <a:t>Problems related to physical environment</a:t>
                      </a:r>
                    </a:p>
                  </a:txBody>
                  <a:tcPr/>
                </a:tc>
                <a:extLst>
                  <a:ext uri="{0D108BD9-81ED-4DB2-BD59-A6C34878D82A}">
                    <a16:rowId xmlns:a16="http://schemas.microsoft.com/office/drawing/2014/main" val="1477202982"/>
                  </a:ext>
                </a:extLst>
              </a:tr>
              <a:tr h="426616">
                <a:tc>
                  <a:txBody>
                    <a:bodyPr/>
                    <a:lstStyle/>
                    <a:p>
                      <a:pPr algn="ctr"/>
                      <a:r>
                        <a:rPr lang="en-US"/>
                        <a:t>Z59</a:t>
                      </a:r>
                    </a:p>
                  </a:txBody>
                  <a:tcPr/>
                </a:tc>
                <a:tc>
                  <a:txBody>
                    <a:bodyPr/>
                    <a:lstStyle/>
                    <a:p>
                      <a:r>
                        <a:rPr lang="en-US"/>
                        <a:t>Problems related to housing and economic circumstances</a:t>
                      </a:r>
                    </a:p>
                  </a:txBody>
                  <a:tcPr/>
                </a:tc>
                <a:extLst>
                  <a:ext uri="{0D108BD9-81ED-4DB2-BD59-A6C34878D82A}">
                    <a16:rowId xmlns:a16="http://schemas.microsoft.com/office/drawing/2014/main" val="3891195785"/>
                  </a:ext>
                </a:extLst>
              </a:tr>
              <a:tr h="426616">
                <a:tc>
                  <a:txBody>
                    <a:bodyPr/>
                    <a:lstStyle/>
                    <a:p>
                      <a:pPr algn="ctr"/>
                      <a:r>
                        <a:rPr lang="en-US"/>
                        <a:t>Z60</a:t>
                      </a:r>
                    </a:p>
                  </a:txBody>
                  <a:tcPr/>
                </a:tc>
                <a:tc>
                  <a:txBody>
                    <a:bodyPr/>
                    <a:lstStyle/>
                    <a:p>
                      <a:r>
                        <a:rPr lang="en-US"/>
                        <a:t>Problems related to social environment</a:t>
                      </a:r>
                    </a:p>
                  </a:txBody>
                  <a:tcPr/>
                </a:tc>
                <a:extLst>
                  <a:ext uri="{0D108BD9-81ED-4DB2-BD59-A6C34878D82A}">
                    <a16:rowId xmlns:a16="http://schemas.microsoft.com/office/drawing/2014/main" val="1347873494"/>
                  </a:ext>
                </a:extLst>
              </a:tr>
              <a:tr h="426616">
                <a:tc>
                  <a:txBody>
                    <a:bodyPr/>
                    <a:lstStyle/>
                    <a:p>
                      <a:pPr algn="ctr"/>
                      <a:r>
                        <a:rPr lang="en-US"/>
                        <a:t>Z62</a:t>
                      </a:r>
                    </a:p>
                  </a:txBody>
                  <a:tcPr/>
                </a:tc>
                <a:tc>
                  <a:txBody>
                    <a:bodyPr/>
                    <a:lstStyle/>
                    <a:p>
                      <a:r>
                        <a:rPr lang="en-US"/>
                        <a:t>Problems related to upbringing</a:t>
                      </a:r>
                    </a:p>
                  </a:txBody>
                  <a:tcPr/>
                </a:tc>
                <a:extLst>
                  <a:ext uri="{0D108BD9-81ED-4DB2-BD59-A6C34878D82A}">
                    <a16:rowId xmlns:a16="http://schemas.microsoft.com/office/drawing/2014/main" val="3115321816"/>
                  </a:ext>
                </a:extLst>
              </a:tr>
              <a:tr h="736352">
                <a:tc>
                  <a:txBody>
                    <a:bodyPr/>
                    <a:lstStyle/>
                    <a:p>
                      <a:pPr algn="ctr"/>
                      <a:r>
                        <a:rPr lang="en-US"/>
                        <a:t>Z63</a:t>
                      </a:r>
                    </a:p>
                  </a:txBody>
                  <a:tcPr/>
                </a:tc>
                <a:tc>
                  <a:txBody>
                    <a:bodyPr/>
                    <a:lstStyle/>
                    <a:p>
                      <a:r>
                        <a:rPr lang="en-US"/>
                        <a:t>Other problems related to primary support group, including family circumstances</a:t>
                      </a:r>
                    </a:p>
                  </a:txBody>
                  <a:tcPr/>
                </a:tc>
                <a:extLst>
                  <a:ext uri="{0D108BD9-81ED-4DB2-BD59-A6C34878D82A}">
                    <a16:rowId xmlns:a16="http://schemas.microsoft.com/office/drawing/2014/main" val="557322237"/>
                  </a:ext>
                </a:extLst>
              </a:tr>
              <a:tr h="426616">
                <a:tc>
                  <a:txBody>
                    <a:bodyPr/>
                    <a:lstStyle/>
                    <a:p>
                      <a:pPr algn="ctr"/>
                      <a:r>
                        <a:rPr lang="en-US"/>
                        <a:t>Z64</a:t>
                      </a:r>
                    </a:p>
                  </a:txBody>
                  <a:tcPr/>
                </a:tc>
                <a:tc>
                  <a:txBody>
                    <a:bodyPr/>
                    <a:lstStyle/>
                    <a:p>
                      <a:r>
                        <a:rPr lang="en-US" dirty="0"/>
                        <a:t>Problems related to certain psychosocial circumstances</a:t>
                      </a:r>
                    </a:p>
                  </a:txBody>
                  <a:tcPr/>
                </a:tc>
                <a:extLst>
                  <a:ext uri="{0D108BD9-81ED-4DB2-BD59-A6C34878D82A}">
                    <a16:rowId xmlns:a16="http://schemas.microsoft.com/office/drawing/2014/main" val="1078858944"/>
                  </a:ext>
                </a:extLst>
              </a:tr>
              <a:tr h="426616">
                <a:tc>
                  <a:txBody>
                    <a:bodyPr/>
                    <a:lstStyle/>
                    <a:p>
                      <a:pPr algn="ctr"/>
                      <a:r>
                        <a:rPr lang="en-US"/>
                        <a:t>Z65</a:t>
                      </a:r>
                    </a:p>
                  </a:txBody>
                  <a:tcPr/>
                </a:tc>
                <a:tc>
                  <a:txBody>
                    <a:bodyPr/>
                    <a:lstStyle/>
                    <a:p>
                      <a:r>
                        <a:rPr lang="en-US" dirty="0"/>
                        <a:t>Problems related to other psychosocial circumstances</a:t>
                      </a:r>
                    </a:p>
                  </a:txBody>
                  <a:tcPr/>
                </a:tc>
                <a:extLst>
                  <a:ext uri="{0D108BD9-81ED-4DB2-BD59-A6C34878D82A}">
                    <a16:rowId xmlns:a16="http://schemas.microsoft.com/office/drawing/2014/main" val="287444685"/>
                  </a:ext>
                </a:extLst>
              </a:tr>
            </a:tbl>
          </a:graphicData>
        </a:graphic>
      </p:graphicFrame>
      <p:sp>
        <p:nvSpPr>
          <p:cNvPr id="11" name="TextBox 10">
            <a:extLst>
              <a:ext uri="{FF2B5EF4-FFF2-40B4-BE49-F238E27FC236}">
                <a16:creationId xmlns:a16="http://schemas.microsoft.com/office/drawing/2014/main" id="{324E4B5F-85EB-445D-8482-201706CCAEC6}"/>
              </a:ext>
            </a:extLst>
          </p:cNvPr>
          <p:cNvSpPr txBox="1"/>
          <p:nvPr/>
        </p:nvSpPr>
        <p:spPr>
          <a:xfrm>
            <a:off x="8686801" y="1283716"/>
            <a:ext cx="3381608" cy="4154984"/>
          </a:xfrm>
          <a:prstGeom prst="rect">
            <a:avLst/>
          </a:prstGeom>
          <a:noFill/>
        </p:spPr>
        <p:txBody>
          <a:bodyPr wrap="square" rtlCol="0">
            <a:spAutoFit/>
          </a:bodyPr>
          <a:lstStyle/>
          <a:p>
            <a:r>
              <a:rPr lang="en-US" sz="2200" b="1" i="0" u="none" strike="noStrike" baseline="0" dirty="0">
                <a:solidFill>
                  <a:srgbClr val="2E5395"/>
                </a:solidFill>
                <a:latin typeface="Calibri" panose="020F0502020204030204" pitchFamily="34" charset="0"/>
              </a:rPr>
              <a:t>Chapter 21- Factors Influencing Health Status and Contact with Health Services </a:t>
            </a:r>
            <a:endParaRPr lang="en-US" sz="2200" b="1" i="0" u="none" strike="noStrike" baseline="0" dirty="0">
              <a:solidFill>
                <a:srgbClr val="000000"/>
              </a:solidFill>
              <a:latin typeface="Calibri" panose="020F0502020204030204" pitchFamily="34" charset="0"/>
            </a:endParaRPr>
          </a:p>
          <a:p>
            <a:endParaRPr lang="en-US" sz="2200" b="0" i="0" u="none" strike="noStrike" baseline="0" dirty="0">
              <a:solidFill>
                <a:srgbClr val="1F3762"/>
              </a:solidFill>
              <a:latin typeface="Calibri" panose="020F0502020204030204" pitchFamily="34" charset="0"/>
            </a:endParaRPr>
          </a:p>
          <a:p>
            <a:r>
              <a:rPr lang="en-US" sz="2200" b="0" i="0" u="none" strike="noStrike" baseline="0" dirty="0">
                <a:solidFill>
                  <a:srgbClr val="1F3762"/>
                </a:solidFill>
                <a:latin typeface="Calibri" panose="020F0502020204030204" pitchFamily="34" charset="0"/>
              </a:rPr>
              <a:t>“Persons with potential health hazards related to socioeconomic and psychosocial circumstances (Z55-Z65)”</a:t>
            </a:r>
          </a:p>
          <a:p>
            <a:r>
              <a:rPr lang="en-US" sz="2200" b="0" i="0" u="none" strike="noStrike" baseline="0" dirty="0">
                <a:solidFill>
                  <a:srgbClr val="1F3762"/>
                </a:solidFill>
                <a:latin typeface="Calibri" panose="020F0502020204030204" pitchFamily="34" charset="0"/>
              </a:rPr>
              <a:t> </a:t>
            </a:r>
            <a:endParaRPr lang="en-US" sz="2200" b="0" i="0" u="none" strike="noStrike" baseline="0" dirty="0">
              <a:solidFill>
                <a:srgbClr val="000000"/>
              </a:solidFill>
              <a:latin typeface="Calibri" panose="020F0502020204030204" pitchFamily="34" charset="0"/>
            </a:endParaRPr>
          </a:p>
          <a:p>
            <a:r>
              <a:rPr lang="en-US" sz="2200" b="0" i="0" u="none" strike="noStrike" baseline="0" dirty="0">
                <a:solidFill>
                  <a:srgbClr val="000000"/>
                </a:solidFill>
                <a:latin typeface="Calibri" panose="020F0502020204030204" pitchFamily="34" charset="0"/>
              </a:rPr>
              <a:t>Source: </a:t>
            </a:r>
            <a:r>
              <a:rPr lang="en-US" sz="2200" b="0" i="0" u="none" strike="noStrike" baseline="0" dirty="0">
                <a:solidFill>
                  <a:srgbClr val="0462C1"/>
                </a:solidFill>
                <a:latin typeface="Calibri" panose="020F0502020204030204" pitchFamily="34" charset="0"/>
              </a:rPr>
              <a:t>2023 ICD-10 CM </a:t>
            </a:r>
          </a:p>
        </p:txBody>
      </p:sp>
    </p:spTree>
    <p:extLst>
      <p:ext uri="{BB962C8B-B14F-4D97-AF65-F5344CB8AC3E}">
        <p14:creationId xmlns:p14="http://schemas.microsoft.com/office/powerpoint/2010/main" val="3791904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E5FDB-A6CC-4BA9-BC81-A3363F86C25C}"/>
              </a:ext>
            </a:extLst>
          </p:cNvPr>
          <p:cNvSpPr>
            <a:spLocks noGrp="1"/>
          </p:cNvSpPr>
          <p:nvPr>
            <p:ph type="title"/>
          </p:nvPr>
        </p:nvSpPr>
        <p:spPr>
          <a:xfrm>
            <a:off x="328247" y="0"/>
            <a:ext cx="10515600" cy="1325563"/>
          </a:xfrm>
        </p:spPr>
        <p:txBody>
          <a:bodyPr/>
          <a:lstStyle/>
          <a:p>
            <a:r>
              <a:rPr lang="en-US"/>
              <a:t>ICD-10 CM Z Codes</a:t>
            </a:r>
          </a:p>
        </p:txBody>
      </p:sp>
      <p:sp>
        <p:nvSpPr>
          <p:cNvPr id="5" name="Footer Placeholder 4">
            <a:extLst>
              <a:ext uri="{FF2B5EF4-FFF2-40B4-BE49-F238E27FC236}">
                <a16:creationId xmlns:a16="http://schemas.microsoft.com/office/drawing/2014/main" id="{8ECBF702-C3AB-4139-8EF7-ECB2035F5E3A}"/>
              </a:ext>
            </a:extLst>
          </p:cNvPr>
          <p:cNvSpPr>
            <a:spLocks noGrp="1"/>
          </p:cNvSpPr>
          <p:nvPr>
            <p:ph type="ftr" sz="quarter" idx="11"/>
          </p:nvPr>
        </p:nvSpPr>
        <p:spPr/>
        <p:txBody>
          <a:bodyPr/>
          <a:lstStyle/>
          <a:p>
            <a:r>
              <a:rPr lang="en-US"/>
              <a:t>© 2021 American Society of Clinical Oncology (ASCO). All Rights Reserved Worldwide. </a:t>
            </a:r>
          </a:p>
        </p:txBody>
      </p:sp>
      <p:sp>
        <p:nvSpPr>
          <p:cNvPr id="6" name="Slide Number Placeholder 5">
            <a:extLst>
              <a:ext uri="{FF2B5EF4-FFF2-40B4-BE49-F238E27FC236}">
                <a16:creationId xmlns:a16="http://schemas.microsoft.com/office/drawing/2014/main" id="{FB030AC3-9268-44E0-AE01-89A3C86FCEAA}"/>
              </a:ext>
            </a:extLst>
          </p:cNvPr>
          <p:cNvSpPr>
            <a:spLocks noGrp="1"/>
          </p:cNvSpPr>
          <p:nvPr>
            <p:ph type="sldNum" sz="quarter" idx="12"/>
          </p:nvPr>
        </p:nvSpPr>
        <p:spPr/>
        <p:txBody>
          <a:bodyPr/>
          <a:lstStyle/>
          <a:p>
            <a:fld id="{BE33F7A0-71F0-446B-9DE8-6D75BE64EE0F}" type="slidenum">
              <a:rPr lang="en-US" smtClean="0"/>
              <a:t>25</a:t>
            </a:fld>
            <a:endParaRPr lang="en-US"/>
          </a:p>
        </p:txBody>
      </p:sp>
      <p:sp>
        <p:nvSpPr>
          <p:cNvPr id="13" name="TextBox 12">
            <a:extLst>
              <a:ext uri="{FF2B5EF4-FFF2-40B4-BE49-F238E27FC236}">
                <a16:creationId xmlns:a16="http://schemas.microsoft.com/office/drawing/2014/main" id="{2F49AD41-F2FE-4DE0-8C9B-15E1AC1C9A5A}"/>
              </a:ext>
            </a:extLst>
          </p:cNvPr>
          <p:cNvSpPr txBox="1"/>
          <p:nvPr/>
        </p:nvSpPr>
        <p:spPr>
          <a:xfrm>
            <a:off x="328247" y="914459"/>
            <a:ext cx="8011712" cy="738664"/>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b="0" i="0" u="none" strike="noStrike" baseline="0">
                <a:solidFill>
                  <a:schemeClr val="bg1"/>
                </a:solidFill>
                <a:latin typeface="Calibri" panose="020F0502020204030204" pitchFamily="34" charset="0"/>
              </a:rPr>
              <a:t>Z59 Problems related to housing and economic circumstances </a:t>
            </a:r>
            <a:r>
              <a:rPr lang="en-US" sz="1800" b="0" i="0" u="none" strike="noStrike" baseline="0">
                <a:solidFill>
                  <a:srgbClr val="000000"/>
                </a:solidFill>
                <a:latin typeface="Calibri" panose="020F0502020204030204" pitchFamily="34" charset="0"/>
              </a:rPr>
              <a:t>	</a:t>
            </a:r>
          </a:p>
        </p:txBody>
      </p:sp>
      <p:sp>
        <p:nvSpPr>
          <p:cNvPr id="15" name="TextBox 14">
            <a:extLst>
              <a:ext uri="{FF2B5EF4-FFF2-40B4-BE49-F238E27FC236}">
                <a16:creationId xmlns:a16="http://schemas.microsoft.com/office/drawing/2014/main" id="{FDF25F9F-4C5B-4483-9106-1D48B4ECCAFB}"/>
              </a:ext>
            </a:extLst>
          </p:cNvPr>
          <p:cNvSpPr txBox="1"/>
          <p:nvPr/>
        </p:nvSpPr>
        <p:spPr>
          <a:xfrm>
            <a:off x="328247" y="1875916"/>
            <a:ext cx="3868616" cy="397031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a:solidFill>
                  <a:srgbClr val="0070C0"/>
                </a:solidFill>
              </a:rPr>
              <a:t>Z59.0 	Homelessness</a:t>
            </a:r>
          </a:p>
          <a:p>
            <a:r>
              <a:rPr lang="en-US" b="1" dirty="0">
                <a:solidFill>
                  <a:srgbClr val="0070C0"/>
                </a:solidFill>
              </a:rPr>
              <a:t>Z59.00 	Homelessness, unspecified</a:t>
            </a:r>
          </a:p>
          <a:p>
            <a:r>
              <a:rPr lang="en-US" b="1" dirty="0">
                <a:solidFill>
                  <a:srgbClr val="0070C0"/>
                </a:solidFill>
              </a:rPr>
              <a:t>Z59.01 	Sheltered homelessness</a:t>
            </a:r>
          </a:p>
          <a:p>
            <a:r>
              <a:rPr lang="en-US" b="1" dirty="0">
                <a:solidFill>
                  <a:srgbClr val="0070C0"/>
                </a:solidFill>
              </a:rPr>
              <a:t>Z59.02 	Unsheltered homelessness</a:t>
            </a:r>
          </a:p>
          <a:p>
            <a:r>
              <a:rPr lang="en-US" b="1" dirty="0">
                <a:solidFill>
                  <a:srgbClr val="0070C0"/>
                </a:solidFill>
              </a:rPr>
              <a:t>Z59.1 	Inadequate housing </a:t>
            </a:r>
            <a:r>
              <a:rPr lang="en-US" dirty="0"/>
              <a:t>	</a:t>
            </a:r>
          </a:p>
          <a:p>
            <a:r>
              <a:rPr lang="en-US" dirty="0"/>
              <a:t>Z59.2 	Discord with neighbors</a:t>
            </a:r>
          </a:p>
          <a:p>
            <a:r>
              <a:rPr lang="en-US" dirty="0">
                <a:solidFill>
                  <a:schemeClr val="tx1"/>
                </a:solidFill>
              </a:rPr>
              <a:t>Z59.3 	Problems related to living in 	residential institution</a:t>
            </a:r>
          </a:p>
          <a:p>
            <a:r>
              <a:rPr lang="en-US" b="1" dirty="0">
                <a:solidFill>
                  <a:srgbClr val="7030A0"/>
                </a:solidFill>
              </a:rPr>
              <a:t>Z59.4 	Lack of adequate food</a:t>
            </a:r>
          </a:p>
          <a:p>
            <a:r>
              <a:rPr lang="en-US" b="1" dirty="0">
                <a:solidFill>
                  <a:srgbClr val="7030A0"/>
                </a:solidFill>
              </a:rPr>
              <a:t>Z59.41 	Food insecurity</a:t>
            </a:r>
          </a:p>
          <a:p>
            <a:r>
              <a:rPr lang="en-US" b="1" dirty="0">
                <a:solidFill>
                  <a:srgbClr val="7030A0"/>
                </a:solidFill>
              </a:rPr>
              <a:t>Z59.48 	Other specified lack of 	adequate food</a:t>
            </a:r>
          </a:p>
          <a:p>
            <a:r>
              <a:rPr lang="en-US" b="1" dirty="0">
                <a:solidFill>
                  <a:schemeClr val="accent6">
                    <a:lumMod val="50000"/>
                  </a:schemeClr>
                </a:solidFill>
              </a:rPr>
              <a:t>Z59.5 	Extreme poverty</a:t>
            </a:r>
          </a:p>
          <a:p>
            <a:r>
              <a:rPr lang="en-US" b="1" dirty="0">
                <a:solidFill>
                  <a:schemeClr val="accent6">
                    <a:lumMod val="50000"/>
                  </a:schemeClr>
                </a:solidFill>
              </a:rPr>
              <a:t>Z59.6 	Low income</a:t>
            </a:r>
          </a:p>
        </p:txBody>
      </p:sp>
      <p:sp>
        <p:nvSpPr>
          <p:cNvPr id="17" name="TextBox 16">
            <a:extLst>
              <a:ext uri="{FF2B5EF4-FFF2-40B4-BE49-F238E27FC236}">
                <a16:creationId xmlns:a16="http://schemas.microsoft.com/office/drawing/2014/main" id="{3DAE981B-E6B0-453B-A217-1734912DDFC5}"/>
              </a:ext>
            </a:extLst>
          </p:cNvPr>
          <p:cNvSpPr txBox="1"/>
          <p:nvPr/>
        </p:nvSpPr>
        <p:spPr>
          <a:xfrm>
            <a:off x="4235937" y="1873517"/>
            <a:ext cx="3876154" cy="397031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a:solidFill>
                  <a:schemeClr val="accent2">
                    <a:lumMod val="75000"/>
                  </a:schemeClr>
                </a:solidFill>
              </a:rPr>
              <a:t>Z59.7 	Insufficient social insurance 	and welfare support</a:t>
            </a:r>
          </a:p>
          <a:p>
            <a:r>
              <a:rPr lang="en-US" dirty="0">
                <a:solidFill>
                  <a:schemeClr val="tx1"/>
                </a:solidFill>
              </a:rPr>
              <a:t>Z59.8 	Other problems related to 	housing and economic 	circumstances</a:t>
            </a:r>
          </a:p>
          <a:p>
            <a:r>
              <a:rPr lang="en-US" b="1" dirty="0">
                <a:solidFill>
                  <a:srgbClr val="0070C0"/>
                </a:solidFill>
              </a:rPr>
              <a:t>Z59.81 	Housing instability, housed</a:t>
            </a:r>
          </a:p>
          <a:p>
            <a:r>
              <a:rPr lang="en-US" b="1" dirty="0">
                <a:solidFill>
                  <a:srgbClr val="0070C0"/>
                </a:solidFill>
              </a:rPr>
              <a:t>Z59.811 	Housing instability, housed, 	with risk of homelessness</a:t>
            </a:r>
          </a:p>
          <a:p>
            <a:r>
              <a:rPr lang="en-US" b="1" dirty="0">
                <a:solidFill>
                  <a:srgbClr val="0070C0"/>
                </a:solidFill>
              </a:rPr>
              <a:t>Z59.812	Housing instability, housed, 	homelessness in past 12 	months </a:t>
            </a:r>
          </a:p>
          <a:p>
            <a:r>
              <a:rPr lang="en-US" b="1" dirty="0">
                <a:solidFill>
                  <a:srgbClr val="0070C0"/>
                </a:solidFill>
              </a:rPr>
              <a:t>Z59.819 	Housing instability, housed 	unspecified</a:t>
            </a:r>
          </a:p>
          <a:p>
            <a:endParaRPr lang="en-US" b="1" dirty="0">
              <a:solidFill>
                <a:srgbClr val="0070C0"/>
              </a:solidFill>
            </a:endParaRPr>
          </a:p>
        </p:txBody>
      </p:sp>
      <p:sp>
        <p:nvSpPr>
          <p:cNvPr id="18" name="TextBox 17">
            <a:extLst>
              <a:ext uri="{FF2B5EF4-FFF2-40B4-BE49-F238E27FC236}">
                <a16:creationId xmlns:a16="http://schemas.microsoft.com/office/drawing/2014/main" id="{CCC25DAB-B9AF-4934-91CC-FB7C9F19B126}"/>
              </a:ext>
            </a:extLst>
          </p:cNvPr>
          <p:cNvSpPr txBox="1"/>
          <p:nvPr/>
        </p:nvSpPr>
        <p:spPr>
          <a:xfrm>
            <a:off x="8151165" y="1869689"/>
            <a:ext cx="3895691" cy="397031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solidFill>
                  <a:schemeClr val="tx1"/>
                </a:solidFill>
              </a:rPr>
              <a:t>Z59.82	Transportation insecurity</a:t>
            </a:r>
          </a:p>
          <a:p>
            <a:r>
              <a:rPr lang="en-US" b="1" dirty="0">
                <a:solidFill>
                  <a:schemeClr val="accent6">
                    <a:lumMod val="50000"/>
                  </a:schemeClr>
                </a:solidFill>
              </a:rPr>
              <a:t>Z59.86	Financial insecurity</a:t>
            </a:r>
          </a:p>
          <a:p>
            <a:r>
              <a:rPr lang="en-US" b="1" dirty="0">
                <a:solidFill>
                  <a:schemeClr val="accent6">
                    <a:lumMod val="50000"/>
                  </a:schemeClr>
                </a:solidFill>
              </a:rPr>
              <a:t>Z59.87	Material hardship</a:t>
            </a:r>
          </a:p>
          <a:p>
            <a:r>
              <a:rPr lang="en-US" b="1" dirty="0">
                <a:solidFill>
                  <a:srgbClr val="0070C0"/>
                </a:solidFill>
              </a:rPr>
              <a:t>Z59.89 	Other problems related to 	housing and economic 	circumstances</a:t>
            </a:r>
          </a:p>
          <a:p>
            <a:r>
              <a:rPr lang="en-US" b="1" dirty="0">
                <a:solidFill>
                  <a:srgbClr val="0070C0"/>
                </a:solidFill>
              </a:rPr>
              <a:t>Z59.9 	Problem related to housing 	and economic circumstances, 	unspecified</a:t>
            </a:r>
          </a:p>
          <a:p>
            <a:endParaRPr lang="en-US" b="1" dirty="0">
              <a:solidFill>
                <a:srgbClr val="0070C0"/>
              </a:solidFill>
            </a:endParaRPr>
          </a:p>
          <a:p>
            <a:endParaRPr lang="en-US" b="1" dirty="0">
              <a:solidFill>
                <a:srgbClr val="0070C0"/>
              </a:solidFill>
            </a:endParaRPr>
          </a:p>
          <a:p>
            <a:endParaRPr lang="en-US" b="1" dirty="0">
              <a:solidFill>
                <a:srgbClr val="0070C0"/>
              </a:solidFill>
            </a:endParaRPr>
          </a:p>
          <a:p>
            <a:endParaRPr lang="en-US" b="1" dirty="0">
              <a:solidFill>
                <a:srgbClr val="0070C0"/>
              </a:solidFill>
            </a:endParaRPr>
          </a:p>
          <a:p>
            <a:endParaRPr lang="en-US" dirty="0"/>
          </a:p>
        </p:txBody>
      </p:sp>
    </p:spTree>
    <p:extLst>
      <p:ext uri="{BB962C8B-B14F-4D97-AF65-F5344CB8AC3E}">
        <p14:creationId xmlns:p14="http://schemas.microsoft.com/office/powerpoint/2010/main" val="4237003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37D63-B56E-480C-9720-5EADF7F0ACF7}"/>
              </a:ext>
            </a:extLst>
          </p:cNvPr>
          <p:cNvSpPr>
            <a:spLocks noGrp="1"/>
          </p:cNvSpPr>
          <p:nvPr>
            <p:ph type="title"/>
          </p:nvPr>
        </p:nvSpPr>
        <p:spPr>
          <a:xfrm>
            <a:off x="838200" y="365125"/>
            <a:ext cx="10515600" cy="1325563"/>
          </a:xfrm>
        </p:spPr>
        <p:txBody>
          <a:bodyPr anchor="ctr">
            <a:normAutofit/>
          </a:bodyPr>
          <a:lstStyle/>
          <a:p>
            <a:r>
              <a:rPr lang="en-US"/>
              <a:t>ICD-10 CM Z Codes: Reporting Guidelines</a:t>
            </a:r>
          </a:p>
        </p:txBody>
      </p:sp>
      <p:sp>
        <p:nvSpPr>
          <p:cNvPr id="4" name="Footer Placeholder 3">
            <a:extLst>
              <a:ext uri="{FF2B5EF4-FFF2-40B4-BE49-F238E27FC236}">
                <a16:creationId xmlns:a16="http://schemas.microsoft.com/office/drawing/2014/main" id="{A64D910E-A4BC-423B-A3D2-75421785A10F}"/>
              </a:ext>
            </a:extLst>
          </p:cNvPr>
          <p:cNvSpPr>
            <a:spLocks noGrp="1"/>
          </p:cNvSpPr>
          <p:nvPr>
            <p:ph type="ftr" sz="quarter" idx="11"/>
          </p:nvPr>
        </p:nvSpPr>
        <p:spPr>
          <a:xfrm>
            <a:off x="402771" y="6253693"/>
            <a:ext cx="4114800" cy="365125"/>
          </a:xfrm>
        </p:spPr>
        <p:txBody>
          <a:bodyPr anchor="ctr">
            <a:normAutofit/>
          </a:bodyPr>
          <a:lstStyle/>
          <a:p>
            <a:pPr>
              <a:spcAft>
                <a:spcPts val="600"/>
              </a:spcAft>
            </a:pPr>
            <a:r>
              <a:rPr lang="en-US"/>
              <a:t>© 2021 American Society of Clinical Oncology (ASCO). All Rights Reserved Worldwide. </a:t>
            </a:r>
          </a:p>
        </p:txBody>
      </p:sp>
      <p:sp>
        <p:nvSpPr>
          <p:cNvPr id="5" name="Slide Number Placeholder 4">
            <a:extLst>
              <a:ext uri="{FF2B5EF4-FFF2-40B4-BE49-F238E27FC236}">
                <a16:creationId xmlns:a16="http://schemas.microsoft.com/office/drawing/2014/main" id="{C812CB83-1A80-4E4F-9E6A-0946610B21DE}"/>
              </a:ext>
            </a:extLst>
          </p:cNvPr>
          <p:cNvSpPr>
            <a:spLocks noGrp="1"/>
          </p:cNvSpPr>
          <p:nvPr>
            <p:ph type="sldNum" sz="quarter" idx="12"/>
          </p:nvPr>
        </p:nvSpPr>
        <p:spPr>
          <a:xfrm>
            <a:off x="11098078" y="217034"/>
            <a:ext cx="859971" cy="365125"/>
          </a:xfrm>
        </p:spPr>
        <p:txBody>
          <a:bodyPr anchor="t">
            <a:normAutofit/>
          </a:bodyPr>
          <a:lstStyle/>
          <a:p>
            <a:pPr>
              <a:spcAft>
                <a:spcPts val="600"/>
              </a:spcAft>
            </a:pPr>
            <a:fld id="{BE33F7A0-71F0-446B-9DE8-6D75BE64EE0F}" type="slidenum">
              <a:rPr lang="en-US" smtClean="0"/>
              <a:pPr>
                <a:spcAft>
                  <a:spcPts val="600"/>
                </a:spcAft>
              </a:pPr>
              <a:t>26</a:t>
            </a:fld>
            <a:endParaRPr lang="en-US"/>
          </a:p>
        </p:txBody>
      </p:sp>
      <p:graphicFrame>
        <p:nvGraphicFramePr>
          <p:cNvPr id="9" name="Content Placeholder 2">
            <a:extLst>
              <a:ext uri="{FF2B5EF4-FFF2-40B4-BE49-F238E27FC236}">
                <a16:creationId xmlns:a16="http://schemas.microsoft.com/office/drawing/2014/main" id="{E7BCD845-33F5-492C-80B2-189B67044865}"/>
              </a:ext>
            </a:extLst>
          </p:cNvPr>
          <p:cNvGraphicFramePr>
            <a:graphicFrameLocks noGrp="1"/>
          </p:cNvGraphicFramePr>
          <p:nvPr>
            <p:ph idx="1"/>
            <p:extLst>
              <p:ext uri="{D42A27DB-BD31-4B8C-83A1-F6EECF244321}">
                <p14:modId xmlns:p14="http://schemas.microsoft.com/office/powerpoint/2010/main" val="4000551002"/>
              </p:ext>
            </p:extLst>
          </p:nvPr>
        </p:nvGraphicFramePr>
        <p:xfrm>
          <a:off x="402771" y="1838779"/>
          <a:ext cx="11555278" cy="3962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4E7168D7-F1A6-41BB-AB9B-1B5D03C4E5CC}"/>
              </a:ext>
            </a:extLst>
          </p:cNvPr>
          <p:cNvSpPr txBox="1"/>
          <p:nvPr/>
        </p:nvSpPr>
        <p:spPr>
          <a:xfrm>
            <a:off x="1760483" y="4781206"/>
            <a:ext cx="10028746" cy="830997"/>
          </a:xfrm>
          <a:prstGeom prst="rect">
            <a:avLst/>
          </a:prstGeom>
          <a:noFill/>
        </p:spPr>
        <p:txBody>
          <a:bodyPr wrap="square" rtlCol="0">
            <a:spAutoFit/>
          </a:bodyPr>
          <a:lstStyle/>
          <a:p>
            <a:r>
              <a:rPr lang="en-US" sz="2400" dirty="0"/>
              <a:t>The Z codes do not have to be the principal or first-listed diagnosis (primary reason for the visit).</a:t>
            </a:r>
          </a:p>
        </p:txBody>
      </p:sp>
    </p:spTree>
    <p:extLst>
      <p:ext uri="{BB962C8B-B14F-4D97-AF65-F5344CB8AC3E}">
        <p14:creationId xmlns:p14="http://schemas.microsoft.com/office/powerpoint/2010/main" val="138910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37D63-B56E-480C-9720-5EADF7F0ACF7}"/>
              </a:ext>
            </a:extLst>
          </p:cNvPr>
          <p:cNvSpPr>
            <a:spLocks noGrp="1"/>
          </p:cNvSpPr>
          <p:nvPr>
            <p:ph type="title"/>
          </p:nvPr>
        </p:nvSpPr>
        <p:spPr>
          <a:xfrm>
            <a:off x="402771" y="140142"/>
            <a:ext cx="10559275" cy="1325563"/>
          </a:xfrm>
        </p:spPr>
        <p:txBody>
          <a:bodyPr/>
          <a:lstStyle/>
          <a:p>
            <a:r>
              <a:rPr lang="en-US" dirty="0"/>
              <a:t>ICD-10 CM Z Codes: Reporting Guidelines</a:t>
            </a:r>
          </a:p>
        </p:txBody>
      </p:sp>
      <p:sp>
        <p:nvSpPr>
          <p:cNvPr id="4" name="Footer Placeholder 3">
            <a:extLst>
              <a:ext uri="{FF2B5EF4-FFF2-40B4-BE49-F238E27FC236}">
                <a16:creationId xmlns:a16="http://schemas.microsoft.com/office/drawing/2014/main" id="{A64D910E-A4BC-423B-A3D2-75421785A10F}"/>
              </a:ext>
            </a:extLst>
          </p:cNvPr>
          <p:cNvSpPr>
            <a:spLocks noGrp="1"/>
          </p:cNvSpPr>
          <p:nvPr>
            <p:ph type="ftr" sz="quarter" idx="11"/>
          </p:nvPr>
        </p:nvSpPr>
        <p:spPr/>
        <p:txBody>
          <a:bodyPr/>
          <a:lstStyle/>
          <a:p>
            <a:r>
              <a:rPr lang="en-US"/>
              <a:t>© 2021 American Society of Clinical Oncology (ASCO). All Rights Reserved Worldwide. </a:t>
            </a:r>
          </a:p>
        </p:txBody>
      </p:sp>
      <p:sp>
        <p:nvSpPr>
          <p:cNvPr id="5" name="Slide Number Placeholder 4">
            <a:extLst>
              <a:ext uri="{FF2B5EF4-FFF2-40B4-BE49-F238E27FC236}">
                <a16:creationId xmlns:a16="http://schemas.microsoft.com/office/drawing/2014/main" id="{C812CB83-1A80-4E4F-9E6A-0946610B21DE}"/>
              </a:ext>
            </a:extLst>
          </p:cNvPr>
          <p:cNvSpPr>
            <a:spLocks noGrp="1"/>
          </p:cNvSpPr>
          <p:nvPr>
            <p:ph type="sldNum" sz="quarter" idx="12"/>
          </p:nvPr>
        </p:nvSpPr>
        <p:spPr/>
        <p:txBody>
          <a:bodyPr/>
          <a:lstStyle/>
          <a:p>
            <a:fld id="{BE33F7A0-71F0-446B-9DE8-6D75BE64EE0F}" type="slidenum">
              <a:rPr lang="en-US" smtClean="0"/>
              <a:t>27</a:t>
            </a:fld>
            <a:endParaRPr lang="en-US"/>
          </a:p>
        </p:txBody>
      </p:sp>
      <p:sp>
        <p:nvSpPr>
          <p:cNvPr id="3" name="TextBox 2">
            <a:extLst>
              <a:ext uri="{FF2B5EF4-FFF2-40B4-BE49-F238E27FC236}">
                <a16:creationId xmlns:a16="http://schemas.microsoft.com/office/drawing/2014/main" id="{44B66AB3-60F1-4237-A2F9-94A9363FC8E3}"/>
              </a:ext>
            </a:extLst>
          </p:cNvPr>
          <p:cNvSpPr txBox="1"/>
          <p:nvPr/>
        </p:nvSpPr>
        <p:spPr>
          <a:xfrm>
            <a:off x="446447" y="1292772"/>
            <a:ext cx="9690782" cy="523220"/>
          </a:xfrm>
          <a:prstGeom prst="rect">
            <a:avLst/>
          </a:prstGeom>
          <a:noFill/>
        </p:spPr>
        <p:txBody>
          <a:bodyPr wrap="square" rtlCol="0">
            <a:spAutoFit/>
          </a:bodyPr>
          <a:lstStyle/>
          <a:p>
            <a:r>
              <a:rPr lang="en-US" sz="2800" dirty="0"/>
              <a:t>Who can document SDOH and their corresponding Z code(s)?</a:t>
            </a:r>
          </a:p>
        </p:txBody>
      </p:sp>
      <p:graphicFrame>
        <p:nvGraphicFramePr>
          <p:cNvPr id="6" name="Diagram 5">
            <a:extLst>
              <a:ext uri="{FF2B5EF4-FFF2-40B4-BE49-F238E27FC236}">
                <a16:creationId xmlns:a16="http://schemas.microsoft.com/office/drawing/2014/main" id="{D22C1F29-974E-4DFD-BA28-5C6D590974D3}"/>
              </a:ext>
            </a:extLst>
          </p:cNvPr>
          <p:cNvGraphicFramePr/>
          <p:nvPr>
            <p:extLst>
              <p:ext uri="{D42A27DB-BD31-4B8C-83A1-F6EECF244321}">
                <p14:modId xmlns:p14="http://schemas.microsoft.com/office/powerpoint/2010/main" val="3916524181"/>
              </p:ext>
            </p:extLst>
          </p:nvPr>
        </p:nvGraphicFramePr>
        <p:xfrm>
          <a:off x="1571612" y="2099700"/>
          <a:ext cx="9048775" cy="3803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1112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3DE7-E5AB-45BE-B087-B6246535FC9F}"/>
              </a:ext>
            </a:extLst>
          </p:cNvPr>
          <p:cNvSpPr>
            <a:spLocks noGrp="1"/>
          </p:cNvSpPr>
          <p:nvPr>
            <p:ph type="title"/>
          </p:nvPr>
        </p:nvSpPr>
        <p:spPr>
          <a:xfrm>
            <a:off x="230819" y="2179177"/>
            <a:ext cx="3080696" cy="772390"/>
          </a:xfrm>
        </p:spPr>
        <p:txBody>
          <a:bodyPr>
            <a:normAutofit fontScale="90000"/>
          </a:bodyPr>
          <a:lstStyle/>
          <a:p>
            <a:r>
              <a:rPr lang="en-US" dirty="0">
                <a:latin typeface="Arial"/>
                <a:cs typeface="Arial"/>
              </a:rPr>
              <a:t>NCCN Distress Thermometer</a:t>
            </a:r>
            <a:br>
              <a:rPr lang="en-US" dirty="0"/>
            </a:br>
            <a:br>
              <a:rPr lang="en-US" dirty="0"/>
            </a:br>
            <a:r>
              <a:rPr lang="en-US" dirty="0">
                <a:solidFill>
                  <a:schemeClr val="accent1">
                    <a:lumMod val="75000"/>
                  </a:schemeClr>
                </a:solidFill>
                <a:latin typeface="Arial"/>
                <a:cs typeface="Arial"/>
              </a:rPr>
              <a:t>Patient  </a:t>
            </a:r>
            <a:br>
              <a:rPr lang="en-US" dirty="0">
                <a:solidFill>
                  <a:schemeClr val="accent1">
                    <a:lumMod val="75000"/>
                  </a:schemeClr>
                </a:solidFill>
                <a:latin typeface="Arial"/>
                <a:cs typeface="Arial"/>
              </a:rPr>
            </a:br>
            <a:r>
              <a:rPr lang="en-US" sz="3100" dirty="0">
                <a:solidFill>
                  <a:schemeClr val="accent1">
                    <a:lumMod val="75000"/>
                  </a:schemeClr>
                </a:solidFill>
                <a:latin typeface="Arial"/>
                <a:cs typeface="Arial"/>
              </a:rPr>
              <a:t>Self-Reporting</a:t>
            </a:r>
            <a:r>
              <a:rPr lang="en-US" dirty="0">
                <a:solidFill>
                  <a:schemeClr val="accent1">
                    <a:lumMod val="75000"/>
                  </a:schemeClr>
                </a:solidFill>
                <a:latin typeface="Arial"/>
                <a:cs typeface="Arial"/>
              </a:rPr>
              <a:t> </a:t>
            </a:r>
            <a:br>
              <a:rPr lang="en-US" dirty="0">
                <a:solidFill>
                  <a:schemeClr val="accent1">
                    <a:lumMod val="75000"/>
                  </a:schemeClr>
                </a:solidFill>
                <a:latin typeface="Arial"/>
                <a:cs typeface="Arial"/>
              </a:rPr>
            </a:br>
            <a:r>
              <a:rPr lang="en-US" dirty="0">
                <a:solidFill>
                  <a:schemeClr val="accent1">
                    <a:lumMod val="75000"/>
                  </a:schemeClr>
                </a:solidFill>
                <a:latin typeface="Arial"/>
                <a:cs typeface="Arial"/>
              </a:rPr>
              <a:t>SDOH</a:t>
            </a:r>
          </a:p>
        </p:txBody>
      </p:sp>
      <p:sp>
        <p:nvSpPr>
          <p:cNvPr id="4" name="Footer Placeholder 3">
            <a:extLst>
              <a:ext uri="{FF2B5EF4-FFF2-40B4-BE49-F238E27FC236}">
                <a16:creationId xmlns:a16="http://schemas.microsoft.com/office/drawing/2014/main" id="{272BEAFC-5D57-4ED4-880D-2B04F851F899}"/>
              </a:ext>
            </a:extLst>
          </p:cNvPr>
          <p:cNvSpPr>
            <a:spLocks noGrp="1"/>
          </p:cNvSpPr>
          <p:nvPr>
            <p:ph type="ftr" sz="quarter" idx="11"/>
          </p:nvPr>
        </p:nvSpPr>
        <p:spPr/>
        <p:txBody>
          <a:bodyPr/>
          <a:lstStyle/>
          <a:p>
            <a:r>
              <a:rPr lang="en-US"/>
              <a:t>© 2021 American Society of Clinical Oncology (ASCO). All Rights Reserved Worldwide. </a:t>
            </a:r>
          </a:p>
        </p:txBody>
      </p:sp>
      <p:sp>
        <p:nvSpPr>
          <p:cNvPr id="5" name="Slide Number Placeholder 4">
            <a:extLst>
              <a:ext uri="{FF2B5EF4-FFF2-40B4-BE49-F238E27FC236}">
                <a16:creationId xmlns:a16="http://schemas.microsoft.com/office/drawing/2014/main" id="{29897429-83AA-441A-9DED-4247B0FE16B5}"/>
              </a:ext>
            </a:extLst>
          </p:cNvPr>
          <p:cNvSpPr>
            <a:spLocks noGrp="1"/>
          </p:cNvSpPr>
          <p:nvPr>
            <p:ph type="sldNum" sz="quarter" idx="12"/>
          </p:nvPr>
        </p:nvSpPr>
        <p:spPr/>
        <p:txBody>
          <a:bodyPr/>
          <a:lstStyle/>
          <a:p>
            <a:fld id="{BE33F7A0-71F0-446B-9DE8-6D75BE64EE0F}" type="slidenum">
              <a:rPr lang="en-US" smtClean="0"/>
              <a:t>28</a:t>
            </a:fld>
            <a:endParaRPr lang="en-US"/>
          </a:p>
        </p:txBody>
      </p:sp>
      <p:pic>
        <p:nvPicPr>
          <p:cNvPr id="9" name="Picture 8" descr="Table&#10;&#10;Description automatically generated">
            <a:extLst>
              <a:ext uri="{FF2B5EF4-FFF2-40B4-BE49-F238E27FC236}">
                <a16:creationId xmlns:a16="http://schemas.microsoft.com/office/drawing/2014/main" id="{CE900398-DB88-44FD-B871-D62539E058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9515" y="203671"/>
            <a:ext cx="8205774" cy="5660599"/>
          </a:xfrm>
          <a:prstGeom prst="rect">
            <a:avLst/>
          </a:prstGeom>
          <a:ln>
            <a:solidFill>
              <a:schemeClr val="tx1"/>
            </a:solidFill>
          </a:ln>
        </p:spPr>
      </p:pic>
      <p:sp>
        <p:nvSpPr>
          <p:cNvPr id="10" name="Arrow: Right 9">
            <a:extLst>
              <a:ext uri="{FF2B5EF4-FFF2-40B4-BE49-F238E27FC236}">
                <a16:creationId xmlns:a16="http://schemas.microsoft.com/office/drawing/2014/main" id="{17997BAE-F1C5-43FD-B337-9557929BAAE7}"/>
              </a:ext>
            </a:extLst>
          </p:cNvPr>
          <p:cNvSpPr/>
          <p:nvPr/>
        </p:nvSpPr>
        <p:spPr>
          <a:xfrm>
            <a:off x="9312454" y="1394515"/>
            <a:ext cx="383229" cy="209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151AAE2-1F86-4378-B763-36E667A7AE2C}"/>
              </a:ext>
            </a:extLst>
          </p:cNvPr>
          <p:cNvSpPr txBox="1"/>
          <p:nvPr/>
        </p:nvSpPr>
        <p:spPr>
          <a:xfrm>
            <a:off x="8779517" y="1342414"/>
            <a:ext cx="568171" cy="276999"/>
          </a:xfrm>
          <a:prstGeom prst="rect">
            <a:avLst/>
          </a:prstGeom>
          <a:noFill/>
        </p:spPr>
        <p:txBody>
          <a:bodyPr wrap="square" rtlCol="0">
            <a:spAutoFit/>
          </a:bodyPr>
          <a:lstStyle/>
          <a:p>
            <a:r>
              <a:rPr lang="en-US" sz="1200" b="1" dirty="0">
                <a:solidFill>
                  <a:schemeClr val="accent1">
                    <a:lumMod val="75000"/>
                  </a:schemeClr>
                </a:solidFill>
              </a:rPr>
              <a:t>SDOH</a:t>
            </a:r>
          </a:p>
        </p:txBody>
      </p:sp>
      <p:sp>
        <p:nvSpPr>
          <p:cNvPr id="12" name="TextBox 11">
            <a:extLst>
              <a:ext uri="{FF2B5EF4-FFF2-40B4-BE49-F238E27FC236}">
                <a16:creationId xmlns:a16="http://schemas.microsoft.com/office/drawing/2014/main" id="{4B0A5410-4DD6-4E21-A85C-1111E740EE2A}"/>
              </a:ext>
            </a:extLst>
          </p:cNvPr>
          <p:cNvSpPr txBox="1"/>
          <p:nvPr/>
        </p:nvSpPr>
        <p:spPr>
          <a:xfrm>
            <a:off x="9695683" y="4360730"/>
            <a:ext cx="1367161" cy="307777"/>
          </a:xfrm>
          <a:prstGeom prst="rect">
            <a:avLst/>
          </a:prstGeom>
          <a:noFill/>
        </p:spPr>
        <p:txBody>
          <a:bodyPr wrap="square" rtlCol="0">
            <a:spAutoFit/>
          </a:bodyPr>
          <a:lstStyle/>
          <a:p>
            <a:r>
              <a:rPr lang="en-US" sz="1400" b="1" dirty="0">
                <a:solidFill>
                  <a:schemeClr val="accent1">
                    <a:lumMod val="75000"/>
                  </a:schemeClr>
                </a:solidFill>
              </a:rPr>
              <a:t>SDOH</a:t>
            </a:r>
          </a:p>
        </p:txBody>
      </p:sp>
      <p:sp>
        <p:nvSpPr>
          <p:cNvPr id="3" name="TextBox 2">
            <a:extLst>
              <a:ext uri="{FF2B5EF4-FFF2-40B4-BE49-F238E27FC236}">
                <a16:creationId xmlns:a16="http://schemas.microsoft.com/office/drawing/2014/main" id="{3012A1DE-3C73-485A-A133-6588C3CC3265}"/>
              </a:ext>
            </a:extLst>
          </p:cNvPr>
          <p:cNvSpPr txBox="1"/>
          <p:nvPr/>
        </p:nvSpPr>
        <p:spPr>
          <a:xfrm>
            <a:off x="230819" y="5053364"/>
            <a:ext cx="2682174" cy="1200329"/>
          </a:xfrm>
          <a:prstGeom prst="rect">
            <a:avLst/>
          </a:prstGeom>
          <a:noFill/>
        </p:spPr>
        <p:txBody>
          <a:bodyPr wrap="square" rtlCol="0">
            <a:spAutoFit/>
          </a:bodyPr>
          <a:lstStyle/>
          <a:p>
            <a:r>
              <a:rPr lang="en-US" dirty="0"/>
              <a:t>Source: </a:t>
            </a:r>
            <a:r>
              <a:rPr lang="en-US" sz="1800" dirty="0">
                <a:hlinkClick r:id="rId3"/>
              </a:rPr>
              <a:t>NCCN Guidelines Version 1.2022- Distress Management</a:t>
            </a:r>
            <a:endParaRPr lang="en-US" sz="1800" dirty="0"/>
          </a:p>
          <a:p>
            <a:endParaRPr lang="en-US" dirty="0"/>
          </a:p>
        </p:txBody>
      </p:sp>
      <p:sp>
        <p:nvSpPr>
          <p:cNvPr id="13" name="TextBox 12">
            <a:extLst>
              <a:ext uri="{FF2B5EF4-FFF2-40B4-BE49-F238E27FC236}">
                <a16:creationId xmlns:a16="http://schemas.microsoft.com/office/drawing/2014/main" id="{8DA4A5C6-413C-4DFB-8E32-B1AF1B3B5FC2}"/>
              </a:ext>
            </a:extLst>
          </p:cNvPr>
          <p:cNvSpPr txBox="1"/>
          <p:nvPr/>
        </p:nvSpPr>
        <p:spPr>
          <a:xfrm>
            <a:off x="6523955" y="4188490"/>
            <a:ext cx="568171" cy="276999"/>
          </a:xfrm>
          <a:prstGeom prst="rect">
            <a:avLst/>
          </a:prstGeom>
          <a:noFill/>
        </p:spPr>
        <p:txBody>
          <a:bodyPr wrap="square" rtlCol="0">
            <a:spAutoFit/>
          </a:bodyPr>
          <a:lstStyle/>
          <a:p>
            <a:r>
              <a:rPr lang="en-US" sz="1200" b="1" dirty="0">
                <a:solidFill>
                  <a:schemeClr val="accent1">
                    <a:lumMod val="75000"/>
                  </a:schemeClr>
                </a:solidFill>
              </a:rPr>
              <a:t>SDOH</a:t>
            </a:r>
          </a:p>
        </p:txBody>
      </p:sp>
      <p:sp>
        <p:nvSpPr>
          <p:cNvPr id="14" name="Arrow: Right 13">
            <a:extLst>
              <a:ext uri="{FF2B5EF4-FFF2-40B4-BE49-F238E27FC236}">
                <a16:creationId xmlns:a16="http://schemas.microsoft.com/office/drawing/2014/main" id="{023EE79C-A451-498B-A64B-EF0833AF2C86}"/>
              </a:ext>
            </a:extLst>
          </p:cNvPr>
          <p:cNvSpPr/>
          <p:nvPr/>
        </p:nvSpPr>
        <p:spPr>
          <a:xfrm>
            <a:off x="7071301" y="4222230"/>
            <a:ext cx="383229" cy="209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383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343C15F-C1DF-411F-9370-E143A8D08617}"/>
              </a:ext>
            </a:extLst>
          </p:cNvPr>
          <p:cNvSpPr>
            <a:spLocks noGrp="1"/>
          </p:cNvSpPr>
          <p:nvPr>
            <p:ph type="ftr" sz="quarter" idx="11"/>
          </p:nvPr>
        </p:nvSpPr>
        <p:spPr/>
        <p:txBody>
          <a:bodyPr/>
          <a:lstStyle/>
          <a:p>
            <a:r>
              <a:rPr lang="en-US"/>
              <a:t>© 2021 American Society of Clinical Oncology (ASCO). All Rights Reserved Worldwide. </a:t>
            </a:r>
          </a:p>
        </p:txBody>
      </p:sp>
      <p:sp>
        <p:nvSpPr>
          <p:cNvPr id="5" name="Slide Number Placeholder 4">
            <a:extLst>
              <a:ext uri="{FF2B5EF4-FFF2-40B4-BE49-F238E27FC236}">
                <a16:creationId xmlns:a16="http://schemas.microsoft.com/office/drawing/2014/main" id="{7A528A48-09C9-4A05-B695-4B6B34335123}"/>
              </a:ext>
            </a:extLst>
          </p:cNvPr>
          <p:cNvSpPr>
            <a:spLocks noGrp="1"/>
          </p:cNvSpPr>
          <p:nvPr>
            <p:ph type="sldNum" sz="quarter" idx="12"/>
          </p:nvPr>
        </p:nvSpPr>
        <p:spPr/>
        <p:txBody>
          <a:bodyPr/>
          <a:lstStyle/>
          <a:p>
            <a:fld id="{BE33F7A0-71F0-446B-9DE8-6D75BE64EE0F}" type="slidenum">
              <a:rPr lang="en-US" smtClean="0"/>
              <a:t>29</a:t>
            </a:fld>
            <a:endParaRPr lang="en-US"/>
          </a:p>
        </p:txBody>
      </p:sp>
      <p:sp>
        <p:nvSpPr>
          <p:cNvPr id="8" name="Title 7">
            <a:extLst>
              <a:ext uri="{FF2B5EF4-FFF2-40B4-BE49-F238E27FC236}">
                <a16:creationId xmlns:a16="http://schemas.microsoft.com/office/drawing/2014/main" id="{A45A970E-CDF6-F359-F047-B7CD1908523B}"/>
              </a:ext>
            </a:extLst>
          </p:cNvPr>
          <p:cNvSpPr>
            <a:spLocks noGrp="1"/>
          </p:cNvSpPr>
          <p:nvPr>
            <p:ph type="title"/>
          </p:nvPr>
        </p:nvSpPr>
        <p:spPr>
          <a:xfrm>
            <a:off x="402771" y="44614"/>
            <a:ext cx="10515600" cy="1325563"/>
          </a:xfrm>
        </p:spPr>
        <p:txBody>
          <a:bodyPr/>
          <a:lstStyle/>
          <a:p>
            <a:r>
              <a:rPr lang="en-US" dirty="0"/>
              <a:t>Example: Connecting SDOH to Z Codes</a:t>
            </a:r>
          </a:p>
        </p:txBody>
      </p:sp>
      <p:sp>
        <p:nvSpPr>
          <p:cNvPr id="10" name="Content Placeholder 9">
            <a:extLst>
              <a:ext uri="{FF2B5EF4-FFF2-40B4-BE49-F238E27FC236}">
                <a16:creationId xmlns:a16="http://schemas.microsoft.com/office/drawing/2014/main" id="{11F92F8E-59C0-5A7D-8256-B7A2262DC500}"/>
              </a:ext>
            </a:extLst>
          </p:cNvPr>
          <p:cNvSpPr>
            <a:spLocks noGrp="1"/>
          </p:cNvSpPr>
          <p:nvPr>
            <p:ph idx="1"/>
          </p:nvPr>
        </p:nvSpPr>
        <p:spPr>
          <a:xfrm>
            <a:off x="402771" y="1838779"/>
            <a:ext cx="11333600" cy="3952421"/>
          </a:xfrm>
        </p:spPr>
        <p:txBody>
          <a:bodyPr anchor="ctr"/>
          <a:lstStyle/>
          <a:p>
            <a:pPr marL="0" indent="0" algn="ctr">
              <a:buNone/>
            </a:pPr>
            <a:r>
              <a:rPr lang="en-US" sz="4000" dirty="0"/>
              <a:t>The patient indicates on the “NCCN Distress Thermometer” they are experiencing significant stress regarding medical expenses, covering rent, and unemployment.</a:t>
            </a:r>
          </a:p>
          <a:p>
            <a:pPr marL="0" indent="0">
              <a:buNone/>
            </a:pPr>
            <a:endParaRPr lang="en-US" dirty="0"/>
          </a:p>
        </p:txBody>
      </p:sp>
    </p:spTree>
    <p:extLst>
      <p:ext uri="{BB962C8B-B14F-4D97-AF65-F5344CB8AC3E}">
        <p14:creationId xmlns:p14="http://schemas.microsoft.com/office/powerpoint/2010/main" val="2809089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ADC9A-2B89-4210-A04D-105F9F82EEC9}"/>
              </a:ext>
            </a:extLst>
          </p:cNvPr>
          <p:cNvSpPr>
            <a:spLocks noGrp="1"/>
          </p:cNvSpPr>
          <p:nvPr>
            <p:ph type="ctrTitle"/>
          </p:nvPr>
        </p:nvSpPr>
        <p:spPr/>
        <p:txBody>
          <a:bodyPr/>
          <a:lstStyle/>
          <a:p>
            <a:r>
              <a:rPr lang="en-US"/>
              <a:t>Social Determinants of Health:</a:t>
            </a:r>
            <a:br>
              <a:rPr lang="en-US"/>
            </a:br>
            <a:r>
              <a:rPr lang="en-US"/>
              <a:t>Data and Utilization</a:t>
            </a:r>
          </a:p>
        </p:txBody>
      </p:sp>
    </p:spTree>
    <p:extLst>
      <p:ext uri="{BB962C8B-B14F-4D97-AF65-F5344CB8AC3E}">
        <p14:creationId xmlns:p14="http://schemas.microsoft.com/office/powerpoint/2010/main" val="2806913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5D157-6EF2-4332-A5B0-2E22D5A04719}"/>
              </a:ext>
            </a:extLst>
          </p:cNvPr>
          <p:cNvSpPr>
            <a:spLocks noGrp="1"/>
          </p:cNvSpPr>
          <p:nvPr>
            <p:ph type="title"/>
          </p:nvPr>
        </p:nvSpPr>
        <p:spPr>
          <a:xfrm>
            <a:off x="489527" y="365125"/>
            <a:ext cx="10864273" cy="784945"/>
          </a:xfrm>
        </p:spPr>
        <p:txBody>
          <a:bodyPr/>
          <a:lstStyle/>
          <a:p>
            <a:r>
              <a:rPr lang="en-US" dirty="0"/>
              <a:t>Example: Connecting SDOH to Z Codes</a:t>
            </a:r>
          </a:p>
        </p:txBody>
      </p:sp>
      <p:sp>
        <p:nvSpPr>
          <p:cNvPr id="4" name="Footer Placeholder 3">
            <a:extLst>
              <a:ext uri="{FF2B5EF4-FFF2-40B4-BE49-F238E27FC236}">
                <a16:creationId xmlns:a16="http://schemas.microsoft.com/office/drawing/2014/main" id="{30434208-5325-47C9-A171-0316F8227F87}"/>
              </a:ext>
            </a:extLst>
          </p:cNvPr>
          <p:cNvSpPr>
            <a:spLocks noGrp="1"/>
          </p:cNvSpPr>
          <p:nvPr>
            <p:ph type="ftr" sz="quarter" idx="11"/>
          </p:nvPr>
        </p:nvSpPr>
        <p:spPr/>
        <p:txBody>
          <a:bodyPr/>
          <a:lstStyle/>
          <a:p>
            <a:r>
              <a:rPr lang="en-US"/>
              <a:t>© 2021 American Society of Clinical Oncology (ASCO). All Rights Reserved Worldwide. </a:t>
            </a:r>
          </a:p>
        </p:txBody>
      </p:sp>
      <p:sp>
        <p:nvSpPr>
          <p:cNvPr id="5" name="Slide Number Placeholder 4">
            <a:extLst>
              <a:ext uri="{FF2B5EF4-FFF2-40B4-BE49-F238E27FC236}">
                <a16:creationId xmlns:a16="http://schemas.microsoft.com/office/drawing/2014/main" id="{62E16905-2E37-42D8-ACA9-D6578C8045B5}"/>
              </a:ext>
            </a:extLst>
          </p:cNvPr>
          <p:cNvSpPr>
            <a:spLocks noGrp="1"/>
          </p:cNvSpPr>
          <p:nvPr>
            <p:ph type="sldNum" sz="quarter" idx="12"/>
          </p:nvPr>
        </p:nvSpPr>
        <p:spPr/>
        <p:txBody>
          <a:bodyPr/>
          <a:lstStyle/>
          <a:p>
            <a:fld id="{BE33F7A0-71F0-446B-9DE8-6D75BE64EE0F}" type="slidenum">
              <a:rPr lang="en-US" smtClean="0"/>
              <a:t>30</a:t>
            </a:fld>
            <a:endParaRPr lang="en-US"/>
          </a:p>
        </p:txBody>
      </p:sp>
      <p:sp>
        <p:nvSpPr>
          <p:cNvPr id="9" name="TextBox 8">
            <a:extLst>
              <a:ext uri="{FF2B5EF4-FFF2-40B4-BE49-F238E27FC236}">
                <a16:creationId xmlns:a16="http://schemas.microsoft.com/office/drawing/2014/main" id="{7E970048-295C-49C3-981D-1C3C92324E0A}"/>
              </a:ext>
            </a:extLst>
          </p:cNvPr>
          <p:cNvSpPr txBox="1"/>
          <p:nvPr/>
        </p:nvSpPr>
        <p:spPr>
          <a:xfrm>
            <a:off x="489526" y="4927571"/>
            <a:ext cx="6854463" cy="954107"/>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lang="en-US" sz="1400" b="1" dirty="0">
                <a:latin typeface="Arial" panose="020B0604020202020204" pitchFamily="34" charset="0"/>
                <a:cs typeface="Arial" panose="020B0604020202020204" pitchFamily="34" charset="0"/>
              </a:rPr>
              <a:t>Don’t forget!</a:t>
            </a:r>
          </a:p>
          <a:p>
            <a:pPr marL="285750" indent="-285750">
              <a:buFont typeface="Wingdings" panose="05000000000000000000" pitchFamily="2" charset="2"/>
              <a:buChar char="§"/>
            </a:pPr>
            <a:r>
              <a:rPr lang="en-US" sz="1400" dirty="0">
                <a:latin typeface="Arial" panose="020B0604020202020204" pitchFamily="34" charset="0"/>
                <a:cs typeface="Arial" panose="020B0604020202020204" pitchFamily="34" charset="0"/>
              </a:rPr>
              <a:t>Code to the highest level of specificity.</a:t>
            </a:r>
          </a:p>
          <a:p>
            <a:pPr marL="285750" indent="-285750">
              <a:buFont typeface="Wingdings" panose="05000000000000000000" pitchFamily="2" charset="2"/>
              <a:buChar char="§"/>
            </a:pPr>
            <a:r>
              <a:rPr lang="en-US" sz="1400" dirty="0">
                <a:latin typeface="Arial" panose="020B0604020202020204" pitchFamily="34" charset="0"/>
                <a:cs typeface="Arial" panose="020B0604020202020204" pitchFamily="34" charset="0"/>
              </a:rPr>
              <a:t>Include other relevant diagnoses in the claim and medical record.</a:t>
            </a:r>
          </a:p>
          <a:p>
            <a:pPr marL="285750" indent="-285750">
              <a:buFont typeface="Wingdings" panose="05000000000000000000" pitchFamily="2" charset="2"/>
              <a:buChar char="§"/>
            </a:pPr>
            <a:r>
              <a:rPr lang="en-US" sz="1400" dirty="0">
                <a:latin typeface="Arial" panose="020B0604020202020204" pitchFamily="34" charset="0"/>
                <a:cs typeface="Arial" panose="020B0604020202020204" pitchFamily="34" charset="0"/>
              </a:rPr>
              <a:t>The Z code must be accompanied by a HCPCS, CPT, or ICD-PCS code.</a:t>
            </a:r>
          </a:p>
        </p:txBody>
      </p:sp>
      <p:graphicFrame>
        <p:nvGraphicFramePr>
          <p:cNvPr id="20" name="Table 20">
            <a:extLst>
              <a:ext uri="{FF2B5EF4-FFF2-40B4-BE49-F238E27FC236}">
                <a16:creationId xmlns:a16="http://schemas.microsoft.com/office/drawing/2014/main" id="{F90B54F4-559D-4220-9CDE-84E8A50BED58}"/>
              </a:ext>
            </a:extLst>
          </p:cNvPr>
          <p:cNvGraphicFramePr>
            <a:graphicFrameLocks noGrp="1"/>
          </p:cNvGraphicFramePr>
          <p:nvPr>
            <p:extLst>
              <p:ext uri="{D42A27DB-BD31-4B8C-83A1-F6EECF244321}">
                <p14:modId xmlns:p14="http://schemas.microsoft.com/office/powerpoint/2010/main" val="2147759604"/>
              </p:ext>
            </p:extLst>
          </p:nvPr>
        </p:nvGraphicFramePr>
        <p:xfrm>
          <a:off x="489526" y="1298161"/>
          <a:ext cx="11286838" cy="3452947"/>
        </p:xfrm>
        <a:graphic>
          <a:graphicData uri="http://schemas.openxmlformats.org/drawingml/2006/table">
            <a:tbl>
              <a:tblPr firstRow="1" bandRow="1">
                <a:tableStyleId>{5C22544A-7EE6-4342-B048-85BDC9FD1C3A}</a:tableStyleId>
              </a:tblPr>
              <a:tblGrid>
                <a:gridCol w="4682838">
                  <a:extLst>
                    <a:ext uri="{9D8B030D-6E8A-4147-A177-3AD203B41FA5}">
                      <a16:colId xmlns:a16="http://schemas.microsoft.com/office/drawing/2014/main" val="2897711471"/>
                    </a:ext>
                  </a:extLst>
                </a:gridCol>
                <a:gridCol w="6604000">
                  <a:extLst>
                    <a:ext uri="{9D8B030D-6E8A-4147-A177-3AD203B41FA5}">
                      <a16:colId xmlns:a16="http://schemas.microsoft.com/office/drawing/2014/main" val="1882499981"/>
                    </a:ext>
                  </a:extLst>
                </a:gridCol>
              </a:tblGrid>
              <a:tr h="1581540">
                <a:tc>
                  <a:txBody>
                    <a:bodyPr/>
                    <a:lstStyle/>
                    <a:p>
                      <a:r>
                        <a:rPr lang="en-US" sz="2400" dirty="0"/>
                        <a:t>NCCN Distress Thermometer:</a:t>
                      </a:r>
                    </a:p>
                    <a:p>
                      <a:r>
                        <a:rPr lang="en-US" sz="2400" dirty="0"/>
                        <a:t>Practical Concerns</a:t>
                      </a:r>
                    </a:p>
                  </a:txBody>
                  <a:tcPr anchor="ctr"/>
                </a:tc>
                <a:tc>
                  <a:txBody>
                    <a:bodyPr/>
                    <a:lstStyle/>
                    <a:p>
                      <a:r>
                        <a:rPr lang="en-US" sz="2400" dirty="0"/>
                        <a:t>ICD-10 CM Z Codes:</a:t>
                      </a:r>
                    </a:p>
                    <a:p>
                      <a:r>
                        <a:rPr lang="en-US" sz="2400" dirty="0"/>
                        <a:t>Persons with potential health hazards related to socioeconomic and psychosocial circumstances </a:t>
                      </a:r>
                    </a:p>
                  </a:txBody>
                  <a:tcPr anchor="ctr"/>
                </a:tc>
                <a:extLst>
                  <a:ext uri="{0D108BD9-81ED-4DB2-BD59-A6C34878D82A}">
                    <a16:rowId xmlns:a16="http://schemas.microsoft.com/office/drawing/2014/main" val="3225309294"/>
                  </a:ext>
                </a:extLst>
              </a:tr>
              <a:tr h="1871407">
                <a:tc>
                  <a:txBody>
                    <a:bodyPr/>
                    <a:lstStyle/>
                    <a:p>
                      <a:pPr>
                        <a:lnSpc>
                          <a:spcPct val="150000"/>
                        </a:lnSpc>
                        <a:spcBef>
                          <a:spcPts val="0"/>
                        </a:spcBef>
                        <a:buFont typeface="Wingdings" panose="05000000000000000000" pitchFamily="2" charset="2"/>
                        <a:buChar char="ü"/>
                      </a:pPr>
                      <a:r>
                        <a:rPr lang="en-US" sz="2000" dirty="0">
                          <a:solidFill>
                            <a:schemeClr val="tx1">
                              <a:lumMod val="85000"/>
                              <a:lumOff val="15000"/>
                            </a:schemeClr>
                          </a:solidFill>
                          <a:latin typeface="Arial" panose="020B0604020202020204" pitchFamily="34" charset="0"/>
                          <a:cs typeface="Arial" panose="020B0604020202020204" pitchFamily="34" charset="0"/>
                        </a:rPr>
                        <a:t>Insurance</a:t>
                      </a:r>
                    </a:p>
                    <a:p>
                      <a:pPr>
                        <a:lnSpc>
                          <a:spcPct val="150000"/>
                        </a:lnSpc>
                        <a:spcBef>
                          <a:spcPts val="0"/>
                        </a:spcBef>
                        <a:buFont typeface="Wingdings" panose="05000000000000000000" pitchFamily="2" charset="2"/>
                        <a:buChar char="ü"/>
                      </a:pPr>
                      <a:r>
                        <a:rPr lang="en-US" sz="2000" dirty="0">
                          <a:solidFill>
                            <a:schemeClr val="tx1">
                              <a:lumMod val="85000"/>
                              <a:lumOff val="15000"/>
                            </a:schemeClr>
                          </a:solidFill>
                          <a:latin typeface="Arial" panose="020B0604020202020204" pitchFamily="34" charset="0"/>
                          <a:cs typeface="Arial" panose="020B0604020202020204" pitchFamily="34" charset="0"/>
                        </a:rPr>
                        <a:t>Housing</a:t>
                      </a:r>
                    </a:p>
                    <a:p>
                      <a:pPr>
                        <a:lnSpc>
                          <a:spcPct val="150000"/>
                        </a:lnSpc>
                        <a:spcBef>
                          <a:spcPts val="0"/>
                        </a:spcBef>
                        <a:buFont typeface="Wingdings" panose="05000000000000000000" pitchFamily="2" charset="2"/>
                        <a:buChar char="ü"/>
                      </a:pPr>
                      <a:r>
                        <a:rPr lang="en-US" sz="2000" dirty="0">
                          <a:solidFill>
                            <a:schemeClr val="tx1">
                              <a:lumMod val="85000"/>
                              <a:lumOff val="15000"/>
                            </a:schemeClr>
                          </a:solidFill>
                          <a:latin typeface="Arial" panose="020B0604020202020204" pitchFamily="34" charset="0"/>
                          <a:cs typeface="Arial" panose="020B0604020202020204" pitchFamily="34" charset="0"/>
                        </a:rPr>
                        <a:t>Work</a:t>
                      </a:r>
                    </a:p>
                  </a:txBody>
                  <a:tcPr anchor="ctr"/>
                </a:tc>
                <a:tc>
                  <a:txBody>
                    <a:bodyPr/>
                    <a:lstStyle/>
                    <a:p>
                      <a:pPr>
                        <a:lnSpc>
                          <a:spcPct val="150000"/>
                        </a:lnSpc>
                      </a:pPr>
                      <a:r>
                        <a:rPr lang="en-US" sz="2000" dirty="0">
                          <a:solidFill>
                            <a:schemeClr val="tx1">
                              <a:lumMod val="85000"/>
                              <a:lumOff val="15000"/>
                            </a:schemeClr>
                          </a:solidFill>
                          <a:latin typeface="Arial" panose="020B0604020202020204" pitchFamily="34" charset="0"/>
                          <a:cs typeface="Arial" panose="020B0604020202020204" pitchFamily="34" charset="0"/>
                        </a:rPr>
                        <a:t>Z59.81 Housing instability, housed</a:t>
                      </a:r>
                    </a:p>
                    <a:p>
                      <a:pPr>
                        <a:lnSpc>
                          <a:spcPct val="150000"/>
                        </a:lnSpc>
                      </a:pPr>
                      <a:r>
                        <a:rPr lang="en-US" sz="2000" dirty="0">
                          <a:solidFill>
                            <a:schemeClr val="tx1">
                              <a:lumMod val="85000"/>
                              <a:lumOff val="15000"/>
                            </a:schemeClr>
                          </a:solidFill>
                          <a:latin typeface="Arial" panose="020B0604020202020204" pitchFamily="34" charset="0"/>
                          <a:cs typeface="Arial" panose="020B0604020202020204" pitchFamily="34" charset="0"/>
                        </a:rPr>
                        <a:t>Z59.7   Insufficient social insurance and welfare support</a:t>
                      </a:r>
                    </a:p>
                    <a:p>
                      <a:pPr>
                        <a:lnSpc>
                          <a:spcPct val="150000"/>
                        </a:lnSpc>
                      </a:pPr>
                      <a:r>
                        <a:rPr lang="en-US" sz="2000" dirty="0">
                          <a:solidFill>
                            <a:schemeClr val="tx1">
                              <a:lumMod val="85000"/>
                              <a:lumOff val="15000"/>
                            </a:schemeClr>
                          </a:solidFill>
                          <a:latin typeface="Arial" panose="020B0604020202020204" pitchFamily="34" charset="0"/>
                          <a:cs typeface="Arial" panose="020B0604020202020204" pitchFamily="34" charset="0"/>
                        </a:rPr>
                        <a:t>Z56.0   Unemployment, unspecified</a:t>
                      </a:r>
                    </a:p>
                  </a:txBody>
                  <a:tcPr anchor="ctr"/>
                </a:tc>
                <a:extLst>
                  <a:ext uri="{0D108BD9-81ED-4DB2-BD59-A6C34878D82A}">
                    <a16:rowId xmlns:a16="http://schemas.microsoft.com/office/drawing/2014/main" val="2786397054"/>
                  </a:ext>
                </a:extLst>
              </a:tr>
            </a:tbl>
          </a:graphicData>
        </a:graphic>
      </p:graphicFrame>
    </p:spTree>
    <p:extLst>
      <p:ext uri="{BB962C8B-B14F-4D97-AF65-F5344CB8AC3E}">
        <p14:creationId xmlns:p14="http://schemas.microsoft.com/office/powerpoint/2010/main" val="2706828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7A9F9-FCDA-459A-9D1C-CB1B33F293AF}"/>
              </a:ext>
            </a:extLst>
          </p:cNvPr>
          <p:cNvSpPr>
            <a:spLocks noGrp="1"/>
          </p:cNvSpPr>
          <p:nvPr>
            <p:ph type="ctrTitle"/>
          </p:nvPr>
        </p:nvSpPr>
        <p:spPr/>
        <p:txBody>
          <a:bodyPr/>
          <a:lstStyle/>
          <a:p>
            <a:r>
              <a:rPr lang="en-US"/>
              <a:t>Social Determinants of Health:</a:t>
            </a:r>
            <a:br>
              <a:rPr lang="en-US"/>
            </a:br>
            <a:r>
              <a:rPr lang="en-US"/>
              <a:t>Connecting Z codes and CPT® Codes</a:t>
            </a:r>
          </a:p>
        </p:txBody>
      </p:sp>
    </p:spTree>
    <p:extLst>
      <p:ext uri="{BB962C8B-B14F-4D97-AF65-F5344CB8AC3E}">
        <p14:creationId xmlns:p14="http://schemas.microsoft.com/office/powerpoint/2010/main" val="2551000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751404E-6F08-C387-F6C6-718A64CA7C42}"/>
              </a:ext>
            </a:extLst>
          </p:cNvPr>
          <p:cNvSpPr>
            <a:spLocks noGrp="1"/>
          </p:cNvSpPr>
          <p:nvPr>
            <p:ph type="ftr" sz="quarter" idx="11"/>
          </p:nvPr>
        </p:nvSpPr>
        <p:spPr/>
        <p:txBody>
          <a:bodyPr/>
          <a:lstStyle/>
          <a:p>
            <a:r>
              <a:rPr lang="en-US"/>
              <a:t>© 2021 American Society of Clinical Oncology (ASCO). All Rights Reserved Worldwide. </a:t>
            </a:r>
          </a:p>
        </p:txBody>
      </p:sp>
      <p:sp>
        <p:nvSpPr>
          <p:cNvPr id="5" name="Slide Number Placeholder 4">
            <a:extLst>
              <a:ext uri="{FF2B5EF4-FFF2-40B4-BE49-F238E27FC236}">
                <a16:creationId xmlns:a16="http://schemas.microsoft.com/office/drawing/2014/main" id="{AE9B2FB8-0A08-D1FA-0A07-5417BB8A8A77}"/>
              </a:ext>
            </a:extLst>
          </p:cNvPr>
          <p:cNvSpPr>
            <a:spLocks noGrp="1"/>
          </p:cNvSpPr>
          <p:nvPr>
            <p:ph type="sldNum" sz="quarter" idx="12"/>
          </p:nvPr>
        </p:nvSpPr>
        <p:spPr/>
        <p:txBody>
          <a:bodyPr/>
          <a:lstStyle/>
          <a:p>
            <a:fld id="{BE33F7A0-71F0-446B-9DE8-6D75BE64EE0F}" type="slidenum">
              <a:rPr lang="en-US" smtClean="0"/>
              <a:t>32</a:t>
            </a:fld>
            <a:endParaRPr lang="en-US"/>
          </a:p>
        </p:txBody>
      </p:sp>
      <p:sp>
        <p:nvSpPr>
          <p:cNvPr id="8" name="TextBox 7">
            <a:extLst>
              <a:ext uri="{FF2B5EF4-FFF2-40B4-BE49-F238E27FC236}">
                <a16:creationId xmlns:a16="http://schemas.microsoft.com/office/drawing/2014/main" id="{37220B09-B12D-E6EA-A55A-0874D428B799}"/>
              </a:ext>
            </a:extLst>
          </p:cNvPr>
          <p:cNvSpPr txBox="1"/>
          <p:nvPr/>
        </p:nvSpPr>
        <p:spPr>
          <a:xfrm>
            <a:off x="1108365" y="2050751"/>
            <a:ext cx="4193309" cy="1754326"/>
          </a:xfrm>
          <a:prstGeom prst="rect">
            <a:avLst/>
          </a:prstGeom>
          <a:noFill/>
          <a:ln>
            <a:solidFill>
              <a:schemeClr val="accent1">
                <a:lumMod val="75000"/>
              </a:schemeClr>
            </a:solidFill>
          </a:ln>
        </p:spPr>
        <p:txBody>
          <a:bodyPr wrap="square" rtlCol="0" anchor="ctr">
            <a:spAutoFit/>
          </a:bodyPr>
          <a:lstStyle/>
          <a:p>
            <a:pPr algn="ctr"/>
            <a:r>
              <a:rPr lang="en-US" sz="5400" dirty="0">
                <a:solidFill>
                  <a:schemeClr val="accent1">
                    <a:lumMod val="50000"/>
                  </a:schemeClr>
                </a:solidFill>
              </a:rPr>
              <a:t>CPT</a:t>
            </a:r>
          </a:p>
          <a:p>
            <a:pPr algn="ctr"/>
            <a:r>
              <a:rPr lang="en-US" sz="5400" b="1" dirty="0">
                <a:solidFill>
                  <a:schemeClr val="accent1">
                    <a:lumMod val="50000"/>
                  </a:schemeClr>
                </a:solidFill>
              </a:rPr>
              <a:t>What?</a:t>
            </a:r>
          </a:p>
        </p:txBody>
      </p:sp>
      <p:sp>
        <p:nvSpPr>
          <p:cNvPr id="9" name="TextBox 8">
            <a:extLst>
              <a:ext uri="{FF2B5EF4-FFF2-40B4-BE49-F238E27FC236}">
                <a16:creationId xmlns:a16="http://schemas.microsoft.com/office/drawing/2014/main" id="{23522C72-6EAC-4ADE-EF05-EFD8AF86C65D}"/>
              </a:ext>
            </a:extLst>
          </p:cNvPr>
          <p:cNvSpPr txBox="1"/>
          <p:nvPr/>
        </p:nvSpPr>
        <p:spPr>
          <a:xfrm>
            <a:off x="5989782" y="2027752"/>
            <a:ext cx="4844473" cy="1754326"/>
          </a:xfrm>
          <a:prstGeom prst="rect">
            <a:avLst/>
          </a:prstGeom>
          <a:solidFill>
            <a:schemeClr val="accent1">
              <a:lumMod val="75000"/>
            </a:schemeClr>
          </a:solidFill>
        </p:spPr>
        <p:txBody>
          <a:bodyPr wrap="square" rtlCol="0" anchor="ctr">
            <a:spAutoFit/>
          </a:bodyPr>
          <a:lstStyle/>
          <a:p>
            <a:pPr algn="ctr"/>
            <a:r>
              <a:rPr lang="en-US" sz="5400" dirty="0">
                <a:solidFill>
                  <a:schemeClr val="bg1"/>
                </a:solidFill>
              </a:rPr>
              <a:t>ICD-10 CM</a:t>
            </a:r>
          </a:p>
          <a:p>
            <a:pPr algn="ctr"/>
            <a:r>
              <a:rPr lang="en-US" sz="5400" b="1" dirty="0">
                <a:solidFill>
                  <a:schemeClr val="bg1"/>
                </a:solidFill>
              </a:rPr>
              <a:t>Why?</a:t>
            </a:r>
          </a:p>
        </p:txBody>
      </p:sp>
    </p:spTree>
    <p:extLst>
      <p:ext uri="{BB962C8B-B14F-4D97-AF65-F5344CB8AC3E}">
        <p14:creationId xmlns:p14="http://schemas.microsoft.com/office/powerpoint/2010/main" val="1133761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EF05-47FF-47CB-B27F-FD04C642B2D4}"/>
              </a:ext>
            </a:extLst>
          </p:cNvPr>
          <p:cNvSpPr>
            <a:spLocks noGrp="1"/>
          </p:cNvSpPr>
          <p:nvPr>
            <p:ph type="title"/>
          </p:nvPr>
        </p:nvSpPr>
        <p:spPr>
          <a:xfrm>
            <a:off x="348342" y="217034"/>
            <a:ext cx="10856650" cy="1325563"/>
          </a:xfrm>
        </p:spPr>
        <p:txBody>
          <a:bodyPr anchor="ctr">
            <a:normAutofit/>
          </a:bodyPr>
          <a:lstStyle/>
          <a:p>
            <a:r>
              <a:rPr lang="en-US" dirty="0"/>
              <a:t>CPT Codes for Addressing SDOH</a:t>
            </a:r>
          </a:p>
        </p:txBody>
      </p:sp>
      <p:sp>
        <p:nvSpPr>
          <p:cNvPr id="4" name="Footer Placeholder 3">
            <a:extLst>
              <a:ext uri="{FF2B5EF4-FFF2-40B4-BE49-F238E27FC236}">
                <a16:creationId xmlns:a16="http://schemas.microsoft.com/office/drawing/2014/main" id="{1BE9B4A9-B0EC-41B2-86C5-2EC06244C6E0}"/>
              </a:ext>
            </a:extLst>
          </p:cNvPr>
          <p:cNvSpPr>
            <a:spLocks noGrp="1"/>
          </p:cNvSpPr>
          <p:nvPr>
            <p:ph type="ftr" sz="quarter" idx="11"/>
          </p:nvPr>
        </p:nvSpPr>
        <p:spPr>
          <a:xfrm>
            <a:off x="402771" y="6253693"/>
            <a:ext cx="4114800" cy="365125"/>
          </a:xfrm>
        </p:spPr>
        <p:txBody>
          <a:bodyPr anchor="ctr">
            <a:normAutofit/>
          </a:bodyPr>
          <a:lstStyle/>
          <a:p>
            <a:pPr>
              <a:spcAft>
                <a:spcPts val="600"/>
              </a:spcAft>
            </a:pPr>
            <a:r>
              <a:rPr lang="en-US"/>
              <a:t>© 2021 American Society of Clinical Oncology (ASCO). All Rights Reserved Worldwide. </a:t>
            </a:r>
          </a:p>
        </p:txBody>
      </p:sp>
      <p:sp>
        <p:nvSpPr>
          <p:cNvPr id="5" name="Slide Number Placeholder 4">
            <a:extLst>
              <a:ext uri="{FF2B5EF4-FFF2-40B4-BE49-F238E27FC236}">
                <a16:creationId xmlns:a16="http://schemas.microsoft.com/office/drawing/2014/main" id="{B0B45C68-39FC-4BAB-84B7-F77106FDAC77}"/>
              </a:ext>
            </a:extLst>
          </p:cNvPr>
          <p:cNvSpPr>
            <a:spLocks noGrp="1"/>
          </p:cNvSpPr>
          <p:nvPr>
            <p:ph type="sldNum" sz="quarter" idx="12"/>
          </p:nvPr>
        </p:nvSpPr>
        <p:spPr>
          <a:xfrm>
            <a:off x="11098078" y="217034"/>
            <a:ext cx="859971" cy="365125"/>
          </a:xfrm>
        </p:spPr>
        <p:txBody>
          <a:bodyPr anchor="t">
            <a:normAutofit/>
          </a:bodyPr>
          <a:lstStyle/>
          <a:p>
            <a:pPr>
              <a:spcAft>
                <a:spcPts val="600"/>
              </a:spcAft>
            </a:pPr>
            <a:fld id="{BE33F7A0-71F0-446B-9DE8-6D75BE64EE0F}" type="slidenum">
              <a:rPr lang="en-US" smtClean="0"/>
              <a:pPr>
                <a:spcAft>
                  <a:spcPts val="600"/>
                </a:spcAft>
              </a:pPr>
              <a:t>33</a:t>
            </a:fld>
            <a:endParaRPr lang="en-US"/>
          </a:p>
        </p:txBody>
      </p:sp>
      <p:graphicFrame>
        <p:nvGraphicFramePr>
          <p:cNvPr id="7" name="Content Placeholder 2">
            <a:extLst>
              <a:ext uri="{FF2B5EF4-FFF2-40B4-BE49-F238E27FC236}">
                <a16:creationId xmlns:a16="http://schemas.microsoft.com/office/drawing/2014/main" id="{3E92E782-8AB4-6F9F-CD78-95EC3F10D005}"/>
              </a:ext>
            </a:extLst>
          </p:cNvPr>
          <p:cNvGraphicFramePr>
            <a:graphicFrameLocks noGrp="1"/>
          </p:cNvGraphicFramePr>
          <p:nvPr>
            <p:ph idx="1"/>
            <p:extLst>
              <p:ext uri="{D42A27DB-BD31-4B8C-83A1-F6EECF244321}">
                <p14:modId xmlns:p14="http://schemas.microsoft.com/office/powerpoint/2010/main" val="2688651257"/>
              </p:ext>
            </p:extLst>
          </p:nvPr>
        </p:nvGraphicFramePr>
        <p:xfrm>
          <a:off x="402771" y="1438183"/>
          <a:ext cx="11413408" cy="43530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67891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E2F66-D402-4AC0-9C03-BC72EFFB8336}"/>
              </a:ext>
            </a:extLst>
          </p:cNvPr>
          <p:cNvSpPr>
            <a:spLocks noGrp="1"/>
          </p:cNvSpPr>
          <p:nvPr>
            <p:ph type="title"/>
          </p:nvPr>
        </p:nvSpPr>
        <p:spPr>
          <a:xfrm>
            <a:off x="318361" y="399596"/>
            <a:ext cx="10515600" cy="576947"/>
          </a:xfrm>
        </p:spPr>
        <p:txBody>
          <a:bodyPr>
            <a:noAutofit/>
          </a:bodyPr>
          <a:lstStyle/>
          <a:p>
            <a:r>
              <a:rPr lang="en-US" dirty="0">
                <a:solidFill>
                  <a:schemeClr val="accent1">
                    <a:lumMod val="75000"/>
                  </a:schemeClr>
                </a:solidFill>
              </a:rPr>
              <a:t>Evaluation and Management Services</a:t>
            </a:r>
          </a:p>
        </p:txBody>
      </p:sp>
      <p:sp>
        <p:nvSpPr>
          <p:cNvPr id="4" name="Footer Placeholder 3">
            <a:extLst>
              <a:ext uri="{FF2B5EF4-FFF2-40B4-BE49-F238E27FC236}">
                <a16:creationId xmlns:a16="http://schemas.microsoft.com/office/drawing/2014/main" id="{CBD6A9DD-86C1-4A13-94AA-B39EBEA363C2}"/>
              </a:ext>
            </a:extLst>
          </p:cNvPr>
          <p:cNvSpPr>
            <a:spLocks noGrp="1"/>
          </p:cNvSpPr>
          <p:nvPr>
            <p:ph type="ftr" sz="quarter" idx="11"/>
          </p:nvPr>
        </p:nvSpPr>
        <p:spPr/>
        <p:txBody>
          <a:bodyPr/>
          <a:lstStyle/>
          <a:p>
            <a:r>
              <a:rPr lang="en-US"/>
              <a:t>© 2021 American Society of Clinical Oncology (ASCO). All Rights Reserved Worldwide. </a:t>
            </a:r>
          </a:p>
        </p:txBody>
      </p:sp>
      <p:sp>
        <p:nvSpPr>
          <p:cNvPr id="5" name="Slide Number Placeholder 4">
            <a:extLst>
              <a:ext uri="{FF2B5EF4-FFF2-40B4-BE49-F238E27FC236}">
                <a16:creationId xmlns:a16="http://schemas.microsoft.com/office/drawing/2014/main" id="{9B5EBA42-89AD-47D1-AC6F-8905BAAC7DD8}"/>
              </a:ext>
            </a:extLst>
          </p:cNvPr>
          <p:cNvSpPr>
            <a:spLocks noGrp="1"/>
          </p:cNvSpPr>
          <p:nvPr>
            <p:ph type="sldNum" sz="quarter" idx="12"/>
          </p:nvPr>
        </p:nvSpPr>
        <p:spPr/>
        <p:txBody>
          <a:bodyPr/>
          <a:lstStyle/>
          <a:p>
            <a:fld id="{BE33F7A0-71F0-446B-9DE8-6D75BE64EE0F}" type="slidenum">
              <a:rPr lang="en-US" smtClean="0"/>
              <a:t>34</a:t>
            </a:fld>
            <a:endParaRPr lang="en-US"/>
          </a:p>
        </p:txBody>
      </p:sp>
      <p:sp>
        <p:nvSpPr>
          <p:cNvPr id="9" name="TextBox 8">
            <a:extLst>
              <a:ext uri="{FF2B5EF4-FFF2-40B4-BE49-F238E27FC236}">
                <a16:creationId xmlns:a16="http://schemas.microsoft.com/office/drawing/2014/main" id="{D40E95CF-6A70-4D53-BF02-3AB0CC67CCEF}"/>
              </a:ext>
            </a:extLst>
          </p:cNvPr>
          <p:cNvSpPr txBox="1"/>
          <p:nvPr/>
        </p:nvSpPr>
        <p:spPr>
          <a:xfrm>
            <a:off x="330896" y="6018748"/>
            <a:ext cx="8728364" cy="253916"/>
          </a:xfrm>
          <a:prstGeom prst="rect">
            <a:avLst/>
          </a:prstGeom>
          <a:noFill/>
        </p:spPr>
        <p:txBody>
          <a:bodyPr wrap="square" rtlCol="0">
            <a:spAutoFit/>
          </a:bodyPr>
          <a:lstStyle/>
          <a:p>
            <a:r>
              <a:rPr lang="en-US" sz="1050" b="0" i="1" dirty="0">
                <a:solidFill>
                  <a:srgbClr val="000000"/>
                </a:solidFill>
                <a:effectLst/>
                <a:latin typeface="Arial" panose="020B0604020202020204" pitchFamily="34" charset="0"/>
                <a:cs typeface="Arial" panose="020B0604020202020204" pitchFamily="34" charset="0"/>
              </a:rPr>
              <a:t>CPT Copyright 2022 American Medical Association. All rights reserved. CPT® is a registered trademark of the American Medical Association</a:t>
            </a:r>
            <a:endParaRPr lang="en-US" sz="1050" i="1" dirty="0">
              <a:latin typeface="Arial" panose="020B0604020202020204"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5E792707-F253-19E0-1131-0E6829DBAFFA}"/>
              </a:ext>
            </a:extLst>
          </p:cNvPr>
          <p:cNvGraphicFramePr/>
          <p:nvPr>
            <p:extLst>
              <p:ext uri="{D42A27DB-BD31-4B8C-83A1-F6EECF244321}">
                <p14:modId xmlns:p14="http://schemas.microsoft.com/office/powerpoint/2010/main" val="180316741"/>
              </p:ext>
            </p:extLst>
          </p:nvPr>
        </p:nvGraphicFramePr>
        <p:xfrm>
          <a:off x="330897" y="1211489"/>
          <a:ext cx="11467526" cy="4461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7353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E2F66-D402-4AC0-9C03-BC72EFFB8336}"/>
              </a:ext>
            </a:extLst>
          </p:cNvPr>
          <p:cNvSpPr>
            <a:spLocks noGrp="1"/>
          </p:cNvSpPr>
          <p:nvPr>
            <p:ph type="title"/>
          </p:nvPr>
        </p:nvSpPr>
        <p:spPr>
          <a:xfrm>
            <a:off x="318361" y="399596"/>
            <a:ext cx="10515600" cy="985321"/>
          </a:xfrm>
        </p:spPr>
        <p:txBody>
          <a:bodyPr>
            <a:noAutofit/>
          </a:bodyPr>
          <a:lstStyle/>
          <a:p>
            <a:r>
              <a:rPr lang="en-US" sz="3200" dirty="0"/>
              <a:t>Prolonged Evaluation and Management Services</a:t>
            </a:r>
            <a:endParaRPr lang="en-US" sz="3200" dirty="0">
              <a:solidFill>
                <a:schemeClr val="accent1">
                  <a:lumMod val="75000"/>
                </a:schemeClr>
              </a:solidFill>
            </a:endParaRPr>
          </a:p>
        </p:txBody>
      </p:sp>
      <p:sp>
        <p:nvSpPr>
          <p:cNvPr id="4" name="Footer Placeholder 3">
            <a:extLst>
              <a:ext uri="{FF2B5EF4-FFF2-40B4-BE49-F238E27FC236}">
                <a16:creationId xmlns:a16="http://schemas.microsoft.com/office/drawing/2014/main" id="{CBD6A9DD-86C1-4A13-94AA-B39EBEA363C2}"/>
              </a:ext>
            </a:extLst>
          </p:cNvPr>
          <p:cNvSpPr>
            <a:spLocks noGrp="1"/>
          </p:cNvSpPr>
          <p:nvPr>
            <p:ph type="ftr" sz="quarter" idx="11"/>
          </p:nvPr>
        </p:nvSpPr>
        <p:spPr/>
        <p:txBody>
          <a:bodyPr/>
          <a:lstStyle/>
          <a:p>
            <a:r>
              <a:rPr lang="en-US"/>
              <a:t>© 2021 American Society of Clinical Oncology (ASCO). All Rights Reserved Worldwide. </a:t>
            </a:r>
          </a:p>
        </p:txBody>
      </p:sp>
      <p:sp>
        <p:nvSpPr>
          <p:cNvPr id="5" name="Slide Number Placeholder 4">
            <a:extLst>
              <a:ext uri="{FF2B5EF4-FFF2-40B4-BE49-F238E27FC236}">
                <a16:creationId xmlns:a16="http://schemas.microsoft.com/office/drawing/2014/main" id="{9B5EBA42-89AD-47D1-AC6F-8905BAAC7DD8}"/>
              </a:ext>
            </a:extLst>
          </p:cNvPr>
          <p:cNvSpPr>
            <a:spLocks noGrp="1"/>
          </p:cNvSpPr>
          <p:nvPr>
            <p:ph type="sldNum" sz="quarter" idx="12"/>
          </p:nvPr>
        </p:nvSpPr>
        <p:spPr/>
        <p:txBody>
          <a:bodyPr/>
          <a:lstStyle/>
          <a:p>
            <a:fld id="{BE33F7A0-71F0-446B-9DE8-6D75BE64EE0F}" type="slidenum">
              <a:rPr lang="en-US" smtClean="0"/>
              <a:t>35</a:t>
            </a:fld>
            <a:endParaRPr lang="en-US"/>
          </a:p>
        </p:txBody>
      </p:sp>
      <p:graphicFrame>
        <p:nvGraphicFramePr>
          <p:cNvPr id="3" name="Diagram 2">
            <a:extLst>
              <a:ext uri="{FF2B5EF4-FFF2-40B4-BE49-F238E27FC236}">
                <a16:creationId xmlns:a16="http://schemas.microsoft.com/office/drawing/2014/main" id="{74D1FC7E-2523-4246-8108-AD6C07632170}"/>
              </a:ext>
            </a:extLst>
          </p:cNvPr>
          <p:cNvGraphicFramePr/>
          <p:nvPr>
            <p:extLst>
              <p:ext uri="{D42A27DB-BD31-4B8C-83A1-F6EECF244321}">
                <p14:modId xmlns:p14="http://schemas.microsoft.com/office/powerpoint/2010/main" val="1205230275"/>
              </p:ext>
            </p:extLst>
          </p:nvPr>
        </p:nvGraphicFramePr>
        <p:xfrm>
          <a:off x="252039" y="1910291"/>
          <a:ext cx="11687922" cy="267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D40E95CF-6A70-4D53-BF02-3AB0CC67CCEF}"/>
              </a:ext>
            </a:extLst>
          </p:cNvPr>
          <p:cNvSpPr txBox="1"/>
          <p:nvPr/>
        </p:nvSpPr>
        <p:spPr>
          <a:xfrm>
            <a:off x="330896" y="6018748"/>
            <a:ext cx="8728364" cy="253916"/>
          </a:xfrm>
          <a:prstGeom prst="rect">
            <a:avLst/>
          </a:prstGeom>
          <a:noFill/>
        </p:spPr>
        <p:txBody>
          <a:bodyPr wrap="square" rtlCol="0">
            <a:spAutoFit/>
          </a:bodyPr>
          <a:lstStyle/>
          <a:p>
            <a:r>
              <a:rPr lang="en-US" sz="1050" b="0" i="1" dirty="0">
                <a:solidFill>
                  <a:srgbClr val="000000"/>
                </a:solidFill>
                <a:effectLst/>
                <a:latin typeface="Arial" panose="020B0604020202020204" pitchFamily="34" charset="0"/>
                <a:cs typeface="Arial" panose="020B0604020202020204" pitchFamily="34" charset="0"/>
              </a:rPr>
              <a:t>CPT Copyright 2022 American Medical Association. All rights reserved. CPT® is a registered trademark of the American Medical Association</a:t>
            </a:r>
            <a:endParaRPr lang="en-US" sz="105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7120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E2F66-D402-4AC0-9C03-BC72EFFB8336}"/>
              </a:ext>
            </a:extLst>
          </p:cNvPr>
          <p:cNvSpPr>
            <a:spLocks noGrp="1"/>
          </p:cNvSpPr>
          <p:nvPr>
            <p:ph type="title"/>
          </p:nvPr>
        </p:nvSpPr>
        <p:spPr>
          <a:xfrm>
            <a:off x="138594" y="451041"/>
            <a:ext cx="10515600" cy="576947"/>
          </a:xfrm>
        </p:spPr>
        <p:txBody>
          <a:bodyPr>
            <a:noAutofit/>
          </a:bodyPr>
          <a:lstStyle/>
          <a:p>
            <a:r>
              <a:rPr lang="en-US" sz="3200" dirty="0"/>
              <a:t>Care Management Services</a:t>
            </a:r>
            <a:endParaRPr lang="en-US" sz="3200" dirty="0">
              <a:solidFill>
                <a:schemeClr val="accent1">
                  <a:lumMod val="75000"/>
                </a:schemeClr>
              </a:solidFill>
            </a:endParaRPr>
          </a:p>
        </p:txBody>
      </p:sp>
      <p:sp>
        <p:nvSpPr>
          <p:cNvPr id="4" name="Footer Placeholder 3">
            <a:extLst>
              <a:ext uri="{FF2B5EF4-FFF2-40B4-BE49-F238E27FC236}">
                <a16:creationId xmlns:a16="http://schemas.microsoft.com/office/drawing/2014/main" id="{CBD6A9DD-86C1-4A13-94AA-B39EBEA363C2}"/>
              </a:ext>
            </a:extLst>
          </p:cNvPr>
          <p:cNvSpPr>
            <a:spLocks noGrp="1"/>
          </p:cNvSpPr>
          <p:nvPr>
            <p:ph type="ftr" sz="quarter" idx="11"/>
          </p:nvPr>
        </p:nvSpPr>
        <p:spPr/>
        <p:txBody>
          <a:bodyPr/>
          <a:lstStyle/>
          <a:p>
            <a:r>
              <a:rPr lang="en-US"/>
              <a:t>© 2021 American Society of Clinical Oncology (ASCO). All Rights Reserved Worldwide. </a:t>
            </a:r>
          </a:p>
        </p:txBody>
      </p:sp>
      <p:sp>
        <p:nvSpPr>
          <p:cNvPr id="5" name="Slide Number Placeholder 4">
            <a:extLst>
              <a:ext uri="{FF2B5EF4-FFF2-40B4-BE49-F238E27FC236}">
                <a16:creationId xmlns:a16="http://schemas.microsoft.com/office/drawing/2014/main" id="{9B5EBA42-89AD-47D1-AC6F-8905BAAC7DD8}"/>
              </a:ext>
            </a:extLst>
          </p:cNvPr>
          <p:cNvSpPr>
            <a:spLocks noGrp="1"/>
          </p:cNvSpPr>
          <p:nvPr>
            <p:ph type="sldNum" sz="quarter" idx="12"/>
          </p:nvPr>
        </p:nvSpPr>
        <p:spPr/>
        <p:txBody>
          <a:bodyPr/>
          <a:lstStyle/>
          <a:p>
            <a:fld id="{BE33F7A0-71F0-446B-9DE8-6D75BE64EE0F}" type="slidenum">
              <a:rPr lang="en-US" smtClean="0"/>
              <a:t>36</a:t>
            </a:fld>
            <a:endParaRPr lang="en-US"/>
          </a:p>
        </p:txBody>
      </p:sp>
      <p:sp>
        <p:nvSpPr>
          <p:cNvPr id="9" name="TextBox 8">
            <a:extLst>
              <a:ext uri="{FF2B5EF4-FFF2-40B4-BE49-F238E27FC236}">
                <a16:creationId xmlns:a16="http://schemas.microsoft.com/office/drawing/2014/main" id="{4B49643C-A517-47F7-AAA6-ECAE84845783}"/>
              </a:ext>
            </a:extLst>
          </p:cNvPr>
          <p:cNvSpPr txBox="1"/>
          <p:nvPr/>
        </p:nvSpPr>
        <p:spPr>
          <a:xfrm>
            <a:off x="305117" y="5999777"/>
            <a:ext cx="8728364" cy="253916"/>
          </a:xfrm>
          <a:prstGeom prst="rect">
            <a:avLst/>
          </a:prstGeom>
          <a:noFill/>
        </p:spPr>
        <p:txBody>
          <a:bodyPr wrap="square" rtlCol="0">
            <a:spAutoFit/>
          </a:bodyPr>
          <a:lstStyle/>
          <a:p>
            <a:r>
              <a:rPr lang="en-US" sz="1050" b="0" i="1" dirty="0">
                <a:solidFill>
                  <a:srgbClr val="000000"/>
                </a:solidFill>
                <a:effectLst/>
                <a:latin typeface="Arial" panose="020B0604020202020204" pitchFamily="34" charset="0"/>
                <a:cs typeface="Arial" panose="020B0604020202020204" pitchFamily="34" charset="0"/>
              </a:rPr>
              <a:t>CPT Copyright 2022 American Medical Association. All rights reserved. CPT® is a registered trademark of the American Medical Association</a:t>
            </a:r>
            <a:endParaRPr lang="en-US" sz="1050" i="1" dirty="0">
              <a:latin typeface="Arial" panose="020B0604020202020204" pitchFamily="34" charset="0"/>
              <a:cs typeface="Arial" panose="020B0604020202020204" pitchFamily="34" charset="0"/>
            </a:endParaRPr>
          </a:p>
        </p:txBody>
      </p:sp>
      <p:graphicFrame>
        <p:nvGraphicFramePr>
          <p:cNvPr id="3" name="Diagram 2">
            <a:extLst>
              <a:ext uri="{FF2B5EF4-FFF2-40B4-BE49-F238E27FC236}">
                <a16:creationId xmlns:a16="http://schemas.microsoft.com/office/drawing/2014/main" id="{8CD2F054-3840-A69A-6138-3CD2C0E9E0C3}"/>
              </a:ext>
            </a:extLst>
          </p:cNvPr>
          <p:cNvGraphicFramePr/>
          <p:nvPr>
            <p:extLst>
              <p:ext uri="{D42A27DB-BD31-4B8C-83A1-F6EECF244321}">
                <p14:modId xmlns:p14="http://schemas.microsoft.com/office/powerpoint/2010/main" val="2503537522"/>
              </p:ext>
            </p:extLst>
          </p:nvPr>
        </p:nvGraphicFramePr>
        <p:xfrm>
          <a:off x="252039" y="1571348"/>
          <a:ext cx="11687922" cy="3016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02153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E2F66-D402-4AC0-9C03-BC72EFFB8336}"/>
              </a:ext>
            </a:extLst>
          </p:cNvPr>
          <p:cNvSpPr>
            <a:spLocks noGrp="1"/>
          </p:cNvSpPr>
          <p:nvPr>
            <p:ph type="title"/>
          </p:nvPr>
        </p:nvSpPr>
        <p:spPr>
          <a:xfrm>
            <a:off x="233951" y="459612"/>
            <a:ext cx="10515600" cy="576947"/>
          </a:xfrm>
        </p:spPr>
        <p:txBody>
          <a:bodyPr>
            <a:noAutofit/>
          </a:bodyPr>
          <a:lstStyle/>
          <a:p>
            <a:r>
              <a:rPr lang="en-US" sz="3200" dirty="0"/>
              <a:t>Transitional Care Management Services</a:t>
            </a:r>
            <a:endParaRPr lang="en-US" sz="3200" dirty="0">
              <a:solidFill>
                <a:schemeClr val="accent1">
                  <a:lumMod val="75000"/>
                </a:schemeClr>
              </a:solidFill>
            </a:endParaRPr>
          </a:p>
        </p:txBody>
      </p:sp>
      <p:sp>
        <p:nvSpPr>
          <p:cNvPr id="4" name="Footer Placeholder 3">
            <a:extLst>
              <a:ext uri="{FF2B5EF4-FFF2-40B4-BE49-F238E27FC236}">
                <a16:creationId xmlns:a16="http://schemas.microsoft.com/office/drawing/2014/main" id="{CBD6A9DD-86C1-4A13-94AA-B39EBEA363C2}"/>
              </a:ext>
            </a:extLst>
          </p:cNvPr>
          <p:cNvSpPr>
            <a:spLocks noGrp="1"/>
          </p:cNvSpPr>
          <p:nvPr>
            <p:ph type="ftr" sz="quarter" idx="11"/>
          </p:nvPr>
        </p:nvSpPr>
        <p:spPr/>
        <p:txBody>
          <a:bodyPr/>
          <a:lstStyle/>
          <a:p>
            <a:r>
              <a:rPr lang="en-US"/>
              <a:t>© 2021 American Society of Clinical Oncology (ASCO). All Rights Reserved Worldwide. </a:t>
            </a:r>
          </a:p>
        </p:txBody>
      </p:sp>
      <p:sp>
        <p:nvSpPr>
          <p:cNvPr id="5" name="Slide Number Placeholder 4">
            <a:extLst>
              <a:ext uri="{FF2B5EF4-FFF2-40B4-BE49-F238E27FC236}">
                <a16:creationId xmlns:a16="http://schemas.microsoft.com/office/drawing/2014/main" id="{9B5EBA42-89AD-47D1-AC6F-8905BAAC7DD8}"/>
              </a:ext>
            </a:extLst>
          </p:cNvPr>
          <p:cNvSpPr>
            <a:spLocks noGrp="1"/>
          </p:cNvSpPr>
          <p:nvPr>
            <p:ph type="sldNum" sz="quarter" idx="12"/>
          </p:nvPr>
        </p:nvSpPr>
        <p:spPr/>
        <p:txBody>
          <a:bodyPr/>
          <a:lstStyle/>
          <a:p>
            <a:fld id="{BE33F7A0-71F0-446B-9DE8-6D75BE64EE0F}" type="slidenum">
              <a:rPr lang="en-US" smtClean="0"/>
              <a:t>37</a:t>
            </a:fld>
            <a:endParaRPr lang="en-US"/>
          </a:p>
        </p:txBody>
      </p:sp>
      <p:graphicFrame>
        <p:nvGraphicFramePr>
          <p:cNvPr id="3" name="Diagram 2">
            <a:extLst>
              <a:ext uri="{FF2B5EF4-FFF2-40B4-BE49-F238E27FC236}">
                <a16:creationId xmlns:a16="http://schemas.microsoft.com/office/drawing/2014/main" id="{1F8F3AAD-3BF7-4391-9987-DED326C7A871}"/>
              </a:ext>
            </a:extLst>
          </p:cNvPr>
          <p:cNvGraphicFramePr/>
          <p:nvPr>
            <p:extLst>
              <p:ext uri="{D42A27DB-BD31-4B8C-83A1-F6EECF244321}">
                <p14:modId xmlns:p14="http://schemas.microsoft.com/office/powerpoint/2010/main" val="2900693250"/>
              </p:ext>
            </p:extLst>
          </p:nvPr>
        </p:nvGraphicFramePr>
        <p:xfrm>
          <a:off x="318361" y="1581830"/>
          <a:ext cx="11555278" cy="3469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A286AFA5-260E-4099-B07A-95FE26CF0E96}"/>
              </a:ext>
            </a:extLst>
          </p:cNvPr>
          <p:cNvSpPr txBox="1"/>
          <p:nvPr/>
        </p:nvSpPr>
        <p:spPr>
          <a:xfrm>
            <a:off x="318361" y="5741657"/>
            <a:ext cx="8728364" cy="253916"/>
          </a:xfrm>
          <a:prstGeom prst="rect">
            <a:avLst/>
          </a:prstGeom>
          <a:noFill/>
        </p:spPr>
        <p:txBody>
          <a:bodyPr wrap="square" rtlCol="0">
            <a:spAutoFit/>
          </a:bodyPr>
          <a:lstStyle/>
          <a:p>
            <a:r>
              <a:rPr lang="en-US" sz="1050" b="0" i="1" dirty="0">
                <a:solidFill>
                  <a:srgbClr val="000000"/>
                </a:solidFill>
                <a:effectLst/>
                <a:latin typeface="Arial" panose="020B0604020202020204" pitchFamily="34" charset="0"/>
                <a:cs typeface="Arial" panose="020B0604020202020204" pitchFamily="34" charset="0"/>
              </a:rPr>
              <a:t>CPT Copyright 2022 American Medical Association. All rights reserved. CPT® is a registered trademark of the American Medical Association</a:t>
            </a:r>
            <a:endParaRPr lang="en-US" sz="105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2962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0110C3-A7A8-4E12-8FBC-E65E220883E4}"/>
              </a:ext>
            </a:extLst>
          </p:cNvPr>
          <p:cNvSpPr>
            <a:spLocks noGrp="1"/>
          </p:cNvSpPr>
          <p:nvPr>
            <p:ph idx="1"/>
          </p:nvPr>
        </p:nvSpPr>
        <p:spPr>
          <a:xfrm>
            <a:off x="838200" y="355107"/>
            <a:ext cx="10515600" cy="5436093"/>
          </a:xfrm>
        </p:spPr>
        <p:txBody>
          <a:bodyPr anchor="ctr">
            <a:normAutofit/>
          </a:bodyPr>
          <a:lstStyle/>
          <a:p>
            <a:pPr marL="0" indent="0" algn="ctr">
              <a:buNone/>
            </a:pPr>
            <a:r>
              <a:rPr lang="en-US" sz="3600" b="1" dirty="0"/>
              <a:t>For full CPT code descriptions and guidelines refer to the </a:t>
            </a:r>
            <a:r>
              <a:rPr lang="en-US" sz="3600" dirty="0">
                <a:solidFill>
                  <a:schemeClr val="accent1">
                    <a:lumMod val="50000"/>
                  </a:schemeClr>
                </a:solidFill>
              </a:rPr>
              <a:t>AMA CPT® Professional Edition 2023</a:t>
            </a:r>
            <a:r>
              <a:rPr lang="en-US" sz="3600" dirty="0"/>
              <a:t>.</a:t>
            </a:r>
          </a:p>
        </p:txBody>
      </p:sp>
      <p:sp>
        <p:nvSpPr>
          <p:cNvPr id="4" name="Footer Placeholder 3">
            <a:extLst>
              <a:ext uri="{FF2B5EF4-FFF2-40B4-BE49-F238E27FC236}">
                <a16:creationId xmlns:a16="http://schemas.microsoft.com/office/drawing/2014/main" id="{D2C8D2E2-D2F8-4944-994C-F5A5392CB70B}"/>
              </a:ext>
            </a:extLst>
          </p:cNvPr>
          <p:cNvSpPr>
            <a:spLocks noGrp="1"/>
          </p:cNvSpPr>
          <p:nvPr>
            <p:ph type="ftr" sz="quarter" idx="11"/>
          </p:nvPr>
        </p:nvSpPr>
        <p:spPr/>
        <p:txBody>
          <a:bodyPr/>
          <a:lstStyle/>
          <a:p>
            <a:r>
              <a:rPr lang="en-US"/>
              <a:t>© 2021 American Society of Clinical Oncology (ASCO). All Rights Reserved Worldwide. </a:t>
            </a:r>
          </a:p>
        </p:txBody>
      </p:sp>
      <p:sp>
        <p:nvSpPr>
          <p:cNvPr id="5" name="Slide Number Placeholder 4">
            <a:extLst>
              <a:ext uri="{FF2B5EF4-FFF2-40B4-BE49-F238E27FC236}">
                <a16:creationId xmlns:a16="http://schemas.microsoft.com/office/drawing/2014/main" id="{4D1D07F2-0EE0-4975-A6E8-90C2ACFF2925}"/>
              </a:ext>
            </a:extLst>
          </p:cNvPr>
          <p:cNvSpPr>
            <a:spLocks noGrp="1"/>
          </p:cNvSpPr>
          <p:nvPr>
            <p:ph type="sldNum" sz="quarter" idx="12"/>
          </p:nvPr>
        </p:nvSpPr>
        <p:spPr/>
        <p:txBody>
          <a:bodyPr/>
          <a:lstStyle/>
          <a:p>
            <a:fld id="{BE33F7A0-71F0-446B-9DE8-6D75BE64EE0F}" type="slidenum">
              <a:rPr lang="en-US" smtClean="0"/>
              <a:t>38</a:t>
            </a:fld>
            <a:endParaRPr lang="en-US"/>
          </a:p>
        </p:txBody>
      </p:sp>
      <p:sp>
        <p:nvSpPr>
          <p:cNvPr id="6" name="TextBox 5">
            <a:extLst>
              <a:ext uri="{FF2B5EF4-FFF2-40B4-BE49-F238E27FC236}">
                <a16:creationId xmlns:a16="http://schemas.microsoft.com/office/drawing/2014/main" id="{9967C1AA-C339-45AD-BD3A-BE5D6B9EAC84}"/>
              </a:ext>
            </a:extLst>
          </p:cNvPr>
          <p:cNvSpPr txBox="1"/>
          <p:nvPr/>
        </p:nvSpPr>
        <p:spPr>
          <a:xfrm>
            <a:off x="321660" y="5675357"/>
            <a:ext cx="8728364" cy="253916"/>
          </a:xfrm>
          <a:prstGeom prst="rect">
            <a:avLst/>
          </a:prstGeom>
          <a:noFill/>
        </p:spPr>
        <p:txBody>
          <a:bodyPr wrap="square" rtlCol="0">
            <a:spAutoFit/>
          </a:bodyPr>
          <a:lstStyle/>
          <a:p>
            <a:r>
              <a:rPr lang="en-US" sz="1050" b="0" i="1" dirty="0">
                <a:solidFill>
                  <a:srgbClr val="000000"/>
                </a:solidFill>
                <a:effectLst/>
                <a:latin typeface="Arial" panose="020B0604020202020204" pitchFamily="34" charset="0"/>
                <a:cs typeface="Arial" panose="020B0604020202020204" pitchFamily="34" charset="0"/>
              </a:rPr>
              <a:t>CPT Copyright 2022 American Medical Association. All rights reserved. CPT® is a registered trademark of the American Medical Association</a:t>
            </a:r>
            <a:endParaRPr lang="en-US" sz="105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2917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DD0FD-398A-4CB8-1919-983AFA92E990}"/>
              </a:ext>
            </a:extLst>
          </p:cNvPr>
          <p:cNvSpPr>
            <a:spLocks noGrp="1"/>
          </p:cNvSpPr>
          <p:nvPr>
            <p:ph type="ctrTitle"/>
          </p:nvPr>
        </p:nvSpPr>
        <p:spPr/>
        <p:txBody>
          <a:bodyPr/>
          <a:lstStyle/>
          <a:p>
            <a:r>
              <a:rPr lang="en-US" dirty="0"/>
              <a:t>Resources</a:t>
            </a:r>
          </a:p>
        </p:txBody>
      </p:sp>
    </p:spTree>
    <p:extLst>
      <p:ext uri="{BB962C8B-B14F-4D97-AF65-F5344CB8AC3E}">
        <p14:creationId xmlns:p14="http://schemas.microsoft.com/office/powerpoint/2010/main" val="3385454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2E5B2-5E99-4DE5-A42C-EDB8989814C8}"/>
              </a:ext>
            </a:extLst>
          </p:cNvPr>
          <p:cNvSpPr>
            <a:spLocks noGrp="1"/>
          </p:cNvSpPr>
          <p:nvPr>
            <p:ph type="title"/>
          </p:nvPr>
        </p:nvSpPr>
        <p:spPr>
          <a:xfrm>
            <a:off x="402771" y="365125"/>
            <a:ext cx="11422285" cy="1325563"/>
          </a:xfrm>
        </p:spPr>
        <p:txBody>
          <a:bodyPr anchor="ctr">
            <a:normAutofit/>
          </a:bodyPr>
          <a:lstStyle/>
          <a:p>
            <a:r>
              <a:rPr lang="en-US" dirty="0"/>
              <a:t>What are Social Determinants of Health (SDOH)?</a:t>
            </a:r>
          </a:p>
        </p:txBody>
      </p:sp>
      <p:sp>
        <p:nvSpPr>
          <p:cNvPr id="4" name="Footer Placeholder 3">
            <a:extLst>
              <a:ext uri="{FF2B5EF4-FFF2-40B4-BE49-F238E27FC236}">
                <a16:creationId xmlns:a16="http://schemas.microsoft.com/office/drawing/2014/main" id="{73B23753-0BBD-4657-9719-4B338248F277}"/>
              </a:ext>
            </a:extLst>
          </p:cNvPr>
          <p:cNvSpPr>
            <a:spLocks noGrp="1"/>
          </p:cNvSpPr>
          <p:nvPr>
            <p:ph type="ftr" sz="quarter" idx="11"/>
          </p:nvPr>
        </p:nvSpPr>
        <p:spPr>
          <a:xfrm>
            <a:off x="402771" y="6253693"/>
            <a:ext cx="4114800" cy="365125"/>
          </a:xfrm>
        </p:spPr>
        <p:txBody>
          <a:bodyPr anchor="ctr">
            <a:normAutofit/>
          </a:bodyPr>
          <a:lstStyle/>
          <a:p>
            <a:pPr>
              <a:spcAft>
                <a:spcPts val="600"/>
              </a:spcAft>
            </a:pPr>
            <a:r>
              <a:rPr lang="en-US"/>
              <a:t>© 2021 American Society of Clinical Oncology (ASCO). All Rights Reserved Worldwide. </a:t>
            </a:r>
          </a:p>
        </p:txBody>
      </p:sp>
      <p:sp>
        <p:nvSpPr>
          <p:cNvPr id="5" name="Slide Number Placeholder 4">
            <a:extLst>
              <a:ext uri="{FF2B5EF4-FFF2-40B4-BE49-F238E27FC236}">
                <a16:creationId xmlns:a16="http://schemas.microsoft.com/office/drawing/2014/main" id="{F926CFF7-8EFE-47D8-A136-4F988B07596C}"/>
              </a:ext>
            </a:extLst>
          </p:cNvPr>
          <p:cNvSpPr>
            <a:spLocks noGrp="1"/>
          </p:cNvSpPr>
          <p:nvPr>
            <p:ph type="sldNum" sz="quarter" idx="12"/>
          </p:nvPr>
        </p:nvSpPr>
        <p:spPr>
          <a:xfrm>
            <a:off x="11098078" y="217034"/>
            <a:ext cx="859971" cy="365125"/>
          </a:xfrm>
        </p:spPr>
        <p:txBody>
          <a:bodyPr anchor="t">
            <a:normAutofit/>
          </a:bodyPr>
          <a:lstStyle/>
          <a:p>
            <a:pPr>
              <a:spcAft>
                <a:spcPts val="600"/>
              </a:spcAft>
            </a:pPr>
            <a:fld id="{BE33F7A0-71F0-446B-9DE8-6D75BE64EE0F}" type="slidenum">
              <a:rPr lang="en-US" smtClean="0"/>
              <a:pPr>
                <a:spcAft>
                  <a:spcPts val="600"/>
                </a:spcAft>
              </a:pPr>
              <a:t>4</a:t>
            </a:fld>
            <a:endParaRPr lang="en-US"/>
          </a:p>
        </p:txBody>
      </p:sp>
      <p:graphicFrame>
        <p:nvGraphicFramePr>
          <p:cNvPr id="8" name="Content Placeholder 2">
            <a:extLst>
              <a:ext uri="{FF2B5EF4-FFF2-40B4-BE49-F238E27FC236}">
                <a16:creationId xmlns:a16="http://schemas.microsoft.com/office/drawing/2014/main" id="{B39D5D46-96BF-46CB-B291-C097B2379832}"/>
              </a:ext>
            </a:extLst>
          </p:cNvPr>
          <p:cNvGraphicFramePr>
            <a:graphicFrameLocks noGrp="1"/>
          </p:cNvGraphicFramePr>
          <p:nvPr>
            <p:ph idx="1"/>
            <p:extLst>
              <p:ext uri="{D42A27DB-BD31-4B8C-83A1-F6EECF244321}">
                <p14:modId xmlns:p14="http://schemas.microsoft.com/office/powerpoint/2010/main" val="3642206173"/>
              </p:ext>
            </p:extLst>
          </p:nvPr>
        </p:nvGraphicFramePr>
        <p:xfrm>
          <a:off x="838200" y="1838779"/>
          <a:ext cx="10515600" cy="3952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92015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8389699-6BFF-E2D1-DF44-5182808F452F}"/>
              </a:ext>
            </a:extLst>
          </p:cNvPr>
          <p:cNvSpPr>
            <a:spLocks noGrp="1"/>
          </p:cNvSpPr>
          <p:nvPr>
            <p:ph type="ftr" sz="quarter" idx="11"/>
          </p:nvPr>
        </p:nvSpPr>
        <p:spPr/>
        <p:txBody>
          <a:bodyPr/>
          <a:lstStyle/>
          <a:p>
            <a:r>
              <a:rPr lang="en-US" dirty="0"/>
              <a:t>© 2021 American Society of Clinical Oncology (ASCO). All Rights Reserved Worldwide. </a:t>
            </a:r>
          </a:p>
        </p:txBody>
      </p:sp>
      <p:sp>
        <p:nvSpPr>
          <p:cNvPr id="5" name="Slide Number Placeholder 4">
            <a:extLst>
              <a:ext uri="{FF2B5EF4-FFF2-40B4-BE49-F238E27FC236}">
                <a16:creationId xmlns:a16="http://schemas.microsoft.com/office/drawing/2014/main" id="{968C3972-D452-B31F-C8C5-87FFE375E9F2}"/>
              </a:ext>
            </a:extLst>
          </p:cNvPr>
          <p:cNvSpPr>
            <a:spLocks noGrp="1"/>
          </p:cNvSpPr>
          <p:nvPr>
            <p:ph type="sldNum" sz="quarter" idx="12"/>
          </p:nvPr>
        </p:nvSpPr>
        <p:spPr/>
        <p:txBody>
          <a:bodyPr/>
          <a:lstStyle/>
          <a:p>
            <a:fld id="{BE33F7A0-71F0-446B-9DE8-6D75BE64EE0F}" type="slidenum">
              <a:rPr lang="en-US" smtClean="0"/>
              <a:t>40</a:t>
            </a:fld>
            <a:endParaRPr lang="en-US"/>
          </a:p>
        </p:txBody>
      </p:sp>
      <p:pic>
        <p:nvPicPr>
          <p:cNvPr id="9" name="Picture 8">
            <a:extLst>
              <a:ext uri="{FF2B5EF4-FFF2-40B4-BE49-F238E27FC236}">
                <a16:creationId xmlns:a16="http://schemas.microsoft.com/office/drawing/2014/main" id="{0F01F0BB-C983-D47F-A34B-0344AC64E6A7}"/>
              </a:ext>
            </a:extLst>
          </p:cNvPr>
          <p:cNvPicPr>
            <a:picLocks noChangeAspect="1"/>
          </p:cNvPicPr>
          <p:nvPr/>
        </p:nvPicPr>
        <p:blipFill rotWithShape="1">
          <a:blip r:embed="rId2"/>
          <a:srcRect t="9814" r="4291" b="4020"/>
          <a:stretch/>
        </p:blipFill>
        <p:spPr>
          <a:xfrm>
            <a:off x="97971" y="582159"/>
            <a:ext cx="8602684" cy="5016214"/>
          </a:xfrm>
          <a:prstGeom prst="rect">
            <a:avLst/>
          </a:prstGeom>
        </p:spPr>
      </p:pic>
      <p:sp>
        <p:nvSpPr>
          <p:cNvPr id="3" name="Content Placeholder 2">
            <a:extLst>
              <a:ext uri="{FF2B5EF4-FFF2-40B4-BE49-F238E27FC236}">
                <a16:creationId xmlns:a16="http://schemas.microsoft.com/office/drawing/2014/main" id="{019AB318-5B46-FF9F-819A-F46B484C626D}"/>
              </a:ext>
            </a:extLst>
          </p:cNvPr>
          <p:cNvSpPr>
            <a:spLocks noGrp="1"/>
          </p:cNvSpPr>
          <p:nvPr>
            <p:ph idx="1"/>
          </p:nvPr>
        </p:nvSpPr>
        <p:spPr>
          <a:xfrm>
            <a:off x="8681100" y="1646646"/>
            <a:ext cx="3510900" cy="3165499"/>
          </a:xfrm>
        </p:spPr>
        <p:txBody>
          <a:bodyPr>
            <a:noAutofit/>
          </a:bodyPr>
          <a:lstStyle/>
          <a:p>
            <a:pPr>
              <a:buFont typeface="Wingdings" panose="05000000000000000000" pitchFamily="2" charset="2"/>
              <a:buChar char="§"/>
            </a:pPr>
            <a:r>
              <a:rPr lang="en-US" sz="2000" dirty="0"/>
              <a:t>Go to </a:t>
            </a:r>
            <a:r>
              <a:rPr lang="en-US" sz="2000" b="1" dirty="0">
                <a:solidFill>
                  <a:schemeClr val="accent2">
                    <a:lumMod val="75000"/>
                  </a:schemeClr>
                </a:solidFill>
              </a:rPr>
              <a:t>practice.asco.org</a:t>
            </a:r>
          </a:p>
          <a:p>
            <a:pPr>
              <a:buFont typeface="Wingdings" panose="05000000000000000000" pitchFamily="2" charset="2"/>
              <a:buChar char="§"/>
            </a:pPr>
            <a:r>
              <a:rPr lang="en-US" sz="2000" dirty="0"/>
              <a:t>Select “</a:t>
            </a:r>
            <a:r>
              <a:rPr lang="en-US" sz="2000" b="1" dirty="0">
                <a:solidFill>
                  <a:schemeClr val="accent1">
                    <a:lumMod val="75000"/>
                  </a:schemeClr>
                </a:solidFill>
              </a:rPr>
              <a:t>Coding &amp; Reimbursement</a:t>
            </a:r>
            <a:r>
              <a:rPr lang="en-US" sz="2000" dirty="0"/>
              <a:t>” under the “</a:t>
            </a:r>
            <a:r>
              <a:rPr lang="en-US" sz="2000" b="1" dirty="0">
                <a:solidFill>
                  <a:schemeClr val="accent1">
                    <a:lumMod val="75000"/>
                  </a:schemeClr>
                </a:solidFill>
              </a:rPr>
              <a:t>Billing, Coding, and Reporting</a:t>
            </a:r>
            <a:r>
              <a:rPr lang="en-US" sz="2000" dirty="0"/>
              <a:t>” tab.</a:t>
            </a:r>
          </a:p>
        </p:txBody>
      </p:sp>
    </p:spTree>
    <p:extLst>
      <p:ext uri="{BB962C8B-B14F-4D97-AF65-F5344CB8AC3E}">
        <p14:creationId xmlns:p14="http://schemas.microsoft.com/office/powerpoint/2010/main" val="1554965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171B3-05B4-8D0B-C95B-26E86EBE62AF}"/>
              </a:ext>
            </a:extLst>
          </p:cNvPr>
          <p:cNvSpPr>
            <a:spLocks noGrp="1"/>
          </p:cNvSpPr>
          <p:nvPr>
            <p:ph type="title"/>
          </p:nvPr>
        </p:nvSpPr>
        <p:spPr>
          <a:xfrm>
            <a:off x="233951" y="217034"/>
            <a:ext cx="10515600" cy="513764"/>
          </a:xfrm>
        </p:spPr>
        <p:txBody>
          <a:bodyPr>
            <a:normAutofit fontScale="90000"/>
          </a:bodyPr>
          <a:lstStyle/>
          <a:p>
            <a:r>
              <a:rPr lang="en-US" dirty="0"/>
              <a:t>Coding and Reimbursement Resources</a:t>
            </a:r>
          </a:p>
        </p:txBody>
      </p:sp>
      <p:pic>
        <p:nvPicPr>
          <p:cNvPr id="7" name="Content Placeholder 6">
            <a:extLst>
              <a:ext uri="{FF2B5EF4-FFF2-40B4-BE49-F238E27FC236}">
                <a16:creationId xmlns:a16="http://schemas.microsoft.com/office/drawing/2014/main" id="{37F9C515-CA01-9732-B8F8-F68C07326EE0}"/>
              </a:ext>
            </a:extLst>
          </p:cNvPr>
          <p:cNvPicPr>
            <a:picLocks noGrp="1" noChangeAspect="1"/>
          </p:cNvPicPr>
          <p:nvPr>
            <p:ph idx="1"/>
          </p:nvPr>
        </p:nvPicPr>
        <p:blipFill rotWithShape="1">
          <a:blip r:embed="rId2"/>
          <a:srcRect t="9746" r="6106" b="-7135"/>
          <a:stretch/>
        </p:blipFill>
        <p:spPr>
          <a:xfrm>
            <a:off x="233951" y="960120"/>
            <a:ext cx="8115722" cy="4937760"/>
          </a:xfrm>
        </p:spPr>
      </p:pic>
      <p:sp>
        <p:nvSpPr>
          <p:cNvPr id="4" name="Footer Placeholder 3">
            <a:extLst>
              <a:ext uri="{FF2B5EF4-FFF2-40B4-BE49-F238E27FC236}">
                <a16:creationId xmlns:a16="http://schemas.microsoft.com/office/drawing/2014/main" id="{BD820333-4DDE-D8A8-E0EB-65EA3C90BFA2}"/>
              </a:ext>
            </a:extLst>
          </p:cNvPr>
          <p:cNvSpPr>
            <a:spLocks noGrp="1"/>
          </p:cNvSpPr>
          <p:nvPr>
            <p:ph type="ftr" sz="quarter" idx="11"/>
          </p:nvPr>
        </p:nvSpPr>
        <p:spPr/>
        <p:txBody>
          <a:bodyPr/>
          <a:lstStyle/>
          <a:p>
            <a:r>
              <a:rPr lang="en-US"/>
              <a:t>© 2021 American Society of Clinical Oncology (ASCO). All Rights Reserved Worldwide. </a:t>
            </a:r>
          </a:p>
        </p:txBody>
      </p:sp>
      <p:sp>
        <p:nvSpPr>
          <p:cNvPr id="5" name="Slide Number Placeholder 4">
            <a:extLst>
              <a:ext uri="{FF2B5EF4-FFF2-40B4-BE49-F238E27FC236}">
                <a16:creationId xmlns:a16="http://schemas.microsoft.com/office/drawing/2014/main" id="{C3840435-6D27-A760-CF6B-FFBD9D86E6C3}"/>
              </a:ext>
            </a:extLst>
          </p:cNvPr>
          <p:cNvSpPr>
            <a:spLocks noGrp="1"/>
          </p:cNvSpPr>
          <p:nvPr>
            <p:ph type="sldNum" sz="quarter" idx="12"/>
          </p:nvPr>
        </p:nvSpPr>
        <p:spPr/>
        <p:txBody>
          <a:bodyPr/>
          <a:lstStyle/>
          <a:p>
            <a:fld id="{BE33F7A0-71F0-446B-9DE8-6D75BE64EE0F}" type="slidenum">
              <a:rPr lang="en-US" smtClean="0"/>
              <a:t>41</a:t>
            </a:fld>
            <a:endParaRPr lang="en-US"/>
          </a:p>
        </p:txBody>
      </p:sp>
      <p:sp>
        <p:nvSpPr>
          <p:cNvPr id="8" name="TextBox 7">
            <a:extLst>
              <a:ext uri="{FF2B5EF4-FFF2-40B4-BE49-F238E27FC236}">
                <a16:creationId xmlns:a16="http://schemas.microsoft.com/office/drawing/2014/main" id="{1D8DF2DD-7603-F4DF-F0D1-C9E28876867A}"/>
              </a:ext>
            </a:extLst>
          </p:cNvPr>
          <p:cNvSpPr txBox="1"/>
          <p:nvPr/>
        </p:nvSpPr>
        <p:spPr>
          <a:xfrm>
            <a:off x="8495931" y="1928069"/>
            <a:ext cx="3462118" cy="2308324"/>
          </a:xfrm>
          <a:prstGeom prst="rect">
            <a:avLst/>
          </a:prstGeom>
          <a:noFill/>
        </p:spPr>
        <p:txBody>
          <a:bodyPr wrap="square" rtlCol="0">
            <a:spAutoFit/>
          </a:bodyPr>
          <a:lstStyle/>
          <a:p>
            <a:r>
              <a:rPr lang="en-US" b="1" dirty="0">
                <a:solidFill>
                  <a:schemeClr val="accent1">
                    <a:lumMod val="75000"/>
                  </a:schemeClr>
                </a:solidFill>
              </a:rPr>
              <a:t>Available Resources</a:t>
            </a:r>
          </a:p>
          <a:p>
            <a:pPr marL="285750" indent="-285750">
              <a:buFont typeface="Wingdings" panose="05000000000000000000" pitchFamily="2" charset="2"/>
              <a:buChar char="§"/>
            </a:pPr>
            <a:r>
              <a:rPr lang="en-US" dirty="0"/>
              <a:t>Important Updates to E/M Services in 2023</a:t>
            </a:r>
          </a:p>
          <a:p>
            <a:pPr marL="285750" indent="-285750">
              <a:buFont typeface="Wingdings" panose="05000000000000000000" pitchFamily="2" charset="2"/>
              <a:buChar char="§"/>
            </a:pPr>
            <a:r>
              <a:rPr lang="en-US" dirty="0"/>
              <a:t>ASCO’s Guide to 2021 Changes</a:t>
            </a:r>
          </a:p>
          <a:p>
            <a:pPr marL="285750" indent="-285750">
              <a:buFont typeface="Wingdings" panose="05000000000000000000" pitchFamily="2" charset="2"/>
              <a:buChar char="§"/>
            </a:pPr>
            <a:r>
              <a:rPr lang="en-US" dirty="0"/>
              <a:t>Coding and Reimbursement Updates</a:t>
            </a:r>
          </a:p>
          <a:p>
            <a:pPr marL="285750" indent="-285750">
              <a:buFont typeface="Wingdings" panose="05000000000000000000" pitchFamily="2" charset="2"/>
              <a:buChar char="§"/>
            </a:pPr>
            <a:r>
              <a:rPr lang="en-US" dirty="0"/>
              <a:t>Care Management Services Practice Administration Guide</a:t>
            </a:r>
          </a:p>
        </p:txBody>
      </p:sp>
    </p:spTree>
    <p:extLst>
      <p:ext uri="{BB962C8B-B14F-4D97-AF65-F5344CB8AC3E}">
        <p14:creationId xmlns:p14="http://schemas.microsoft.com/office/powerpoint/2010/main" val="17317794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4567E-71EB-4D7F-9573-E0CDDA47B50C}"/>
              </a:ext>
            </a:extLst>
          </p:cNvPr>
          <p:cNvSpPr>
            <a:spLocks noGrp="1"/>
          </p:cNvSpPr>
          <p:nvPr>
            <p:ph type="title"/>
          </p:nvPr>
        </p:nvSpPr>
        <p:spPr>
          <a:xfrm>
            <a:off x="265422" y="370"/>
            <a:ext cx="10695307" cy="860921"/>
          </a:xfrm>
        </p:spPr>
        <p:txBody>
          <a:bodyPr/>
          <a:lstStyle/>
          <a:p>
            <a:r>
              <a:rPr lang="en-US" dirty="0"/>
              <a:t>Resources</a:t>
            </a:r>
          </a:p>
        </p:txBody>
      </p:sp>
      <p:sp>
        <p:nvSpPr>
          <p:cNvPr id="3" name="Content Placeholder 2">
            <a:extLst>
              <a:ext uri="{FF2B5EF4-FFF2-40B4-BE49-F238E27FC236}">
                <a16:creationId xmlns:a16="http://schemas.microsoft.com/office/drawing/2014/main" id="{1EF4670F-4C1F-42CA-A645-5B8E2FCBA730}"/>
              </a:ext>
            </a:extLst>
          </p:cNvPr>
          <p:cNvSpPr>
            <a:spLocks noGrp="1"/>
          </p:cNvSpPr>
          <p:nvPr>
            <p:ph idx="1"/>
          </p:nvPr>
        </p:nvSpPr>
        <p:spPr>
          <a:xfrm>
            <a:off x="265422" y="861291"/>
            <a:ext cx="11523807" cy="4798337"/>
          </a:xfrm>
        </p:spPr>
        <p:txBody>
          <a:bodyPr>
            <a:noAutofit/>
          </a:bodyPr>
          <a:lstStyle/>
          <a:p>
            <a:pPr marL="0" indent="0">
              <a:buNone/>
            </a:pPr>
            <a:r>
              <a:rPr lang="en-US" sz="2200" b="1" dirty="0"/>
              <a:t>American Society of Clinical Oncology</a:t>
            </a:r>
          </a:p>
          <a:p>
            <a:pPr marL="0" indent="0">
              <a:buNone/>
            </a:pPr>
            <a:r>
              <a:rPr lang="en-US" sz="2200" dirty="0">
                <a:hlinkClick r:id="rId2"/>
              </a:rPr>
              <a:t>Health Equity</a:t>
            </a:r>
            <a:endParaRPr lang="en-US" sz="2200" dirty="0"/>
          </a:p>
          <a:p>
            <a:pPr>
              <a:buFont typeface="Wingdings" panose="05000000000000000000" pitchFamily="2" charset="2"/>
              <a:buChar char="§"/>
            </a:pPr>
            <a:r>
              <a:rPr lang="en-US" sz="2200" dirty="0"/>
              <a:t>ASCO has developed a wide range of resources to help its members and the larger cancer community better understand and address health equity issues in cancer research and care. </a:t>
            </a:r>
          </a:p>
          <a:p>
            <a:pPr marL="0" indent="0">
              <a:buNone/>
            </a:pPr>
            <a:r>
              <a:rPr lang="en-US" sz="2200" dirty="0">
                <a:hlinkClick r:id="rId3"/>
              </a:rPr>
              <a:t>Care Management Services Practice Administration and Reimbursement Guide</a:t>
            </a:r>
            <a:endParaRPr lang="en-US" sz="2200" dirty="0"/>
          </a:p>
          <a:p>
            <a:pPr>
              <a:spcBef>
                <a:spcPts val="0"/>
              </a:spcBef>
              <a:buFont typeface="Wingdings" panose="05000000000000000000" pitchFamily="2" charset="2"/>
              <a:buChar char="§"/>
            </a:pPr>
            <a:r>
              <a:rPr lang="en-US" sz="2200" dirty="0"/>
              <a:t>Care management services provide continuous monitoring and support to patients over a calendar month with either a single high-risk condition or multiple conditions. </a:t>
            </a:r>
          </a:p>
          <a:p>
            <a:pPr marL="0" indent="0">
              <a:spcBef>
                <a:spcPts val="0"/>
              </a:spcBef>
              <a:buNone/>
            </a:pPr>
            <a:endParaRPr lang="en-US" sz="2200" b="1" dirty="0"/>
          </a:p>
          <a:p>
            <a:pPr marL="0" indent="0">
              <a:spcBef>
                <a:spcPts val="0"/>
              </a:spcBef>
              <a:buNone/>
            </a:pPr>
            <a:r>
              <a:rPr lang="en-US" sz="2200" dirty="0">
                <a:hlinkClick r:id="rId4"/>
              </a:rPr>
              <a:t>Enhanced Oncology Model (EOM) Fact Sheet</a:t>
            </a:r>
            <a:endParaRPr lang="en-US" sz="2200" dirty="0"/>
          </a:p>
          <a:p>
            <a:pPr>
              <a:spcBef>
                <a:spcPts val="0"/>
              </a:spcBef>
              <a:buFont typeface="Wingdings" panose="05000000000000000000" pitchFamily="2" charset="2"/>
              <a:buChar char="§"/>
            </a:pPr>
            <a:r>
              <a:rPr lang="en-US" sz="2200" dirty="0"/>
              <a:t>The Center for Medicare and Medicaid Innovation’s (CMMI) Enhancing Oncology Model (EOM) aims to ensure quality care is provided to fee-for-service beneficiaries who are undergoing treatment for cancer, while also reducing spending.</a:t>
            </a:r>
          </a:p>
        </p:txBody>
      </p:sp>
      <p:sp>
        <p:nvSpPr>
          <p:cNvPr id="4" name="Footer Placeholder 3">
            <a:extLst>
              <a:ext uri="{FF2B5EF4-FFF2-40B4-BE49-F238E27FC236}">
                <a16:creationId xmlns:a16="http://schemas.microsoft.com/office/drawing/2014/main" id="{5FC3BBDC-B1E3-4397-A8B8-AC9215491EBA}"/>
              </a:ext>
            </a:extLst>
          </p:cNvPr>
          <p:cNvSpPr>
            <a:spLocks noGrp="1"/>
          </p:cNvSpPr>
          <p:nvPr>
            <p:ph type="ftr" sz="quarter" idx="11"/>
          </p:nvPr>
        </p:nvSpPr>
        <p:spPr/>
        <p:txBody>
          <a:bodyPr/>
          <a:lstStyle/>
          <a:p>
            <a:r>
              <a:rPr lang="en-US"/>
              <a:t>© 2021 American Society of Clinical Oncology (ASCO). All Rights Reserved Worldwide. </a:t>
            </a:r>
          </a:p>
        </p:txBody>
      </p:sp>
      <p:sp>
        <p:nvSpPr>
          <p:cNvPr id="5" name="Slide Number Placeholder 4">
            <a:extLst>
              <a:ext uri="{FF2B5EF4-FFF2-40B4-BE49-F238E27FC236}">
                <a16:creationId xmlns:a16="http://schemas.microsoft.com/office/drawing/2014/main" id="{C630BF40-EA4C-4B44-AAC5-EE66AB761C30}"/>
              </a:ext>
            </a:extLst>
          </p:cNvPr>
          <p:cNvSpPr>
            <a:spLocks noGrp="1"/>
          </p:cNvSpPr>
          <p:nvPr>
            <p:ph type="sldNum" sz="quarter" idx="12"/>
          </p:nvPr>
        </p:nvSpPr>
        <p:spPr/>
        <p:txBody>
          <a:bodyPr/>
          <a:lstStyle/>
          <a:p>
            <a:fld id="{BE33F7A0-71F0-446B-9DE8-6D75BE64EE0F}" type="slidenum">
              <a:rPr lang="en-US" smtClean="0"/>
              <a:t>42</a:t>
            </a:fld>
            <a:endParaRPr lang="en-US"/>
          </a:p>
        </p:txBody>
      </p:sp>
    </p:spTree>
    <p:extLst>
      <p:ext uri="{BB962C8B-B14F-4D97-AF65-F5344CB8AC3E}">
        <p14:creationId xmlns:p14="http://schemas.microsoft.com/office/powerpoint/2010/main" val="17842021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4567E-71EB-4D7F-9573-E0CDDA47B50C}"/>
              </a:ext>
            </a:extLst>
          </p:cNvPr>
          <p:cNvSpPr>
            <a:spLocks noGrp="1"/>
          </p:cNvSpPr>
          <p:nvPr>
            <p:ph type="title"/>
          </p:nvPr>
        </p:nvSpPr>
        <p:spPr>
          <a:xfrm>
            <a:off x="265422" y="370"/>
            <a:ext cx="10695307" cy="1325563"/>
          </a:xfrm>
        </p:spPr>
        <p:txBody>
          <a:bodyPr/>
          <a:lstStyle/>
          <a:p>
            <a:r>
              <a:rPr lang="en-US"/>
              <a:t>Resources</a:t>
            </a:r>
          </a:p>
        </p:txBody>
      </p:sp>
      <p:sp>
        <p:nvSpPr>
          <p:cNvPr id="3" name="Content Placeholder 2">
            <a:extLst>
              <a:ext uri="{FF2B5EF4-FFF2-40B4-BE49-F238E27FC236}">
                <a16:creationId xmlns:a16="http://schemas.microsoft.com/office/drawing/2014/main" id="{1EF4670F-4C1F-42CA-A645-5B8E2FCBA730}"/>
              </a:ext>
            </a:extLst>
          </p:cNvPr>
          <p:cNvSpPr>
            <a:spLocks noGrp="1"/>
          </p:cNvSpPr>
          <p:nvPr>
            <p:ph idx="1"/>
          </p:nvPr>
        </p:nvSpPr>
        <p:spPr>
          <a:xfrm>
            <a:off x="402771" y="1059254"/>
            <a:ext cx="11386458" cy="4798337"/>
          </a:xfrm>
        </p:spPr>
        <p:txBody>
          <a:bodyPr>
            <a:noAutofit/>
          </a:bodyPr>
          <a:lstStyle/>
          <a:p>
            <a:pPr marL="0" indent="0">
              <a:buNone/>
            </a:pPr>
            <a:r>
              <a:rPr lang="en-US" sz="2200" b="1" dirty="0"/>
              <a:t>Centers for Medicare and Medicaid Services</a:t>
            </a:r>
          </a:p>
          <a:p>
            <a:pPr marL="0" indent="0">
              <a:buNone/>
            </a:pPr>
            <a:r>
              <a:rPr lang="en-US" sz="2200" dirty="0">
                <a:hlinkClick r:id="rId2"/>
              </a:rPr>
              <a:t>Equity Initiatives</a:t>
            </a:r>
            <a:endParaRPr lang="en-US" sz="2200" dirty="0"/>
          </a:p>
          <a:p>
            <a:pPr marL="0" indent="0">
              <a:buNone/>
            </a:pPr>
            <a:r>
              <a:rPr lang="en-US" sz="2200" dirty="0"/>
              <a:t>The CMS Office of Minority Health has designed several initiatives to eliminate disparities in health care quality and access, so that all CMS beneficiaries can achieve their highest level of health.</a:t>
            </a:r>
          </a:p>
          <a:p>
            <a:pPr marL="0" indent="0">
              <a:buNone/>
            </a:pPr>
            <a:endParaRPr lang="en-US" sz="2200" dirty="0"/>
          </a:p>
          <a:p>
            <a:pPr marL="0" indent="0">
              <a:buNone/>
            </a:pPr>
            <a:r>
              <a:rPr lang="en-US" sz="2200" b="1" dirty="0"/>
              <a:t>National Comprehensive Cancer Network (NCCN)</a:t>
            </a:r>
          </a:p>
          <a:p>
            <a:pPr marL="0" indent="0">
              <a:buNone/>
            </a:pPr>
            <a:r>
              <a:rPr lang="en-US" sz="2200" dirty="0">
                <a:hlinkClick r:id="rId3"/>
              </a:rPr>
              <a:t>NCCN Guidelines Version 1.2022- Distress Management</a:t>
            </a:r>
            <a:endParaRPr lang="en-US" sz="2200" dirty="0"/>
          </a:p>
        </p:txBody>
      </p:sp>
      <p:sp>
        <p:nvSpPr>
          <p:cNvPr id="4" name="Footer Placeholder 3">
            <a:extLst>
              <a:ext uri="{FF2B5EF4-FFF2-40B4-BE49-F238E27FC236}">
                <a16:creationId xmlns:a16="http://schemas.microsoft.com/office/drawing/2014/main" id="{5FC3BBDC-B1E3-4397-A8B8-AC9215491EBA}"/>
              </a:ext>
            </a:extLst>
          </p:cNvPr>
          <p:cNvSpPr>
            <a:spLocks noGrp="1"/>
          </p:cNvSpPr>
          <p:nvPr>
            <p:ph type="ftr" sz="quarter" idx="11"/>
          </p:nvPr>
        </p:nvSpPr>
        <p:spPr/>
        <p:txBody>
          <a:bodyPr/>
          <a:lstStyle/>
          <a:p>
            <a:r>
              <a:rPr lang="en-US"/>
              <a:t>© 2021 American Society of Clinical Oncology (ASCO). All Rights Reserved Worldwide. </a:t>
            </a:r>
          </a:p>
        </p:txBody>
      </p:sp>
      <p:sp>
        <p:nvSpPr>
          <p:cNvPr id="5" name="Slide Number Placeholder 4">
            <a:extLst>
              <a:ext uri="{FF2B5EF4-FFF2-40B4-BE49-F238E27FC236}">
                <a16:creationId xmlns:a16="http://schemas.microsoft.com/office/drawing/2014/main" id="{C630BF40-EA4C-4B44-AAC5-EE66AB761C30}"/>
              </a:ext>
            </a:extLst>
          </p:cNvPr>
          <p:cNvSpPr>
            <a:spLocks noGrp="1"/>
          </p:cNvSpPr>
          <p:nvPr>
            <p:ph type="sldNum" sz="quarter" idx="12"/>
          </p:nvPr>
        </p:nvSpPr>
        <p:spPr/>
        <p:txBody>
          <a:bodyPr/>
          <a:lstStyle/>
          <a:p>
            <a:fld id="{BE33F7A0-71F0-446B-9DE8-6D75BE64EE0F}" type="slidenum">
              <a:rPr lang="en-US" smtClean="0"/>
              <a:t>43</a:t>
            </a:fld>
            <a:endParaRPr lang="en-US"/>
          </a:p>
        </p:txBody>
      </p:sp>
    </p:spTree>
    <p:extLst>
      <p:ext uri="{BB962C8B-B14F-4D97-AF65-F5344CB8AC3E}">
        <p14:creationId xmlns:p14="http://schemas.microsoft.com/office/powerpoint/2010/main" val="10057192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4567E-71EB-4D7F-9573-E0CDDA47B50C}"/>
              </a:ext>
            </a:extLst>
          </p:cNvPr>
          <p:cNvSpPr>
            <a:spLocks noGrp="1"/>
          </p:cNvSpPr>
          <p:nvPr>
            <p:ph type="title"/>
          </p:nvPr>
        </p:nvSpPr>
        <p:spPr>
          <a:xfrm>
            <a:off x="265422" y="370"/>
            <a:ext cx="10695307" cy="1325563"/>
          </a:xfrm>
        </p:spPr>
        <p:txBody>
          <a:bodyPr/>
          <a:lstStyle/>
          <a:p>
            <a:r>
              <a:rPr lang="en-US"/>
              <a:t>Resources</a:t>
            </a:r>
          </a:p>
        </p:txBody>
      </p:sp>
      <p:sp>
        <p:nvSpPr>
          <p:cNvPr id="3" name="Content Placeholder 2">
            <a:extLst>
              <a:ext uri="{FF2B5EF4-FFF2-40B4-BE49-F238E27FC236}">
                <a16:creationId xmlns:a16="http://schemas.microsoft.com/office/drawing/2014/main" id="{1EF4670F-4C1F-42CA-A645-5B8E2FCBA730}"/>
              </a:ext>
            </a:extLst>
          </p:cNvPr>
          <p:cNvSpPr>
            <a:spLocks noGrp="1"/>
          </p:cNvSpPr>
          <p:nvPr>
            <p:ph idx="1"/>
          </p:nvPr>
        </p:nvSpPr>
        <p:spPr>
          <a:xfrm>
            <a:off x="402771" y="1059254"/>
            <a:ext cx="11386458" cy="4798337"/>
          </a:xfrm>
        </p:spPr>
        <p:txBody>
          <a:bodyPr>
            <a:noAutofit/>
          </a:bodyPr>
          <a:lstStyle/>
          <a:p>
            <a:pPr marL="0" indent="0">
              <a:buNone/>
            </a:pPr>
            <a:r>
              <a:rPr lang="en-US" sz="2000" dirty="0">
                <a:hlinkClick r:id="rId2"/>
              </a:rPr>
              <a:t>National Comprehensive Cancer Control Program (CDC) </a:t>
            </a:r>
            <a:endParaRPr lang="en-US" sz="2000" dirty="0"/>
          </a:p>
          <a:p>
            <a:pPr>
              <a:buFont typeface="Wingdings" panose="05000000000000000000" pitchFamily="2" charset="2"/>
              <a:buChar char="§"/>
            </a:pPr>
            <a:r>
              <a:rPr lang="en-US" sz="2000" dirty="0"/>
              <a:t>CDC’s National Comprehensive Cancer Control Program (NCCCP) has provided the funding, guidance, and technical assistance that programs use to design and implement impactful, strategic, and sustainable plans to prevent and control cancer</a:t>
            </a:r>
          </a:p>
          <a:p>
            <a:pPr marL="0" indent="0">
              <a:buNone/>
            </a:pPr>
            <a:endParaRPr lang="en-US" sz="2000" dirty="0"/>
          </a:p>
          <a:p>
            <a:pPr marL="0" indent="0">
              <a:buNone/>
            </a:pPr>
            <a:r>
              <a:rPr lang="en-US" sz="2000" dirty="0">
                <a:hlinkClick r:id="rId3"/>
              </a:rPr>
              <a:t>Accountable Health Communities Model (CMS)</a:t>
            </a:r>
            <a:endParaRPr lang="en-US" sz="2000" dirty="0"/>
          </a:p>
          <a:p>
            <a:pPr>
              <a:buFont typeface="Wingdings" panose="05000000000000000000" pitchFamily="2" charset="2"/>
              <a:buChar char="§"/>
            </a:pPr>
            <a:r>
              <a:rPr lang="en-US" sz="2000" dirty="0"/>
              <a:t>The Accountable Health Communities Model addresses a critical gap between clinical care and community services in the current health care delivery system through screening, referral, and community navigation services will impact health care costs and reduce health care utilization.</a:t>
            </a:r>
          </a:p>
          <a:p>
            <a:pPr marL="0" indent="0">
              <a:buNone/>
            </a:pPr>
            <a:endParaRPr lang="en-US" sz="2000" dirty="0"/>
          </a:p>
          <a:p>
            <a:pPr marL="0" indent="0">
              <a:buNone/>
            </a:pPr>
            <a:r>
              <a:rPr lang="en-US" sz="2000" dirty="0">
                <a:hlinkClick r:id="rId4"/>
              </a:rPr>
              <a:t>Healthy People 2030 (HHS)</a:t>
            </a:r>
            <a:endParaRPr lang="en-US" sz="2000" dirty="0"/>
          </a:p>
          <a:p>
            <a:pPr>
              <a:buFont typeface="Wingdings" panose="05000000000000000000" pitchFamily="2" charset="2"/>
              <a:buChar char="§"/>
            </a:pPr>
            <a:r>
              <a:rPr lang="en-US" sz="2000" dirty="0"/>
              <a:t>Healthy People 2030 sets data-driven national objectives to improve health and well-being over the next decade.</a:t>
            </a:r>
          </a:p>
        </p:txBody>
      </p:sp>
      <p:sp>
        <p:nvSpPr>
          <p:cNvPr id="4" name="Footer Placeholder 3">
            <a:extLst>
              <a:ext uri="{FF2B5EF4-FFF2-40B4-BE49-F238E27FC236}">
                <a16:creationId xmlns:a16="http://schemas.microsoft.com/office/drawing/2014/main" id="{5FC3BBDC-B1E3-4397-A8B8-AC9215491EBA}"/>
              </a:ext>
            </a:extLst>
          </p:cNvPr>
          <p:cNvSpPr>
            <a:spLocks noGrp="1"/>
          </p:cNvSpPr>
          <p:nvPr>
            <p:ph type="ftr" sz="quarter" idx="11"/>
          </p:nvPr>
        </p:nvSpPr>
        <p:spPr/>
        <p:txBody>
          <a:bodyPr/>
          <a:lstStyle/>
          <a:p>
            <a:r>
              <a:rPr lang="en-US"/>
              <a:t>© 2021 American Society of Clinical Oncology (ASCO). All Rights Reserved Worldwide. </a:t>
            </a:r>
          </a:p>
        </p:txBody>
      </p:sp>
      <p:sp>
        <p:nvSpPr>
          <p:cNvPr id="5" name="Slide Number Placeholder 4">
            <a:extLst>
              <a:ext uri="{FF2B5EF4-FFF2-40B4-BE49-F238E27FC236}">
                <a16:creationId xmlns:a16="http://schemas.microsoft.com/office/drawing/2014/main" id="{C630BF40-EA4C-4B44-AAC5-EE66AB761C30}"/>
              </a:ext>
            </a:extLst>
          </p:cNvPr>
          <p:cNvSpPr>
            <a:spLocks noGrp="1"/>
          </p:cNvSpPr>
          <p:nvPr>
            <p:ph type="sldNum" sz="quarter" idx="12"/>
          </p:nvPr>
        </p:nvSpPr>
        <p:spPr/>
        <p:txBody>
          <a:bodyPr/>
          <a:lstStyle/>
          <a:p>
            <a:fld id="{BE33F7A0-71F0-446B-9DE8-6D75BE64EE0F}" type="slidenum">
              <a:rPr lang="en-US" smtClean="0"/>
              <a:t>44</a:t>
            </a:fld>
            <a:endParaRPr lang="en-US"/>
          </a:p>
        </p:txBody>
      </p:sp>
    </p:spTree>
    <p:extLst>
      <p:ext uri="{BB962C8B-B14F-4D97-AF65-F5344CB8AC3E}">
        <p14:creationId xmlns:p14="http://schemas.microsoft.com/office/powerpoint/2010/main" val="3454490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37898-4DBE-6A5E-019F-EC940A1B36BF}"/>
              </a:ext>
            </a:extLst>
          </p:cNvPr>
          <p:cNvSpPr>
            <a:spLocks noGrp="1"/>
          </p:cNvSpPr>
          <p:nvPr>
            <p:ph type="ctrTitle"/>
          </p:nvPr>
        </p:nvSpPr>
        <p:spPr/>
        <p:txBody>
          <a:bodyPr/>
          <a:lstStyle/>
          <a:p>
            <a:r>
              <a:rPr lang="en-US" dirty="0"/>
              <a:t>Wrap Up</a:t>
            </a:r>
          </a:p>
        </p:txBody>
      </p:sp>
    </p:spTree>
    <p:extLst>
      <p:ext uri="{BB962C8B-B14F-4D97-AF65-F5344CB8AC3E}">
        <p14:creationId xmlns:p14="http://schemas.microsoft.com/office/powerpoint/2010/main" val="25143443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1662A31-D97C-508C-2F7B-40A90EC6672A}"/>
              </a:ext>
            </a:extLst>
          </p:cNvPr>
          <p:cNvSpPr>
            <a:spLocks noGrp="1"/>
          </p:cNvSpPr>
          <p:nvPr>
            <p:ph type="title"/>
          </p:nvPr>
        </p:nvSpPr>
        <p:spPr>
          <a:xfrm>
            <a:off x="402771" y="217035"/>
            <a:ext cx="10951029" cy="1473654"/>
          </a:xfrm>
        </p:spPr>
        <p:txBody>
          <a:bodyPr/>
          <a:lstStyle/>
          <a:p>
            <a:r>
              <a:rPr lang="en-US" dirty="0"/>
              <a:t>Next Steps?</a:t>
            </a:r>
          </a:p>
        </p:txBody>
      </p:sp>
      <p:sp>
        <p:nvSpPr>
          <p:cNvPr id="4" name="Footer Placeholder 3">
            <a:extLst>
              <a:ext uri="{FF2B5EF4-FFF2-40B4-BE49-F238E27FC236}">
                <a16:creationId xmlns:a16="http://schemas.microsoft.com/office/drawing/2014/main" id="{9986547E-FBC5-542D-CEB5-E51F9A84C37C}"/>
              </a:ext>
            </a:extLst>
          </p:cNvPr>
          <p:cNvSpPr>
            <a:spLocks noGrp="1"/>
          </p:cNvSpPr>
          <p:nvPr>
            <p:ph type="ftr" sz="quarter" idx="11"/>
          </p:nvPr>
        </p:nvSpPr>
        <p:spPr>
          <a:xfrm>
            <a:off x="402771" y="6253693"/>
            <a:ext cx="4114800" cy="365125"/>
          </a:xfrm>
        </p:spPr>
        <p:txBody>
          <a:bodyPr anchor="ctr">
            <a:normAutofit/>
          </a:bodyPr>
          <a:lstStyle/>
          <a:p>
            <a:pPr>
              <a:spcAft>
                <a:spcPts val="600"/>
              </a:spcAft>
            </a:pPr>
            <a:r>
              <a:rPr lang="en-US"/>
              <a:t>© 2021 American Society of Clinical Oncology (ASCO). All Rights Reserved Worldwide. </a:t>
            </a:r>
          </a:p>
        </p:txBody>
      </p:sp>
      <p:sp>
        <p:nvSpPr>
          <p:cNvPr id="5" name="Slide Number Placeholder 4">
            <a:extLst>
              <a:ext uri="{FF2B5EF4-FFF2-40B4-BE49-F238E27FC236}">
                <a16:creationId xmlns:a16="http://schemas.microsoft.com/office/drawing/2014/main" id="{037D7BE4-C8DC-4E1D-DFB1-3361D7F1CADC}"/>
              </a:ext>
            </a:extLst>
          </p:cNvPr>
          <p:cNvSpPr>
            <a:spLocks noGrp="1"/>
          </p:cNvSpPr>
          <p:nvPr>
            <p:ph type="sldNum" sz="quarter" idx="12"/>
          </p:nvPr>
        </p:nvSpPr>
        <p:spPr>
          <a:xfrm>
            <a:off x="11098078" y="217034"/>
            <a:ext cx="859971" cy="365125"/>
          </a:xfrm>
        </p:spPr>
        <p:txBody>
          <a:bodyPr anchor="t">
            <a:normAutofit/>
          </a:bodyPr>
          <a:lstStyle/>
          <a:p>
            <a:pPr>
              <a:spcAft>
                <a:spcPts val="600"/>
              </a:spcAft>
            </a:pPr>
            <a:fld id="{BE33F7A0-71F0-446B-9DE8-6D75BE64EE0F}" type="slidenum">
              <a:rPr lang="en-US" smtClean="0"/>
              <a:pPr>
                <a:spcAft>
                  <a:spcPts val="600"/>
                </a:spcAft>
              </a:pPr>
              <a:t>46</a:t>
            </a:fld>
            <a:endParaRPr lang="en-US"/>
          </a:p>
        </p:txBody>
      </p:sp>
      <p:graphicFrame>
        <p:nvGraphicFramePr>
          <p:cNvPr id="7" name="Content Placeholder 6">
            <a:extLst>
              <a:ext uri="{FF2B5EF4-FFF2-40B4-BE49-F238E27FC236}">
                <a16:creationId xmlns:a16="http://schemas.microsoft.com/office/drawing/2014/main" id="{D97FC732-D2B0-C752-A7B7-53E75B8B301F}"/>
              </a:ext>
            </a:extLst>
          </p:cNvPr>
          <p:cNvGraphicFramePr>
            <a:graphicFrameLocks noGrp="1"/>
          </p:cNvGraphicFramePr>
          <p:nvPr>
            <p:ph idx="1"/>
            <p:extLst>
              <p:ext uri="{D42A27DB-BD31-4B8C-83A1-F6EECF244321}">
                <p14:modId xmlns:p14="http://schemas.microsoft.com/office/powerpoint/2010/main" val="2977994662"/>
              </p:ext>
            </p:extLst>
          </p:nvPr>
        </p:nvGraphicFramePr>
        <p:xfrm>
          <a:off x="497150" y="1580225"/>
          <a:ext cx="11292079" cy="4243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35054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D1685-657E-45A7-AEF5-6BC655C02AC7}"/>
              </a:ext>
            </a:extLst>
          </p:cNvPr>
          <p:cNvSpPr>
            <a:spLocks noGrp="1"/>
          </p:cNvSpPr>
          <p:nvPr>
            <p:ph type="title"/>
          </p:nvPr>
        </p:nvSpPr>
        <p:spPr>
          <a:xfrm>
            <a:off x="402771" y="1909840"/>
            <a:ext cx="10515600" cy="1325563"/>
          </a:xfrm>
        </p:spPr>
        <p:txBody>
          <a:bodyPr>
            <a:noAutofit/>
          </a:bodyPr>
          <a:lstStyle/>
          <a:p>
            <a:pPr algn="ctr"/>
            <a:r>
              <a:rPr lang="en-US" dirty="0"/>
              <a:t>Questions and Discussion</a:t>
            </a:r>
            <a:br>
              <a:rPr lang="en-US" dirty="0"/>
            </a:br>
            <a:br>
              <a:rPr lang="en-US" dirty="0"/>
            </a:br>
            <a:r>
              <a:rPr lang="en-US" b="0" dirty="0"/>
              <a:t>Questions regarding Z codes or any other billing/coding questions may be sent to ASCO staff at </a:t>
            </a:r>
            <a:r>
              <a:rPr lang="en-US" b="0" dirty="0">
                <a:hlinkClick r:id="rId2"/>
              </a:rPr>
              <a:t>practice@asco.org</a:t>
            </a:r>
            <a:r>
              <a:rPr lang="en-US" b="0" dirty="0"/>
              <a:t>. </a:t>
            </a:r>
            <a:endParaRPr lang="en-US" dirty="0"/>
          </a:p>
        </p:txBody>
      </p:sp>
      <p:sp>
        <p:nvSpPr>
          <p:cNvPr id="4" name="Footer Placeholder 3">
            <a:extLst>
              <a:ext uri="{FF2B5EF4-FFF2-40B4-BE49-F238E27FC236}">
                <a16:creationId xmlns:a16="http://schemas.microsoft.com/office/drawing/2014/main" id="{3B5D5CA0-E088-457C-8C81-696E6960CE78}"/>
              </a:ext>
            </a:extLst>
          </p:cNvPr>
          <p:cNvSpPr>
            <a:spLocks noGrp="1"/>
          </p:cNvSpPr>
          <p:nvPr>
            <p:ph type="ftr" sz="quarter" idx="11"/>
          </p:nvPr>
        </p:nvSpPr>
        <p:spPr/>
        <p:txBody>
          <a:bodyPr/>
          <a:lstStyle/>
          <a:p>
            <a:r>
              <a:rPr lang="en-US"/>
              <a:t>© 2021 American Society of Clinical Oncology (ASCO). All Rights Reserved Worldwide. </a:t>
            </a:r>
          </a:p>
        </p:txBody>
      </p:sp>
      <p:sp>
        <p:nvSpPr>
          <p:cNvPr id="5" name="Slide Number Placeholder 4">
            <a:extLst>
              <a:ext uri="{FF2B5EF4-FFF2-40B4-BE49-F238E27FC236}">
                <a16:creationId xmlns:a16="http://schemas.microsoft.com/office/drawing/2014/main" id="{798E515D-B7DE-4BA8-8250-5D67997D2DD5}"/>
              </a:ext>
            </a:extLst>
          </p:cNvPr>
          <p:cNvSpPr>
            <a:spLocks noGrp="1"/>
          </p:cNvSpPr>
          <p:nvPr>
            <p:ph type="sldNum" sz="quarter" idx="12"/>
          </p:nvPr>
        </p:nvSpPr>
        <p:spPr/>
        <p:txBody>
          <a:bodyPr/>
          <a:lstStyle/>
          <a:p>
            <a:fld id="{BE33F7A0-71F0-446B-9DE8-6D75BE64EE0F}" type="slidenum">
              <a:rPr lang="en-US" smtClean="0"/>
              <a:t>47</a:t>
            </a:fld>
            <a:endParaRPr lang="en-US"/>
          </a:p>
        </p:txBody>
      </p:sp>
    </p:spTree>
    <p:extLst>
      <p:ext uri="{BB962C8B-B14F-4D97-AF65-F5344CB8AC3E}">
        <p14:creationId xmlns:p14="http://schemas.microsoft.com/office/powerpoint/2010/main" val="878879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DB347-E1D1-7A61-C545-1B19291ACB09}"/>
              </a:ext>
            </a:extLst>
          </p:cNvPr>
          <p:cNvSpPr>
            <a:spLocks noGrp="1"/>
          </p:cNvSpPr>
          <p:nvPr>
            <p:ph type="title"/>
          </p:nvPr>
        </p:nvSpPr>
        <p:spPr>
          <a:xfrm>
            <a:off x="402771" y="365125"/>
            <a:ext cx="11440041" cy="1325563"/>
          </a:xfrm>
        </p:spPr>
        <p:txBody>
          <a:bodyPr>
            <a:normAutofit/>
          </a:bodyPr>
          <a:lstStyle/>
          <a:p>
            <a:r>
              <a:rPr lang="en-US" sz="4000" dirty="0"/>
              <a:t>What are ICD-10 CM codes?</a:t>
            </a:r>
          </a:p>
        </p:txBody>
      </p:sp>
      <p:sp>
        <p:nvSpPr>
          <p:cNvPr id="3" name="Content Placeholder 2">
            <a:extLst>
              <a:ext uri="{FF2B5EF4-FFF2-40B4-BE49-F238E27FC236}">
                <a16:creationId xmlns:a16="http://schemas.microsoft.com/office/drawing/2014/main" id="{CFFEE05C-E376-56B4-D182-0738F882D58A}"/>
              </a:ext>
            </a:extLst>
          </p:cNvPr>
          <p:cNvSpPr>
            <a:spLocks noGrp="1"/>
          </p:cNvSpPr>
          <p:nvPr>
            <p:ph idx="1"/>
          </p:nvPr>
        </p:nvSpPr>
        <p:spPr>
          <a:xfrm>
            <a:off x="402770" y="2519589"/>
            <a:ext cx="5358414" cy="1818821"/>
          </a:xfrm>
          <a:ln>
            <a:solidFill>
              <a:schemeClr val="accent1"/>
            </a:solidFill>
          </a:ln>
        </p:spPr>
        <p:txBody>
          <a:bodyPr anchor="ctr"/>
          <a:lstStyle/>
          <a:p>
            <a:pPr marL="0" indent="0" algn="ctr">
              <a:buNone/>
            </a:pPr>
            <a:r>
              <a:rPr lang="en-US" dirty="0"/>
              <a:t>International Classification of Diseases, 10th Revision, Clinical Modification (ICD-10-CM)</a:t>
            </a:r>
          </a:p>
        </p:txBody>
      </p:sp>
      <p:sp>
        <p:nvSpPr>
          <p:cNvPr id="4" name="Footer Placeholder 3">
            <a:extLst>
              <a:ext uri="{FF2B5EF4-FFF2-40B4-BE49-F238E27FC236}">
                <a16:creationId xmlns:a16="http://schemas.microsoft.com/office/drawing/2014/main" id="{567A7637-56DB-5E58-0129-70829CC39438}"/>
              </a:ext>
            </a:extLst>
          </p:cNvPr>
          <p:cNvSpPr>
            <a:spLocks noGrp="1"/>
          </p:cNvSpPr>
          <p:nvPr>
            <p:ph type="ftr" sz="quarter" idx="11"/>
          </p:nvPr>
        </p:nvSpPr>
        <p:spPr/>
        <p:txBody>
          <a:bodyPr/>
          <a:lstStyle/>
          <a:p>
            <a:r>
              <a:rPr lang="en-US"/>
              <a:t>© 2021 American Society of Clinical Oncology (ASCO). All Rights Reserved Worldwide. </a:t>
            </a:r>
          </a:p>
        </p:txBody>
      </p:sp>
      <p:sp>
        <p:nvSpPr>
          <p:cNvPr id="5" name="Slide Number Placeholder 4">
            <a:extLst>
              <a:ext uri="{FF2B5EF4-FFF2-40B4-BE49-F238E27FC236}">
                <a16:creationId xmlns:a16="http://schemas.microsoft.com/office/drawing/2014/main" id="{38534B5A-C882-22FA-10E8-E632FFB517F4}"/>
              </a:ext>
            </a:extLst>
          </p:cNvPr>
          <p:cNvSpPr>
            <a:spLocks noGrp="1"/>
          </p:cNvSpPr>
          <p:nvPr>
            <p:ph type="sldNum" sz="quarter" idx="12"/>
          </p:nvPr>
        </p:nvSpPr>
        <p:spPr/>
        <p:txBody>
          <a:bodyPr/>
          <a:lstStyle/>
          <a:p>
            <a:fld id="{BE33F7A0-71F0-446B-9DE8-6D75BE64EE0F}" type="slidenum">
              <a:rPr lang="en-US" smtClean="0"/>
              <a:t>5</a:t>
            </a:fld>
            <a:endParaRPr lang="en-US"/>
          </a:p>
        </p:txBody>
      </p:sp>
      <p:sp>
        <p:nvSpPr>
          <p:cNvPr id="6" name="TextBox 5">
            <a:extLst>
              <a:ext uri="{FF2B5EF4-FFF2-40B4-BE49-F238E27FC236}">
                <a16:creationId xmlns:a16="http://schemas.microsoft.com/office/drawing/2014/main" id="{144CC4D7-BD04-BAA7-341F-AB470A387FB2}"/>
              </a:ext>
            </a:extLst>
          </p:cNvPr>
          <p:cNvSpPr txBox="1"/>
          <p:nvPr/>
        </p:nvSpPr>
        <p:spPr>
          <a:xfrm>
            <a:off x="6368673" y="2736501"/>
            <a:ext cx="4909351" cy="1384995"/>
          </a:xfrm>
          <a:prstGeom prst="rect">
            <a:avLst/>
          </a:prstGeom>
          <a:solidFill>
            <a:schemeClr val="accent1">
              <a:lumMod val="75000"/>
            </a:schemeClr>
          </a:solidFill>
        </p:spPr>
        <p:txBody>
          <a:bodyPr wrap="square" rtlCol="0" anchor="ctr">
            <a:spAutoFit/>
          </a:bodyPr>
          <a:lstStyle/>
          <a:p>
            <a:pPr algn="ctr"/>
            <a:r>
              <a:rPr lang="en-US" sz="2800" dirty="0">
                <a:solidFill>
                  <a:schemeClr val="bg1"/>
                </a:solidFill>
                <a:latin typeface="Arial" panose="020B0604020202020204" pitchFamily="34" charset="0"/>
                <a:cs typeface="Arial" panose="020B0604020202020204" pitchFamily="34" charset="0"/>
              </a:rPr>
              <a:t>Classifying diagnoses and reason for visits in all health care settings.</a:t>
            </a:r>
          </a:p>
        </p:txBody>
      </p:sp>
    </p:spTree>
    <p:extLst>
      <p:ext uri="{BB962C8B-B14F-4D97-AF65-F5344CB8AC3E}">
        <p14:creationId xmlns:p14="http://schemas.microsoft.com/office/powerpoint/2010/main" val="2235846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37D63-B56E-480C-9720-5EADF7F0ACF7}"/>
              </a:ext>
            </a:extLst>
          </p:cNvPr>
          <p:cNvSpPr>
            <a:spLocks noGrp="1"/>
          </p:cNvSpPr>
          <p:nvPr>
            <p:ph type="title"/>
          </p:nvPr>
        </p:nvSpPr>
        <p:spPr>
          <a:xfrm>
            <a:off x="248575" y="1610972"/>
            <a:ext cx="4114800" cy="3471169"/>
          </a:xfrm>
        </p:spPr>
        <p:txBody>
          <a:bodyPr>
            <a:normAutofit/>
          </a:bodyPr>
          <a:lstStyle/>
          <a:p>
            <a:r>
              <a:rPr lang="en-US" sz="3200" dirty="0"/>
              <a:t>How are ICD-10 CM codes connected to social determinants of health?</a:t>
            </a:r>
          </a:p>
        </p:txBody>
      </p:sp>
      <p:sp>
        <p:nvSpPr>
          <p:cNvPr id="4" name="Footer Placeholder 3">
            <a:extLst>
              <a:ext uri="{FF2B5EF4-FFF2-40B4-BE49-F238E27FC236}">
                <a16:creationId xmlns:a16="http://schemas.microsoft.com/office/drawing/2014/main" id="{A64D910E-A4BC-423B-A3D2-75421785A10F}"/>
              </a:ext>
            </a:extLst>
          </p:cNvPr>
          <p:cNvSpPr>
            <a:spLocks noGrp="1"/>
          </p:cNvSpPr>
          <p:nvPr>
            <p:ph type="ftr" sz="quarter" idx="11"/>
          </p:nvPr>
        </p:nvSpPr>
        <p:spPr/>
        <p:txBody>
          <a:bodyPr/>
          <a:lstStyle/>
          <a:p>
            <a:r>
              <a:rPr lang="en-US"/>
              <a:t>© 2021 American Society of Clinical Oncology (ASCO). All Rights Reserved Worldwide. </a:t>
            </a:r>
          </a:p>
        </p:txBody>
      </p:sp>
      <p:sp>
        <p:nvSpPr>
          <p:cNvPr id="5" name="Slide Number Placeholder 4">
            <a:extLst>
              <a:ext uri="{FF2B5EF4-FFF2-40B4-BE49-F238E27FC236}">
                <a16:creationId xmlns:a16="http://schemas.microsoft.com/office/drawing/2014/main" id="{C812CB83-1A80-4E4F-9E6A-0946610B21DE}"/>
              </a:ext>
            </a:extLst>
          </p:cNvPr>
          <p:cNvSpPr>
            <a:spLocks noGrp="1"/>
          </p:cNvSpPr>
          <p:nvPr>
            <p:ph type="sldNum" sz="quarter" idx="12"/>
          </p:nvPr>
        </p:nvSpPr>
        <p:spPr/>
        <p:txBody>
          <a:bodyPr/>
          <a:lstStyle/>
          <a:p>
            <a:fld id="{BE33F7A0-71F0-446B-9DE8-6D75BE64EE0F}" type="slidenum">
              <a:rPr lang="en-US" smtClean="0"/>
              <a:t>6</a:t>
            </a:fld>
            <a:endParaRPr lang="en-US"/>
          </a:p>
        </p:txBody>
      </p:sp>
      <p:sp>
        <p:nvSpPr>
          <p:cNvPr id="6" name="Callout: Right Arrow 5">
            <a:extLst>
              <a:ext uri="{FF2B5EF4-FFF2-40B4-BE49-F238E27FC236}">
                <a16:creationId xmlns:a16="http://schemas.microsoft.com/office/drawing/2014/main" id="{8C610B03-37CC-4763-9B1F-7EEE54DBF05C}"/>
              </a:ext>
            </a:extLst>
          </p:cNvPr>
          <p:cNvSpPr/>
          <p:nvPr/>
        </p:nvSpPr>
        <p:spPr>
          <a:xfrm>
            <a:off x="4683737" y="1610972"/>
            <a:ext cx="4284435" cy="3834102"/>
          </a:xfrm>
          <a:prstGeom prst="rightArrowCallou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Persons with potential health hazards related to socioeconomic and psychosocial circumstances</a:t>
            </a:r>
          </a:p>
          <a:p>
            <a:pPr algn="ctr"/>
            <a:r>
              <a:rPr lang="en-US" sz="2800" dirty="0"/>
              <a:t>(Z55-Z65)</a:t>
            </a:r>
          </a:p>
        </p:txBody>
      </p:sp>
      <p:sp>
        <p:nvSpPr>
          <p:cNvPr id="7" name="Rectangle: Rounded Corners 6">
            <a:extLst>
              <a:ext uri="{FF2B5EF4-FFF2-40B4-BE49-F238E27FC236}">
                <a16:creationId xmlns:a16="http://schemas.microsoft.com/office/drawing/2014/main" id="{907C6469-DBE7-4616-9B92-70450838F858}"/>
              </a:ext>
            </a:extLst>
          </p:cNvPr>
          <p:cNvSpPr/>
          <p:nvPr/>
        </p:nvSpPr>
        <p:spPr>
          <a:xfrm>
            <a:off x="9122094" y="1690688"/>
            <a:ext cx="2471704" cy="351505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dirty="0"/>
              <a:t>Social Determinants of Health</a:t>
            </a:r>
          </a:p>
        </p:txBody>
      </p:sp>
    </p:spTree>
    <p:extLst>
      <p:ext uri="{BB962C8B-B14F-4D97-AF65-F5344CB8AC3E}">
        <p14:creationId xmlns:p14="http://schemas.microsoft.com/office/powerpoint/2010/main" val="538782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37D63-B56E-480C-9720-5EADF7F0ACF7}"/>
              </a:ext>
            </a:extLst>
          </p:cNvPr>
          <p:cNvSpPr>
            <a:spLocks noGrp="1"/>
          </p:cNvSpPr>
          <p:nvPr>
            <p:ph type="title"/>
          </p:nvPr>
        </p:nvSpPr>
        <p:spPr>
          <a:xfrm>
            <a:off x="368173" y="365125"/>
            <a:ext cx="11279329" cy="1325563"/>
          </a:xfrm>
        </p:spPr>
        <p:txBody>
          <a:bodyPr>
            <a:normAutofit/>
          </a:bodyPr>
          <a:lstStyle/>
          <a:p>
            <a:r>
              <a:rPr lang="en-US" sz="4000" dirty="0"/>
              <a:t>Impact of Identifying Patients with Social Determinants of Health</a:t>
            </a:r>
          </a:p>
        </p:txBody>
      </p:sp>
      <p:sp>
        <p:nvSpPr>
          <p:cNvPr id="3" name="Content Placeholder 2">
            <a:extLst>
              <a:ext uri="{FF2B5EF4-FFF2-40B4-BE49-F238E27FC236}">
                <a16:creationId xmlns:a16="http://schemas.microsoft.com/office/drawing/2014/main" id="{259E6F13-811E-4230-BC0D-3C4277C60F44}"/>
              </a:ext>
            </a:extLst>
          </p:cNvPr>
          <p:cNvSpPr>
            <a:spLocks noGrp="1"/>
          </p:cNvSpPr>
          <p:nvPr>
            <p:ph idx="1"/>
          </p:nvPr>
        </p:nvSpPr>
        <p:spPr>
          <a:xfrm>
            <a:off x="304368" y="4599161"/>
            <a:ext cx="11727688" cy="1325563"/>
          </a:xfrm>
        </p:spPr>
        <p:txBody>
          <a:bodyPr>
            <a:normAutofit fontScale="92500" lnSpcReduction="10000"/>
          </a:bodyPr>
          <a:lstStyle/>
          <a:p>
            <a:pPr marL="0" indent="0">
              <a:buNone/>
            </a:pPr>
            <a:endParaRPr lang="en-US">
              <a:solidFill>
                <a:schemeClr val="accent1">
                  <a:lumMod val="50000"/>
                </a:schemeClr>
              </a:solidFill>
            </a:endParaRPr>
          </a:p>
          <a:p>
            <a:pPr marL="0" indent="0">
              <a:buNone/>
            </a:pPr>
            <a:endParaRPr lang="en-US">
              <a:solidFill>
                <a:schemeClr val="accent1">
                  <a:lumMod val="50000"/>
                </a:schemeClr>
              </a:solidFill>
            </a:endParaRPr>
          </a:p>
          <a:p>
            <a:pPr marL="0" indent="0">
              <a:buNone/>
            </a:pPr>
            <a:r>
              <a:rPr lang="en-US" sz="1800">
                <a:solidFill>
                  <a:schemeClr val="accent1">
                    <a:lumMod val="50000"/>
                  </a:schemeClr>
                </a:solidFill>
              </a:rPr>
              <a:t>Resource: </a:t>
            </a:r>
            <a:r>
              <a:rPr lang="en-US" sz="1800">
                <a:solidFill>
                  <a:schemeClr val="accent1">
                    <a:lumMod val="50000"/>
                  </a:schemeClr>
                </a:solidFill>
                <a:hlinkClick r:id="rId2"/>
              </a:rPr>
              <a:t>USING Z CODES: The Social Determinants of Health (SDOH) Data Journey to Better Outcomes</a:t>
            </a:r>
            <a:r>
              <a:rPr lang="en-US" sz="1800">
                <a:solidFill>
                  <a:schemeClr val="accent1">
                    <a:lumMod val="50000"/>
                  </a:schemeClr>
                </a:solidFill>
              </a:rPr>
              <a:t>)</a:t>
            </a:r>
          </a:p>
        </p:txBody>
      </p:sp>
      <p:sp>
        <p:nvSpPr>
          <p:cNvPr id="4" name="Footer Placeholder 3">
            <a:extLst>
              <a:ext uri="{FF2B5EF4-FFF2-40B4-BE49-F238E27FC236}">
                <a16:creationId xmlns:a16="http://schemas.microsoft.com/office/drawing/2014/main" id="{A64D910E-A4BC-423B-A3D2-75421785A10F}"/>
              </a:ext>
            </a:extLst>
          </p:cNvPr>
          <p:cNvSpPr>
            <a:spLocks noGrp="1"/>
          </p:cNvSpPr>
          <p:nvPr>
            <p:ph type="ftr" sz="quarter" idx="11"/>
          </p:nvPr>
        </p:nvSpPr>
        <p:spPr/>
        <p:txBody>
          <a:bodyPr/>
          <a:lstStyle/>
          <a:p>
            <a:r>
              <a:rPr lang="en-US"/>
              <a:t>© 2021 American Society of Clinical Oncology (ASCO). All Rights Reserved Worldwide. </a:t>
            </a:r>
          </a:p>
        </p:txBody>
      </p:sp>
      <p:sp>
        <p:nvSpPr>
          <p:cNvPr id="5" name="Slide Number Placeholder 4">
            <a:extLst>
              <a:ext uri="{FF2B5EF4-FFF2-40B4-BE49-F238E27FC236}">
                <a16:creationId xmlns:a16="http://schemas.microsoft.com/office/drawing/2014/main" id="{C812CB83-1A80-4E4F-9E6A-0946610B21DE}"/>
              </a:ext>
            </a:extLst>
          </p:cNvPr>
          <p:cNvSpPr>
            <a:spLocks noGrp="1"/>
          </p:cNvSpPr>
          <p:nvPr>
            <p:ph type="sldNum" sz="quarter" idx="12"/>
          </p:nvPr>
        </p:nvSpPr>
        <p:spPr/>
        <p:txBody>
          <a:bodyPr/>
          <a:lstStyle/>
          <a:p>
            <a:fld id="{BE33F7A0-71F0-446B-9DE8-6D75BE64EE0F}" type="slidenum">
              <a:rPr lang="en-US" smtClean="0"/>
              <a:t>7</a:t>
            </a:fld>
            <a:endParaRPr lang="en-US"/>
          </a:p>
        </p:txBody>
      </p:sp>
      <p:graphicFrame>
        <p:nvGraphicFramePr>
          <p:cNvPr id="8" name="Diagram 7">
            <a:extLst>
              <a:ext uri="{FF2B5EF4-FFF2-40B4-BE49-F238E27FC236}">
                <a16:creationId xmlns:a16="http://schemas.microsoft.com/office/drawing/2014/main" id="{431D19C1-D626-42A7-9C20-9293157B726C}"/>
              </a:ext>
            </a:extLst>
          </p:cNvPr>
          <p:cNvGraphicFramePr/>
          <p:nvPr>
            <p:extLst>
              <p:ext uri="{D42A27DB-BD31-4B8C-83A1-F6EECF244321}">
                <p14:modId xmlns:p14="http://schemas.microsoft.com/office/powerpoint/2010/main" val="508296152"/>
              </p:ext>
            </p:extLst>
          </p:nvPr>
        </p:nvGraphicFramePr>
        <p:xfrm>
          <a:off x="324346" y="1090900"/>
          <a:ext cx="11633703" cy="4676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167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431B5-04DF-445F-8C03-4F47998AB8E4}"/>
              </a:ext>
            </a:extLst>
          </p:cNvPr>
          <p:cNvSpPr>
            <a:spLocks noGrp="1"/>
          </p:cNvSpPr>
          <p:nvPr>
            <p:ph type="title"/>
          </p:nvPr>
        </p:nvSpPr>
        <p:spPr>
          <a:xfrm>
            <a:off x="385958" y="302488"/>
            <a:ext cx="11419760" cy="1325563"/>
          </a:xfrm>
        </p:spPr>
        <p:txBody>
          <a:bodyPr/>
          <a:lstStyle/>
          <a:p>
            <a:r>
              <a:rPr lang="en-US" dirty="0"/>
              <a:t>Social Determinants of Health </a:t>
            </a:r>
            <a:br>
              <a:rPr lang="en-US" dirty="0"/>
            </a:br>
            <a:r>
              <a:rPr lang="en-US" dirty="0"/>
              <a:t>Data Collection Challenges</a:t>
            </a:r>
          </a:p>
        </p:txBody>
      </p:sp>
      <p:sp>
        <p:nvSpPr>
          <p:cNvPr id="3" name="Content Placeholder 2">
            <a:extLst>
              <a:ext uri="{FF2B5EF4-FFF2-40B4-BE49-F238E27FC236}">
                <a16:creationId xmlns:a16="http://schemas.microsoft.com/office/drawing/2014/main" id="{72F7ED52-19AD-42BF-855D-C8EB36075872}"/>
              </a:ext>
            </a:extLst>
          </p:cNvPr>
          <p:cNvSpPr>
            <a:spLocks noGrp="1"/>
          </p:cNvSpPr>
          <p:nvPr>
            <p:ph idx="1"/>
          </p:nvPr>
        </p:nvSpPr>
        <p:spPr>
          <a:xfrm>
            <a:off x="298763" y="1213165"/>
            <a:ext cx="11506955" cy="4578036"/>
          </a:xfrm>
        </p:spPr>
        <p:txBody>
          <a:bodyPr>
            <a:normAutofit/>
          </a:bodyPr>
          <a:lstStyle/>
          <a:p>
            <a:pPr marL="0" indent="0">
              <a:buNone/>
            </a:pPr>
            <a:endParaRPr lang="en-US" dirty="0"/>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68DF54E2-5666-4B68-A523-18DD377E5F75}"/>
              </a:ext>
            </a:extLst>
          </p:cNvPr>
          <p:cNvSpPr>
            <a:spLocks noGrp="1"/>
          </p:cNvSpPr>
          <p:nvPr>
            <p:ph type="ftr" sz="quarter" idx="11"/>
          </p:nvPr>
        </p:nvSpPr>
        <p:spPr/>
        <p:txBody>
          <a:bodyPr/>
          <a:lstStyle/>
          <a:p>
            <a:r>
              <a:rPr lang="en-US"/>
              <a:t>© 2021 American Society of Clinical Oncology (ASCO). All Rights Reserved Worldwide. </a:t>
            </a:r>
          </a:p>
        </p:txBody>
      </p:sp>
      <p:sp>
        <p:nvSpPr>
          <p:cNvPr id="5" name="Slide Number Placeholder 4">
            <a:extLst>
              <a:ext uri="{FF2B5EF4-FFF2-40B4-BE49-F238E27FC236}">
                <a16:creationId xmlns:a16="http://schemas.microsoft.com/office/drawing/2014/main" id="{673B2FC4-6D86-4FB2-A4EB-A6CBE0AB54E7}"/>
              </a:ext>
            </a:extLst>
          </p:cNvPr>
          <p:cNvSpPr>
            <a:spLocks noGrp="1"/>
          </p:cNvSpPr>
          <p:nvPr>
            <p:ph type="sldNum" sz="quarter" idx="12"/>
          </p:nvPr>
        </p:nvSpPr>
        <p:spPr/>
        <p:txBody>
          <a:bodyPr/>
          <a:lstStyle/>
          <a:p>
            <a:fld id="{BE33F7A0-71F0-446B-9DE8-6D75BE64EE0F}" type="slidenum">
              <a:rPr lang="en-US" smtClean="0"/>
              <a:t>8</a:t>
            </a:fld>
            <a:endParaRPr lang="en-US"/>
          </a:p>
        </p:txBody>
      </p:sp>
      <p:graphicFrame>
        <p:nvGraphicFramePr>
          <p:cNvPr id="7" name="Table 7">
            <a:extLst>
              <a:ext uri="{FF2B5EF4-FFF2-40B4-BE49-F238E27FC236}">
                <a16:creationId xmlns:a16="http://schemas.microsoft.com/office/drawing/2014/main" id="{72066612-D1DE-4F9E-BBBC-A193A7B9D25C}"/>
              </a:ext>
            </a:extLst>
          </p:cNvPr>
          <p:cNvGraphicFramePr>
            <a:graphicFrameLocks noGrp="1"/>
          </p:cNvGraphicFramePr>
          <p:nvPr>
            <p:extLst>
              <p:ext uri="{D42A27DB-BD31-4B8C-83A1-F6EECF244321}">
                <p14:modId xmlns:p14="http://schemas.microsoft.com/office/powerpoint/2010/main" val="1091620760"/>
              </p:ext>
            </p:extLst>
          </p:nvPr>
        </p:nvGraphicFramePr>
        <p:xfrm>
          <a:off x="520262" y="1943554"/>
          <a:ext cx="11285456" cy="3341464"/>
        </p:xfrm>
        <a:graphic>
          <a:graphicData uri="http://schemas.openxmlformats.org/drawingml/2006/table">
            <a:tbl>
              <a:tblPr firstRow="1" bandRow="1">
                <a:tableStyleId>{5C22544A-7EE6-4342-B048-85BDC9FD1C3A}</a:tableStyleId>
              </a:tblPr>
              <a:tblGrid>
                <a:gridCol w="5642728">
                  <a:extLst>
                    <a:ext uri="{9D8B030D-6E8A-4147-A177-3AD203B41FA5}">
                      <a16:colId xmlns:a16="http://schemas.microsoft.com/office/drawing/2014/main" val="4184761350"/>
                    </a:ext>
                  </a:extLst>
                </a:gridCol>
                <a:gridCol w="5642728">
                  <a:extLst>
                    <a:ext uri="{9D8B030D-6E8A-4147-A177-3AD203B41FA5}">
                      <a16:colId xmlns:a16="http://schemas.microsoft.com/office/drawing/2014/main" val="3866854409"/>
                    </a:ext>
                  </a:extLst>
                </a:gridCol>
              </a:tblGrid>
              <a:tr h="689704">
                <a:tc>
                  <a:txBody>
                    <a:bodyPr/>
                    <a:lstStyle/>
                    <a:p>
                      <a:pPr algn="ctr"/>
                      <a:r>
                        <a:rPr lang="en-US" sz="2800"/>
                        <a:t>Current Challenges</a:t>
                      </a:r>
                    </a:p>
                  </a:txBody>
                  <a:tcPr/>
                </a:tc>
                <a:tc>
                  <a:txBody>
                    <a:bodyPr/>
                    <a:lstStyle/>
                    <a:p>
                      <a:pPr algn="ctr"/>
                      <a:r>
                        <a:rPr lang="en-US" sz="2800"/>
                        <a:t>Potential Solutions</a:t>
                      </a:r>
                    </a:p>
                  </a:txBody>
                  <a:tcPr/>
                </a:tc>
                <a:extLst>
                  <a:ext uri="{0D108BD9-81ED-4DB2-BD59-A6C34878D82A}">
                    <a16:rowId xmlns:a16="http://schemas.microsoft.com/office/drawing/2014/main" val="4039922737"/>
                  </a:ext>
                </a:extLst>
              </a:tr>
              <a:tr h="2178439">
                <a:tc>
                  <a:txBody>
                    <a:bodyPr/>
                    <a:lstStyle/>
                    <a:p>
                      <a:pPr marL="285750" indent="-285750">
                        <a:buFont typeface="Wingdings" panose="05000000000000000000" pitchFamily="2" charset="2"/>
                        <a:buChar char="§"/>
                      </a:pPr>
                      <a:r>
                        <a:rPr lang="en-US" sz="2800" dirty="0"/>
                        <a:t>Lack of a standardized EHR-based screening tool.</a:t>
                      </a:r>
                    </a:p>
                    <a:p>
                      <a:pPr marL="285750" indent="-285750">
                        <a:buFont typeface="Wingdings" panose="05000000000000000000" pitchFamily="2" charset="2"/>
                        <a:buChar char="§"/>
                      </a:pPr>
                      <a:r>
                        <a:rPr lang="en-US" sz="2800" dirty="0"/>
                        <a:t>Lack of and multiplicity of codes.</a:t>
                      </a:r>
                    </a:p>
                    <a:p>
                      <a:pPr marL="285750" indent="-285750">
                        <a:buFont typeface="Wingdings" panose="05000000000000000000" pitchFamily="2" charset="2"/>
                        <a:buChar char="§"/>
                      </a:pPr>
                      <a:r>
                        <a:rPr lang="en-US" sz="2800" dirty="0"/>
                        <a:t>Lack of awareness among providers and medical coders.</a:t>
                      </a:r>
                    </a:p>
                  </a:txBody>
                  <a:tcPr/>
                </a:tc>
                <a:tc>
                  <a:txBody>
                    <a:bodyPr/>
                    <a:lstStyle/>
                    <a:p>
                      <a:pPr marL="285750" indent="-285750">
                        <a:buFont typeface="Wingdings" panose="05000000000000000000" pitchFamily="2" charset="2"/>
                        <a:buChar char="§"/>
                      </a:pPr>
                      <a:r>
                        <a:rPr lang="en-US" sz="2800" dirty="0"/>
                        <a:t>Reducing reliance on clinicians to capture SDOH.</a:t>
                      </a:r>
                    </a:p>
                    <a:p>
                      <a:pPr marL="285750" indent="-285750">
                        <a:buFont typeface="Wingdings" panose="05000000000000000000" pitchFamily="2" charset="2"/>
                        <a:buChar char="§"/>
                      </a:pPr>
                      <a:r>
                        <a:rPr lang="en-US" sz="2800" dirty="0"/>
                        <a:t>Filling gaps in codes.</a:t>
                      </a:r>
                    </a:p>
                    <a:p>
                      <a:pPr marL="285750" indent="-285750">
                        <a:buFont typeface="Wingdings" panose="05000000000000000000" pitchFamily="2" charset="2"/>
                        <a:buChar char="§"/>
                      </a:pPr>
                      <a:r>
                        <a:rPr lang="en-US" sz="2800" dirty="0"/>
                        <a:t>Improving provider and medical coder education.</a:t>
                      </a:r>
                    </a:p>
                    <a:p>
                      <a:pPr marL="285750" indent="-285750">
                        <a:buFont typeface="Wingdings" panose="05000000000000000000" pitchFamily="2" charset="2"/>
                        <a:buChar char="§"/>
                      </a:pPr>
                      <a:endParaRPr lang="en-US" sz="2800" dirty="0"/>
                    </a:p>
                  </a:txBody>
                  <a:tcPr/>
                </a:tc>
                <a:extLst>
                  <a:ext uri="{0D108BD9-81ED-4DB2-BD59-A6C34878D82A}">
                    <a16:rowId xmlns:a16="http://schemas.microsoft.com/office/drawing/2014/main" val="2736057966"/>
                  </a:ext>
                </a:extLst>
              </a:tr>
            </a:tbl>
          </a:graphicData>
        </a:graphic>
      </p:graphicFrame>
    </p:spTree>
    <p:extLst>
      <p:ext uri="{BB962C8B-B14F-4D97-AF65-F5344CB8AC3E}">
        <p14:creationId xmlns:p14="http://schemas.microsoft.com/office/powerpoint/2010/main" val="852097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0E68F-94EE-42A2-846A-7E9664D23622}"/>
              </a:ext>
            </a:extLst>
          </p:cNvPr>
          <p:cNvSpPr>
            <a:spLocks noGrp="1"/>
          </p:cNvSpPr>
          <p:nvPr>
            <p:ph type="title"/>
          </p:nvPr>
        </p:nvSpPr>
        <p:spPr>
          <a:xfrm>
            <a:off x="838200" y="365125"/>
            <a:ext cx="10515600" cy="1325563"/>
          </a:xfrm>
        </p:spPr>
        <p:txBody>
          <a:bodyPr anchor="ctr">
            <a:normAutofit/>
          </a:bodyPr>
          <a:lstStyle/>
          <a:p>
            <a:r>
              <a:rPr lang="en-US" dirty="0"/>
              <a:t>Z Codes Utilization among Medicare Fee-for-Service (FFS) Beneficiaries in 2019</a:t>
            </a:r>
          </a:p>
        </p:txBody>
      </p:sp>
      <p:sp>
        <p:nvSpPr>
          <p:cNvPr id="4" name="Footer Placeholder 3">
            <a:extLst>
              <a:ext uri="{FF2B5EF4-FFF2-40B4-BE49-F238E27FC236}">
                <a16:creationId xmlns:a16="http://schemas.microsoft.com/office/drawing/2014/main" id="{153385F9-F19D-4D1C-A163-06290B74DCD4}"/>
              </a:ext>
            </a:extLst>
          </p:cNvPr>
          <p:cNvSpPr>
            <a:spLocks noGrp="1"/>
          </p:cNvSpPr>
          <p:nvPr>
            <p:ph type="ftr" sz="quarter" idx="11"/>
          </p:nvPr>
        </p:nvSpPr>
        <p:spPr>
          <a:xfrm>
            <a:off x="402771" y="6253693"/>
            <a:ext cx="4114800" cy="365125"/>
          </a:xfrm>
        </p:spPr>
        <p:txBody>
          <a:bodyPr anchor="ctr">
            <a:normAutofit/>
          </a:bodyPr>
          <a:lstStyle/>
          <a:p>
            <a:pPr>
              <a:spcAft>
                <a:spcPts val="600"/>
              </a:spcAft>
            </a:pPr>
            <a:r>
              <a:rPr lang="en-US"/>
              <a:t>© 2021 American Society of Clinical Oncology (ASCO). All Rights Reserved Worldwide. </a:t>
            </a:r>
          </a:p>
        </p:txBody>
      </p:sp>
      <p:sp>
        <p:nvSpPr>
          <p:cNvPr id="5" name="Slide Number Placeholder 4">
            <a:extLst>
              <a:ext uri="{FF2B5EF4-FFF2-40B4-BE49-F238E27FC236}">
                <a16:creationId xmlns:a16="http://schemas.microsoft.com/office/drawing/2014/main" id="{599878C3-2A04-48FC-A490-C18276B1EF1B}"/>
              </a:ext>
            </a:extLst>
          </p:cNvPr>
          <p:cNvSpPr>
            <a:spLocks noGrp="1"/>
          </p:cNvSpPr>
          <p:nvPr>
            <p:ph type="sldNum" sz="quarter" idx="12"/>
          </p:nvPr>
        </p:nvSpPr>
        <p:spPr>
          <a:xfrm>
            <a:off x="11098078" y="217034"/>
            <a:ext cx="859971" cy="365125"/>
          </a:xfrm>
        </p:spPr>
        <p:txBody>
          <a:bodyPr anchor="t">
            <a:normAutofit/>
          </a:bodyPr>
          <a:lstStyle/>
          <a:p>
            <a:pPr>
              <a:spcAft>
                <a:spcPts val="600"/>
              </a:spcAft>
            </a:pPr>
            <a:fld id="{BE33F7A0-71F0-446B-9DE8-6D75BE64EE0F}" type="slidenum">
              <a:rPr lang="en-US" smtClean="0"/>
              <a:pPr>
                <a:spcAft>
                  <a:spcPts val="600"/>
                </a:spcAft>
              </a:pPr>
              <a:t>9</a:t>
            </a:fld>
            <a:endParaRPr lang="en-US"/>
          </a:p>
        </p:txBody>
      </p:sp>
      <p:sp>
        <p:nvSpPr>
          <p:cNvPr id="7" name="Rectangle: Rounded Corners 6">
            <a:extLst>
              <a:ext uri="{FF2B5EF4-FFF2-40B4-BE49-F238E27FC236}">
                <a16:creationId xmlns:a16="http://schemas.microsoft.com/office/drawing/2014/main" id="{31B22C30-E12E-4AA3-80DC-50D0A8510DE0}"/>
              </a:ext>
            </a:extLst>
          </p:cNvPr>
          <p:cNvSpPr/>
          <p:nvPr/>
        </p:nvSpPr>
        <p:spPr>
          <a:xfrm>
            <a:off x="1315616" y="2126825"/>
            <a:ext cx="9274629" cy="20340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rPr>
              <a:t>Among </a:t>
            </a:r>
            <a:r>
              <a:rPr lang="en-US" sz="3600" b="1" spc="50" dirty="0">
                <a:ln w="9525" cmpd="sng">
                  <a:solidFill>
                    <a:schemeClr val="accent1"/>
                  </a:solidFill>
                  <a:prstDash val="solid"/>
                </a:ln>
                <a:solidFill>
                  <a:schemeClr val="accent4">
                    <a:lumMod val="60000"/>
                    <a:lumOff val="40000"/>
                  </a:schemeClr>
                </a:solidFill>
                <a:effectLst>
                  <a:glow rad="38100">
                    <a:schemeClr val="accent1">
                      <a:alpha val="40000"/>
                    </a:schemeClr>
                  </a:glow>
                </a:effectLst>
              </a:rPr>
              <a:t>33.1</a:t>
            </a:r>
            <a: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rPr>
              <a:t> million total Medicare FFS beneficiaries in 2019, approximately </a:t>
            </a:r>
            <a:r>
              <a:rPr lang="en-US" sz="3600" b="1" spc="50" dirty="0">
                <a:ln w="9525" cmpd="sng">
                  <a:solidFill>
                    <a:schemeClr val="accent1"/>
                  </a:solidFill>
                  <a:prstDash val="solid"/>
                </a:ln>
                <a:solidFill>
                  <a:schemeClr val="accent4">
                    <a:lumMod val="60000"/>
                    <a:lumOff val="40000"/>
                  </a:schemeClr>
                </a:solidFill>
                <a:effectLst>
                  <a:glow rad="38100">
                    <a:schemeClr val="accent1">
                      <a:alpha val="40000"/>
                    </a:schemeClr>
                  </a:glow>
                </a:effectLst>
              </a:rPr>
              <a:t>1.59%</a:t>
            </a:r>
            <a: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rPr>
              <a:t> had claims with Z codes.</a:t>
            </a:r>
          </a:p>
        </p:txBody>
      </p:sp>
      <p:sp>
        <p:nvSpPr>
          <p:cNvPr id="8" name="TextBox 7">
            <a:extLst>
              <a:ext uri="{FF2B5EF4-FFF2-40B4-BE49-F238E27FC236}">
                <a16:creationId xmlns:a16="http://schemas.microsoft.com/office/drawing/2014/main" id="{7E202F5B-06BA-43AA-BF1D-C639B8F5F290}"/>
              </a:ext>
            </a:extLst>
          </p:cNvPr>
          <p:cNvSpPr txBox="1"/>
          <p:nvPr/>
        </p:nvSpPr>
        <p:spPr>
          <a:xfrm>
            <a:off x="265830" y="5032042"/>
            <a:ext cx="11374199" cy="923330"/>
          </a:xfrm>
          <a:prstGeom prst="rect">
            <a:avLst/>
          </a:prstGeom>
          <a:noFill/>
        </p:spPr>
        <p:txBody>
          <a:bodyPr wrap="square" rtlCol="0">
            <a:spAutoFit/>
          </a:bodyPr>
          <a:lstStyle/>
          <a:p>
            <a:r>
              <a:rPr lang="en-US" dirty="0"/>
              <a:t>CMS Data Highlight</a:t>
            </a:r>
          </a:p>
          <a:p>
            <a:r>
              <a:rPr lang="en-US" dirty="0"/>
              <a:t>No. 24 September 2021</a:t>
            </a:r>
          </a:p>
          <a:p>
            <a:r>
              <a:rPr lang="en-US" dirty="0">
                <a:hlinkClick r:id="rId2"/>
              </a:rPr>
              <a:t>Utilization of Z Codes for Social Determinants of Health among Medicare Fee-for-Service Beneficiaries, 2019</a:t>
            </a:r>
            <a:endParaRPr lang="en-US" dirty="0"/>
          </a:p>
        </p:txBody>
      </p:sp>
    </p:spTree>
    <p:extLst>
      <p:ext uri="{BB962C8B-B14F-4D97-AF65-F5344CB8AC3E}">
        <p14:creationId xmlns:p14="http://schemas.microsoft.com/office/powerpoint/2010/main" val="1933239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324F56F8-71DA-4EA4-8EE4-71107E26F398}" vid="{D63A9F58-CD8E-47ED-A6F9-9E9A636610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2b84374-c7b4-4c9f-a8cd-f2be2dc14ae3">
      <UserInfo>
        <DisplayName>Allison Hirschorn</DisplayName>
        <AccountId>23</AccountId>
        <AccountType/>
      </UserInfo>
      <UserInfo>
        <DisplayName>Brian Bourbeau</DisplayName>
        <AccountId>26</AccountId>
        <AccountType/>
      </UserInfo>
      <UserInfo>
        <DisplayName>Jon Rosenthal</DisplayName>
        <AccountId>190</AccountId>
        <AccountType/>
      </UserInfo>
      <UserInfo>
        <DisplayName>Hazel Afroilan</DisplayName>
        <AccountId>82</AccountId>
        <AccountType/>
      </UserInfo>
    </SharedWithUsers>
    <lcf76f155ced4ddcb4097134ff3c332f xmlns="729ba519-fdf0-4d1e-822f-a497148b3b76">
      <Terms xmlns="http://schemas.microsoft.com/office/infopath/2007/PartnerControls"/>
    </lcf76f155ced4ddcb4097134ff3c332f>
    <TaxCatchAll xmlns="c2b84374-c7b4-4c9f-a8cd-f2be2dc14ae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6F15E894A20AB4A8C08CB36E56A7D57" ma:contentTypeVersion="16" ma:contentTypeDescription="Create a new document." ma:contentTypeScope="" ma:versionID="4a17cae4218f625a3797d7aa7488b790">
  <xsd:schema xmlns:xsd="http://www.w3.org/2001/XMLSchema" xmlns:xs="http://www.w3.org/2001/XMLSchema" xmlns:p="http://schemas.microsoft.com/office/2006/metadata/properties" xmlns:ns2="729ba519-fdf0-4d1e-822f-a497148b3b76" xmlns:ns3="c2b84374-c7b4-4c9f-a8cd-f2be2dc14ae3" targetNamespace="http://schemas.microsoft.com/office/2006/metadata/properties" ma:root="true" ma:fieldsID="9b68133ad2834878f4cc562368287ef6" ns2:_="" ns3:_="">
    <xsd:import namespace="729ba519-fdf0-4d1e-822f-a497148b3b76"/>
    <xsd:import namespace="c2b84374-c7b4-4c9f-a8cd-f2be2dc14ae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9ba519-fdf0-4d1e-822f-a497148b3b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a143fba-eea5-49d5-8e80-f25e2672b57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b84374-c7b4-4c9f-a8cd-f2be2dc14ae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4b00968-f3d3-4a8b-8d95-fabeccc63a44}" ma:internalName="TaxCatchAll" ma:showField="CatchAllData" ma:web="c2b84374-c7b4-4c9f-a8cd-f2be2dc14a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70AA7F-E3A6-40D1-80E2-C1CC7DA8F37D}">
  <ds:schemaRefs>
    <ds:schemaRef ds:uri="http://schemas.microsoft.com/office/2006/documentManagement/types"/>
    <ds:schemaRef ds:uri="http://schemas.microsoft.com/office/infopath/2007/PartnerControls"/>
    <ds:schemaRef ds:uri="c2b84374-c7b4-4c9f-a8cd-f2be2dc14ae3"/>
    <ds:schemaRef ds:uri="http://purl.org/dc/elements/1.1/"/>
    <ds:schemaRef ds:uri="http://schemas.microsoft.com/office/2006/metadata/properties"/>
    <ds:schemaRef ds:uri="729ba519-fdf0-4d1e-822f-a497148b3b76"/>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E83C5C05-F74B-41DC-AF41-58622440B8DD}">
  <ds:schemaRefs>
    <ds:schemaRef ds:uri="http://schemas.microsoft.com/sharepoint/v3/contenttype/forms"/>
  </ds:schemaRefs>
</ds:datastoreItem>
</file>

<file path=customXml/itemProps3.xml><?xml version="1.0" encoding="utf-8"?>
<ds:datastoreItem xmlns:ds="http://schemas.openxmlformats.org/officeDocument/2006/customXml" ds:itemID="{01D7CDFA-833E-45E6-A6CC-097A37CE1B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9ba519-fdf0-4d1e-822f-a497148b3b76"/>
    <ds:schemaRef ds:uri="c2b84374-c7b4-4c9f-a8cd-f2be2dc14a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ASCO-PPT-Society-White-Cover-2021 (4)</Template>
  <TotalTime>3627</TotalTime>
  <Words>3078</Words>
  <Application>Microsoft Office PowerPoint</Application>
  <PresentationFormat>Widescreen</PresentationFormat>
  <Paragraphs>402</Paragraphs>
  <Slides>47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Courier New</vt:lpstr>
      <vt:lpstr>Georgia</vt:lpstr>
      <vt:lpstr>Times New Roman</vt:lpstr>
      <vt:lpstr>Wingdings</vt:lpstr>
      <vt:lpstr>Office Theme</vt:lpstr>
      <vt:lpstr>Social Determinants of Health and ICD-10 CM Z Codes  New Jersey Society of Oncology Managers June 8th, 2023</vt:lpstr>
      <vt:lpstr>Today’s Topics</vt:lpstr>
      <vt:lpstr>Social Determinants of Health: Data and Utilization</vt:lpstr>
      <vt:lpstr>What are Social Determinants of Health (SDOH)?</vt:lpstr>
      <vt:lpstr>What are ICD-10 CM codes?</vt:lpstr>
      <vt:lpstr>How are ICD-10 CM codes connected to social determinants of health?</vt:lpstr>
      <vt:lpstr>Impact of Identifying Patients with Social Determinants of Health</vt:lpstr>
      <vt:lpstr>Social Determinants of Health  Data Collection Challenges</vt:lpstr>
      <vt:lpstr>Z Codes Utilization among Medicare Fee-for-Service (FFS) Beneficiaries in 2019</vt:lpstr>
      <vt:lpstr>Z Codes Utilization among Medicare Fee-for-Service (FFS) Beneficiaries in 2019</vt:lpstr>
      <vt:lpstr>Z Codes Utilization among Medicare Fee-for-Service (FFS) Beneficiaries in 2019</vt:lpstr>
      <vt:lpstr>Why is the utilization of these codes low?</vt:lpstr>
      <vt:lpstr>Social Determinants of Health: Quality Programs and Initiatives</vt:lpstr>
      <vt:lpstr>SDOH and Quality Initiatives  ASCO/COA  Oncology Medical Home</vt:lpstr>
      <vt:lpstr>Enhanced Oncology Model (EOM)</vt:lpstr>
      <vt:lpstr>SDOH and Quality Patient Care</vt:lpstr>
      <vt:lpstr>Practice Administration</vt:lpstr>
      <vt:lpstr>Integration and Implementation of SDOH into Cancer Care</vt:lpstr>
      <vt:lpstr>Connecting Z Codes with SDOH</vt:lpstr>
      <vt:lpstr>Achieving Health Equity Disparities Impact Statement</vt:lpstr>
      <vt:lpstr>Healthcare Professional Education and Training</vt:lpstr>
      <vt:lpstr>PowerPoint Presentation</vt:lpstr>
      <vt:lpstr>Social Determinants of Health:  ICD-10 CM Z Codes</vt:lpstr>
      <vt:lpstr>ICD-10 CM Z Codes</vt:lpstr>
      <vt:lpstr>ICD-10 CM Z Codes</vt:lpstr>
      <vt:lpstr>ICD-10 CM Z Codes: Reporting Guidelines</vt:lpstr>
      <vt:lpstr>ICD-10 CM Z Codes: Reporting Guidelines</vt:lpstr>
      <vt:lpstr>NCCN Distress Thermometer  Patient   Self-Reporting  SDOH</vt:lpstr>
      <vt:lpstr>Example: Connecting SDOH to Z Codes</vt:lpstr>
      <vt:lpstr>Example: Connecting SDOH to Z Codes</vt:lpstr>
      <vt:lpstr>Social Determinants of Health: Connecting Z codes and CPT® Codes</vt:lpstr>
      <vt:lpstr>PowerPoint Presentation</vt:lpstr>
      <vt:lpstr>CPT Codes for Addressing SDOH</vt:lpstr>
      <vt:lpstr>Evaluation and Management Services</vt:lpstr>
      <vt:lpstr>Prolonged Evaluation and Management Services</vt:lpstr>
      <vt:lpstr>Care Management Services</vt:lpstr>
      <vt:lpstr>Transitional Care Management Services</vt:lpstr>
      <vt:lpstr>PowerPoint Presentation</vt:lpstr>
      <vt:lpstr>Resources</vt:lpstr>
      <vt:lpstr>PowerPoint Presentation</vt:lpstr>
      <vt:lpstr>Coding and Reimbursement Resources</vt:lpstr>
      <vt:lpstr>Resources</vt:lpstr>
      <vt:lpstr>Resources</vt:lpstr>
      <vt:lpstr>Resources</vt:lpstr>
      <vt:lpstr>Wrap Up</vt:lpstr>
      <vt:lpstr>Next Steps?</vt:lpstr>
      <vt:lpstr>Questions and Discussion  Questions regarding Z codes or any other billing/coding questions may be sent to ASCO staff at practice@asco.org.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 Hirschorn</dc:creator>
  <cp:lastModifiedBy>Allison Hirschorn</cp:lastModifiedBy>
  <cp:revision>13</cp:revision>
  <dcterms:created xsi:type="dcterms:W3CDTF">2021-09-28T14:02:15Z</dcterms:created>
  <dcterms:modified xsi:type="dcterms:W3CDTF">2023-05-25T17:58:11Z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0x01010056F15E894A20AB4A8C08CB36E56A7D57</vt:lpwstr>
  </property>
  <property fmtid="{D5CDD505-2E9C-101B-9397-08002B2CF9AE}" pid="3" name="MediaServiceImageTags">
    <vt:lpwstr/>
  </property>
</Properties>
</file>