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8" r:id="rId2"/>
    <p:sldMasterId id="2147483706" r:id="rId3"/>
    <p:sldMasterId id="2147483724" r:id="rId4"/>
  </p:sldMasterIdLst>
  <p:notesMasterIdLst>
    <p:notesMasterId r:id="rId39"/>
  </p:notesMasterIdLst>
  <p:sldIdLst>
    <p:sldId id="282" r:id="rId5"/>
    <p:sldId id="283" r:id="rId6"/>
    <p:sldId id="315" r:id="rId7"/>
    <p:sldId id="298" r:id="rId8"/>
    <p:sldId id="299" r:id="rId9"/>
    <p:sldId id="300" r:id="rId10"/>
    <p:sldId id="284" r:id="rId11"/>
    <p:sldId id="301" r:id="rId12"/>
    <p:sldId id="302" r:id="rId13"/>
    <p:sldId id="285" r:id="rId14"/>
    <p:sldId id="303" r:id="rId15"/>
    <p:sldId id="307" r:id="rId16"/>
    <p:sldId id="308" r:id="rId17"/>
    <p:sldId id="304" r:id="rId18"/>
    <p:sldId id="306" r:id="rId19"/>
    <p:sldId id="286" r:id="rId20"/>
    <p:sldId id="291" r:id="rId21"/>
    <p:sldId id="288" r:id="rId22"/>
    <p:sldId id="310" r:id="rId23"/>
    <p:sldId id="309" r:id="rId24"/>
    <p:sldId id="311" r:id="rId25"/>
    <p:sldId id="314" r:id="rId26"/>
    <p:sldId id="312" r:id="rId27"/>
    <p:sldId id="290" r:id="rId28"/>
    <p:sldId id="313" r:id="rId29"/>
    <p:sldId id="287" r:id="rId30"/>
    <p:sldId id="293" r:id="rId31"/>
    <p:sldId id="317" r:id="rId32"/>
    <p:sldId id="316" r:id="rId33"/>
    <p:sldId id="2146846327" r:id="rId34"/>
    <p:sldId id="2146846328" r:id="rId35"/>
    <p:sldId id="2146846310" r:id="rId36"/>
    <p:sldId id="388" r:id="rId37"/>
    <p:sldId id="29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2">
          <p15:clr>
            <a:srgbClr val="A4A3A4"/>
          </p15:clr>
        </p15:guide>
        <p15:guide id="2" orient="horz" pos="1008" userDrawn="1">
          <p15:clr>
            <a:srgbClr val="A4A3A4"/>
          </p15:clr>
        </p15:guide>
        <p15:guide id="3" orient="horz" pos="140">
          <p15:clr>
            <a:srgbClr val="A4A3A4"/>
          </p15:clr>
        </p15:guide>
        <p15:guide id="4" pos="25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B7A"/>
    <a:srgbClr val="E41737"/>
    <a:srgbClr val="F3F3F3"/>
    <a:srgbClr val="BE190F"/>
    <a:srgbClr val="BD1A10"/>
    <a:srgbClr val="676670"/>
    <a:srgbClr val="143C8D"/>
    <a:srgbClr val="A5A5A5"/>
    <a:srgbClr val="F2F2F2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20970A-2F22-284F-8317-24C1D2A9DCDC}" v="4" dt="2024-04-29T16:18:09.3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75"/>
    <p:restoredTop sz="96318"/>
  </p:normalViewPr>
  <p:slideViewPr>
    <p:cSldViewPr snapToGrid="0" snapToObjects="1">
      <p:cViewPr varScale="1">
        <p:scale>
          <a:sx n="103" d="100"/>
          <a:sy n="103" d="100"/>
        </p:scale>
        <p:origin x="1422" y="126"/>
      </p:cViewPr>
      <p:guideLst>
        <p:guide orient="horz" pos="4202"/>
        <p:guide orient="horz" pos="1008"/>
        <p:guide orient="horz" pos="140"/>
        <p:guide pos="25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CF15B-28BE-7149-9A4F-CDEB1D03722D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649C8-99B5-3849-BA9A-87AE9D585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48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8447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75FCE-E848-8641-B5ED-764D3ECEE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4025900"/>
            <a:ext cx="2329647" cy="232964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1295097"/>
            <a:ext cx="10637351" cy="1366838"/>
          </a:xfrm>
        </p:spPr>
        <p:txBody>
          <a:bodyPr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Insert Presentation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 dirty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 dirty="0" err="1">
                <a:solidFill>
                  <a:srgbClr val="FFFFFF"/>
                </a:solidFill>
                <a:latin typeface="Open Sans"/>
                <a:cs typeface="Open Sans"/>
              </a:rPr>
              <a:t>www.CommunityOncology.org</a:t>
            </a:r>
            <a:r>
              <a:rPr lang="en-US" sz="900" b="0" i="0" dirty="0">
                <a:solidFill>
                  <a:srgbClr val="FFFFFF"/>
                </a:solidFill>
                <a:latin typeface="Open Sans"/>
                <a:cs typeface="Open Sans"/>
              </a:rPr>
              <a:t>     |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A9D727-882A-AC4E-9B7D-7ADAE333F728}"/>
              </a:ext>
            </a:extLst>
          </p:cNvPr>
          <p:cNvCxnSpPr/>
          <p:nvPr userDrawn="1"/>
        </p:nvCxnSpPr>
        <p:spPr>
          <a:xfrm>
            <a:off x="1097449" y="2823882"/>
            <a:ext cx="110945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3011488"/>
            <a:ext cx="7997825" cy="1169987"/>
          </a:xfrm>
        </p:spPr>
        <p:txBody>
          <a:bodyPr/>
          <a:lstStyle>
            <a:lvl1pPr marL="0" indent="0">
              <a:buFontTx/>
              <a:buNone/>
              <a:defRPr sz="2400" i="1">
                <a:solidFill>
                  <a:srgbClr val="C00000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82643E3-17F2-8A4B-B6F7-6E956C153C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6963" y="5245100"/>
            <a:ext cx="8140700" cy="1089025"/>
          </a:xfrm>
        </p:spPr>
        <p:txBody>
          <a:bodyPr/>
          <a:lstStyle>
            <a:lvl1pPr>
              <a:buFontTx/>
              <a:buNone/>
              <a:defRPr b="0"/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79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 line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33936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5862919"/>
            <a:ext cx="11249491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E369D0D1-39E8-144C-A64F-33A2CA0EB3A9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66329" y="1280161"/>
            <a:ext cx="5486400" cy="4347644"/>
          </a:xfrm>
        </p:spPr>
        <p:txBody>
          <a:bodyPr/>
          <a:lstStyle>
            <a:lvl1pPr>
              <a:buFontTx/>
              <a:buNone/>
              <a:defRPr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2A05D14-DBA1-0148-870F-5CCE4D996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7" y="1280160"/>
            <a:ext cx="5486400" cy="43476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6F3464-CC4C-2346-BCBE-8E6FC5E66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18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45811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2A05D14-DBA1-0148-870F-5CCE4D996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7" y="1280160"/>
            <a:ext cx="5486400" cy="43476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17793D-188C-9949-B1C8-23E487E738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8380" y="1288713"/>
            <a:ext cx="5405438" cy="4339091"/>
          </a:xfrm>
        </p:spPr>
        <p:txBody>
          <a:bodyPr/>
          <a:lstStyle>
            <a:lvl1pPr>
              <a:buFontTx/>
              <a:buNone/>
              <a:defRPr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4CADEE-E2EC-D643-BD3C-2BA1BC3FC2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35952" y="1539977"/>
            <a:ext cx="2014538" cy="3311525"/>
          </a:xfrm>
        </p:spPr>
        <p:txBody>
          <a:bodyPr lIns="91440" tIns="91440" rIns="91440" bIns="91440"/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8B397D-ECF4-BE42-95D8-F650F9C2F3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22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Subhead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832697"/>
            <a:ext cx="11252207" cy="38907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4F3553-857A-024E-8722-4B3AE5CEB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200214"/>
            <a:ext cx="11258550" cy="443566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400" i="1">
                <a:solidFill>
                  <a:schemeClr val="tx2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E0F1FA-D183-9140-89C6-E820D262FBC1}"/>
              </a:ext>
            </a:extLst>
          </p:cNvPr>
          <p:cNvCxnSpPr>
            <a:cxnSpLocks/>
          </p:cNvCxnSpPr>
          <p:nvPr userDrawn="1"/>
        </p:nvCxnSpPr>
        <p:spPr>
          <a:xfrm>
            <a:off x="495300" y="1144457"/>
            <a:ext cx="1169669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89C21D3-0D7A-E245-83A5-A039214FE3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367A60-F9A6-3F48-AA1C-8D8EDFE546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9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line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42048"/>
            <a:ext cx="10348912" cy="1278926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 bottom aligned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697017"/>
            <a:ext cx="11252207" cy="40264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4081664-FE28-AA4F-84D7-93603FD87F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220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249481-D4E4-BA49-843D-53621B95E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65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Pag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3D37AA-FBB0-DB41-B52E-AEC2F8F36B93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1EE17D15-7007-8549-BD4D-D302152E9FAE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7" y="228600"/>
            <a:ext cx="10433937" cy="862069"/>
          </a:xfrm>
        </p:spPr>
        <p:txBody>
          <a:bodyPr/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280160"/>
            <a:ext cx="5394960" cy="44432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F838A1C-50DB-1C46-8427-AE381A26A61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39262" y="1280160"/>
            <a:ext cx="5394960" cy="44432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54EFDE4-40BC-3C43-AE90-03C5779D5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3098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B97F35-6961-C04A-AA1F-E5EC55B2E1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53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34891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DE386B2-1432-8144-9C50-9053479DAA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220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FAB3C3-5D4F-D440-88EA-905ED32BB4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96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 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1AA976-A1BC-7543-BCA3-2D4150D85617}"/>
              </a:ext>
            </a:extLst>
          </p:cNvPr>
          <p:cNvSpPr/>
          <p:nvPr userDrawn="1"/>
        </p:nvSpPr>
        <p:spPr>
          <a:xfrm>
            <a:off x="0" y="-1"/>
            <a:ext cx="1219200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CEF7CD5-B4D8-3246-81C4-CDE34D0F60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4FEF48-169C-5A46-8195-FE7516DE17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20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Co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D51C892-4E27-4745-852B-3C61EA26D44E}"/>
              </a:ext>
            </a:extLst>
          </p:cNvPr>
          <p:cNvSpPr/>
          <p:nvPr userDrawn="1"/>
        </p:nvSpPr>
        <p:spPr>
          <a:xfrm>
            <a:off x="-1" y="6153938"/>
            <a:ext cx="12192000" cy="701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156134"/>
            <a:ext cx="12192000" cy="701866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1250580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tx1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tx1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tx1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1250612" cy="4356100"/>
          </a:xfrm>
        </p:spPr>
        <p:txBody>
          <a:bodyPr/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FAC401-1B20-1044-B6C3-2DF56687362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5300" y="6232336"/>
            <a:ext cx="5380457" cy="549863"/>
            <a:chOff x="495300" y="6156134"/>
            <a:chExt cx="5815863" cy="5943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AF4B63-0B3B-DB42-9146-25B997DDE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00" y="6156134"/>
              <a:ext cx="594360" cy="5943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9B31E0-CF14-B24C-A354-06D02E7D0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95337" y="6192722"/>
              <a:ext cx="589280" cy="548640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98FB0F01-2E8D-9C41-A769-32BEFB2D25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61703" y="6178994"/>
              <a:ext cx="1242204" cy="548640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D33556FF-3AC1-4846-9CD4-F1D9F688EA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480993" y="6224714"/>
              <a:ext cx="2015544" cy="457200"/>
            </a:xfrm>
            <a:prstGeom prst="rect">
              <a:avLst/>
            </a:prstGeom>
          </p:spPr>
        </p:pic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CBE91263-6E77-F44D-AD5C-4605E5D4AF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762523" y="6178994"/>
              <a:ext cx="548640" cy="548640"/>
            </a:xfrm>
            <a:prstGeom prst="rect">
              <a:avLst/>
            </a:prstGeom>
          </p:spPr>
        </p:pic>
      </p:grpSp>
      <p:pic>
        <p:nvPicPr>
          <p:cNvPr id="4" name="Picture 3" descr="A blue and red logo&#10;&#10;Description automatically generated">
            <a:extLst>
              <a:ext uri="{FF2B5EF4-FFF2-40B4-BE49-F238E27FC236}">
                <a16:creationId xmlns:a16="http://schemas.microsoft.com/office/drawing/2014/main" id="{C041B1FA-6DB5-A5C2-D259-2E5AAF2CBDD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036854" y="6225035"/>
            <a:ext cx="632965" cy="6329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587AA0-6B3B-AF8F-92FD-0C62837433C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6830916" y="6366797"/>
            <a:ext cx="457200" cy="27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31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Cobranded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914BE7-5EF5-F04C-92C3-AC79CE6FEF71}"/>
              </a:ext>
            </a:extLst>
          </p:cNvPr>
          <p:cNvSpPr/>
          <p:nvPr userDrawn="1"/>
        </p:nvSpPr>
        <p:spPr>
          <a:xfrm>
            <a:off x="10912510" y="0"/>
            <a:ext cx="1279490" cy="6858000"/>
          </a:xfrm>
          <a:prstGeom prst="rect">
            <a:avLst/>
          </a:prstGeom>
          <a:solidFill>
            <a:srgbClr val="F3F3F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4C3514-E2F4-684E-AF72-7C8BF89C4B4E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06316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4960" y="6504872"/>
            <a:ext cx="436557" cy="2116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0063162" cy="4356100"/>
          </a:xfrm>
        </p:spPr>
        <p:txBody>
          <a:bodyPr/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AF4B63-0B3B-DB42-9146-25B997DDE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9B31E0-CF14-B24C-A354-06D02E7D0F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3655" y="1105572"/>
            <a:ext cx="457200" cy="42566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8FB0F01-2E8D-9C41-A769-32BEFB2D25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34670" y="1697865"/>
            <a:ext cx="1035170" cy="4572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BE91263-6E77-F44D-AD5C-4605E5D4AF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23655" y="2952041"/>
            <a:ext cx="457200" cy="45720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33556FF-3AC1-4846-9CD4-F1D9F688E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40344"/>
          <a:stretch/>
        </p:blipFill>
        <p:spPr>
          <a:xfrm>
            <a:off x="11191537" y="2332678"/>
            <a:ext cx="721436" cy="27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07D95D-B422-734C-B608-50EB3785143D}"/>
              </a:ext>
            </a:extLst>
          </p:cNvPr>
          <p:cNvSpPr txBox="1"/>
          <p:nvPr userDrawn="1"/>
        </p:nvSpPr>
        <p:spPr>
          <a:xfrm>
            <a:off x="11065584" y="2606855"/>
            <a:ext cx="9733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" spc="20" baseline="0">
                <a:solidFill>
                  <a:srgbClr val="E41737"/>
                </a:solidFill>
              </a:rPr>
              <a:t>COMMUNITY ONCOLOGY</a:t>
            </a:r>
            <a:br>
              <a:rPr lang="en-US" sz="450" spc="20" baseline="0">
                <a:solidFill>
                  <a:srgbClr val="E41737"/>
                </a:solidFill>
              </a:rPr>
            </a:br>
            <a:r>
              <a:rPr lang="en-US" sz="450" spc="20" baseline="0">
                <a:solidFill>
                  <a:srgbClr val="E41737"/>
                </a:solidFill>
              </a:rPr>
              <a:t>PHARMACY ASSOCIATION</a:t>
            </a:r>
          </a:p>
        </p:txBody>
      </p:sp>
      <p:sp>
        <p:nvSpPr>
          <p:cNvPr id="17" name="Footer Placeholder 8">
            <a:extLst>
              <a:ext uri="{FF2B5EF4-FFF2-40B4-BE49-F238E27FC236}">
                <a16:creationId xmlns:a16="http://schemas.microsoft.com/office/drawing/2014/main" id="{C21542BC-E996-A94A-81BD-BF0A890BD2DB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655FDB5E-9E43-6A46-BF66-721F777C55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0063162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319BFD-A04A-B055-DC48-2C8E6675EF1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1323655" y="4369445"/>
            <a:ext cx="457200" cy="276148"/>
          </a:xfrm>
          <a:prstGeom prst="rect">
            <a:avLst/>
          </a:prstGeom>
        </p:spPr>
      </p:pic>
      <p:pic>
        <p:nvPicPr>
          <p:cNvPr id="7" name="Picture 6" descr="A blue and red logo&#10;&#10;Description automatically generated">
            <a:extLst>
              <a:ext uri="{FF2B5EF4-FFF2-40B4-BE49-F238E27FC236}">
                <a16:creationId xmlns:a16="http://schemas.microsoft.com/office/drawing/2014/main" id="{B31E2CF0-2C65-2544-8BB9-9C1ED46D2F3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35772" y="3523595"/>
            <a:ext cx="632965" cy="63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2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8447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75FCE-E848-8641-B5ED-764D3ECEE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4025900"/>
            <a:ext cx="2329647" cy="232964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1295097"/>
            <a:ext cx="10637351" cy="1366838"/>
          </a:xfrm>
        </p:spPr>
        <p:txBody>
          <a:bodyPr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ExtraBold"/>
                <a:cs typeface="Open Sans ExtraBold"/>
              </a:defRPr>
            </a:lvl1pPr>
          </a:lstStyle>
          <a:p>
            <a:pPr lvl="0"/>
            <a:r>
              <a:rPr lang="en-US" dirty="0"/>
              <a:t>Insert Presentation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A9D727-882A-AC4E-9B7D-7ADAE333F728}"/>
              </a:ext>
            </a:extLst>
          </p:cNvPr>
          <p:cNvCxnSpPr/>
          <p:nvPr userDrawn="1"/>
        </p:nvCxnSpPr>
        <p:spPr>
          <a:xfrm>
            <a:off x="1097449" y="2823882"/>
            <a:ext cx="110945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3011488"/>
            <a:ext cx="7997825" cy="1169987"/>
          </a:xfrm>
        </p:spPr>
        <p:txBody>
          <a:bodyPr/>
          <a:lstStyle>
            <a:lvl1pPr marL="0" indent="0">
              <a:buFontTx/>
              <a:buNone/>
              <a:defRPr sz="2400" i="1">
                <a:solidFill>
                  <a:srgbClr val="C00000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82643E3-17F2-8A4B-B6F7-6E956C153C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6963" y="5245100"/>
            <a:ext cx="8140700" cy="1089025"/>
          </a:xfrm>
        </p:spPr>
        <p:txBody>
          <a:bodyPr/>
          <a:lstStyle>
            <a:lvl1pPr>
              <a:buFontTx/>
              <a:buNone/>
              <a:defRPr b="0"/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8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522274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515966"/>
            <a:ext cx="4265826" cy="342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449" y="6504871"/>
            <a:ext cx="450551" cy="222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05587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bg1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www.CommunityOncology.org    |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5348288"/>
            <a:ext cx="9104312" cy="9937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8C02AE2-E10D-3E42-AE22-25D53C426FA7}"/>
              </a:ext>
            </a:extLst>
          </p:cNvPr>
          <p:cNvSpPr>
            <a:spLocks noChangeAspect="1"/>
          </p:cNvSpPr>
          <p:nvPr userDrawn="1"/>
        </p:nvSpPr>
        <p:spPr>
          <a:xfrm>
            <a:off x="8031260" y="1064470"/>
            <a:ext cx="4572000" cy="45720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75FCE-E848-8641-B5ED-764D3ECEE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260" y="1064470"/>
            <a:ext cx="4572000" cy="4572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C688CB-A7E0-8E4F-A7D8-50CFEA320E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450" y="3283545"/>
            <a:ext cx="10676564" cy="13271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i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50" y="839831"/>
            <a:ext cx="10644000" cy="2133904"/>
          </a:xfrm>
        </p:spPr>
        <p:txBody>
          <a:bodyPr tIns="0" bIns="91440"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097449" y="3131144"/>
            <a:ext cx="11094551" cy="27432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9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522274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515966"/>
            <a:ext cx="4265826" cy="342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449" y="6504871"/>
            <a:ext cx="450551" cy="222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05587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bg1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chemeClr val="bg1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chemeClr val="bg1"/>
                </a:solidFill>
                <a:latin typeface="Open Sans Light"/>
                <a:cs typeface="Open Sans Light"/>
              </a:rPr>
              <a:t>www.CommunityOncology.org    |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5348288"/>
            <a:ext cx="9104312" cy="9937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8C02AE2-E10D-3E42-AE22-25D53C426FA7}"/>
              </a:ext>
            </a:extLst>
          </p:cNvPr>
          <p:cNvSpPr>
            <a:spLocks noChangeAspect="1"/>
          </p:cNvSpPr>
          <p:nvPr userDrawn="1"/>
        </p:nvSpPr>
        <p:spPr>
          <a:xfrm>
            <a:off x="7563900" y="1064470"/>
            <a:ext cx="4572000" cy="45720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75FCE-E848-8641-B5ED-764D3ECEE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900" y="1064470"/>
            <a:ext cx="4572000" cy="4572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C688CB-A7E0-8E4F-A7D8-50CFEA320E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450" y="3283545"/>
            <a:ext cx="10676564" cy="13271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i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50" y="839831"/>
            <a:ext cx="10644000" cy="2133904"/>
          </a:xfrm>
        </p:spPr>
        <p:txBody>
          <a:bodyPr tIns="0" bIns="91440"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097449" y="3131144"/>
            <a:ext cx="11094551" cy="27432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33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15966"/>
            <a:ext cx="4265826" cy="342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510528"/>
          </a:xfrm>
          <a:prstGeom prst="rect">
            <a:avLst/>
          </a:prstGeom>
          <a:gradFill>
            <a:gsLst>
              <a:gs pos="0">
                <a:schemeClr val="accent1">
                  <a:alpha val="77000"/>
                </a:schemeClr>
              </a:gs>
              <a:gs pos="100000">
                <a:schemeClr val="accent1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1"/>
            <a:ext cx="450551" cy="222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895427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bg1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chemeClr val="bg1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chemeClr val="bg1"/>
                </a:solidFill>
                <a:latin typeface="Open Sans Light"/>
                <a:cs typeface="Open Sans Light"/>
              </a:rPr>
              <a:t>www.CommunityOncology.org    |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5348288"/>
            <a:ext cx="7579677" cy="9937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122B4F-C9A2-DC4E-AA1E-E9A27C7915D0}"/>
              </a:ext>
            </a:extLst>
          </p:cNvPr>
          <p:cNvSpPr>
            <a:spLocks noChangeAspect="1"/>
          </p:cNvSpPr>
          <p:nvPr userDrawn="1"/>
        </p:nvSpPr>
        <p:spPr>
          <a:xfrm>
            <a:off x="7563900" y="1064470"/>
            <a:ext cx="4572000" cy="45720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788720-0501-DF40-9DB5-BECA15D2F7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900" y="1064470"/>
            <a:ext cx="4572000" cy="4572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C688CB-A7E0-8E4F-A7D8-50CFEA320E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450" y="3283545"/>
            <a:ext cx="6466450" cy="13271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i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50" y="839831"/>
            <a:ext cx="6466450" cy="2133904"/>
          </a:xfrm>
        </p:spPr>
        <p:txBody>
          <a:bodyPr tIns="0" bIns="91440"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097449" y="3131144"/>
            <a:ext cx="11094551" cy="27432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95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10637351" cy="136683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A9D727-882A-AC4E-9B7D-7ADAE333F728}"/>
              </a:ext>
            </a:extLst>
          </p:cNvPr>
          <p:cNvCxnSpPr/>
          <p:nvPr userDrawn="1"/>
        </p:nvCxnSpPr>
        <p:spPr>
          <a:xfrm>
            <a:off x="1097449" y="2823882"/>
            <a:ext cx="110945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rgbClr val="C00000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7E7708B-9ADA-804C-90DE-99A6F94295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20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26739B9-82C2-2441-9570-8940244D6C3B}"/>
              </a:ext>
            </a:extLst>
          </p:cNvPr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6B68F5-B4AC-3D40-B66C-8595C10D4049}"/>
              </a:ext>
            </a:extLst>
          </p:cNvPr>
          <p:cNvSpPr/>
          <p:nvPr userDrawn="1"/>
        </p:nvSpPr>
        <p:spPr>
          <a:xfrm>
            <a:off x="0" y="0"/>
            <a:ext cx="12192000" cy="2823879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7997339" cy="282387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E39E1C-9C02-0C4D-8002-BBB4A253BE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33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ABE9F26-8BE2-7044-94A7-4E97B796D2BA}"/>
              </a:ext>
            </a:extLst>
          </p:cNvPr>
          <p:cNvSpPr/>
          <p:nvPr userDrawn="1"/>
        </p:nvSpPr>
        <p:spPr>
          <a:xfrm>
            <a:off x="0" y="-1"/>
            <a:ext cx="12192000" cy="2823878"/>
          </a:xfrm>
          <a:prstGeom prst="rect">
            <a:avLst/>
          </a:prstGeom>
          <a:gradFill>
            <a:gsLst>
              <a:gs pos="0">
                <a:schemeClr val="accent1">
                  <a:alpha val="77000"/>
                </a:schemeClr>
              </a:gs>
              <a:gs pos="100000">
                <a:schemeClr val="accent1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38912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7997339" cy="282387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D82B001-6E8F-1E43-A3E6-44E45D133F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31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0927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0282F96-0C96-6C47-8FD4-31CE734934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0409272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0409272" cy="4356100"/>
          </a:xfrm>
        </p:spPr>
        <p:txBody>
          <a:bodyPr/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769220-54E6-E649-8296-AAF8F83217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350F52-54BB-4C11-5B9B-259546E2E6C6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237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,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33936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45AF431-D7F3-AF43-8BFC-E6DE7560DC80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07395" y="2545492"/>
            <a:ext cx="11227405" cy="3071218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5862919"/>
            <a:ext cx="11250579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9B37D1-61AC-4C42-ABEE-F5B3576528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9" y="1280160"/>
            <a:ext cx="11250578" cy="1087437"/>
          </a:xfrm>
        </p:spPr>
        <p:txBody>
          <a:bodyPr/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F48DAC-6591-454D-8797-C6608F2CF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DF49A7-6C43-F559-6EB0-4BF1353F0245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356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 line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33936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5862919"/>
            <a:ext cx="11249491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E369D0D1-39E8-144C-A64F-33A2CA0EB3A9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66329" y="1280161"/>
            <a:ext cx="5486400" cy="4347644"/>
          </a:xfrm>
        </p:spPr>
        <p:txBody>
          <a:bodyPr/>
          <a:lstStyle>
            <a:lvl1pPr>
              <a:buFontTx/>
              <a:buNone/>
              <a:defRPr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2A05D14-DBA1-0148-870F-5CCE4D996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7" y="1280160"/>
            <a:ext cx="5486400" cy="43476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 marL="502920" marR="0" indent="-2286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>
                <a:solidFill>
                  <a:schemeClr val="tx1"/>
                </a:solidFill>
              </a:defRPr>
            </a:lvl2pPr>
            <a:lvl3pPr marL="685800" marR="0" indent="-18288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marR="0" indent="-210312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6F3464-CC4C-2346-BCBE-8E6FC5E66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FF49A8-FDFE-E10A-ABA3-6D81F63186B0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170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45811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2A05D14-DBA1-0148-870F-5CCE4D996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7" y="1280160"/>
            <a:ext cx="5486400" cy="43476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17793D-188C-9949-B1C8-23E487E738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8380" y="1288713"/>
            <a:ext cx="5405438" cy="4339091"/>
          </a:xfrm>
        </p:spPr>
        <p:txBody>
          <a:bodyPr/>
          <a:lstStyle>
            <a:lvl1pPr>
              <a:buFontTx/>
              <a:buNone/>
              <a:defRPr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8B397D-ECF4-BE42-95D8-F650F9C2F3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9EC943-C4C7-A0DA-B348-89F38C600479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516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Subhead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832697"/>
            <a:ext cx="11252207" cy="38907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4F3553-857A-024E-8722-4B3AE5CEB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200214"/>
            <a:ext cx="11258550" cy="443566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400" i="1">
                <a:solidFill>
                  <a:schemeClr val="tx2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89C21D3-0D7A-E245-83A5-A039214FE3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367A60-F9A6-3F48-AA1C-8D8EDFE546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7D0321-8FEB-39FE-5928-234D9029F91E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754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15966"/>
            <a:ext cx="4265826" cy="342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510528"/>
          </a:xfrm>
          <a:prstGeom prst="rect">
            <a:avLst/>
          </a:prstGeom>
          <a:gradFill>
            <a:gsLst>
              <a:gs pos="0">
                <a:schemeClr val="accent1">
                  <a:alpha val="77000"/>
                </a:schemeClr>
              </a:gs>
              <a:gs pos="100000">
                <a:schemeClr val="accent1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1"/>
            <a:ext cx="450551" cy="222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895427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bg1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www.CommunityOncology.org    |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5348288"/>
            <a:ext cx="9104312" cy="9937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122B4F-C9A2-DC4E-AA1E-E9A27C7915D0}"/>
              </a:ext>
            </a:extLst>
          </p:cNvPr>
          <p:cNvSpPr>
            <a:spLocks noChangeAspect="1"/>
          </p:cNvSpPr>
          <p:nvPr userDrawn="1"/>
        </p:nvSpPr>
        <p:spPr>
          <a:xfrm>
            <a:off x="8031260" y="1064470"/>
            <a:ext cx="4572000" cy="45720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788720-0501-DF40-9DB5-BECA15D2F7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260" y="1048253"/>
            <a:ext cx="4572000" cy="4572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C688CB-A7E0-8E4F-A7D8-50CFEA320E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450" y="3283545"/>
            <a:ext cx="10676564" cy="13271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i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50" y="839831"/>
            <a:ext cx="10644000" cy="2133904"/>
          </a:xfrm>
        </p:spPr>
        <p:txBody>
          <a:bodyPr tIns="0" bIns="91440"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097449" y="3131144"/>
            <a:ext cx="11094551" cy="27432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719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line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42048"/>
            <a:ext cx="10348912" cy="1278926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 bottom aligned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697017"/>
            <a:ext cx="11252207" cy="40264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4081664-FE28-AA4F-84D7-93603FD87F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220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249481-D4E4-BA49-843D-53621B95E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0DB628-C1A4-386C-E5F4-5A2664179CC4}"/>
              </a:ext>
            </a:extLst>
          </p:cNvPr>
          <p:cNvCxnSpPr>
            <a:cxnSpLocks/>
          </p:cNvCxnSpPr>
          <p:nvPr userDrawn="1"/>
        </p:nvCxnSpPr>
        <p:spPr>
          <a:xfrm>
            <a:off x="509598" y="1617297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936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Pag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3D37AA-FBB0-DB41-B52E-AEC2F8F36B93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1EE17D15-7007-8549-BD4D-D302152E9FAE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7" y="228600"/>
            <a:ext cx="10433937" cy="862069"/>
          </a:xfrm>
        </p:spPr>
        <p:txBody>
          <a:bodyPr/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280160"/>
            <a:ext cx="5394960" cy="44432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F838A1C-50DB-1C46-8427-AE381A26A61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39262" y="1280160"/>
            <a:ext cx="5394960" cy="44432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54EFDE4-40BC-3C43-AE90-03C5779D5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3098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B97F35-6961-C04A-AA1F-E5EC55B2E1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B78E63-6D70-068A-9ED5-72483876FC62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946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34891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DE386B2-1432-8144-9C50-9053479DAA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220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FAB3C3-5D4F-D440-88EA-905ED32BB4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D70539-9F96-0A38-3669-D52AF86BFE70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657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 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1AA976-A1BC-7543-BCA3-2D4150D85617}"/>
              </a:ext>
            </a:extLst>
          </p:cNvPr>
          <p:cNvSpPr/>
          <p:nvPr userDrawn="1"/>
        </p:nvSpPr>
        <p:spPr>
          <a:xfrm>
            <a:off x="0" y="-1"/>
            <a:ext cx="1219200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CEF7CD5-B4D8-3246-81C4-CDE34D0F60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4FEF48-169C-5A46-8195-FE7516DE17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91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Co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D51C892-4E27-4745-852B-3C61EA26D44E}"/>
              </a:ext>
            </a:extLst>
          </p:cNvPr>
          <p:cNvSpPr/>
          <p:nvPr userDrawn="1"/>
        </p:nvSpPr>
        <p:spPr>
          <a:xfrm>
            <a:off x="-1" y="6153938"/>
            <a:ext cx="12192000" cy="701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156134"/>
            <a:ext cx="12192000" cy="701866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1250580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tx1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chemeClr val="tx1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chemeClr val="tx1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1250612" cy="4356100"/>
          </a:xfrm>
        </p:spPr>
        <p:txBody>
          <a:bodyPr/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FAC401-1B20-1044-B6C3-2DF56687362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5300" y="6232336"/>
            <a:ext cx="5380457" cy="549863"/>
            <a:chOff x="495300" y="6156134"/>
            <a:chExt cx="5815863" cy="5943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AF4B63-0B3B-DB42-9146-25B997DDE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00" y="6156134"/>
              <a:ext cx="594360" cy="5943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9B31E0-CF14-B24C-A354-06D02E7D0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95337" y="6192722"/>
              <a:ext cx="589280" cy="548640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98FB0F01-2E8D-9C41-A769-32BEFB2D25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61703" y="6178994"/>
              <a:ext cx="1242204" cy="548640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D33556FF-3AC1-4846-9CD4-F1D9F688EA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480993" y="6224714"/>
              <a:ext cx="2015544" cy="457200"/>
            </a:xfrm>
            <a:prstGeom prst="rect">
              <a:avLst/>
            </a:prstGeom>
          </p:spPr>
        </p:pic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CBE91263-6E77-F44D-AD5C-4605E5D4AF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762523" y="6178994"/>
              <a:ext cx="548640" cy="548640"/>
            </a:xfrm>
            <a:prstGeom prst="rect">
              <a:avLst/>
            </a:prstGeom>
          </p:spPr>
        </p:pic>
      </p:grpSp>
      <p:pic>
        <p:nvPicPr>
          <p:cNvPr id="8" name="Picture 7" descr="A blue and red logo&#10;&#10;Description automatically generated">
            <a:extLst>
              <a:ext uri="{FF2B5EF4-FFF2-40B4-BE49-F238E27FC236}">
                <a16:creationId xmlns:a16="http://schemas.microsoft.com/office/drawing/2014/main" id="{55ED2587-F6EA-EB39-CA51-7AC43B87077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036854" y="6225035"/>
            <a:ext cx="632965" cy="632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F77434-161B-DCCE-DADE-3BD4A5C04A4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6830916" y="6366796"/>
            <a:ext cx="582712" cy="35195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9F82CB-4B83-F72C-28F4-428559FF2F1C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082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Cobranded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914BE7-5EF5-F04C-92C3-AC79CE6FEF71}"/>
              </a:ext>
            </a:extLst>
          </p:cNvPr>
          <p:cNvSpPr/>
          <p:nvPr userDrawn="1"/>
        </p:nvSpPr>
        <p:spPr>
          <a:xfrm>
            <a:off x="10912510" y="0"/>
            <a:ext cx="1279490" cy="6858000"/>
          </a:xfrm>
          <a:prstGeom prst="rect">
            <a:avLst/>
          </a:prstGeom>
          <a:solidFill>
            <a:srgbClr val="F3F3F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4C3514-E2F4-684E-AF72-7C8BF89C4B4E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06316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4960" y="6504872"/>
            <a:ext cx="436557" cy="2116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0063162" cy="4356100"/>
          </a:xfrm>
        </p:spPr>
        <p:txBody>
          <a:bodyPr/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AF4B63-0B3B-DB42-9146-25B997DDE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9B31E0-CF14-B24C-A354-06D02E7D0F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3655" y="1105572"/>
            <a:ext cx="457200" cy="42566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8FB0F01-2E8D-9C41-A769-32BEFB2D25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34670" y="1697865"/>
            <a:ext cx="1035170" cy="4572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BE91263-6E77-F44D-AD5C-4605E5D4AF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23655" y="2952041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E7DDDD-B884-F747-9DB1-8BD6693AD02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1232215" y="4240434"/>
            <a:ext cx="638139" cy="385435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33556FF-3AC1-4846-9CD4-F1D9F688E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40344"/>
          <a:stretch/>
        </p:blipFill>
        <p:spPr>
          <a:xfrm>
            <a:off x="11191537" y="2332678"/>
            <a:ext cx="721436" cy="27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07D95D-B422-734C-B608-50EB3785143D}"/>
              </a:ext>
            </a:extLst>
          </p:cNvPr>
          <p:cNvSpPr txBox="1"/>
          <p:nvPr userDrawn="1"/>
        </p:nvSpPr>
        <p:spPr>
          <a:xfrm>
            <a:off x="11065584" y="2606855"/>
            <a:ext cx="9733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" spc="20" baseline="0">
                <a:solidFill>
                  <a:srgbClr val="E41737"/>
                </a:solidFill>
              </a:rPr>
              <a:t>COMMUNITY ONCOLOGY</a:t>
            </a:r>
            <a:br>
              <a:rPr lang="en-US" sz="450" spc="20" baseline="0">
                <a:solidFill>
                  <a:srgbClr val="E41737"/>
                </a:solidFill>
              </a:rPr>
            </a:br>
            <a:r>
              <a:rPr lang="en-US" sz="450" spc="20" baseline="0">
                <a:solidFill>
                  <a:srgbClr val="E41737"/>
                </a:solidFill>
              </a:rPr>
              <a:t>PHARMACY ASSOCIATION</a:t>
            </a:r>
          </a:p>
        </p:txBody>
      </p:sp>
      <p:sp>
        <p:nvSpPr>
          <p:cNvPr id="17" name="Footer Placeholder 8">
            <a:extLst>
              <a:ext uri="{FF2B5EF4-FFF2-40B4-BE49-F238E27FC236}">
                <a16:creationId xmlns:a16="http://schemas.microsoft.com/office/drawing/2014/main" id="{C21542BC-E996-A94A-81BD-BF0A890BD2DB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655FDB5E-9E43-6A46-BF66-721F777C55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0063162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7" name="Picture 6" descr="A blue and red logo&#10;&#10;Description automatically generated">
            <a:extLst>
              <a:ext uri="{FF2B5EF4-FFF2-40B4-BE49-F238E27FC236}">
                <a16:creationId xmlns:a16="http://schemas.microsoft.com/office/drawing/2014/main" id="{94AAC2FB-1E75-2B46-9C83-D8DD5DE59A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35772" y="3523595"/>
            <a:ext cx="632965" cy="63296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B45BDC-480D-C48A-FFA1-298248F4AFB4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0063162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608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8447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75FCE-E848-8641-B5ED-764D3ECEE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4025900"/>
            <a:ext cx="2329647" cy="232964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1295097"/>
            <a:ext cx="10637351" cy="1366838"/>
          </a:xfrm>
        </p:spPr>
        <p:txBody>
          <a:bodyPr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ExtraBold"/>
                <a:cs typeface="Open Sans ExtraBold"/>
              </a:defRPr>
            </a:lvl1pPr>
          </a:lstStyle>
          <a:p>
            <a:pPr lvl="0"/>
            <a:r>
              <a:rPr lang="en-US" dirty="0"/>
              <a:t>Insert Presentation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A9D727-882A-AC4E-9B7D-7ADAE333F728}"/>
              </a:ext>
            </a:extLst>
          </p:cNvPr>
          <p:cNvCxnSpPr/>
          <p:nvPr userDrawn="1"/>
        </p:nvCxnSpPr>
        <p:spPr>
          <a:xfrm>
            <a:off x="1097449" y="2823882"/>
            <a:ext cx="110945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3011488"/>
            <a:ext cx="7997825" cy="1169987"/>
          </a:xfrm>
        </p:spPr>
        <p:txBody>
          <a:bodyPr/>
          <a:lstStyle>
            <a:lvl1pPr marL="0" indent="0">
              <a:buFontTx/>
              <a:buNone/>
              <a:defRPr sz="2400" i="1">
                <a:solidFill>
                  <a:srgbClr val="C00000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82643E3-17F2-8A4B-B6F7-6E956C153C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6963" y="5245100"/>
            <a:ext cx="8140700" cy="1089025"/>
          </a:xfrm>
        </p:spPr>
        <p:txBody>
          <a:bodyPr/>
          <a:lstStyle>
            <a:lvl1pPr>
              <a:buFontTx/>
              <a:buNone/>
              <a:defRPr b="0"/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582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522274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515966"/>
            <a:ext cx="4265826" cy="342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449" y="6504871"/>
            <a:ext cx="450551" cy="222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05587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bg1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chemeClr val="bg1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chemeClr val="bg1"/>
                </a:solidFill>
                <a:latin typeface="Open Sans Light"/>
                <a:cs typeface="Open Sans Light"/>
              </a:rPr>
              <a:t>www.CommunityOncology.org    |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5348288"/>
            <a:ext cx="9104312" cy="9937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8C02AE2-E10D-3E42-AE22-25D53C426FA7}"/>
              </a:ext>
            </a:extLst>
          </p:cNvPr>
          <p:cNvSpPr>
            <a:spLocks noChangeAspect="1"/>
          </p:cNvSpPr>
          <p:nvPr userDrawn="1"/>
        </p:nvSpPr>
        <p:spPr>
          <a:xfrm>
            <a:off x="8031260" y="1064470"/>
            <a:ext cx="4572000" cy="45720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75FCE-E848-8641-B5ED-764D3ECEE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260" y="1064470"/>
            <a:ext cx="4572000" cy="4572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C688CB-A7E0-8E4F-A7D8-50CFEA320E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450" y="3283545"/>
            <a:ext cx="10676564" cy="13271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i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50" y="839831"/>
            <a:ext cx="10644000" cy="2133904"/>
          </a:xfrm>
        </p:spPr>
        <p:txBody>
          <a:bodyPr tIns="0" bIns="91440"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097449" y="3131144"/>
            <a:ext cx="11094551" cy="27432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38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15966"/>
            <a:ext cx="4265826" cy="342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510528"/>
          </a:xfrm>
          <a:prstGeom prst="rect">
            <a:avLst/>
          </a:prstGeom>
          <a:gradFill>
            <a:gsLst>
              <a:gs pos="0">
                <a:schemeClr val="accent1">
                  <a:alpha val="77000"/>
                </a:schemeClr>
              </a:gs>
              <a:gs pos="100000">
                <a:schemeClr val="accent1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1"/>
            <a:ext cx="450551" cy="222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895427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bg1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chemeClr val="bg1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chemeClr val="bg1"/>
                </a:solidFill>
                <a:latin typeface="Open Sans Light"/>
                <a:cs typeface="Open Sans Light"/>
              </a:rPr>
              <a:t>www.CommunityOncology.org    |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5348288"/>
            <a:ext cx="9104312" cy="9937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122B4F-C9A2-DC4E-AA1E-E9A27C7915D0}"/>
              </a:ext>
            </a:extLst>
          </p:cNvPr>
          <p:cNvSpPr>
            <a:spLocks noChangeAspect="1"/>
          </p:cNvSpPr>
          <p:nvPr userDrawn="1"/>
        </p:nvSpPr>
        <p:spPr>
          <a:xfrm>
            <a:off x="8031260" y="1064470"/>
            <a:ext cx="4572000" cy="45720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788720-0501-DF40-9DB5-BECA15D2F7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260" y="1064470"/>
            <a:ext cx="4572000" cy="4572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C688CB-A7E0-8E4F-A7D8-50CFEA320E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450" y="3283545"/>
            <a:ext cx="10676564" cy="13271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i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50" y="839831"/>
            <a:ext cx="10644000" cy="2133904"/>
          </a:xfrm>
        </p:spPr>
        <p:txBody>
          <a:bodyPr tIns="0" bIns="91440"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rgbClr val="FFFFFF"/>
                </a:solidFill>
                <a:latin typeface="Open Sans ExtraBold"/>
                <a:cs typeface="Open Sans Extra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097449" y="3131144"/>
            <a:ext cx="11094551" cy="27432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59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10637351" cy="136683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A9D727-882A-AC4E-9B7D-7ADAE333F728}"/>
              </a:ext>
            </a:extLst>
          </p:cNvPr>
          <p:cNvCxnSpPr/>
          <p:nvPr userDrawn="1"/>
        </p:nvCxnSpPr>
        <p:spPr>
          <a:xfrm>
            <a:off x="1097449" y="2823882"/>
            <a:ext cx="110945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rgbClr val="C00000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7E7708B-9ADA-804C-90DE-99A6F94295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64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10637351" cy="136683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A9D727-882A-AC4E-9B7D-7ADAE333F728}"/>
              </a:ext>
            </a:extLst>
          </p:cNvPr>
          <p:cNvCxnSpPr/>
          <p:nvPr userDrawn="1"/>
        </p:nvCxnSpPr>
        <p:spPr>
          <a:xfrm>
            <a:off x="1097449" y="2823882"/>
            <a:ext cx="110945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rgbClr val="C00000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7E7708B-9ADA-804C-90DE-99A6F94295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118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26739B9-82C2-2441-9570-8940244D6C3B}"/>
              </a:ext>
            </a:extLst>
          </p:cNvPr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6B68F5-B4AC-3D40-B66C-8595C10D4049}"/>
              </a:ext>
            </a:extLst>
          </p:cNvPr>
          <p:cNvSpPr/>
          <p:nvPr userDrawn="1"/>
        </p:nvSpPr>
        <p:spPr>
          <a:xfrm>
            <a:off x="0" y="0"/>
            <a:ext cx="12192000" cy="2823879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7997339" cy="282387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E39E1C-9C02-0C4D-8002-BBB4A253BE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986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ABE9F26-8BE2-7044-94A7-4E97B796D2BA}"/>
              </a:ext>
            </a:extLst>
          </p:cNvPr>
          <p:cNvSpPr/>
          <p:nvPr userDrawn="1"/>
        </p:nvSpPr>
        <p:spPr>
          <a:xfrm>
            <a:off x="0" y="-1"/>
            <a:ext cx="12192000" cy="2823878"/>
          </a:xfrm>
          <a:prstGeom prst="rect">
            <a:avLst/>
          </a:prstGeom>
          <a:gradFill>
            <a:gsLst>
              <a:gs pos="0">
                <a:schemeClr val="accent1">
                  <a:alpha val="77000"/>
                </a:schemeClr>
              </a:gs>
              <a:gs pos="100000">
                <a:schemeClr val="accent1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38912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7997339" cy="282387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D82B001-6E8F-1E43-A3E6-44E45D133F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454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0927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0282F96-0C96-6C47-8FD4-31CE734934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0409272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0409272" cy="4356100"/>
          </a:xfrm>
        </p:spPr>
        <p:txBody>
          <a:bodyPr/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769220-54E6-E649-8296-AAF8F83217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25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,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33936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45AF431-D7F3-AF43-8BFC-E6DE7560DC80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07395" y="2545492"/>
            <a:ext cx="11227405" cy="3071218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5862919"/>
            <a:ext cx="11250579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9B37D1-61AC-4C42-ABEE-F5B3576528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9" y="1280160"/>
            <a:ext cx="11250578" cy="1087437"/>
          </a:xfrm>
        </p:spPr>
        <p:txBody>
          <a:bodyPr/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F48DAC-6591-454D-8797-C6608F2CF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1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 line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33936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5862919"/>
            <a:ext cx="11249491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E369D0D1-39E8-144C-A64F-33A2CA0EB3A9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66329" y="1280161"/>
            <a:ext cx="5486400" cy="4347644"/>
          </a:xfrm>
        </p:spPr>
        <p:txBody>
          <a:bodyPr/>
          <a:lstStyle>
            <a:lvl1pPr>
              <a:buFontTx/>
              <a:buNone/>
              <a:defRPr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2A05D14-DBA1-0148-870F-5CCE4D996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7" y="1280160"/>
            <a:ext cx="5486400" cy="43476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6F3464-CC4C-2346-BCBE-8E6FC5E66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6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45811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2A05D14-DBA1-0148-870F-5CCE4D996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7" y="1280160"/>
            <a:ext cx="5486400" cy="43476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17793D-188C-9949-B1C8-23E487E738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8380" y="1288713"/>
            <a:ext cx="5405438" cy="4339091"/>
          </a:xfrm>
        </p:spPr>
        <p:txBody>
          <a:bodyPr/>
          <a:lstStyle>
            <a:lvl1pPr>
              <a:buFontTx/>
              <a:buNone/>
              <a:defRPr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4CADEE-E2EC-D643-BD3C-2BA1BC3FC2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35952" y="1539977"/>
            <a:ext cx="2014538" cy="3311525"/>
          </a:xfrm>
        </p:spPr>
        <p:txBody>
          <a:bodyPr lIns="91440" tIns="91440" rIns="91440" bIns="91440"/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8B397D-ECF4-BE42-95D8-F650F9C2F3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0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Subhead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832697"/>
            <a:ext cx="11252207" cy="38907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4F3553-857A-024E-8722-4B3AE5CEB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200214"/>
            <a:ext cx="11258550" cy="443566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400" i="1">
                <a:solidFill>
                  <a:schemeClr val="tx2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E0F1FA-D183-9140-89C6-E820D262FBC1}"/>
              </a:ext>
            </a:extLst>
          </p:cNvPr>
          <p:cNvCxnSpPr>
            <a:cxnSpLocks/>
          </p:cNvCxnSpPr>
          <p:nvPr userDrawn="1"/>
        </p:nvCxnSpPr>
        <p:spPr>
          <a:xfrm>
            <a:off x="495300" y="1144457"/>
            <a:ext cx="1169669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89C21D3-0D7A-E245-83A5-A039214FE3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367A60-F9A6-3F48-AA1C-8D8EDFE546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36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line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42048"/>
            <a:ext cx="10348912" cy="1278926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 bottom aligned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697017"/>
            <a:ext cx="11252207" cy="40264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4081664-FE28-AA4F-84D7-93603FD87F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220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249481-D4E4-BA49-843D-53621B95E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48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Pag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3D37AA-FBB0-DB41-B52E-AEC2F8F36B93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1EE17D15-7007-8549-BD4D-D302152E9FAE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7" y="228600"/>
            <a:ext cx="10433937" cy="862069"/>
          </a:xfrm>
        </p:spPr>
        <p:txBody>
          <a:bodyPr/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280160"/>
            <a:ext cx="5394960" cy="44432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F838A1C-50DB-1C46-8427-AE381A26A61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39262" y="1280160"/>
            <a:ext cx="5394960" cy="44432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54EFDE4-40BC-3C43-AE90-03C5779D5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3098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B97F35-6961-C04A-AA1F-E5EC55B2E1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26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34891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DE386B2-1432-8144-9C50-9053479DAA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220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FAB3C3-5D4F-D440-88EA-905ED32BB4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72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26739B9-82C2-2441-9570-8940244D6C3B}"/>
              </a:ext>
            </a:extLst>
          </p:cNvPr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6B68F5-B4AC-3D40-B66C-8595C10D4049}"/>
              </a:ext>
            </a:extLst>
          </p:cNvPr>
          <p:cNvSpPr/>
          <p:nvPr userDrawn="1"/>
        </p:nvSpPr>
        <p:spPr>
          <a:xfrm>
            <a:off x="0" y="0"/>
            <a:ext cx="12192000" cy="2823879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7997339" cy="282387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E39E1C-9C02-0C4D-8002-BBB4A253BE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291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 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1AA976-A1BC-7543-BCA3-2D4150D85617}"/>
              </a:ext>
            </a:extLst>
          </p:cNvPr>
          <p:cNvSpPr/>
          <p:nvPr userDrawn="1"/>
        </p:nvSpPr>
        <p:spPr>
          <a:xfrm>
            <a:off x="0" y="-1"/>
            <a:ext cx="1219200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CEF7CD5-B4D8-3246-81C4-CDE34D0F60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4FEF48-169C-5A46-8195-FE7516DE17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73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Co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D51C892-4E27-4745-852B-3C61EA26D44E}"/>
              </a:ext>
            </a:extLst>
          </p:cNvPr>
          <p:cNvSpPr/>
          <p:nvPr userDrawn="1"/>
        </p:nvSpPr>
        <p:spPr>
          <a:xfrm>
            <a:off x="-1" y="6153938"/>
            <a:ext cx="12192000" cy="701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156134"/>
            <a:ext cx="12192000" cy="701866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1250580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tx1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chemeClr val="tx1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chemeClr val="tx1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1250612" cy="4356100"/>
          </a:xfrm>
        </p:spPr>
        <p:txBody>
          <a:bodyPr/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FAC401-1B20-1044-B6C3-2DF56687362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5300" y="6232336"/>
            <a:ext cx="5380457" cy="549863"/>
            <a:chOff x="495300" y="6156134"/>
            <a:chExt cx="5815863" cy="5943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AF4B63-0B3B-DB42-9146-25B997DDE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00" y="6156134"/>
              <a:ext cx="594360" cy="5943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9B31E0-CF14-B24C-A354-06D02E7D0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95337" y="6192722"/>
              <a:ext cx="589280" cy="548640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98FB0F01-2E8D-9C41-A769-32BEFB2D25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61703" y="6178994"/>
              <a:ext cx="1242204" cy="548640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D33556FF-3AC1-4846-9CD4-F1D9F688EA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480993" y="6224714"/>
              <a:ext cx="2015544" cy="457200"/>
            </a:xfrm>
            <a:prstGeom prst="rect">
              <a:avLst/>
            </a:prstGeom>
          </p:spPr>
        </p:pic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CBE91263-6E77-F44D-AD5C-4605E5D4AF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762523" y="6178994"/>
              <a:ext cx="548640" cy="548640"/>
            </a:xfrm>
            <a:prstGeom prst="rect">
              <a:avLst/>
            </a:prstGeom>
          </p:spPr>
        </p:pic>
      </p:grpSp>
      <p:pic>
        <p:nvPicPr>
          <p:cNvPr id="8" name="Picture 7" descr="A blue and red logo&#10;&#10;Description automatically generated">
            <a:extLst>
              <a:ext uri="{FF2B5EF4-FFF2-40B4-BE49-F238E27FC236}">
                <a16:creationId xmlns:a16="http://schemas.microsoft.com/office/drawing/2014/main" id="{55ED2587-F6EA-EB39-CA51-7AC43B87077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036854" y="6225035"/>
            <a:ext cx="632965" cy="632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F77434-161B-DCCE-DADE-3BD4A5C04A4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6830916" y="6366797"/>
            <a:ext cx="457200" cy="27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56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Cobranded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914BE7-5EF5-F04C-92C3-AC79CE6FEF71}"/>
              </a:ext>
            </a:extLst>
          </p:cNvPr>
          <p:cNvSpPr/>
          <p:nvPr userDrawn="1"/>
        </p:nvSpPr>
        <p:spPr>
          <a:xfrm>
            <a:off x="10912510" y="0"/>
            <a:ext cx="1279490" cy="6858000"/>
          </a:xfrm>
          <a:prstGeom prst="rect">
            <a:avLst/>
          </a:prstGeom>
          <a:solidFill>
            <a:srgbClr val="F3F3F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4C3514-E2F4-684E-AF72-7C8BF89C4B4E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06316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4960" y="6504872"/>
            <a:ext cx="436557" cy="2116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0063162" cy="4356100"/>
          </a:xfrm>
        </p:spPr>
        <p:txBody>
          <a:bodyPr/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AF4B63-0B3B-DB42-9146-25B997DDE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9B31E0-CF14-B24C-A354-06D02E7D0F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3655" y="1105572"/>
            <a:ext cx="457200" cy="42566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8FB0F01-2E8D-9C41-A769-32BEFB2D25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34670" y="1697865"/>
            <a:ext cx="1035170" cy="4572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BE91263-6E77-F44D-AD5C-4605E5D4AF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23655" y="2952041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E7DDDD-B884-F747-9DB1-8BD6693AD02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1323655" y="4369445"/>
            <a:ext cx="457200" cy="276148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33556FF-3AC1-4846-9CD4-F1D9F688E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40344"/>
          <a:stretch/>
        </p:blipFill>
        <p:spPr>
          <a:xfrm>
            <a:off x="11191537" y="2332678"/>
            <a:ext cx="721436" cy="27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07D95D-B422-734C-B608-50EB3785143D}"/>
              </a:ext>
            </a:extLst>
          </p:cNvPr>
          <p:cNvSpPr txBox="1"/>
          <p:nvPr userDrawn="1"/>
        </p:nvSpPr>
        <p:spPr>
          <a:xfrm>
            <a:off x="11065584" y="2606855"/>
            <a:ext cx="9733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" spc="20" baseline="0">
                <a:solidFill>
                  <a:srgbClr val="E41737"/>
                </a:solidFill>
              </a:rPr>
              <a:t>COMMUNITY ONCOLOGY</a:t>
            </a:r>
            <a:br>
              <a:rPr lang="en-US" sz="450" spc="20" baseline="0">
                <a:solidFill>
                  <a:srgbClr val="E41737"/>
                </a:solidFill>
              </a:rPr>
            </a:br>
            <a:r>
              <a:rPr lang="en-US" sz="450" spc="20" baseline="0">
                <a:solidFill>
                  <a:srgbClr val="E41737"/>
                </a:solidFill>
              </a:rPr>
              <a:t>PHARMACY ASSOCIATION</a:t>
            </a:r>
          </a:p>
        </p:txBody>
      </p:sp>
      <p:sp>
        <p:nvSpPr>
          <p:cNvPr id="17" name="Footer Placeholder 8">
            <a:extLst>
              <a:ext uri="{FF2B5EF4-FFF2-40B4-BE49-F238E27FC236}">
                <a16:creationId xmlns:a16="http://schemas.microsoft.com/office/drawing/2014/main" id="{C21542BC-E996-A94A-81BD-BF0A890BD2DB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 Light"/>
                <a:cs typeface="Open Sans Light"/>
              </a:rPr>
              <a:t>www.CommunityOncology.org     | 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655FDB5E-9E43-6A46-BF66-721F777C55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0063162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7" name="Picture 6" descr="A blue and red logo&#10;&#10;Description automatically generated">
            <a:extLst>
              <a:ext uri="{FF2B5EF4-FFF2-40B4-BE49-F238E27FC236}">
                <a16:creationId xmlns:a16="http://schemas.microsoft.com/office/drawing/2014/main" id="{94AAC2FB-1E75-2B46-9C83-D8DD5DE59A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35772" y="3523595"/>
            <a:ext cx="632965" cy="63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19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8447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75FCE-E848-8641-B5ED-764D3ECEE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4025900"/>
            <a:ext cx="2329647" cy="232964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1295097"/>
            <a:ext cx="10637351" cy="1366838"/>
          </a:xfrm>
        </p:spPr>
        <p:txBody>
          <a:bodyPr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Insert Presentation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 dirty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 dirty="0" err="1">
                <a:solidFill>
                  <a:srgbClr val="FFFFFF"/>
                </a:solidFill>
                <a:latin typeface="Open Sans"/>
                <a:cs typeface="Open Sans"/>
              </a:rPr>
              <a:t>www.CommunityOncology.org</a:t>
            </a:r>
            <a:r>
              <a:rPr lang="en-US" sz="900" b="0" i="0" dirty="0">
                <a:solidFill>
                  <a:srgbClr val="FFFFFF"/>
                </a:solidFill>
                <a:latin typeface="Open Sans"/>
                <a:cs typeface="Open Sans"/>
              </a:rPr>
              <a:t>     |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A9D727-882A-AC4E-9B7D-7ADAE333F728}"/>
              </a:ext>
            </a:extLst>
          </p:cNvPr>
          <p:cNvCxnSpPr/>
          <p:nvPr userDrawn="1"/>
        </p:nvCxnSpPr>
        <p:spPr>
          <a:xfrm>
            <a:off x="1097449" y="2823882"/>
            <a:ext cx="110945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3011488"/>
            <a:ext cx="7997825" cy="1169987"/>
          </a:xfrm>
        </p:spPr>
        <p:txBody>
          <a:bodyPr/>
          <a:lstStyle>
            <a:lvl1pPr marL="0" indent="0">
              <a:buFontTx/>
              <a:buNone/>
              <a:defRPr sz="2400" i="1">
                <a:solidFill>
                  <a:srgbClr val="C00000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82643E3-17F2-8A4B-B6F7-6E956C153C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6963" y="5245100"/>
            <a:ext cx="8140700" cy="1089025"/>
          </a:xfrm>
        </p:spPr>
        <p:txBody>
          <a:bodyPr/>
          <a:lstStyle>
            <a:lvl1pPr>
              <a:buFontTx/>
              <a:buNone/>
              <a:defRPr b="0"/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743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522274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515966"/>
            <a:ext cx="4265826" cy="342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449" y="6504871"/>
            <a:ext cx="450551" cy="222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05587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bg1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www.CommunityOncology.org    |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5348288"/>
            <a:ext cx="9104312" cy="9937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8C02AE2-E10D-3E42-AE22-25D53C426FA7}"/>
              </a:ext>
            </a:extLst>
          </p:cNvPr>
          <p:cNvSpPr>
            <a:spLocks noChangeAspect="1"/>
          </p:cNvSpPr>
          <p:nvPr userDrawn="1"/>
        </p:nvSpPr>
        <p:spPr>
          <a:xfrm>
            <a:off x="7563900" y="1064470"/>
            <a:ext cx="4572000" cy="45720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75FCE-E848-8641-B5ED-764D3ECEE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900" y="1064470"/>
            <a:ext cx="4572000" cy="4572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C688CB-A7E0-8E4F-A7D8-50CFEA320E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450" y="3283545"/>
            <a:ext cx="10676564" cy="13271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i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50" y="839831"/>
            <a:ext cx="10644000" cy="2133904"/>
          </a:xfrm>
        </p:spPr>
        <p:txBody>
          <a:bodyPr tIns="0" bIns="91440"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097449" y="3131144"/>
            <a:ext cx="11094551" cy="27432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119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15966"/>
            <a:ext cx="4265826" cy="342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510528"/>
          </a:xfrm>
          <a:prstGeom prst="rect">
            <a:avLst/>
          </a:prstGeom>
          <a:gradFill>
            <a:gsLst>
              <a:gs pos="0">
                <a:schemeClr val="accent1">
                  <a:alpha val="77000"/>
                </a:schemeClr>
              </a:gs>
              <a:gs pos="100000">
                <a:schemeClr val="accent1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1"/>
            <a:ext cx="450551" cy="222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895427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bg1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www.CommunityOncology.org    |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5348288"/>
            <a:ext cx="7579677" cy="9937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122B4F-C9A2-DC4E-AA1E-E9A27C7915D0}"/>
              </a:ext>
            </a:extLst>
          </p:cNvPr>
          <p:cNvSpPr>
            <a:spLocks noChangeAspect="1"/>
          </p:cNvSpPr>
          <p:nvPr userDrawn="1"/>
        </p:nvSpPr>
        <p:spPr>
          <a:xfrm>
            <a:off x="7563900" y="1064470"/>
            <a:ext cx="4572000" cy="45720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788720-0501-DF40-9DB5-BECA15D2F7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900" y="1064470"/>
            <a:ext cx="4572000" cy="4572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C688CB-A7E0-8E4F-A7D8-50CFEA320E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450" y="3283545"/>
            <a:ext cx="6466450" cy="13271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i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50" y="839831"/>
            <a:ext cx="6466450" cy="2133904"/>
          </a:xfrm>
        </p:spPr>
        <p:txBody>
          <a:bodyPr tIns="0" bIns="91440"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097449" y="3131144"/>
            <a:ext cx="11094551" cy="27432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513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10637351" cy="136683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A9D727-882A-AC4E-9B7D-7ADAE333F728}"/>
              </a:ext>
            </a:extLst>
          </p:cNvPr>
          <p:cNvCxnSpPr/>
          <p:nvPr userDrawn="1"/>
        </p:nvCxnSpPr>
        <p:spPr>
          <a:xfrm>
            <a:off x="1097449" y="2823882"/>
            <a:ext cx="110945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rgbClr val="C00000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7E7708B-9ADA-804C-90DE-99A6F94295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832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26739B9-82C2-2441-9570-8940244D6C3B}"/>
              </a:ext>
            </a:extLst>
          </p:cNvPr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6B68F5-B4AC-3D40-B66C-8595C10D4049}"/>
              </a:ext>
            </a:extLst>
          </p:cNvPr>
          <p:cNvSpPr/>
          <p:nvPr userDrawn="1"/>
        </p:nvSpPr>
        <p:spPr>
          <a:xfrm>
            <a:off x="0" y="0"/>
            <a:ext cx="12192000" cy="2823879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7997339" cy="282387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E39E1C-9C02-0C4D-8002-BBB4A253BE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622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ABE9F26-8BE2-7044-94A7-4E97B796D2BA}"/>
              </a:ext>
            </a:extLst>
          </p:cNvPr>
          <p:cNvSpPr/>
          <p:nvPr userDrawn="1"/>
        </p:nvSpPr>
        <p:spPr>
          <a:xfrm>
            <a:off x="0" y="-1"/>
            <a:ext cx="12192000" cy="2823878"/>
          </a:xfrm>
          <a:prstGeom prst="rect">
            <a:avLst/>
          </a:prstGeom>
          <a:gradFill>
            <a:gsLst>
              <a:gs pos="0">
                <a:schemeClr val="accent1">
                  <a:alpha val="77000"/>
                </a:schemeClr>
              </a:gs>
              <a:gs pos="100000">
                <a:schemeClr val="accent1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38912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7997339" cy="282387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D82B001-6E8F-1E43-A3E6-44E45D133F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236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0927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0282F96-0C96-6C47-8FD4-31CE734934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0409272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0409272" cy="4356100"/>
          </a:xfrm>
        </p:spPr>
        <p:txBody>
          <a:bodyPr/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769220-54E6-E649-8296-AAF8F83217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350F52-54BB-4C11-5B9B-259546E2E6C6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335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ABE9F26-8BE2-7044-94A7-4E97B796D2BA}"/>
              </a:ext>
            </a:extLst>
          </p:cNvPr>
          <p:cNvSpPr/>
          <p:nvPr userDrawn="1"/>
        </p:nvSpPr>
        <p:spPr>
          <a:xfrm>
            <a:off x="0" y="-1"/>
            <a:ext cx="12192000" cy="2823878"/>
          </a:xfrm>
          <a:prstGeom prst="rect">
            <a:avLst/>
          </a:prstGeom>
          <a:gradFill>
            <a:gsLst>
              <a:gs pos="0">
                <a:schemeClr val="accent1">
                  <a:alpha val="77000"/>
                </a:schemeClr>
              </a:gs>
              <a:gs pos="100000">
                <a:schemeClr val="accent1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38912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7997339" cy="282387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D82B001-6E8F-1E43-A3E6-44E45D133F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015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,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33936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45AF431-D7F3-AF43-8BFC-E6DE7560DC80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07395" y="2545492"/>
            <a:ext cx="11227405" cy="3071218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5862919"/>
            <a:ext cx="11250579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9B37D1-61AC-4C42-ABEE-F5B3576528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9" y="1280160"/>
            <a:ext cx="11250578" cy="1087437"/>
          </a:xfrm>
        </p:spPr>
        <p:txBody>
          <a:bodyPr/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F48DAC-6591-454D-8797-C6608F2CF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DF49A7-6C43-F559-6EB0-4BF1353F0245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225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 line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33936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5862919"/>
            <a:ext cx="11249491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E369D0D1-39E8-144C-A64F-33A2CA0EB3A9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66329" y="1280161"/>
            <a:ext cx="5486400" cy="4347644"/>
          </a:xfrm>
        </p:spPr>
        <p:txBody>
          <a:bodyPr/>
          <a:lstStyle>
            <a:lvl1pPr>
              <a:buFontTx/>
              <a:buNone/>
              <a:defRPr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2A05D14-DBA1-0148-870F-5CCE4D996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7" y="1280160"/>
            <a:ext cx="5486400" cy="43476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 marL="502920" marR="0" indent="-2286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>
                <a:solidFill>
                  <a:schemeClr val="tx1"/>
                </a:solidFill>
              </a:defRPr>
            </a:lvl2pPr>
            <a:lvl3pPr marL="685800" marR="0" indent="-18288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marR="0" indent="-210312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6F3464-CC4C-2346-BCBE-8E6FC5E66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FF49A8-FDFE-E10A-ABA3-6D81F63186B0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939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45811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2A05D14-DBA1-0148-870F-5CCE4D996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7" y="1280160"/>
            <a:ext cx="5486400" cy="43476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17793D-188C-9949-B1C8-23E487E738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8380" y="1288713"/>
            <a:ext cx="5405438" cy="4339091"/>
          </a:xfrm>
        </p:spPr>
        <p:txBody>
          <a:bodyPr/>
          <a:lstStyle>
            <a:lvl1pPr>
              <a:buFontTx/>
              <a:buNone/>
              <a:defRPr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8B397D-ECF4-BE42-95D8-F650F9C2F3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9EC943-C4C7-A0DA-B348-89F38C600479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0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Subhead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832697"/>
            <a:ext cx="11252207" cy="38907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4F3553-857A-024E-8722-4B3AE5CEB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200214"/>
            <a:ext cx="11258550" cy="443566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400" i="1">
                <a:solidFill>
                  <a:schemeClr val="tx2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89C21D3-0D7A-E245-83A5-A039214FE3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367A60-F9A6-3F48-AA1C-8D8EDFE546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7D0321-8FEB-39FE-5928-234D9029F91E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917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line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42048"/>
            <a:ext cx="10348912" cy="1278926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 bottom aligned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697017"/>
            <a:ext cx="11252207" cy="40264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4081664-FE28-AA4F-84D7-93603FD87F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220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249481-D4E4-BA49-843D-53621B95E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0DB628-C1A4-386C-E5F4-5A2664179CC4}"/>
              </a:ext>
            </a:extLst>
          </p:cNvPr>
          <p:cNvCxnSpPr>
            <a:cxnSpLocks/>
          </p:cNvCxnSpPr>
          <p:nvPr userDrawn="1"/>
        </p:nvCxnSpPr>
        <p:spPr>
          <a:xfrm>
            <a:off x="509598" y="1617297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478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Pag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3D37AA-FBB0-DB41-B52E-AEC2F8F36B93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1EE17D15-7007-8549-BD4D-D302152E9FAE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7" y="228600"/>
            <a:ext cx="10433937" cy="862069"/>
          </a:xfrm>
        </p:spPr>
        <p:txBody>
          <a:bodyPr/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280160"/>
            <a:ext cx="5394960" cy="44432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F838A1C-50DB-1C46-8427-AE381A26A61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39262" y="1280160"/>
            <a:ext cx="5394960" cy="44432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54EFDE4-40BC-3C43-AE90-03C5779D5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3098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B97F35-6961-C04A-AA1F-E5EC55B2E1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B78E63-6D70-068A-9ED5-72483876FC62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138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34891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DE386B2-1432-8144-9C50-9053479DAA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220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FAB3C3-5D4F-D440-88EA-905ED32BB4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D70539-9F96-0A38-3669-D52AF86BFE70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7081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 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1AA976-A1BC-7543-BCA3-2D4150D85617}"/>
              </a:ext>
            </a:extLst>
          </p:cNvPr>
          <p:cNvSpPr/>
          <p:nvPr userDrawn="1"/>
        </p:nvSpPr>
        <p:spPr>
          <a:xfrm>
            <a:off x="0" y="-1"/>
            <a:ext cx="1219200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CEF7CD5-B4D8-3246-81C4-CDE34D0F60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4FEF48-169C-5A46-8195-FE7516DE17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249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Co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D51C892-4E27-4745-852B-3C61EA26D44E}"/>
              </a:ext>
            </a:extLst>
          </p:cNvPr>
          <p:cNvSpPr/>
          <p:nvPr userDrawn="1"/>
        </p:nvSpPr>
        <p:spPr>
          <a:xfrm>
            <a:off x="-1" y="6153938"/>
            <a:ext cx="12192000" cy="701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156134"/>
            <a:ext cx="12192000" cy="701866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1250580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tx1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tx1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tx1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1250612" cy="4356100"/>
          </a:xfrm>
        </p:spPr>
        <p:txBody>
          <a:bodyPr/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FAC401-1B20-1044-B6C3-2DF56687362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5300" y="6232336"/>
            <a:ext cx="5380457" cy="549863"/>
            <a:chOff x="495300" y="6156134"/>
            <a:chExt cx="5815863" cy="5943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AF4B63-0B3B-DB42-9146-25B997DDE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00" y="6156134"/>
              <a:ext cx="594360" cy="5943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9B31E0-CF14-B24C-A354-06D02E7D0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95337" y="6192722"/>
              <a:ext cx="589280" cy="548640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98FB0F01-2E8D-9C41-A769-32BEFB2D25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61703" y="6178994"/>
              <a:ext cx="1242204" cy="548640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D33556FF-3AC1-4846-9CD4-F1D9F688EA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480993" y="6224714"/>
              <a:ext cx="2015544" cy="457200"/>
            </a:xfrm>
            <a:prstGeom prst="rect">
              <a:avLst/>
            </a:prstGeom>
          </p:spPr>
        </p:pic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CBE91263-6E77-F44D-AD5C-4605E5D4AF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762523" y="6178994"/>
              <a:ext cx="548640" cy="548640"/>
            </a:xfrm>
            <a:prstGeom prst="rect">
              <a:avLst/>
            </a:prstGeom>
          </p:spPr>
        </p:pic>
      </p:grpSp>
      <p:pic>
        <p:nvPicPr>
          <p:cNvPr id="8" name="Picture 7" descr="A blue and red logo&#10;&#10;Description automatically generated">
            <a:extLst>
              <a:ext uri="{FF2B5EF4-FFF2-40B4-BE49-F238E27FC236}">
                <a16:creationId xmlns:a16="http://schemas.microsoft.com/office/drawing/2014/main" id="{55ED2587-F6EA-EB39-CA51-7AC43B87077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036854" y="6225035"/>
            <a:ext cx="632965" cy="632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F77434-161B-DCCE-DADE-3BD4A5C04A4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6830916" y="6366796"/>
            <a:ext cx="582712" cy="35195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9F82CB-4B83-F72C-28F4-428559FF2F1C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147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Cobranded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914BE7-5EF5-F04C-92C3-AC79CE6FEF71}"/>
              </a:ext>
            </a:extLst>
          </p:cNvPr>
          <p:cNvSpPr/>
          <p:nvPr userDrawn="1"/>
        </p:nvSpPr>
        <p:spPr>
          <a:xfrm>
            <a:off x="10912510" y="0"/>
            <a:ext cx="1279490" cy="6858000"/>
          </a:xfrm>
          <a:prstGeom prst="rect">
            <a:avLst/>
          </a:prstGeom>
          <a:solidFill>
            <a:srgbClr val="F3F3F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4C3514-E2F4-684E-AF72-7C8BF89C4B4E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06316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4960" y="6504872"/>
            <a:ext cx="436557" cy="2116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0063162" cy="4356100"/>
          </a:xfrm>
        </p:spPr>
        <p:txBody>
          <a:bodyPr/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AF4B63-0B3B-DB42-9146-25B997DDE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9B31E0-CF14-B24C-A354-06D02E7D0F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3655" y="1105572"/>
            <a:ext cx="457200" cy="42566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8FB0F01-2E8D-9C41-A769-32BEFB2D25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34670" y="1697865"/>
            <a:ext cx="1035170" cy="4572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BE91263-6E77-F44D-AD5C-4605E5D4AF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23655" y="2952041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E7DDDD-B884-F747-9DB1-8BD6693AD02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1232215" y="4240434"/>
            <a:ext cx="638139" cy="385435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33556FF-3AC1-4846-9CD4-F1D9F688E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40344"/>
          <a:stretch/>
        </p:blipFill>
        <p:spPr>
          <a:xfrm>
            <a:off x="11191537" y="2332678"/>
            <a:ext cx="721436" cy="27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07D95D-B422-734C-B608-50EB3785143D}"/>
              </a:ext>
            </a:extLst>
          </p:cNvPr>
          <p:cNvSpPr txBox="1"/>
          <p:nvPr userDrawn="1"/>
        </p:nvSpPr>
        <p:spPr>
          <a:xfrm>
            <a:off x="11065584" y="2606855"/>
            <a:ext cx="9733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" spc="20" baseline="0">
                <a:solidFill>
                  <a:srgbClr val="E41737"/>
                </a:solidFill>
              </a:rPr>
              <a:t>COMMUNITY ONCOLOGY</a:t>
            </a:r>
            <a:br>
              <a:rPr lang="en-US" sz="450" spc="20" baseline="0">
                <a:solidFill>
                  <a:srgbClr val="E41737"/>
                </a:solidFill>
              </a:rPr>
            </a:br>
            <a:r>
              <a:rPr lang="en-US" sz="450" spc="20" baseline="0">
                <a:solidFill>
                  <a:srgbClr val="E41737"/>
                </a:solidFill>
              </a:rPr>
              <a:t>PHARMACY ASSOCIATION</a:t>
            </a:r>
          </a:p>
        </p:txBody>
      </p:sp>
      <p:sp>
        <p:nvSpPr>
          <p:cNvPr id="17" name="Footer Placeholder 8">
            <a:extLst>
              <a:ext uri="{FF2B5EF4-FFF2-40B4-BE49-F238E27FC236}">
                <a16:creationId xmlns:a16="http://schemas.microsoft.com/office/drawing/2014/main" id="{C21542BC-E996-A94A-81BD-BF0A890BD2DB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655FDB5E-9E43-6A46-BF66-721F777C55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0063162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7" name="Picture 6" descr="A blue and red logo&#10;&#10;Description automatically generated">
            <a:extLst>
              <a:ext uri="{FF2B5EF4-FFF2-40B4-BE49-F238E27FC236}">
                <a16:creationId xmlns:a16="http://schemas.microsoft.com/office/drawing/2014/main" id="{94AAC2FB-1E75-2B46-9C83-D8DD5DE59A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35772" y="3523595"/>
            <a:ext cx="632965" cy="63296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B45BDC-480D-C48A-FFA1-298248F4AFB4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0063162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877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0927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0282F96-0C96-6C47-8FD4-31CE734934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0409272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0409272" cy="4356100"/>
          </a:xfrm>
        </p:spPr>
        <p:txBody>
          <a:bodyPr/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769220-54E6-E649-8296-AAF8F83217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32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 line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DFCDF0-002B-D647-9D70-6F523E4F2EFB}"/>
              </a:ext>
            </a:extLst>
          </p:cNvPr>
          <p:cNvSpPr/>
          <p:nvPr userDrawn="1"/>
        </p:nvSpPr>
        <p:spPr>
          <a:xfrm>
            <a:off x="10951029" y="1952"/>
            <a:ext cx="1240970" cy="6856048"/>
          </a:xfrm>
          <a:prstGeom prst="rect">
            <a:avLst/>
          </a:prstGeom>
          <a:solidFill>
            <a:srgbClr val="F3F3F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0927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0282F96-0C96-6C47-8FD4-31CE734934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0409272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0409272" cy="4356100"/>
          </a:xfrm>
        </p:spPr>
        <p:txBody>
          <a:bodyPr/>
          <a:lstStyle>
            <a:lvl1pPr>
              <a:lnSpc>
                <a:spcPct val="108000"/>
              </a:lnSpc>
              <a:spcBef>
                <a:spcPts val="600"/>
              </a:spcBef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C85200-4F6C-2A47-AC7E-DC1B91026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1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,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33936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45AF431-D7F3-AF43-8BFC-E6DE7560DC80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07395" y="2545492"/>
            <a:ext cx="11227405" cy="3071218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5862919"/>
            <a:ext cx="11250579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9B37D1-61AC-4C42-ABEE-F5B3576528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9" y="1280160"/>
            <a:ext cx="11250578" cy="1087437"/>
          </a:xfrm>
        </p:spPr>
        <p:txBody>
          <a:bodyPr/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F48DAC-6591-454D-8797-C6608F2CF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6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://www.communityoncology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hyperlink" Target="http://www.communityoncology.org/" TargetMode="Externa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hyperlink" Target="http://www.communityoncology.org/" TargetMode="Externa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hyperlink" Target="http://www.communityoncology.org/" TargetMode="Externa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12ABD-183A-F94E-97D1-B480B521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228600"/>
            <a:ext cx="11250580" cy="86206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13E48-2E7D-F147-A2E1-1ACFCE49D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5442" y="6504871"/>
            <a:ext cx="436557" cy="22276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bg1">
                    <a:lumMod val="65000"/>
                  </a:schemeClr>
                </a:solidFill>
                <a:latin typeface="Open Sans"/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/>
        </p:nvSpPr>
        <p:spPr>
          <a:xfrm>
            <a:off x="788539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 dirty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© 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  <a:hlinkClick r:id="rId20"/>
              </a:rPr>
              <a:t>www.CommunityOncology.org</a:t>
            </a:r>
            <a:r>
              <a:rPr lang="en-US" sz="900" b="0" i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. 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|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3237" y="1280160"/>
            <a:ext cx="11250580" cy="5238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435A3-C17D-2C4D-A10B-6BC6435BEF3E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5EF95B-257D-D745-85FC-78DFEDA540B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AF6186-C54C-8C42-BC16-4F199272A41C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5CE820-2F3E-6F4C-9254-9C9EDD0A7B02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EDDF16-2DE1-E74B-8B41-3ABE52F75302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7E5FF7-BB11-8741-9FDF-304C683DB66E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91AE58-17D7-7149-9C0E-79759EC690E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56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80" r:id="rId3"/>
    <p:sldLayoutId id="2147483683" r:id="rId4"/>
    <p:sldLayoutId id="2147483684" r:id="rId5"/>
    <p:sldLayoutId id="2147483685" r:id="rId6"/>
    <p:sldLayoutId id="2147483670" r:id="rId7"/>
    <p:sldLayoutId id="2147483687" r:id="rId8"/>
    <p:sldLayoutId id="2147483678" r:id="rId9"/>
    <p:sldLayoutId id="2147483679" r:id="rId10"/>
    <p:sldLayoutId id="2147483681" r:id="rId11"/>
    <p:sldLayoutId id="2147483676" r:id="rId12"/>
    <p:sldLayoutId id="2147483675" r:id="rId13"/>
    <p:sldLayoutId id="2147483673" r:id="rId14"/>
    <p:sldLayoutId id="2147483674" r:id="rId15"/>
    <p:sldLayoutId id="2147483677" r:id="rId16"/>
    <p:sldLayoutId id="2147483682" r:id="rId17"/>
    <p:sldLayoutId id="2147483686" r:id="rId18"/>
  </p:sldLayoutIdLst>
  <p:hf hdr="0" ftr="0" dt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200" b="1" kern="1200" spc="-50" baseline="0">
          <a:solidFill>
            <a:schemeClr val="accent1"/>
          </a:solidFill>
          <a:latin typeface="Open Sans SemiBold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Pct val="120000"/>
        <a:buFont typeface="Arial" panose="020B0604020202020204" pitchFamily="34" charset="0"/>
        <a:buChar char="•"/>
        <a:tabLst/>
        <a:defRPr sz="2000" kern="1200">
          <a:solidFill>
            <a:schemeClr val="accent6">
              <a:lumMod val="10000"/>
            </a:schemeClr>
          </a:solidFill>
          <a:latin typeface="Open Sans"/>
          <a:ea typeface="+mn-ea"/>
          <a:cs typeface="Open Sans"/>
        </a:defRPr>
      </a:lvl1pPr>
      <a:lvl2pPr marL="502920" marR="0" indent="-22860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Pct val="100000"/>
        <a:buFont typeface="Lucida Grande"/>
        <a:buChar char="–"/>
        <a:tabLst/>
        <a:defRPr sz="1800" kern="1200">
          <a:solidFill>
            <a:schemeClr val="accent6">
              <a:lumMod val="10000"/>
            </a:schemeClr>
          </a:solidFill>
          <a:latin typeface="Open Sans"/>
          <a:ea typeface="+mn-ea"/>
          <a:cs typeface="Open Sans"/>
        </a:defRPr>
      </a:lvl2pPr>
      <a:lvl3pPr marL="685800" marR="0" indent="-18288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Tx/>
        <a:buFont typeface="Wingdings" pitchFamily="2" charset="2"/>
        <a:buChar char="§"/>
        <a:tabLst/>
        <a:defRPr sz="1600" kern="1200">
          <a:solidFill>
            <a:schemeClr val="accent6">
              <a:lumMod val="10000"/>
            </a:schemeClr>
          </a:solidFill>
          <a:latin typeface="Open Sans"/>
          <a:ea typeface="+mn-ea"/>
          <a:cs typeface="Open Sans"/>
        </a:defRPr>
      </a:lvl3pPr>
      <a:lvl4pPr marL="941832" marR="0" indent="-210312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Pct val="140000"/>
        <a:buFont typeface="System Font Regular"/>
        <a:buChar char="-"/>
        <a:tabLst/>
        <a:defRPr sz="1400" kern="1200">
          <a:solidFill>
            <a:schemeClr val="accent6">
              <a:lumMod val="10000"/>
            </a:schemeClr>
          </a:solidFill>
          <a:latin typeface="Open Sans"/>
          <a:ea typeface="+mn-ea"/>
          <a:cs typeface="+mn-cs"/>
        </a:defRPr>
      </a:lvl4pPr>
      <a:lvl5pPr marL="1143000" marR="0" indent="-18288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Tx/>
        <a:buFont typeface="Arial"/>
        <a:buChar char="»"/>
        <a:tabLst/>
        <a:defRPr sz="1200" kern="1200">
          <a:solidFill>
            <a:schemeClr val="accent6">
              <a:lumMod val="10000"/>
            </a:schemeClr>
          </a:solidFill>
          <a:latin typeface="Open Sans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12" userDrawn="1">
          <p15:clr>
            <a:srgbClr val="F26B43"/>
          </p15:clr>
        </p15:guide>
        <p15:guide id="4" pos="739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12ABD-183A-F94E-97D1-B480B521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228600"/>
            <a:ext cx="11250580" cy="86206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13E48-2E7D-F147-A2E1-1ACFCE49D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5442" y="6504871"/>
            <a:ext cx="436557" cy="22276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bg1">
                    <a:lumMod val="65000"/>
                  </a:schemeClr>
                </a:solidFill>
                <a:latin typeface="Open Sans Light"/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/>
        </p:nvSpPr>
        <p:spPr>
          <a:xfrm>
            <a:off x="788539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 dirty="0">
                <a:solidFill>
                  <a:schemeClr val="bg1">
                    <a:lumMod val="65000"/>
                  </a:schemeClr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Open Sans Light"/>
                <a:cs typeface="Open Sans Light"/>
                <a:hlinkClick r:id="rId19"/>
              </a:rPr>
              <a:t>www.CommunityOncology.org</a:t>
            </a:r>
            <a:r>
              <a:rPr lang="en-US" sz="900" b="0" i="0">
                <a:solidFill>
                  <a:schemeClr val="bg1">
                    <a:lumMod val="65000"/>
                  </a:schemeClr>
                </a:solidFill>
                <a:latin typeface="Open Sans Light"/>
                <a:cs typeface="Open Sans Light"/>
              </a:rPr>
              <a:t>. 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Open Sans Light"/>
                <a:cs typeface="Open Sans Light"/>
              </a:rPr>
              <a:t>|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3237" y="1280160"/>
            <a:ext cx="11250580" cy="5238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435A3-C17D-2C4D-A10B-6BC6435BEF3E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5EF95B-257D-D745-85FC-78DFEDA540B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AF6186-C54C-8C42-BC16-4F199272A41C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5CE820-2F3E-6F4C-9254-9C9EDD0A7B02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EDDF16-2DE1-E74B-8B41-3ABE52F75302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7E5FF7-BB11-8741-9FDF-304C683DB66E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91AE58-17D7-7149-9C0E-79759EC690E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1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hf hdr="0" ftr="0" dt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200" b="1" kern="1200" spc="-50" baseline="0">
          <a:solidFill>
            <a:schemeClr val="accent1"/>
          </a:solidFill>
          <a:latin typeface="Open Sans SemiBold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>
          <a:srgbClr val="171E76"/>
        </a:buClr>
        <a:buSzPct val="120000"/>
        <a:buFont typeface="Arial" panose="020B0604020202020204" pitchFamily="34" charset="0"/>
        <a:buChar char="•"/>
        <a:tabLst/>
        <a:defRPr sz="2000" kern="1200">
          <a:solidFill>
            <a:schemeClr val="accent6">
              <a:lumMod val="10000"/>
            </a:schemeClr>
          </a:solidFill>
          <a:latin typeface="Open Sans Light"/>
          <a:ea typeface="+mn-ea"/>
          <a:cs typeface="Open Sans Light"/>
        </a:defRPr>
      </a:lvl1pPr>
      <a:lvl2pPr marL="502920" marR="0" indent="-228600" algn="l" defTabSz="4572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>
          <a:srgbClr val="171E76"/>
        </a:buClr>
        <a:buSzPct val="100000"/>
        <a:buFont typeface="Lucida Grande"/>
        <a:buChar char="–"/>
        <a:tabLst/>
        <a:defRPr sz="1800" kern="1200">
          <a:solidFill>
            <a:schemeClr val="tx1"/>
          </a:solidFill>
          <a:latin typeface="Open Sans Light"/>
          <a:ea typeface="+mn-ea"/>
          <a:cs typeface="Open Sans Light"/>
        </a:defRPr>
      </a:lvl2pPr>
      <a:lvl3pPr marL="685800" marR="0" indent="-182880" algn="l" defTabSz="4572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>
          <a:srgbClr val="171E76"/>
        </a:buClr>
        <a:buSzTx/>
        <a:buFont typeface="Wingdings" pitchFamily="2" charset="2"/>
        <a:buChar char="§"/>
        <a:tabLst/>
        <a:defRPr sz="1600" kern="1200">
          <a:solidFill>
            <a:schemeClr val="accent6">
              <a:lumMod val="10000"/>
            </a:schemeClr>
          </a:solidFill>
          <a:latin typeface="Open Sans Light"/>
          <a:ea typeface="+mn-ea"/>
          <a:cs typeface="Open Sans Light"/>
        </a:defRPr>
      </a:lvl3pPr>
      <a:lvl4pPr marL="941832" marR="0" indent="-210312" algn="l" defTabSz="4572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>
          <a:srgbClr val="171E76"/>
        </a:buClr>
        <a:buSzPct val="140000"/>
        <a:buFont typeface="System Font Regular"/>
        <a:buChar char="-"/>
        <a:tabLst/>
        <a:defRPr sz="1400" kern="1200">
          <a:solidFill>
            <a:schemeClr val="tx1"/>
          </a:solidFill>
          <a:latin typeface="Open Sans Light"/>
          <a:ea typeface="+mn-ea"/>
          <a:cs typeface="+mn-cs"/>
        </a:defRPr>
      </a:lvl4pPr>
      <a:lvl5pPr marL="1143000" marR="0" indent="-18288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Tx/>
        <a:buFont typeface="Arial"/>
        <a:buChar char="»"/>
        <a:tabLst/>
        <a:defRPr sz="1200" kern="1200">
          <a:solidFill>
            <a:schemeClr val="accent6">
              <a:lumMod val="10000"/>
            </a:schemeClr>
          </a:solidFill>
          <a:latin typeface="Open Sans Ligh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>
          <p15:clr>
            <a:srgbClr val="F26B43"/>
          </p15:clr>
        </p15:guide>
        <p15:guide id="2" pos="3840">
          <p15:clr>
            <a:srgbClr val="F26B43"/>
          </p15:clr>
        </p15:guide>
        <p15:guide id="3" pos="312">
          <p15:clr>
            <a:srgbClr val="F26B43"/>
          </p15:clr>
        </p15:guide>
        <p15:guide id="4" pos="739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12ABD-183A-F94E-97D1-B480B521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228600"/>
            <a:ext cx="11250580" cy="86206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13E48-2E7D-F147-A2E1-1ACFCE49D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5442" y="6504871"/>
            <a:ext cx="436557" cy="22276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bg1">
                    <a:lumMod val="65000"/>
                  </a:schemeClr>
                </a:solidFill>
                <a:latin typeface="Open Sans Light"/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/>
        </p:nvSpPr>
        <p:spPr>
          <a:xfrm>
            <a:off x="788539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Open Sans Light"/>
                <a:cs typeface="Open Sans Light"/>
              </a:rPr>
              <a:t>Community Oncology Alliance  </a:t>
            </a:r>
            <a:r>
              <a:rPr lang="de-DE" sz="900" b="0" i="0" dirty="0">
                <a:solidFill>
                  <a:schemeClr val="bg1">
                    <a:lumMod val="65000"/>
                  </a:schemeClr>
                </a:solidFill>
                <a:latin typeface="Open Sans Light"/>
                <a:cs typeface="Open Sans Light"/>
              </a:rPr>
              <a:t>© 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Open Sans Light"/>
                <a:cs typeface="Open Sans Light"/>
                <a:hlinkClick r:id="rId19"/>
              </a:rPr>
              <a:t>www.CommunityOncology.org</a:t>
            </a:r>
            <a:r>
              <a:rPr lang="en-US" sz="900" b="0" i="0">
                <a:solidFill>
                  <a:schemeClr val="bg1">
                    <a:lumMod val="65000"/>
                  </a:schemeClr>
                </a:solidFill>
                <a:latin typeface="Open Sans Light"/>
                <a:cs typeface="Open Sans Light"/>
              </a:rPr>
              <a:t>. 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Open Sans Light"/>
                <a:cs typeface="Open Sans Light"/>
              </a:rPr>
              <a:t>|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3237" y="1280160"/>
            <a:ext cx="11250580" cy="5238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435A3-C17D-2C4D-A10B-6BC6435BEF3E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5EF95B-257D-D745-85FC-78DFEDA540B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AF6186-C54C-8C42-BC16-4F199272A41C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5CE820-2F3E-6F4C-9254-9C9EDD0A7B02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EDDF16-2DE1-E74B-8B41-3ABE52F75302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7E5FF7-BB11-8741-9FDF-304C683DB66E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91AE58-17D7-7149-9C0E-79759EC690E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1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hf hdr="0" ftr="0" dt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200" b="1" kern="1200" spc="-50" baseline="0">
          <a:solidFill>
            <a:schemeClr val="accent1"/>
          </a:solidFill>
          <a:latin typeface="Open Sans Semibold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Pct val="120000"/>
        <a:buFont typeface="Arial" panose="020B0604020202020204" pitchFamily="34" charset="0"/>
        <a:buChar char="•"/>
        <a:tabLst/>
        <a:defRPr sz="2000" kern="1200">
          <a:solidFill>
            <a:schemeClr val="accent6">
              <a:lumMod val="10000"/>
            </a:schemeClr>
          </a:solidFill>
          <a:latin typeface="Open Sans Light"/>
          <a:ea typeface="+mn-ea"/>
          <a:cs typeface="Open Sans Light"/>
        </a:defRPr>
      </a:lvl1pPr>
      <a:lvl2pPr marL="502920" marR="0" indent="-22860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Pct val="100000"/>
        <a:buFont typeface="Lucida Grande"/>
        <a:buChar char="–"/>
        <a:tabLst/>
        <a:defRPr sz="1800" kern="1200">
          <a:solidFill>
            <a:schemeClr val="accent6">
              <a:lumMod val="10000"/>
            </a:schemeClr>
          </a:solidFill>
          <a:latin typeface="Open Sans Light"/>
          <a:ea typeface="+mn-ea"/>
          <a:cs typeface="Open Sans Light"/>
        </a:defRPr>
      </a:lvl2pPr>
      <a:lvl3pPr marL="685800" marR="0" indent="-18288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Tx/>
        <a:buFont typeface="Wingdings" pitchFamily="2" charset="2"/>
        <a:buChar char="§"/>
        <a:tabLst/>
        <a:defRPr sz="1600" kern="1200">
          <a:solidFill>
            <a:schemeClr val="accent6">
              <a:lumMod val="10000"/>
            </a:schemeClr>
          </a:solidFill>
          <a:latin typeface="Open Sans Light"/>
          <a:ea typeface="+mn-ea"/>
          <a:cs typeface="Open Sans Light"/>
        </a:defRPr>
      </a:lvl3pPr>
      <a:lvl4pPr marL="941832" marR="0" indent="-210312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Pct val="140000"/>
        <a:buFont typeface="System Font Regular"/>
        <a:buChar char="-"/>
        <a:tabLst/>
        <a:defRPr sz="1400" kern="1200">
          <a:solidFill>
            <a:schemeClr val="accent6">
              <a:lumMod val="10000"/>
            </a:schemeClr>
          </a:solidFill>
          <a:latin typeface="Open Sans Light"/>
          <a:ea typeface="+mn-ea"/>
          <a:cs typeface="+mn-cs"/>
        </a:defRPr>
      </a:lvl4pPr>
      <a:lvl5pPr marL="1143000" marR="0" indent="-18288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Tx/>
        <a:buFont typeface="Arial"/>
        <a:buChar char="»"/>
        <a:tabLst/>
        <a:defRPr sz="1200" kern="1200">
          <a:solidFill>
            <a:schemeClr val="accent6">
              <a:lumMod val="10000"/>
            </a:schemeClr>
          </a:solidFill>
          <a:latin typeface="Open Sans Ligh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>
          <p15:clr>
            <a:srgbClr val="F26B43"/>
          </p15:clr>
        </p15:guide>
        <p15:guide id="2" pos="3840">
          <p15:clr>
            <a:srgbClr val="F26B43"/>
          </p15:clr>
        </p15:guide>
        <p15:guide id="3" pos="312">
          <p15:clr>
            <a:srgbClr val="F26B43"/>
          </p15:clr>
        </p15:guide>
        <p15:guide id="4" pos="739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12ABD-183A-F94E-97D1-B480B521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228600"/>
            <a:ext cx="11250580" cy="86206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13E48-2E7D-F147-A2E1-1ACFCE49D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5442" y="6504871"/>
            <a:ext cx="436557" cy="22276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bg1">
                    <a:lumMod val="65000"/>
                  </a:schemeClr>
                </a:solidFill>
                <a:latin typeface="Open Sans"/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/>
        </p:nvSpPr>
        <p:spPr>
          <a:xfrm>
            <a:off x="788539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 dirty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© 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  <a:hlinkClick r:id="rId19"/>
              </a:rPr>
              <a:t>www.CommunityOncology.org</a:t>
            </a:r>
            <a:r>
              <a:rPr lang="en-US" sz="900" b="0" i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. 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|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3237" y="1280160"/>
            <a:ext cx="11250580" cy="5238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435A3-C17D-2C4D-A10B-6BC6435BEF3E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5EF95B-257D-D745-85FC-78DFEDA540B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AF6186-C54C-8C42-BC16-4F199272A41C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5CE820-2F3E-6F4C-9254-9C9EDD0A7B02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EDDF16-2DE1-E74B-8B41-3ABE52F75302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7E5FF7-BB11-8741-9FDF-304C683DB66E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91AE58-17D7-7149-9C0E-79759EC690E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96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p:hf hdr="0" ftr="0" dt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200" b="1" kern="1200" spc="-50" baseline="0">
          <a:solidFill>
            <a:schemeClr val="accent1"/>
          </a:solidFill>
          <a:latin typeface="Open Sans SemiBold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>
          <a:srgbClr val="171E76"/>
        </a:buClr>
        <a:buSzPct val="120000"/>
        <a:buFont typeface="Arial" panose="020B0604020202020204" pitchFamily="34" charset="0"/>
        <a:buChar char="•"/>
        <a:tabLst/>
        <a:defRPr sz="2000" kern="1200">
          <a:solidFill>
            <a:schemeClr val="accent6">
              <a:lumMod val="10000"/>
            </a:schemeClr>
          </a:solidFill>
          <a:latin typeface="Open Sans"/>
          <a:ea typeface="+mn-ea"/>
          <a:cs typeface="Open Sans"/>
        </a:defRPr>
      </a:lvl1pPr>
      <a:lvl2pPr marL="502920" marR="0" indent="-228600" algn="l" defTabSz="4572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>
          <a:srgbClr val="171E76"/>
        </a:buClr>
        <a:buSzPct val="100000"/>
        <a:buFont typeface="Lucida Grande"/>
        <a:buChar char="–"/>
        <a:tabLst/>
        <a:defRPr sz="1800" kern="1200">
          <a:solidFill>
            <a:schemeClr val="tx1"/>
          </a:solidFill>
          <a:latin typeface="Open Sans"/>
          <a:ea typeface="+mn-ea"/>
          <a:cs typeface="Open Sans"/>
        </a:defRPr>
      </a:lvl2pPr>
      <a:lvl3pPr marL="685800" marR="0" indent="-182880" algn="l" defTabSz="4572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>
          <a:srgbClr val="171E76"/>
        </a:buClr>
        <a:buSzTx/>
        <a:buFont typeface="Wingdings" pitchFamily="2" charset="2"/>
        <a:buChar char="§"/>
        <a:tabLst/>
        <a:defRPr sz="1600" kern="1200">
          <a:solidFill>
            <a:schemeClr val="accent6">
              <a:lumMod val="10000"/>
            </a:schemeClr>
          </a:solidFill>
          <a:latin typeface="Open Sans"/>
          <a:ea typeface="+mn-ea"/>
          <a:cs typeface="Open Sans"/>
        </a:defRPr>
      </a:lvl3pPr>
      <a:lvl4pPr marL="941832" marR="0" indent="-210312" algn="l" defTabSz="4572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>
          <a:srgbClr val="171E76"/>
        </a:buClr>
        <a:buSzPct val="140000"/>
        <a:buFont typeface="System Font Regular"/>
        <a:buChar char="-"/>
        <a:tabLst/>
        <a:defRPr sz="1400" kern="1200">
          <a:solidFill>
            <a:schemeClr val="tx1"/>
          </a:solidFill>
          <a:latin typeface="Open Sans"/>
          <a:ea typeface="+mn-ea"/>
          <a:cs typeface="+mn-cs"/>
        </a:defRPr>
      </a:lvl4pPr>
      <a:lvl5pPr marL="1143000" marR="0" indent="-18288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Tx/>
        <a:buFont typeface="Arial"/>
        <a:buChar char="»"/>
        <a:tabLst/>
        <a:defRPr sz="1200" kern="1200">
          <a:solidFill>
            <a:schemeClr val="accent6">
              <a:lumMod val="10000"/>
            </a:schemeClr>
          </a:solidFill>
          <a:latin typeface="Open Sans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>
          <p15:clr>
            <a:srgbClr val="F26B43"/>
          </p15:clr>
        </p15:guide>
        <p15:guide id="2" pos="3840">
          <p15:clr>
            <a:srgbClr val="F26B43"/>
          </p15:clr>
        </p15:guide>
        <p15:guide id="3" pos="312">
          <p15:clr>
            <a:srgbClr val="F26B43"/>
          </p15:clr>
        </p15:guide>
        <p15:guide id="4" pos="73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qvia.com/-/media/iqvia/pdfs/us/white-paper/2023/340b-drug-discount-program-exceeds-usd-100b-in-2022.pdf" TargetMode="External"/><Relationship Id="rId2" Type="http://schemas.openxmlformats.org/officeDocument/2006/relationships/hyperlink" Target="https://healthpolicy.usc.edu/research/the-340b-drug-pricing-program-background-ongoing-challenges-and-recent-developments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hyperlink" Target="https://media.thinkbrg.com/wp-content/uploads/2021/12/09062840/340B_Forecast-Report-Infographic_2021.pdf" TargetMode="External"/><Relationship Id="rId4" Type="http://schemas.openxmlformats.org/officeDocument/2006/relationships/hyperlink" Target="https://340breform.org/wp-content/uploads/2021/05/AIR340B-Neal-Masia-Report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hyperlink" Target="mailto:jlee@coacancer.org" TargetMode="External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mailto:jlee@coacancer.org" TargetMode="Externa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mailto:jlee@coacancer.org" TargetMode="External"/><Relationship Id="rId1" Type="http://schemas.openxmlformats.org/officeDocument/2006/relationships/slideLayout" Target="../slideLayouts/slideLayout59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munityoncology.org/" TargetMode="External"/><Relationship Id="rId2" Type="http://schemas.openxmlformats.org/officeDocument/2006/relationships/hyperlink" Target="mailto:tokon@COAcancer.org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5F11F-0CC5-8040-8FF4-8A0A358CF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1"/>
            <a:ext cx="450551" cy="222763"/>
          </a:xfrm>
        </p:spPr>
        <p:txBody>
          <a:bodyPr/>
          <a:lstStyle/>
          <a:p>
            <a:fld id="{888C30BE-5D6D-134F-8FB3-CF3A79761A0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E2F09-A0C7-764F-ADD5-2C46C2CEDA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6963" y="5348288"/>
            <a:ext cx="9104312" cy="993775"/>
          </a:xfrm>
        </p:spPr>
        <p:txBody>
          <a:bodyPr/>
          <a:lstStyle/>
          <a:p>
            <a:r>
              <a:rPr lang="en-US" dirty="0"/>
              <a:t>Ted Okon</a:t>
            </a:r>
          </a:p>
          <a:p>
            <a:r>
              <a:rPr lang="en-US" dirty="0"/>
              <a:t>Executive Director</a:t>
            </a:r>
          </a:p>
          <a:p>
            <a:r>
              <a:rPr lang="en-US" dirty="0"/>
              <a:t>May 2, 2024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C12DA4A-87CD-4A41-A617-6B13676B9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450" y="3283545"/>
            <a:ext cx="10676564" cy="1327139"/>
          </a:xfrm>
        </p:spPr>
        <p:txBody>
          <a:bodyPr/>
          <a:lstStyle/>
          <a:p>
            <a:r>
              <a:rPr lang="en-US" dirty="0"/>
              <a:t>Update from D.C. on Oncology Legislative Issues/Activities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74E49-EC5E-3347-89F9-1659ADB82A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7450" y="839831"/>
            <a:ext cx="10644000" cy="2133904"/>
          </a:xfrm>
        </p:spPr>
        <p:txBody>
          <a:bodyPr/>
          <a:lstStyle/>
          <a:p>
            <a:r>
              <a:rPr lang="en-US" dirty="0"/>
              <a:t>NJSOM Spring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19D6B1-2871-F74B-8614-452ED480D7D3}"/>
              </a:ext>
            </a:extLst>
          </p:cNvPr>
          <p:cNvSpPr txBox="1"/>
          <p:nvPr/>
        </p:nvSpPr>
        <p:spPr>
          <a:xfrm>
            <a:off x="4064533" y="-609751"/>
            <a:ext cx="406293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Title Layout alternate</a:t>
            </a:r>
          </a:p>
        </p:txBody>
      </p:sp>
    </p:spTree>
    <p:extLst>
      <p:ext uri="{BB962C8B-B14F-4D97-AF65-F5344CB8AC3E}">
        <p14:creationId xmlns:p14="http://schemas.microsoft.com/office/powerpoint/2010/main" val="2490578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C2BB1-6A18-BC55-0265-FA9300E44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70E0E-CC06-D507-EB2B-D79C2F170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Stark Issue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99446C-F7FB-0ECD-B122-94F360125C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7EF29-3C12-4536-F9E5-A8182512C3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CMS using the Stark law to stop practices from delivering drugs (or even caregivers from picking up drugs for patients)</a:t>
            </a:r>
          </a:p>
          <a:p>
            <a:r>
              <a:rPr lang="en-US" dirty="0"/>
              <a:t>COA working with Congress to get legislation advanced to stop CMS</a:t>
            </a:r>
          </a:p>
          <a:p>
            <a:pPr lvl="1"/>
            <a:r>
              <a:rPr lang="en-US" dirty="0"/>
              <a:t>H.R. 5526: Bipartisan bill with 61 members sponsoring</a:t>
            </a:r>
          </a:p>
          <a:p>
            <a:pPr lvl="1"/>
            <a:r>
              <a:rPr lang="en-US" dirty="0"/>
              <a:t>S. 3458: Bipartisan bill (identical to House version) recently launched</a:t>
            </a:r>
          </a:p>
          <a:p>
            <a:r>
              <a:rPr lang="en-US" dirty="0"/>
              <a:t>House bill passed the Energy &amp; Commerce Health Subcommittee</a:t>
            </a:r>
          </a:p>
          <a:p>
            <a:r>
              <a:rPr lang="en-US" dirty="0"/>
              <a:t>COA suing HHS/CMS</a:t>
            </a:r>
          </a:p>
          <a:p>
            <a:pPr lvl="1"/>
            <a:r>
              <a:rPr lang="en-US" dirty="0"/>
              <a:t>Motion for preliminary injunction denied</a:t>
            </a:r>
          </a:p>
          <a:p>
            <a:pPr lvl="1"/>
            <a:r>
              <a:rPr lang="en-US" dirty="0"/>
              <a:t>Oral arguments recently held</a:t>
            </a:r>
          </a:p>
          <a:p>
            <a:r>
              <a:rPr lang="en-US" dirty="0"/>
              <a:t>FOIA request to uncover what prompted CMS to issue Stark FAQ</a:t>
            </a:r>
          </a:p>
          <a:p>
            <a:r>
              <a:rPr lang="en-US" dirty="0"/>
              <a:t>This ties back to PBMs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E0F7BE-7DD5-FB87-7612-42BE331FA59D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document with text and a bill&#10;&#10;Description automatically generated">
            <a:extLst>
              <a:ext uri="{FF2B5EF4-FFF2-40B4-BE49-F238E27FC236}">
                <a16:creationId xmlns:a16="http://schemas.microsoft.com/office/drawing/2014/main" id="{810901DD-1894-A502-3149-D203719C3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079" y="2393795"/>
            <a:ext cx="2673350" cy="3507018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6848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C2BB1-6A18-BC55-0265-FA9300E44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70E0E-CC06-D507-EB2B-D79C2F170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Consolidation of Insurers &amp; PBMs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99446C-F7FB-0ECD-B122-94F360125C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E0F7BE-7DD5-FB87-7612-42BE331FA59D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-up of a chart&#10;&#10;Description automatically generated">
            <a:extLst>
              <a:ext uri="{FF2B5EF4-FFF2-40B4-BE49-F238E27FC236}">
                <a16:creationId xmlns:a16="http://schemas.microsoft.com/office/drawing/2014/main" id="{FB658E5E-B314-A897-88F4-61F13A8E1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555" y="1309606"/>
            <a:ext cx="8900333" cy="500643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4439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C2BB1-6A18-BC55-0265-FA9300E44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70E0E-CC06-D507-EB2B-D79C2F170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6 PBMs Control 94% of Rx Drug Market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99446C-F7FB-0ECD-B122-94F360125C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E0F7BE-7DD5-FB87-7612-42BE331FA59D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and white graph with text&#10;&#10;Description automatically generated">
            <a:extLst>
              <a:ext uri="{FF2B5EF4-FFF2-40B4-BE49-F238E27FC236}">
                <a16:creationId xmlns:a16="http://schemas.microsoft.com/office/drawing/2014/main" id="{84D5B927-D8CE-7C71-5781-CC31BC2D1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520" y="1340604"/>
            <a:ext cx="6798708" cy="4899598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702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C2BB1-6A18-BC55-0265-FA9300E44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70E0E-CC06-D507-EB2B-D79C2F170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of Insurer/PBM/Etc. Consolidation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99446C-F7FB-0ECD-B122-94F360125C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7EF29-3C12-4536-F9E5-A8182512C3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Insurers increasingly dictating treatment decisions</a:t>
            </a:r>
          </a:p>
          <a:p>
            <a:pPr lvl="1"/>
            <a:r>
              <a:rPr lang="en-US" dirty="0"/>
              <a:t>Leverage based on market size</a:t>
            </a:r>
          </a:p>
          <a:p>
            <a:pPr lvl="1"/>
            <a:r>
              <a:rPr lang="en-US" dirty="0"/>
              <a:t>Owning physicians</a:t>
            </a:r>
          </a:p>
          <a:p>
            <a:r>
              <a:rPr lang="en-US" dirty="0"/>
              <a:t>Utilization management being utilized more by insurers</a:t>
            </a:r>
          </a:p>
          <a:p>
            <a:pPr lvl="1"/>
            <a:r>
              <a:rPr lang="en-US" dirty="0"/>
              <a:t>Prior authorizations</a:t>
            </a:r>
          </a:p>
          <a:p>
            <a:pPr lvl="2"/>
            <a:r>
              <a:rPr lang="en-US" dirty="0"/>
              <a:t>Now using AI</a:t>
            </a:r>
          </a:p>
          <a:p>
            <a:pPr lvl="1"/>
            <a:r>
              <a:rPr lang="en-US" dirty="0"/>
              <a:t>Step therapy</a:t>
            </a:r>
          </a:p>
          <a:p>
            <a:r>
              <a:rPr lang="en-US" dirty="0"/>
              <a:t>Increasingly dictating higher cost therapies that are the most profitable drugs to the insurer/PBM</a:t>
            </a:r>
          </a:p>
          <a:p>
            <a:r>
              <a:rPr lang="en-US" dirty="0"/>
              <a:t>Fueling drug prices by demanding rebates</a:t>
            </a:r>
          </a:p>
          <a:p>
            <a:r>
              <a:rPr lang="en-US" dirty="0"/>
              <a:t>Dictating where and how patients receive treatment</a:t>
            </a:r>
          </a:p>
          <a:p>
            <a:pPr lvl="1"/>
            <a:r>
              <a:rPr lang="en-US" dirty="0"/>
              <a:t>Mandatory mail order</a:t>
            </a:r>
          </a:p>
          <a:p>
            <a:pPr lvl="1"/>
            <a:r>
              <a:rPr lang="en-US" dirty="0"/>
              <a:t>White bagging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E0F7BE-7DD5-FB87-7612-42BE331FA59D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400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C2BB1-6A18-BC55-0265-FA9300E44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70E0E-CC06-D507-EB2B-D79C2F170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a Few Headlines…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99446C-F7FB-0ECD-B122-94F360125C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14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E0F7BE-7DD5-FB87-7612-42BE331FA59D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207DF7-37E2-72EA-41B2-F015267608CB}"/>
              </a:ext>
            </a:extLst>
          </p:cNvPr>
          <p:cNvGrpSpPr/>
          <p:nvPr/>
        </p:nvGrpSpPr>
        <p:grpSpPr>
          <a:xfrm>
            <a:off x="503238" y="1405789"/>
            <a:ext cx="5099399" cy="2600515"/>
            <a:chOff x="503237" y="1251940"/>
            <a:chExt cx="7289801" cy="3790694"/>
          </a:xfrm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44F655E-5122-BC5C-2799-C4F1B957D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402"/>
            <a:stretch/>
          </p:blipFill>
          <p:spPr>
            <a:xfrm>
              <a:off x="503237" y="1251940"/>
              <a:ext cx="7289801" cy="458658"/>
            </a:xfrm>
            <a:prstGeom prst="rect">
              <a:avLst/>
            </a:prstGeom>
            <a:ln>
              <a:solidFill>
                <a:srgbClr val="112B7A"/>
              </a:solidFill>
            </a:ln>
          </p:spPr>
        </p:pic>
        <p:pic>
          <p:nvPicPr>
            <p:cNvPr id="15" name="Picture 14" descr="A close-up of a computer screen&#10;&#10;Description automatically generated">
              <a:extLst>
                <a:ext uri="{FF2B5EF4-FFF2-40B4-BE49-F238E27FC236}">
                  <a16:creationId xmlns:a16="http://schemas.microsoft.com/office/drawing/2014/main" id="{734D5D6B-BADD-68A4-AA43-EBEFFFDE7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238" y="1702534"/>
              <a:ext cx="7289800" cy="3340100"/>
            </a:xfrm>
            <a:prstGeom prst="rect">
              <a:avLst/>
            </a:prstGeom>
            <a:ln>
              <a:solidFill>
                <a:srgbClr val="112B7A"/>
              </a:solidFill>
            </a:ln>
          </p:spPr>
        </p:pic>
      </p:grpSp>
      <p:pic>
        <p:nvPicPr>
          <p:cNvPr id="8" name="Picture 7" descr="A screenshot of a news page&#10;&#10;Description automatically generated">
            <a:extLst>
              <a:ext uri="{FF2B5EF4-FFF2-40B4-BE49-F238E27FC236}">
                <a16:creationId xmlns:a16="http://schemas.microsoft.com/office/drawing/2014/main" id="{94BAE31B-0168-4339-C665-66D64000DA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286"/>
          <a:stretch/>
        </p:blipFill>
        <p:spPr>
          <a:xfrm>
            <a:off x="1287879" y="3911516"/>
            <a:ext cx="3300966" cy="1596320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2431986-F0EE-E631-E1C4-D8EF5310175F}"/>
              </a:ext>
            </a:extLst>
          </p:cNvPr>
          <p:cNvGrpSpPr/>
          <p:nvPr/>
        </p:nvGrpSpPr>
        <p:grpSpPr>
          <a:xfrm>
            <a:off x="5340224" y="1524112"/>
            <a:ext cx="5572286" cy="1467460"/>
            <a:chOff x="2940480" y="1453968"/>
            <a:chExt cx="5572286" cy="1467460"/>
          </a:xfrm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8" name="Picture 17" descr="A screenshot of a black screen&#10;&#10;Description automatically generated">
              <a:extLst>
                <a:ext uri="{FF2B5EF4-FFF2-40B4-BE49-F238E27FC236}">
                  <a16:creationId xmlns:a16="http://schemas.microsoft.com/office/drawing/2014/main" id="{AEED64A7-6B63-B8D9-2FEC-B7ACD328A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4767"/>
            <a:stretch/>
          </p:blipFill>
          <p:spPr>
            <a:xfrm>
              <a:off x="2940480" y="1453968"/>
              <a:ext cx="5572286" cy="1467460"/>
            </a:xfrm>
            <a:prstGeom prst="rect">
              <a:avLst/>
            </a:prstGeom>
            <a:ln>
              <a:solidFill>
                <a:srgbClr val="112B7A"/>
              </a:solidFill>
            </a:ln>
          </p:spPr>
        </p:pic>
        <p:pic>
          <p:nvPicPr>
            <p:cNvPr id="19" name="Picture 18" descr="A screenshot of a black screen&#10;&#10;Description automatically generated">
              <a:extLst>
                <a:ext uri="{FF2B5EF4-FFF2-40B4-BE49-F238E27FC236}">
                  <a16:creationId xmlns:a16="http://schemas.microsoft.com/office/drawing/2014/main" id="{CEE8C216-6346-10E3-8471-5328348D2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9964"/>
            <a:stretch/>
          </p:blipFill>
          <p:spPr>
            <a:xfrm>
              <a:off x="2940480" y="1843202"/>
              <a:ext cx="5572286" cy="900634"/>
            </a:xfrm>
            <a:prstGeom prst="rect">
              <a:avLst/>
            </a:prstGeom>
            <a:ln>
              <a:solidFill>
                <a:srgbClr val="112B7A"/>
              </a:solidFill>
            </a:ln>
          </p:spPr>
        </p:pic>
      </p:grpSp>
      <p:pic>
        <p:nvPicPr>
          <p:cNvPr id="11" name="Picture 10" descr="A screenshot of a medical news&#10;&#10;Description automatically generated">
            <a:extLst>
              <a:ext uri="{FF2B5EF4-FFF2-40B4-BE49-F238E27FC236}">
                <a16:creationId xmlns:a16="http://schemas.microsoft.com/office/drawing/2014/main" id="{DDD5EA5C-DBF2-2971-21B4-000B461CD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2329" y="2860606"/>
            <a:ext cx="3883957" cy="3099656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2DB79146-6596-64CF-1BE0-2AA2A8458B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8839" y="3439059"/>
            <a:ext cx="3165046" cy="2246271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8795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C2BB1-6A18-BC55-0265-FA9300E44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70E0E-CC06-D507-EB2B-D79C2F170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&amp; State Pressures on PBMs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99446C-F7FB-0ECD-B122-94F360125C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E0F7BE-7DD5-FB87-7612-42BE331FA59D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63058BF1-88C7-3283-CC88-158F6622B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8" y="1332855"/>
            <a:ext cx="3290050" cy="3099654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white building with columns and a dome with United States Capitol in the background&#10;&#10;Description automatically generated">
            <a:extLst>
              <a:ext uri="{FF2B5EF4-FFF2-40B4-BE49-F238E27FC236}">
                <a16:creationId xmlns:a16="http://schemas.microsoft.com/office/drawing/2014/main" id="{F0BB9E91-7ECB-9B7E-7B3D-D772AC446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862" y="1529336"/>
            <a:ext cx="3801944" cy="2909180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group of men in suits&#10;&#10;Description automatically generated">
            <a:extLst>
              <a:ext uri="{FF2B5EF4-FFF2-40B4-BE49-F238E27FC236}">
                <a16:creationId xmlns:a16="http://schemas.microsoft.com/office/drawing/2014/main" id="{B809AE32-D3DE-7C6F-F214-07D32A37B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699" y="3579715"/>
            <a:ext cx="2584392" cy="2772120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4DFE87AD-1F90-D463-B234-D83327843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722" y="2728737"/>
            <a:ext cx="2964737" cy="2772113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3455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07A9A-C625-F6F6-6464-20DF8298E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51D7D-B27C-C1C9-7CFE-7EB3DD395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Low-Ball PBM Reimbursement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63DA0F-E785-8778-9E63-59EECFCA55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FB8D02-671F-C814-17D8-C0ABF74342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Eliminated retroactive DIR fees starting 1/1/24</a:t>
            </a:r>
          </a:p>
          <a:p>
            <a:pPr lvl="1"/>
            <a:r>
              <a:rPr lang="en-US" dirty="0"/>
              <a:t>But expected PBMs to jack down Part D reimbursement to make up for lost DIR fee revenue</a:t>
            </a:r>
          </a:p>
          <a:p>
            <a:r>
              <a:rPr lang="en-US" dirty="0"/>
              <a:t>Preliminary look at PBM reimbursement, especially Express Scripts, shows this is what has happened</a:t>
            </a:r>
          </a:p>
          <a:p>
            <a:pPr lvl="1"/>
            <a:r>
              <a:rPr lang="en-US" dirty="0"/>
              <a:t>Net 2023 reimbursement (reimbursement plus DIR fees) AWP minus 20%</a:t>
            </a:r>
          </a:p>
          <a:p>
            <a:pPr lvl="1"/>
            <a:r>
              <a:rPr lang="en-US" dirty="0"/>
              <a:t>2024 reimbursement AWP minus 25% </a:t>
            </a:r>
          </a:p>
          <a:p>
            <a:r>
              <a:rPr lang="en-US" dirty="0"/>
              <a:t>Letters to ESI and CMS, copying Congress</a:t>
            </a:r>
          </a:p>
          <a:p>
            <a:r>
              <a:rPr lang="en-US" dirty="0"/>
              <a:t>Engaging congressional committees</a:t>
            </a:r>
          </a:p>
          <a:p>
            <a:r>
              <a:rPr lang="en-US" dirty="0"/>
              <a:t>Looking at possible legal action and legislation</a:t>
            </a:r>
          </a:p>
          <a:p>
            <a:r>
              <a:rPr lang="en-US" dirty="0"/>
              <a:t>Held a webinar on to engage practices</a:t>
            </a:r>
          </a:p>
          <a:p>
            <a:r>
              <a:rPr lang="en-US" dirty="0"/>
              <a:t>Now seeing ESI ”bonus pool” popping up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05B6E0-9052-298A-599A-C94017A85631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FB86568-BB9B-0206-5A7E-4BDFCF5B0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478" y="2818505"/>
            <a:ext cx="2577964" cy="3336188"/>
          </a:xfrm>
          <a:prstGeom prst="rect">
            <a:avLst/>
          </a:prstGeom>
          <a:solidFill>
            <a:schemeClr val="bg1"/>
          </a:solidFill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88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5E095-DD48-1639-3788-12101C0EE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22F2D-BFD2-132C-1869-E0CE5D744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Documenting PBM Abuses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90996E-FBF1-A0E6-60BF-7401364DD7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17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6E7ADC-8705-26C5-71D5-A9B074CBA7B0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81D54EA-7983-E3CB-193A-41D1EF4CBC9C}"/>
              </a:ext>
            </a:extLst>
          </p:cNvPr>
          <p:cNvSpPr txBox="1">
            <a:spLocks/>
          </p:cNvSpPr>
          <p:nvPr/>
        </p:nvSpPr>
        <p:spPr>
          <a:xfrm>
            <a:off x="7254044" y="2146649"/>
            <a:ext cx="4398561" cy="354106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Pct val="100000"/>
              <a:buFont typeface="Lucida Grande"/>
              <a:buChar char="–"/>
              <a:tabLst/>
              <a:defRPr sz="18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Tx/>
              <a:buFont typeface="Wingdings" pitchFamily="2" charset="2"/>
              <a:buChar char="§"/>
              <a:tabLst/>
              <a:defRPr sz="16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Pct val="140000"/>
              <a:buFont typeface="System Font Regular"/>
              <a:buChar char="-"/>
              <a:tabLst/>
              <a:defRPr sz="14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1430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Tx/>
              <a:buFont typeface="Arial"/>
              <a:buChar char="»"/>
              <a:tabLst/>
              <a:defRPr sz="12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COA has published 8 volumes of PBM patient horror stories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Latest version out today and another one out next week</a:t>
            </a:r>
          </a:p>
          <a:p>
            <a:pPr>
              <a:lnSpc>
                <a:spcPct val="120000"/>
              </a:lnSpc>
            </a:pPr>
            <a:r>
              <a:rPr lang="en-US" dirty="0"/>
              <a:t>Detail very specific cases of where patient care is impeded and harmed at the hands of PBMs</a:t>
            </a:r>
          </a:p>
        </p:txBody>
      </p:sp>
      <p:pic>
        <p:nvPicPr>
          <p:cNvPr id="5" name="Picture 4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F5A2AB59-DD54-42B4-2207-3FBAFB9DE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91" y="1566663"/>
            <a:ext cx="3653842" cy="470103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B7F7C5A4-D908-B447-14E3-B4E4798B35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5" t="22844" r="5936" b="56975"/>
          <a:stretch/>
        </p:blipFill>
        <p:spPr>
          <a:xfrm>
            <a:off x="445673" y="3195679"/>
            <a:ext cx="6285271" cy="18681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3398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3AB25-8E9A-A0C9-9EA5-D70070613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DA3DC-B3B8-1EA8-1653-5DBC143B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 Issues in the Legislative Spotlight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03626F-FBC0-E7C8-D2D4-361EF8E09C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7F908E-1AEE-7DCB-D530-4E29DAD4DA21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D8DF0F-450F-5980-E33C-17295EA3B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8" y="1389252"/>
            <a:ext cx="4991904" cy="267690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close-up of a news article&#10;&#10;Description automatically generated">
            <a:extLst>
              <a:ext uri="{FF2B5EF4-FFF2-40B4-BE49-F238E27FC236}">
                <a16:creationId xmlns:a16="http://schemas.microsoft.com/office/drawing/2014/main" id="{4DDC2E2D-230F-DF02-1C2D-6DC4B07E5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096" y="3573566"/>
            <a:ext cx="4991904" cy="227030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erson sitting in a chair&#10;&#10;Description automatically generated">
            <a:extLst>
              <a:ext uri="{FF2B5EF4-FFF2-40B4-BE49-F238E27FC236}">
                <a16:creationId xmlns:a16="http://schemas.microsoft.com/office/drawing/2014/main" id="{2ED5F4D9-DF40-1DFB-43B8-AA9D3139E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415" y="1691983"/>
            <a:ext cx="3646573" cy="3184902"/>
          </a:xfrm>
          <a:prstGeom prst="rect">
            <a:avLst/>
          </a:prstGeom>
        </p:spPr>
      </p:pic>
      <p:pic>
        <p:nvPicPr>
          <p:cNvPr id="16" name="Picture 15" descr="A graph of blue and orange bars&#10;&#10;Description automatically generated">
            <a:extLst>
              <a:ext uri="{FF2B5EF4-FFF2-40B4-BE49-F238E27FC236}">
                <a16:creationId xmlns:a16="http://schemas.microsoft.com/office/drawing/2014/main" id="{C9BF3AA6-D907-15F6-E25B-B5D8B89D1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307" y="1379753"/>
            <a:ext cx="3215135" cy="252852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9981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3AB25-8E9A-A0C9-9EA5-D70070613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DA3DC-B3B8-1EA8-1653-5DBC143B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Spotlight on the 340B Drug Discount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03626F-FBC0-E7C8-D2D4-361EF8E09C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19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7F908E-1AEE-7DCB-D530-4E29DAD4DA21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F4EE277-DC3E-728F-39B7-427C56889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8" y="1440390"/>
            <a:ext cx="10123735" cy="455817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ED88ECB-088B-B716-A11C-7F2AFE884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752" y="4456524"/>
            <a:ext cx="4976323" cy="1095628"/>
          </a:xfrm>
          <a:prstGeom prst="rect">
            <a:avLst/>
          </a:prstGeom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593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7050D18B-14F0-E34F-8164-EB26254CE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Punchline of this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42176-DDEC-B749-956A-AFD99A2736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121E2BD-4D4F-3341-BAAA-A6E410ADD7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More major health care issues swirling in D.C. than ever before</a:t>
            </a:r>
          </a:p>
          <a:p>
            <a:pPr lvl="1"/>
            <a:r>
              <a:rPr lang="en-US" dirty="0"/>
              <a:t>Most, if not all, impact oncology in some way</a:t>
            </a:r>
          </a:p>
          <a:p>
            <a:r>
              <a:rPr lang="en-US" dirty="0"/>
              <a:t>Just several years ago the one common health care theme was drug prices</a:t>
            </a:r>
          </a:p>
          <a:p>
            <a:pPr lvl="1"/>
            <a:r>
              <a:rPr lang="en-US" dirty="0"/>
              <a:t>Now, the issues have expanded well beyond pharmaceutical manufacturers and increasing drug prices</a:t>
            </a:r>
          </a:p>
          <a:p>
            <a:pPr lvl="1"/>
            <a:r>
              <a:rPr lang="en-US" dirty="0"/>
              <a:t>The whole health care “ecosystem” has become the focus, especially the role of middlemen and consolidating health systems  </a:t>
            </a:r>
          </a:p>
          <a:p>
            <a:pPr lvl="1"/>
            <a:r>
              <a:rPr lang="en-US" dirty="0"/>
              <a:t>Most (all?) issues are bipartisan</a:t>
            </a:r>
          </a:p>
          <a:p>
            <a:r>
              <a:rPr lang="en-US" dirty="0"/>
              <a:t>Good news is there are more hearings and legislation on the spectrum of health care issues</a:t>
            </a:r>
          </a:p>
          <a:p>
            <a:r>
              <a:rPr lang="en-US" dirty="0"/>
              <a:t>Bad news is that Congress is hopelessly broken, can’t get out of its own way, and won’t advance any meaningful legislation likely until the lame duck session 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A67ED-34A7-2646-85F0-885991349861}"/>
              </a:ext>
            </a:extLst>
          </p:cNvPr>
          <p:cNvSpPr txBox="1"/>
          <p:nvPr/>
        </p:nvSpPr>
        <p:spPr>
          <a:xfrm>
            <a:off x="4496866" y="-650171"/>
            <a:ext cx="326332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Title, Text Layout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D24EBA-E805-E84D-9F25-BF1002766A3C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929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3AB25-8E9A-A0C9-9EA5-D70070613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DA3DC-B3B8-1EA8-1653-5DBC143B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Investigative Reports &amp; Calls for Oversight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03626F-FBC0-E7C8-D2D4-361EF8E09C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7F908E-1AEE-7DCB-D530-4E29DAD4DA21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, grass, outdoor, athletic game&#10;&#10;Description automatically generated">
            <a:extLst>
              <a:ext uri="{FF2B5EF4-FFF2-40B4-BE49-F238E27FC236}">
                <a16:creationId xmlns:a16="http://schemas.microsoft.com/office/drawing/2014/main" id="{897E5A0C-EBC7-EF09-A66B-1E53EA88B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10" y="1654629"/>
            <a:ext cx="7772400" cy="447695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erson with a mustache&#10;&#10;Description automatically generated with medium confidence">
            <a:extLst>
              <a:ext uri="{FF2B5EF4-FFF2-40B4-BE49-F238E27FC236}">
                <a16:creationId xmlns:a16="http://schemas.microsoft.com/office/drawing/2014/main" id="{71214FDC-3FF6-81DC-7783-D2CA81382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104" y="2002972"/>
            <a:ext cx="3810186" cy="392203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2788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3AB25-8E9A-A0C9-9EA5-D70070613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DA3DC-B3B8-1EA8-1653-5DBC143B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Wall Street Journal Investigative Report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03626F-FBC0-E7C8-D2D4-361EF8E09C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21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7F908E-1AEE-7DCB-D530-4E29DAD4DA21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F660810-F4E2-45BF-AD42-E8E9A81AD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8" y="1469140"/>
            <a:ext cx="7516466" cy="4306011"/>
          </a:xfrm>
          <a:prstGeom prst="rect">
            <a:avLst/>
          </a:prstGeom>
          <a:ln>
            <a:solidFill>
              <a:srgbClr val="123C8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5AB9F0-47D5-B07E-36EC-EFF707C66748}"/>
              </a:ext>
            </a:extLst>
          </p:cNvPr>
          <p:cNvSpPr txBox="1"/>
          <p:nvPr/>
        </p:nvSpPr>
        <p:spPr>
          <a:xfrm>
            <a:off x="8458240" y="1961044"/>
            <a:ext cx="239205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23C8D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“Most of the satellite 340B sites of Cleveland Clinic’s flagship hospital are in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23C8D"/>
                </a:solidFill>
                <a:effectLst/>
                <a:uLnTx/>
                <a:uFillTx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areas with higher levels of household income and private health insurance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23C8D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than its main campus. Locations can include multiple sites.”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23C8D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23C8D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67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667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844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AE751-92A3-5CDA-20A0-487977B2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340B Growth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308AD-3198-256C-4D83-8F45EE2BD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C35536-A34E-231F-C376-F6BA588BD3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4042852" cy="43561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500" dirty="0"/>
              <a:t>The 340B program has expanded from a handful of safety net providers to 50+% of all U.S. hospitals </a:t>
            </a:r>
            <a:r>
              <a:rPr lang="en-US" sz="1500" i="1" dirty="0"/>
              <a:t>(Source: </a:t>
            </a:r>
            <a:r>
              <a:rPr lang="en-US" sz="1500" i="1" dirty="0">
                <a:hlinkClick r:id="rId2"/>
              </a:rPr>
              <a:t>USC Schaeffer Center for Health Policy Economics</a:t>
            </a:r>
            <a:r>
              <a:rPr lang="en-US" sz="1500" i="1" dirty="0"/>
              <a:t>)</a:t>
            </a:r>
            <a:endParaRPr lang="en-US" sz="1500" dirty="0"/>
          </a:p>
          <a:p>
            <a:pPr lvl="1">
              <a:lnSpc>
                <a:spcPct val="110000"/>
              </a:lnSpc>
            </a:pPr>
            <a:r>
              <a:rPr lang="en-US" sz="1300" dirty="0"/>
              <a:t>WAC list price value of 340B drug purchases $106 billion in 2022 </a:t>
            </a:r>
            <a:r>
              <a:rPr lang="en-US" sz="1300" i="1" dirty="0"/>
              <a:t>(Source: </a:t>
            </a:r>
            <a:r>
              <a:rPr lang="en-US" sz="1300" i="1" dirty="0">
                <a:hlinkClick r:id="rId3"/>
              </a:rPr>
              <a:t>IQVIA</a:t>
            </a:r>
            <a:r>
              <a:rPr lang="en-US" sz="1300" i="1" dirty="0"/>
              <a:t>)</a:t>
            </a:r>
          </a:p>
          <a:p>
            <a:pPr lvl="2">
              <a:lnSpc>
                <a:spcPct val="110000"/>
              </a:lnSpc>
            </a:pPr>
            <a:r>
              <a:rPr lang="en-US" sz="1000" dirty="0"/>
              <a:t>Close to doubling from 2018</a:t>
            </a:r>
          </a:p>
          <a:p>
            <a:pPr lvl="2">
              <a:lnSpc>
                <a:spcPct val="110000"/>
              </a:lnSpc>
            </a:pPr>
            <a:r>
              <a:rPr lang="en-US" sz="1000" dirty="0"/>
              <a:t>Over 15% of the total U.S. pharmaceutical market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340B generated $40 billion in profits for participants </a:t>
            </a:r>
            <a:r>
              <a:rPr lang="en-US" sz="1600" i="1" dirty="0"/>
              <a:t>(Source: </a:t>
            </a:r>
            <a:r>
              <a:rPr lang="en-US" sz="1600" i="1" dirty="0">
                <a:hlinkClick r:id="rId4"/>
              </a:rPr>
              <a:t>Masia/Columbia University &amp; SSR Health</a:t>
            </a:r>
            <a:r>
              <a:rPr lang="en-US" sz="1600" i="1" dirty="0"/>
              <a:t>) 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One estimate is that by 2026 340B will be the largest federal drug program, surpassing both Medicare and Medicaid drug programs </a:t>
            </a:r>
            <a:r>
              <a:rPr lang="en-US" sz="1600" i="1" dirty="0"/>
              <a:t>(Source: </a:t>
            </a:r>
            <a:r>
              <a:rPr lang="en-US" sz="1600" i="1" dirty="0">
                <a:hlinkClick r:id="rId5"/>
              </a:rPr>
              <a:t>Berkeley Research Group</a:t>
            </a:r>
            <a:r>
              <a:rPr lang="en-US" sz="1600" i="1" dirty="0"/>
              <a:t>)</a:t>
            </a:r>
            <a:r>
              <a:rPr lang="en-US" sz="1600" dirty="0"/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C186FD-0961-15C4-E4C3-AE6DBF7FE097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C4CCD2-370D-87C9-A7B2-C09B354B894E}"/>
              </a:ext>
            </a:extLst>
          </p:cNvPr>
          <p:cNvGrpSpPr/>
          <p:nvPr/>
        </p:nvGrpSpPr>
        <p:grpSpPr>
          <a:xfrm>
            <a:off x="5138602" y="1791529"/>
            <a:ext cx="5476058" cy="3636450"/>
            <a:chOff x="5153842" y="1989649"/>
            <a:chExt cx="5476058" cy="36364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3D60F9C-1707-90A9-7218-19AE4768A24C}"/>
                </a:ext>
              </a:extLst>
            </p:cNvPr>
            <p:cNvGrpSpPr/>
            <p:nvPr/>
          </p:nvGrpSpPr>
          <p:grpSpPr>
            <a:xfrm>
              <a:off x="5153842" y="1989649"/>
              <a:ext cx="5476058" cy="3636450"/>
              <a:chOff x="1240759" y="1720456"/>
              <a:chExt cx="9710481" cy="4635894"/>
            </a:xfrm>
            <a:effectLst>
              <a:outerShdw blurRad="165100" dist="1143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8" name="Picture 7" descr="Chart, bar chart&#10;&#10;Description automatically generated">
                <a:extLst>
                  <a:ext uri="{FF2B5EF4-FFF2-40B4-BE49-F238E27FC236}">
                    <a16:creationId xmlns:a16="http://schemas.microsoft.com/office/drawing/2014/main" id="{2986CC0C-21BD-D254-F4B7-3E9B074211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0759" y="1720456"/>
                <a:ext cx="9710481" cy="463589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15A1BD1-6F97-6A6A-30C7-402235D15D0B}"/>
                  </a:ext>
                </a:extLst>
              </p:cNvPr>
              <p:cNvSpPr/>
              <p:nvPr/>
            </p:nvSpPr>
            <p:spPr>
              <a:xfrm>
                <a:off x="1355834" y="1720456"/>
                <a:ext cx="4740165" cy="3711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4D9A7A-A8D6-AEBA-02F1-1F627B0503C9}"/>
                </a:ext>
              </a:extLst>
            </p:cNvPr>
            <p:cNvSpPr/>
            <p:nvPr/>
          </p:nvSpPr>
          <p:spPr>
            <a:xfrm>
              <a:off x="5218737" y="1991601"/>
              <a:ext cx="2767023" cy="4258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43409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7050D18B-14F0-E34F-8164-EB26254CE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340B Drug Markups Excessive</a:t>
            </a:r>
            <a:endParaRPr lang="en-US" sz="20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42176-DDEC-B749-956A-AFD99A2736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A67ED-34A7-2646-85F0-885991349861}"/>
              </a:ext>
            </a:extLst>
          </p:cNvPr>
          <p:cNvSpPr txBox="1"/>
          <p:nvPr/>
        </p:nvSpPr>
        <p:spPr>
          <a:xfrm>
            <a:off x="4496866" y="-650171"/>
            <a:ext cx="326332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Title, Text Layout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D24EBA-E805-E84D-9F25-BF1002766A3C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39045A2C-2C0A-5146-3756-988FB3133F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0848" y="1709322"/>
            <a:ext cx="3760626" cy="178860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2839A02B-A752-146B-27D0-CF03A66F4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0411" y="4179106"/>
            <a:ext cx="3061500" cy="111389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E0EA70AE-C5BB-AE6E-A864-C6648EA7D0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09"/>
          <a:stretch/>
        </p:blipFill>
        <p:spPr>
          <a:xfrm>
            <a:off x="7441473" y="4179105"/>
            <a:ext cx="3061500" cy="111389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D430B7B7-35A7-C7CE-08D7-324B90652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348" y="4179103"/>
            <a:ext cx="3061500" cy="11139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Frame 9">
            <a:extLst>
              <a:ext uri="{FF2B5EF4-FFF2-40B4-BE49-F238E27FC236}">
                <a16:creationId xmlns:a16="http://schemas.microsoft.com/office/drawing/2014/main" id="{A147B279-17F1-57CF-6E03-5E82C03AFC21}"/>
              </a:ext>
            </a:extLst>
          </p:cNvPr>
          <p:cNvSpPr/>
          <p:nvPr/>
        </p:nvSpPr>
        <p:spPr>
          <a:xfrm>
            <a:off x="619348" y="4967782"/>
            <a:ext cx="3061500" cy="325221"/>
          </a:xfrm>
          <a:prstGeom prst="fram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667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01889904-083E-7025-9B66-D664267552BB}"/>
              </a:ext>
            </a:extLst>
          </p:cNvPr>
          <p:cNvSpPr/>
          <p:nvPr/>
        </p:nvSpPr>
        <p:spPr>
          <a:xfrm>
            <a:off x="4030410" y="4967781"/>
            <a:ext cx="3061500" cy="325221"/>
          </a:xfrm>
          <a:prstGeom prst="fram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667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9D8929F7-8A2B-AEAE-24FB-D357B22FF234}"/>
              </a:ext>
            </a:extLst>
          </p:cNvPr>
          <p:cNvSpPr/>
          <p:nvPr/>
        </p:nvSpPr>
        <p:spPr>
          <a:xfrm>
            <a:off x="7441472" y="4986067"/>
            <a:ext cx="3061501" cy="325221"/>
          </a:xfrm>
          <a:prstGeom prst="fram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667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73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48A56-B61D-DC00-91CF-2619D0959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C4644-B0A9-4050-56F4-DBCA982A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Shortages Well Documented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11D133-60E4-AC05-28F1-28DD114953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24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E13D22-3F8D-EB9D-23EF-682AFB60732B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DD6A0BDF-F74F-B30C-D011-0A1BF5F8F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8" y="1402597"/>
            <a:ext cx="5471103" cy="380483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erson in a hospital bed&#10;&#10;Description automatically generated">
            <a:extLst>
              <a:ext uri="{FF2B5EF4-FFF2-40B4-BE49-F238E27FC236}">
                <a16:creationId xmlns:a16="http://schemas.microsoft.com/office/drawing/2014/main" id="{F79E156F-8BEB-5ADD-B366-3C925C8A2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740" y="2344116"/>
            <a:ext cx="4211841" cy="328563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erson in a suit&#10;&#10;Description automatically generated">
            <a:extLst>
              <a:ext uri="{FF2B5EF4-FFF2-40B4-BE49-F238E27FC236}">
                <a16:creationId xmlns:a16="http://schemas.microsoft.com/office/drawing/2014/main" id="{71A9CD75-BDC0-C0F2-1925-A28C1A20D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981" y="3116404"/>
            <a:ext cx="4149660" cy="28661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2431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AE751-92A3-5CDA-20A0-487977B2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Shortages: Solutions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308AD-3198-256C-4D83-8F45EE2BD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C35536-A34E-231F-C376-F6BA588BD3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4042852" cy="43561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1800" dirty="0"/>
              <a:t>Problem won’t be fundamentally fixed until underlying financial problem is addressed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Discounts and rebates making low-cost generic drugs financially not viable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ASP reimbursement doesn’t work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Basic problem Congress has is acknowledging that fixing the problem of drug shortages means paying more for generics</a:t>
            </a:r>
          </a:p>
          <a:p>
            <a:pPr lvl="1">
              <a:lnSpc>
                <a:spcPct val="120000"/>
              </a:lnSpc>
            </a:pPr>
            <a:r>
              <a:rPr lang="en-US" sz="1400" i="1" dirty="0"/>
              <a:t>Fundamentally that simple!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C186FD-0961-15C4-E4C3-AE6DBF7FE097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, screenshot, document, font&#10;&#10;Description automatically generated">
            <a:extLst>
              <a:ext uri="{FF2B5EF4-FFF2-40B4-BE49-F238E27FC236}">
                <a16:creationId xmlns:a16="http://schemas.microsoft.com/office/drawing/2014/main" id="{AA754EC9-6D33-3663-3FF6-39BDB89E4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459" y="1573293"/>
            <a:ext cx="3067527" cy="389559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document with text on it&#10;&#10;Description automatically generated">
            <a:extLst>
              <a:ext uri="{FF2B5EF4-FFF2-40B4-BE49-F238E27FC236}">
                <a16:creationId xmlns:a16="http://schemas.microsoft.com/office/drawing/2014/main" id="{4651A75D-0A43-F8C6-93DA-D4DFE62A5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644" y="1836181"/>
            <a:ext cx="3115564" cy="405280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document with text on it&#10;&#10;Description automatically generated">
            <a:extLst>
              <a:ext uri="{FF2B5EF4-FFF2-40B4-BE49-F238E27FC236}">
                <a16:creationId xmlns:a16="http://schemas.microsoft.com/office/drawing/2014/main" id="{B72D29B8-1ED3-E949-6BD1-863A9E090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5648" y="2670074"/>
            <a:ext cx="2733114" cy="345163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195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A8848-573A-C4BF-9F86-0A0900E08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5B9B4-54BB-49A6-5571-1668EC174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Stopping Physician Pay Cuts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4A9DCA-6EA3-28BC-DD9C-5E9F3EA524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26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5E3DC1-75ED-90AB-2C65-037D94EAC490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graph showing the number of sales in the us&#10;&#10;Description automatically generated with medium confidence">
            <a:extLst>
              <a:ext uri="{FF2B5EF4-FFF2-40B4-BE49-F238E27FC236}">
                <a16:creationId xmlns:a16="http://schemas.microsoft.com/office/drawing/2014/main" id="{857ABDFC-B6BC-7335-8CAA-B4F38FD2B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715" y="1514726"/>
            <a:ext cx="7454569" cy="459178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3291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A42CB-7F77-00D3-1947-056AE3527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7013-86F1-12E4-6D70-A19601AC4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IRA Drug Price “Negotiations”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D244AD-2359-436D-1E3F-8F8F407E60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27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82E927-F7FE-E3FA-17CF-CD6DAA61099B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697D9AC-D93C-9E77-62E3-5D41D26FA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8" y="1306158"/>
            <a:ext cx="7772400" cy="4245683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61F87A-E5C6-728E-D6DF-C86D6559C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260" y="2054611"/>
            <a:ext cx="5556350" cy="365015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9332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7050D18B-14F0-E34F-8164-EB26254CE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Good and the Bad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42176-DDEC-B749-956A-AFD99A2736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121E2BD-4D4F-3341-BAAA-A6E410ADD7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Good news is there are more working groups, hearings, and legislation on the spectrum of health care issues</a:t>
            </a:r>
          </a:p>
          <a:p>
            <a:pPr lvl="1"/>
            <a:r>
              <a:rPr lang="en-US" dirty="0"/>
              <a:t>PBMs</a:t>
            </a:r>
          </a:p>
          <a:p>
            <a:pPr lvl="1"/>
            <a:r>
              <a:rPr lang="en-US" dirty="0"/>
              <a:t>Site-neutral payments</a:t>
            </a:r>
          </a:p>
          <a:p>
            <a:pPr lvl="1"/>
            <a:r>
              <a:rPr lang="en-US" dirty="0"/>
              <a:t>340B</a:t>
            </a:r>
          </a:p>
          <a:p>
            <a:pPr lvl="1"/>
            <a:r>
              <a:rPr lang="en-US" dirty="0"/>
              <a:t>Drug shortages</a:t>
            </a:r>
          </a:p>
          <a:p>
            <a:pPr lvl="1"/>
            <a:r>
              <a:rPr lang="en-US" dirty="0"/>
              <a:t>Physician pay</a:t>
            </a:r>
          </a:p>
          <a:p>
            <a:pPr lvl="1"/>
            <a:r>
              <a:rPr lang="en-US" dirty="0"/>
              <a:t>Cyber security</a:t>
            </a:r>
          </a:p>
          <a:p>
            <a:r>
              <a:rPr lang="en-US" dirty="0"/>
              <a:t>Bad news is that Congress is hopelessly broken, can’t get out of its own way, and won’t advance any meaningful legislation likely until the lame duck session</a:t>
            </a:r>
          </a:p>
          <a:p>
            <a:pPr lvl="1"/>
            <a:r>
              <a:rPr lang="en-US" dirty="0"/>
              <a:t>Barely funded the government to prevent it from shutting down</a:t>
            </a:r>
          </a:p>
          <a:p>
            <a:pPr lvl="1"/>
            <a:r>
              <a:rPr lang="en-US" dirty="0"/>
              <a:t>Stuck passing foreign aid to Ukraine and Israel 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A67ED-34A7-2646-85F0-885991349861}"/>
              </a:ext>
            </a:extLst>
          </p:cNvPr>
          <p:cNvSpPr txBox="1"/>
          <p:nvPr/>
        </p:nvSpPr>
        <p:spPr>
          <a:xfrm>
            <a:off x="4496866" y="-650171"/>
            <a:ext cx="326332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Title, Text Layout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D24EBA-E805-E84D-9F25-BF1002766A3C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69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7050D18B-14F0-E34F-8164-EB26254CE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COA Legislative Priorities </a:t>
            </a:r>
            <a:r>
              <a:rPr lang="en-US"/>
              <a:t>&amp; Action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42176-DDEC-B749-956A-AFD99A2736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121E2BD-4D4F-3341-BAAA-A6E410ADD7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Helping practices with any aftermath on Change Healthcare</a:t>
            </a:r>
          </a:p>
          <a:p>
            <a:r>
              <a:rPr lang="en-US" dirty="0"/>
              <a:t>Suing CMS over Stark drug delivery restrictions </a:t>
            </a:r>
            <a:r>
              <a:rPr lang="en-US" u="sng" dirty="0"/>
              <a:t>and</a:t>
            </a:r>
            <a:r>
              <a:rPr lang="en-US" dirty="0"/>
              <a:t> pushing for legislation</a:t>
            </a:r>
          </a:p>
          <a:p>
            <a:pPr lvl="1"/>
            <a:r>
              <a:rPr lang="en-US" dirty="0"/>
              <a:t>H.R. 5526 already passed </a:t>
            </a:r>
          </a:p>
          <a:p>
            <a:r>
              <a:rPr lang="en-US" dirty="0"/>
              <a:t>Fighting for Medicare payment increases for physicians</a:t>
            </a:r>
          </a:p>
          <a:p>
            <a:pPr lvl="1"/>
            <a:r>
              <a:rPr lang="en-US" dirty="0"/>
              <a:t>Use site-neutral payments and 340B as “pay-</a:t>
            </a:r>
            <a:r>
              <a:rPr lang="en-US" dirty="0" err="1"/>
              <a:t>fors</a:t>
            </a:r>
            <a:r>
              <a:rPr lang="en-US" dirty="0"/>
              <a:t>”</a:t>
            </a:r>
          </a:p>
          <a:p>
            <a:r>
              <a:rPr lang="en-US" dirty="0"/>
              <a:t>Push for PBM legislation to advance in the Congress</a:t>
            </a:r>
          </a:p>
          <a:p>
            <a:pPr lvl="1"/>
            <a:r>
              <a:rPr lang="en-US" dirty="0"/>
              <a:t>Includes transparent, ”reasonable and relevant” reimbursement, and much more</a:t>
            </a:r>
          </a:p>
          <a:p>
            <a:r>
              <a:rPr lang="en-US" dirty="0"/>
              <a:t>Possibly taking legal action regarding Express Scripts (and others?) low-ball reimbursement</a:t>
            </a:r>
          </a:p>
          <a:p>
            <a:r>
              <a:rPr lang="en-US" dirty="0"/>
              <a:t>Helping practices sort out the latest FTC ruling on non-compete clauses</a:t>
            </a:r>
          </a:p>
          <a:p>
            <a:r>
              <a:rPr lang="en-US" dirty="0"/>
              <a:t>Working on solutions to IRA drug price negotiations</a:t>
            </a:r>
          </a:p>
          <a:p>
            <a:r>
              <a:rPr lang="en-US" dirty="0"/>
              <a:t>Ramping up state legislative activities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A67ED-34A7-2646-85F0-885991349861}"/>
              </a:ext>
            </a:extLst>
          </p:cNvPr>
          <p:cNvSpPr txBox="1"/>
          <p:nvPr/>
        </p:nvSpPr>
        <p:spPr>
          <a:xfrm>
            <a:off x="4496866" y="-650171"/>
            <a:ext cx="326332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Title, Text Layout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D24EBA-E805-E84D-9F25-BF1002766A3C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496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7050D18B-14F0-E34F-8164-EB26254CE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Political Landscape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42176-DDEC-B749-956A-AFD99A2736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121E2BD-4D4F-3341-BAAA-A6E410ADD7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Major election year where both sides don’t want to give the other any major victories</a:t>
            </a:r>
          </a:p>
          <a:p>
            <a:pPr lvl="1"/>
            <a:r>
              <a:rPr lang="en-US" dirty="0"/>
              <a:t>Hard enough to simply keep the government open</a:t>
            </a:r>
          </a:p>
          <a:p>
            <a:r>
              <a:rPr lang="en-US" dirty="0"/>
              <a:t>Top issues right now have crowded out major health care issues</a:t>
            </a:r>
          </a:p>
          <a:p>
            <a:pPr lvl="1"/>
            <a:r>
              <a:rPr lang="en-US" dirty="0"/>
              <a:t>Finally, Congress got the government funded and advanced foreign aid package</a:t>
            </a:r>
          </a:p>
          <a:p>
            <a:pPr lvl="1"/>
            <a:r>
              <a:rPr lang="en-US" dirty="0"/>
              <a:t>No anti-PBM legislation despite Senate and House bipartisan support</a:t>
            </a:r>
          </a:p>
          <a:p>
            <a:pPr lvl="1"/>
            <a:r>
              <a:rPr lang="en-US" dirty="0"/>
              <a:t>Partial “doc fix” but far from meaningful</a:t>
            </a:r>
          </a:p>
          <a:p>
            <a:pPr lvl="1"/>
            <a:r>
              <a:rPr lang="en-US" dirty="0"/>
              <a:t>Even the drug price issue has taken a back seat</a:t>
            </a:r>
          </a:p>
          <a:p>
            <a:r>
              <a:rPr lang="en-US" dirty="0"/>
              <a:t>Typical partisan issues have turned more bipartisan</a:t>
            </a:r>
          </a:p>
          <a:p>
            <a:pPr lvl="1"/>
            <a:r>
              <a:rPr lang="en-US" dirty="0"/>
              <a:t>PBMs</a:t>
            </a:r>
          </a:p>
          <a:p>
            <a:pPr lvl="1"/>
            <a:r>
              <a:rPr lang="en-US" dirty="0"/>
              <a:t>Hospitals (site-neutral payments &amp; 340B)</a:t>
            </a:r>
          </a:p>
          <a:p>
            <a:r>
              <a:rPr lang="en-US" dirty="0"/>
              <a:t>What’s shaping up is a “lame duck” health care package</a:t>
            </a:r>
          </a:p>
          <a:p>
            <a:pPr lvl="1"/>
            <a:r>
              <a:rPr lang="en-US" dirty="0"/>
              <a:t>The elections will shape what is accomplished, if anything, in the lame duck Congress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A67ED-34A7-2646-85F0-885991349861}"/>
              </a:ext>
            </a:extLst>
          </p:cNvPr>
          <p:cNvSpPr txBox="1"/>
          <p:nvPr/>
        </p:nvSpPr>
        <p:spPr>
          <a:xfrm>
            <a:off x="4496866" y="-650171"/>
            <a:ext cx="326332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Title, Text Layout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D24EBA-E805-E84D-9F25-BF1002766A3C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845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8653CD-3A4E-F387-226A-ECE078C2D4C3}"/>
              </a:ext>
            </a:extLst>
          </p:cNvPr>
          <p:cNvSpPr/>
          <p:nvPr/>
        </p:nvSpPr>
        <p:spPr>
          <a:xfrm flipH="1">
            <a:off x="3666892" y="1784430"/>
            <a:ext cx="4508587" cy="5794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7050D18B-14F0-E34F-8164-EB26254CE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228600"/>
            <a:ext cx="10409272" cy="862069"/>
          </a:xfrm>
        </p:spPr>
        <p:txBody>
          <a:bodyPr/>
          <a:lstStyle/>
          <a:p>
            <a:r>
              <a:rPr lang="en-US" dirty="0"/>
              <a:t>COA State Policy </a:t>
            </a:r>
            <a:r>
              <a:rPr lang="en-US"/>
              <a:t>Program Focuses </a:t>
            </a:r>
            <a:r>
              <a:rPr lang="en-US" dirty="0"/>
              <a:t>on PBMs, Clinical Pharmacy Operations, and Patient Access to Care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42176-DDEC-B749-956A-AFD99A2736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55442" y="6504871"/>
            <a:ext cx="436557" cy="2227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A67ED-34A7-2646-85F0-885991349861}"/>
              </a:ext>
            </a:extLst>
          </p:cNvPr>
          <p:cNvSpPr txBox="1"/>
          <p:nvPr/>
        </p:nvSpPr>
        <p:spPr>
          <a:xfrm>
            <a:off x="4496866" y="-650171"/>
            <a:ext cx="326332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5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Title, Text Layout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D24EBA-E805-E84D-9F25-BF1002766A3C}"/>
              </a:ext>
            </a:extLst>
          </p:cNvPr>
          <p:cNvCxnSpPr>
            <a:cxnSpLocks/>
          </p:cNvCxnSpPr>
          <p:nvPr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1D86B0D-65DA-C05E-8FF6-B32BE066FA08}"/>
              </a:ext>
            </a:extLst>
          </p:cNvPr>
          <p:cNvSpPr txBox="1"/>
          <p:nvPr/>
        </p:nvSpPr>
        <p:spPr>
          <a:xfrm>
            <a:off x="838200" y="6107247"/>
            <a:ext cx="105156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666570"/>
                </a:solidFill>
                <a:effectLst/>
                <a:uLnTx/>
                <a:uFillTx/>
                <a:latin typeface="Open Sans ExtraBold" panose="020B0606030504020204" pitchFamily="34" charset="0"/>
                <a:ea typeface="Calibri" panose="020F0502020204030204" pitchFamily="34" charset="0"/>
                <a:cs typeface="+mn-cs"/>
              </a:rPr>
              <a:t>For questions concerning this update or state legislation focused on oncology, contact COA state team lead James Lee at </a:t>
            </a:r>
            <a:r>
              <a:rPr kumimoji="0" lang="en-US" sz="11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Open Sans ExtraBold" panose="020B0606030504020204" pitchFamily="34" charset="0"/>
                <a:ea typeface="Calibri" panose="020F0502020204030204" pitchFamily="34" charset="0"/>
                <a:cs typeface="+mn-cs"/>
                <a:hlinkClick r:id="rId2"/>
              </a:rPr>
              <a:t>jlee@coacancer.org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665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F96DC0-0DB8-CA10-6680-ACB5E2ED441D}"/>
              </a:ext>
            </a:extLst>
          </p:cNvPr>
          <p:cNvSpPr/>
          <p:nvPr/>
        </p:nvSpPr>
        <p:spPr>
          <a:xfrm>
            <a:off x="8905125" y="5385589"/>
            <a:ext cx="192959" cy="46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4D7925-1B84-31D8-BD7C-FAAB35A4D772}"/>
              </a:ext>
            </a:extLst>
          </p:cNvPr>
          <p:cNvSpPr/>
          <p:nvPr/>
        </p:nvSpPr>
        <p:spPr>
          <a:xfrm flipH="1">
            <a:off x="8416037" y="1784429"/>
            <a:ext cx="2288586" cy="5794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B45F12-BF02-B9E6-7C1D-FDE32B2C9CE4}"/>
              </a:ext>
            </a:extLst>
          </p:cNvPr>
          <p:cNvSpPr/>
          <p:nvPr/>
        </p:nvSpPr>
        <p:spPr>
          <a:xfrm flipH="1">
            <a:off x="1314373" y="1798540"/>
            <a:ext cx="2111961" cy="5794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3B405D0-B720-159B-D2FF-4D98DF9E0636}"/>
              </a:ext>
            </a:extLst>
          </p:cNvPr>
          <p:cNvSpPr txBox="1">
            <a:spLocks/>
          </p:cNvSpPr>
          <p:nvPr/>
        </p:nvSpPr>
        <p:spPr>
          <a:xfrm>
            <a:off x="1314372" y="1926512"/>
            <a:ext cx="9390249" cy="369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E76"/>
              </a:buClr>
              <a:buSzTx/>
              <a:buFont typeface="Arial" panose="020B0604020202020204" pitchFamily="34" charset="0"/>
              <a:buChar char="•"/>
              <a:tabLst/>
              <a:defRPr sz="2600" kern="1200">
                <a:solidFill>
                  <a:srgbClr val="123C8D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736600" marR="0" indent="-3937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71E76"/>
              </a:buClr>
              <a:buSzPct val="100000"/>
              <a:buFont typeface="System Font Regular"/>
              <a:buChar char="−"/>
              <a:tabLst/>
              <a:defRPr sz="22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10795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71E76"/>
              </a:buClr>
              <a:buSzTx/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  <a:lvl4pPr marL="1485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71E76"/>
              </a:buClr>
              <a:buSzPct val="75000"/>
              <a:buFont typeface="Wingdings" pitchFamily="2" charset="2"/>
              <a:buChar char="Ø"/>
              <a:tabLst/>
              <a:defRPr sz="18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4pPr>
            <a:lvl5pPr marL="12573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71E76"/>
              </a:buClr>
              <a:buSzTx/>
              <a:buFont typeface="Arial"/>
              <a:buChar char="»"/>
              <a:tabLst/>
              <a:defRPr sz="1800" kern="1200">
                <a:solidFill>
                  <a:schemeClr val="tx1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E7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          PBMs                                 Clinical Pharmacy Operations                       Patient Access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B545C4D-5B74-A806-8253-71E1267DBD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935" b="12907"/>
          <a:stretch/>
        </p:blipFill>
        <p:spPr>
          <a:xfrm>
            <a:off x="2997612" y="2873282"/>
            <a:ext cx="6808997" cy="32339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511F38A-65C5-77D1-BB4C-B3990566E2D8}"/>
              </a:ext>
            </a:extLst>
          </p:cNvPr>
          <p:cNvSpPr txBox="1"/>
          <p:nvPr/>
        </p:nvSpPr>
        <p:spPr>
          <a:xfrm>
            <a:off x="1310192" y="2503949"/>
            <a:ext cx="9390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3C8D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Primary Policy Portfolio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6570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634D8A-AB36-F2F7-F0B0-455236F8EFD7}"/>
              </a:ext>
            </a:extLst>
          </p:cNvPr>
          <p:cNvSpPr txBox="1"/>
          <p:nvPr/>
        </p:nvSpPr>
        <p:spPr>
          <a:xfrm>
            <a:off x="1310192" y="1303219"/>
            <a:ext cx="9390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State Policy Issue Focus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941569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B876F7C-B776-3D99-AFBE-76CF2D9E7FC1}"/>
              </a:ext>
            </a:extLst>
          </p:cNvPr>
          <p:cNvSpPr/>
          <p:nvPr/>
        </p:nvSpPr>
        <p:spPr>
          <a:xfrm>
            <a:off x="598399" y="1283747"/>
            <a:ext cx="4978018" cy="47510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0330E1-0A1A-F2DB-FE30-794A53ED82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1DD6DD-9C0C-8C3C-9867-4C358B181017}"/>
              </a:ext>
            </a:extLst>
          </p:cNvPr>
          <p:cNvCxnSpPr>
            <a:cxnSpLocks/>
          </p:cNvCxnSpPr>
          <p:nvPr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9E3C172-D3D9-F8A1-754A-A3C1063CFC44}"/>
              </a:ext>
            </a:extLst>
          </p:cNvPr>
          <p:cNvSpPr txBox="1"/>
          <p:nvPr/>
        </p:nvSpPr>
        <p:spPr>
          <a:xfrm>
            <a:off x="838200" y="6107247"/>
            <a:ext cx="105156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666570"/>
                </a:solidFill>
                <a:effectLst/>
                <a:uLnTx/>
                <a:uFillTx/>
                <a:latin typeface="Open Sans ExtraBold" panose="020B0606030504020204" pitchFamily="34" charset="0"/>
                <a:ea typeface="Calibri" panose="020F0502020204030204" pitchFamily="34" charset="0"/>
                <a:cs typeface="+mn-cs"/>
              </a:rPr>
              <a:t>For questions concerning this update or state legislation focused on oncology, contact COA state team lead James Lee at </a:t>
            </a:r>
            <a:r>
              <a:rPr kumimoji="0" lang="en-US" sz="11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Open Sans ExtraBold" panose="020B0606030504020204" pitchFamily="34" charset="0"/>
                <a:ea typeface="Calibri" panose="020F0502020204030204" pitchFamily="34" charset="0"/>
                <a:cs typeface="+mn-cs"/>
                <a:hlinkClick r:id="rId2"/>
              </a:rPr>
              <a:t>jlee@coacancer.org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665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0" name="Title 14">
            <a:extLst>
              <a:ext uri="{FF2B5EF4-FFF2-40B4-BE49-F238E27FC236}">
                <a16:creationId xmlns:a16="http://schemas.microsoft.com/office/drawing/2014/main" id="{E684C00F-365D-9DE5-682D-D4805F50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228600"/>
            <a:ext cx="10409272" cy="862069"/>
          </a:xfrm>
        </p:spPr>
        <p:txBody>
          <a:bodyPr/>
          <a:lstStyle/>
          <a:p>
            <a:r>
              <a:rPr lang="en-US" dirty="0"/>
              <a:t>COA State Policy Team Monitoring 222 Policy Proposals Introduced Across 44 State Legislatures in 2024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7416E7-4C0C-9760-1C34-81AF92FA84DF}"/>
              </a:ext>
            </a:extLst>
          </p:cNvPr>
          <p:cNvGrpSpPr/>
          <p:nvPr/>
        </p:nvGrpSpPr>
        <p:grpSpPr>
          <a:xfrm>
            <a:off x="5644819" y="1376863"/>
            <a:ext cx="6054755" cy="3953884"/>
            <a:chOff x="5326493" y="1163123"/>
            <a:chExt cx="6553006" cy="4279253"/>
          </a:xfrm>
        </p:grpSpPr>
        <p:pic>
          <p:nvPicPr>
            <p:cNvPr id="4" name="Picture 3" descr="A map of the united states&#10;&#10;Description automatically generated">
              <a:extLst>
                <a:ext uri="{FF2B5EF4-FFF2-40B4-BE49-F238E27FC236}">
                  <a16:creationId xmlns:a16="http://schemas.microsoft.com/office/drawing/2014/main" id="{75BA8B00-58F9-3F73-1346-7D6AC7403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0784" b="16599"/>
            <a:stretch/>
          </p:blipFill>
          <p:spPr>
            <a:xfrm>
              <a:off x="5326493" y="1163123"/>
              <a:ext cx="6539442" cy="4279253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0053AEF-B251-3D53-29C7-CEA32CB887E7}"/>
                </a:ext>
              </a:extLst>
            </p:cNvPr>
            <p:cNvGrpSpPr/>
            <p:nvPr/>
          </p:nvGrpSpPr>
          <p:grpSpPr>
            <a:xfrm>
              <a:off x="10991565" y="1969519"/>
              <a:ext cx="887934" cy="1671312"/>
              <a:chOff x="10619288" y="2229500"/>
              <a:chExt cx="887934" cy="167131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CB4AF88-EB48-54FA-7490-72EE31902274}"/>
                  </a:ext>
                </a:extLst>
              </p:cNvPr>
              <p:cNvSpPr txBox="1"/>
              <p:nvPr/>
            </p:nvSpPr>
            <p:spPr>
              <a:xfrm>
                <a:off x="10619288" y="2229500"/>
                <a:ext cx="432760" cy="225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3C8D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VT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66657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AF34A2-54C1-7340-9937-F97283568461}"/>
                  </a:ext>
                </a:extLst>
              </p:cNvPr>
              <p:cNvSpPr txBox="1"/>
              <p:nvPr/>
            </p:nvSpPr>
            <p:spPr>
              <a:xfrm>
                <a:off x="11074462" y="3016493"/>
                <a:ext cx="432760" cy="225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3C8D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RI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66657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333ADE-A478-0C00-D5DA-5945294F5C8F}"/>
                  </a:ext>
                </a:extLst>
              </p:cNvPr>
              <p:cNvSpPr txBox="1"/>
              <p:nvPr/>
            </p:nvSpPr>
            <p:spPr>
              <a:xfrm>
                <a:off x="10927952" y="3126371"/>
                <a:ext cx="432760" cy="225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3C8D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NJ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66657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7A44F7-F151-2257-DE46-10BB6B4AFD89}"/>
                  </a:ext>
                </a:extLst>
              </p:cNvPr>
              <p:cNvSpPr txBox="1"/>
              <p:nvPr/>
            </p:nvSpPr>
            <p:spPr>
              <a:xfrm>
                <a:off x="10873573" y="3314370"/>
                <a:ext cx="432760" cy="225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3C8D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DE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66657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B0DFFE-51CE-C9B8-319A-3CB69769A330}"/>
                  </a:ext>
                </a:extLst>
              </p:cNvPr>
              <p:cNvSpPr txBox="1"/>
              <p:nvPr/>
            </p:nvSpPr>
            <p:spPr>
              <a:xfrm>
                <a:off x="10806143" y="3517014"/>
                <a:ext cx="432760" cy="225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3C8D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MD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66657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5BEEAF-1D35-20A2-1600-F83DE8B3FAB2}"/>
                  </a:ext>
                </a:extLst>
              </p:cNvPr>
              <p:cNvSpPr txBox="1"/>
              <p:nvPr/>
            </p:nvSpPr>
            <p:spPr>
              <a:xfrm>
                <a:off x="10810392" y="3675522"/>
                <a:ext cx="432760" cy="225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3C8D"/>
                    </a:solidFill>
                    <a:effectLst/>
                    <a:uLnTx/>
                    <a:uFillTx/>
                    <a:latin typeface="Gill Sans MT" charset="0"/>
                    <a:ea typeface="Gill Sans MT" charset="0"/>
                    <a:cs typeface="Gill Sans MT" charset="0"/>
                  </a:rPr>
                  <a:t>DC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66657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3" name="Picture 22" descr="A graph of a number of patients&#10;&#10;Description automatically generated with medium confidence">
            <a:extLst>
              <a:ext uri="{FF2B5EF4-FFF2-40B4-BE49-F238E27FC236}">
                <a16:creationId xmlns:a16="http://schemas.microsoft.com/office/drawing/2014/main" id="{1AF0D1FB-8322-09F9-47AE-3B111E833C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2" t="3922" r="20545"/>
          <a:stretch/>
        </p:blipFill>
        <p:spPr>
          <a:xfrm>
            <a:off x="1088972" y="1596431"/>
            <a:ext cx="4147815" cy="4153958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876A61A8-821F-6DD7-77FD-4087E7627544}"/>
              </a:ext>
            </a:extLst>
          </p:cNvPr>
          <p:cNvGraphicFramePr>
            <a:graphicFrameLocks noGrp="1"/>
          </p:cNvGraphicFramePr>
          <p:nvPr/>
        </p:nvGraphicFramePr>
        <p:xfrm>
          <a:off x="10204174" y="5456848"/>
          <a:ext cx="1247483" cy="243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483">
                  <a:extLst>
                    <a:ext uri="{9D8B030D-6E8A-4147-A177-3AD203B41FA5}">
                      <a16:colId xmlns:a16="http://schemas.microsoft.com/office/drawing/2014/main" val="887607956"/>
                    </a:ext>
                  </a:extLst>
                </a:gridCol>
              </a:tblGrid>
              <a:tr h="135971"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dirty="0">
                          <a:solidFill>
                            <a:schemeClr val="bg1"/>
                          </a:solidFill>
                        </a:rPr>
                        <a:t>2024 Legislation</a:t>
                      </a:r>
                    </a:p>
                  </a:txBody>
                  <a:tcPr marL="61030" marR="61030" marT="30515" marB="30515"/>
                </a:tc>
                <a:extLst>
                  <a:ext uri="{0D108BD9-81ED-4DB2-BD59-A6C34878D82A}">
                    <a16:rowId xmlns:a16="http://schemas.microsoft.com/office/drawing/2014/main" val="1561423771"/>
                  </a:ext>
                </a:extLst>
              </a:tr>
            </a:tbl>
          </a:graphicData>
        </a:graphic>
      </p:graphicFrame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44A06DD2-3CC9-3D55-B355-FA1FEC842414}"/>
              </a:ext>
            </a:extLst>
          </p:cNvPr>
          <p:cNvSpPr txBox="1">
            <a:spLocks/>
          </p:cNvSpPr>
          <p:nvPr/>
        </p:nvSpPr>
        <p:spPr>
          <a:xfrm>
            <a:off x="594473" y="1401391"/>
            <a:ext cx="4981944" cy="415395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6">
                    <a:lumMod val="10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Pct val="100000"/>
              <a:buFont typeface="Lucida Grande"/>
              <a:buChar char="–"/>
              <a:tabLst/>
              <a:defRPr sz="1800" kern="1200">
                <a:solidFill>
                  <a:schemeClr val="accent6">
                    <a:lumMod val="10000"/>
                  </a:schemeClr>
                </a:solidFill>
                <a:latin typeface="Open Sans Light"/>
                <a:ea typeface="+mn-ea"/>
                <a:cs typeface="Open Sans Light"/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Tx/>
              <a:buFont typeface="Wingdings" pitchFamily="2" charset="2"/>
              <a:buChar char="§"/>
              <a:tabLst/>
              <a:defRPr sz="1600" kern="1200">
                <a:solidFill>
                  <a:schemeClr val="accent6">
                    <a:lumMod val="10000"/>
                  </a:schemeClr>
                </a:solidFill>
                <a:latin typeface="Open Sans Light"/>
                <a:ea typeface="+mn-ea"/>
                <a:cs typeface="Open Sans Light"/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Pct val="140000"/>
              <a:buFont typeface="System Font Regular"/>
              <a:buChar char="-"/>
              <a:tabLst/>
              <a:defRPr sz="1400" kern="1200">
                <a:solidFill>
                  <a:schemeClr val="accent6">
                    <a:lumMod val="10000"/>
                  </a:schemeClr>
                </a:solidFill>
                <a:latin typeface="Open Sans Light"/>
                <a:ea typeface="+mn-ea"/>
                <a:cs typeface="+mn-cs"/>
              </a:defRPr>
            </a:lvl4pPr>
            <a:lvl5pPr marL="11430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Tx/>
              <a:buFont typeface="Arial"/>
              <a:buChar char="»"/>
              <a:tabLst/>
              <a:defRPr sz="1200" kern="1200">
                <a:solidFill>
                  <a:schemeClr val="accent6">
                    <a:lumMod val="10000"/>
                  </a:schemeClr>
                </a:solidFill>
                <a:latin typeface="Open Sans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E76"/>
              </a:buClr>
              <a:buSzPts val="1000"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3C8D"/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State Policy Trends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1F2F1">
                  <a:lumMod val="10000"/>
                </a:srgbClr>
              </a:solidFill>
              <a:effectLst/>
              <a:uLnTx/>
              <a:uFillTx/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19C0600E-B7D5-6614-010B-DDD72CB0A4E6}"/>
              </a:ext>
            </a:extLst>
          </p:cNvPr>
          <p:cNvSpPr txBox="1">
            <a:spLocks/>
          </p:cNvSpPr>
          <p:nvPr/>
        </p:nvSpPr>
        <p:spPr>
          <a:xfrm>
            <a:off x="5799583" y="1399429"/>
            <a:ext cx="5955859" cy="415395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6">
                    <a:lumMod val="10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Pct val="100000"/>
              <a:buFont typeface="Lucida Grande"/>
              <a:buChar char="–"/>
              <a:tabLst/>
              <a:defRPr sz="1800" kern="1200">
                <a:solidFill>
                  <a:schemeClr val="accent6">
                    <a:lumMod val="10000"/>
                  </a:schemeClr>
                </a:solidFill>
                <a:latin typeface="Open Sans Light"/>
                <a:ea typeface="+mn-ea"/>
                <a:cs typeface="Open Sans Light"/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Tx/>
              <a:buFont typeface="Wingdings" pitchFamily="2" charset="2"/>
              <a:buChar char="§"/>
              <a:tabLst/>
              <a:defRPr sz="1600" kern="1200">
                <a:solidFill>
                  <a:schemeClr val="accent6">
                    <a:lumMod val="10000"/>
                  </a:schemeClr>
                </a:solidFill>
                <a:latin typeface="Open Sans Light"/>
                <a:ea typeface="+mn-ea"/>
                <a:cs typeface="Open Sans Light"/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Pct val="140000"/>
              <a:buFont typeface="System Font Regular"/>
              <a:buChar char="-"/>
              <a:tabLst/>
              <a:defRPr sz="1400" kern="1200">
                <a:solidFill>
                  <a:schemeClr val="accent6">
                    <a:lumMod val="10000"/>
                  </a:schemeClr>
                </a:solidFill>
                <a:latin typeface="Open Sans Light"/>
                <a:ea typeface="+mn-ea"/>
                <a:cs typeface="+mn-cs"/>
              </a:defRPr>
            </a:lvl4pPr>
            <a:lvl5pPr marL="11430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Tx/>
              <a:buFont typeface="Arial"/>
              <a:buChar char="»"/>
              <a:tabLst/>
              <a:defRPr sz="1200" kern="1200">
                <a:solidFill>
                  <a:schemeClr val="accent6">
                    <a:lumMod val="10000"/>
                  </a:schemeClr>
                </a:solidFill>
                <a:latin typeface="Open Sans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E76"/>
              </a:buClr>
              <a:buSzPts val="1000"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3C8D"/>
                </a:solidFill>
                <a:effectLst/>
                <a:uLnTx/>
                <a:uFillTx/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States with Tracked Legislation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1F2F1">
                  <a:lumMod val="10000"/>
                </a:srgbClr>
              </a:solidFill>
              <a:effectLst/>
              <a:uLnTx/>
              <a:uFillTx/>
              <a:latin typeface="Open Sans Light"/>
              <a:ea typeface="+mn-ea"/>
              <a:cs typeface="Open Sans Ligh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25BDEE-F11B-0850-91F8-D2F9F0FF2093}"/>
              </a:ext>
            </a:extLst>
          </p:cNvPr>
          <p:cNvSpPr txBox="1"/>
          <p:nvPr/>
        </p:nvSpPr>
        <p:spPr>
          <a:xfrm>
            <a:off x="9859345" y="5683854"/>
            <a:ext cx="16035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66657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+mn-cs"/>
              </a:rPr>
              <a:t>Last updated 3/28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666570"/>
              </a:solidFill>
              <a:effectLst/>
              <a:uLnTx/>
              <a:uFillTx/>
              <a:latin typeface="Segoe UI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F0A3D1-03ED-9998-ABB9-3DA5D711934A}"/>
              </a:ext>
            </a:extLst>
          </p:cNvPr>
          <p:cNvSpPr/>
          <p:nvPr/>
        </p:nvSpPr>
        <p:spPr>
          <a:xfrm>
            <a:off x="5799583" y="1281785"/>
            <a:ext cx="5955859" cy="47510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2F213C-CD27-5C5C-709D-BE262F104478}"/>
              </a:ext>
            </a:extLst>
          </p:cNvPr>
          <p:cNvSpPr txBox="1"/>
          <p:nvPr/>
        </p:nvSpPr>
        <p:spPr>
          <a:xfrm>
            <a:off x="3935439" y="5694877"/>
            <a:ext cx="16035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66657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+mn-cs"/>
              </a:rPr>
              <a:t>Last updated 3/28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666570"/>
              </a:solidFill>
              <a:effectLst/>
              <a:uLnTx/>
              <a:uFillTx/>
              <a:latin typeface="Segoe UI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506935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7050D18B-14F0-E34F-8164-EB26254CE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228600"/>
            <a:ext cx="10409272" cy="862069"/>
          </a:xfrm>
        </p:spPr>
        <p:txBody>
          <a:bodyPr/>
          <a:lstStyle/>
          <a:p>
            <a:r>
              <a:rPr lang="en-US" dirty="0"/>
              <a:t>Join us at COA’s East Coast State Policy Retreat set for September 8-9, 2024 in Washington, D.C.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42176-DDEC-B749-956A-AFD99A2736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55442" y="6504871"/>
            <a:ext cx="436557" cy="2227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A67ED-34A7-2646-85F0-885991349861}"/>
              </a:ext>
            </a:extLst>
          </p:cNvPr>
          <p:cNvSpPr txBox="1"/>
          <p:nvPr/>
        </p:nvSpPr>
        <p:spPr>
          <a:xfrm>
            <a:off x="4496866" y="-650171"/>
            <a:ext cx="326332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5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Title, Text Layout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D24EBA-E805-E84D-9F25-BF1002766A3C}"/>
              </a:ext>
            </a:extLst>
          </p:cNvPr>
          <p:cNvCxnSpPr>
            <a:cxnSpLocks/>
          </p:cNvCxnSpPr>
          <p:nvPr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A058334-2475-81FB-7CAF-CEFC2FC3F7B0}"/>
              </a:ext>
            </a:extLst>
          </p:cNvPr>
          <p:cNvSpPr txBox="1"/>
          <p:nvPr/>
        </p:nvSpPr>
        <p:spPr>
          <a:xfrm>
            <a:off x="838200" y="6107247"/>
            <a:ext cx="105156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666570"/>
                </a:solidFill>
                <a:effectLst/>
                <a:uLnTx/>
                <a:uFillTx/>
                <a:latin typeface="Open Sans ExtraBold" panose="020B0606030504020204" pitchFamily="34" charset="0"/>
                <a:ea typeface="Calibri" panose="020F0502020204030204" pitchFamily="34" charset="0"/>
                <a:cs typeface="+mn-cs"/>
              </a:rPr>
              <a:t>For questions concerning this update or state legislation focused on oncology, contact COA state team lead James Lee at </a:t>
            </a:r>
            <a:r>
              <a:rPr kumimoji="0" lang="en-US" sz="11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Open Sans ExtraBold" panose="020B0606030504020204" pitchFamily="34" charset="0"/>
                <a:ea typeface="Calibri" panose="020F0502020204030204" pitchFamily="34" charset="0"/>
                <a:cs typeface="+mn-cs"/>
                <a:hlinkClick r:id="rId2"/>
              </a:rPr>
              <a:t>jlee@coacancer.org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665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 descr="A group of people standing in front of a large screen&#10;&#10;Description automatically generated">
            <a:extLst>
              <a:ext uri="{FF2B5EF4-FFF2-40B4-BE49-F238E27FC236}">
                <a16:creationId xmlns:a16="http://schemas.microsoft.com/office/drawing/2014/main" id="{5509AA4D-8954-EF7B-80F8-6CAFADD7C6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 l="6906" t="7943" r="6714" b="11682"/>
          <a:stretch/>
        </p:blipFill>
        <p:spPr>
          <a:xfrm>
            <a:off x="2693504" y="1285288"/>
            <a:ext cx="6804992" cy="474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00786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7B18F-DA79-E3DC-32C1-C12E51B0E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Value of Independent </a:t>
            </a:r>
            <a:br>
              <a:rPr lang="en-US" dirty="0"/>
            </a:br>
            <a:r>
              <a:rPr lang="en-US" dirty="0"/>
              <a:t>Community Oncology?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08ABDA-A339-FC74-1CC1-6724474B4C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AAC8B7-C4B9-72B9-87FA-27E0E1169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3" t="32301" r="12698" b="46820"/>
          <a:stretch/>
        </p:blipFill>
        <p:spPr>
          <a:xfrm>
            <a:off x="1" y="1285460"/>
            <a:ext cx="12192000" cy="2143540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E2C6B0A-2590-E872-5D7A-81C9D56A0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05" r="13208"/>
          <a:stretch/>
        </p:blipFill>
        <p:spPr>
          <a:xfrm>
            <a:off x="1" y="3429000"/>
            <a:ext cx="12192000" cy="248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20440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3B7EF-3173-E349-EA44-C0287E8FA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954A0-D5BD-1CF7-53E6-E1C21D37F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755AD-1728-2753-D93B-9E12CA7AB8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34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B0911A-B449-8ED3-B212-E02DD33F5E93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431CBFC-BFD1-5863-F480-2D1B3082C119}"/>
              </a:ext>
            </a:extLst>
          </p:cNvPr>
          <p:cNvSpPr txBox="1">
            <a:spLocks/>
          </p:cNvSpPr>
          <p:nvPr/>
        </p:nvSpPr>
        <p:spPr>
          <a:xfrm>
            <a:off x="7227441" y="2768211"/>
            <a:ext cx="4528001" cy="234947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Pct val="100000"/>
              <a:buFont typeface="Lucida Grande"/>
              <a:buChar char="–"/>
              <a:tabLst/>
              <a:defRPr sz="18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Tx/>
              <a:buFont typeface="Wingdings" pitchFamily="2" charset="2"/>
              <a:buChar char="§"/>
              <a:tabLst/>
              <a:defRPr sz="16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Pct val="140000"/>
              <a:buFont typeface="System Font Regular"/>
              <a:buChar char="-"/>
              <a:tabLst/>
              <a:defRPr sz="14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1430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Tx/>
              <a:buFont typeface="Arial"/>
              <a:buChar char="»"/>
              <a:tabLst/>
              <a:defRPr sz="12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Ted Okon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dirty="0"/>
              <a:t>Email: </a:t>
            </a:r>
            <a:r>
              <a:rPr lang="en-US" dirty="0">
                <a:hlinkClick r:id="rId2"/>
              </a:rPr>
              <a:t>tokon@COAcancer.org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Web: </a:t>
            </a:r>
            <a:r>
              <a:rPr lang="en-US" dirty="0">
                <a:hlinkClick r:id="rId3"/>
              </a:rPr>
              <a:t>www.CommunityOncology.org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Twitter: @TedOkonCOA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4A924E3E-CE41-BF32-75ED-BA0A5505D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99" y="1731571"/>
            <a:ext cx="2622261" cy="2073280"/>
          </a:xfrm>
          <a:prstGeom prst="rect">
            <a:avLst/>
          </a:prstGeom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erson shaking hands with other men&#10;&#10;Description automatically generated with low confidence">
            <a:extLst>
              <a:ext uri="{FF2B5EF4-FFF2-40B4-BE49-F238E27FC236}">
                <a16:creationId xmlns:a16="http://schemas.microsoft.com/office/drawing/2014/main" id="{E414308D-7D29-D67B-4B17-263ED3696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854" y="1722760"/>
            <a:ext cx="3949065" cy="2632710"/>
          </a:xfrm>
          <a:prstGeom prst="rect">
            <a:avLst/>
          </a:prstGeom>
        </p:spPr>
      </p:pic>
      <p:pic>
        <p:nvPicPr>
          <p:cNvPr id="10" name="Picture 9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6BE947A3-0CFC-217F-B58A-6E562B2B7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890" y="3703320"/>
            <a:ext cx="3840480" cy="2560320"/>
          </a:xfrm>
          <a:prstGeom prst="rect">
            <a:avLst/>
          </a:prstGeom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1234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7050D18B-14F0-E34F-8164-EB26254CE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Election Handicapping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42176-DDEC-B749-956A-AFD99A2736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121E2BD-4D4F-3341-BAAA-A6E410ADD7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5019448" cy="4356100"/>
          </a:xfrm>
        </p:spPr>
        <p:txBody>
          <a:bodyPr/>
          <a:lstStyle/>
          <a:p>
            <a:r>
              <a:rPr lang="en-US"/>
              <a:t>Presidential election a moving target</a:t>
            </a:r>
          </a:p>
          <a:p>
            <a:pPr lvl="1"/>
            <a:r>
              <a:rPr lang="en-US"/>
              <a:t>Biden’s age, state of the economy, Middle East</a:t>
            </a:r>
          </a:p>
          <a:p>
            <a:pPr lvl="1"/>
            <a:r>
              <a:rPr lang="en-US"/>
              <a:t>Trump’s legal woes and unpopularity among a range of voters</a:t>
            </a:r>
          </a:p>
          <a:p>
            <a:pPr lvl="1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A67ED-34A7-2646-85F0-885991349861}"/>
              </a:ext>
            </a:extLst>
          </p:cNvPr>
          <p:cNvSpPr txBox="1"/>
          <p:nvPr/>
        </p:nvSpPr>
        <p:spPr>
          <a:xfrm>
            <a:off x="4496866" y="-650171"/>
            <a:ext cx="326332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Title, Text Layout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D24EBA-E805-E84D-9F25-BF1002766A3C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547B5C95-2E93-B246-EC0F-7734701EE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" b="2108"/>
          <a:stretch/>
        </p:blipFill>
        <p:spPr bwMode="auto">
          <a:xfrm>
            <a:off x="7101272" y="1270000"/>
            <a:ext cx="3849757" cy="50378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6B3AABB-BCBA-4EDF-00A8-392D4CFB2291}"/>
              </a:ext>
            </a:extLst>
          </p:cNvPr>
          <p:cNvGrpSpPr/>
          <p:nvPr/>
        </p:nvGrpSpPr>
        <p:grpSpPr>
          <a:xfrm>
            <a:off x="473913" y="3889411"/>
            <a:ext cx="6370988" cy="2418403"/>
            <a:chOff x="968677" y="3358949"/>
            <a:chExt cx="6370988" cy="243328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6D19BB-1137-F55A-14A5-2FDD52066223}"/>
                </a:ext>
              </a:extLst>
            </p:cNvPr>
            <p:cNvSpPr/>
            <p:nvPr/>
          </p:nvSpPr>
          <p:spPr>
            <a:xfrm>
              <a:off x="968677" y="3358951"/>
              <a:ext cx="1828800" cy="243328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TRUMP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219</a:t>
              </a:r>
              <a:b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Electoral Votes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5CEF60-1A2F-750F-4CA7-319EF0AD041B}"/>
                </a:ext>
              </a:extLst>
            </p:cNvPr>
            <p:cNvSpPr/>
            <p:nvPr/>
          </p:nvSpPr>
          <p:spPr>
            <a:xfrm>
              <a:off x="5510865" y="3358949"/>
              <a:ext cx="1828800" cy="24332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BIDEN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226</a:t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Electoral Votes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B3C527-E383-AD93-FDB9-E19E6FEF83CE}"/>
                </a:ext>
              </a:extLst>
            </p:cNvPr>
            <p:cNvSpPr/>
            <p:nvPr/>
          </p:nvSpPr>
          <p:spPr>
            <a:xfrm>
              <a:off x="3007477" y="3358957"/>
              <a:ext cx="2286000" cy="243328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182958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Battleground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182958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182958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93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182958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Electoral Votes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82958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82958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82958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82958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82958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82958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0A30BC4-8CCB-11CE-F316-44523213E853}"/>
              </a:ext>
            </a:extLst>
          </p:cNvPr>
          <p:cNvSpPr/>
          <p:nvPr/>
        </p:nvSpPr>
        <p:spPr>
          <a:xfrm>
            <a:off x="192076" y="3406408"/>
            <a:ext cx="6927273" cy="249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82958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Current Electoral Vote Projections</a:t>
            </a:r>
          </a:p>
        </p:txBody>
      </p:sp>
    </p:spTree>
    <p:extLst>
      <p:ext uri="{BB962C8B-B14F-4D97-AF65-F5344CB8AC3E}">
        <p14:creationId xmlns:p14="http://schemas.microsoft.com/office/powerpoint/2010/main" val="564630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7050D18B-14F0-E34F-8164-EB26254CE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Election Handicapping </a:t>
            </a:r>
            <a:r>
              <a:rPr lang="en-US" sz="2000" i="1"/>
              <a:t>(continued)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42176-DDEC-B749-956A-AFD99A2736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A67ED-34A7-2646-85F0-885991349861}"/>
              </a:ext>
            </a:extLst>
          </p:cNvPr>
          <p:cNvSpPr txBox="1"/>
          <p:nvPr/>
        </p:nvSpPr>
        <p:spPr>
          <a:xfrm>
            <a:off x="4496866" y="-650171"/>
            <a:ext cx="326332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Title, Text Layout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D24EBA-E805-E84D-9F25-BF1002766A3C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oogle Shape;107;p19">
            <a:extLst>
              <a:ext uri="{FF2B5EF4-FFF2-40B4-BE49-F238E27FC236}">
                <a16:creationId xmlns:a16="http://schemas.microsoft.com/office/drawing/2014/main" id="{EAE74A73-95CF-E48D-2399-3DBF9ECEA99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58991" y="1738812"/>
            <a:ext cx="4496451" cy="451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28CD7A-3ED1-9FF0-8AA6-9B7B2D5F47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31"/>
          <a:stretch/>
        </p:blipFill>
        <p:spPr>
          <a:xfrm>
            <a:off x="451791" y="1820091"/>
            <a:ext cx="6690339" cy="436233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7633FE-22C6-FD2C-BD3D-58189BDD062C}"/>
              </a:ext>
            </a:extLst>
          </p:cNvPr>
          <p:cNvCxnSpPr>
            <a:cxnSpLocks/>
          </p:cNvCxnSpPr>
          <p:nvPr/>
        </p:nvCxnSpPr>
        <p:spPr>
          <a:xfrm>
            <a:off x="6974511" y="1820091"/>
            <a:ext cx="0" cy="4362335"/>
          </a:xfrm>
          <a:prstGeom prst="line">
            <a:avLst/>
          </a:prstGeom>
          <a:ln w="12700">
            <a:solidFill>
              <a:srgbClr val="00B6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EA51F89-C6BA-7599-E5E0-CA0112C0F90D}"/>
              </a:ext>
            </a:extLst>
          </p:cNvPr>
          <p:cNvSpPr txBox="1">
            <a:spLocks/>
          </p:cNvSpPr>
          <p:nvPr/>
        </p:nvSpPr>
        <p:spPr>
          <a:xfrm>
            <a:off x="503237" y="1270000"/>
            <a:ext cx="11122705" cy="4688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 sz="1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 sz="16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 sz="14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1430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/>
              <a:buChar char="»"/>
              <a:tabLst/>
              <a:defRPr sz="12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u="sng" dirty="0"/>
              <a:t>At this time</a:t>
            </a:r>
            <a:r>
              <a:rPr lang="en-US" dirty="0"/>
              <a:t>, Senate likely to go to the Republicans by a slim majority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651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7050D18B-14F0-E34F-8164-EB26254CE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Election Handicapping </a:t>
            </a:r>
            <a:r>
              <a:rPr lang="en-US" sz="2000" i="1"/>
              <a:t>(continued)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42176-DDEC-B749-956A-AFD99A2736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A67ED-34A7-2646-85F0-885991349861}"/>
              </a:ext>
            </a:extLst>
          </p:cNvPr>
          <p:cNvSpPr txBox="1"/>
          <p:nvPr/>
        </p:nvSpPr>
        <p:spPr>
          <a:xfrm>
            <a:off x="4496866" y="-650171"/>
            <a:ext cx="326332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Title, Text Layout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D24EBA-E805-E84D-9F25-BF1002766A3C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EA51F89-C6BA-7599-E5E0-CA0112C0F90D}"/>
              </a:ext>
            </a:extLst>
          </p:cNvPr>
          <p:cNvSpPr txBox="1">
            <a:spLocks/>
          </p:cNvSpPr>
          <p:nvPr/>
        </p:nvSpPr>
        <p:spPr>
          <a:xfrm>
            <a:off x="503237" y="1269999"/>
            <a:ext cx="4424363" cy="23149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 sz="1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 sz="16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 sz="14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1430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/>
              <a:buChar char="»"/>
              <a:tabLst/>
              <a:defRPr sz="12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u="sng" dirty="0"/>
              <a:t>At this time</a:t>
            </a:r>
            <a:r>
              <a:rPr lang="en-US" dirty="0"/>
              <a:t>, House likely goes to the Democrats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House Republicans occupy 16 districts President Biden carried in 2020.</a:t>
            </a:r>
          </a:p>
          <a:p>
            <a:pPr lvl="1"/>
            <a:endParaRPr lang="en-US" dirty="0"/>
          </a:p>
        </p:txBody>
      </p:sp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1D60EFC2-7011-E302-B2DB-E128552EB3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9619917"/>
              </p:ext>
            </p:extLst>
          </p:nvPr>
        </p:nvGraphicFramePr>
        <p:xfrm>
          <a:off x="5357178" y="1738808"/>
          <a:ext cx="5435704" cy="4495944"/>
        </p:xfrm>
        <a:graphic>
          <a:graphicData uri="http://schemas.openxmlformats.org/drawingml/2006/table">
            <a:tbl>
              <a:tblPr/>
              <a:tblGrid>
                <a:gridCol w="574515">
                  <a:extLst>
                    <a:ext uri="{9D8B030D-6E8A-4147-A177-3AD203B41FA5}">
                      <a16:colId xmlns:a16="http://schemas.microsoft.com/office/drawing/2014/main" val="2326887786"/>
                    </a:ext>
                  </a:extLst>
                </a:gridCol>
                <a:gridCol w="1562343">
                  <a:extLst>
                    <a:ext uri="{9D8B030D-6E8A-4147-A177-3AD203B41FA5}">
                      <a16:colId xmlns:a16="http://schemas.microsoft.com/office/drawing/2014/main" val="3484613086"/>
                    </a:ext>
                  </a:extLst>
                </a:gridCol>
                <a:gridCol w="1105459">
                  <a:extLst>
                    <a:ext uri="{9D8B030D-6E8A-4147-A177-3AD203B41FA5}">
                      <a16:colId xmlns:a16="http://schemas.microsoft.com/office/drawing/2014/main" val="3982685363"/>
                    </a:ext>
                  </a:extLst>
                </a:gridCol>
                <a:gridCol w="1442720">
                  <a:extLst>
                    <a:ext uri="{9D8B030D-6E8A-4147-A177-3AD203B41FA5}">
                      <a16:colId xmlns:a16="http://schemas.microsoft.com/office/drawing/2014/main" val="1356822040"/>
                    </a:ext>
                  </a:extLst>
                </a:gridCol>
                <a:gridCol w="750667">
                  <a:extLst>
                    <a:ext uri="{9D8B030D-6E8A-4147-A177-3AD203B41FA5}">
                      <a16:colId xmlns:a16="http://schemas.microsoft.com/office/drawing/2014/main" val="184188388"/>
                    </a:ext>
                  </a:extLst>
                </a:gridCol>
              </a:tblGrid>
              <a:tr h="18344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3333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079" marR="83465" marT="41732" marB="41732" anchor="b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2B2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3333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Winner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41732" marB="41732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2B2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3333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Biden margin, 2020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41732" marB="41732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2B2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3333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Republican margin, 2022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41732" marB="41732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2B2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3333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079" marR="50079" marT="25039" marB="25039" anchor="b">
                    <a:lnL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2B2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6624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CA-27</a:t>
                      </a:r>
                    </a:p>
                  </a:txBody>
                  <a:tcPr marL="50079" marR="83465" marT="52165" marB="52165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B2B2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Mike Garcia</a:t>
                      </a: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B2B2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15A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D+12.4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B2B2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4E1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R+8.4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B2B2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R+20.8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079" marR="50079" marT="25039" marB="25039" anchor="ctr">
                    <a:lnL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2B2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168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NY-04</a:t>
                      </a:r>
                    </a:p>
                  </a:txBody>
                  <a:tcPr marL="50079" marR="83465" marT="52165" marB="52165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Anthony D'Esposito</a:t>
                      </a: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15A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D+14.5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4E1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R+3.8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R+18.3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079" marR="50079" marT="25039" marB="25039" anchor="ctr">
                    <a:lnL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140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4497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NY-03</a:t>
                      </a:r>
                    </a:p>
                  </a:txBody>
                  <a:tcPr marL="50079" marR="83465" marT="52165" marB="52165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Vacant (George Santos)</a:t>
                      </a: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15A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D+8.2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4E1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R+8.2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R+16.4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079" marR="50079" marT="25039" marB="25039" anchor="ctr">
                    <a:lnL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240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04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CA-40</a:t>
                      </a:r>
                    </a:p>
                  </a:txBody>
                  <a:tcPr marL="50079" marR="83465" marT="52165" marB="52165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Young Kim</a:t>
                      </a: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15A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D+1.9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4E1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R+14.4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R+16.3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079" marR="50079" marT="25039" marB="25039" anchor="ctr">
                    <a:lnL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240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911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PA-01</a:t>
                      </a:r>
                    </a:p>
                  </a:txBody>
                  <a:tcPr marL="50079" marR="83465" marT="52165" marB="52165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Brian Fitzpatrick</a:t>
                      </a: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15A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D+4.6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4E1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R+10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R+14.6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079" marR="50079" marT="25039" marB="25039" anchor="ctr">
                    <a:lnL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32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137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CA-45</a:t>
                      </a:r>
                    </a:p>
                  </a:txBody>
                  <a:tcPr marL="50079" marR="83465" marT="52165" marB="52165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Michelle Steel</a:t>
                      </a: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15A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D+6.2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4E1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R+6.4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R+12.6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079" marR="50079" marT="25039" marB="25039" anchor="ctr">
                    <a:lnL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42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8054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NY-01</a:t>
                      </a:r>
                    </a:p>
                  </a:txBody>
                  <a:tcPr marL="50079" marR="83465" marT="52165" marB="52165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Nick Lalota</a:t>
                      </a: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15A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D+0.2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4E1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R+11.8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R+12.0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079" marR="50079" marT="25039" marB="25039" anchor="ctr">
                    <a:lnL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47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170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OR-05</a:t>
                      </a:r>
                    </a:p>
                  </a:txBody>
                  <a:tcPr marL="50079" marR="83465" marT="52165" marB="52165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Lori Chavez Deremer</a:t>
                      </a: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15A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D+8.9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4E1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R+2.4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R+11.3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079" marR="50079" marT="25039" marB="25039" anchor="ctr">
                    <a:lnL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4D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275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NY-17</a:t>
                      </a:r>
                    </a:p>
                  </a:txBody>
                  <a:tcPr marL="50079" marR="83465" marT="52165" marB="52165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Mike Lawler</a:t>
                      </a: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15A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D+10.1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4E1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R+0.8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R+10.9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079" marR="50079" marT="25039" marB="25039" anchor="ctr">
                    <a:lnL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2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148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NE-02</a:t>
                      </a:r>
                    </a:p>
                  </a:txBody>
                  <a:tcPr marL="50079" marR="83465" marT="52165" marB="52165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 Bacon</a:t>
                      </a: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15A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D+6.3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4E1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R+9.3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079" marR="50079" marT="25039" marB="25039" anchor="ctr">
                    <a:lnL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9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694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NY-22</a:t>
                      </a:r>
                    </a:p>
                  </a:txBody>
                  <a:tcPr marL="50079" marR="83465" marT="52165" marB="52165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Brandon Williams</a:t>
                      </a: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15A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D+7.5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4E1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R+8.5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079" marR="50079" marT="25039" marB="25039" anchor="ctr">
                    <a:lnL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5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863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NJ-07</a:t>
                      </a:r>
                    </a:p>
                  </a:txBody>
                  <a:tcPr marL="50079" marR="83465" marT="52165" marB="52165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 Kean, Jr.</a:t>
                      </a: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15A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D+3.9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4E1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R+3.6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R+7.5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079" marR="50079" marT="25039" marB="25039" anchor="ctr">
                    <a:lnL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783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NY-19</a:t>
                      </a:r>
                    </a:p>
                  </a:txBody>
                  <a:tcPr marL="50079" marR="83465" marT="52165" marB="52165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 Molinaro</a:t>
                      </a: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15A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D+4.6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4E1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R+2.2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R+6.8</a:t>
                      </a:r>
                    </a:p>
                  </a:txBody>
                  <a:tcPr marL="50079" marR="50079" marT="25039" marB="25039" anchor="ctr">
                    <a:lnL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C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477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VA-02</a:t>
                      </a:r>
                    </a:p>
                  </a:txBody>
                  <a:tcPr marL="50079" marR="83465" marT="52165" marB="52165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Jen Kiggans</a:t>
                      </a: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15A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D+1.9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4E1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R+3.4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R+5.3</a:t>
                      </a:r>
                    </a:p>
                  </a:txBody>
                  <a:tcPr marL="50079" marR="50079" marT="25039" marB="25039" anchor="ctr">
                    <a:lnL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1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0250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AZ-01</a:t>
                      </a:r>
                    </a:p>
                  </a:txBody>
                  <a:tcPr marL="50079" marR="83465" marT="52165" marB="52165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Dave Schweikert</a:t>
                      </a: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15A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D+1.5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4E1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R+0.8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R+2.3</a:t>
                      </a:r>
                    </a:p>
                  </a:txBody>
                  <a:tcPr marL="50079" marR="50079" marT="25039" marB="25039" anchor="ctr">
                    <a:lnL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5852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AZ-06</a:t>
                      </a:r>
                    </a:p>
                  </a:txBody>
                  <a:tcPr marL="50079" marR="83465" marT="52165" marB="52165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Juan Ciscomani</a:t>
                      </a: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15A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D+0.1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FF4E1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R+1.4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465" marR="83465" marT="52165" marB="5216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R+1.5</a:t>
                      </a:r>
                    </a:p>
                  </a:txBody>
                  <a:tcPr marL="50079" marR="50079" marT="25039" marB="25039" anchor="ctr">
                    <a:lnL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790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1297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AE751-92A3-5CDA-20A0-487977B2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Top Issues Relating to Oncology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308AD-3198-256C-4D83-8F45EE2BD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C35536-A34E-231F-C376-F6BA588BD3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Change Healthcare cyber attack and aftermath</a:t>
            </a:r>
          </a:p>
          <a:p>
            <a:r>
              <a:rPr lang="en-US"/>
              <a:t>Restricting oncology practices from delivering drugs to patients</a:t>
            </a:r>
          </a:p>
          <a:p>
            <a:r>
              <a:rPr lang="en-US"/>
              <a:t>PBM/insurer issues too long to list, but here are some of the most pronounced:</a:t>
            </a:r>
          </a:p>
          <a:p>
            <a:pPr lvl="1"/>
            <a:r>
              <a:rPr lang="en-US"/>
              <a:t>Spike in prior authorizations</a:t>
            </a:r>
          </a:p>
          <a:p>
            <a:pPr lvl="1"/>
            <a:r>
              <a:rPr lang="en-US"/>
              <a:t>Low-ball Part D reimbursements</a:t>
            </a:r>
          </a:p>
          <a:p>
            <a:pPr lvl="1"/>
            <a:r>
              <a:rPr lang="en-US"/>
              <a:t>Restricting biosimilar use</a:t>
            </a:r>
          </a:p>
          <a:p>
            <a:pPr lvl="1"/>
            <a:r>
              <a:rPr lang="en-US"/>
              <a:t>Mandatory mail order and white bagging</a:t>
            </a:r>
          </a:p>
          <a:p>
            <a:r>
              <a:rPr lang="en-US"/>
              <a:t>Increasing cost of hospital care</a:t>
            </a:r>
          </a:p>
          <a:p>
            <a:pPr lvl="1"/>
            <a:r>
              <a:rPr lang="en-US"/>
              <a:t>Push for site-neutral payments</a:t>
            </a:r>
          </a:p>
          <a:p>
            <a:pPr lvl="1"/>
            <a:r>
              <a:rPr lang="en-US"/>
              <a:t>Address 340B abuses</a:t>
            </a:r>
          </a:p>
          <a:p>
            <a:r>
              <a:rPr lang="en-US"/>
              <a:t>Drug shortages</a:t>
            </a:r>
          </a:p>
          <a:p>
            <a:r>
              <a:rPr lang="en-US"/>
              <a:t>Medicare physician pay</a:t>
            </a:r>
          </a:p>
          <a:p>
            <a:r>
              <a:rPr lang="en-US"/>
              <a:t>IRA and Medicare negotiating drug prices </a:t>
            </a:r>
          </a:p>
          <a:p>
            <a:pPr lvl="1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C186FD-0961-15C4-E4C3-AE6DBF7FE097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197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AE751-92A3-5CDA-20A0-487977B2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”Themes” That Permeate Issues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308AD-3198-256C-4D83-8F45EE2BD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C35536-A34E-231F-C376-F6BA588BD3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4138504" cy="4356100"/>
          </a:xfrm>
        </p:spPr>
        <p:txBody>
          <a:bodyPr/>
          <a:lstStyle/>
          <a:p>
            <a:r>
              <a:rPr lang="en-US" dirty="0"/>
              <a:t>Consolidation</a:t>
            </a:r>
          </a:p>
          <a:p>
            <a:pPr lvl="1"/>
            <a:r>
              <a:rPr lang="en-US" dirty="0"/>
              <a:t>Hospital systems</a:t>
            </a:r>
          </a:p>
          <a:p>
            <a:pPr lvl="1"/>
            <a:r>
              <a:rPr lang="en-US" dirty="0"/>
              <a:t>Insurers &amp; PBMs</a:t>
            </a:r>
          </a:p>
          <a:p>
            <a:pPr lvl="1"/>
            <a:r>
              <a:rPr lang="en-US" dirty="0"/>
              <a:t>Others (like Change Healthcare)</a:t>
            </a:r>
          </a:p>
          <a:p>
            <a:r>
              <a:rPr lang="en-US" dirty="0"/>
              <a:t>Transparency</a:t>
            </a:r>
          </a:p>
          <a:p>
            <a:pPr lvl="1"/>
            <a:r>
              <a:rPr lang="en-US" dirty="0"/>
              <a:t>Hospital pricing</a:t>
            </a:r>
          </a:p>
          <a:p>
            <a:pPr lvl="1"/>
            <a:r>
              <a:rPr lang="en-US" dirty="0"/>
              <a:t>PBM rebates</a:t>
            </a:r>
          </a:p>
          <a:p>
            <a:pPr lvl="1"/>
            <a:r>
              <a:rPr lang="en-US" dirty="0"/>
              <a:t>340B discounts</a:t>
            </a:r>
          </a:p>
          <a:p>
            <a:pPr lvl="1"/>
            <a:r>
              <a:rPr lang="en-US" dirty="0"/>
              <a:t>Insurance contracts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C186FD-0961-15C4-E4C3-AE6DBF7FE097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26F7B92-E00D-1B45-A36E-E6FD15520F57}"/>
              </a:ext>
            </a:extLst>
          </p:cNvPr>
          <p:cNvGrpSpPr/>
          <p:nvPr/>
        </p:nvGrpSpPr>
        <p:grpSpPr>
          <a:xfrm>
            <a:off x="4911232" y="1270000"/>
            <a:ext cx="6039797" cy="4276095"/>
            <a:chOff x="4641742" y="1559009"/>
            <a:chExt cx="6039797" cy="4276095"/>
          </a:xfrm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 descr="A stethoscope on a keyboard&#10;&#10;Description automatically generated">
              <a:extLst>
                <a:ext uri="{FF2B5EF4-FFF2-40B4-BE49-F238E27FC236}">
                  <a16:creationId xmlns:a16="http://schemas.microsoft.com/office/drawing/2014/main" id="{A4A7178D-72A9-005A-639B-661C0722A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1742" y="1559009"/>
              <a:ext cx="6039797" cy="42760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94E1B6-4BCC-69C2-933F-0FE4E6EB10BF}"/>
                </a:ext>
              </a:extLst>
            </p:cNvPr>
            <p:cNvSpPr/>
            <p:nvPr/>
          </p:nvSpPr>
          <p:spPr>
            <a:xfrm>
              <a:off x="8999973" y="2138766"/>
              <a:ext cx="1681566" cy="34873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Picture 10" descr="A room with a bed and medical equipment&#10;&#10;Description automatically generated">
            <a:extLst>
              <a:ext uri="{FF2B5EF4-FFF2-40B4-BE49-F238E27FC236}">
                <a16:creationId xmlns:a16="http://schemas.microsoft.com/office/drawing/2014/main" id="{A87A83ED-DFE5-4F18-24F0-3E5928580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129" y="2809451"/>
            <a:ext cx="3545365" cy="3259933"/>
          </a:xfrm>
          <a:prstGeom prst="rect">
            <a:avLst/>
          </a:prstGeom>
          <a:noFill/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533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C2BB1-6A18-BC55-0265-FA9300E44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70E0E-CC06-D507-EB2B-D79C2F170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Change Healthcare Cyber Attack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99446C-F7FB-0ECD-B122-94F360125C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7EF29-3C12-4536-F9E5-A8182512C3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4339982" cy="4356100"/>
          </a:xfrm>
        </p:spPr>
        <p:txBody>
          <a:bodyPr/>
          <a:lstStyle/>
          <a:p>
            <a:r>
              <a:rPr lang="en-US" dirty="0"/>
              <a:t>Few really understood the huge footprint of (consolidated) Change Healthcare as the digital “pipe” between providers and others</a:t>
            </a:r>
          </a:p>
          <a:p>
            <a:r>
              <a:rPr lang="en-US" dirty="0"/>
              <a:t>Impacted a wide spectrum of everyday operations</a:t>
            </a:r>
          </a:p>
          <a:p>
            <a:pPr lvl="1"/>
            <a:r>
              <a:rPr lang="en-US" dirty="0"/>
              <a:t>Prior authorizations</a:t>
            </a:r>
          </a:p>
          <a:p>
            <a:pPr lvl="1"/>
            <a:r>
              <a:rPr lang="en-US" dirty="0"/>
              <a:t>Copay verifications</a:t>
            </a:r>
          </a:p>
          <a:p>
            <a:pPr lvl="1"/>
            <a:r>
              <a:rPr lang="en-US" dirty="0"/>
              <a:t>Reimbursements</a:t>
            </a:r>
          </a:p>
          <a:p>
            <a:pPr lvl="1"/>
            <a:r>
              <a:rPr lang="en-US" dirty="0"/>
              <a:t>Patient financial assistance </a:t>
            </a:r>
          </a:p>
          <a:p>
            <a:r>
              <a:rPr lang="en-US" dirty="0"/>
              <a:t>COA fully engaged with the White House &amp; CMS</a:t>
            </a:r>
          </a:p>
          <a:p>
            <a:r>
              <a:rPr lang="en-US" dirty="0"/>
              <a:t>Let me know if still any issues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E0F7BE-7DD5-FB87-7612-42BE331FA59D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uilding with trees and text&#10;&#10;Description automatically generated">
            <a:extLst>
              <a:ext uri="{FF2B5EF4-FFF2-40B4-BE49-F238E27FC236}">
                <a16:creationId xmlns:a16="http://schemas.microsoft.com/office/drawing/2014/main" id="{08274A6F-048F-3E12-C969-BD90F6DB2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942" y="1390725"/>
            <a:ext cx="3792535" cy="329750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-up of a white building&#10;&#10;Description automatically generated">
            <a:extLst>
              <a:ext uri="{FF2B5EF4-FFF2-40B4-BE49-F238E27FC236}">
                <a16:creationId xmlns:a16="http://schemas.microsoft.com/office/drawing/2014/main" id="{57128AA7-0664-D413-900B-EFED661A0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618" y="1695062"/>
            <a:ext cx="2932144" cy="350597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lose-up of a document&#10;&#10;Description automatically generated">
            <a:extLst>
              <a:ext uri="{FF2B5EF4-FFF2-40B4-BE49-F238E27FC236}">
                <a16:creationId xmlns:a16="http://schemas.microsoft.com/office/drawing/2014/main" id="{B623651A-F6A6-A1DE-1C67-629E95372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945" y="3324314"/>
            <a:ext cx="3297199" cy="272782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7700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Deck 1 1">
      <a:dk1>
        <a:srgbClr val="666570"/>
      </a:dk1>
      <a:lt1>
        <a:srgbClr val="FFFFFF"/>
      </a:lt1>
      <a:dk2>
        <a:srgbClr val="BD1A0F"/>
      </a:dk2>
      <a:lt2>
        <a:srgbClr val="E7E6E6"/>
      </a:lt2>
      <a:accent1>
        <a:srgbClr val="143C8D"/>
      </a:accent1>
      <a:accent2>
        <a:srgbClr val="BD1A0F"/>
      </a:accent2>
      <a:accent3>
        <a:srgbClr val="666570"/>
      </a:accent3>
      <a:accent4>
        <a:srgbClr val="A5A5A5"/>
      </a:accent4>
      <a:accent5>
        <a:srgbClr val="E5E5E5"/>
      </a:accent5>
      <a:accent6>
        <a:srgbClr val="F1F2F1"/>
      </a:accent6>
      <a:hlink>
        <a:srgbClr val="007FFF"/>
      </a:hlink>
      <a:folHlink>
        <a:srgbClr val="00BD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8A0A09F-0017-F348-AC24-485EA19886FA}" vid="{ABFF8C20-4DF4-4F46-B69A-2DC2659F546C}"/>
    </a:ext>
  </a:extLst>
</a:theme>
</file>

<file path=ppt/theme/theme2.xml><?xml version="1.0" encoding="utf-8"?>
<a:theme xmlns:a="http://schemas.openxmlformats.org/drawingml/2006/main" name="2_Office Theme">
  <a:themeElements>
    <a:clrScheme name="Custom Deck 1 1">
      <a:dk1>
        <a:srgbClr val="666570"/>
      </a:dk1>
      <a:lt1>
        <a:srgbClr val="FFFFFF"/>
      </a:lt1>
      <a:dk2>
        <a:srgbClr val="BD1A0F"/>
      </a:dk2>
      <a:lt2>
        <a:srgbClr val="E7E6E6"/>
      </a:lt2>
      <a:accent1>
        <a:srgbClr val="143C8D"/>
      </a:accent1>
      <a:accent2>
        <a:srgbClr val="BD1A0F"/>
      </a:accent2>
      <a:accent3>
        <a:srgbClr val="666570"/>
      </a:accent3>
      <a:accent4>
        <a:srgbClr val="A5A5A5"/>
      </a:accent4>
      <a:accent5>
        <a:srgbClr val="E5E5E5"/>
      </a:accent5>
      <a:accent6>
        <a:srgbClr val="F1F2F1"/>
      </a:accent6>
      <a:hlink>
        <a:srgbClr val="007FFF"/>
      </a:hlink>
      <a:folHlink>
        <a:srgbClr val="00BD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Deck 1 1">
      <a:dk1>
        <a:srgbClr val="666570"/>
      </a:dk1>
      <a:lt1>
        <a:srgbClr val="FFFFFF"/>
      </a:lt1>
      <a:dk2>
        <a:srgbClr val="BD1A0F"/>
      </a:dk2>
      <a:lt2>
        <a:srgbClr val="E7E6E6"/>
      </a:lt2>
      <a:accent1>
        <a:srgbClr val="143C8D"/>
      </a:accent1>
      <a:accent2>
        <a:srgbClr val="BD1A0F"/>
      </a:accent2>
      <a:accent3>
        <a:srgbClr val="666570"/>
      </a:accent3>
      <a:accent4>
        <a:srgbClr val="A5A5A5"/>
      </a:accent4>
      <a:accent5>
        <a:srgbClr val="E5E5E5"/>
      </a:accent5>
      <a:accent6>
        <a:srgbClr val="F1F2F1"/>
      </a:accent6>
      <a:hlink>
        <a:srgbClr val="007FFF"/>
      </a:hlink>
      <a:folHlink>
        <a:srgbClr val="00BD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Custom Deck 1 1">
      <a:dk1>
        <a:srgbClr val="666570"/>
      </a:dk1>
      <a:lt1>
        <a:srgbClr val="FFFFFF"/>
      </a:lt1>
      <a:dk2>
        <a:srgbClr val="BD1A0F"/>
      </a:dk2>
      <a:lt2>
        <a:srgbClr val="E7E6E6"/>
      </a:lt2>
      <a:accent1>
        <a:srgbClr val="143C8D"/>
      </a:accent1>
      <a:accent2>
        <a:srgbClr val="BD1A0F"/>
      </a:accent2>
      <a:accent3>
        <a:srgbClr val="666570"/>
      </a:accent3>
      <a:accent4>
        <a:srgbClr val="A5A5A5"/>
      </a:accent4>
      <a:accent5>
        <a:srgbClr val="E5E5E5"/>
      </a:accent5>
      <a:accent6>
        <a:srgbClr val="F1F2F1"/>
      </a:accent6>
      <a:hlink>
        <a:srgbClr val="007FFF"/>
      </a:hlink>
      <a:folHlink>
        <a:srgbClr val="00BD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A_PPT_Template2024_16x9[3]  -  Read-Only" id="{6B92A5F8-39D8-1E44-A55C-10C5CF78E24B}" vid="{623561A2-9171-BA41-9495-B032BE2854D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14407</TotalTime>
  <Words>1787</Words>
  <Application>Microsoft Office PowerPoint</Application>
  <PresentationFormat>Widescreen</PresentationFormat>
  <Paragraphs>327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Arial</vt:lpstr>
      <vt:lpstr>Calibri</vt:lpstr>
      <vt:lpstr>Century Gothic</vt:lpstr>
      <vt:lpstr>Gill Sans MT</vt:lpstr>
      <vt:lpstr>Lucida Grande</vt:lpstr>
      <vt:lpstr>Open Sans</vt:lpstr>
      <vt:lpstr>Open Sans ExtraBold</vt:lpstr>
      <vt:lpstr>Open Sans Light</vt:lpstr>
      <vt:lpstr>Open Sans Semibold</vt:lpstr>
      <vt:lpstr>Open Sans Semibold</vt:lpstr>
      <vt:lpstr>Segoe UI</vt:lpstr>
      <vt:lpstr>System Font Regular</vt:lpstr>
      <vt:lpstr>Wingdings</vt:lpstr>
      <vt:lpstr>Office Theme</vt:lpstr>
      <vt:lpstr>2_Office Theme</vt:lpstr>
      <vt:lpstr>1_Office Theme</vt:lpstr>
      <vt:lpstr>3_Office Theme</vt:lpstr>
      <vt:lpstr>PowerPoint Presentation</vt:lpstr>
      <vt:lpstr>The Punchline of this Presentation</vt:lpstr>
      <vt:lpstr>The Political Landscape</vt:lpstr>
      <vt:lpstr>Election Handicapping</vt:lpstr>
      <vt:lpstr>Election Handicapping (continued)</vt:lpstr>
      <vt:lpstr>Election Handicapping (continued)</vt:lpstr>
      <vt:lpstr>Some of the Top Issues Relating to Oncology</vt:lpstr>
      <vt:lpstr>Two ”Themes” That Permeate Issues</vt:lpstr>
      <vt:lpstr>Change Healthcare Cyber Attack</vt:lpstr>
      <vt:lpstr>The Stark Issue</vt:lpstr>
      <vt:lpstr>The Consolidation of Insurers &amp; PBMs</vt:lpstr>
      <vt:lpstr>Top 6 PBMs Control 94% of Rx Drug Market</vt:lpstr>
      <vt:lpstr>Implications of Insurer/PBM/Etc. Consolidation</vt:lpstr>
      <vt:lpstr>Just a Few Headlines…</vt:lpstr>
      <vt:lpstr>Federal &amp; State Pressures on PBMs</vt:lpstr>
      <vt:lpstr>Low-Ball PBM Reimbursement</vt:lpstr>
      <vt:lpstr>Documenting PBM Abuses</vt:lpstr>
      <vt:lpstr>Hospital Issues in the Legislative Spotlight</vt:lpstr>
      <vt:lpstr>Spotlight on the 340B Drug Discount Program</vt:lpstr>
      <vt:lpstr>Investigative Reports &amp; Calls for Oversight</vt:lpstr>
      <vt:lpstr>Wall Street Journal Investigative Report</vt:lpstr>
      <vt:lpstr>340B Growth</vt:lpstr>
      <vt:lpstr>340B Drug Markups Excessive</vt:lpstr>
      <vt:lpstr>Drug Shortages Well Documented</vt:lpstr>
      <vt:lpstr>Drug Shortages: Solutions</vt:lpstr>
      <vt:lpstr>Stopping Physician Pay Cuts</vt:lpstr>
      <vt:lpstr>IRA Drug Price “Negotiations”</vt:lpstr>
      <vt:lpstr>Back to the Good and the Bad</vt:lpstr>
      <vt:lpstr>Snapshot of COA Legislative Priorities &amp; Action</vt:lpstr>
      <vt:lpstr>COA State Policy Program Focuses on PBMs, Clinical Pharmacy Operations, and Patient Access to Care</vt:lpstr>
      <vt:lpstr>COA State Policy Team Monitoring 222 Policy Proposals Introduced Across 44 State Legislatures in 2024</vt:lpstr>
      <vt:lpstr>Join us at COA’s East Coast State Policy Retreat set for September 8-9, 2024 in Washington, D.C.</vt:lpstr>
      <vt:lpstr>What is the Value of Independent  Community Oncology?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Ted Okon</dc:creator>
  <cp:keywords/>
  <dc:description/>
  <cp:lastModifiedBy>Deandra Dickson</cp:lastModifiedBy>
  <cp:revision>7</cp:revision>
  <dcterms:created xsi:type="dcterms:W3CDTF">2024-01-16T19:31:53Z</dcterms:created>
  <dcterms:modified xsi:type="dcterms:W3CDTF">2024-04-29T17:50:05Z</dcterms:modified>
  <cp:category/>
</cp:coreProperties>
</file>