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9850"/>
  <p:notesSz cx="9144000" cy="5149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76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6" name="Holder 6"/>
          <p:cNvSpPr>
            <a:spLocks noGrp="1"/>
          </p:cNvSpPr>
          <p:nvPr>
            <p:ph type="sldNum" sz="quarter" idx="7"/>
          </p:nvPr>
        </p:nvSpPr>
        <p:spPr/>
        <p:txBody>
          <a:bodyPr lIns="0" tIns="0" rIns="0" bIns="0"/>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6" name="Holder 6"/>
          <p:cNvSpPr>
            <a:spLocks noGrp="1"/>
          </p:cNvSpPr>
          <p:nvPr>
            <p:ph type="sldNum" sz="quarter" idx="7"/>
          </p:nvPr>
        </p:nvSpPr>
        <p:spPr/>
        <p:txBody>
          <a:bodyPr lIns="0" tIns="0" rIns="0" bIns="0"/>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7" name="Holder 7"/>
          <p:cNvSpPr>
            <a:spLocks noGrp="1"/>
          </p:cNvSpPr>
          <p:nvPr>
            <p:ph type="sldNum" sz="quarter" idx="7"/>
          </p:nvPr>
        </p:nvSpPr>
        <p:spPr/>
        <p:txBody>
          <a:bodyPr lIns="0" tIns="0" rIns="0" bIns="0"/>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8071"/>
          </a:xfrm>
          <a:prstGeom prst="rect">
            <a:avLst/>
          </a:prstGeom>
        </p:spPr>
      </p:pic>
      <p:sp>
        <p:nvSpPr>
          <p:cNvPr id="17" name="bg object 17"/>
          <p:cNvSpPr/>
          <p:nvPr/>
        </p:nvSpPr>
        <p:spPr>
          <a:xfrm>
            <a:off x="3811854" y="4376521"/>
            <a:ext cx="1530350" cy="165735"/>
          </a:xfrm>
          <a:custGeom>
            <a:avLst/>
            <a:gdLst/>
            <a:ahLst/>
            <a:cxnLst/>
            <a:rect l="l" t="t" r="r" b="b"/>
            <a:pathLst>
              <a:path w="1530350" h="165735">
                <a:moveTo>
                  <a:pt x="157492" y="45974"/>
                </a:moveTo>
                <a:lnTo>
                  <a:pt x="154978" y="31699"/>
                </a:lnTo>
                <a:lnTo>
                  <a:pt x="154101" y="26695"/>
                </a:lnTo>
                <a:lnTo>
                  <a:pt x="144487" y="13881"/>
                </a:lnTo>
                <a:lnTo>
                  <a:pt x="129463" y="6845"/>
                </a:lnTo>
                <a:lnTo>
                  <a:pt x="122364" y="6134"/>
                </a:lnTo>
                <a:lnTo>
                  <a:pt x="122364" y="51028"/>
                </a:lnTo>
                <a:lnTo>
                  <a:pt x="119316" y="62293"/>
                </a:lnTo>
                <a:lnTo>
                  <a:pt x="111213" y="69964"/>
                </a:lnTo>
                <a:lnTo>
                  <a:pt x="99631" y="74358"/>
                </a:lnTo>
                <a:lnTo>
                  <a:pt x="86144" y="75857"/>
                </a:lnTo>
                <a:lnTo>
                  <a:pt x="53695" y="75857"/>
                </a:lnTo>
                <a:lnTo>
                  <a:pt x="63093" y="31699"/>
                </a:lnTo>
                <a:lnTo>
                  <a:pt x="96431" y="31699"/>
                </a:lnTo>
                <a:lnTo>
                  <a:pt x="106324" y="32245"/>
                </a:lnTo>
                <a:lnTo>
                  <a:pt x="114592" y="34772"/>
                </a:lnTo>
                <a:lnTo>
                  <a:pt x="120269" y="40589"/>
                </a:lnTo>
                <a:lnTo>
                  <a:pt x="122364" y="51028"/>
                </a:lnTo>
                <a:lnTo>
                  <a:pt x="122364" y="6134"/>
                </a:lnTo>
                <a:lnTo>
                  <a:pt x="109855" y="4876"/>
                </a:lnTo>
                <a:lnTo>
                  <a:pt x="33566" y="4876"/>
                </a:lnTo>
                <a:lnTo>
                  <a:pt x="0" y="161772"/>
                </a:lnTo>
                <a:lnTo>
                  <a:pt x="35140" y="161772"/>
                </a:lnTo>
                <a:lnTo>
                  <a:pt x="48323" y="100469"/>
                </a:lnTo>
                <a:lnTo>
                  <a:pt x="81432" y="100469"/>
                </a:lnTo>
                <a:lnTo>
                  <a:pt x="90893" y="101295"/>
                </a:lnTo>
                <a:lnTo>
                  <a:pt x="98158" y="104228"/>
                </a:lnTo>
                <a:lnTo>
                  <a:pt x="102831" y="110020"/>
                </a:lnTo>
                <a:lnTo>
                  <a:pt x="104482" y="119367"/>
                </a:lnTo>
                <a:lnTo>
                  <a:pt x="104381" y="122148"/>
                </a:lnTo>
                <a:lnTo>
                  <a:pt x="104203" y="127317"/>
                </a:lnTo>
                <a:lnTo>
                  <a:pt x="104076" y="128917"/>
                </a:lnTo>
                <a:lnTo>
                  <a:pt x="102958" y="143535"/>
                </a:lnTo>
                <a:lnTo>
                  <a:pt x="102704" y="150571"/>
                </a:lnTo>
                <a:lnTo>
                  <a:pt x="102692" y="154736"/>
                </a:lnTo>
                <a:lnTo>
                  <a:pt x="103365" y="158038"/>
                </a:lnTo>
                <a:lnTo>
                  <a:pt x="104254" y="161772"/>
                </a:lnTo>
                <a:lnTo>
                  <a:pt x="138480" y="161772"/>
                </a:lnTo>
                <a:lnTo>
                  <a:pt x="136690" y="157175"/>
                </a:lnTo>
                <a:lnTo>
                  <a:pt x="136283" y="151231"/>
                </a:lnTo>
                <a:lnTo>
                  <a:pt x="136245" y="143294"/>
                </a:lnTo>
                <a:lnTo>
                  <a:pt x="136410" y="136182"/>
                </a:lnTo>
                <a:lnTo>
                  <a:pt x="137185" y="122148"/>
                </a:lnTo>
                <a:lnTo>
                  <a:pt x="137261" y="119367"/>
                </a:lnTo>
                <a:lnTo>
                  <a:pt x="120815" y="88595"/>
                </a:lnTo>
                <a:lnTo>
                  <a:pt x="120815" y="88163"/>
                </a:lnTo>
                <a:lnTo>
                  <a:pt x="135597" y="83273"/>
                </a:lnTo>
                <a:lnTo>
                  <a:pt x="144780" y="75857"/>
                </a:lnTo>
                <a:lnTo>
                  <a:pt x="147205" y="73901"/>
                </a:lnTo>
                <a:lnTo>
                  <a:pt x="154774" y="61125"/>
                </a:lnTo>
                <a:lnTo>
                  <a:pt x="157492" y="45974"/>
                </a:lnTo>
                <a:close/>
              </a:path>
              <a:path w="1530350" h="165735">
                <a:moveTo>
                  <a:pt x="316966" y="4876"/>
                </a:moveTo>
                <a:lnTo>
                  <a:pt x="195072" y="4876"/>
                </a:lnTo>
                <a:lnTo>
                  <a:pt x="161518" y="161772"/>
                </a:lnTo>
                <a:lnTo>
                  <a:pt x="284772" y="161772"/>
                </a:lnTo>
                <a:lnTo>
                  <a:pt x="291033" y="132765"/>
                </a:lnTo>
                <a:lnTo>
                  <a:pt x="202882" y="132765"/>
                </a:lnTo>
                <a:lnTo>
                  <a:pt x="211162" y="94310"/>
                </a:lnTo>
                <a:lnTo>
                  <a:pt x="291465" y="94310"/>
                </a:lnTo>
                <a:lnTo>
                  <a:pt x="297294" y="67500"/>
                </a:lnTo>
                <a:lnTo>
                  <a:pt x="216979" y="67500"/>
                </a:lnTo>
                <a:lnTo>
                  <a:pt x="224142" y="33883"/>
                </a:lnTo>
                <a:lnTo>
                  <a:pt x="310946" y="33883"/>
                </a:lnTo>
                <a:lnTo>
                  <a:pt x="316966" y="4876"/>
                </a:lnTo>
                <a:close/>
              </a:path>
              <a:path w="1530350" h="165735">
                <a:moveTo>
                  <a:pt x="474903" y="56730"/>
                </a:moveTo>
                <a:lnTo>
                  <a:pt x="455015" y="14516"/>
                </a:lnTo>
                <a:lnTo>
                  <a:pt x="407111" y="1143"/>
                </a:lnTo>
                <a:lnTo>
                  <a:pt x="370738" y="8839"/>
                </a:lnTo>
                <a:lnTo>
                  <a:pt x="343281" y="29565"/>
                </a:lnTo>
                <a:lnTo>
                  <a:pt x="325920" y="59817"/>
                </a:lnTo>
                <a:lnTo>
                  <a:pt x="319874" y="96050"/>
                </a:lnTo>
                <a:lnTo>
                  <a:pt x="324662" y="125539"/>
                </a:lnTo>
                <a:lnTo>
                  <a:pt x="338556" y="147345"/>
                </a:lnTo>
                <a:lnTo>
                  <a:pt x="360832" y="160858"/>
                </a:lnTo>
                <a:lnTo>
                  <a:pt x="390791" y="165506"/>
                </a:lnTo>
                <a:lnTo>
                  <a:pt x="401828" y="164388"/>
                </a:lnTo>
                <a:lnTo>
                  <a:pt x="412559" y="160858"/>
                </a:lnTo>
                <a:lnTo>
                  <a:pt x="422402" y="154749"/>
                </a:lnTo>
                <a:lnTo>
                  <a:pt x="431088" y="145694"/>
                </a:lnTo>
                <a:lnTo>
                  <a:pt x="431495" y="145694"/>
                </a:lnTo>
                <a:lnTo>
                  <a:pt x="431495" y="161734"/>
                </a:lnTo>
                <a:lnTo>
                  <a:pt x="453631" y="161734"/>
                </a:lnTo>
                <a:lnTo>
                  <a:pt x="457098" y="145694"/>
                </a:lnTo>
                <a:lnTo>
                  <a:pt x="459092" y="136486"/>
                </a:lnTo>
                <a:lnTo>
                  <a:pt x="471970" y="76936"/>
                </a:lnTo>
                <a:lnTo>
                  <a:pt x="404190" y="76936"/>
                </a:lnTo>
                <a:lnTo>
                  <a:pt x="398614" y="102641"/>
                </a:lnTo>
                <a:lnTo>
                  <a:pt x="435508" y="102641"/>
                </a:lnTo>
                <a:lnTo>
                  <a:pt x="429628" y="116370"/>
                </a:lnTo>
                <a:lnTo>
                  <a:pt x="420649" y="127063"/>
                </a:lnTo>
                <a:lnTo>
                  <a:pt x="408038" y="134010"/>
                </a:lnTo>
                <a:lnTo>
                  <a:pt x="391210" y="136486"/>
                </a:lnTo>
                <a:lnTo>
                  <a:pt x="374789" y="133184"/>
                </a:lnTo>
                <a:lnTo>
                  <a:pt x="363537" y="124333"/>
                </a:lnTo>
                <a:lnTo>
                  <a:pt x="357060" y="111442"/>
                </a:lnTo>
                <a:lnTo>
                  <a:pt x="354977" y="96050"/>
                </a:lnTo>
                <a:lnTo>
                  <a:pt x="358101" y="73050"/>
                </a:lnTo>
                <a:lnTo>
                  <a:pt x="367652" y="51803"/>
                </a:lnTo>
                <a:lnTo>
                  <a:pt x="383959" y="36195"/>
                </a:lnTo>
                <a:lnTo>
                  <a:pt x="407327" y="30137"/>
                </a:lnTo>
                <a:lnTo>
                  <a:pt x="420484" y="31635"/>
                </a:lnTo>
                <a:lnTo>
                  <a:pt x="430517" y="36347"/>
                </a:lnTo>
                <a:lnTo>
                  <a:pt x="437070" y="44602"/>
                </a:lnTo>
                <a:lnTo>
                  <a:pt x="439775" y="56730"/>
                </a:lnTo>
                <a:lnTo>
                  <a:pt x="474903" y="56730"/>
                </a:lnTo>
                <a:close/>
              </a:path>
              <a:path w="1530350" h="165735">
                <a:moveTo>
                  <a:pt x="635965" y="4876"/>
                </a:moveTo>
                <a:lnTo>
                  <a:pt x="514045" y="4876"/>
                </a:lnTo>
                <a:lnTo>
                  <a:pt x="480491" y="161772"/>
                </a:lnTo>
                <a:lnTo>
                  <a:pt x="603745" y="161772"/>
                </a:lnTo>
                <a:lnTo>
                  <a:pt x="610019" y="132765"/>
                </a:lnTo>
                <a:lnTo>
                  <a:pt x="521881" y="132765"/>
                </a:lnTo>
                <a:lnTo>
                  <a:pt x="530148" y="94310"/>
                </a:lnTo>
                <a:lnTo>
                  <a:pt x="610463" y="94310"/>
                </a:lnTo>
                <a:lnTo>
                  <a:pt x="616280" y="67500"/>
                </a:lnTo>
                <a:lnTo>
                  <a:pt x="535965" y="67500"/>
                </a:lnTo>
                <a:lnTo>
                  <a:pt x="543115" y="33883"/>
                </a:lnTo>
                <a:lnTo>
                  <a:pt x="629920" y="33883"/>
                </a:lnTo>
                <a:lnTo>
                  <a:pt x="635965" y="4876"/>
                </a:lnTo>
                <a:close/>
              </a:path>
              <a:path w="1530350" h="165735">
                <a:moveTo>
                  <a:pt x="798588" y="4876"/>
                </a:moveTo>
                <a:lnTo>
                  <a:pt x="766381" y="4876"/>
                </a:lnTo>
                <a:lnTo>
                  <a:pt x="743559" y="116522"/>
                </a:lnTo>
                <a:lnTo>
                  <a:pt x="743102" y="116522"/>
                </a:lnTo>
                <a:lnTo>
                  <a:pt x="699719" y="4876"/>
                </a:lnTo>
                <a:lnTo>
                  <a:pt x="663473" y="4876"/>
                </a:lnTo>
                <a:lnTo>
                  <a:pt x="629678" y="161772"/>
                </a:lnTo>
                <a:lnTo>
                  <a:pt x="662584" y="161772"/>
                </a:lnTo>
                <a:lnTo>
                  <a:pt x="685406" y="51689"/>
                </a:lnTo>
                <a:lnTo>
                  <a:pt x="685850" y="51689"/>
                </a:lnTo>
                <a:lnTo>
                  <a:pt x="729691" y="161772"/>
                </a:lnTo>
                <a:lnTo>
                  <a:pt x="764806" y="161772"/>
                </a:lnTo>
                <a:lnTo>
                  <a:pt x="798588" y="4876"/>
                </a:lnTo>
                <a:close/>
              </a:path>
              <a:path w="1530350" h="165735">
                <a:moveTo>
                  <a:pt x="950937" y="4876"/>
                </a:moveTo>
                <a:lnTo>
                  <a:pt x="829017" y="4876"/>
                </a:lnTo>
                <a:lnTo>
                  <a:pt x="795464" y="161772"/>
                </a:lnTo>
                <a:lnTo>
                  <a:pt x="918718" y="161772"/>
                </a:lnTo>
                <a:lnTo>
                  <a:pt x="924966" y="132765"/>
                </a:lnTo>
                <a:lnTo>
                  <a:pt x="836828" y="132765"/>
                </a:lnTo>
                <a:lnTo>
                  <a:pt x="845121" y="94310"/>
                </a:lnTo>
                <a:lnTo>
                  <a:pt x="925436" y="94310"/>
                </a:lnTo>
                <a:lnTo>
                  <a:pt x="931240" y="67500"/>
                </a:lnTo>
                <a:lnTo>
                  <a:pt x="850938" y="67500"/>
                </a:lnTo>
                <a:lnTo>
                  <a:pt x="858088" y="33883"/>
                </a:lnTo>
                <a:lnTo>
                  <a:pt x="944892" y="33883"/>
                </a:lnTo>
                <a:lnTo>
                  <a:pt x="950937" y="4876"/>
                </a:lnTo>
                <a:close/>
              </a:path>
              <a:path w="1530350" h="165735">
                <a:moveTo>
                  <a:pt x="1102131" y="45974"/>
                </a:moveTo>
                <a:lnTo>
                  <a:pt x="1099616" y="31699"/>
                </a:lnTo>
                <a:lnTo>
                  <a:pt x="1098740" y="26695"/>
                </a:lnTo>
                <a:lnTo>
                  <a:pt x="1089126" y="13881"/>
                </a:lnTo>
                <a:lnTo>
                  <a:pt x="1074102" y="6845"/>
                </a:lnTo>
                <a:lnTo>
                  <a:pt x="1067003" y="6134"/>
                </a:lnTo>
                <a:lnTo>
                  <a:pt x="1067003" y="51028"/>
                </a:lnTo>
                <a:lnTo>
                  <a:pt x="1063955" y="62293"/>
                </a:lnTo>
                <a:lnTo>
                  <a:pt x="1055852" y="69964"/>
                </a:lnTo>
                <a:lnTo>
                  <a:pt x="1044270" y="74358"/>
                </a:lnTo>
                <a:lnTo>
                  <a:pt x="1030757" y="75857"/>
                </a:lnTo>
                <a:lnTo>
                  <a:pt x="998334" y="75857"/>
                </a:lnTo>
                <a:lnTo>
                  <a:pt x="1007732" y="31699"/>
                </a:lnTo>
                <a:lnTo>
                  <a:pt x="1041069" y="31699"/>
                </a:lnTo>
                <a:lnTo>
                  <a:pt x="1050975" y="32245"/>
                </a:lnTo>
                <a:lnTo>
                  <a:pt x="1059243" y="34772"/>
                </a:lnTo>
                <a:lnTo>
                  <a:pt x="1064907" y="40589"/>
                </a:lnTo>
                <a:lnTo>
                  <a:pt x="1067003" y="51028"/>
                </a:lnTo>
                <a:lnTo>
                  <a:pt x="1067003" y="6134"/>
                </a:lnTo>
                <a:lnTo>
                  <a:pt x="1054493" y="4876"/>
                </a:lnTo>
                <a:lnTo>
                  <a:pt x="978204" y="4876"/>
                </a:lnTo>
                <a:lnTo>
                  <a:pt x="944613" y="161772"/>
                </a:lnTo>
                <a:lnTo>
                  <a:pt x="979741" y="161772"/>
                </a:lnTo>
                <a:lnTo>
                  <a:pt x="992936" y="100469"/>
                </a:lnTo>
                <a:lnTo>
                  <a:pt x="1026033" y="100469"/>
                </a:lnTo>
                <a:lnTo>
                  <a:pt x="1035494" y="101295"/>
                </a:lnTo>
                <a:lnTo>
                  <a:pt x="1042771" y="104228"/>
                </a:lnTo>
                <a:lnTo>
                  <a:pt x="1047432" y="110020"/>
                </a:lnTo>
                <a:lnTo>
                  <a:pt x="1049083" y="119367"/>
                </a:lnTo>
                <a:lnTo>
                  <a:pt x="1048981" y="122148"/>
                </a:lnTo>
                <a:lnTo>
                  <a:pt x="1048804" y="127317"/>
                </a:lnTo>
                <a:lnTo>
                  <a:pt x="1048689" y="128917"/>
                </a:lnTo>
                <a:lnTo>
                  <a:pt x="1047572" y="143535"/>
                </a:lnTo>
                <a:lnTo>
                  <a:pt x="1047330" y="150571"/>
                </a:lnTo>
                <a:lnTo>
                  <a:pt x="1047305" y="154736"/>
                </a:lnTo>
                <a:lnTo>
                  <a:pt x="1047978" y="158038"/>
                </a:lnTo>
                <a:lnTo>
                  <a:pt x="1048880" y="161772"/>
                </a:lnTo>
                <a:lnTo>
                  <a:pt x="1083106" y="161772"/>
                </a:lnTo>
                <a:lnTo>
                  <a:pt x="1081303" y="157175"/>
                </a:lnTo>
                <a:lnTo>
                  <a:pt x="1080897" y="151231"/>
                </a:lnTo>
                <a:lnTo>
                  <a:pt x="1080858" y="143294"/>
                </a:lnTo>
                <a:lnTo>
                  <a:pt x="1081036" y="136194"/>
                </a:lnTo>
                <a:lnTo>
                  <a:pt x="1081811" y="122148"/>
                </a:lnTo>
                <a:lnTo>
                  <a:pt x="1081900" y="119367"/>
                </a:lnTo>
                <a:lnTo>
                  <a:pt x="1065441" y="88595"/>
                </a:lnTo>
                <a:lnTo>
                  <a:pt x="1065441" y="88163"/>
                </a:lnTo>
                <a:lnTo>
                  <a:pt x="1080236" y="83273"/>
                </a:lnTo>
                <a:lnTo>
                  <a:pt x="1089406" y="75857"/>
                </a:lnTo>
                <a:lnTo>
                  <a:pt x="1091831" y="73901"/>
                </a:lnTo>
                <a:lnTo>
                  <a:pt x="1099413" y="61125"/>
                </a:lnTo>
                <a:lnTo>
                  <a:pt x="1102131" y="45974"/>
                </a:lnTo>
                <a:close/>
              </a:path>
              <a:path w="1530350" h="165735">
                <a:moveTo>
                  <a:pt x="1273467" y="68376"/>
                </a:moveTo>
                <a:lnTo>
                  <a:pt x="1268463" y="39331"/>
                </a:lnTo>
                <a:lnTo>
                  <a:pt x="1262240" y="30149"/>
                </a:lnTo>
                <a:lnTo>
                  <a:pt x="1254213" y="18288"/>
                </a:lnTo>
                <a:lnTo>
                  <a:pt x="1238351" y="9194"/>
                </a:lnTo>
                <a:lnTo>
                  <a:pt x="1238351" y="70802"/>
                </a:lnTo>
                <a:lnTo>
                  <a:pt x="1235113" y="93573"/>
                </a:lnTo>
                <a:lnTo>
                  <a:pt x="1225423" y="114769"/>
                </a:lnTo>
                <a:lnTo>
                  <a:pt x="1209281" y="130403"/>
                </a:lnTo>
                <a:lnTo>
                  <a:pt x="1186675" y="136499"/>
                </a:lnTo>
                <a:lnTo>
                  <a:pt x="1170241" y="133223"/>
                </a:lnTo>
                <a:lnTo>
                  <a:pt x="1158989" y="124371"/>
                </a:lnTo>
                <a:lnTo>
                  <a:pt x="1152499" y="111480"/>
                </a:lnTo>
                <a:lnTo>
                  <a:pt x="1150429" y="96062"/>
                </a:lnTo>
                <a:lnTo>
                  <a:pt x="1153541" y="73075"/>
                </a:lnTo>
                <a:lnTo>
                  <a:pt x="1163091" y="51828"/>
                </a:lnTo>
                <a:lnTo>
                  <a:pt x="1179398" y="36220"/>
                </a:lnTo>
                <a:lnTo>
                  <a:pt x="1202778" y="30149"/>
                </a:lnTo>
                <a:lnTo>
                  <a:pt x="1219187" y="33413"/>
                </a:lnTo>
                <a:lnTo>
                  <a:pt x="1230210" y="42240"/>
                </a:lnTo>
                <a:lnTo>
                  <a:pt x="1236408" y="55181"/>
                </a:lnTo>
                <a:lnTo>
                  <a:pt x="1238351" y="70802"/>
                </a:lnTo>
                <a:lnTo>
                  <a:pt x="1238351" y="9194"/>
                </a:lnTo>
                <a:lnTo>
                  <a:pt x="1231861" y="5473"/>
                </a:lnTo>
                <a:lnTo>
                  <a:pt x="1202550" y="1143"/>
                </a:lnTo>
                <a:lnTo>
                  <a:pt x="1166177" y="8839"/>
                </a:lnTo>
                <a:lnTo>
                  <a:pt x="1138720" y="29565"/>
                </a:lnTo>
                <a:lnTo>
                  <a:pt x="1121371" y="59817"/>
                </a:lnTo>
                <a:lnTo>
                  <a:pt x="1115314" y="96062"/>
                </a:lnTo>
                <a:lnTo>
                  <a:pt x="1120114" y="125539"/>
                </a:lnTo>
                <a:lnTo>
                  <a:pt x="1133995" y="147345"/>
                </a:lnTo>
                <a:lnTo>
                  <a:pt x="1156284" y="160858"/>
                </a:lnTo>
                <a:lnTo>
                  <a:pt x="1186230" y="165506"/>
                </a:lnTo>
                <a:lnTo>
                  <a:pt x="1223467" y="157594"/>
                </a:lnTo>
                <a:lnTo>
                  <a:pt x="1250581" y="136499"/>
                </a:lnTo>
                <a:lnTo>
                  <a:pt x="1250823" y="136309"/>
                </a:lnTo>
                <a:lnTo>
                  <a:pt x="1267701" y="105346"/>
                </a:lnTo>
                <a:lnTo>
                  <a:pt x="1273467" y="68376"/>
                </a:lnTo>
                <a:close/>
              </a:path>
              <a:path w="1530350" h="165735">
                <a:moveTo>
                  <a:pt x="1449095" y="4876"/>
                </a:moveTo>
                <a:lnTo>
                  <a:pt x="1416875" y="4876"/>
                </a:lnTo>
                <a:lnTo>
                  <a:pt x="1394066" y="116522"/>
                </a:lnTo>
                <a:lnTo>
                  <a:pt x="1393609" y="116522"/>
                </a:lnTo>
                <a:lnTo>
                  <a:pt x="1350225" y="4876"/>
                </a:lnTo>
                <a:lnTo>
                  <a:pt x="1313980" y="4876"/>
                </a:lnTo>
                <a:lnTo>
                  <a:pt x="1280198" y="161772"/>
                </a:lnTo>
                <a:lnTo>
                  <a:pt x="1313078" y="161772"/>
                </a:lnTo>
                <a:lnTo>
                  <a:pt x="1335900" y="51689"/>
                </a:lnTo>
                <a:lnTo>
                  <a:pt x="1336357" y="51689"/>
                </a:lnTo>
                <a:lnTo>
                  <a:pt x="1380185" y="161772"/>
                </a:lnTo>
                <a:lnTo>
                  <a:pt x="1415300" y="161772"/>
                </a:lnTo>
                <a:lnTo>
                  <a:pt x="1449095" y="4876"/>
                </a:lnTo>
                <a:close/>
              </a:path>
              <a:path w="1530350" h="165735">
                <a:moveTo>
                  <a:pt x="1517904" y="35267"/>
                </a:moveTo>
                <a:lnTo>
                  <a:pt x="1517599" y="34302"/>
                </a:lnTo>
                <a:lnTo>
                  <a:pt x="1517561" y="34074"/>
                </a:lnTo>
                <a:lnTo>
                  <a:pt x="1517459" y="28282"/>
                </a:lnTo>
                <a:lnTo>
                  <a:pt x="1516710" y="26390"/>
                </a:lnTo>
                <a:lnTo>
                  <a:pt x="1514386" y="24561"/>
                </a:lnTo>
                <a:lnTo>
                  <a:pt x="1513166" y="24091"/>
                </a:lnTo>
                <a:lnTo>
                  <a:pt x="1511566" y="23761"/>
                </a:lnTo>
                <a:lnTo>
                  <a:pt x="1513306" y="23583"/>
                </a:lnTo>
                <a:lnTo>
                  <a:pt x="1514779" y="23025"/>
                </a:lnTo>
                <a:lnTo>
                  <a:pt x="1516240" y="21869"/>
                </a:lnTo>
                <a:lnTo>
                  <a:pt x="1517192" y="21132"/>
                </a:lnTo>
                <a:lnTo>
                  <a:pt x="1517777" y="19596"/>
                </a:lnTo>
                <a:lnTo>
                  <a:pt x="1517700" y="14579"/>
                </a:lnTo>
                <a:lnTo>
                  <a:pt x="1516646" y="12725"/>
                </a:lnTo>
                <a:lnTo>
                  <a:pt x="1513039" y="10769"/>
                </a:lnTo>
                <a:lnTo>
                  <a:pt x="1511350" y="10337"/>
                </a:lnTo>
                <a:lnTo>
                  <a:pt x="1511223" y="10337"/>
                </a:lnTo>
                <a:lnTo>
                  <a:pt x="1511223" y="16598"/>
                </a:lnTo>
                <a:lnTo>
                  <a:pt x="1511109" y="19596"/>
                </a:lnTo>
                <a:lnTo>
                  <a:pt x="1510792" y="20320"/>
                </a:lnTo>
                <a:lnTo>
                  <a:pt x="1509026" y="21551"/>
                </a:lnTo>
                <a:lnTo>
                  <a:pt x="1507807" y="21869"/>
                </a:lnTo>
                <a:lnTo>
                  <a:pt x="1503641" y="21869"/>
                </a:lnTo>
                <a:lnTo>
                  <a:pt x="1503641" y="14579"/>
                </a:lnTo>
                <a:lnTo>
                  <a:pt x="1506943" y="14579"/>
                </a:lnTo>
                <a:lnTo>
                  <a:pt x="1508010" y="14719"/>
                </a:lnTo>
                <a:lnTo>
                  <a:pt x="1508163" y="14719"/>
                </a:lnTo>
                <a:lnTo>
                  <a:pt x="1510538" y="15633"/>
                </a:lnTo>
                <a:lnTo>
                  <a:pt x="1511223" y="16598"/>
                </a:lnTo>
                <a:lnTo>
                  <a:pt x="1511223" y="10337"/>
                </a:lnTo>
                <a:lnTo>
                  <a:pt x="1508658" y="10160"/>
                </a:lnTo>
                <a:lnTo>
                  <a:pt x="1496936" y="10160"/>
                </a:lnTo>
                <a:lnTo>
                  <a:pt x="1496936" y="35267"/>
                </a:lnTo>
                <a:lnTo>
                  <a:pt x="1503641" y="35267"/>
                </a:lnTo>
                <a:lnTo>
                  <a:pt x="1503641" y="26390"/>
                </a:lnTo>
                <a:lnTo>
                  <a:pt x="1507629" y="26390"/>
                </a:lnTo>
                <a:lnTo>
                  <a:pt x="1511147" y="32296"/>
                </a:lnTo>
                <a:lnTo>
                  <a:pt x="1511198" y="33312"/>
                </a:lnTo>
                <a:lnTo>
                  <a:pt x="1511300" y="34302"/>
                </a:lnTo>
                <a:lnTo>
                  <a:pt x="1511528" y="35267"/>
                </a:lnTo>
                <a:lnTo>
                  <a:pt x="1517904" y="35267"/>
                </a:lnTo>
                <a:close/>
              </a:path>
              <a:path w="1530350" h="165735">
                <a:moveTo>
                  <a:pt x="1530134" y="28943"/>
                </a:moveTo>
                <a:lnTo>
                  <a:pt x="1530096" y="16294"/>
                </a:lnTo>
                <a:lnTo>
                  <a:pt x="1527873" y="11061"/>
                </a:lnTo>
                <a:lnTo>
                  <a:pt x="1526070" y="9296"/>
                </a:lnTo>
                <a:lnTo>
                  <a:pt x="1526070" y="17462"/>
                </a:lnTo>
                <a:lnTo>
                  <a:pt x="1526070" y="27724"/>
                </a:lnTo>
                <a:lnTo>
                  <a:pt x="1525892" y="28282"/>
                </a:lnTo>
                <a:lnTo>
                  <a:pt x="1524203" y="32296"/>
                </a:lnTo>
                <a:lnTo>
                  <a:pt x="1516773" y="39712"/>
                </a:lnTo>
                <a:lnTo>
                  <a:pt x="1512316" y="41554"/>
                </a:lnTo>
                <a:lnTo>
                  <a:pt x="1501800" y="41554"/>
                </a:lnTo>
                <a:lnTo>
                  <a:pt x="1497304" y="39712"/>
                </a:lnTo>
                <a:lnTo>
                  <a:pt x="1490814" y="33312"/>
                </a:lnTo>
                <a:lnTo>
                  <a:pt x="1489824" y="32296"/>
                </a:lnTo>
                <a:lnTo>
                  <a:pt x="1487982" y="27724"/>
                </a:lnTo>
                <a:lnTo>
                  <a:pt x="1488033" y="17462"/>
                </a:lnTo>
                <a:lnTo>
                  <a:pt x="1489824" y="13208"/>
                </a:lnTo>
                <a:lnTo>
                  <a:pt x="1496834" y="6159"/>
                </a:lnTo>
                <a:lnTo>
                  <a:pt x="1497266" y="5740"/>
                </a:lnTo>
                <a:lnTo>
                  <a:pt x="1501749" y="3873"/>
                </a:lnTo>
                <a:lnTo>
                  <a:pt x="1512303" y="3873"/>
                </a:lnTo>
                <a:lnTo>
                  <a:pt x="1516786" y="5740"/>
                </a:lnTo>
                <a:lnTo>
                  <a:pt x="1524190" y="13208"/>
                </a:lnTo>
                <a:lnTo>
                  <a:pt x="1526070" y="17462"/>
                </a:lnTo>
                <a:lnTo>
                  <a:pt x="1526070" y="9296"/>
                </a:lnTo>
                <a:lnTo>
                  <a:pt x="1520545" y="3873"/>
                </a:lnTo>
                <a:lnTo>
                  <a:pt x="1518856" y="2222"/>
                </a:lnTo>
                <a:lnTo>
                  <a:pt x="1513128" y="0"/>
                </a:lnTo>
                <a:lnTo>
                  <a:pt x="1500987" y="0"/>
                </a:lnTo>
                <a:lnTo>
                  <a:pt x="1495691" y="2057"/>
                </a:lnTo>
                <a:lnTo>
                  <a:pt x="1486395" y="10553"/>
                </a:lnTo>
                <a:lnTo>
                  <a:pt x="1486306" y="10769"/>
                </a:lnTo>
                <a:lnTo>
                  <a:pt x="1486179" y="11061"/>
                </a:lnTo>
                <a:lnTo>
                  <a:pt x="1483995" y="16294"/>
                </a:lnTo>
                <a:lnTo>
                  <a:pt x="1484071" y="29248"/>
                </a:lnTo>
                <a:lnTo>
                  <a:pt x="1486166" y="34302"/>
                </a:lnTo>
                <a:lnTo>
                  <a:pt x="1487081" y="35267"/>
                </a:lnTo>
                <a:lnTo>
                  <a:pt x="1495094" y="43141"/>
                </a:lnTo>
                <a:lnTo>
                  <a:pt x="1500771" y="45326"/>
                </a:lnTo>
                <a:lnTo>
                  <a:pt x="1513344" y="45326"/>
                </a:lnTo>
                <a:lnTo>
                  <a:pt x="1518793" y="43141"/>
                </a:lnTo>
                <a:lnTo>
                  <a:pt x="1520456" y="41554"/>
                </a:lnTo>
                <a:lnTo>
                  <a:pt x="1528064" y="34302"/>
                </a:lnTo>
                <a:lnTo>
                  <a:pt x="1527924" y="34302"/>
                </a:lnTo>
                <a:lnTo>
                  <a:pt x="1528025" y="34074"/>
                </a:lnTo>
                <a:lnTo>
                  <a:pt x="1530134" y="28943"/>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5" name="Holder 5"/>
          <p:cNvSpPr>
            <a:spLocks noGrp="1"/>
          </p:cNvSpPr>
          <p:nvPr>
            <p:ph type="sldNum" sz="quarter" idx="7"/>
          </p:nvPr>
        </p:nvSpPr>
        <p:spPr/>
        <p:txBody>
          <a:bodyPr lIns="0" tIns="0" rIns="0" bIns="0"/>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4" name="Holder 4"/>
          <p:cNvSpPr>
            <a:spLocks noGrp="1"/>
          </p:cNvSpPr>
          <p:nvPr>
            <p:ph type="sldNum" sz="quarter" idx="7"/>
          </p:nvPr>
        </p:nvSpPr>
        <p:spPr/>
        <p:txBody>
          <a:bodyPr lIns="0" tIns="0" rIns="0" bIns="0"/>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4434" cy="5148072"/>
          </a:xfrm>
          <a:prstGeom prst="rect">
            <a:avLst/>
          </a:prstGeom>
        </p:spPr>
      </p:pic>
      <p:sp>
        <p:nvSpPr>
          <p:cNvPr id="17" name="bg object 17"/>
          <p:cNvSpPr/>
          <p:nvPr/>
        </p:nvSpPr>
        <p:spPr>
          <a:xfrm>
            <a:off x="8060474" y="4856200"/>
            <a:ext cx="908685" cy="98425"/>
          </a:xfrm>
          <a:custGeom>
            <a:avLst/>
            <a:gdLst/>
            <a:ahLst/>
            <a:cxnLst/>
            <a:rect l="l" t="t" r="r" b="b"/>
            <a:pathLst>
              <a:path w="908684" h="98425">
                <a:moveTo>
                  <a:pt x="93497" y="27292"/>
                </a:moveTo>
                <a:lnTo>
                  <a:pt x="92011" y="18821"/>
                </a:lnTo>
                <a:lnTo>
                  <a:pt x="91490" y="15849"/>
                </a:lnTo>
                <a:lnTo>
                  <a:pt x="85775" y="8242"/>
                </a:lnTo>
                <a:lnTo>
                  <a:pt x="76860" y="4064"/>
                </a:lnTo>
                <a:lnTo>
                  <a:pt x="72656" y="3644"/>
                </a:lnTo>
                <a:lnTo>
                  <a:pt x="72656" y="19850"/>
                </a:lnTo>
                <a:lnTo>
                  <a:pt x="72656" y="30302"/>
                </a:lnTo>
                <a:lnTo>
                  <a:pt x="70840" y="36982"/>
                </a:lnTo>
                <a:lnTo>
                  <a:pt x="66027" y="41529"/>
                </a:lnTo>
                <a:lnTo>
                  <a:pt x="59156" y="44145"/>
                </a:lnTo>
                <a:lnTo>
                  <a:pt x="51142" y="45034"/>
                </a:lnTo>
                <a:lnTo>
                  <a:pt x="31877" y="45034"/>
                </a:lnTo>
                <a:lnTo>
                  <a:pt x="37465" y="18821"/>
                </a:lnTo>
                <a:lnTo>
                  <a:pt x="65481" y="18821"/>
                </a:lnTo>
                <a:lnTo>
                  <a:pt x="72656" y="19850"/>
                </a:lnTo>
                <a:lnTo>
                  <a:pt x="72656" y="3644"/>
                </a:lnTo>
                <a:lnTo>
                  <a:pt x="65214" y="2895"/>
                </a:lnTo>
                <a:lnTo>
                  <a:pt x="19926" y="2895"/>
                </a:lnTo>
                <a:lnTo>
                  <a:pt x="0" y="96037"/>
                </a:lnTo>
                <a:lnTo>
                  <a:pt x="20866" y="96037"/>
                </a:lnTo>
                <a:lnTo>
                  <a:pt x="28689" y="59651"/>
                </a:lnTo>
                <a:lnTo>
                  <a:pt x="56591" y="59651"/>
                </a:lnTo>
                <a:lnTo>
                  <a:pt x="62026" y="61861"/>
                </a:lnTo>
                <a:lnTo>
                  <a:pt x="62026" y="77127"/>
                </a:lnTo>
                <a:lnTo>
                  <a:pt x="60960" y="83527"/>
                </a:lnTo>
                <a:lnTo>
                  <a:pt x="60960" y="91859"/>
                </a:lnTo>
                <a:lnTo>
                  <a:pt x="61366" y="93827"/>
                </a:lnTo>
                <a:lnTo>
                  <a:pt x="61899" y="96037"/>
                </a:lnTo>
                <a:lnTo>
                  <a:pt x="82219" y="96037"/>
                </a:lnTo>
                <a:lnTo>
                  <a:pt x="81153" y="93306"/>
                </a:lnTo>
                <a:lnTo>
                  <a:pt x="81051" y="91859"/>
                </a:lnTo>
                <a:lnTo>
                  <a:pt x="80886" y="89395"/>
                </a:lnTo>
                <a:lnTo>
                  <a:pt x="80886" y="79476"/>
                </a:lnTo>
                <a:lnTo>
                  <a:pt x="81546" y="73215"/>
                </a:lnTo>
                <a:lnTo>
                  <a:pt x="81546" y="61734"/>
                </a:lnTo>
                <a:lnTo>
                  <a:pt x="80937" y="59651"/>
                </a:lnTo>
                <a:lnTo>
                  <a:pt x="79565" y="54952"/>
                </a:lnTo>
                <a:lnTo>
                  <a:pt x="71729" y="52603"/>
                </a:lnTo>
                <a:lnTo>
                  <a:pt x="71729" y="52336"/>
                </a:lnTo>
                <a:lnTo>
                  <a:pt x="80505" y="49441"/>
                </a:lnTo>
                <a:lnTo>
                  <a:pt x="85953" y="45034"/>
                </a:lnTo>
                <a:lnTo>
                  <a:pt x="87388" y="43878"/>
                </a:lnTo>
                <a:lnTo>
                  <a:pt x="91897" y="36283"/>
                </a:lnTo>
                <a:lnTo>
                  <a:pt x="93497" y="27292"/>
                </a:lnTo>
                <a:close/>
              </a:path>
              <a:path w="908684" h="98425">
                <a:moveTo>
                  <a:pt x="188188" y="2895"/>
                </a:moveTo>
                <a:lnTo>
                  <a:pt x="115811" y="2895"/>
                </a:lnTo>
                <a:lnTo>
                  <a:pt x="95897" y="96037"/>
                </a:lnTo>
                <a:lnTo>
                  <a:pt x="169062" y="96037"/>
                </a:lnTo>
                <a:lnTo>
                  <a:pt x="172783" y="78828"/>
                </a:lnTo>
                <a:lnTo>
                  <a:pt x="120459" y="78828"/>
                </a:lnTo>
                <a:lnTo>
                  <a:pt x="125361" y="55994"/>
                </a:lnTo>
                <a:lnTo>
                  <a:pt x="173050" y="55994"/>
                </a:lnTo>
                <a:lnTo>
                  <a:pt x="176504" y="40081"/>
                </a:lnTo>
                <a:lnTo>
                  <a:pt x="128816" y="40081"/>
                </a:lnTo>
                <a:lnTo>
                  <a:pt x="133070" y="20116"/>
                </a:lnTo>
                <a:lnTo>
                  <a:pt x="184607" y="20116"/>
                </a:lnTo>
                <a:lnTo>
                  <a:pt x="188188" y="2895"/>
                </a:lnTo>
                <a:close/>
              </a:path>
              <a:path w="908684" h="98425">
                <a:moveTo>
                  <a:pt x="281940" y="33680"/>
                </a:moveTo>
                <a:lnTo>
                  <a:pt x="278777" y="18897"/>
                </a:lnTo>
                <a:lnTo>
                  <a:pt x="277926" y="17894"/>
                </a:lnTo>
                <a:lnTo>
                  <a:pt x="270141" y="8623"/>
                </a:lnTo>
                <a:lnTo>
                  <a:pt x="257340" y="2628"/>
                </a:lnTo>
                <a:lnTo>
                  <a:pt x="241693" y="685"/>
                </a:lnTo>
                <a:lnTo>
                  <a:pt x="220103" y="5245"/>
                </a:lnTo>
                <a:lnTo>
                  <a:pt x="203809" y="17551"/>
                </a:lnTo>
                <a:lnTo>
                  <a:pt x="193497" y="35509"/>
                </a:lnTo>
                <a:lnTo>
                  <a:pt x="189903" y="57023"/>
                </a:lnTo>
                <a:lnTo>
                  <a:pt x="192747" y="74536"/>
                </a:lnTo>
                <a:lnTo>
                  <a:pt x="201002" y="87477"/>
                </a:lnTo>
                <a:lnTo>
                  <a:pt x="214223" y="95504"/>
                </a:lnTo>
                <a:lnTo>
                  <a:pt x="232003" y="98259"/>
                </a:lnTo>
                <a:lnTo>
                  <a:pt x="238569" y="97599"/>
                </a:lnTo>
                <a:lnTo>
                  <a:pt x="244932" y="95504"/>
                </a:lnTo>
                <a:lnTo>
                  <a:pt x="250774" y="91871"/>
                </a:lnTo>
                <a:lnTo>
                  <a:pt x="255930" y="86499"/>
                </a:lnTo>
                <a:lnTo>
                  <a:pt x="256171" y="86499"/>
                </a:lnTo>
                <a:lnTo>
                  <a:pt x="256171" y="96024"/>
                </a:lnTo>
                <a:lnTo>
                  <a:pt x="269316" y="96024"/>
                </a:lnTo>
                <a:lnTo>
                  <a:pt x="269430" y="95504"/>
                </a:lnTo>
                <a:lnTo>
                  <a:pt x="271373" y="86499"/>
                </a:lnTo>
                <a:lnTo>
                  <a:pt x="272554" y="81026"/>
                </a:lnTo>
                <a:lnTo>
                  <a:pt x="280200" y="45669"/>
                </a:lnTo>
                <a:lnTo>
                  <a:pt x="239966" y="45669"/>
                </a:lnTo>
                <a:lnTo>
                  <a:pt x="236651" y="60934"/>
                </a:lnTo>
                <a:lnTo>
                  <a:pt x="258559" y="60934"/>
                </a:lnTo>
                <a:lnTo>
                  <a:pt x="255066" y="69088"/>
                </a:lnTo>
                <a:lnTo>
                  <a:pt x="249732" y="75438"/>
                </a:lnTo>
                <a:lnTo>
                  <a:pt x="242239" y="79565"/>
                </a:lnTo>
                <a:lnTo>
                  <a:pt x="232257" y="81026"/>
                </a:lnTo>
                <a:lnTo>
                  <a:pt x="222516" y="79070"/>
                </a:lnTo>
                <a:lnTo>
                  <a:pt x="215823" y="73812"/>
                </a:lnTo>
                <a:lnTo>
                  <a:pt x="211975" y="66167"/>
                </a:lnTo>
                <a:lnTo>
                  <a:pt x="210743" y="57023"/>
                </a:lnTo>
                <a:lnTo>
                  <a:pt x="212598" y="43370"/>
                </a:lnTo>
                <a:lnTo>
                  <a:pt x="218274" y="30759"/>
                </a:lnTo>
                <a:lnTo>
                  <a:pt x="227952" y="21488"/>
                </a:lnTo>
                <a:lnTo>
                  <a:pt x="241833" y="17894"/>
                </a:lnTo>
                <a:lnTo>
                  <a:pt x="253377" y="17894"/>
                </a:lnTo>
                <a:lnTo>
                  <a:pt x="260553" y="22466"/>
                </a:lnTo>
                <a:lnTo>
                  <a:pt x="261086" y="33680"/>
                </a:lnTo>
                <a:lnTo>
                  <a:pt x="281940" y="33680"/>
                </a:lnTo>
                <a:close/>
              </a:path>
              <a:path w="908684" h="98425">
                <a:moveTo>
                  <a:pt x="377571" y="2895"/>
                </a:moveTo>
                <a:lnTo>
                  <a:pt x="305181" y="2895"/>
                </a:lnTo>
                <a:lnTo>
                  <a:pt x="285267" y="96037"/>
                </a:lnTo>
                <a:lnTo>
                  <a:pt x="358432" y="96037"/>
                </a:lnTo>
                <a:lnTo>
                  <a:pt x="362153" y="78828"/>
                </a:lnTo>
                <a:lnTo>
                  <a:pt x="309841" y="78828"/>
                </a:lnTo>
                <a:lnTo>
                  <a:pt x="314744" y="55994"/>
                </a:lnTo>
                <a:lnTo>
                  <a:pt x="362419" y="55994"/>
                </a:lnTo>
                <a:lnTo>
                  <a:pt x="365874" y="40081"/>
                </a:lnTo>
                <a:lnTo>
                  <a:pt x="318198" y="40081"/>
                </a:lnTo>
                <a:lnTo>
                  <a:pt x="322453" y="20116"/>
                </a:lnTo>
                <a:lnTo>
                  <a:pt x="373976" y="20116"/>
                </a:lnTo>
                <a:lnTo>
                  <a:pt x="377571" y="2895"/>
                </a:lnTo>
                <a:close/>
              </a:path>
              <a:path w="908684" h="98425">
                <a:moveTo>
                  <a:pt x="474116" y="2895"/>
                </a:moveTo>
                <a:lnTo>
                  <a:pt x="454990" y="2895"/>
                </a:lnTo>
                <a:lnTo>
                  <a:pt x="441439" y="69176"/>
                </a:lnTo>
                <a:lnTo>
                  <a:pt x="441172" y="69176"/>
                </a:lnTo>
                <a:lnTo>
                  <a:pt x="415417" y="2895"/>
                </a:lnTo>
                <a:lnTo>
                  <a:pt x="393903" y="2895"/>
                </a:lnTo>
                <a:lnTo>
                  <a:pt x="373837" y="96037"/>
                </a:lnTo>
                <a:lnTo>
                  <a:pt x="393369" y="96037"/>
                </a:lnTo>
                <a:lnTo>
                  <a:pt x="406920" y="30695"/>
                </a:lnTo>
                <a:lnTo>
                  <a:pt x="407187" y="30695"/>
                </a:lnTo>
                <a:lnTo>
                  <a:pt x="433209" y="96037"/>
                </a:lnTo>
                <a:lnTo>
                  <a:pt x="454063" y="96037"/>
                </a:lnTo>
                <a:lnTo>
                  <a:pt x="474116" y="2895"/>
                </a:lnTo>
                <a:close/>
              </a:path>
              <a:path w="908684" h="98425">
                <a:moveTo>
                  <a:pt x="564565" y="2895"/>
                </a:moveTo>
                <a:lnTo>
                  <a:pt x="492175" y="2895"/>
                </a:lnTo>
                <a:lnTo>
                  <a:pt x="472262" y="96037"/>
                </a:lnTo>
                <a:lnTo>
                  <a:pt x="545426" y="96037"/>
                </a:lnTo>
                <a:lnTo>
                  <a:pt x="549148" y="78828"/>
                </a:lnTo>
                <a:lnTo>
                  <a:pt x="496824" y="78828"/>
                </a:lnTo>
                <a:lnTo>
                  <a:pt x="501738" y="55994"/>
                </a:lnTo>
                <a:lnTo>
                  <a:pt x="549414" y="55994"/>
                </a:lnTo>
                <a:lnTo>
                  <a:pt x="552869" y="40081"/>
                </a:lnTo>
                <a:lnTo>
                  <a:pt x="505193" y="40081"/>
                </a:lnTo>
                <a:lnTo>
                  <a:pt x="509435" y="20116"/>
                </a:lnTo>
                <a:lnTo>
                  <a:pt x="560971" y="20116"/>
                </a:lnTo>
                <a:lnTo>
                  <a:pt x="564565" y="2895"/>
                </a:lnTo>
                <a:close/>
              </a:path>
              <a:path w="908684" h="98425">
                <a:moveTo>
                  <a:pt x="654316" y="27292"/>
                </a:moveTo>
                <a:lnTo>
                  <a:pt x="652830" y="18821"/>
                </a:lnTo>
                <a:lnTo>
                  <a:pt x="652310" y="15849"/>
                </a:lnTo>
                <a:lnTo>
                  <a:pt x="646595" y="8242"/>
                </a:lnTo>
                <a:lnTo>
                  <a:pt x="637679" y="4064"/>
                </a:lnTo>
                <a:lnTo>
                  <a:pt x="633476" y="3644"/>
                </a:lnTo>
                <a:lnTo>
                  <a:pt x="633476" y="19850"/>
                </a:lnTo>
                <a:lnTo>
                  <a:pt x="633476" y="30302"/>
                </a:lnTo>
                <a:lnTo>
                  <a:pt x="631659" y="36982"/>
                </a:lnTo>
                <a:lnTo>
                  <a:pt x="626846" y="41529"/>
                </a:lnTo>
                <a:lnTo>
                  <a:pt x="619963" y="44145"/>
                </a:lnTo>
                <a:lnTo>
                  <a:pt x="611949" y="45034"/>
                </a:lnTo>
                <a:lnTo>
                  <a:pt x="592696" y="45034"/>
                </a:lnTo>
                <a:lnTo>
                  <a:pt x="598271" y="18821"/>
                </a:lnTo>
                <a:lnTo>
                  <a:pt x="626300" y="18821"/>
                </a:lnTo>
                <a:lnTo>
                  <a:pt x="633476" y="19850"/>
                </a:lnTo>
                <a:lnTo>
                  <a:pt x="633476" y="3644"/>
                </a:lnTo>
                <a:lnTo>
                  <a:pt x="626033" y="2895"/>
                </a:lnTo>
                <a:lnTo>
                  <a:pt x="580745" y="2895"/>
                </a:lnTo>
                <a:lnTo>
                  <a:pt x="560806" y="96037"/>
                </a:lnTo>
                <a:lnTo>
                  <a:pt x="581660" y="96037"/>
                </a:lnTo>
                <a:lnTo>
                  <a:pt x="589495" y="59651"/>
                </a:lnTo>
                <a:lnTo>
                  <a:pt x="617397" y="59651"/>
                </a:lnTo>
                <a:lnTo>
                  <a:pt x="622833" y="61861"/>
                </a:lnTo>
                <a:lnTo>
                  <a:pt x="622833" y="77127"/>
                </a:lnTo>
                <a:lnTo>
                  <a:pt x="621779" y="83527"/>
                </a:lnTo>
                <a:lnTo>
                  <a:pt x="621779" y="91859"/>
                </a:lnTo>
                <a:lnTo>
                  <a:pt x="622173" y="93827"/>
                </a:lnTo>
                <a:lnTo>
                  <a:pt x="622706" y="96037"/>
                </a:lnTo>
                <a:lnTo>
                  <a:pt x="643026" y="96037"/>
                </a:lnTo>
                <a:lnTo>
                  <a:pt x="641959" y="93306"/>
                </a:lnTo>
                <a:lnTo>
                  <a:pt x="641858" y="91859"/>
                </a:lnTo>
                <a:lnTo>
                  <a:pt x="641692" y="89395"/>
                </a:lnTo>
                <a:lnTo>
                  <a:pt x="641692" y="79476"/>
                </a:lnTo>
                <a:lnTo>
                  <a:pt x="642366" y="73215"/>
                </a:lnTo>
                <a:lnTo>
                  <a:pt x="642366" y="61734"/>
                </a:lnTo>
                <a:lnTo>
                  <a:pt x="641756" y="59651"/>
                </a:lnTo>
                <a:lnTo>
                  <a:pt x="640372" y="54952"/>
                </a:lnTo>
                <a:lnTo>
                  <a:pt x="632536" y="52603"/>
                </a:lnTo>
                <a:lnTo>
                  <a:pt x="632536" y="52336"/>
                </a:lnTo>
                <a:lnTo>
                  <a:pt x="641324" y="49441"/>
                </a:lnTo>
                <a:lnTo>
                  <a:pt x="646772" y="45034"/>
                </a:lnTo>
                <a:lnTo>
                  <a:pt x="648208" y="43878"/>
                </a:lnTo>
                <a:lnTo>
                  <a:pt x="652716" y="36283"/>
                </a:lnTo>
                <a:lnTo>
                  <a:pt x="654316" y="27292"/>
                </a:lnTo>
                <a:close/>
              </a:path>
              <a:path w="908684" h="98425">
                <a:moveTo>
                  <a:pt x="756043" y="40601"/>
                </a:moveTo>
                <a:lnTo>
                  <a:pt x="753071" y="23355"/>
                </a:lnTo>
                <a:lnTo>
                  <a:pt x="749376" y="17907"/>
                </a:lnTo>
                <a:lnTo>
                  <a:pt x="744613" y="10858"/>
                </a:lnTo>
                <a:lnTo>
                  <a:pt x="735190" y="5461"/>
                </a:lnTo>
                <a:lnTo>
                  <a:pt x="735190" y="42037"/>
                </a:lnTo>
                <a:lnTo>
                  <a:pt x="733272" y="55562"/>
                </a:lnTo>
                <a:lnTo>
                  <a:pt x="727519" y="68135"/>
                </a:lnTo>
                <a:lnTo>
                  <a:pt x="717931" y="77419"/>
                </a:lnTo>
                <a:lnTo>
                  <a:pt x="704926" y="80924"/>
                </a:lnTo>
                <a:lnTo>
                  <a:pt x="703910" y="80924"/>
                </a:lnTo>
                <a:lnTo>
                  <a:pt x="694766" y="79095"/>
                </a:lnTo>
                <a:lnTo>
                  <a:pt x="688073" y="73837"/>
                </a:lnTo>
                <a:lnTo>
                  <a:pt x="684225" y="66192"/>
                </a:lnTo>
                <a:lnTo>
                  <a:pt x="682993" y="57035"/>
                </a:lnTo>
                <a:lnTo>
                  <a:pt x="684847" y="43383"/>
                </a:lnTo>
                <a:lnTo>
                  <a:pt x="690511" y="30772"/>
                </a:lnTo>
                <a:lnTo>
                  <a:pt x="700201" y="21501"/>
                </a:lnTo>
                <a:lnTo>
                  <a:pt x="714082" y="17907"/>
                </a:lnTo>
                <a:lnTo>
                  <a:pt x="723823" y="19837"/>
                </a:lnTo>
                <a:lnTo>
                  <a:pt x="730364" y="25069"/>
                </a:lnTo>
                <a:lnTo>
                  <a:pt x="734047" y="32766"/>
                </a:lnTo>
                <a:lnTo>
                  <a:pt x="735190" y="42037"/>
                </a:lnTo>
                <a:lnTo>
                  <a:pt x="735190" y="5461"/>
                </a:lnTo>
                <a:lnTo>
                  <a:pt x="731342" y="3251"/>
                </a:lnTo>
                <a:lnTo>
                  <a:pt x="713943" y="685"/>
                </a:lnTo>
                <a:lnTo>
                  <a:pt x="692353" y="5245"/>
                </a:lnTo>
                <a:lnTo>
                  <a:pt x="676046" y="17551"/>
                </a:lnTo>
                <a:lnTo>
                  <a:pt x="665746" y="35509"/>
                </a:lnTo>
                <a:lnTo>
                  <a:pt x="662152" y="57035"/>
                </a:lnTo>
                <a:lnTo>
                  <a:pt x="664997" y="74536"/>
                </a:lnTo>
                <a:lnTo>
                  <a:pt x="673239" y="87477"/>
                </a:lnTo>
                <a:lnTo>
                  <a:pt x="686473" y="95504"/>
                </a:lnTo>
                <a:lnTo>
                  <a:pt x="704253" y="98259"/>
                </a:lnTo>
                <a:lnTo>
                  <a:pt x="726351" y="93560"/>
                </a:lnTo>
                <a:lnTo>
                  <a:pt x="742607" y="80924"/>
                </a:lnTo>
                <a:lnTo>
                  <a:pt x="752627" y="62547"/>
                </a:lnTo>
                <a:lnTo>
                  <a:pt x="756043" y="40601"/>
                </a:lnTo>
                <a:close/>
              </a:path>
              <a:path w="908684" h="98425">
                <a:moveTo>
                  <a:pt x="860310" y="2895"/>
                </a:moveTo>
                <a:lnTo>
                  <a:pt x="841184" y="2895"/>
                </a:lnTo>
                <a:lnTo>
                  <a:pt x="827633" y="69176"/>
                </a:lnTo>
                <a:lnTo>
                  <a:pt x="827366" y="69176"/>
                </a:lnTo>
                <a:lnTo>
                  <a:pt x="801611" y="2895"/>
                </a:lnTo>
                <a:lnTo>
                  <a:pt x="780097" y="2895"/>
                </a:lnTo>
                <a:lnTo>
                  <a:pt x="760044" y="96037"/>
                </a:lnTo>
                <a:lnTo>
                  <a:pt x="779564" y="96037"/>
                </a:lnTo>
                <a:lnTo>
                  <a:pt x="793115" y="30695"/>
                </a:lnTo>
                <a:lnTo>
                  <a:pt x="793381" y="30695"/>
                </a:lnTo>
                <a:lnTo>
                  <a:pt x="819404" y="96037"/>
                </a:lnTo>
                <a:lnTo>
                  <a:pt x="840244" y="96037"/>
                </a:lnTo>
                <a:lnTo>
                  <a:pt x="860310" y="2895"/>
                </a:lnTo>
                <a:close/>
              </a:path>
              <a:path w="908684" h="98425">
                <a:moveTo>
                  <a:pt x="901166" y="20942"/>
                </a:moveTo>
                <a:lnTo>
                  <a:pt x="900988" y="20370"/>
                </a:lnTo>
                <a:lnTo>
                  <a:pt x="900899" y="16789"/>
                </a:lnTo>
                <a:lnTo>
                  <a:pt x="900455" y="15671"/>
                </a:lnTo>
                <a:lnTo>
                  <a:pt x="899071" y="14579"/>
                </a:lnTo>
                <a:lnTo>
                  <a:pt x="898347" y="14300"/>
                </a:lnTo>
                <a:lnTo>
                  <a:pt x="896899" y="14008"/>
                </a:lnTo>
                <a:lnTo>
                  <a:pt x="898436" y="14008"/>
                </a:lnTo>
                <a:lnTo>
                  <a:pt x="899312" y="13665"/>
                </a:lnTo>
                <a:lnTo>
                  <a:pt x="900176" y="12979"/>
                </a:lnTo>
                <a:lnTo>
                  <a:pt x="900734" y="12547"/>
                </a:lnTo>
                <a:lnTo>
                  <a:pt x="901090" y="11633"/>
                </a:lnTo>
                <a:lnTo>
                  <a:pt x="901090" y="8661"/>
                </a:lnTo>
                <a:lnTo>
                  <a:pt x="900417" y="7556"/>
                </a:lnTo>
                <a:lnTo>
                  <a:pt x="898271" y="6388"/>
                </a:lnTo>
                <a:lnTo>
                  <a:pt x="897191" y="6134"/>
                </a:lnTo>
                <a:lnTo>
                  <a:pt x="897191" y="9677"/>
                </a:lnTo>
                <a:lnTo>
                  <a:pt x="897128" y="11633"/>
                </a:lnTo>
                <a:lnTo>
                  <a:pt x="896937" y="12065"/>
                </a:lnTo>
                <a:lnTo>
                  <a:pt x="895896" y="12801"/>
                </a:lnTo>
                <a:lnTo>
                  <a:pt x="895172" y="12979"/>
                </a:lnTo>
                <a:lnTo>
                  <a:pt x="892695" y="12979"/>
                </a:lnTo>
                <a:lnTo>
                  <a:pt x="892695" y="8661"/>
                </a:lnTo>
                <a:lnTo>
                  <a:pt x="895159" y="8661"/>
                </a:lnTo>
                <a:lnTo>
                  <a:pt x="896785" y="9283"/>
                </a:lnTo>
                <a:lnTo>
                  <a:pt x="897064" y="9677"/>
                </a:lnTo>
                <a:lnTo>
                  <a:pt x="897191" y="9677"/>
                </a:lnTo>
                <a:lnTo>
                  <a:pt x="897191" y="6134"/>
                </a:lnTo>
                <a:lnTo>
                  <a:pt x="896823" y="6032"/>
                </a:lnTo>
                <a:lnTo>
                  <a:pt x="888720" y="6032"/>
                </a:lnTo>
                <a:lnTo>
                  <a:pt x="888720" y="20942"/>
                </a:lnTo>
                <a:lnTo>
                  <a:pt x="892695" y="20942"/>
                </a:lnTo>
                <a:lnTo>
                  <a:pt x="892695" y="15671"/>
                </a:lnTo>
                <a:lnTo>
                  <a:pt x="895083" y="15671"/>
                </a:lnTo>
                <a:lnTo>
                  <a:pt x="897242" y="20370"/>
                </a:lnTo>
                <a:lnTo>
                  <a:pt x="897382" y="20942"/>
                </a:lnTo>
                <a:lnTo>
                  <a:pt x="901166" y="20942"/>
                </a:lnTo>
                <a:close/>
              </a:path>
              <a:path w="908684" h="98425">
                <a:moveTo>
                  <a:pt x="908431" y="17183"/>
                </a:moveTo>
                <a:lnTo>
                  <a:pt x="908392" y="9677"/>
                </a:lnTo>
                <a:lnTo>
                  <a:pt x="907084" y="6565"/>
                </a:lnTo>
                <a:lnTo>
                  <a:pt x="906005" y="5511"/>
                </a:lnTo>
                <a:lnTo>
                  <a:pt x="906005" y="10363"/>
                </a:lnTo>
                <a:lnTo>
                  <a:pt x="905903" y="16789"/>
                </a:lnTo>
                <a:lnTo>
                  <a:pt x="904900" y="19177"/>
                </a:lnTo>
                <a:lnTo>
                  <a:pt x="900493" y="23571"/>
                </a:lnTo>
                <a:lnTo>
                  <a:pt x="897839" y="24663"/>
                </a:lnTo>
                <a:lnTo>
                  <a:pt x="891603" y="24663"/>
                </a:lnTo>
                <a:lnTo>
                  <a:pt x="888936" y="23571"/>
                </a:lnTo>
                <a:lnTo>
                  <a:pt x="885672" y="20370"/>
                </a:lnTo>
                <a:lnTo>
                  <a:pt x="884491" y="19177"/>
                </a:lnTo>
                <a:lnTo>
                  <a:pt x="884377" y="18872"/>
                </a:lnTo>
                <a:lnTo>
                  <a:pt x="883399" y="16459"/>
                </a:lnTo>
                <a:lnTo>
                  <a:pt x="883424" y="10363"/>
                </a:lnTo>
                <a:lnTo>
                  <a:pt x="884491" y="7848"/>
                </a:lnTo>
                <a:lnTo>
                  <a:pt x="888911" y="3416"/>
                </a:lnTo>
                <a:lnTo>
                  <a:pt x="891578" y="2298"/>
                </a:lnTo>
                <a:lnTo>
                  <a:pt x="897839" y="2298"/>
                </a:lnTo>
                <a:lnTo>
                  <a:pt x="900493" y="3416"/>
                </a:lnTo>
                <a:lnTo>
                  <a:pt x="904900" y="7848"/>
                </a:lnTo>
                <a:lnTo>
                  <a:pt x="906005" y="10363"/>
                </a:lnTo>
                <a:lnTo>
                  <a:pt x="906005" y="5511"/>
                </a:lnTo>
                <a:lnTo>
                  <a:pt x="902728" y="2298"/>
                </a:lnTo>
                <a:lnTo>
                  <a:pt x="901636" y="1219"/>
                </a:lnTo>
                <a:lnTo>
                  <a:pt x="901484" y="1219"/>
                </a:lnTo>
                <a:lnTo>
                  <a:pt x="898334" y="0"/>
                </a:lnTo>
                <a:lnTo>
                  <a:pt x="891120" y="0"/>
                </a:lnTo>
                <a:lnTo>
                  <a:pt x="887971" y="1219"/>
                </a:lnTo>
                <a:lnTo>
                  <a:pt x="882307" y="6388"/>
                </a:lnTo>
                <a:lnTo>
                  <a:pt x="882319" y="6565"/>
                </a:lnTo>
                <a:lnTo>
                  <a:pt x="881024" y="9677"/>
                </a:lnTo>
                <a:lnTo>
                  <a:pt x="881024" y="17183"/>
                </a:lnTo>
                <a:lnTo>
                  <a:pt x="882319" y="20370"/>
                </a:lnTo>
                <a:lnTo>
                  <a:pt x="882865" y="20942"/>
                </a:lnTo>
                <a:lnTo>
                  <a:pt x="887628" y="25615"/>
                </a:lnTo>
                <a:lnTo>
                  <a:pt x="890993" y="26911"/>
                </a:lnTo>
                <a:lnTo>
                  <a:pt x="898448" y="26911"/>
                </a:lnTo>
                <a:lnTo>
                  <a:pt x="901687" y="25615"/>
                </a:lnTo>
                <a:lnTo>
                  <a:pt x="902677" y="24663"/>
                </a:lnTo>
                <a:lnTo>
                  <a:pt x="906589" y="20942"/>
                </a:lnTo>
                <a:lnTo>
                  <a:pt x="907110" y="20370"/>
                </a:lnTo>
                <a:lnTo>
                  <a:pt x="908431" y="17183"/>
                </a:lnTo>
                <a:close/>
              </a:path>
            </a:pathLst>
          </a:custGeom>
          <a:solidFill>
            <a:srgbClr val="0E5FAA"/>
          </a:solidFill>
        </p:spPr>
        <p:txBody>
          <a:bodyPr wrap="square" lIns="0" tIns="0" rIns="0" bIns="0" rtlCol="0"/>
          <a:lstStyle/>
          <a:p>
            <a:endParaRPr/>
          </a:p>
        </p:txBody>
      </p:sp>
      <p:sp>
        <p:nvSpPr>
          <p:cNvPr id="2" name="Holder 2"/>
          <p:cNvSpPr>
            <a:spLocks noGrp="1"/>
          </p:cNvSpPr>
          <p:nvPr>
            <p:ph type="title"/>
          </p:nvPr>
        </p:nvSpPr>
        <p:spPr>
          <a:xfrm>
            <a:off x="498768" y="174817"/>
            <a:ext cx="7997190" cy="666750"/>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3" name="Holder 3"/>
          <p:cNvSpPr>
            <a:spLocks noGrp="1"/>
          </p:cNvSpPr>
          <p:nvPr>
            <p:ph type="body" idx="1"/>
          </p:nvPr>
        </p:nvSpPr>
        <p:spPr>
          <a:xfrm>
            <a:off x="1295384" y="1187459"/>
            <a:ext cx="7459345" cy="300926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22377" y="4836420"/>
            <a:ext cx="4102734" cy="137795"/>
          </a:xfrm>
          <a:prstGeom prst="rect">
            <a:avLst/>
          </a:prstGeom>
        </p:spPr>
        <p:txBody>
          <a:bodyPr wrap="square" lIns="0" tIns="0" rIns="0" bIns="0">
            <a:spAutoFit/>
          </a:bodyPr>
          <a:lstStyle>
            <a:lvl1pPr>
              <a:defRPr sz="800" b="0" i="0">
                <a:solidFill>
                  <a:schemeClr val="tx1"/>
                </a:solidFill>
                <a:latin typeface="Arial"/>
                <a:cs typeface="Arial"/>
              </a:defRPr>
            </a:lvl1p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3/19/2025</a:t>
            </a:fld>
            <a:endParaRPr lang="en-US"/>
          </a:p>
        </p:txBody>
      </p:sp>
      <p:sp>
        <p:nvSpPr>
          <p:cNvPr id="6" name="Holder 6"/>
          <p:cNvSpPr>
            <a:spLocks noGrp="1"/>
          </p:cNvSpPr>
          <p:nvPr>
            <p:ph type="sldNum" sz="quarter" idx="7"/>
          </p:nvPr>
        </p:nvSpPr>
        <p:spPr>
          <a:xfrm>
            <a:off x="276072" y="4812148"/>
            <a:ext cx="229234" cy="167004"/>
          </a:xfrm>
          <a:prstGeom prst="rect">
            <a:avLst/>
          </a:prstGeom>
        </p:spPr>
        <p:txBody>
          <a:bodyPr wrap="square" lIns="0" tIns="0" rIns="0" bIns="0">
            <a:spAutoFit/>
          </a:bodyPr>
          <a:lstStyle>
            <a:lvl1pPr>
              <a:defRPr sz="1000" b="0" i="0">
                <a:solidFill>
                  <a:srgbClr val="065BAA"/>
                </a:solidFill>
                <a:latin typeface="Arial"/>
                <a:cs typeface="Arial"/>
              </a:defRPr>
            </a:lvl1pPr>
          </a:lstStyle>
          <a:p>
            <a:pPr marL="38100">
              <a:lnSpc>
                <a:spcPct val="100000"/>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10.jpg"/><Relationship Id="rId13" Type="http://schemas.openxmlformats.org/officeDocument/2006/relationships/image" Target="../media/image115.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jpg"/><Relationship Id="rId10" Type="http://schemas.openxmlformats.org/officeDocument/2006/relationships/image" Target="../media/image112.png"/><Relationship Id="rId4" Type="http://schemas.openxmlformats.org/officeDocument/2006/relationships/image" Target="../media/image106.jpg"/><Relationship Id="rId9" Type="http://schemas.openxmlformats.org/officeDocument/2006/relationships/image" Target="../media/image111.jp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28.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3.png"/><Relationship Id="rId4" Type="http://schemas.openxmlformats.org/officeDocument/2006/relationships/image" Target="../media/image118.png"/><Relationship Id="rId9" Type="http://schemas.openxmlformats.org/officeDocument/2006/relationships/image" Target="../media/image1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1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42.png"/></Relationships>
</file>

<file path=ppt/slides/_rels/slide1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jpg"/><Relationship Id="rId14" Type="http://schemas.openxmlformats.org/officeDocument/2006/relationships/image" Target="../media/image160.png"/></Relationships>
</file>

<file path=ppt/slides/_rels/slide19.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jpg"/><Relationship Id="rId7" Type="http://schemas.openxmlformats.org/officeDocument/2006/relationships/image" Target="../media/image171.png"/><Relationship Id="rId2" Type="http://schemas.openxmlformats.org/officeDocument/2006/relationships/image" Target="../media/image166.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9.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png"/><Relationship Id="rId3" Type="http://schemas.openxmlformats.org/officeDocument/2006/relationships/image" Target="../media/image70.png"/><Relationship Id="rId21" Type="http://schemas.openxmlformats.org/officeDocument/2006/relationships/image" Target="../media/image88.png"/><Relationship Id="rId34" Type="http://schemas.openxmlformats.org/officeDocument/2006/relationships/image" Target="../media/image101.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33" Type="http://schemas.openxmlformats.org/officeDocument/2006/relationships/image" Target="../media/image100.png"/><Relationship Id="rId2" Type="http://schemas.openxmlformats.org/officeDocument/2006/relationships/image" Target="../media/image69.jpg"/><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32" Type="http://schemas.openxmlformats.org/officeDocument/2006/relationships/image" Target="../media/image99.png"/><Relationship Id="rId5" Type="http://schemas.openxmlformats.org/officeDocument/2006/relationships/image" Target="../media/image72.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png"/><Relationship Id="rId36" Type="http://schemas.openxmlformats.org/officeDocument/2006/relationships/image" Target="../media/image103.png"/><Relationship Id="rId10" Type="http://schemas.openxmlformats.org/officeDocument/2006/relationships/image" Target="../media/image77.png"/><Relationship Id="rId19" Type="http://schemas.openxmlformats.org/officeDocument/2006/relationships/image" Target="../media/image86.png"/><Relationship Id="rId31" Type="http://schemas.openxmlformats.org/officeDocument/2006/relationships/image" Target="../media/image98.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 Id="rId35" Type="http://schemas.openxmlformats.org/officeDocument/2006/relationships/image" Target="../media/image102.png"/><Relationship Id="rId8"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2377" y="4826892"/>
            <a:ext cx="4102735" cy="146685"/>
          </a:xfrm>
          <a:prstGeom prst="rect">
            <a:avLst/>
          </a:prstGeom>
        </p:spPr>
        <p:txBody>
          <a:bodyPr vert="horz" wrap="square" lIns="0" tIns="11430" rIns="0" bIns="0" rtlCol="0">
            <a:spAutoFit/>
          </a:bodyPr>
          <a:lstStyle/>
          <a:p>
            <a:pPr marL="12700">
              <a:lnSpc>
                <a:spcPct val="100000"/>
              </a:lnSpc>
              <a:spcBef>
                <a:spcPts val="90"/>
              </a:spcBef>
            </a:pPr>
            <a:r>
              <a:rPr sz="800" dirty="0">
                <a:solidFill>
                  <a:srgbClr val="FFFFFF"/>
                </a:solidFill>
                <a:latin typeface="Arial"/>
                <a:cs typeface="Arial"/>
              </a:rPr>
              <a:t>For</a:t>
            </a:r>
            <a:r>
              <a:rPr sz="800" spc="-20" dirty="0">
                <a:solidFill>
                  <a:srgbClr val="FFFFFF"/>
                </a:solidFill>
                <a:latin typeface="Arial"/>
                <a:cs typeface="Arial"/>
              </a:rPr>
              <a:t> </a:t>
            </a:r>
            <a:r>
              <a:rPr sz="800" spc="-10" dirty="0">
                <a:solidFill>
                  <a:srgbClr val="FFFFFF"/>
                </a:solidFill>
                <a:latin typeface="Arial"/>
                <a:cs typeface="Arial"/>
              </a:rPr>
              <a:t>background</a:t>
            </a:r>
            <a:r>
              <a:rPr sz="800" spc="-30" dirty="0">
                <a:solidFill>
                  <a:srgbClr val="FFFFFF"/>
                </a:solidFill>
                <a:latin typeface="Arial"/>
                <a:cs typeface="Arial"/>
              </a:rPr>
              <a:t> </a:t>
            </a:r>
            <a:r>
              <a:rPr sz="800" dirty="0">
                <a:solidFill>
                  <a:srgbClr val="FFFFFF"/>
                </a:solidFill>
                <a:latin typeface="Arial"/>
                <a:cs typeface="Arial"/>
              </a:rPr>
              <a:t>of</a:t>
            </a:r>
            <a:r>
              <a:rPr sz="800" spc="-35" dirty="0">
                <a:solidFill>
                  <a:srgbClr val="FFFFFF"/>
                </a:solidFill>
                <a:latin typeface="Arial"/>
                <a:cs typeface="Arial"/>
              </a:rPr>
              <a:t> </a:t>
            </a:r>
            <a:r>
              <a:rPr sz="800" spc="-10" dirty="0">
                <a:solidFill>
                  <a:srgbClr val="FFFFFF"/>
                </a:solidFill>
                <a:latin typeface="Arial"/>
                <a:cs typeface="Arial"/>
              </a:rPr>
              <a:t>intended</a:t>
            </a:r>
            <a:r>
              <a:rPr sz="800" spc="-45" dirty="0">
                <a:solidFill>
                  <a:srgbClr val="FFFFFF"/>
                </a:solidFill>
                <a:latin typeface="Arial"/>
                <a:cs typeface="Arial"/>
              </a:rPr>
              <a:t> </a:t>
            </a:r>
            <a:r>
              <a:rPr sz="800" spc="-10" dirty="0">
                <a:solidFill>
                  <a:srgbClr val="FFFFFF"/>
                </a:solidFill>
                <a:latin typeface="Arial"/>
                <a:cs typeface="Arial"/>
              </a:rPr>
              <a:t>audience</a:t>
            </a:r>
            <a:r>
              <a:rPr sz="800" spc="-45" dirty="0">
                <a:solidFill>
                  <a:srgbClr val="FFFFFF"/>
                </a:solidFill>
                <a:latin typeface="Arial"/>
                <a:cs typeface="Arial"/>
              </a:rPr>
              <a:t> </a:t>
            </a:r>
            <a:r>
              <a:rPr sz="800" dirty="0">
                <a:solidFill>
                  <a:srgbClr val="FFFFFF"/>
                </a:solidFill>
                <a:latin typeface="Arial"/>
                <a:cs typeface="Arial"/>
              </a:rPr>
              <a:t>only.</a:t>
            </a:r>
            <a:r>
              <a:rPr sz="800" spc="10" dirty="0">
                <a:solidFill>
                  <a:srgbClr val="FFFFFF"/>
                </a:solidFill>
                <a:latin typeface="Arial"/>
                <a:cs typeface="Arial"/>
              </a:rPr>
              <a:t> </a:t>
            </a:r>
            <a:r>
              <a:rPr sz="800" dirty="0">
                <a:solidFill>
                  <a:srgbClr val="FFFFFF"/>
                </a:solidFill>
                <a:latin typeface="Arial"/>
                <a:cs typeface="Arial"/>
              </a:rPr>
              <a:t>Do</a:t>
            </a:r>
            <a:r>
              <a:rPr sz="800" spc="-20" dirty="0">
                <a:solidFill>
                  <a:srgbClr val="FFFFFF"/>
                </a:solidFill>
                <a:latin typeface="Arial"/>
                <a:cs typeface="Arial"/>
              </a:rPr>
              <a:t> </a:t>
            </a:r>
            <a:r>
              <a:rPr sz="800" dirty="0">
                <a:solidFill>
                  <a:srgbClr val="FFFFFF"/>
                </a:solidFill>
                <a:latin typeface="Arial"/>
                <a:cs typeface="Arial"/>
              </a:rPr>
              <a:t>not</a:t>
            </a:r>
            <a:r>
              <a:rPr sz="800" spc="-30" dirty="0">
                <a:solidFill>
                  <a:srgbClr val="FFFFFF"/>
                </a:solidFill>
                <a:latin typeface="Arial"/>
                <a:cs typeface="Arial"/>
              </a:rPr>
              <a:t> </a:t>
            </a:r>
            <a:r>
              <a:rPr sz="800" spc="-10" dirty="0">
                <a:solidFill>
                  <a:srgbClr val="FFFFFF"/>
                </a:solidFill>
                <a:latin typeface="Arial"/>
                <a:cs typeface="Arial"/>
              </a:rPr>
              <a:t>duplicate,</a:t>
            </a:r>
            <a:r>
              <a:rPr sz="800" spc="-40" dirty="0">
                <a:solidFill>
                  <a:srgbClr val="FFFFFF"/>
                </a:solidFill>
                <a:latin typeface="Arial"/>
                <a:cs typeface="Arial"/>
              </a:rPr>
              <a:t> </a:t>
            </a:r>
            <a:r>
              <a:rPr sz="800" spc="-10" dirty="0">
                <a:solidFill>
                  <a:srgbClr val="FFFFFF"/>
                </a:solidFill>
                <a:latin typeface="Arial"/>
                <a:cs typeface="Arial"/>
              </a:rPr>
              <a:t>distribute,</a:t>
            </a:r>
            <a:r>
              <a:rPr sz="800" spc="-15" dirty="0">
                <a:solidFill>
                  <a:srgbClr val="FFFFFF"/>
                </a:solidFill>
                <a:latin typeface="Arial"/>
                <a:cs typeface="Arial"/>
              </a:rPr>
              <a:t> </a:t>
            </a:r>
            <a:r>
              <a:rPr sz="800" dirty="0">
                <a:solidFill>
                  <a:srgbClr val="FFFFFF"/>
                </a:solidFill>
                <a:latin typeface="Arial"/>
                <a:cs typeface="Arial"/>
              </a:rPr>
              <a:t>or</a:t>
            </a:r>
            <a:r>
              <a:rPr sz="800" spc="-25" dirty="0">
                <a:solidFill>
                  <a:srgbClr val="FFFFFF"/>
                </a:solidFill>
                <a:latin typeface="Arial"/>
                <a:cs typeface="Arial"/>
              </a:rPr>
              <a:t> </a:t>
            </a:r>
            <a:r>
              <a:rPr sz="800" dirty="0">
                <a:solidFill>
                  <a:srgbClr val="FFFFFF"/>
                </a:solidFill>
                <a:latin typeface="Arial"/>
                <a:cs typeface="Arial"/>
              </a:rPr>
              <a:t>use</a:t>
            </a:r>
            <a:r>
              <a:rPr sz="800" spc="-20" dirty="0">
                <a:solidFill>
                  <a:srgbClr val="FFFFFF"/>
                </a:solidFill>
                <a:latin typeface="Arial"/>
                <a:cs typeface="Arial"/>
              </a:rPr>
              <a:t> </a:t>
            </a:r>
            <a:r>
              <a:rPr sz="800" dirty="0">
                <a:solidFill>
                  <a:srgbClr val="FFFFFF"/>
                </a:solidFill>
                <a:latin typeface="Arial"/>
                <a:cs typeface="Arial"/>
              </a:rPr>
              <a:t>in</a:t>
            </a:r>
            <a:r>
              <a:rPr sz="800" spc="-30" dirty="0">
                <a:solidFill>
                  <a:srgbClr val="FFFFFF"/>
                </a:solidFill>
                <a:latin typeface="Arial"/>
                <a:cs typeface="Arial"/>
              </a:rPr>
              <a:t> </a:t>
            </a:r>
            <a:r>
              <a:rPr sz="800" spc="-10" dirty="0">
                <a:solidFill>
                  <a:srgbClr val="FFFFFF"/>
                </a:solidFill>
                <a:latin typeface="Arial"/>
                <a:cs typeface="Arial"/>
              </a:rPr>
              <a:t>promotion.</a:t>
            </a:r>
            <a:endParaRPr sz="800">
              <a:latin typeface="Arial"/>
              <a:cs typeface="Arial"/>
            </a:endParaRPr>
          </a:p>
        </p:txBody>
      </p:sp>
      <p:sp>
        <p:nvSpPr>
          <p:cNvPr id="3" name="object 3"/>
          <p:cNvSpPr txBox="1">
            <a:spLocks noGrp="1"/>
          </p:cNvSpPr>
          <p:nvPr>
            <p:ph type="title"/>
          </p:nvPr>
        </p:nvSpPr>
        <p:spPr>
          <a:xfrm>
            <a:off x="2766741" y="2367226"/>
            <a:ext cx="3571240" cy="436880"/>
          </a:xfrm>
          <a:prstGeom prst="rect">
            <a:avLst/>
          </a:prstGeom>
        </p:spPr>
        <p:txBody>
          <a:bodyPr vert="horz" wrap="square" lIns="0" tIns="12700" rIns="0" bIns="0" rtlCol="0">
            <a:spAutoFit/>
          </a:bodyPr>
          <a:lstStyle/>
          <a:p>
            <a:pPr marL="38100">
              <a:lnSpc>
                <a:spcPct val="100000"/>
              </a:lnSpc>
              <a:spcBef>
                <a:spcPts val="100"/>
              </a:spcBef>
              <a:tabLst>
                <a:tab pos="653415" algn="l"/>
                <a:tab pos="1778635" algn="l"/>
              </a:tabLst>
            </a:pPr>
            <a:r>
              <a:rPr sz="2700" b="0" dirty="0">
                <a:solidFill>
                  <a:srgbClr val="FFFFFF"/>
                </a:solidFill>
                <a:latin typeface="Arial"/>
                <a:cs typeface="Arial"/>
              </a:rPr>
              <a:t>3</a:t>
            </a:r>
            <a:r>
              <a:rPr sz="2700" b="0" spc="-455" dirty="0">
                <a:solidFill>
                  <a:srgbClr val="FFFFFF"/>
                </a:solidFill>
                <a:latin typeface="Arial"/>
                <a:cs typeface="Arial"/>
              </a:rPr>
              <a:t> </a:t>
            </a:r>
            <a:r>
              <a:rPr sz="2700" b="0" spc="112" baseline="24691" dirty="0">
                <a:solidFill>
                  <a:srgbClr val="FFFFFF"/>
                </a:solidFill>
                <a:latin typeface="Arial"/>
                <a:cs typeface="Arial"/>
              </a:rPr>
              <a:t>rd</a:t>
            </a:r>
            <a:r>
              <a:rPr sz="2700" b="0" baseline="24691" dirty="0">
                <a:solidFill>
                  <a:srgbClr val="FFFFFF"/>
                </a:solidFill>
                <a:latin typeface="Arial"/>
                <a:cs typeface="Arial"/>
              </a:rPr>
              <a:t>	</a:t>
            </a:r>
            <a:r>
              <a:rPr sz="2700" b="0" spc="229" dirty="0">
                <a:solidFill>
                  <a:srgbClr val="FFFFFF"/>
                </a:solidFill>
                <a:latin typeface="Arial"/>
                <a:cs typeface="Arial"/>
              </a:rPr>
              <a:t>Party</a:t>
            </a:r>
            <a:r>
              <a:rPr sz="2700" b="0" dirty="0">
                <a:solidFill>
                  <a:srgbClr val="FFFFFF"/>
                </a:solidFill>
                <a:latin typeface="Arial"/>
                <a:cs typeface="Arial"/>
              </a:rPr>
              <a:t>	</a:t>
            </a:r>
            <a:r>
              <a:rPr sz="2700" b="0" spc="250" dirty="0">
                <a:solidFill>
                  <a:srgbClr val="FFFFFF"/>
                </a:solidFill>
                <a:latin typeface="Arial"/>
                <a:cs typeface="Arial"/>
              </a:rPr>
              <a:t>Pathways</a:t>
            </a:r>
            <a:endParaRPr sz="27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6116" y="681227"/>
            <a:ext cx="8818245" cy="4273550"/>
            <a:chOff x="166116" y="681227"/>
            <a:chExt cx="8818245" cy="4273550"/>
          </a:xfrm>
        </p:grpSpPr>
        <p:pic>
          <p:nvPicPr>
            <p:cNvPr id="3" name="object 3"/>
            <p:cNvPicPr/>
            <p:nvPr/>
          </p:nvPicPr>
          <p:blipFill>
            <a:blip r:embed="rId2" cstate="print"/>
            <a:stretch>
              <a:fillRect/>
            </a:stretch>
          </p:blipFill>
          <p:spPr>
            <a:xfrm>
              <a:off x="166116" y="681227"/>
              <a:ext cx="8817863" cy="4241291"/>
            </a:xfrm>
            <a:prstGeom prst="rect">
              <a:avLst/>
            </a:prstGeom>
          </p:spPr>
        </p:pic>
        <p:sp>
          <p:nvSpPr>
            <p:cNvPr id="4" name="object 4"/>
            <p:cNvSpPr/>
            <p:nvPr/>
          </p:nvSpPr>
          <p:spPr>
            <a:xfrm>
              <a:off x="500334" y="970942"/>
              <a:ext cx="8149590" cy="3662045"/>
            </a:xfrm>
            <a:custGeom>
              <a:avLst/>
              <a:gdLst/>
              <a:ahLst/>
              <a:cxnLst/>
              <a:rect l="l" t="t" r="r" b="b"/>
              <a:pathLst>
                <a:path w="8149590" h="3662045">
                  <a:moveTo>
                    <a:pt x="8149450" y="0"/>
                  </a:moveTo>
                  <a:lnTo>
                    <a:pt x="310286" y="0"/>
                  </a:lnTo>
                  <a:lnTo>
                    <a:pt x="264435" y="3364"/>
                  </a:lnTo>
                  <a:lnTo>
                    <a:pt x="220673" y="13136"/>
                  </a:lnTo>
                  <a:lnTo>
                    <a:pt x="179479" y="28837"/>
                  </a:lnTo>
                  <a:lnTo>
                    <a:pt x="141334" y="49987"/>
                  </a:lnTo>
                  <a:lnTo>
                    <a:pt x="106717" y="76105"/>
                  </a:lnTo>
                  <a:lnTo>
                    <a:pt x="76109" y="106712"/>
                  </a:lnTo>
                  <a:lnTo>
                    <a:pt x="49990" y="141328"/>
                  </a:lnTo>
                  <a:lnTo>
                    <a:pt x="28839" y="179474"/>
                  </a:lnTo>
                  <a:lnTo>
                    <a:pt x="13137" y="220668"/>
                  </a:lnTo>
                  <a:lnTo>
                    <a:pt x="3364" y="264432"/>
                  </a:lnTo>
                  <a:lnTo>
                    <a:pt x="0" y="310286"/>
                  </a:lnTo>
                  <a:lnTo>
                    <a:pt x="0" y="3662019"/>
                  </a:lnTo>
                  <a:lnTo>
                    <a:pt x="7839163" y="3662019"/>
                  </a:lnTo>
                  <a:lnTo>
                    <a:pt x="7885014" y="3658655"/>
                  </a:lnTo>
                  <a:lnTo>
                    <a:pt x="7928776" y="3648881"/>
                  </a:lnTo>
                  <a:lnTo>
                    <a:pt x="7969970" y="3633179"/>
                  </a:lnTo>
                  <a:lnTo>
                    <a:pt x="8008115" y="3612029"/>
                  </a:lnTo>
                  <a:lnTo>
                    <a:pt x="8042732" y="3585909"/>
                  </a:lnTo>
                  <a:lnTo>
                    <a:pt x="8073340" y="3555301"/>
                  </a:lnTo>
                  <a:lnTo>
                    <a:pt x="8099459" y="3520685"/>
                  </a:lnTo>
                  <a:lnTo>
                    <a:pt x="8120610" y="3482539"/>
                  </a:lnTo>
                  <a:lnTo>
                    <a:pt x="8136312" y="3441346"/>
                  </a:lnTo>
                  <a:lnTo>
                    <a:pt x="8146085" y="3397583"/>
                  </a:lnTo>
                  <a:lnTo>
                    <a:pt x="8149450" y="3351733"/>
                  </a:lnTo>
                  <a:lnTo>
                    <a:pt x="8149450" y="0"/>
                  </a:lnTo>
                  <a:close/>
                </a:path>
              </a:pathLst>
            </a:custGeom>
            <a:solidFill>
              <a:srgbClr val="FFFFFF"/>
            </a:solidFill>
          </p:spPr>
          <p:txBody>
            <a:bodyPr wrap="square" lIns="0" tIns="0" rIns="0" bIns="0" rtlCol="0"/>
            <a:lstStyle/>
            <a:p>
              <a:endParaRPr/>
            </a:p>
          </p:txBody>
        </p:sp>
        <p:sp>
          <p:nvSpPr>
            <p:cNvPr id="5" name="object 5"/>
            <p:cNvSpPr/>
            <p:nvPr/>
          </p:nvSpPr>
          <p:spPr>
            <a:xfrm>
              <a:off x="500334" y="970942"/>
              <a:ext cx="8149590" cy="3662045"/>
            </a:xfrm>
            <a:custGeom>
              <a:avLst/>
              <a:gdLst/>
              <a:ahLst/>
              <a:cxnLst/>
              <a:rect l="l" t="t" r="r" b="b"/>
              <a:pathLst>
                <a:path w="8149590" h="3662045">
                  <a:moveTo>
                    <a:pt x="310286" y="0"/>
                  </a:moveTo>
                  <a:lnTo>
                    <a:pt x="8149450" y="0"/>
                  </a:lnTo>
                  <a:lnTo>
                    <a:pt x="8149450" y="3351733"/>
                  </a:lnTo>
                  <a:lnTo>
                    <a:pt x="8146085" y="3397583"/>
                  </a:lnTo>
                  <a:lnTo>
                    <a:pt x="8136312" y="3441346"/>
                  </a:lnTo>
                  <a:lnTo>
                    <a:pt x="8120610" y="3482539"/>
                  </a:lnTo>
                  <a:lnTo>
                    <a:pt x="8099459" y="3520685"/>
                  </a:lnTo>
                  <a:lnTo>
                    <a:pt x="8073340" y="3555301"/>
                  </a:lnTo>
                  <a:lnTo>
                    <a:pt x="8042732" y="3585909"/>
                  </a:lnTo>
                  <a:lnTo>
                    <a:pt x="8008115" y="3612029"/>
                  </a:lnTo>
                  <a:lnTo>
                    <a:pt x="7969970" y="3633179"/>
                  </a:lnTo>
                  <a:lnTo>
                    <a:pt x="7928776" y="3648881"/>
                  </a:lnTo>
                  <a:lnTo>
                    <a:pt x="7885014" y="3658655"/>
                  </a:lnTo>
                  <a:lnTo>
                    <a:pt x="7839163" y="3662019"/>
                  </a:lnTo>
                  <a:lnTo>
                    <a:pt x="0" y="3662019"/>
                  </a:lnTo>
                  <a:lnTo>
                    <a:pt x="0" y="310286"/>
                  </a:lnTo>
                  <a:lnTo>
                    <a:pt x="3364" y="264432"/>
                  </a:lnTo>
                  <a:lnTo>
                    <a:pt x="13137" y="220668"/>
                  </a:lnTo>
                  <a:lnTo>
                    <a:pt x="28839" y="179474"/>
                  </a:lnTo>
                  <a:lnTo>
                    <a:pt x="49990" y="141328"/>
                  </a:lnTo>
                  <a:lnTo>
                    <a:pt x="76109" y="106712"/>
                  </a:lnTo>
                  <a:lnTo>
                    <a:pt x="106717" y="76105"/>
                  </a:lnTo>
                  <a:lnTo>
                    <a:pt x="141334" y="49987"/>
                  </a:lnTo>
                  <a:lnTo>
                    <a:pt x="179479" y="28837"/>
                  </a:lnTo>
                  <a:lnTo>
                    <a:pt x="220673" y="13136"/>
                  </a:lnTo>
                  <a:lnTo>
                    <a:pt x="264435" y="3364"/>
                  </a:lnTo>
                  <a:lnTo>
                    <a:pt x="310286" y="0"/>
                  </a:lnTo>
                  <a:close/>
                </a:path>
              </a:pathLst>
            </a:custGeom>
            <a:ln w="15875">
              <a:solidFill>
                <a:srgbClr val="FFFFFF"/>
              </a:solidFill>
            </a:ln>
          </p:spPr>
          <p:txBody>
            <a:bodyPr wrap="square" lIns="0" tIns="0" rIns="0" bIns="0" rtlCol="0"/>
            <a:lstStyle/>
            <a:p>
              <a:endParaRPr/>
            </a:p>
          </p:txBody>
        </p:sp>
        <p:sp>
          <p:nvSpPr>
            <p:cNvPr id="6" name="object 6"/>
            <p:cNvSpPr/>
            <p:nvPr/>
          </p:nvSpPr>
          <p:spPr>
            <a:xfrm>
              <a:off x="1803201" y="2867307"/>
              <a:ext cx="118110" cy="0"/>
            </a:xfrm>
            <a:custGeom>
              <a:avLst/>
              <a:gdLst/>
              <a:ahLst/>
              <a:cxnLst/>
              <a:rect l="l" t="t" r="r" b="b"/>
              <a:pathLst>
                <a:path w="118110">
                  <a:moveTo>
                    <a:pt x="0" y="0"/>
                  </a:moveTo>
                  <a:lnTo>
                    <a:pt x="117678" y="0"/>
                  </a:lnTo>
                </a:path>
              </a:pathLst>
            </a:custGeom>
            <a:ln w="9525">
              <a:solidFill>
                <a:srgbClr val="BEBEBE"/>
              </a:solidFill>
              <a:prstDash val="sysDot"/>
            </a:ln>
          </p:spPr>
          <p:txBody>
            <a:bodyPr wrap="square" lIns="0" tIns="0" rIns="0" bIns="0" rtlCol="0"/>
            <a:lstStyle/>
            <a:p>
              <a:endParaRPr/>
            </a:p>
          </p:txBody>
        </p:sp>
        <p:sp>
          <p:nvSpPr>
            <p:cNvPr id="7" name="object 7"/>
            <p:cNvSpPr/>
            <p:nvPr/>
          </p:nvSpPr>
          <p:spPr>
            <a:xfrm>
              <a:off x="1908178" y="2829204"/>
              <a:ext cx="76200" cy="76200"/>
            </a:xfrm>
            <a:custGeom>
              <a:avLst/>
              <a:gdLst/>
              <a:ahLst/>
              <a:cxnLst/>
              <a:rect l="l" t="t" r="r" b="b"/>
              <a:pathLst>
                <a:path w="76200" h="76200">
                  <a:moveTo>
                    <a:pt x="0" y="0"/>
                  </a:moveTo>
                  <a:lnTo>
                    <a:pt x="0" y="76200"/>
                  </a:lnTo>
                  <a:lnTo>
                    <a:pt x="76200" y="38100"/>
                  </a:lnTo>
                  <a:lnTo>
                    <a:pt x="0" y="0"/>
                  </a:lnTo>
                  <a:close/>
                </a:path>
              </a:pathLst>
            </a:custGeom>
            <a:solidFill>
              <a:srgbClr val="BEBEBE"/>
            </a:solidFill>
          </p:spPr>
          <p:txBody>
            <a:bodyPr wrap="square" lIns="0" tIns="0" rIns="0" bIns="0" rtlCol="0"/>
            <a:lstStyle/>
            <a:p>
              <a:endParaRPr/>
            </a:p>
          </p:txBody>
        </p:sp>
        <p:sp>
          <p:nvSpPr>
            <p:cNvPr id="8" name="object 8"/>
            <p:cNvSpPr/>
            <p:nvPr/>
          </p:nvSpPr>
          <p:spPr>
            <a:xfrm>
              <a:off x="2804576" y="2867307"/>
              <a:ext cx="542290" cy="0"/>
            </a:xfrm>
            <a:custGeom>
              <a:avLst/>
              <a:gdLst/>
              <a:ahLst/>
              <a:cxnLst/>
              <a:rect l="l" t="t" r="r" b="b"/>
              <a:pathLst>
                <a:path w="542289">
                  <a:moveTo>
                    <a:pt x="0" y="0"/>
                  </a:moveTo>
                  <a:lnTo>
                    <a:pt x="541731" y="0"/>
                  </a:lnTo>
                </a:path>
              </a:pathLst>
            </a:custGeom>
            <a:ln w="9525">
              <a:solidFill>
                <a:srgbClr val="BEBEBE"/>
              </a:solidFill>
              <a:prstDash val="sysDot"/>
            </a:ln>
          </p:spPr>
          <p:txBody>
            <a:bodyPr wrap="square" lIns="0" tIns="0" rIns="0" bIns="0" rtlCol="0"/>
            <a:lstStyle/>
            <a:p>
              <a:endParaRPr/>
            </a:p>
          </p:txBody>
        </p:sp>
        <p:sp>
          <p:nvSpPr>
            <p:cNvPr id="9" name="object 9"/>
            <p:cNvSpPr/>
            <p:nvPr/>
          </p:nvSpPr>
          <p:spPr>
            <a:xfrm>
              <a:off x="3333614" y="2829205"/>
              <a:ext cx="76200" cy="76200"/>
            </a:xfrm>
            <a:custGeom>
              <a:avLst/>
              <a:gdLst/>
              <a:ahLst/>
              <a:cxnLst/>
              <a:rect l="l" t="t" r="r" b="b"/>
              <a:pathLst>
                <a:path w="76200" h="76200">
                  <a:moveTo>
                    <a:pt x="0" y="0"/>
                  </a:moveTo>
                  <a:lnTo>
                    <a:pt x="0" y="76200"/>
                  </a:lnTo>
                  <a:lnTo>
                    <a:pt x="76200" y="38100"/>
                  </a:lnTo>
                  <a:lnTo>
                    <a:pt x="0" y="0"/>
                  </a:lnTo>
                  <a:close/>
                </a:path>
              </a:pathLst>
            </a:custGeom>
            <a:solidFill>
              <a:srgbClr val="BEBEBE"/>
            </a:solidFill>
          </p:spPr>
          <p:txBody>
            <a:bodyPr wrap="square" lIns="0" tIns="0" rIns="0" bIns="0" rtlCol="0"/>
            <a:lstStyle/>
            <a:p>
              <a:endParaRPr/>
            </a:p>
          </p:txBody>
        </p:sp>
        <p:sp>
          <p:nvSpPr>
            <p:cNvPr id="10" name="object 10"/>
            <p:cNvSpPr/>
            <p:nvPr/>
          </p:nvSpPr>
          <p:spPr>
            <a:xfrm>
              <a:off x="4428370" y="2862893"/>
              <a:ext cx="145415" cy="3175"/>
            </a:xfrm>
            <a:custGeom>
              <a:avLst/>
              <a:gdLst/>
              <a:ahLst/>
              <a:cxnLst/>
              <a:rect l="l" t="t" r="r" b="b"/>
              <a:pathLst>
                <a:path w="145414" h="3175">
                  <a:moveTo>
                    <a:pt x="0" y="0"/>
                  </a:moveTo>
                  <a:lnTo>
                    <a:pt x="144881" y="3073"/>
                  </a:lnTo>
                </a:path>
              </a:pathLst>
            </a:custGeom>
            <a:ln w="9525">
              <a:solidFill>
                <a:srgbClr val="BEBEBE"/>
              </a:solidFill>
              <a:prstDash val="sysDot"/>
            </a:ln>
          </p:spPr>
          <p:txBody>
            <a:bodyPr wrap="square" lIns="0" tIns="0" rIns="0" bIns="0" rtlCol="0"/>
            <a:lstStyle/>
            <a:p>
              <a:endParaRPr/>
            </a:p>
          </p:txBody>
        </p:sp>
        <p:sp>
          <p:nvSpPr>
            <p:cNvPr id="11" name="object 11"/>
            <p:cNvSpPr/>
            <p:nvPr/>
          </p:nvSpPr>
          <p:spPr>
            <a:xfrm>
              <a:off x="4559754" y="2827598"/>
              <a:ext cx="77470" cy="76200"/>
            </a:xfrm>
            <a:custGeom>
              <a:avLst/>
              <a:gdLst/>
              <a:ahLst/>
              <a:cxnLst/>
              <a:rect l="l" t="t" r="r" b="b"/>
              <a:pathLst>
                <a:path w="77470" h="76200">
                  <a:moveTo>
                    <a:pt x="1612" y="0"/>
                  </a:moveTo>
                  <a:lnTo>
                    <a:pt x="0" y="76187"/>
                  </a:lnTo>
                  <a:lnTo>
                    <a:pt x="76987" y="39712"/>
                  </a:lnTo>
                  <a:lnTo>
                    <a:pt x="1612" y="0"/>
                  </a:lnTo>
                  <a:close/>
                </a:path>
              </a:pathLst>
            </a:custGeom>
            <a:solidFill>
              <a:srgbClr val="BEBEBE"/>
            </a:solidFill>
          </p:spPr>
          <p:txBody>
            <a:bodyPr wrap="square" lIns="0" tIns="0" rIns="0" bIns="0" rtlCol="0"/>
            <a:lstStyle/>
            <a:p>
              <a:endParaRPr/>
            </a:p>
          </p:txBody>
        </p:sp>
        <p:sp>
          <p:nvSpPr>
            <p:cNvPr id="12" name="object 12"/>
            <p:cNvSpPr/>
            <p:nvPr/>
          </p:nvSpPr>
          <p:spPr>
            <a:xfrm>
              <a:off x="5639710" y="2867307"/>
              <a:ext cx="130175" cy="0"/>
            </a:xfrm>
            <a:custGeom>
              <a:avLst/>
              <a:gdLst/>
              <a:ahLst/>
              <a:cxnLst/>
              <a:rect l="l" t="t" r="r" b="b"/>
              <a:pathLst>
                <a:path w="130175">
                  <a:moveTo>
                    <a:pt x="0" y="0"/>
                  </a:moveTo>
                  <a:lnTo>
                    <a:pt x="129667" y="0"/>
                  </a:lnTo>
                </a:path>
              </a:pathLst>
            </a:custGeom>
            <a:ln w="9525">
              <a:solidFill>
                <a:srgbClr val="BEBEBE"/>
              </a:solidFill>
              <a:prstDash val="sysDot"/>
            </a:ln>
          </p:spPr>
          <p:txBody>
            <a:bodyPr wrap="square" lIns="0" tIns="0" rIns="0" bIns="0" rtlCol="0"/>
            <a:lstStyle/>
            <a:p>
              <a:endParaRPr/>
            </a:p>
          </p:txBody>
        </p:sp>
        <p:sp>
          <p:nvSpPr>
            <p:cNvPr id="13" name="object 13"/>
            <p:cNvSpPr/>
            <p:nvPr/>
          </p:nvSpPr>
          <p:spPr>
            <a:xfrm>
              <a:off x="5756681" y="2829204"/>
              <a:ext cx="76200" cy="76200"/>
            </a:xfrm>
            <a:custGeom>
              <a:avLst/>
              <a:gdLst/>
              <a:ahLst/>
              <a:cxnLst/>
              <a:rect l="l" t="t" r="r" b="b"/>
              <a:pathLst>
                <a:path w="76200" h="76200">
                  <a:moveTo>
                    <a:pt x="0" y="0"/>
                  </a:moveTo>
                  <a:lnTo>
                    <a:pt x="0" y="76200"/>
                  </a:lnTo>
                  <a:lnTo>
                    <a:pt x="76200" y="38100"/>
                  </a:lnTo>
                  <a:lnTo>
                    <a:pt x="0" y="0"/>
                  </a:lnTo>
                  <a:close/>
                </a:path>
              </a:pathLst>
            </a:custGeom>
            <a:solidFill>
              <a:srgbClr val="BEBEBE"/>
            </a:solidFill>
          </p:spPr>
          <p:txBody>
            <a:bodyPr wrap="square" lIns="0" tIns="0" rIns="0" bIns="0" rtlCol="0"/>
            <a:lstStyle/>
            <a:p>
              <a:endParaRPr/>
            </a:p>
          </p:txBody>
        </p:sp>
        <p:sp>
          <p:nvSpPr>
            <p:cNvPr id="14" name="object 14"/>
            <p:cNvSpPr/>
            <p:nvPr/>
          </p:nvSpPr>
          <p:spPr>
            <a:xfrm>
              <a:off x="918549" y="1450382"/>
              <a:ext cx="3040380" cy="833755"/>
            </a:xfrm>
            <a:custGeom>
              <a:avLst/>
              <a:gdLst/>
              <a:ahLst/>
              <a:cxnLst/>
              <a:rect l="l" t="t" r="r" b="b"/>
              <a:pathLst>
                <a:path w="3040379" h="833755">
                  <a:moveTo>
                    <a:pt x="179590" y="0"/>
                  </a:moveTo>
                  <a:lnTo>
                    <a:pt x="3039757" y="0"/>
                  </a:lnTo>
                  <a:lnTo>
                    <a:pt x="3039757" y="653821"/>
                  </a:lnTo>
                  <a:lnTo>
                    <a:pt x="3033342" y="701564"/>
                  </a:lnTo>
                  <a:lnTo>
                    <a:pt x="3015238" y="744465"/>
                  </a:lnTo>
                  <a:lnTo>
                    <a:pt x="2987157" y="780811"/>
                  </a:lnTo>
                  <a:lnTo>
                    <a:pt x="2950810" y="808893"/>
                  </a:lnTo>
                  <a:lnTo>
                    <a:pt x="2907909" y="826997"/>
                  </a:lnTo>
                  <a:lnTo>
                    <a:pt x="2860166" y="833412"/>
                  </a:lnTo>
                  <a:lnTo>
                    <a:pt x="0" y="833412"/>
                  </a:lnTo>
                  <a:lnTo>
                    <a:pt x="0" y="179590"/>
                  </a:lnTo>
                  <a:lnTo>
                    <a:pt x="6415" y="131847"/>
                  </a:lnTo>
                  <a:lnTo>
                    <a:pt x="24518" y="88947"/>
                  </a:lnTo>
                  <a:lnTo>
                    <a:pt x="52600" y="52600"/>
                  </a:lnTo>
                  <a:lnTo>
                    <a:pt x="88947" y="24518"/>
                  </a:lnTo>
                  <a:lnTo>
                    <a:pt x="131847" y="6415"/>
                  </a:lnTo>
                  <a:lnTo>
                    <a:pt x="179590" y="0"/>
                  </a:lnTo>
                  <a:close/>
                </a:path>
              </a:pathLst>
            </a:custGeom>
            <a:ln w="15874">
              <a:solidFill>
                <a:srgbClr val="9F23E1"/>
              </a:solidFill>
            </a:ln>
          </p:spPr>
          <p:txBody>
            <a:bodyPr wrap="square" lIns="0" tIns="0" rIns="0" bIns="0" rtlCol="0"/>
            <a:lstStyle/>
            <a:p>
              <a:endParaRPr/>
            </a:p>
          </p:txBody>
        </p:sp>
        <p:sp>
          <p:nvSpPr>
            <p:cNvPr id="15" name="object 15"/>
            <p:cNvSpPr/>
            <p:nvPr/>
          </p:nvSpPr>
          <p:spPr>
            <a:xfrm>
              <a:off x="2284031" y="2221001"/>
              <a:ext cx="309880" cy="119380"/>
            </a:xfrm>
            <a:custGeom>
              <a:avLst/>
              <a:gdLst/>
              <a:ahLst/>
              <a:cxnLst/>
              <a:rect l="l" t="t" r="r" b="b"/>
              <a:pathLst>
                <a:path w="309880" h="119380">
                  <a:moveTo>
                    <a:pt x="309333" y="0"/>
                  </a:moveTo>
                  <a:lnTo>
                    <a:pt x="0" y="0"/>
                  </a:lnTo>
                  <a:lnTo>
                    <a:pt x="0" y="119151"/>
                  </a:lnTo>
                  <a:lnTo>
                    <a:pt x="309333" y="119151"/>
                  </a:lnTo>
                  <a:lnTo>
                    <a:pt x="309333" y="0"/>
                  </a:lnTo>
                  <a:close/>
                </a:path>
              </a:pathLst>
            </a:custGeom>
            <a:solidFill>
              <a:srgbClr val="FFFFFF"/>
            </a:solidFill>
          </p:spPr>
          <p:txBody>
            <a:bodyPr wrap="square" lIns="0" tIns="0" rIns="0" bIns="0" rtlCol="0"/>
            <a:lstStyle/>
            <a:p>
              <a:endParaRPr/>
            </a:p>
          </p:txBody>
        </p:sp>
        <p:pic>
          <p:nvPicPr>
            <p:cNvPr id="16" name="object 16"/>
            <p:cNvPicPr/>
            <p:nvPr/>
          </p:nvPicPr>
          <p:blipFill>
            <a:blip r:embed="rId3" cstate="print"/>
            <a:stretch>
              <a:fillRect/>
            </a:stretch>
          </p:blipFill>
          <p:spPr>
            <a:xfrm>
              <a:off x="2347318" y="2254029"/>
              <a:ext cx="180121" cy="103523"/>
            </a:xfrm>
            <a:prstGeom prst="rect">
              <a:avLst/>
            </a:prstGeom>
          </p:spPr>
        </p:pic>
        <p:sp>
          <p:nvSpPr>
            <p:cNvPr id="17" name="object 17"/>
            <p:cNvSpPr/>
            <p:nvPr/>
          </p:nvSpPr>
          <p:spPr>
            <a:xfrm>
              <a:off x="5182965" y="1450382"/>
              <a:ext cx="2319655" cy="833755"/>
            </a:xfrm>
            <a:custGeom>
              <a:avLst/>
              <a:gdLst/>
              <a:ahLst/>
              <a:cxnLst/>
              <a:rect l="l" t="t" r="r" b="b"/>
              <a:pathLst>
                <a:path w="2319654" h="833755">
                  <a:moveTo>
                    <a:pt x="154876" y="0"/>
                  </a:moveTo>
                  <a:lnTo>
                    <a:pt x="2319324" y="0"/>
                  </a:lnTo>
                  <a:lnTo>
                    <a:pt x="2319324" y="678535"/>
                  </a:lnTo>
                  <a:lnTo>
                    <a:pt x="2311428" y="727488"/>
                  </a:lnTo>
                  <a:lnTo>
                    <a:pt x="2289442" y="770003"/>
                  </a:lnTo>
                  <a:lnTo>
                    <a:pt x="2255915" y="803529"/>
                  </a:lnTo>
                  <a:lnTo>
                    <a:pt x="2213400" y="825516"/>
                  </a:lnTo>
                  <a:lnTo>
                    <a:pt x="2164448" y="833412"/>
                  </a:lnTo>
                  <a:lnTo>
                    <a:pt x="0" y="833412"/>
                  </a:lnTo>
                  <a:lnTo>
                    <a:pt x="0" y="154876"/>
                  </a:lnTo>
                  <a:lnTo>
                    <a:pt x="7895" y="105924"/>
                  </a:lnTo>
                  <a:lnTo>
                    <a:pt x="29882" y="63409"/>
                  </a:lnTo>
                  <a:lnTo>
                    <a:pt x="63409" y="29882"/>
                  </a:lnTo>
                  <a:lnTo>
                    <a:pt x="105924" y="7895"/>
                  </a:lnTo>
                  <a:lnTo>
                    <a:pt x="154876" y="0"/>
                  </a:lnTo>
                  <a:close/>
                </a:path>
              </a:pathLst>
            </a:custGeom>
            <a:ln w="15875">
              <a:solidFill>
                <a:srgbClr val="1F69E7"/>
              </a:solidFill>
            </a:ln>
          </p:spPr>
          <p:txBody>
            <a:bodyPr wrap="square" lIns="0" tIns="0" rIns="0" bIns="0" rtlCol="0"/>
            <a:lstStyle/>
            <a:p>
              <a:endParaRPr/>
            </a:p>
          </p:txBody>
        </p:sp>
        <p:sp>
          <p:nvSpPr>
            <p:cNvPr id="18" name="object 18"/>
            <p:cNvSpPr/>
            <p:nvPr/>
          </p:nvSpPr>
          <p:spPr>
            <a:xfrm>
              <a:off x="1470367" y="1394002"/>
              <a:ext cx="5831205" cy="344170"/>
            </a:xfrm>
            <a:custGeom>
              <a:avLst/>
              <a:gdLst/>
              <a:ahLst/>
              <a:cxnLst/>
              <a:rect l="l" t="t" r="r" b="b"/>
              <a:pathLst>
                <a:path w="5831205" h="344169">
                  <a:moveTo>
                    <a:pt x="1954060" y="0"/>
                  </a:moveTo>
                  <a:lnTo>
                    <a:pt x="0" y="0"/>
                  </a:lnTo>
                  <a:lnTo>
                    <a:pt x="0" y="343623"/>
                  </a:lnTo>
                  <a:lnTo>
                    <a:pt x="1954060" y="343623"/>
                  </a:lnTo>
                  <a:lnTo>
                    <a:pt x="1954060" y="0"/>
                  </a:lnTo>
                  <a:close/>
                </a:path>
                <a:path w="5831205" h="344169">
                  <a:moveTo>
                    <a:pt x="5830862" y="0"/>
                  </a:moveTo>
                  <a:lnTo>
                    <a:pt x="3933164" y="0"/>
                  </a:lnTo>
                  <a:lnTo>
                    <a:pt x="3933164" y="343623"/>
                  </a:lnTo>
                  <a:lnTo>
                    <a:pt x="5830862" y="343623"/>
                  </a:lnTo>
                  <a:lnTo>
                    <a:pt x="5830862" y="0"/>
                  </a:lnTo>
                  <a:close/>
                </a:path>
              </a:pathLst>
            </a:custGeom>
            <a:solidFill>
              <a:srgbClr val="FFFFFF"/>
            </a:solidFill>
          </p:spPr>
          <p:txBody>
            <a:bodyPr wrap="square" lIns="0" tIns="0" rIns="0" bIns="0" rtlCol="0"/>
            <a:lstStyle/>
            <a:p>
              <a:endParaRPr/>
            </a:p>
          </p:txBody>
        </p:sp>
        <p:sp>
          <p:nvSpPr>
            <p:cNvPr id="19" name="object 19"/>
            <p:cNvSpPr/>
            <p:nvPr/>
          </p:nvSpPr>
          <p:spPr>
            <a:xfrm>
              <a:off x="2878278" y="3326241"/>
              <a:ext cx="2194560" cy="469265"/>
            </a:xfrm>
            <a:custGeom>
              <a:avLst/>
              <a:gdLst/>
              <a:ahLst/>
              <a:cxnLst/>
              <a:rect l="l" t="t" r="r" b="b"/>
              <a:pathLst>
                <a:path w="2194560" h="469264">
                  <a:moveTo>
                    <a:pt x="140042" y="0"/>
                  </a:moveTo>
                  <a:lnTo>
                    <a:pt x="2194560" y="0"/>
                  </a:lnTo>
                  <a:lnTo>
                    <a:pt x="2194560" y="329069"/>
                  </a:lnTo>
                  <a:lnTo>
                    <a:pt x="2187420" y="373332"/>
                  </a:lnTo>
                  <a:lnTo>
                    <a:pt x="2167539" y="411772"/>
                  </a:lnTo>
                  <a:lnTo>
                    <a:pt x="2137224" y="442084"/>
                  </a:lnTo>
                  <a:lnTo>
                    <a:pt x="2098781" y="461961"/>
                  </a:lnTo>
                  <a:lnTo>
                    <a:pt x="2054517" y="469099"/>
                  </a:lnTo>
                  <a:lnTo>
                    <a:pt x="0" y="469099"/>
                  </a:lnTo>
                  <a:lnTo>
                    <a:pt x="0" y="140042"/>
                  </a:lnTo>
                  <a:lnTo>
                    <a:pt x="7139" y="95778"/>
                  </a:lnTo>
                  <a:lnTo>
                    <a:pt x="27020" y="57335"/>
                  </a:lnTo>
                  <a:lnTo>
                    <a:pt x="57335" y="27020"/>
                  </a:lnTo>
                  <a:lnTo>
                    <a:pt x="95778" y="7139"/>
                  </a:lnTo>
                  <a:lnTo>
                    <a:pt x="140042" y="0"/>
                  </a:lnTo>
                  <a:close/>
                </a:path>
              </a:pathLst>
            </a:custGeom>
            <a:ln w="15875">
              <a:solidFill>
                <a:srgbClr val="D40055"/>
              </a:solidFill>
            </a:ln>
          </p:spPr>
          <p:txBody>
            <a:bodyPr wrap="square" lIns="0" tIns="0" rIns="0" bIns="0" rtlCol="0"/>
            <a:lstStyle/>
            <a:p>
              <a:endParaRPr/>
            </a:p>
          </p:txBody>
        </p:sp>
      </p:grpSp>
      <p:sp>
        <p:nvSpPr>
          <p:cNvPr id="20" name="object 20"/>
          <p:cNvSpPr txBox="1">
            <a:spLocks noGrp="1"/>
          </p:cNvSpPr>
          <p:nvPr>
            <p:ph type="title"/>
          </p:nvPr>
        </p:nvSpPr>
        <p:spPr>
          <a:xfrm>
            <a:off x="498768" y="172889"/>
            <a:ext cx="7600315" cy="666750"/>
          </a:xfrm>
          <a:prstGeom prst="rect">
            <a:avLst/>
          </a:prstGeom>
        </p:spPr>
        <p:txBody>
          <a:bodyPr vert="horz" wrap="square" lIns="0" tIns="13335" rIns="0" bIns="0" rtlCol="0">
            <a:spAutoFit/>
          </a:bodyPr>
          <a:lstStyle/>
          <a:p>
            <a:pPr marL="12700" marR="5080">
              <a:lnSpc>
                <a:spcPct val="100000"/>
              </a:lnSpc>
              <a:spcBef>
                <a:spcPts val="105"/>
              </a:spcBef>
            </a:pPr>
            <a:r>
              <a:rPr dirty="0"/>
              <a:t>When one</a:t>
            </a:r>
            <a:r>
              <a:rPr spc="10" dirty="0"/>
              <a:t> </a:t>
            </a:r>
            <a:r>
              <a:rPr dirty="0"/>
              <a:t>or</a:t>
            </a:r>
            <a:r>
              <a:rPr spc="30" dirty="0"/>
              <a:t> </a:t>
            </a:r>
            <a:r>
              <a:rPr dirty="0"/>
              <a:t>more</a:t>
            </a:r>
            <a:r>
              <a:rPr spc="25" dirty="0"/>
              <a:t> </a:t>
            </a:r>
            <a:r>
              <a:rPr dirty="0"/>
              <a:t>pathways</a:t>
            </a:r>
            <a:r>
              <a:rPr spc="25" dirty="0"/>
              <a:t> </a:t>
            </a:r>
            <a:r>
              <a:rPr dirty="0"/>
              <a:t>systems</a:t>
            </a:r>
            <a:r>
              <a:rPr spc="25" dirty="0"/>
              <a:t> </a:t>
            </a:r>
            <a:r>
              <a:rPr dirty="0"/>
              <a:t>are</a:t>
            </a:r>
            <a:r>
              <a:rPr spc="10" dirty="0"/>
              <a:t> </a:t>
            </a:r>
            <a:r>
              <a:rPr dirty="0"/>
              <a:t>in</a:t>
            </a:r>
            <a:r>
              <a:rPr spc="20" dirty="0"/>
              <a:t> </a:t>
            </a:r>
            <a:r>
              <a:rPr dirty="0"/>
              <a:t>use,</a:t>
            </a:r>
            <a:r>
              <a:rPr spc="5" dirty="0"/>
              <a:t> </a:t>
            </a:r>
            <a:r>
              <a:rPr dirty="0"/>
              <a:t>the</a:t>
            </a:r>
            <a:r>
              <a:rPr spc="-5" dirty="0"/>
              <a:t> </a:t>
            </a:r>
            <a:r>
              <a:rPr dirty="0"/>
              <a:t>most</a:t>
            </a:r>
            <a:r>
              <a:rPr spc="15" dirty="0"/>
              <a:t> </a:t>
            </a:r>
            <a:r>
              <a:rPr dirty="0"/>
              <a:t>influential</a:t>
            </a:r>
            <a:r>
              <a:rPr spc="-5" dirty="0"/>
              <a:t> </a:t>
            </a:r>
            <a:r>
              <a:rPr dirty="0"/>
              <a:t>platform</a:t>
            </a:r>
            <a:r>
              <a:rPr spc="-10" dirty="0"/>
              <a:t> </a:t>
            </a:r>
            <a:r>
              <a:rPr dirty="0"/>
              <a:t>is</a:t>
            </a:r>
            <a:r>
              <a:rPr spc="5" dirty="0"/>
              <a:t> </a:t>
            </a:r>
            <a:r>
              <a:rPr spc="-10" dirty="0"/>
              <a:t>typically </a:t>
            </a:r>
            <a:r>
              <a:rPr dirty="0"/>
              <a:t>the</a:t>
            </a:r>
            <a:r>
              <a:rPr spc="15" dirty="0"/>
              <a:t> </a:t>
            </a:r>
            <a:r>
              <a:rPr dirty="0"/>
              <a:t>one</a:t>
            </a:r>
            <a:r>
              <a:rPr spc="20" dirty="0"/>
              <a:t> </a:t>
            </a:r>
            <a:r>
              <a:rPr dirty="0"/>
              <a:t>which</a:t>
            </a:r>
            <a:r>
              <a:rPr spc="5" dirty="0"/>
              <a:t> </a:t>
            </a:r>
            <a:r>
              <a:rPr dirty="0"/>
              <a:t>is</a:t>
            </a:r>
            <a:r>
              <a:rPr spc="20" dirty="0"/>
              <a:t> </a:t>
            </a:r>
            <a:r>
              <a:rPr dirty="0"/>
              <a:t>connected with</a:t>
            </a:r>
            <a:r>
              <a:rPr spc="5" dirty="0"/>
              <a:t> </a:t>
            </a:r>
            <a:r>
              <a:rPr dirty="0"/>
              <a:t>the</a:t>
            </a:r>
            <a:r>
              <a:rPr spc="20" dirty="0"/>
              <a:t> </a:t>
            </a:r>
            <a:r>
              <a:rPr dirty="0"/>
              <a:t>EMR</a:t>
            </a:r>
            <a:r>
              <a:rPr spc="5" dirty="0"/>
              <a:t> </a:t>
            </a:r>
            <a:r>
              <a:rPr dirty="0"/>
              <a:t>and</a:t>
            </a:r>
            <a:r>
              <a:rPr spc="10" dirty="0"/>
              <a:t> </a:t>
            </a:r>
            <a:r>
              <a:rPr dirty="0"/>
              <a:t>applies at</a:t>
            </a:r>
            <a:r>
              <a:rPr spc="25" dirty="0"/>
              <a:t> </a:t>
            </a:r>
            <a:r>
              <a:rPr dirty="0"/>
              <a:t>earlier</a:t>
            </a:r>
            <a:r>
              <a:rPr spc="5" dirty="0"/>
              <a:t> </a:t>
            </a:r>
            <a:r>
              <a:rPr dirty="0"/>
              <a:t>levels</a:t>
            </a:r>
            <a:r>
              <a:rPr spc="-5" dirty="0"/>
              <a:t> </a:t>
            </a:r>
            <a:r>
              <a:rPr dirty="0"/>
              <a:t>of</a:t>
            </a:r>
            <a:r>
              <a:rPr spc="35" dirty="0"/>
              <a:t> </a:t>
            </a:r>
            <a:r>
              <a:rPr dirty="0"/>
              <a:t>the</a:t>
            </a:r>
            <a:r>
              <a:rPr spc="10" dirty="0"/>
              <a:t> </a:t>
            </a:r>
            <a:r>
              <a:rPr spc="-10" dirty="0"/>
              <a:t>treatment </a:t>
            </a:r>
            <a:r>
              <a:rPr dirty="0"/>
              <a:t>decision-making</a:t>
            </a:r>
            <a:r>
              <a:rPr spc="20" dirty="0"/>
              <a:t> </a:t>
            </a:r>
            <a:r>
              <a:rPr spc="-10" dirty="0"/>
              <a:t>process</a:t>
            </a:r>
          </a:p>
        </p:txBody>
      </p:sp>
      <p:sp>
        <p:nvSpPr>
          <p:cNvPr id="21" name="object 21"/>
          <p:cNvSpPr txBox="1"/>
          <p:nvPr/>
        </p:nvSpPr>
        <p:spPr>
          <a:xfrm>
            <a:off x="3532550" y="2752948"/>
            <a:ext cx="835660" cy="208279"/>
          </a:xfrm>
          <a:prstGeom prst="rect">
            <a:avLst/>
          </a:prstGeom>
        </p:spPr>
        <p:txBody>
          <a:bodyPr vert="horz" wrap="square" lIns="0" tIns="12700" rIns="0" bIns="0" rtlCol="0">
            <a:spAutoFit/>
          </a:bodyPr>
          <a:lstStyle/>
          <a:p>
            <a:pPr marL="12700" marR="5080" indent="69850">
              <a:lnSpc>
                <a:spcPct val="100000"/>
              </a:lnSpc>
              <a:spcBef>
                <a:spcPts val="100"/>
              </a:spcBef>
            </a:pPr>
            <a:r>
              <a:rPr sz="600" b="1" dirty="0">
                <a:solidFill>
                  <a:srgbClr val="002173"/>
                </a:solidFill>
                <a:latin typeface="Arial"/>
                <a:cs typeface="Arial"/>
              </a:rPr>
              <a:t>Product</a:t>
            </a:r>
            <a:r>
              <a:rPr sz="600" b="1" spc="-35" dirty="0">
                <a:solidFill>
                  <a:srgbClr val="002173"/>
                </a:solidFill>
                <a:latin typeface="Arial"/>
                <a:cs typeface="Arial"/>
              </a:rPr>
              <a:t> </a:t>
            </a:r>
            <a:r>
              <a:rPr sz="600" b="1" dirty="0">
                <a:solidFill>
                  <a:srgbClr val="002173"/>
                </a:solidFill>
                <a:latin typeface="Arial"/>
                <a:cs typeface="Arial"/>
              </a:rPr>
              <a:t>Ordering</a:t>
            </a:r>
            <a:r>
              <a:rPr sz="600" b="1" spc="-30" dirty="0">
                <a:solidFill>
                  <a:srgbClr val="002173"/>
                </a:solidFill>
                <a:latin typeface="Arial"/>
                <a:cs typeface="Arial"/>
              </a:rPr>
              <a:t> </a:t>
            </a:r>
            <a:r>
              <a:rPr sz="600" b="1" spc="-50" dirty="0">
                <a:solidFill>
                  <a:srgbClr val="002173"/>
                </a:solidFill>
                <a:latin typeface="Arial"/>
                <a:cs typeface="Arial"/>
              </a:rPr>
              <a:t>/</a:t>
            </a:r>
            <a:r>
              <a:rPr sz="600" b="1" spc="500" dirty="0">
                <a:solidFill>
                  <a:srgbClr val="002173"/>
                </a:solidFill>
                <a:latin typeface="Arial"/>
                <a:cs typeface="Arial"/>
              </a:rPr>
              <a:t> </a:t>
            </a:r>
            <a:r>
              <a:rPr sz="600" b="1" dirty="0">
                <a:solidFill>
                  <a:srgbClr val="002173"/>
                </a:solidFill>
                <a:latin typeface="Arial"/>
                <a:cs typeface="Arial"/>
              </a:rPr>
              <a:t>Selection</a:t>
            </a:r>
            <a:r>
              <a:rPr sz="600" b="1" spc="-35" dirty="0">
                <a:solidFill>
                  <a:srgbClr val="002173"/>
                </a:solidFill>
                <a:latin typeface="Arial"/>
                <a:cs typeface="Arial"/>
              </a:rPr>
              <a:t> </a:t>
            </a:r>
            <a:r>
              <a:rPr sz="600" b="1" dirty="0">
                <a:solidFill>
                  <a:srgbClr val="002173"/>
                </a:solidFill>
                <a:latin typeface="Arial"/>
                <a:cs typeface="Arial"/>
              </a:rPr>
              <a:t>of</a:t>
            </a:r>
            <a:r>
              <a:rPr sz="600" b="1" spc="-10" dirty="0">
                <a:solidFill>
                  <a:srgbClr val="002173"/>
                </a:solidFill>
                <a:latin typeface="Arial"/>
                <a:cs typeface="Arial"/>
              </a:rPr>
              <a:t> </a:t>
            </a:r>
            <a:r>
              <a:rPr sz="600" b="1" dirty="0">
                <a:solidFill>
                  <a:srgbClr val="002173"/>
                </a:solidFill>
                <a:latin typeface="Arial"/>
                <a:cs typeface="Arial"/>
              </a:rPr>
              <a:t>Product</a:t>
            </a:r>
            <a:r>
              <a:rPr sz="600" b="1" spc="-15" dirty="0">
                <a:solidFill>
                  <a:srgbClr val="002173"/>
                </a:solidFill>
                <a:latin typeface="Arial"/>
                <a:cs typeface="Arial"/>
              </a:rPr>
              <a:t> </a:t>
            </a:r>
            <a:r>
              <a:rPr sz="600" b="1" spc="-50" dirty="0">
                <a:solidFill>
                  <a:srgbClr val="002173"/>
                </a:solidFill>
                <a:latin typeface="Arial"/>
                <a:cs typeface="Arial"/>
              </a:rPr>
              <a:t>X</a:t>
            </a:r>
            <a:endParaRPr sz="600">
              <a:latin typeface="Arial"/>
              <a:cs typeface="Arial"/>
            </a:endParaRPr>
          </a:p>
        </p:txBody>
      </p:sp>
      <p:grpSp>
        <p:nvGrpSpPr>
          <p:cNvPr id="22" name="object 22"/>
          <p:cNvGrpSpPr/>
          <p:nvPr/>
        </p:nvGrpSpPr>
        <p:grpSpPr>
          <a:xfrm>
            <a:off x="1148207" y="1686331"/>
            <a:ext cx="5625465" cy="516255"/>
            <a:chOff x="1148207" y="1686331"/>
            <a:chExt cx="5625465" cy="516255"/>
          </a:xfrm>
        </p:grpSpPr>
        <p:pic>
          <p:nvPicPr>
            <p:cNvPr id="23" name="object 23"/>
            <p:cNvPicPr/>
            <p:nvPr/>
          </p:nvPicPr>
          <p:blipFill>
            <a:blip r:embed="rId4" cstate="print"/>
            <a:stretch>
              <a:fillRect/>
            </a:stretch>
          </p:blipFill>
          <p:spPr>
            <a:xfrm>
              <a:off x="1154559" y="1716519"/>
              <a:ext cx="829816" cy="452627"/>
            </a:xfrm>
            <a:prstGeom prst="rect">
              <a:avLst/>
            </a:prstGeom>
          </p:spPr>
        </p:pic>
        <p:sp>
          <p:nvSpPr>
            <p:cNvPr id="24" name="object 24"/>
            <p:cNvSpPr/>
            <p:nvPr/>
          </p:nvSpPr>
          <p:spPr>
            <a:xfrm>
              <a:off x="1151382" y="1713344"/>
              <a:ext cx="836294" cy="459105"/>
            </a:xfrm>
            <a:custGeom>
              <a:avLst/>
              <a:gdLst/>
              <a:ahLst/>
              <a:cxnLst/>
              <a:rect l="l" t="t" r="r" b="b"/>
              <a:pathLst>
                <a:path w="836294" h="459105">
                  <a:moveTo>
                    <a:pt x="0" y="0"/>
                  </a:moveTo>
                  <a:lnTo>
                    <a:pt x="836168" y="0"/>
                  </a:lnTo>
                  <a:lnTo>
                    <a:pt x="836168" y="458977"/>
                  </a:lnTo>
                  <a:lnTo>
                    <a:pt x="0" y="458977"/>
                  </a:lnTo>
                  <a:lnTo>
                    <a:pt x="0" y="0"/>
                  </a:lnTo>
                  <a:close/>
                </a:path>
              </a:pathLst>
            </a:custGeom>
            <a:ln w="6349">
              <a:solidFill>
                <a:srgbClr val="A6A6A6"/>
              </a:solidFill>
            </a:ln>
          </p:spPr>
          <p:txBody>
            <a:bodyPr wrap="square" lIns="0" tIns="0" rIns="0" bIns="0" rtlCol="0"/>
            <a:lstStyle/>
            <a:p>
              <a:endParaRPr/>
            </a:p>
          </p:txBody>
        </p:sp>
        <p:pic>
          <p:nvPicPr>
            <p:cNvPr id="25" name="object 25"/>
            <p:cNvPicPr/>
            <p:nvPr/>
          </p:nvPicPr>
          <p:blipFill>
            <a:blip r:embed="rId5" cstate="print"/>
            <a:stretch>
              <a:fillRect/>
            </a:stretch>
          </p:blipFill>
          <p:spPr>
            <a:xfrm>
              <a:off x="5926252" y="1692693"/>
              <a:ext cx="837970" cy="503466"/>
            </a:xfrm>
            <a:prstGeom prst="rect">
              <a:avLst/>
            </a:prstGeom>
          </p:spPr>
        </p:pic>
        <p:sp>
          <p:nvSpPr>
            <p:cNvPr id="26" name="object 26"/>
            <p:cNvSpPr/>
            <p:nvPr/>
          </p:nvSpPr>
          <p:spPr>
            <a:xfrm>
              <a:off x="5923076" y="1689506"/>
              <a:ext cx="847725" cy="509905"/>
            </a:xfrm>
            <a:custGeom>
              <a:avLst/>
              <a:gdLst/>
              <a:ahLst/>
              <a:cxnLst/>
              <a:rect l="l" t="t" r="r" b="b"/>
              <a:pathLst>
                <a:path w="847725" h="509905">
                  <a:moveTo>
                    <a:pt x="0" y="0"/>
                  </a:moveTo>
                  <a:lnTo>
                    <a:pt x="847153" y="0"/>
                  </a:lnTo>
                  <a:lnTo>
                    <a:pt x="847153" y="509816"/>
                  </a:lnTo>
                  <a:lnTo>
                    <a:pt x="0" y="509816"/>
                  </a:lnTo>
                  <a:lnTo>
                    <a:pt x="0" y="0"/>
                  </a:lnTo>
                  <a:close/>
                </a:path>
              </a:pathLst>
            </a:custGeom>
            <a:ln w="6350">
              <a:solidFill>
                <a:srgbClr val="A6A6A6"/>
              </a:solidFill>
            </a:ln>
          </p:spPr>
          <p:txBody>
            <a:bodyPr wrap="square" lIns="0" tIns="0" rIns="0" bIns="0" rtlCol="0"/>
            <a:lstStyle/>
            <a:p>
              <a:endParaRPr/>
            </a:p>
          </p:txBody>
        </p:sp>
      </p:grpSp>
      <p:sp>
        <p:nvSpPr>
          <p:cNvPr id="27" name="object 27"/>
          <p:cNvSpPr txBox="1"/>
          <p:nvPr/>
        </p:nvSpPr>
        <p:spPr>
          <a:xfrm>
            <a:off x="2197872" y="2766859"/>
            <a:ext cx="504825" cy="208279"/>
          </a:xfrm>
          <a:prstGeom prst="rect">
            <a:avLst/>
          </a:prstGeom>
        </p:spPr>
        <p:txBody>
          <a:bodyPr vert="horz" wrap="square" lIns="0" tIns="12700" rIns="0" bIns="0" rtlCol="0">
            <a:spAutoFit/>
          </a:bodyPr>
          <a:lstStyle/>
          <a:p>
            <a:pPr marL="163195" marR="5080" indent="-151130">
              <a:lnSpc>
                <a:spcPct val="100000"/>
              </a:lnSpc>
              <a:spcBef>
                <a:spcPts val="100"/>
              </a:spcBef>
            </a:pPr>
            <a:r>
              <a:rPr sz="600" b="1" dirty="0">
                <a:solidFill>
                  <a:srgbClr val="9F23E1"/>
                </a:solidFill>
                <a:latin typeface="Arial"/>
                <a:cs typeface="Arial"/>
              </a:rPr>
              <a:t>On</a:t>
            </a:r>
            <a:r>
              <a:rPr sz="600" b="1" spc="-20" dirty="0">
                <a:solidFill>
                  <a:srgbClr val="9F23E1"/>
                </a:solidFill>
                <a:latin typeface="Arial"/>
                <a:cs typeface="Arial"/>
              </a:rPr>
              <a:t> </a:t>
            </a:r>
            <a:r>
              <a:rPr sz="600" b="1" spc="-10" dirty="0">
                <a:solidFill>
                  <a:srgbClr val="9F23E1"/>
                </a:solidFill>
                <a:latin typeface="Arial"/>
                <a:cs typeface="Arial"/>
              </a:rPr>
              <a:t>Pathway?</a:t>
            </a:r>
            <a:r>
              <a:rPr sz="600" b="1" spc="500" dirty="0">
                <a:solidFill>
                  <a:srgbClr val="9F23E1"/>
                </a:solidFill>
                <a:latin typeface="Arial"/>
                <a:cs typeface="Arial"/>
              </a:rPr>
              <a:t> </a:t>
            </a:r>
            <a:r>
              <a:rPr sz="600" b="1" spc="-10" dirty="0">
                <a:solidFill>
                  <a:srgbClr val="9F23E1"/>
                </a:solidFill>
                <a:latin typeface="Arial"/>
                <a:cs typeface="Arial"/>
              </a:rPr>
              <a:t>(Y/N)</a:t>
            </a:r>
            <a:endParaRPr sz="600">
              <a:latin typeface="Arial"/>
              <a:cs typeface="Arial"/>
            </a:endParaRPr>
          </a:p>
        </p:txBody>
      </p:sp>
      <p:grpSp>
        <p:nvGrpSpPr>
          <p:cNvPr id="28" name="object 28"/>
          <p:cNvGrpSpPr/>
          <p:nvPr/>
        </p:nvGrpSpPr>
        <p:grpSpPr>
          <a:xfrm>
            <a:off x="2342698" y="2429964"/>
            <a:ext cx="6017260" cy="1003300"/>
            <a:chOff x="2342698" y="2429964"/>
            <a:chExt cx="6017260" cy="1003300"/>
          </a:xfrm>
        </p:grpSpPr>
        <p:pic>
          <p:nvPicPr>
            <p:cNvPr id="29" name="object 29"/>
            <p:cNvPicPr/>
            <p:nvPr/>
          </p:nvPicPr>
          <p:blipFill>
            <a:blip r:embed="rId6" cstate="print"/>
            <a:stretch>
              <a:fillRect/>
            </a:stretch>
          </p:blipFill>
          <p:spPr>
            <a:xfrm>
              <a:off x="2342698" y="2429964"/>
              <a:ext cx="184966" cy="209074"/>
            </a:xfrm>
            <a:prstGeom prst="rect">
              <a:avLst/>
            </a:prstGeom>
          </p:spPr>
        </p:pic>
        <p:sp>
          <p:nvSpPr>
            <p:cNvPr id="30" name="object 30"/>
            <p:cNvSpPr/>
            <p:nvPr/>
          </p:nvSpPr>
          <p:spPr>
            <a:xfrm>
              <a:off x="7522331" y="3119253"/>
              <a:ext cx="837565" cy="313690"/>
            </a:xfrm>
            <a:custGeom>
              <a:avLst/>
              <a:gdLst/>
              <a:ahLst/>
              <a:cxnLst/>
              <a:rect l="l" t="t" r="r" b="b"/>
              <a:pathLst>
                <a:path w="837565" h="313689">
                  <a:moveTo>
                    <a:pt x="785304" y="0"/>
                  </a:moveTo>
                  <a:lnTo>
                    <a:pt x="52247" y="0"/>
                  </a:lnTo>
                  <a:lnTo>
                    <a:pt x="31911" y="4106"/>
                  </a:lnTo>
                  <a:lnTo>
                    <a:pt x="15303" y="15303"/>
                  </a:lnTo>
                  <a:lnTo>
                    <a:pt x="4106" y="31911"/>
                  </a:lnTo>
                  <a:lnTo>
                    <a:pt x="0" y="52247"/>
                  </a:lnTo>
                  <a:lnTo>
                    <a:pt x="0" y="261226"/>
                  </a:lnTo>
                  <a:lnTo>
                    <a:pt x="4106" y="281562"/>
                  </a:lnTo>
                  <a:lnTo>
                    <a:pt x="15303" y="298170"/>
                  </a:lnTo>
                  <a:lnTo>
                    <a:pt x="31911" y="309368"/>
                  </a:lnTo>
                  <a:lnTo>
                    <a:pt x="52247" y="313474"/>
                  </a:lnTo>
                  <a:lnTo>
                    <a:pt x="785304" y="313474"/>
                  </a:lnTo>
                  <a:lnTo>
                    <a:pt x="805641" y="309368"/>
                  </a:lnTo>
                  <a:lnTo>
                    <a:pt x="822248" y="298170"/>
                  </a:lnTo>
                  <a:lnTo>
                    <a:pt x="833446" y="281562"/>
                  </a:lnTo>
                  <a:lnTo>
                    <a:pt x="837552" y="261226"/>
                  </a:lnTo>
                  <a:lnTo>
                    <a:pt x="837552" y="52247"/>
                  </a:lnTo>
                  <a:lnTo>
                    <a:pt x="833446" y="31911"/>
                  </a:lnTo>
                  <a:lnTo>
                    <a:pt x="822248" y="15303"/>
                  </a:lnTo>
                  <a:lnTo>
                    <a:pt x="805641" y="4106"/>
                  </a:lnTo>
                  <a:lnTo>
                    <a:pt x="785304" y="0"/>
                  </a:lnTo>
                  <a:close/>
                </a:path>
              </a:pathLst>
            </a:custGeom>
            <a:solidFill>
              <a:srgbClr val="FFFFFF"/>
            </a:solidFill>
          </p:spPr>
          <p:txBody>
            <a:bodyPr wrap="square" lIns="0" tIns="0" rIns="0" bIns="0" rtlCol="0"/>
            <a:lstStyle/>
            <a:p>
              <a:endParaRPr/>
            </a:p>
          </p:txBody>
        </p:sp>
      </p:grpSp>
      <p:sp>
        <p:nvSpPr>
          <p:cNvPr id="31" name="object 31"/>
          <p:cNvSpPr txBox="1"/>
          <p:nvPr/>
        </p:nvSpPr>
        <p:spPr>
          <a:xfrm>
            <a:off x="7586172" y="3170328"/>
            <a:ext cx="711835" cy="208279"/>
          </a:xfrm>
          <a:prstGeom prst="rect">
            <a:avLst/>
          </a:prstGeom>
        </p:spPr>
        <p:txBody>
          <a:bodyPr vert="horz" wrap="square" lIns="0" tIns="12700" rIns="0" bIns="0" rtlCol="0">
            <a:spAutoFit/>
          </a:bodyPr>
          <a:lstStyle/>
          <a:p>
            <a:pPr marL="205740" marR="5080" indent="-193675">
              <a:lnSpc>
                <a:spcPct val="100000"/>
              </a:lnSpc>
              <a:spcBef>
                <a:spcPts val="100"/>
              </a:spcBef>
            </a:pPr>
            <a:r>
              <a:rPr sz="600" b="1" dirty="0">
                <a:solidFill>
                  <a:srgbClr val="D40055"/>
                </a:solidFill>
                <a:latin typeface="Arial"/>
                <a:cs typeface="Arial"/>
              </a:rPr>
              <a:t>Standard</a:t>
            </a:r>
            <a:r>
              <a:rPr sz="600" b="1" spc="-45" dirty="0">
                <a:solidFill>
                  <a:srgbClr val="D40055"/>
                </a:solidFill>
                <a:latin typeface="Arial"/>
                <a:cs typeface="Arial"/>
              </a:rPr>
              <a:t> </a:t>
            </a:r>
            <a:r>
              <a:rPr sz="600" b="1" dirty="0">
                <a:solidFill>
                  <a:srgbClr val="D40055"/>
                </a:solidFill>
                <a:latin typeface="Arial"/>
                <a:cs typeface="Arial"/>
              </a:rPr>
              <a:t>Payer</a:t>
            </a:r>
            <a:r>
              <a:rPr sz="600" b="1" spc="-20" dirty="0">
                <a:solidFill>
                  <a:srgbClr val="D40055"/>
                </a:solidFill>
                <a:latin typeface="Arial"/>
                <a:cs typeface="Arial"/>
              </a:rPr>
              <a:t> </a:t>
            </a:r>
            <a:r>
              <a:rPr sz="600" b="1" spc="-25" dirty="0">
                <a:solidFill>
                  <a:srgbClr val="D40055"/>
                </a:solidFill>
                <a:latin typeface="Arial"/>
                <a:cs typeface="Arial"/>
              </a:rPr>
              <a:t>PA</a:t>
            </a:r>
            <a:r>
              <a:rPr sz="600" b="1" spc="500" dirty="0">
                <a:solidFill>
                  <a:srgbClr val="D40055"/>
                </a:solidFill>
                <a:latin typeface="Arial"/>
                <a:cs typeface="Arial"/>
              </a:rPr>
              <a:t> </a:t>
            </a:r>
            <a:r>
              <a:rPr sz="600" b="1" spc="-10" dirty="0">
                <a:solidFill>
                  <a:srgbClr val="D40055"/>
                </a:solidFill>
                <a:latin typeface="Arial"/>
                <a:cs typeface="Arial"/>
              </a:rPr>
              <a:t>Process</a:t>
            </a:r>
            <a:endParaRPr sz="600">
              <a:latin typeface="Arial"/>
              <a:cs typeface="Arial"/>
            </a:endParaRPr>
          </a:p>
        </p:txBody>
      </p:sp>
      <p:sp>
        <p:nvSpPr>
          <p:cNvPr id="32" name="object 32"/>
          <p:cNvSpPr txBox="1"/>
          <p:nvPr/>
        </p:nvSpPr>
        <p:spPr>
          <a:xfrm>
            <a:off x="4718537" y="2759153"/>
            <a:ext cx="877569" cy="208279"/>
          </a:xfrm>
          <a:prstGeom prst="rect">
            <a:avLst/>
          </a:prstGeom>
        </p:spPr>
        <p:txBody>
          <a:bodyPr vert="horz" wrap="square" lIns="0" tIns="12700" rIns="0" bIns="0" rtlCol="0">
            <a:spAutoFit/>
          </a:bodyPr>
          <a:lstStyle/>
          <a:p>
            <a:pPr marL="91440" marR="5080" indent="-79375">
              <a:lnSpc>
                <a:spcPct val="100000"/>
              </a:lnSpc>
              <a:spcBef>
                <a:spcPts val="100"/>
              </a:spcBef>
            </a:pPr>
            <a:r>
              <a:rPr sz="600" b="1" dirty="0">
                <a:solidFill>
                  <a:srgbClr val="002173"/>
                </a:solidFill>
                <a:latin typeface="Arial"/>
                <a:cs typeface="Arial"/>
              </a:rPr>
              <a:t>Patient</a:t>
            </a:r>
            <a:r>
              <a:rPr sz="600" b="1" spc="-40" dirty="0">
                <a:solidFill>
                  <a:srgbClr val="002173"/>
                </a:solidFill>
                <a:latin typeface="Arial"/>
                <a:cs typeface="Arial"/>
              </a:rPr>
              <a:t> </a:t>
            </a:r>
            <a:r>
              <a:rPr sz="600" b="1" dirty="0">
                <a:solidFill>
                  <a:srgbClr val="002173"/>
                </a:solidFill>
                <a:latin typeface="Arial"/>
                <a:cs typeface="Arial"/>
              </a:rPr>
              <a:t>Payer</a:t>
            </a:r>
            <a:r>
              <a:rPr sz="600" b="1" spc="-15" dirty="0">
                <a:solidFill>
                  <a:srgbClr val="002173"/>
                </a:solidFill>
                <a:latin typeface="Arial"/>
                <a:cs typeface="Arial"/>
              </a:rPr>
              <a:t> </a:t>
            </a:r>
            <a:r>
              <a:rPr sz="600" b="1" spc="-10" dirty="0">
                <a:solidFill>
                  <a:srgbClr val="002173"/>
                </a:solidFill>
                <a:latin typeface="Arial"/>
                <a:cs typeface="Arial"/>
              </a:rPr>
              <a:t>Coverage</a:t>
            </a:r>
            <a:r>
              <a:rPr sz="600" b="1" spc="500" dirty="0">
                <a:solidFill>
                  <a:srgbClr val="002173"/>
                </a:solidFill>
                <a:latin typeface="Arial"/>
                <a:cs typeface="Arial"/>
              </a:rPr>
              <a:t> </a:t>
            </a:r>
            <a:r>
              <a:rPr sz="600" b="1" dirty="0">
                <a:solidFill>
                  <a:srgbClr val="002173"/>
                </a:solidFill>
                <a:latin typeface="Arial"/>
                <a:cs typeface="Arial"/>
              </a:rPr>
              <a:t>Benefit</a:t>
            </a:r>
            <a:r>
              <a:rPr sz="600" b="1" spc="-35" dirty="0">
                <a:solidFill>
                  <a:srgbClr val="002173"/>
                </a:solidFill>
                <a:latin typeface="Arial"/>
                <a:cs typeface="Arial"/>
              </a:rPr>
              <a:t> </a:t>
            </a:r>
            <a:r>
              <a:rPr sz="600" b="1" spc="-10" dirty="0">
                <a:solidFill>
                  <a:srgbClr val="002173"/>
                </a:solidFill>
                <a:latin typeface="Arial"/>
                <a:cs typeface="Arial"/>
              </a:rPr>
              <a:t>Verification</a:t>
            </a:r>
            <a:endParaRPr sz="600">
              <a:latin typeface="Arial"/>
              <a:cs typeface="Arial"/>
            </a:endParaRPr>
          </a:p>
        </p:txBody>
      </p:sp>
      <p:sp>
        <p:nvSpPr>
          <p:cNvPr id="33" name="object 33"/>
          <p:cNvSpPr txBox="1"/>
          <p:nvPr/>
        </p:nvSpPr>
        <p:spPr>
          <a:xfrm>
            <a:off x="5958387" y="2728216"/>
            <a:ext cx="735330" cy="208279"/>
          </a:xfrm>
          <a:prstGeom prst="rect">
            <a:avLst/>
          </a:prstGeom>
        </p:spPr>
        <p:txBody>
          <a:bodyPr vert="horz" wrap="square" lIns="0" tIns="12700" rIns="0" bIns="0" rtlCol="0">
            <a:spAutoFit/>
          </a:bodyPr>
          <a:lstStyle/>
          <a:p>
            <a:pPr marL="277495" marR="5080" indent="-265430">
              <a:lnSpc>
                <a:spcPct val="100000"/>
              </a:lnSpc>
              <a:spcBef>
                <a:spcPts val="100"/>
              </a:spcBef>
            </a:pPr>
            <a:r>
              <a:rPr sz="600" b="1" dirty="0">
                <a:solidFill>
                  <a:srgbClr val="1F69E7"/>
                </a:solidFill>
                <a:latin typeface="Arial"/>
                <a:cs typeface="Arial"/>
              </a:rPr>
              <a:t>On</a:t>
            </a:r>
            <a:r>
              <a:rPr sz="600" b="1" spc="-40" dirty="0">
                <a:solidFill>
                  <a:srgbClr val="1F69E7"/>
                </a:solidFill>
                <a:latin typeface="Arial"/>
                <a:cs typeface="Arial"/>
              </a:rPr>
              <a:t> </a:t>
            </a:r>
            <a:r>
              <a:rPr sz="600" b="1" dirty="0">
                <a:solidFill>
                  <a:srgbClr val="1F69E7"/>
                </a:solidFill>
                <a:latin typeface="Arial"/>
                <a:cs typeface="Arial"/>
              </a:rPr>
              <a:t>Payer</a:t>
            </a:r>
            <a:r>
              <a:rPr sz="600" b="1" spc="-5" dirty="0">
                <a:solidFill>
                  <a:srgbClr val="1F69E7"/>
                </a:solidFill>
                <a:latin typeface="Arial"/>
                <a:cs typeface="Arial"/>
              </a:rPr>
              <a:t> </a:t>
            </a:r>
            <a:r>
              <a:rPr sz="600" b="1" spc="-10" dirty="0">
                <a:solidFill>
                  <a:srgbClr val="1F69E7"/>
                </a:solidFill>
                <a:latin typeface="Arial"/>
                <a:cs typeface="Arial"/>
              </a:rPr>
              <a:t>Pathway?</a:t>
            </a:r>
            <a:r>
              <a:rPr sz="600" b="1" spc="500" dirty="0">
                <a:solidFill>
                  <a:srgbClr val="1F69E7"/>
                </a:solidFill>
                <a:latin typeface="Arial"/>
                <a:cs typeface="Arial"/>
              </a:rPr>
              <a:t> </a:t>
            </a:r>
            <a:r>
              <a:rPr sz="600" b="1" spc="-10" dirty="0">
                <a:solidFill>
                  <a:srgbClr val="1F69E7"/>
                </a:solidFill>
                <a:latin typeface="Arial"/>
                <a:cs typeface="Arial"/>
              </a:rPr>
              <a:t>(Y/N)</a:t>
            </a:r>
            <a:endParaRPr sz="600">
              <a:latin typeface="Arial"/>
              <a:cs typeface="Arial"/>
            </a:endParaRPr>
          </a:p>
        </p:txBody>
      </p:sp>
      <p:pic>
        <p:nvPicPr>
          <p:cNvPr id="34" name="object 34"/>
          <p:cNvPicPr/>
          <p:nvPr/>
        </p:nvPicPr>
        <p:blipFill>
          <a:blip r:embed="rId7" cstate="print"/>
          <a:stretch>
            <a:fillRect/>
          </a:stretch>
        </p:blipFill>
        <p:spPr>
          <a:xfrm>
            <a:off x="6244139" y="2406310"/>
            <a:ext cx="202543" cy="228941"/>
          </a:xfrm>
          <a:prstGeom prst="rect">
            <a:avLst/>
          </a:prstGeom>
        </p:spPr>
      </p:pic>
      <p:sp>
        <p:nvSpPr>
          <p:cNvPr id="35" name="object 35"/>
          <p:cNvSpPr txBox="1"/>
          <p:nvPr/>
        </p:nvSpPr>
        <p:spPr>
          <a:xfrm>
            <a:off x="3021566" y="3361109"/>
            <a:ext cx="1845310" cy="391160"/>
          </a:xfrm>
          <a:prstGeom prst="rect">
            <a:avLst/>
          </a:prstGeom>
        </p:spPr>
        <p:txBody>
          <a:bodyPr vert="horz" wrap="square" lIns="0" tIns="12700" rIns="0" bIns="0" rtlCol="0">
            <a:spAutoFit/>
          </a:bodyPr>
          <a:lstStyle/>
          <a:p>
            <a:pPr marL="90805" algn="ctr">
              <a:lnSpc>
                <a:spcPct val="100000"/>
              </a:lnSpc>
              <a:spcBef>
                <a:spcPts val="100"/>
              </a:spcBef>
            </a:pPr>
            <a:r>
              <a:rPr sz="600" b="1" spc="-10" dirty="0">
                <a:solidFill>
                  <a:srgbClr val="D40055"/>
                </a:solidFill>
                <a:latin typeface="Arial"/>
                <a:cs typeface="Arial"/>
              </a:rPr>
              <a:t>Off-Pathway</a:t>
            </a:r>
            <a:r>
              <a:rPr sz="600" b="1" spc="50" dirty="0">
                <a:solidFill>
                  <a:srgbClr val="D40055"/>
                </a:solidFill>
                <a:latin typeface="Arial"/>
                <a:cs typeface="Arial"/>
              </a:rPr>
              <a:t> </a:t>
            </a:r>
            <a:r>
              <a:rPr sz="600" b="1" spc="-10" dirty="0">
                <a:solidFill>
                  <a:srgbClr val="D40055"/>
                </a:solidFill>
                <a:latin typeface="Arial"/>
                <a:cs typeface="Arial"/>
              </a:rPr>
              <a:t>Process</a:t>
            </a:r>
            <a:endParaRPr sz="600">
              <a:latin typeface="Arial"/>
              <a:cs typeface="Arial"/>
            </a:endParaRPr>
          </a:p>
          <a:p>
            <a:pPr marL="91440" algn="ctr">
              <a:lnSpc>
                <a:spcPct val="100000"/>
              </a:lnSpc>
            </a:pPr>
            <a:r>
              <a:rPr sz="600" i="1" spc="-10" dirty="0">
                <a:latin typeface="Arial"/>
                <a:cs typeface="Arial"/>
              </a:rPr>
              <a:t>Determined</a:t>
            </a:r>
            <a:r>
              <a:rPr sz="600" i="1" spc="5" dirty="0">
                <a:latin typeface="Arial"/>
                <a:cs typeface="Arial"/>
              </a:rPr>
              <a:t> </a:t>
            </a:r>
            <a:r>
              <a:rPr sz="600" i="1" dirty="0">
                <a:latin typeface="Arial"/>
                <a:cs typeface="Arial"/>
              </a:rPr>
              <a:t>by</a:t>
            </a:r>
            <a:r>
              <a:rPr sz="600" i="1" spc="-5" dirty="0">
                <a:latin typeface="Arial"/>
                <a:cs typeface="Arial"/>
              </a:rPr>
              <a:t> </a:t>
            </a:r>
            <a:r>
              <a:rPr sz="600" i="1" dirty="0">
                <a:latin typeface="Arial"/>
                <a:cs typeface="Arial"/>
              </a:rPr>
              <a:t>Provider</a:t>
            </a:r>
            <a:r>
              <a:rPr sz="600" i="1" spc="5" dirty="0">
                <a:latin typeface="Arial"/>
                <a:cs typeface="Arial"/>
              </a:rPr>
              <a:t> </a:t>
            </a:r>
            <a:r>
              <a:rPr sz="600" i="1" dirty="0">
                <a:latin typeface="Arial"/>
                <a:cs typeface="Arial"/>
              </a:rPr>
              <a:t>Account,</a:t>
            </a:r>
            <a:r>
              <a:rPr sz="600" i="1" spc="-15" dirty="0">
                <a:latin typeface="Arial"/>
                <a:cs typeface="Arial"/>
              </a:rPr>
              <a:t> </a:t>
            </a:r>
            <a:r>
              <a:rPr sz="600" i="1" dirty="0">
                <a:latin typeface="Arial"/>
                <a:cs typeface="Arial"/>
              </a:rPr>
              <a:t>May</a:t>
            </a:r>
            <a:r>
              <a:rPr sz="600" i="1" spc="-20" dirty="0">
                <a:latin typeface="Arial"/>
                <a:cs typeface="Arial"/>
              </a:rPr>
              <a:t> </a:t>
            </a:r>
            <a:r>
              <a:rPr sz="600" i="1" spc="-10" dirty="0">
                <a:latin typeface="Arial"/>
                <a:cs typeface="Arial"/>
              </a:rPr>
              <a:t>Include:</a:t>
            </a:r>
            <a:endParaRPr sz="600">
              <a:latin typeface="Arial"/>
              <a:cs typeface="Arial"/>
            </a:endParaRPr>
          </a:p>
          <a:p>
            <a:pPr marL="106680" indent="-93980">
              <a:lnSpc>
                <a:spcPct val="100000"/>
              </a:lnSpc>
              <a:buClr>
                <a:srgbClr val="D40055"/>
              </a:buClr>
              <a:buChar char="•"/>
              <a:tabLst>
                <a:tab pos="106680" algn="l"/>
              </a:tabLst>
            </a:pPr>
            <a:r>
              <a:rPr sz="600" dirty="0">
                <a:latin typeface="Arial"/>
                <a:cs typeface="Arial"/>
              </a:rPr>
              <a:t>Clinical</a:t>
            </a:r>
            <a:r>
              <a:rPr sz="600" spc="-20" dirty="0">
                <a:latin typeface="Arial"/>
                <a:cs typeface="Arial"/>
              </a:rPr>
              <a:t> </a:t>
            </a:r>
            <a:r>
              <a:rPr sz="600" dirty="0">
                <a:latin typeface="Arial"/>
                <a:cs typeface="Arial"/>
              </a:rPr>
              <a:t>review</a:t>
            </a:r>
            <a:r>
              <a:rPr sz="600" spc="-20" dirty="0">
                <a:latin typeface="Arial"/>
                <a:cs typeface="Arial"/>
              </a:rPr>
              <a:t> </a:t>
            </a:r>
            <a:r>
              <a:rPr sz="600" dirty="0">
                <a:latin typeface="Arial"/>
                <a:cs typeface="Arial"/>
              </a:rPr>
              <a:t>to</a:t>
            </a:r>
            <a:r>
              <a:rPr sz="600" spc="-5" dirty="0">
                <a:latin typeface="Arial"/>
                <a:cs typeface="Arial"/>
              </a:rPr>
              <a:t> </a:t>
            </a:r>
            <a:r>
              <a:rPr sz="600" dirty="0">
                <a:latin typeface="Arial"/>
                <a:cs typeface="Arial"/>
              </a:rPr>
              <a:t>justify</a:t>
            </a:r>
            <a:r>
              <a:rPr sz="600" spc="-20" dirty="0">
                <a:latin typeface="Arial"/>
                <a:cs typeface="Arial"/>
              </a:rPr>
              <a:t> </a:t>
            </a:r>
            <a:r>
              <a:rPr sz="600" dirty="0">
                <a:latin typeface="Arial"/>
                <a:cs typeface="Arial"/>
              </a:rPr>
              <a:t>off-</a:t>
            </a:r>
            <a:r>
              <a:rPr sz="600" spc="-10" dirty="0">
                <a:latin typeface="Arial"/>
                <a:cs typeface="Arial"/>
              </a:rPr>
              <a:t>pathway</a:t>
            </a:r>
            <a:r>
              <a:rPr sz="600" spc="-5" dirty="0">
                <a:latin typeface="Arial"/>
                <a:cs typeface="Arial"/>
              </a:rPr>
              <a:t> </a:t>
            </a:r>
            <a:r>
              <a:rPr sz="600" spc="-10" dirty="0">
                <a:latin typeface="Arial"/>
                <a:cs typeface="Arial"/>
              </a:rPr>
              <a:t>regimen</a:t>
            </a:r>
            <a:endParaRPr sz="600">
              <a:latin typeface="Arial"/>
              <a:cs typeface="Arial"/>
            </a:endParaRPr>
          </a:p>
          <a:p>
            <a:pPr marL="106680" indent="-93980">
              <a:lnSpc>
                <a:spcPct val="100000"/>
              </a:lnSpc>
              <a:buClr>
                <a:srgbClr val="D40055"/>
              </a:buClr>
              <a:buChar char="•"/>
              <a:tabLst>
                <a:tab pos="106680" algn="l"/>
              </a:tabLst>
            </a:pPr>
            <a:r>
              <a:rPr sz="600" dirty="0">
                <a:latin typeface="Arial"/>
                <a:cs typeface="Arial"/>
              </a:rPr>
              <a:t>Lower</a:t>
            </a:r>
            <a:r>
              <a:rPr sz="600" spc="-30" dirty="0">
                <a:latin typeface="Arial"/>
                <a:cs typeface="Arial"/>
              </a:rPr>
              <a:t> </a:t>
            </a:r>
            <a:r>
              <a:rPr sz="600" dirty="0">
                <a:latin typeface="Arial"/>
                <a:cs typeface="Arial"/>
              </a:rPr>
              <a:t>adherence</a:t>
            </a:r>
            <a:r>
              <a:rPr sz="600" spc="-40" dirty="0">
                <a:latin typeface="Arial"/>
                <a:cs typeface="Arial"/>
              </a:rPr>
              <a:t> </a:t>
            </a:r>
            <a:r>
              <a:rPr sz="600" dirty="0">
                <a:latin typeface="Arial"/>
                <a:cs typeface="Arial"/>
              </a:rPr>
              <a:t>w/potential</a:t>
            </a:r>
            <a:r>
              <a:rPr sz="600" spc="-40" dirty="0">
                <a:latin typeface="Arial"/>
                <a:cs typeface="Arial"/>
              </a:rPr>
              <a:t> </a:t>
            </a:r>
            <a:r>
              <a:rPr sz="600" dirty="0">
                <a:latin typeface="Arial"/>
                <a:cs typeface="Arial"/>
              </a:rPr>
              <a:t>compensation</a:t>
            </a:r>
            <a:r>
              <a:rPr sz="600" spc="-25" dirty="0">
                <a:latin typeface="Arial"/>
                <a:cs typeface="Arial"/>
              </a:rPr>
              <a:t> </a:t>
            </a:r>
            <a:r>
              <a:rPr sz="600" spc="-10" dirty="0">
                <a:latin typeface="Arial"/>
                <a:cs typeface="Arial"/>
              </a:rPr>
              <a:t>impact</a:t>
            </a:r>
            <a:endParaRPr sz="600">
              <a:latin typeface="Arial"/>
              <a:cs typeface="Arial"/>
            </a:endParaRPr>
          </a:p>
        </p:txBody>
      </p:sp>
      <p:sp>
        <p:nvSpPr>
          <p:cNvPr id="36" name="object 36"/>
          <p:cNvSpPr txBox="1"/>
          <p:nvPr/>
        </p:nvSpPr>
        <p:spPr>
          <a:xfrm>
            <a:off x="2900179" y="2705789"/>
            <a:ext cx="466090" cy="116839"/>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7E7E7E"/>
                </a:solidFill>
                <a:latin typeface="Arial"/>
                <a:cs typeface="Arial"/>
              </a:rPr>
              <a:t>On-Pathway</a:t>
            </a:r>
            <a:endParaRPr sz="600">
              <a:latin typeface="Arial"/>
              <a:cs typeface="Arial"/>
            </a:endParaRPr>
          </a:p>
        </p:txBody>
      </p:sp>
      <p:grpSp>
        <p:nvGrpSpPr>
          <p:cNvPr id="37" name="object 37"/>
          <p:cNvGrpSpPr/>
          <p:nvPr/>
        </p:nvGrpSpPr>
        <p:grpSpPr>
          <a:xfrm>
            <a:off x="636038" y="1687093"/>
            <a:ext cx="7863205" cy="2828925"/>
            <a:chOff x="636038" y="1687093"/>
            <a:chExt cx="7863205" cy="2828925"/>
          </a:xfrm>
        </p:grpSpPr>
        <p:sp>
          <p:nvSpPr>
            <p:cNvPr id="38" name="object 38"/>
            <p:cNvSpPr/>
            <p:nvPr/>
          </p:nvSpPr>
          <p:spPr>
            <a:xfrm>
              <a:off x="1266407" y="3096581"/>
              <a:ext cx="2709545" cy="869315"/>
            </a:xfrm>
            <a:custGeom>
              <a:avLst/>
              <a:gdLst/>
              <a:ahLst/>
              <a:cxnLst/>
              <a:rect l="l" t="t" r="r" b="b"/>
              <a:pathLst>
                <a:path w="2709545" h="869314">
                  <a:moveTo>
                    <a:pt x="2709151" y="698766"/>
                  </a:moveTo>
                  <a:lnTo>
                    <a:pt x="2709151" y="869175"/>
                  </a:lnTo>
                  <a:lnTo>
                    <a:pt x="0" y="869175"/>
                  </a:lnTo>
                  <a:lnTo>
                    <a:pt x="0" y="0"/>
                  </a:lnTo>
                </a:path>
              </a:pathLst>
            </a:custGeom>
            <a:ln w="9525">
              <a:solidFill>
                <a:srgbClr val="D40055"/>
              </a:solidFill>
              <a:prstDash val="sysDot"/>
            </a:ln>
          </p:spPr>
          <p:txBody>
            <a:bodyPr wrap="square" lIns="0" tIns="0" rIns="0" bIns="0" rtlCol="0"/>
            <a:lstStyle/>
            <a:p>
              <a:endParaRPr/>
            </a:p>
          </p:txBody>
        </p:sp>
        <p:sp>
          <p:nvSpPr>
            <p:cNvPr id="39" name="object 39"/>
            <p:cNvSpPr/>
            <p:nvPr/>
          </p:nvSpPr>
          <p:spPr>
            <a:xfrm>
              <a:off x="1228307" y="3033083"/>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D40055"/>
            </a:solidFill>
          </p:spPr>
          <p:txBody>
            <a:bodyPr wrap="square" lIns="0" tIns="0" rIns="0" bIns="0" rtlCol="0"/>
            <a:lstStyle/>
            <a:p>
              <a:endParaRPr/>
            </a:p>
          </p:txBody>
        </p:sp>
        <p:pic>
          <p:nvPicPr>
            <p:cNvPr id="40" name="object 40"/>
            <p:cNvPicPr/>
            <p:nvPr/>
          </p:nvPicPr>
          <p:blipFill>
            <a:blip r:embed="rId8" cstate="print"/>
            <a:stretch>
              <a:fillRect/>
            </a:stretch>
          </p:blipFill>
          <p:spPr>
            <a:xfrm>
              <a:off x="2942170" y="1716519"/>
              <a:ext cx="829815" cy="452627"/>
            </a:xfrm>
            <a:prstGeom prst="rect">
              <a:avLst/>
            </a:prstGeom>
          </p:spPr>
        </p:pic>
        <p:sp>
          <p:nvSpPr>
            <p:cNvPr id="41" name="object 41"/>
            <p:cNvSpPr/>
            <p:nvPr/>
          </p:nvSpPr>
          <p:spPr>
            <a:xfrm>
              <a:off x="2938995" y="1713344"/>
              <a:ext cx="836294" cy="459105"/>
            </a:xfrm>
            <a:custGeom>
              <a:avLst/>
              <a:gdLst/>
              <a:ahLst/>
              <a:cxnLst/>
              <a:rect l="l" t="t" r="r" b="b"/>
              <a:pathLst>
                <a:path w="836295" h="459105">
                  <a:moveTo>
                    <a:pt x="0" y="0"/>
                  </a:moveTo>
                  <a:lnTo>
                    <a:pt x="836168" y="0"/>
                  </a:lnTo>
                  <a:lnTo>
                    <a:pt x="836168" y="458977"/>
                  </a:lnTo>
                  <a:lnTo>
                    <a:pt x="0" y="458977"/>
                  </a:lnTo>
                  <a:lnTo>
                    <a:pt x="0" y="0"/>
                  </a:lnTo>
                  <a:close/>
                </a:path>
              </a:pathLst>
            </a:custGeom>
            <a:ln w="6349">
              <a:solidFill>
                <a:srgbClr val="A6A6A6"/>
              </a:solidFill>
            </a:ln>
          </p:spPr>
          <p:txBody>
            <a:bodyPr wrap="square" lIns="0" tIns="0" rIns="0" bIns="0" rtlCol="0"/>
            <a:lstStyle/>
            <a:p>
              <a:endParaRPr/>
            </a:p>
          </p:txBody>
        </p:sp>
        <p:pic>
          <p:nvPicPr>
            <p:cNvPr id="42" name="object 42"/>
            <p:cNvPicPr/>
            <p:nvPr/>
          </p:nvPicPr>
          <p:blipFill>
            <a:blip r:embed="rId9" cstate="print"/>
            <a:stretch>
              <a:fillRect/>
            </a:stretch>
          </p:blipFill>
          <p:spPr>
            <a:xfrm>
              <a:off x="2092244" y="1693447"/>
              <a:ext cx="683263" cy="498771"/>
            </a:xfrm>
            <a:prstGeom prst="rect">
              <a:avLst/>
            </a:prstGeom>
          </p:spPr>
        </p:pic>
        <p:sp>
          <p:nvSpPr>
            <p:cNvPr id="43" name="object 43"/>
            <p:cNvSpPr/>
            <p:nvPr/>
          </p:nvSpPr>
          <p:spPr>
            <a:xfrm>
              <a:off x="2089073" y="1690268"/>
              <a:ext cx="689610" cy="505459"/>
            </a:xfrm>
            <a:custGeom>
              <a:avLst/>
              <a:gdLst/>
              <a:ahLst/>
              <a:cxnLst/>
              <a:rect l="l" t="t" r="r" b="b"/>
              <a:pathLst>
                <a:path w="689610" h="505460">
                  <a:moveTo>
                    <a:pt x="0" y="0"/>
                  </a:moveTo>
                  <a:lnTo>
                    <a:pt x="689609" y="0"/>
                  </a:lnTo>
                  <a:lnTo>
                    <a:pt x="689609" y="505117"/>
                  </a:lnTo>
                  <a:lnTo>
                    <a:pt x="0" y="505117"/>
                  </a:lnTo>
                  <a:lnTo>
                    <a:pt x="0" y="0"/>
                  </a:lnTo>
                  <a:close/>
                </a:path>
              </a:pathLst>
            </a:custGeom>
            <a:ln w="6350">
              <a:solidFill>
                <a:srgbClr val="A6A6A6"/>
              </a:solidFill>
            </a:ln>
          </p:spPr>
          <p:txBody>
            <a:bodyPr wrap="square" lIns="0" tIns="0" rIns="0" bIns="0" rtlCol="0"/>
            <a:lstStyle/>
            <a:p>
              <a:endParaRPr/>
            </a:p>
          </p:txBody>
        </p:sp>
        <p:sp>
          <p:nvSpPr>
            <p:cNvPr id="44" name="object 44"/>
            <p:cNvSpPr/>
            <p:nvPr/>
          </p:nvSpPr>
          <p:spPr>
            <a:xfrm>
              <a:off x="636038" y="4114694"/>
              <a:ext cx="7863205" cy="401320"/>
            </a:xfrm>
            <a:custGeom>
              <a:avLst/>
              <a:gdLst/>
              <a:ahLst/>
              <a:cxnLst/>
              <a:rect l="l" t="t" r="r" b="b"/>
              <a:pathLst>
                <a:path w="7863205" h="401320">
                  <a:moveTo>
                    <a:pt x="7863014" y="0"/>
                  </a:moveTo>
                  <a:lnTo>
                    <a:pt x="200456" y="0"/>
                  </a:lnTo>
                  <a:lnTo>
                    <a:pt x="154494" y="5294"/>
                  </a:lnTo>
                  <a:lnTo>
                    <a:pt x="112302" y="20375"/>
                  </a:lnTo>
                  <a:lnTo>
                    <a:pt x="75082" y="44040"/>
                  </a:lnTo>
                  <a:lnTo>
                    <a:pt x="44039" y="75085"/>
                  </a:lnTo>
                  <a:lnTo>
                    <a:pt x="20375" y="112307"/>
                  </a:lnTo>
                  <a:lnTo>
                    <a:pt x="5294" y="154502"/>
                  </a:lnTo>
                  <a:lnTo>
                    <a:pt x="0" y="200469"/>
                  </a:lnTo>
                  <a:lnTo>
                    <a:pt x="0" y="400926"/>
                  </a:lnTo>
                  <a:lnTo>
                    <a:pt x="7662545" y="400926"/>
                  </a:lnTo>
                  <a:lnTo>
                    <a:pt x="7708511" y="395631"/>
                  </a:lnTo>
                  <a:lnTo>
                    <a:pt x="7750707" y="380551"/>
                  </a:lnTo>
                  <a:lnTo>
                    <a:pt x="7787929" y="356887"/>
                  </a:lnTo>
                  <a:lnTo>
                    <a:pt x="7818974" y="325843"/>
                  </a:lnTo>
                  <a:lnTo>
                    <a:pt x="7842638" y="288623"/>
                  </a:lnTo>
                  <a:lnTo>
                    <a:pt x="7857720" y="246431"/>
                  </a:lnTo>
                  <a:lnTo>
                    <a:pt x="7863014" y="200469"/>
                  </a:lnTo>
                  <a:lnTo>
                    <a:pt x="7863014" y="0"/>
                  </a:lnTo>
                  <a:close/>
                </a:path>
              </a:pathLst>
            </a:custGeom>
            <a:solidFill>
              <a:srgbClr val="B3D5F0">
                <a:alpha val="39605"/>
              </a:srgbClr>
            </a:solidFill>
          </p:spPr>
          <p:txBody>
            <a:bodyPr wrap="square" lIns="0" tIns="0" rIns="0" bIns="0" rtlCol="0"/>
            <a:lstStyle/>
            <a:p>
              <a:endParaRPr/>
            </a:p>
          </p:txBody>
        </p:sp>
      </p:grpSp>
      <p:sp>
        <p:nvSpPr>
          <p:cNvPr id="45" name="object 45"/>
          <p:cNvSpPr txBox="1"/>
          <p:nvPr/>
        </p:nvSpPr>
        <p:spPr>
          <a:xfrm>
            <a:off x="1381365" y="4162061"/>
            <a:ext cx="6372225" cy="299720"/>
          </a:xfrm>
          <a:prstGeom prst="rect">
            <a:avLst/>
          </a:prstGeom>
        </p:spPr>
        <p:txBody>
          <a:bodyPr vert="horz" wrap="square" lIns="0" tIns="12700" rIns="0" bIns="0" rtlCol="0">
            <a:spAutoFit/>
          </a:bodyPr>
          <a:lstStyle/>
          <a:p>
            <a:pPr marL="463550" marR="5080" indent="-451484">
              <a:lnSpc>
                <a:spcPct val="100000"/>
              </a:lnSpc>
              <a:spcBef>
                <a:spcPts val="100"/>
              </a:spcBef>
            </a:pPr>
            <a:r>
              <a:rPr sz="900" b="1" dirty="0">
                <a:solidFill>
                  <a:srgbClr val="065BAA"/>
                </a:solidFill>
                <a:latin typeface="Arial"/>
                <a:cs typeface="Arial"/>
              </a:rPr>
              <a:t>While</a:t>
            </a:r>
            <a:r>
              <a:rPr sz="900" b="1" spc="-25" dirty="0">
                <a:solidFill>
                  <a:srgbClr val="065BAA"/>
                </a:solidFill>
                <a:latin typeface="Arial"/>
                <a:cs typeface="Arial"/>
              </a:rPr>
              <a:t> </a:t>
            </a:r>
            <a:r>
              <a:rPr sz="900" b="1" dirty="0">
                <a:solidFill>
                  <a:srgbClr val="065BAA"/>
                </a:solidFill>
                <a:latin typeface="Arial"/>
                <a:cs typeface="Arial"/>
              </a:rPr>
              <a:t>providers</a:t>
            </a:r>
            <a:r>
              <a:rPr sz="900" b="1" spc="-20" dirty="0">
                <a:solidFill>
                  <a:srgbClr val="065BAA"/>
                </a:solidFill>
                <a:latin typeface="Arial"/>
                <a:cs typeface="Arial"/>
              </a:rPr>
              <a:t> </a:t>
            </a:r>
            <a:r>
              <a:rPr sz="900" b="1" dirty="0">
                <a:solidFill>
                  <a:srgbClr val="065BAA"/>
                </a:solidFill>
                <a:latin typeface="Arial"/>
                <a:cs typeface="Arial"/>
              </a:rPr>
              <a:t>may</a:t>
            </a:r>
            <a:r>
              <a:rPr sz="900" b="1" spc="-25" dirty="0">
                <a:solidFill>
                  <a:srgbClr val="065BAA"/>
                </a:solidFill>
                <a:latin typeface="Arial"/>
                <a:cs typeface="Arial"/>
              </a:rPr>
              <a:t> </a:t>
            </a:r>
            <a:r>
              <a:rPr sz="900" b="1" dirty="0">
                <a:solidFill>
                  <a:srgbClr val="065BAA"/>
                </a:solidFill>
                <a:latin typeface="Arial"/>
                <a:cs typeface="Arial"/>
              </a:rPr>
              <a:t>interact</a:t>
            </a:r>
            <a:r>
              <a:rPr sz="900" b="1" spc="-20" dirty="0">
                <a:solidFill>
                  <a:srgbClr val="065BAA"/>
                </a:solidFill>
                <a:latin typeface="Arial"/>
                <a:cs typeface="Arial"/>
              </a:rPr>
              <a:t> </a:t>
            </a:r>
            <a:r>
              <a:rPr sz="900" b="1" dirty="0">
                <a:solidFill>
                  <a:srgbClr val="065BAA"/>
                </a:solidFill>
                <a:latin typeface="Arial"/>
                <a:cs typeface="Arial"/>
              </a:rPr>
              <a:t>with</a:t>
            </a:r>
            <a:r>
              <a:rPr sz="900" b="1" spc="-35" dirty="0">
                <a:solidFill>
                  <a:srgbClr val="065BAA"/>
                </a:solidFill>
                <a:latin typeface="Arial"/>
                <a:cs typeface="Arial"/>
              </a:rPr>
              <a:t> </a:t>
            </a:r>
            <a:r>
              <a:rPr sz="900" b="1" dirty="0">
                <a:solidFill>
                  <a:srgbClr val="065BAA"/>
                </a:solidFill>
                <a:latin typeface="Arial"/>
                <a:cs typeface="Arial"/>
              </a:rPr>
              <a:t>multiple</a:t>
            </a:r>
            <a:r>
              <a:rPr sz="900" b="1" spc="-30" dirty="0">
                <a:solidFill>
                  <a:srgbClr val="065BAA"/>
                </a:solidFill>
                <a:latin typeface="Arial"/>
                <a:cs typeface="Arial"/>
              </a:rPr>
              <a:t> </a:t>
            </a:r>
            <a:r>
              <a:rPr sz="900" b="1" dirty="0">
                <a:solidFill>
                  <a:srgbClr val="065BAA"/>
                </a:solidFill>
                <a:latin typeface="Arial"/>
                <a:cs typeface="Arial"/>
              </a:rPr>
              <a:t>pathways types,</a:t>
            </a:r>
            <a:r>
              <a:rPr sz="900" b="1" spc="15" dirty="0">
                <a:solidFill>
                  <a:srgbClr val="065BAA"/>
                </a:solidFill>
                <a:latin typeface="Arial"/>
                <a:cs typeface="Arial"/>
              </a:rPr>
              <a:t> </a:t>
            </a:r>
            <a:r>
              <a:rPr sz="900" b="1" dirty="0">
                <a:solidFill>
                  <a:srgbClr val="065BAA"/>
                </a:solidFill>
                <a:latin typeface="Arial"/>
                <a:cs typeface="Arial"/>
              </a:rPr>
              <a:t>systems</a:t>
            </a:r>
            <a:r>
              <a:rPr sz="900" b="1" spc="10" dirty="0">
                <a:solidFill>
                  <a:srgbClr val="065BAA"/>
                </a:solidFill>
                <a:latin typeface="Arial"/>
                <a:cs typeface="Arial"/>
              </a:rPr>
              <a:t> </a:t>
            </a:r>
            <a:r>
              <a:rPr sz="900" b="1" dirty="0">
                <a:solidFill>
                  <a:srgbClr val="065BAA"/>
                </a:solidFill>
                <a:latin typeface="Arial"/>
                <a:cs typeface="Arial"/>
              </a:rPr>
              <a:t>which</a:t>
            </a:r>
            <a:r>
              <a:rPr sz="900" b="1" spc="-45" dirty="0">
                <a:solidFill>
                  <a:srgbClr val="065BAA"/>
                </a:solidFill>
                <a:latin typeface="Arial"/>
                <a:cs typeface="Arial"/>
              </a:rPr>
              <a:t> </a:t>
            </a:r>
            <a:r>
              <a:rPr sz="900" b="1" dirty="0">
                <a:solidFill>
                  <a:srgbClr val="065BAA"/>
                </a:solidFill>
                <a:latin typeface="Arial"/>
                <a:cs typeface="Arial"/>
              </a:rPr>
              <a:t>are</a:t>
            </a:r>
            <a:r>
              <a:rPr sz="900" b="1" spc="-10" dirty="0">
                <a:solidFill>
                  <a:srgbClr val="065BAA"/>
                </a:solidFill>
                <a:latin typeface="Arial"/>
                <a:cs typeface="Arial"/>
              </a:rPr>
              <a:t> </a:t>
            </a:r>
            <a:r>
              <a:rPr sz="900" b="1" dirty="0">
                <a:solidFill>
                  <a:srgbClr val="065BAA"/>
                </a:solidFill>
                <a:latin typeface="Arial"/>
                <a:cs typeface="Arial"/>
              </a:rPr>
              <a:t>1)</a:t>
            </a:r>
            <a:r>
              <a:rPr sz="900" b="1" spc="-20" dirty="0">
                <a:solidFill>
                  <a:srgbClr val="065BAA"/>
                </a:solidFill>
                <a:latin typeface="Arial"/>
                <a:cs typeface="Arial"/>
              </a:rPr>
              <a:t> </a:t>
            </a:r>
            <a:r>
              <a:rPr sz="900" b="1" dirty="0">
                <a:solidFill>
                  <a:srgbClr val="065BAA"/>
                </a:solidFill>
                <a:latin typeface="Arial"/>
                <a:cs typeface="Arial"/>
              </a:rPr>
              <a:t>embedded</a:t>
            </a:r>
            <a:r>
              <a:rPr sz="900" b="1" spc="-35" dirty="0">
                <a:solidFill>
                  <a:srgbClr val="065BAA"/>
                </a:solidFill>
                <a:latin typeface="Arial"/>
                <a:cs typeface="Arial"/>
              </a:rPr>
              <a:t> </a:t>
            </a:r>
            <a:r>
              <a:rPr sz="900" b="1" dirty="0">
                <a:solidFill>
                  <a:srgbClr val="065BAA"/>
                </a:solidFill>
                <a:latin typeface="Arial"/>
                <a:cs typeface="Arial"/>
              </a:rPr>
              <a:t>in</a:t>
            </a:r>
            <a:r>
              <a:rPr sz="900" b="1" spc="-20" dirty="0">
                <a:solidFill>
                  <a:srgbClr val="065BAA"/>
                </a:solidFill>
                <a:latin typeface="Arial"/>
                <a:cs typeface="Arial"/>
              </a:rPr>
              <a:t> </a:t>
            </a:r>
            <a:r>
              <a:rPr sz="900" b="1" dirty="0">
                <a:solidFill>
                  <a:srgbClr val="065BAA"/>
                </a:solidFill>
                <a:latin typeface="Arial"/>
                <a:cs typeface="Arial"/>
              </a:rPr>
              <a:t>the</a:t>
            </a:r>
            <a:r>
              <a:rPr sz="900" b="1" spc="-10" dirty="0">
                <a:solidFill>
                  <a:srgbClr val="065BAA"/>
                </a:solidFill>
                <a:latin typeface="Arial"/>
                <a:cs typeface="Arial"/>
              </a:rPr>
              <a:t> </a:t>
            </a:r>
            <a:r>
              <a:rPr sz="900" b="1" dirty="0">
                <a:solidFill>
                  <a:srgbClr val="065BAA"/>
                </a:solidFill>
                <a:latin typeface="Arial"/>
                <a:cs typeface="Arial"/>
              </a:rPr>
              <a:t>EMR</a:t>
            </a:r>
            <a:r>
              <a:rPr sz="900" b="1" spc="-30" dirty="0">
                <a:solidFill>
                  <a:srgbClr val="065BAA"/>
                </a:solidFill>
                <a:latin typeface="Arial"/>
                <a:cs typeface="Arial"/>
              </a:rPr>
              <a:t> </a:t>
            </a:r>
            <a:r>
              <a:rPr sz="900" b="1" dirty="0">
                <a:solidFill>
                  <a:srgbClr val="065BAA"/>
                </a:solidFill>
                <a:latin typeface="Arial"/>
                <a:cs typeface="Arial"/>
              </a:rPr>
              <a:t>and</a:t>
            </a:r>
            <a:r>
              <a:rPr sz="900" b="1" spc="-20" dirty="0">
                <a:solidFill>
                  <a:srgbClr val="065BAA"/>
                </a:solidFill>
                <a:latin typeface="Arial"/>
                <a:cs typeface="Arial"/>
              </a:rPr>
              <a:t> </a:t>
            </a:r>
            <a:r>
              <a:rPr sz="900" b="1" dirty="0">
                <a:solidFill>
                  <a:srgbClr val="065BAA"/>
                </a:solidFill>
                <a:latin typeface="Arial"/>
                <a:cs typeface="Arial"/>
              </a:rPr>
              <a:t>2)</a:t>
            </a:r>
            <a:r>
              <a:rPr sz="900" b="1" spc="-15" dirty="0">
                <a:solidFill>
                  <a:srgbClr val="065BAA"/>
                </a:solidFill>
                <a:latin typeface="Arial"/>
                <a:cs typeface="Arial"/>
              </a:rPr>
              <a:t> </a:t>
            </a:r>
            <a:r>
              <a:rPr sz="900" b="1" spc="-10" dirty="0">
                <a:solidFill>
                  <a:srgbClr val="065BAA"/>
                </a:solidFill>
                <a:latin typeface="Arial"/>
                <a:cs typeface="Arial"/>
              </a:rPr>
              <a:t>linked </a:t>
            </a:r>
            <a:r>
              <a:rPr sz="900" b="1" dirty="0">
                <a:solidFill>
                  <a:srgbClr val="065BAA"/>
                </a:solidFill>
                <a:latin typeface="Arial"/>
                <a:cs typeface="Arial"/>
              </a:rPr>
              <a:t>to</a:t>
            </a:r>
            <a:r>
              <a:rPr sz="900" b="1" spc="-10" dirty="0">
                <a:solidFill>
                  <a:srgbClr val="065BAA"/>
                </a:solidFill>
                <a:latin typeface="Arial"/>
                <a:cs typeface="Arial"/>
              </a:rPr>
              <a:t> </a:t>
            </a:r>
            <a:r>
              <a:rPr sz="900" b="1" dirty="0">
                <a:solidFill>
                  <a:srgbClr val="065BAA"/>
                </a:solidFill>
                <a:latin typeface="Arial"/>
                <a:cs typeface="Arial"/>
              </a:rPr>
              <a:t>policing</a:t>
            </a:r>
            <a:r>
              <a:rPr sz="900" b="1" spc="-30" dirty="0">
                <a:solidFill>
                  <a:srgbClr val="065BAA"/>
                </a:solidFill>
                <a:latin typeface="Arial"/>
                <a:cs typeface="Arial"/>
              </a:rPr>
              <a:t> </a:t>
            </a:r>
            <a:r>
              <a:rPr sz="900" b="1" dirty="0">
                <a:solidFill>
                  <a:srgbClr val="065BAA"/>
                </a:solidFill>
                <a:latin typeface="Arial"/>
                <a:cs typeface="Arial"/>
              </a:rPr>
              <a:t>(peer</a:t>
            </a:r>
            <a:r>
              <a:rPr sz="900" b="1" spc="-20" dirty="0">
                <a:solidFill>
                  <a:srgbClr val="065BAA"/>
                </a:solidFill>
                <a:latin typeface="Arial"/>
                <a:cs typeface="Arial"/>
              </a:rPr>
              <a:t> </a:t>
            </a:r>
            <a:r>
              <a:rPr sz="900" b="1" dirty="0">
                <a:solidFill>
                  <a:srgbClr val="065BAA"/>
                </a:solidFill>
                <a:latin typeface="Arial"/>
                <a:cs typeface="Arial"/>
              </a:rPr>
              <a:t>review,</a:t>
            </a:r>
            <a:r>
              <a:rPr sz="900" b="1" spc="-35" dirty="0">
                <a:solidFill>
                  <a:srgbClr val="065BAA"/>
                </a:solidFill>
                <a:latin typeface="Arial"/>
                <a:cs typeface="Arial"/>
              </a:rPr>
              <a:t> </a:t>
            </a:r>
            <a:r>
              <a:rPr sz="900" b="1" dirty="0">
                <a:solidFill>
                  <a:srgbClr val="065BAA"/>
                </a:solidFill>
                <a:latin typeface="Arial"/>
                <a:cs typeface="Arial"/>
              </a:rPr>
              <a:t>financial</a:t>
            </a:r>
            <a:r>
              <a:rPr sz="900" b="1" spc="-30" dirty="0">
                <a:solidFill>
                  <a:srgbClr val="065BAA"/>
                </a:solidFill>
                <a:latin typeface="Arial"/>
                <a:cs typeface="Arial"/>
              </a:rPr>
              <a:t> </a:t>
            </a:r>
            <a:r>
              <a:rPr sz="900" b="1" dirty="0">
                <a:solidFill>
                  <a:srgbClr val="065BAA"/>
                </a:solidFill>
                <a:latin typeface="Arial"/>
                <a:cs typeface="Arial"/>
              </a:rPr>
              <a:t>risk)</a:t>
            </a:r>
            <a:r>
              <a:rPr sz="900" b="1" spc="-20" dirty="0">
                <a:solidFill>
                  <a:srgbClr val="065BAA"/>
                </a:solidFill>
                <a:latin typeface="Arial"/>
                <a:cs typeface="Arial"/>
              </a:rPr>
              <a:t> </a:t>
            </a:r>
            <a:r>
              <a:rPr sz="900" b="1" dirty="0">
                <a:solidFill>
                  <a:srgbClr val="065BAA"/>
                </a:solidFill>
                <a:latin typeface="Arial"/>
                <a:cs typeface="Arial"/>
              </a:rPr>
              <a:t>are more</a:t>
            </a:r>
            <a:r>
              <a:rPr sz="900" b="1" spc="-20" dirty="0">
                <a:solidFill>
                  <a:srgbClr val="065BAA"/>
                </a:solidFill>
                <a:latin typeface="Arial"/>
                <a:cs typeface="Arial"/>
              </a:rPr>
              <a:t> </a:t>
            </a:r>
            <a:r>
              <a:rPr sz="900" b="1" dirty="0">
                <a:solidFill>
                  <a:srgbClr val="065BAA"/>
                </a:solidFill>
                <a:latin typeface="Arial"/>
                <a:cs typeface="Arial"/>
              </a:rPr>
              <a:t>influential</a:t>
            </a:r>
            <a:r>
              <a:rPr sz="900" b="1" spc="-35" dirty="0">
                <a:solidFill>
                  <a:srgbClr val="065BAA"/>
                </a:solidFill>
                <a:latin typeface="Arial"/>
                <a:cs typeface="Arial"/>
              </a:rPr>
              <a:t> </a:t>
            </a:r>
            <a:r>
              <a:rPr sz="900" b="1" dirty="0">
                <a:solidFill>
                  <a:srgbClr val="065BAA"/>
                </a:solidFill>
                <a:latin typeface="Arial"/>
                <a:cs typeface="Arial"/>
              </a:rPr>
              <a:t>than</a:t>
            </a:r>
            <a:r>
              <a:rPr sz="900" b="1" spc="-15" dirty="0">
                <a:solidFill>
                  <a:srgbClr val="065BAA"/>
                </a:solidFill>
                <a:latin typeface="Arial"/>
                <a:cs typeface="Arial"/>
              </a:rPr>
              <a:t> </a:t>
            </a:r>
            <a:r>
              <a:rPr sz="900" b="1" dirty="0">
                <a:solidFill>
                  <a:srgbClr val="065BAA"/>
                </a:solidFill>
                <a:latin typeface="Arial"/>
                <a:cs typeface="Arial"/>
              </a:rPr>
              <a:t>pathways</a:t>
            </a:r>
            <a:r>
              <a:rPr sz="900" b="1" spc="5" dirty="0">
                <a:solidFill>
                  <a:srgbClr val="065BAA"/>
                </a:solidFill>
                <a:latin typeface="Arial"/>
                <a:cs typeface="Arial"/>
              </a:rPr>
              <a:t> </a:t>
            </a:r>
            <a:r>
              <a:rPr sz="900" b="1" dirty="0">
                <a:solidFill>
                  <a:srgbClr val="065BAA"/>
                </a:solidFill>
                <a:latin typeface="Arial"/>
                <a:cs typeface="Arial"/>
              </a:rPr>
              <a:t>which</a:t>
            </a:r>
            <a:r>
              <a:rPr sz="900" b="1" spc="-40" dirty="0">
                <a:solidFill>
                  <a:srgbClr val="065BAA"/>
                </a:solidFill>
                <a:latin typeface="Arial"/>
                <a:cs typeface="Arial"/>
              </a:rPr>
              <a:t> </a:t>
            </a:r>
            <a:r>
              <a:rPr sz="900" b="1" dirty="0">
                <a:solidFill>
                  <a:srgbClr val="065BAA"/>
                </a:solidFill>
                <a:latin typeface="Arial"/>
                <a:cs typeface="Arial"/>
              </a:rPr>
              <a:t>are</a:t>
            </a:r>
            <a:r>
              <a:rPr sz="900" b="1" spc="-20" dirty="0">
                <a:solidFill>
                  <a:srgbClr val="065BAA"/>
                </a:solidFill>
                <a:latin typeface="Arial"/>
                <a:cs typeface="Arial"/>
              </a:rPr>
              <a:t> </a:t>
            </a:r>
            <a:r>
              <a:rPr sz="900" b="1" dirty="0">
                <a:solidFill>
                  <a:srgbClr val="065BAA"/>
                </a:solidFill>
                <a:latin typeface="Arial"/>
                <a:cs typeface="Arial"/>
              </a:rPr>
              <a:t>not</a:t>
            </a:r>
            <a:r>
              <a:rPr sz="900" b="1" spc="-10" dirty="0">
                <a:solidFill>
                  <a:srgbClr val="065BAA"/>
                </a:solidFill>
                <a:latin typeface="Arial"/>
                <a:cs typeface="Arial"/>
              </a:rPr>
              <a:t> EMR-linked.</a:t>
            </a:r>
            <a:endParaRPr sz="900">
              <a:latin typeface="Arial"/>
              <a:cs typeface="Arial"/>
            </a:endParaRPr>
          </a:p>
        </p:txBody>
      </p:sp>
      <p:sp>
        <p:nvSpPr>
          <p:cNvPr id="46" name="object 46"/>
          <p:cNvSpPr txBox="1"/>
          <p:nvPr/>
        </p:nvSpPr>
        <p:spPr>
          <a:xfrm>
            <a:off x="1989179" y="1111062"/>
            <a:ext cx="517144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Prescriber</a:t>
            </a:r>
            <a:r>
              <a:rPr sz="1050" b="1" spc="-30" dirty="0">
                <a:solidFill>
                  <a:srgbClr val="1F69E7"/>
                </a:solidFill>
                <a:latin typeface="Arial"/>
                <a:cs typeface="Arial"/>
              </a:rPr>
              <a:t> </a:t>
            </a:r>
            <a:r>
              <a:rPr sz="1050" b="1" dirty="0">
                <a:solidFill>
                  <a:srgbClr val="1F69E7"/>
                </a:solidFill>
                <a:latin typeface="Arial"/>
                <a:cs typeface="Arial"/>
              </a:rPr>
              <a:t>Workflow</a:t>
            </a:r>
            <a:r>
              <a:rPr sz="1050" b="1" spc="-40" dirty="0">
                <a:solidFill>
                  <a:srgbClr val="1F69E7"/>
                </a:solidFill>
                <a:latin typeface="Arial"/>
                <a:cs typeface="Arial"/>
              </a:rPr>
              <a:t> </a:t>
            </a:r>
            <a:r>
              <a:rPr sz="1050" b="1" dirty="0">
                <a:solidFill>
                  <a:srgbClr val="1F69E7"/>
                </a:solidFill>
                <a:latin typeface="Arial"/>
                <a:cs typeface="Arial"/>
              </a:rPr>
              <a:t>Impact</a:t>
            </a:r>
            <a:r>
              <a:rPr sz="1050" b="1" spc="-30" dirty="0">
                <a:solidFill>
                  <a:srgbClr val="1F69E7"/>
                </a:solidFill>
                <a:latin typeface="Arial"/>
                <a:cs typeface="Arial"/>
              </a:rPr>
              <a:t> </a:t>
            </a:r>
            <a:r>
              <a:rPr sz="1050" b="1" dirty="0">
                <a:solidFill>
                  <a:srgbClr val="1F69E7"/>
                </a:solidFill>
                <a:latin typeface="Arial"/>
                <a:cs typeface="Arial"/>
              </a:rPr>
              <a:t>of</a:t>
            </a:r>
            <a:r>
              <a:rPr sz="1050" b="1" spc="-20" dirty="0">
                <a:solidFill>
                  <a:srgbClr val="1F69E7"/>
                </a:solidFill>
                <a:latin typeface="Arial"/>
                <a:cs typeface="Arial"/>
              </a:rPr>
              <a:t> </a:t>
            </a:r>
            <a:r>
              <a:rPr sz="1050" b="1" dirty="0">
                <a:solidFill>
                  <a:srgbClr val="1F69E7"/>
                </a:solidFill>
                <a:latin typeface="Arial"/>
                <a:cs typeface="Arial"/>
              </a:rPr>
              <a:t>Pathways</a:t>
            </a:r>
            <a:r>
              <a:rPr sz="1050" b="1" spc="-20" dirty="0">
                <a:solidFill>
                  <a:srgbClr val="1F69E7"/>
                </a:solidFill>
                <a:latin typeface="Arial"/>
                <a:cs typeface="Arial"/>
              </a:rPr>
              <a:t> </a:t>
            </a:r>
            <a:r>
              <a:rPr sz="1050" b="1" dirty="0">
                <a:solidFill>
                  <a:srgbClr val="1F69E7"/>
                </a:solidFill>
                <a:latin typeface="Arial"/>
                <a:cs typeface="Arial"/>
              </a:rPr>
              <a:t>&amp;</a:t>
            </a:r>
            <a:r>
              <a:rPr sz="1050" b="1" spc="-25" dirty="0">
                <a:solidFill>
                  <a:srgbClr val="1F69E7"/>
                </a:solidFill>
                <a:latin typeface="Arial"/>
                <a:cs typeface="Arial"/>
              </a:rPr>
              <a:t> </a:t>
            </a:r>
            <a:r>
              <a:rPr sz="1050" b="1" dirty="0">
                <a:solidFill>
                  <a:srgbClr val="1F69E7"/>
                </a:solidFill>
                <a:latin typeface="Arial"/>
                <a:cs typeface="Arial"/>
              </a:rPr>
              <a:t>Multiple</a:t>
            </a:r>
            <a:r>
              <a:rPr sz="1050" b="1" spc="-45" dirty="0">
                <a:solidFill>
                  <a:srgbClr val="1F69E7"/>
                </a:solidFill>
                <a:latin typeface="Arial"/>
                <a:cs typeface="Arial"/>
              </a:rPr>
              <a:t> </a:t>
            </a:r>
            <a:r>
              <a:rPr sz="1050" b="1" dirty="0">
                <a:solidFill>
                  <a:srgbClr val="1F69E7"/>
                </a:solidFill>
                <a:latin typeface="Arial"/>
                <a:cs typeface="Arial"/>
              </a:rPr>
              <a:t>Pathway</a:t>
            </a:r>
            <a:r>
              <a:rPr sz="1050" b="1" spc="-60" dirty="0">
                <a:solidFill>
                  <a:srgbClr val="1F69E7"/>
                </a:solidFill>
                <a:latin typeface="Arial"/>
                <a:cs typeface="Arial"/>
              </a:rPr>
              <a:t> </a:t>
            </a:r>
            <a:r>
              <a:rPr sz="1050" b="1" dirty="0">
                <a:solidFill>
                  <a:srgbClr val="1F69E7"/>
                </a:solidFill>
                <a:latin typeface="Arial"/>
                <a:cs typeface="Arial"/>
              </a:rPr>
              <a:t>Potential</a:t>
            </a:r>
            <a:r>
              <a:rPr sz="1050" b="1" spc="-45" dirty="0">
                <a:solidFill>
                  <a:srgbClr val="1F69E7"/>
                </a:solidFill>
                <a:latin typeface="Arial"/>
                <a:cs typeface="Arial"/>
              </a:rPr>
              <a:t> </a:t>
            </a:r>
            <a:r>
              <a:rPr sz="1050" b="1" spc="-10" dirty="0">
                <a:solidFill>
                  <a:srgbClr val="1F69E7"/>
                </a:solidFill>
                <a:latin typeface="Arial"/>
                <a:cs typeface="Arial"/>
              </a:rPr>
              <a:t>(Overview)</a:t>
            </a:r>
            <a:endParaRPr sz="1050">
              <a:latin typeface="Arial"/>
              <a:cs typeface="Arial"/>
            </a:endParaRPr>
          </a:p>
        </p:txBody>
      </p:sp>
      <p:grpSp>
        <p:nvGrpSpPr>
          <p:cNvPr id="47" name="object 47"/>
          <p:cNvGrpSpPr/>
          <p:nvPr/>
        </p:nvGrpSpPr>
        <p:grpSpPr>
          <a:xfrm>
            <a:off x="2180755" y="3055657"/>
            <a:ext cx="600710" cy="549910"/>
            <a:chOff x="2180755" y="3055657"/>
            <a:chExt cx="600710" cy="549910"/>
          </a:xfrm>
        </p:grpSpPr>
        <p:sp>
          <p:nvSpPr>
            <p:cNvPr id="48" name="object 48"/>
            <p:cNvSpPr/>
            <p:nvPr/>
          </p:nvSpPr>
          <p:spPr>
            <a:xfrm>
              <a:off x="2426713" y="3060420"/>
              <a:ext cx="291465" cy="508000"/>
            </a:xfrm>
            <a:custGeom>
              <a:avLst/>
              <a:gdLst/>
              <a:ahLst/>
              <a:cxnLst/>
              <a:rect l="l" t="t" r="r" b="b"/>
              <a:pathLst>
                <a:path w="291464" h="508000">
                  <a:moveTo>
                    <a:pt x="0" y="0"/>
                  </a:moveTo>
                  <a:lnTo>
                    <a:pt x="0" y="507377"/>
                  </a:lnTo>
                  <a:lnTo>
                    <a:pt x="291134" y="507377"/>
                  </a:lnTo>
                </a:path>
              </a:pathLst>
            </a:custGeom>
            <a:ln w="9525">
              <a:solidFill>
                <a:srgbClr val="D40055"/>
              </a:solidFill>
              <a:prstDash val="sysDot"/>
            </a:ln>
          </p:spPr>
          <p:txBody>
            <a:bodyPr wrap="square" lIns="0" tIns="0" rIns="0" bIns="0" rtlCol="0"/>
            <a:lstStyle/>
            <a:p>
              <a:endParaRPr/>
            </a:p>
          </p:txBody>
        </p:sp>
        <p:sp>
          <p:nvSpPr>
            <p:cNvPr id="49" name="object 49"/>
            <p:cNvSpPr/>
            <p:nvPr/>
          </p:nvSpPr>
          <p:spPr>
            <a:xfrm>
              <a:off x="2702706" y="3528965"/>
              <a:ext cx="78740" cy="76200"/>
            </a:xfrm>
            <a:custGeom>
              <a:avLst/>
              <a:gdLst/>
              <a:ahLst/>
              <a:cxnLst/>
              <a:rect l="l" t="t" r="r" b="b"/>
              <a:pathLst>
                <a:path w="78739" h="76200">
                  <a:moveTo>
                    <a:pt x="4953" y="0"/>
                  </a:moveTo>
                  <a:lnTo>
                    <a:pt x="0" y="76034"/>
                  </a:lnTo>
                  <a:lnTo>
                    <a:pt x="78511" y="42964"/>
                  </a:lnTo>
                  <a:lnTo>
                    <a:pt x="4953" y="0"/>
                  </a:lnTo>
                  <a:close/>
                </a:path>
              </a:pathLst>
            </a:custGeom>
            <a:solidFill>
              <a:srgbClr val="D40055"/>
            </a:solidFill>
          </p:spPr>
          <p:txBody>
            <a:bodyPr wrap="square" lIns="0" tIns="0" rIns="0" bIns="0" rtlCol="0"/>
            <a:lstStyle/>
            <a:p>
              <a:endParaRPr/>
            </a:p>
          </p:txBody>
        </p:sp>
        <p:sp>
          <p:nvSpPr>
            <p:cNvPr id="50" name="object 50"/>
            <p:cNvSpPr/>
            <p:nvPr/>
          </p:nvSpPr>
          <p:spPr>
            <a:xfrm>
              <a:off x="2180755" y="3261639"/>
              <a:ext cx="506730" cy="205740"/>
            </a:xfrm>
            <a:custGeom>
              <a:avLst/>
              <a:gdLst/>
              <a:ahLst/>
              <a:cxnLst/>
              <a:rect l="l" t="t" r="r" b="b"/>
              <a:pathLst>
                <a:path w="506730" h="205739">
                  <a:moveTo>
                    <a:pt x="506234" y="0"/>
                  </a:moveTo>
                  <a:lnTo>
                    <a:pt x="0" y="0"/>
                  </a:lnTo>
                  <a:lnTo>
                    <a:pt x="0" y="205435"/>
                  </a:lnTo>
                  <a:lnTo>
                    <a:pt x="506234" y="205435"/>
                  </a:lnTo>
                  <a:lnTo>
                    <a:pt x="506234" y="0"/>
                  </a:lnTo>
                  <a:close/>
                </a:path>
              </a:pathLst>
            </a:custGeom>
            <a:solidFill>
              <a:srgbClr val="FFFFFF"/>
            </a:solidFill>
          </p:spPr>
          <p:txBody>
            <a:bodyPr wrap="square" lIns="0" tIns="0" rIns="0" bIns="0" rtlCol="0"/>
            <a:lstStyle/>
            <a:p>
              <a:endParaRPr/>
            </a:p>
          </p:txBody>
        </p:sp>
      </p:grpSp>
      <p:sp>
        <p:nvSpPr>
          <p:cNvPr id="51" name="object 51"/>
          <p:cNvSpPr txBox="1"/>
          <p:nvPr/>
        </p:nvSpPr>
        <p:spPr>
          <a:xfrm>
            <a:off x="2198926" y="3304421"/>
            <a:ext cx="472440" cy="116839"/>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D40055"/>
                </a:solidFill>
                <a:latin typeface="Arial"/>
                <a:cs typeface="Arial"/>
              </a:rPr>
              <a:t>Off-Pathway</a:t>
            </a:r>
            <a:endParaRPr sz="600">
              <a:latin typeface="Arial"/>
              <a:cs typeface="Arial"/>
            </a:endParaRPr>
          </a:p>
        </p:txBody>
      </p:sp>
      <p:grpSp>
        <p:nvGrpSpPr>
          <p:cNvPr id="52" name="object 52"/>
          <p:cNvGrpSpPr/>
          <p:nvPr/>
        </p:nvGrpSpPr>
        <p:grpSpPr>
          <a:xfrm>
            <a:off x="735825" y="2706867"/>
            <a:ext cx="3261360" cy="617220"/>
            <a:chOff x="735825" y="2706867"/>
            <a:chExt cx="3261360" cy="617220"/>
          </a:xfrm>
        </p:grpSpPr>
        <p:sp>
          <p:nvSpPr>
            <p:cNvPr id="53" name="object 53"/>
            <p:cNvSpPr/>
            <p:nvPr/>
          </p:nvSpPr>
          <p:spPr>
            <a:xfrm>
              <a:off x="3958308" y="3123416"/>
              <a:ext cx="635" cy="195580"/>
            </a:xfrm>
            <a:custGeom>
              <a:avLst/>
              <a:gdLst/>
              <a:ahLst/>
              <a:cxnLst/>
              <a:rect l="l" t="t" r="r" b="b"/>
              <a:pathLst>
                <a:path w="635" h="195579">
                  <a:moveTo>
                    <a:pt x="0" y="195440"/>
                  </a:moveTo>
                  <a:lnTo>
                    <a:pt x="419" y="0"/>
                  </a:lnTo>
                </a:path>
              </a:pathLst>
            </a:custGeom>
            <a:ln w="9525">
              <a:solidFill>
                <a:srgbClr val="D40055"/>
              </a:solidFill>
              <a:prstDash val="sysDot"/>
            </a:ln>
          </p:spPr>
          <p:txBody>
            <a:bodyPr wrap="square" lIns="0" tIns="0" rIns="0" bIns="0" rtlCol="0"/>
            <a:lstStyle/>
            <a:p>
              <a:endParaRPr/>
            </a:p>
          </p:txBody>
        </p:sp>
        <p:sp>
          <p:nvSpPr>
            <p:cNvPr id="54" name="object 54"/>
            <p:cNvSpPr/>
            <p:nvPr/>
          </p:nvSpPr>
          <p:spPr>
            <a:xfrm>
              <a:off x="3920604" y="3059920"/>
              <a:ext cx="76200" cy="76835"/>
            </a:xfrm>
            <a:custGeom>
              <a:avLst/>
              <a:gdLst/>
              <a:ahLst/>
              <a:cxnLst/>
              <a:rect l="l" t="t" r="r" b="b"/>
              <a:pathLst>
                <a:path w="76200" h="76835">
                  <a:moveTo>
                    <a:pt x="38265" y="0"/>
                  </a:moveTo>
                  <a:lnTo>
                    <a:pt x="0" y="76111"/>
                  </a:lnTo>
                  <a:lnTo>
                    <a:pt x="76200" y="76276"/>
                  </a:lnTo>
                  <a:lnTo>
                    <a:pt x="38265" y="0"/>
                  </a:lnTo>
                  <a:close/>
                </a:path>
              </a:pathLst>
            </a:custGeom>
            <a:solidFill>
              <a:srgbClr val="D40055"/>
            </a:solidFill>
          </p:spPr>
          <p:txBody>
            <a:bodyPr wrap="square" lIns="0" tIns="0" rIns="0" bIns="0" rtlCol="0"/>
            <a:lstStyle/>
            <a:p>
              <a:endParaRPr/>
            </a:p>
          </p:txBody>
        </p:sp>
        <p:sp>
          <p:nvSpPr>
            <p:cNvPr id="55" name="object 55"/>
            <p:cNvSpPr/>
            <p:nvPr/>
          </p:nvSpPr>
          <p:spPr>
            <a:xfrm>
              <a:off x="743762" y="2714805"/>
              <a:ext cx="1045844" cy="318770"/>
            </a:xfrm>
            <a:custGeom>
              <a:avLst/>
              <a:gdLst/>
              <a:ahLst/>
              <a:cxnLst/>
              <a:rect l="l" t="t" r="r" b="b"/>
              <a:pathLst>
                <a:path w="1045844" h="318769">
                  <a:moveTo>
                    <a:pt x="95008" y="0"/>
                  </a:moveTo>
                  <a:lnTo>
                    <a:pt x="1045286" y="0"/>
                  </a:lnTo>
                  <a:lnTo>
                    <a:pt x="1045286" y="223265"/>
                  </a:lnTo>
                  <a:lnTo>
                    <a:pt x="1037820" y="260249"/>
                  </a:lnTo>
                  <a:lnTo>
                    <a:pt x="1017460" y="290448"/>
                  </a:lnTo>
                  <a:lnTo>
                    <a:pt x="987261" y="310809"/>
                  </a:lnTo>
                  <a:lnTo>
                    <a:pt x="950277" y="318274"/>
                  </a:lnTo>
                  <a:lnTo>
                    <a:pt x="0" y="318274"/>
                  </a:lnTo>
                  <a:lnTo>
                    <a:pt x="0" y="95008"/>
                  </a:lnTo>
                  <a:lnTo>
                    <a:pt x="7465" y="58025"/>
                  </a:lnTo>
                  <a:lnTo>
                    <a:pt x="27825" y="27825"/>
                  </a:lnTo>
                  <a:lnTo>
                    <a:pt x="58025" y="7465"/>
                  </a:lnTo>
                  <a:lnTo>
                    <a:pt x="95008" y="0"/>
                  </a:lnTo>
                  <a:close/>
                </a:path>
              </a:pathLst>
            </a:custGeom>
            <a:ln w="15875">
              <a:solidFill>
                <a:srgbClr val="002173"/>
              </a:solidFill>
            </a:ln>
          </p:spPr>
          <p:txBody>
            <a:bodyPr wrap="square" lIns="0" tIns="0" rIns="0" bIns="0" rtlCol="0"/>
            <a:lstStyle/>
            <a:p>
              <a:endParaRPr/>
            </a:p>
          </p:txBody>
        </p:sp>
      </p:grpSp>
      <p:sp>
        <p:nvSpPr>
          <p:cNvPr id="56" name="object 56"/>
          <p:cNvSpPr txBox="1"/>
          <p:nvPr/>
        </p:nvSpPr>
        <p:spPr>
          <a:xfrm>
            <a:off x="878983" y="2766575"/>
            <a:ext cx="789940" cy="208279"/>
          </a:xfrm>
          <a:prstGeom prst="rect">
            <a:avLst/>
          </a:prstGeom>
        </p:spPr>
        <p:txBody>
          <a:bodyPr vert="horz" wrap="square" lIns="0" tIns="12700" rIns="0" bIns="0" rtlCol="0">
            <a:spAutoFit/>
          </a:bodyPr>
          <a:lstStyle/>
          <a:p>
            <a:pPr marL="12700" marR="5080" indent="15240">
              <a:lnSpc>
                <a:spcPct val="100000"/>
              </a:lnSpc>
              <a:spcBef>
                <a:spcPts val="100"/>
              </a:spcBef>
            </a:pPr>
            <a:r>
              <a:rPr sz="600" b="1" spc="-10" dirty="0">
                <a:solidFill>
                  <a:srgbClr val="002173"/>
                </a:solidFill>
                <a:latin typeface="Arial"/>
                <a:cs typeface="Arial"/>
              </a:rPr>
              <a:t>Treatment</a:t>
            </a:r>
            <a:r>
              <a:rPr sz="600" b="1" spc="45" dirty="0">
                <a:solidFill>
                  <a:srgbClr val="002173"/>
                </a:solidFill>
                <a:latin typeface="Arial"/>
                <a:cs typeface="Arial"/>
              </a:rPr>
              <a:t> </a:t>
            </a:r>
            <a:r>
              <a:rPr sz="600" b="1" spc="-10" dirty="0">
                <a:solidFill>
                  <a:srgbClr val="002173"/>
                </a:solidFill>
                <a:latin typeface="Arial"/>
                <a:cs typeface="Arial"/>
              </a:rPr>
              <a:t>Decision-</a:t>
            </a:r>
            <a:r>
              <a:rPr sz="600" b="1" spc="500" dirty="0">
                <a:solidFill>
                  <a:srgbClr val="002173"/>
                </a:solidFill>
                <a:latin typeface="Arial"/>
                <a:cs typeface="Arial"/>
              </a:rPr>
              <a:t> </a:t>
            </a:r>
            <a:r>
              <a:rPr sz="600" b="1" dirty="0">
                <a:solidFill>
                  <a:srgbClr val="002173"/>
                </a:solidFill>
                <a:latin typeface="Arial"/>
                <a:cs typeface="Arial"/>
              </a:rPr>
              <a:t>Making</a:t>
            </a:r>
            <a:r>
              <a:rPr sz="600" b="1" spc="-25" dirty="0">
                <a:solidFill>
                  <a:srgbClr val="002173"/>
                </a:solidFill>
                <a:latin typeface="Arial"/>
                <a:cs typeface="Arial"/>
              </a:rPr>
              <a:t> </a:t>
            </a:r>
            <a:r>
              <a:rPr sz="600" b="1" dirty="0">
                <a:solidFill>
                  <a:srgbClr val="002173"/>
                </a:solidFill>
                <a:latin typeface="Arial"/>
                <a:cs typeface="Arial"/>
              </a:rPr>
              <a:t>for</a:t>
            </a:r>
            <a:r>
              <a:rPr sz="600" b="1" spc="-20" dirty="0">
                <a:solidFill>
                  <a:srgbClr val="002173"/>
                </a:solidFill>
                <a:latin typeface="Arial"/>
                <a:cs typeface="Arial"/>
              </a:rPr>
              <a:t> </a:t>
            </a:r>
            <a:r>
              <a:rPr sz="600" b="1" dirty="0">
                <a:solidFill>
                  <a:srgbClr val="002173"/>
                </a:solidFill>
                <a:latin typeface="Arial"/>
                <a:cs typeface="Arial"/>
              </a:rPr>
              <a:t>Product</a:t>
            </a:r>
            <a:r>
              <a:rPr sz="600" b="1" spc="-25" dirty="0">
                <a:solidFill>
                  <a:srgbClr val="002173"/>
                </a:solidFill>
                <a:latin typeface="Arial"/>
                <a:cs typeface="Arial"/>
              </a:rPr>
              <a:t> </a:t>
            </a:r>
            <a:r>
              <a:rPr sz="600" b="1" spc="-50" dirty="0">
                <a:solidFill>
                  <a:srgbClr val="002173"/>
                </a:solidFill>
                <a:latin typeface="Arial"/>
                <a:cs typeface="Arial"/>
              </a:rPr>
              <a:t>X</a:t>
            </a:r>
            <a:endParaRPr sz="600">
              <a:latin typeface="Arial"/>
              <a:cs typeface="Arial"/>
            </a:endParaRPr>
          </a:p>
        </p:txBody>
      </p:sp>
      <p:grpSp>
        <p:nvGrpSpPr>
          <p:cNvPr id="57" name="object 57"/>
          <p:cNvGrpSpPr/>
          <p:nvPr/>
        </p:nvGrpSpPr>
        <p:grpSpPr>
          <a:xfrm>
            <a:off x="2050373" y="2292191"/>
            <a:ext cx="6317615" cy="1148715"/>
            <a:chOff x="2050373" y="2292191"/>
            <a:chExt cx="6317615" cy="1148715"/>
          </a:xfrm>
        </p:grpSpPr>
        <p:sp>
          <p:nvSpPr>
            <p:cNvPr id="58" name="object 58"/>
            <p:cNvSpPr/>
            <p:nvPr/>
          </p:nvSpPr>
          <p:spPr>
            <a:xfrm>
              <a:off x="2058310" y="2711645"/>
              <a:ext cx="746760" cy="321945"/>
            </a:xfrm>
            <a:custGeom>
              <a:avLst/>
              <a:gdLst/>
              <a:ahLst/>
              <a:cxnLst/>
              <a:rect l="l" t="t" r="r" b="b"/>
              <a:pathLst>
                <a:path w="746760" h="321944">
                  <a:moveTo>
                    <a:pt x="95961" y="0"/>
                  </a:moveTo>
                  <a:lnTo>
                    <a:pt x="746264" y="0"/>
                  </a:lnTo>
                  <a:lnTo>
                    <a:pt x="746264" y="225488"/>
                  </a:lnTo>
                  <a:lnTo>
                    <a:pt x="738723" y="262833"/>
                  </a:lnTo>
                  <a:lnTo>
                    <a:pt x="718159" y="293331"/>
                  </a:lnTo>
                  <a:lnTo>
                    <a:pt x="687660" y="313895"/>
                  </a:lnTo>
                  <a:lnTo>
                    <a:pt x="650316" y="321437"/>
                  </a:lnTo>
                  <a:lnTo>
                    <a:pt x="0" y="321437"/>
                  </a:lnTo>
                  <a:lnTo>
                    <a:pt x="0" y="95961"/>
                  </a:lnTo>
                  <a:lnTo>
                    <a:pt x="7541" y="58609"/>
                  </a:lnTo>
                  <a:lnTo>
                    <a:pt x="28106" y="28106"/>
                  </a:lnTo>
                  <a:lnTo>
                    <a:pt x="58609" y="7541"/>
                  </a:lnTo>
                  <a:lnTo>
                    <a:pt x="95961" y="0"/>
                  </a:lnTo>
                  <a:close/>
                </a:path>
              </a:pathLst>
            </a:custGeom>
            <a:ln w="15875">
              <a:solidFill>
                <a:srgbClr val="9F23E1"/>
              </a:solidFill>
            </a:ln>
          </p:spPr>
          <p:txBody>
            <a:bodyPr wrap="square" lIns="0" tIns="0" rIns="0" bIns="0" rtlCol="0"/>
            <a:lstStyle/>
            <a:p>
              <a:endParaRPr/>
            </a:p>
          </p:txBody>
        </p:sp>
        <p:sp>
          <p:nvSpPr>
            <p:cNvPr id="59" name="object 59"/>
            <p:cNvSpPr/>
            <p:nvPr/>
          </p:nvSpPr>
          <p:spPr>
            <a:xfrm>
              <a:off x="3470939" y="2702172"/>
              <a:ext cx="957580" cy="321945"/>
            </a:xfrm>
            <a:custGeom>
              <a:avLst/>
              <a:gdLst/>
              <a:ahLst/>
              <a:cxnLst/>
              <a:rect l="l" t="t" r="r" b="b"/>
              <a:pathLst>
                <a:path w="957579" h="321944">
                  <a:moveTo>
                    <a:pt x="95961" y="0"/>
                  </a:moveTo>
                  <a:lnTo>
                    <a:pt x="957427" y="0"/>
                  </a:lnTo>
                  <a:lnTo>
                    <a:pt x="957427" y="225488"/>
                  </a:lnTo>
                  <a:lnTo>
                    <a:pt x="949888" y="262833"/>
                  </a:lnTo>
                  <a:lnTo>
                    <a:pt x="929327" y="293331"/>
                  </a:lnTo>
                  <a:lnTo>
                    <a:pt x="898829" y="313895"/>
                  </a:lnTo>
                  <a:lnTo>
                    <a:pt x="861479" y="321437"/>
                  </a:lnTo>
                  <a:lnTo>
                    <a:pt x="0" y="321437"/>
                  </a:lnTo>
                  <a:lnTo>
                    <a:pt x="0" y="95961"/>
                  </a:lnTo>
                  <a:lnTo>
                    <a:pt x="7541" y="58609"/>
                  </a:lnTo>
                  <a:lnTo>
                    <a:pt x="28106" y="28106"/>
                  </a:lnTo>
                  <a:lnTo>
                    <a:pt x="58609" y="7541"/>
                  </a:lnTo>
                  <a:lnTo>
                    <a:pt x="95961" y="0"/>
                  </a:lnTo>
                  <a:close/>
                </a:path>
              </a:pathLst>
            </a:custGeom>
            <a:ln w="15875">
              <a:solidFill>
                <a:srgbClr val="002173"/>
              </a:solidFill>
            </a:ln>
          </p:spPr>
          <p:txBody>
            <a:bodyPr wrap="square" lIns="0" tIns="0" rIns="0" bIns="0" rtlCol="0"/>
            <a:lstStyle/>
            <a:p>
              <a:endParaRPr/>
            </a:p>
          </p:txBody>
        </p:sp>
        <p:sp>
          <p:nvSpPr>
            <p:cNvPr id="60" name="object 60"/>
            <p:cNvSpPr/>
            <p:nvPr/>
          </p:nvSpPr>
          <p:spPr>
            <a:xfrm>
              <a:off x="4665417" y="2702172"/>
              <a:ext cx="957580" cy="321945"/>
            </a:xfrm>
            <a:custGeom>
              <a:avLst/>
              <a:gdLst/>
              <a:ahLst/>
              <a:cxnLst/>
              <a:rect l="l" t="t" r="r" b="b"/>
              <a:pathLst>
                <a:path w="957579" h="321944">
                  <a:moveTo>
                    <a:pt x="95961" y="0"/>
                  </a:moveTo>
                  <a:lnTo>
                    <a:pt x="957427" y="0"/>
                  </a:lnTo>
                  <a:lnTo>
                    <a:pt x="957427" y="225488"/>
                  </a:lnTo>
                  <a:lnTo>
                    <a:pt x="949888" y="262833"/>
                  </a:lnTo>
                  <a:lnTo>
                    <a:pt x="929327" y="293331"/>
                  </a:lnTo>
                  <a:lnTo>
                    <a:pt x="898829" y="313895"/>
                  </a:lnTo>
                  <a:lnTo>
                    <a:pt x="861479" y="321437"/>
                  </a:lnTo>
                  <a:lnTo>
                    <a:pt x="0" y="321437"/>
                  </a:lnTo>
                  <a:lnTo>
                    <a:pt x="0" y="95961"/>
                  </a:lnTo>
                  <a:lnTo>
                    <a:pt x="7541" y="58609"/>
                  </a:lnTo>
                  <a:lnTo>
                    <a:pt x="28106" y="28106"/>
                  </a:lnTo>
                  <a:lnTo>
                    <a:pt x="58609" y="7541"/>
                  </a:lnTo>
                  <a:lnTo>
                    <a:pt x="95961" y="0"/>
                  </a:lnTo>
                  <a:close/>
                </a:path>
              </a:pathLst>
            </a:custGeom>
            <a:ln w="15875">
              <a:solidFill>
                <a:srgbClr val="002173"/>
              </a:solidFill>
            </a:ln>
          </p:spPr>
          <p:txBody>
            <a:bodyPr wrap="square" lIns="0" tIns="0" rIns="0" bIns="0" rtlCol="0"/>
            <a:lstStyle/>
            <a:p>
              <a:endParaRPr/>
            </a:p>
          </p:txBody>
        </p:sp>
        <p:sp>
          <p:nvSpPr>
            <p:cNvPr id="61" name="object 61"/>
            <p:cNvSpPr/>
            <p:nvPr/>
          </p:nvSpPr>
          <p:spPr>
            <a:xfrm>
              <a:off x="5847709" y="2671259"/>
              <a:ext cx="957580" cy="321945"/>
            </a:xfrm>
            <a:custGeom>
              <a:avLst/>
              <a:gdLst/>
              <a:ahLst/>
              <a:cxnLst/>
              <a:rect l="l" t="t" r="r" b="b"/>
              <a:pathLst>
                <a:path w="957579" h="321944">
                  <a:moveTo>
                    <a:pt x="95961" y="0"/>
                  </a:moveTo>
                  <a:lnTo>
                    <a:pt x="957427" y="0"/>
                  </a:lnTo>
                  <a:lnTo>
                    <a:pt x="957427" y="225488"/>
                  </a:lnTo>
                  <a:lnTo>
                    <a:pt x="949886" y="262833"/>
                  </a:lnTo>
                  <a:lnTo>
                    <a:pt x="929322" y="293331"/>
                  </a:lnTo>
                  <a:lnTo>
                    <a:pt x="898823" y="313895"/>
                  </a:lnTo>
                  <a:lnTo>
                    <a:pt x="861479" y="321437"/>
                  </a:lnTo>
                  <a:lnTo>
                    <a:pt x="0" y="321437"/>
                  </a:lnTo>
                  <a:lnTo>
                    <a:pt x="0" y="95961"/>
                  </a:lnTo>
                  <a:lnTo>
                    <a:pt x="7541" y="58609"/>
                  </a:lnTo>
                  <a:lnTo>
                    <a:pt x="28106" y="28106"/>
                  </a:lnTo>
                  <a:lnTo>
                    <a:pt x="58609" y="7541"/>
                  </a:lnTo>
                  <a:lnTo>
                    <a:pt x="95961" y="0"/>
                  </a:lnTo>
                  <a:close/>
                </a:path>
              </a:pathLst>
            </a:custGeom>
            <a:ln w="15875">
              <a:solidFill>
                <a:srgbClr val="1F69E7"/>
              </a:solidFill>
            </a:ln>
          </p:spPr>
          <p:txBody>
            <a:bodyPr wrap="square" lIns="0" tIns="0" rIns="0" bIns="0" rtlCol="0"/>
            <a:lstStyle/>
            <a:p>
              <a:endParaRPr/>
            </a:p>
          </p:txBody>
        </p:sp>
        <p:sp>
          <p:nvSpPr>
            <p:cNvPr id="62" name="object 62"/>
            <p:cNvSpPr/>
            <p:nvPr/>
          </p:nvSpPr>
          <p:spPr>
            <a:xfrm>
              <a:off x="7522326" y="2300128"/>
              <a:ext cx="837565" cy="321945"/>
            </a:xfrm>
            <a:custGeom>
              <a:avLst/>
              <a:gdLst/>
              <a:ahLst/>
              <a:cxnLst/>
              <a:rect l="l" t="t" r="r" b="b"/>
              <a:pathLst>
                <a:path w="837565" h="321944">
                  <a:moveTo>
                    <a:pt x="95961" y="0"/>
                  </a:moveTo>
                  <a:lnTo>
                    <a:pt x="837552" y="0"/>
                  </a:lnTo>
                  <a:lnTo>
                    <a:pt x="837552" y="225488"/>
                  </a:lnTo>
                  <a:lnTo>
                    <a:pt x="830011" y="262833"/>
                  </a:lnTo>
                  <a:lnTo>
                    <a:pt x="809445" y="293331"/>
                  </a:lnTo>
                  <a:lnTo>
                    <a:pt x="778943" y="313895"/>
                  </a:lnTo>
                  <a:lnTo>
                    <a:pt x="741591" y="321437"/>
                  </a:lnTo>
                  <a:lnTo>
                    <a:pt x="0" y="321437"/>
                  </a:lnTo>
                  <a:lnTo>
                    <a:pt x="0" y="95961"/>
                  </a:lnTo>
                  <a:lnTo>
                    <a:pt x="7541" y="58609"/>
                  </a:lnTo>
                  <a:lnTo>
                    <a:pt x="28106" y="28106"/>
                  </a:lnTo>
                  <a:lnTo>
                    <a:pt x="58609" y="7541"/>
                  </a:lnTo>
                  <a:lnTo>
                    <a:pt x="95961" y="0"/>
                  </a:lnTo>
                  <a:close/>
                </a:path>
              </a:pathLst>
            </a:custGeom>
            <a:ln w="15875">
              <a:solidFill>
                <a:srgbClr val="002173"/>
              </a:solidFill>
            </a:ln>
          </p:spPr>
          <p:txBody>
            <a:bodyPr wrap="square" lIns="0" tIns="0" rIns="0" bIns="0" rtlCol="0"/>
            <a:lstStyle/>
            <a:p>
              <a:endParaRPr/>
            </a:p>
          </p:txBody>
        </p:sp>
        <p:sp>
          <p:nvSpPr>
            <p:cNvPr id="63" name="object 63"/>
            <p:cNvSpPr/>
            <p:nvPr/>
          </p:nvSpPr>
          <p:spPr>
            <a:xfrm>
              <a:off x="7522326" y="3111291"/>
              <a:ext cx="837565" cy="321945"/>
            </a:xfrm>
            <a:custGeom>
              <a:avLst/>
              <a:gdLst/>
              <a:ahLst/>
              <a:cxnLst/>
              <a:rect l="l" t="t" r="r" b="b"/>
              <a:pathLst>
                <a:path w="837565" h="321945">
                  <a:moveTo>
                    <a:pt x="95961" y="0"/>
                  </a:moveTo>
                  <a:lnTo>
                    <a:pt x="837552" y="0"/>
                  </a:lnTo>
                  <a:lnTo>
                    <a:pt x="837552" y="225488"/>
                  </a:lnTo>
                  <a:lnTo>
                    <a:pt x="830011" y="262833"/>
                  </a:lnTo>
                  <a:lnTo>
                    <a:pt x="809445" y="293331"/>
                  </a:lnTo>
                  <a:lnTo>
                    <a:pt x="778943" y="313895"/>
                  </a:lnTo>
                  <a:lnTo>
                    <a:pt x="741591" y="321437"/>
                  </a:lnTo>
                  <a:lnTo>
                    <a:pt x="0" y="321437"/>
                  </a:lnTo>
                  <a:lnTo>
                    <a:pt x="0" y="95961"/>
                  </a:lnTo>
                  <a:lnTo>
                    <a:pt x="7541" y="58609"/>
                  </a:lnTo>
                  <a:lnTo>
                    <a:pt x="28106" y="28106"/>
                  </a:lnTo>
                  <a:lnTo>
                    <a:pt x="58609" y="7541"/>
                  </a:lnTo>
                  <a:lnTo>
                    <a:pt x="95961" y="0"/>
                  </a:lnTo>
                  <a:close/>
                </a:path>
              </a:pathLst>
            </a:custGeom>
            <a:ln w="15875">
              <a:solidFill>
                <a:srgbClr val="D40055"/>
              </a:solidFill>
            </a:ln>
          </p:spPr>
          <p:txBody>
            <a:bodyPr wrap="square" lIns="0" tIns="0" rIns="0" bIns="0" rtlCol="0"/>
            <a:lstStyle/>
            <a:p>
              <a:endParaRPr/>
            </a:p>
          </p:txBody>
        </p:sp>
        <p:sp>
          <p:nvSpPr>
            <p:cNvPr id="64" name="object 64"/>
            <p:cNvSpPr/>
            <p:nvPr/>
          </p:nvSpPr>
          <p:spPr>
            <a:xfrm>
              <a:off x="7200475" y="2460848"/>
              <a:ext cx="258445" cy="370205"/>
            </a:xfrm>
            <a:custGeom>
              <a:avLst/>
              <a:gdLst/>
              <a:ahLst/>
              <a:cxnLst/>
              <a:rect l="l" t="t" r="r" b="b"/>
              <a:pathLst>
                <a:path w="258445" h="370205">
                  <a:moveTo>
                    <a:pt x="258356" y="0"/>
                  </a:moveTo>
                  <a:lnTo>
                    <a:pt x="0" y="0"/>
                  </a:lnTo>
                  <a:lnTo>
                    <a:pt x="0" y="370192"/>
                  </a:lnTo>
                </a:path>
              </a:pathLst>
            </a:custGeom>
            <a:ln w="9525">
              <a:solidFill>
                <a:srgbClr val="002173"/>
              </a:solidFill>
              <a:prstDash val="sysDot"/>
            </a:ln>
          </p:spPr>
          <p:txBody>
            <a:bodyPr wrap="square" lIns="0" tIns="0" rIns="0" bIns="0" rtlCol="0"/>
            <a:lstStyle/>
            <a:p>
              <a:endParaRPr/>
            </a:p>
          </p:txBody>
        </p:sp>
        <p:sp>
          <p:nvSpPr>
            <p:cNvPr id="65" name="object 65"/>
            <p:cNvSpPr/>
            <p:nvPr/>
          </p:nvSpPr>
          <p:spPr>
            <a:xfrm>
              <a:off x="7446130" y="2422744"/>
              <a:ext cx="76200" cy="76200"/>
            </a:xfrm>
            <a:custGeom>
              <a:avLst/>
              <a:gdLst/>
              <a:ahLst/>
              <a:cxnLst/>
              <a:rect l="l" t="t" r="r" b="b"/>
              <a:pathLst>
                <a:path w="76200" h="76200">
                  <a:moveTo>
                    <a:pt x="0" y="0"/>
                  </a:moveTo>
                  <a:lnTo>
                    <a:pt x="0" y="76200"/>
                  </a:lnTo>
                  <a:lnTo>
                    <a:pt x="76200" y="38100"/>
                  </a:lnTo>
                  <a:lnTo>
                    <a:pt x="0" y="0"/>
                  </a:lnTo>
                  <a:close/>
                </a:path>
              </a:pathLst>
            </a:custGeom>
            <a:solidFill>
              <a:srgbClr val="002173"/>
            </a:solidFill>
          </p:spPr>
          <p:txBody>
            <a:bodyPr wrap="square" lIns="0" tIns="0" rIns="0" bIns="0" rtlCol="0"/>
            <a:lstStyle/>
            <a:p>
              <a:endParaRPr/>
            </a:p>
          </p:txBody>
        </p:sp>
        <p:sp>
          <p:nvSpPr>
            <p:cNvPr id="66" name="object 66"/>
            <p:cNvSpPr/>
            <p:nvPr/>
          </p:nvSpPr>
          <p:spPr>
            <a:xfrm>
              <a:off x="6860527" y="2594698"/>
              <a:ext cx="612775" cy="113664"/>
            </a:xfrm>
            <a:custGeom>
              <a:avLst/>
              <a:gdLst/>
              <a:ahLst/>
              <a:cxnLst/>
              <a:rect l="l" t="t" r="r" b="b"/>
              <a:pathLst>
                <a:path w="612775" h="113664">
                  <a:moveTo>
                    <a:pt x="612546" y="0"/>
                  </a:moveTo>
                  <a:lnTo>
                    <a:pt x="0" y="0"/>
                  </a:lnTo>
                  <a:lnTo>
                    <a:pt x="0" y="113106"/>
                  </a:lnTo>
                  <a:lnTo>
                    <a:pt x="612546" y="113106"/>
                  </a:lnTo>
                  <a:lnTo>
                    <a:pt x="612546" y="0"/>
                  </a:lnTo>
                  <a:close/>
                </a:path>
              </a:pathLst>
            </a:custGeom>
            <a:solidFill>
              <a:srgbClr val="FFFFFF"/>
            </a:solidFill>
          </p:spPr>
          <p:txBody>
            <a:bodyPr wrap="square" lIns="0" tIns="0" rIns="0" bIns="0" rtlCol="0"/>
            <a:lstStyle/>
            <a:p>
              <a:endParaRPr/>
            </a:p>
          </p:txBody>
        </p:sp>
      </p:grpSp>
      <p:sp>
        <p:nvSpPr>
          <p:cNvPr id="67" name="object 67"/>
          <p:cNvSpPr txBox="1"/>
          <p:nvPr/>
        </p:nvSpPr>
        <p:spPr>
          <a:xfrm>
            <a:off x="1527106" y="1397091"/>
            <a:ext cx="1830705" cy="238760"/>
          </a:xfrm>
          <a:prstGeom prst="rect">
            <a:avLst/>
          </a:prstGeom>
        </p:spPr>
        <p:txBody>
          <a:bodyPr vert="horz" wrap="square" lIns="0" tIns="12065" rIns="0" bIns="0" rtlCol="0">
            <a:spAutoFit/>
          </a:bodyPr>
          <a:lstStyle/>
          <a:p>
            <a:pPr algn="ctr">
              <a:lnSpc>
                <a:spcPct val="100000"/>
              </a:lnSpc>
              <a:spcBef>
                <a:spcPts val="95"/>
              </a:spcBef>
            </a:pPr>
            <a:r>
              <a:rPr sz="700" b="1" dirty="0">
                <a:solidFill>
                  <a:srgbClr val="9F23E1"/>
                </a:solidFill>
                <a:latin typeface="Arial"/>
                <a:cs typeface="Arial"/>
              </a:rPr>
              <a:t>EMR</a:t>
            </a:r>
            <a:r>
              <a:rPr sz="700" b="1" spc="-40" dirty="0">
                <a:solidFill>
                  <a:srgbClr val="9F23E1"/>
                </a:solidFill>
                <a:latin typeface="Arial"/>
                <a:cs typeface="Arial"/>
              </a:rPr>
              <a:t> </a:t>
            </a:r>
            <a:r>
              <a:rPr sz="700" b="1" dirty="0">
                <a:solidFill>
                  <a:srgbClr val="9F23E1"/>
                </a:solidFill>
                <a:latin typeface="Arial"/>
                <a:cs typeface="Arial"/>
              </a:rPr>
              <a:t>Linked</a:t>
            </a:r>
            <a:r>
              <a:rPr sz="700" b="1" spc="-15" dirty="0">
                <a:solidFill>
                  <a:srgbClr val="9F23E1"/>
                </a:solidFill>
                <a:latin typeface="Arial"/>
                <a:cs typeface="Arial"/>
              </a:rPr>
              <a:t> </a:t>
            </a:r>
            <a:r>
              <a:rPr sz="700" b="1" dirty="0">
                <a:solidFill>
                  <a:srgbClr val="9F23E1"/>
                </a:solidFill>
                <a:latin typeface="Arial"/>
                <a:cs typeface="Arial"/>
              </a:rPr>
              <a:t>/</a:t>
            </a:r>
            <a:r>
              <a:rPr sz="700" b="1" spc="-30" dirty="0">
                <a:solidFill>
                  <a:srgbClr val="9F23E1"/>
                </a:solidFill>
                <a:latin typeface="Arial"/>
                <a:cs typeface="Arial"/>
              </a:rPr>
              <a:t> </a:t>
            </a:r>
            <a:r>
              <a:rPr sz="700" b="1" dirty="0">
                <a:solidFill>
                  <a:srgbClr val="9F23E1"/>
                </a:solidFill>
                <a:latin typeface="Arial"/>
                <a:cs typeface="Arial"/>
              </a:rPr>
              <a:t>Embedded</a:t>
            </a:r>
            <a:r>
              <a:rPr sz="700" b="1" spc="-15" dirty="0">
                <a:solidFill>
                  <a:srgbClr val="9F23E1"/>
                </a:solidFill>
                <a:latin typeface="Arial"/>
                <a:cs typeface="Arial"/>
              </a:rPr>
              <a:t> </a:t>
            </a:r>
            <a:r>
              <a:rPr sz="700" b="1" dirty="0">
                <a:solidFill>
                  <a:srgbClr val="9F23E1"/>
                </a:solidFill>
                <a:latin typeface="Arial"/>
                <a:cs typeface="Arial"/>
              </a:rPr>
              <a:t>Provider</a:t>
            </a:r>
            <a:r>
              <a:rPr sz="700" b="1" spc="-5" dirty="0">
                <a:solidFill>
                  <a:srgbClr val="9F23E1"/>
                </a:solidFill>
                <a:latin typeface="Arial"/>
                <a:cs typeface="Arial"/>
              </a:rPr>
              <a:t> </a:t>
            </a:r>
            <a:r>
              <a:rPr sz="700" b="1" spc="-10" dirty="0">
                <a:solidFill>
                  <a:srgbClr val="9F23E1"/>
                </a:solidFill>
                <a:latin typeface="Arial"/>
                <a:cs typeface="Arial"/>
              </a:rPr>
              <a:t>Pathway</a:t>
            </a:r>
            <a:endParaRPr sz="700">
              <a:latin typeface="Arial"/>
              <a:cs typeface="Arial"/>
            </a:endParaRPr>
          </a:p>
          <a:p>
            <a:pPr marL="28575" algn="ctr">
              <a:lnSpc>
                <a:spcPct val="100000"/>
              </a:lnSpc>
            </a:pPr>
            <a:r>
              <a:rPr sz="700" dirty="0">
                <a:latin typeface="Arial"/>
                <a:cs typeface="Arial"/>
              </a:rPr>
              <a:t>(Value,</a:t>
            </a:r>
            <a:r>
              <a:rPr sz="700" spc="-15" dirty="0">
                <a:latin typeface="Arial"/>
                <a:cs typeface="Arial"/>
              </a:rPr>
              <a:t> </a:t>
            </a:r>
            <a:r>
              <a:rPr sz="700" dirty="0">
                <a:latin typeface="Arial"/>
                <a:cs typeface="Arial"/>
              </a:rPr>
              <a:t>ClinicalPath,</a:t>
            </a:r>
            <a:r>
              <a:rPr sz="700" spc="-20" dirty="0">
                <a:latin typeface="Arial"/>
                <a:cs typeface="Arial"/>
              </a:rPr>
              <a:t> </a:t>
            </a:r>
            <a:r>
              <a:rPr sz="700" dirty="0">
                <a:latin typeface="Arial"/>
                <a:cs typeface="Arial"/>
              </a:rPr>
              <a:t>DFCI</a:t>
            </a:r>
            <a:r>
              <a:rPr sz="700" spc="-25" dirty="0">
                <a:latin typeface="Arial"/>
                <a:cs typeface="Arial"/>
              </a:rPr>
              <a:t> </a:t>
            </a:r>
            <a:r>
              <a:rPr sz="700" dirty="0">
                <a:latin typeface="Arial"/>
                <a:cs typeface="Arial"/>
              </a:rPr>
              <a:t>/</a:t>
            </a:r>
            <a:r>
              <a:rPr sz="700" spc="-20" dirty="0">
                <a:latin typeface="Arial"/>
                <a:cs typeface="Arial"/>
              </a:rPr>
              <a:t> </a:t>
            </a:r>
            <a:r>
              <a:rPr sz="700" spc="-10" dirty="0">
                <a:latin typeface="Arial"/>
                <a:cs typeface="Arial"/>
              </a:rPr>
              <a:t>Philips)</a:t>
            </a:r>
            <a:endParaRPr sz="700">
              <a:latin typeface="Arial"/>
              <a:cs typeface="Arial"/>
            </a:endParaRPr>
          </a:p>
        </p:txBody>
      </p:sp>
      <p:sp>
        <p:nvSpPr>
          <p:cNvPr id="68" name="object 68"/>
          <p:cNvSpPr txBox="1"/>
          <p:nvPr/>
        </p:nvSpPr>
        <p:spPr>
          <a:xfrm>
            <a:off x="5399376" y="1397091"/>
            <a:ext cx="1911350" cy="238760"/>
          </a:xfrm>
          <a:prstGeom prst="rect">
            <a:avLst/>
          </a:prstGeom>
        </p:spPr>
        <p:txBody>
          <a:bodyPr vert="horz" wrap="square" lIns="0" tIns="12065" rIns="0" bIns="0" rtlCol="0">
            <a:spAutoFit/>
          </a:bodyPr>
          <a:lstStyle/>
          <a:p>
            <a:pPr algn="ctr">
              <a:lnSpc>
                <a:spcPct val="100000"/>
              </a:lnSpc>
              <a:spcBef>
                <a:spcPts val="95"/>
              </a:spcBef>
            </a:pPr>
            <a:r>
              <a:rPr sz="700" b="1" dirty="0">
                <a:solidFill>
                  <a:srgbClr val="1F69E7"/>
                </a:solidFill>
                <a:latin typeface="Arial"/>
                <a:cs typeface="Arial"/>
              </a:rPr>
              <a:t>Payer</a:t>
            </a:r>
            <a:r>
              <a:rPr sz="700" b="1" spc="10" dirty="0">
                <a:solidFill>
                  <a:srgbClr val="1F69E7"/>
                </a:solidFill>
                <a:latin typeface="Arial"/>
                <a:cs typeface="Arial"/>
              </a:rPr>
              <a:t> </a:t>
            </a:r>
            <a:r>
              <a:rPr sz="700" b="1" spc="-10" dirty="0">
                <a:solidFill>
                  <a:srgbClr val="1F69E7"/>
                </a:solidFill>
                <a:latin typeface="Arial"/>
                <a:cs typeface="Arial"/>
              </a:rPr>
              <a:t>Pathways</a:t>
            </a:r>
            <a:r>
              <a:rPr sz="700" b="1" spc="25" dirty="0">
                <a:solidFill>
                  <a:srgbClr val="1F69E7"/>
                </a:solidFill>
                <a:latin typeface="Arial"/>
                <a:cs typeface="Arial"/>
              </a:rPr>
              <a:t> </a:t>
            </a:r>
            <a:r>
              <a:rPr sz="700" b="1" dirty="0">
                <a:solidFill>
                  <a:srgbClr val="1F69E7"/>
                </a:solidFill>
                <a:latin typeface="Arial"/>
                <a:cs typeface="Arial"/>
              </a:rPr>
              <a:t>with</a:t>
            </a:r>
            <a:r>
              <a:rPr sz="700" b="1" spc="15" dirty="0">
                <a:solidFill>
                  <a:srgbClr val="1F69E7"/>
                </a:solidFill>
                <a:latin typeface="Arial"/>
                <a:cs typeface="Arial"/>
              </a:rPr>
              <a:t> </a:t>
            </a:r>
            <a:r>
              <a:rPr sz="700" b="1" dirty="0">
                <a:solidFill>
                  <a:srgbClr val="1F69E7"/>
                </a:solidFill>
                <a:latin typeface="Arial"/>
                <a:cs typeface="Arial"/>
              </a:rPr>
              <a:t>No</a:t>
            </a:r>
            <a:r>
              <a:rPr sz="700" b="1" spc="-20" dirty="0">
                <a:solidFill>
                  <a:srgbClr val="1F69E7"/>
                </a:solidFill>
                <a:latin typeface="Arial"/>
                <a:cs typeface="Arial"/>
              </a:rPr>
              <a:t> </a:t>
            </a:r>
            <a:r>
              <a:rPr sz="700" b="1" dirty="0">
                <a:solidFill>
                  <a:srgbClr val="1F69E7"/>
                </a:solidFill>
                <a:latin typeface="Arial"/>
                <a:cs typeface="Arial"/>
              </a:rPr>
              <a:t>EMR</a:t>
            </a:r>
            <a:r>
              <a:rPr sz="700" b="1" spc="-35" dirty="0">
                <a:solidFill>
                  <a:srgbClr val="1F69E7"/>
                </a:solidFill>
                <a:latin typeface="Arial"/>
                <a:cs typeface="Arial"/>
              </a:rPr>
              <a:t> </a:t>
            </a:r>
            <a:r>
              <a:rPr sz="700" b="1" spc="-10" dirty="0">
                <a:solidFill>
                  <a:srgbClr val="1F69E7"/>
                </a:solidFill>
                <a:latin typeface="Arial"/>
                <a:cs typeface="Arial"/>
              </a:rPr>
              <a:t>Integration</a:t>
            </a:r>
            <a:endParaRPr sz="700">
              <a:latin typeface="Arial"/>
              <a:cs typeface="Arial"/>
            </a:endParaRPr>
          </a:p>
          <a:p>
            <a:pPr algn="ctr">
              <a:lnSpc>
                <a:spcPct val="100000"/>
              </a:lnSpc>
            </a:pPr>
            <a:r>
              <a:rPr sz="700" dirty="0">
                <a:latin typeface="Arial"/>
                <a:cs typeface="Arial"/>
              </a:rPr>
              <a:t>(Carelon, UHC,</a:t>
            </a:r>
            <a:r>
              <a:rPr sz="700" spc="-20" dirty="0">
                <a:latin typeface="Arial"/>
                <a:cs typeface="Arial"/>
              </a:rPr>
              <a:t> </a:t>
            </a:r>
            <a:r>
              <a:rPr sz="700" dirty="0">
                <a:latin typeface="Arial"/>
                <a:cs typeface="Arial"/>
              </a:rPr>
              <a:t>Most</a:t>
            </a:r>
            <a:r>
              <a:rPr sz="700" spc="5" dirty="0">
                <a:latin typeface="Arial"/>
                <a:cs typeface="Arial"/>
              </a:rPr>
              <a:t> </a:t>
            </a:r>
            <a:r>
              <a:rPr sz="700" spc="-20" dirty="0">
                <a:latin typeface="Arial"/>
                <a:cs typeface="Arial"/>
              </a:rPr>
              <a:t>Payer-</a:t>
            </a:r>
            <a:r>
              <a:rPr sz="700" dirty="0">
                <a:latin typeface="Arial"/>
                <a:cs typeface="Arial"/>
              </a:rPr>
              <a:t>Focused</a:t>
            </a:r>
            <a:r>
              <a:rPr sz="700" spc="35" dirty="0">
                <a:latin typeface="Arial"/>
                <a:cs typeface="Arial"/>
              </a:rPr>
              <a:t> </a:t>
            </a:r>
            <a:r>
              <a:rPr sz="700" spc="-10" dirty="0">
                <a:latin typeface="Arial"/>
                <a:cs typeface="Arial"/>
              </a:rPr>
              <a:t>Pathways)</a:t>
            </a:r>
            <a:endParaRPr sz="700">
              <a:latin typeface="Arial"/>
              <a:cs typeface="Arial"/>
            </a:endParaRPr>
          </a:p>
        </p:txBody>
      </p:sp>
      <p:sp>
        <p:nvSpPr>
          <p:cNvPr id="69" name="object 69"/>
          <p:cNvSpPr txBox="1"/>
          <p:nvPr/>
        </p:nvSpPr>
        <p:spPr>
          <a:xfrm>
            <a:off x="6935059" y="2347268"/>
            <a:ext cx="1328420" cy="361315"/>
          </a:xfrm>
          <a:prstGeom prst="rect">
            <a:avLst/>
          </a:prstGeom>
        </p:spPr>
        <p:txBody>
          <a:bodyPr vert="horz" wrap="square" lIns="0" tIns="12700" rIns="0" bIns="0" rtlCol="0">
            <a:spAutoFit/>
          </a:bodyPr>
          <a:lstStyle/>
          <a:p>
            <a:pPr marL="688975" marR="5080" indent="-9525">
              <a:lnSpc>
                <a:spcPct val="100000"/>
              </a:lnSpc>
              <a:spcBef>
                <a:spcPts val="100"/>
              </a:spcBef>
            </a:pPr>
            <a:r>
              <a:rPr sz="600" b="1" dirty="0">
                <a:solidFill>
                  <a:srgbClr val="002173"/>
                </a:solidFill>
                <a:latin typeface="Arial"/>
                <a:cs typeface="Arial"/>
              </a:rPr>
              <a:t>Potential</a:t>
            </a:r>
            <a:r>
              <a:rPr sz="600" b="1" spc="-30" dirty="0">
                <a:solidFill>
                  <a:srgbClr val="002173"/>
                </a:solidFill>
                <a:latin typeface="Arial"/>
                <a:cs typeface="Arial"/>
              </a:rPr>
              <a:t> </a:t>
            </a:r>
            <a:r>
              <a:rPr sz="600" b="1" dirty="0">
                <a:solidFill>
                  <a:srgbClr val="002173"/>
                </a:solidFill>
                <a:latin typeface="Arial"/>
                <a:cs typeface="Arial"/>
              </a:rPr>
              <a:t>for</a:t>
            </a:r>
            <a:r>
              <a:rPr sz="600" b="1" spc="-25" dirty="0">
                <a:solidFill>
                  <a:srgbClr val="002173"/>
                </a:solidFill>
                <a:latin typeface="Arial"/>
                <a:cs typeface="Arial"/>
              </a:rPr>
              <a:t> </a:t>
            </a:r>
            <a:r>
              <a:rPr sz="600" b="1" spc="-20" dirty="0">
                <a:solidFill>
                  <a:srgbClr val="002173"/>
                </a:solidFill>
                <a:latin typeface="Arial"/>
                <a:cs typeface="Arial"/>
              </a:rPr>
              <a:t>Auto</a:t>
            </a:r>
            <a:r>
              <a:rPr sz="600" b="1" spc="500" dirty="0">
                <a:solidFill>
                  <a:srgbClr val="002173"/>
                </a:solidFill>
                <a:latin typeface="Arial"/>
                <a:cs typeface="Arial"/>
              </a:rPr>
              <a:t> </a:t>
            </a:r>
            <a:r>
              <a:rPr sz="600" b="1" dirty="0">
                <a:solidFill>
                  <a:srgbClr val="002173"/>
                </a:solidFill>
                <a:latin typeface="Arial"/>
                <a:cs typeface="Arial"/>
              </a:rPr>
              <a:t>ePA</a:t>
            </a:r>
            <a:r>
              <a:rPr sz="600" b="1" spc="-15" dirty="0">
                <a:solidFill>
                  <a:srgbClr val="002173"/>
                </a:solidFill>
                <a:latin typeface="Arial"/>
                <a:cs typeface="Arial"/>
              </a:rPr>
              <a:t> </a:t>
            </a:r>
            <a:r>
              <a:rPr sz="600" b="1" dirty="0">
                <a:solidFill>
                  <a:srgbClr val="002173"/>
                </a:solidFill>
                <a:latin typeface="Arial"/>
                <a:cs typeface="Arial"/>
              </a:rPr>
              <a:t>&amp;</a:t>
            </a:r>
            <a:r>
              <a:rPr sz="600" b="1" spc="-10" dirty="0">
                <a:solidFill>
                  <a:srgbClr val="002173"/>
                </a:solidFill>
                <a:latin typeface="Arial"/>
                <a:cs typeface="Arial"/>
              </a:rPr>
              <a:t> Incentives</a:t>
            </a:r>
            <a:endParaRPr sz="600">
              <a:latin typeface="Arial"/>
              <a:cs typeface="Arial"/>
            </a:endParaRPr>
          </a:p>
          <a:p>
            <a:pPr marL="12700">
              <a:lnSpc>
                <a:spcPct val="100000"/>
              </a:lnSpc>
              <a:spcBef>
                <a:spcPts val="480"/>
              </a:spcBef>
            </a:pPr>
            <a:r>
              <a:rPr sz="600" b="1" spc="-10" dirty="0">
                <a:solidFill>
                  <a:srgbClr val="002173"/>
                </a:solidFill>
                <a:latin typeface="Arial"/>
                <a:cs typeface="Arial"/>
              </a:rPr>
              <a:t>On-Pathway</a:t>
            </a:r>
            <a:endParaRPr sz="600">
              <a:latin typeface="Arial"/>
              <a:cs typeface="Arial"/>
            </a:endParaRPr>
          </a:p>
        </p:txBody>
      </p:sp>
      <p:grpSp>
        <p:nvGrpSpPr>
          <p:cNvPr id="70" name="object 70"/>
          <p:cNvGrpSpPr/>
          <p:nvPr/>
        </p:nvGrpSpPr>
        <p:grpSpPr>
          <a:xfrm>
            <a:off x="6815286" y="2827946"/>
            <a:ext cx="707390" cy="503555"/>
            <a:chOff x="6815286" y="2827946"/>
            <a:chExt cx="707390" cy="503555"/>
          </a:xfrm>
        </p:grpSpPr>
        <p:sp>
          <p:nvSpPr>
            <p:cNvPr id="71" name="object 71"/>
            <p:cNvSpPr/>
            <p:nvPr/>
          </p:nvSpPr>
          <p:spPr>
            <a:xfrm>
              <a:off x="6820048" y="2832709"/>
              <a:ext cx="381000" cy="0"/>
            </a:xfrm>
            <a:custGeom>
              <a:avLst/>
              <a:gdLst/>
              <a:ahLst/>
              <a:cxnLst/>
              <a:rect l="l" t="t" r="r" b="b"/>
              <a:pathLst>
                <a:path w="381000">
                  <a:moveTo>
                    <a:pt x="0" y="0"/>
                  </a:moveTo>
                  <a:lnTo>
                    <a:pt x="380428" y="0"/>
                  </a:lnTo>
                </a:path>
              </a:pathLst>
            </a:custGeom>
            <a:ln w="9525">
              <a:solidFill>
                <a:srgbClr val="7E7E7E"/>
              </a:solidFill>
              <a:prstDash val="sysDot"/>
            </a:ln>
          </p:spPr>
          <p:txBody>
            <a:bodyPr wrap="square" lIns="0" tIns="0" rIns="0" bIns="0" rtlCol="0"/>
            <a:lstStyle/>
            <a:p>
              <a:endParaRPr/>
            </a:p>
          </p:txBody>
        </p:sp>
        <p:sp>
          <p:nvSpPr>
            <p:cNvPr id="72" name="object 72"/>
            <p:cNvSpPr/>
            <p:nvPr/>
          </p:nvSpPr>
          <p:spPr>
            <a:xfrm>
              <a:off x="7200470" y="2852828"/>
              <a:ext cx="259079" cy="441959"/>
            </a:xfrm>
            <a:custGeom>
              <a:avLst/>
              <a:gdLst/>
              <a:ahLst/>
              <a:cxnLst/>
              <a:rect l="l" t="t" r="r" b="b"/>
              <a:pathLst>
                <a:path w="259079" h="441960">
                  <a:moveTo>
                    <a:pt x="258711" y="441617"/>
                  </a:moveTo>
                  <a:lnTo>
                    <a:pt x="0" y="441617"/>
                  </a:lnTo>
                  <a:lnTo>
                    <a:pt x="0" y="0"/>
                  </a:lnTo>
                </a:path>
              </a:pathLst>
            </a:custGeom>
            <a:ln w="9525">
              <a:solidFill>
                <a:srgbClr val="D40055"/>
              </a:solidFill>
              <a:prstDash val="sysDot"/>
            </a:ln>
          </p:spPr>
          <p:txBody>
            <a:bodyPr wrap="square" lIns="0" tIns="0" rIns="0" bIns="0" rtlCol="0"/>
            <a:lstStyle/>
            <a:p>
              <a:endParaRPr/>
            </a:p>
          </p:txBody>
        </p:sp>
        <p:sp>
          <p:nvSpPr>
            <p:cNvPr id="73" name="object 73"/>
            <p:cNvSpPr/>
            <p:nvPr/>
          </p:nvSpPr>
          <p:spPr>
            <a:xfrm>
              <a:off x="7442554" y="3255218"/>
              <a:ext cx="80010" cy="76200"/>
            </a:xfrm>
            <a:custGeom>
              <a:avLst/>
              <a:gdLst/>
              <a:ahLst/>
              <a:cxnLst/>
              <a:rect l="l" t="t" r="r" b="b"/>
              <a:pathLst>
                <a:path w="80009" h="76200">
                  <a:moveTo>
                    <a:pt x="8001" y="0"/>
                  </a:moveTo>
                  <a:lnTo>
                    <a:pt x="0" y="75780"/>
                  </a:lnTo>
                  <a:lnTo>
                    <a:pt x="79781" y="45885"/>
                  </a:lnTo>
                  <a:lnTo>
                    <a:pt x="8001" y="0"/>
                  </a:lnTo>
                  <a:close/>
                </a:path>
              </a:pathLst>
            </a:custGeom>
            <a:solidFill>
              <a:srgbClr val="D40055"/>
            </a:solidFill>
          </p:spPr>
          <p:txBody>
            <a:bodyPr wrap="square" lIns="0" tIns="0" rIns="0" bIns="0" rtlCol="0"/>
            <a:lstStyle/>
            <a:p>
              <a:endParaRPr/>
            </a:p>
          </p:txBody>
        </p:sp>
        <p:sp>
          <p:nvSpPr>
            <p:cNvPr id="74" name="object 74"/>
            <p:cNvSpPr/>
            <p:nvPr/>
          </p:nvSpPr>
          <p:spPr>
            <a:xfrm>
              <a:off x="6857466" y="3034499"/>
              <a:ext cx="612775" cy="113664"/>
            </a:xfrm>
            <a:custGeom>
              <a:avLst/>
              <a:gdLst/>
              <a:ahLst/>
              <a:cxnLst/>
              <a:rect l="l" t="t" r="r" b="b"/>
              <a:pathLst>
                <a:path w="612775" h="113664">
                  <a:moveTo>
                    <a:pt x="612546" y="0"/>
                  </a:moveTo>
                  <a:lnTo>
                    <a:pt x="0" y="0"/>
                  </a:lnTo>
                  <a:lnTo>
                    <a:pt x="0" y="113106"/>
                  </a:lnTo>
                  <a:lnTo>
                    <a:pt x="612546" y="113106"/>
                  </a:lnTo>
                  <a:lnTo>
                    <a:pt x="612546" y="0"/>
                  </a:lnTo>
                  <a:close/>
                </a:path>
              </a:pathLst>
            </a:custGeom>
            <a:solidFill>
              <a:srgbClr val="FFFFFF"/>
            </a:solidFill>
          </p:spPr>
          <p:txBody>
            <a:bodyPr wrap="square" lIns="0" tIns="0" rIns="0" bIns="0" rtlCol="0"/>
            <a:lstStyle/>
            <a:p>
              <a:endParaRPr/>
            </a:p>
          </p:txBody>
        </p:sp>
      </p:grpSp>
      <p:sp>
        <p:nvSpPr>
          <p:cNvPr id="75" name="object 75"/>
          <p:cNvSpPr txBox="1"/>
          <p:nvPr/>
        </p:nvSpPr>
        <p:spPr>
          <a:xfrm>
            <a:off x="6928912" y="3031103"/>
            <a:ext cx="472440" cy="116839"/>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D40055"/>
                </a:solidFill>
                <a:latin typeface="Arial"/>
                <a:cs typeface="Arial"/>
              </a:rPr>
              <a:t>Off-Pathway</a:t>
            </a:r>
            <a:endParaRPr sz="600">
              <a:latin typeface="Arial"/>
              <a:cs typeface="Arial"/>
            </a:endParaRPr>
          </a:p>
        </p:txBody>
      </p:sp>
      <p:grpSp>
        <p:nvGrpSpPr>
          <p:cNvPr id="76" name="object 76"/>
          <p:cNvGrpSpPr/>
          <p:nvPr/>
        </p:nvGrpSpPr>
        <p:grpSpPr>
          <a:xfrm>
            <a:off x="1157113" y="2221001"/>
            <a:ext cx="5339715" cy="427990"/>
            <a:chOff x="1157113" y="2221001"/>
            <a:chExt cx="5339715" cy="427990"/>
          </a:xfrm>
        </p:grpSpPr>
        <p:pic>
          <p:nvPicPr>
            <p:cNvPr id="77" name="object 77"/>
            <p:cNvPicPr/>
            <p:nvPr/>
          </p:nvPicPr>
          <p:blipFill>
            <a:blip r:embed="rId10" cstate="print"/>
            <a:stretch>
              <a:fillRect/>
            </a:stretch>
          </p:blipFill>
          <p:spPr>
            <a:xfrm>
              <a:off x="4997852" y="2416130"/>
              <a:ext cx="222937" cy="222947"/>
            </a:xfrm>
            <a:prstGeom prst="rect">
              <a:avLst/>
            </a:prstGeom>
          </p:spPr>
        </p:pic>
        <p:sp>
          <p:nvSpPr>
            <p:cNvPr id="78" name="object 78"/>
            <p:cNvSpPr/>
            <p:nvPr/>
          </p:nvSpPr>
          <p:spPr>
            <a:xfrm>
              <a:off x="6186982" y="2221001"/>
              <a:ext cx="309880" cy="119380"/>
            </a:xfrm>
            <a:custGeom>
              <a:avLst/>
              <a:gdLst/>
              <a:ahLst/>
              <a:cxnLst/>
              <a:rect l="l" t="t" r="r" b="b"/>
              <a:pathLst>
                <a:path w="309879" h="119380">
                  <a:moveTo>
                    <a:pt x="309333" y="0"/>
                  </a:moveTo>
                  <a:lnTo>
                    <a:pt x="0" y="0"/>
                  </a:lnTo>
                  <a:lnTo>
                    <a:pt x="0" y="119151"/>
                  </a:lnTo>
                  <a:lnTo>
                    <a:pt x="309333" y="119151"/>
                  </a:lnTo>
                  <a:lnTo>
                    <a:pt x="309333" y="0"/>
                  </a:lnTo>
                  <a:close/>
                </a:path>
              </a:pathLst>
            </a:custGeom>
            <a:solidFill>
              <a:srgbClr val="FFFFFF"/>
            </a:solidFill>
          </p:spPr>
          <p:txBody>
            <a:bodyPr wrap="square" lIns="0" tIns="0" rIns="0" bIns="0" rtlCol="0"/>
            <a:lstStyle/>
            <a:p>
              <a:endParaRPr/>
            </a:p>
          </p:txBody>
        </p:sp>
        <p:pic>
          <p:nvPicPr>
            <p:cNvPr id="79" name="object 79"/>
            <p:cNvPicPr/>
            <p:nvPr/>
          </p:nvPicPr>
          <p:blipFill>
            <a:blip r:embed="rId11" cstate="print"/>
            <a:stretch>
              <a:fillRect/>
            </a:stretch>
          </p:blipFill>
          <p:spPr>
            <a:xfrm>
              <a:off x="6250274" y="2254029"/>
              <a:ext cx="180124" cy="103523"/>
            </a:xfrm>
            <a:prstGeom prst="rect">
              <a:avLst/>
            </a:prstGeom>
          </p:spPr>
        </p:pic>
        <p:pic>
          <p:nvPicPr>
            <p:cNvPr id="80" name="object 80"/>
            <p:cNvPicPr/>
            <p:nvPr/>
          </p:nvPicPr>
          <p:blipFill>
            <a:blip r:embed="rId12" cstate="print"/>
            <a:stretch>
              <a:fillRect/>
            </a:stretch>
          </p:blipFill>
          <p:spPr>
            <a:xfrm>
              <a:off x="1157113" y="2406686"/>
              <a:ext cx="238828" cy="241630"/>
            </a:xfrm>
            <a:prstGeom prst="rect">
              <a:avLst/>
            </a:prstGeom>
          </p:spPr>
        </p:pic>
        <p:pic>
          <p:nvPicPr>
            <p:cNvPr id="81" name="object 81"/>
            <p:cNvPicPr/>
            <p:nvPr/>
          </p:nvPicPr>
          <p:blipFill>
            <a:blip r:embed="rId13" cstate="print"/>
            <a:stretch>
              <a:fillRect/>
            </a:stretch>
          </p:blipFill>
          <p:spPr>
            <a:xfrm>
              <a:off x="3857909" y="2383648"/>
              <a:ext cx="233109" cy="265227"/>
            </a:xfrm>
            <a:prstGeom prst="rect">
              <a:avLst/>
            </a:prstGeom>
          </p:spPr>
        </p:pic>
      </p:grpSp>
      <p:sp>
        <p:nvSpPr>
          <p:cNvPr id="82" name="object 82"/>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10</a:t>
            </a:fld>
            <a:endParaRPr spc="-25" dirty="0"/>
          </a:p>
        </p:txBody>
      </p:sp>
      <p:sp>
        <p:nvSpPr>
          <p:cNvPr id="83" name="object 83"/>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Sponsors</a:t>
            </a:r>
            <a:r>
              <a:rPr spc="15" dirty="0"/>
              <a:t> </a:t>
            </a:r>
            <a:r>
              <a:rPr dirty="0"/>
              <a:t>of</a:t>
            </a:r>
            <a:r>
              <a:rPr spc="45" dirty="0"/>
              <a:t> </a:t>
            </a:r>
            <a:r>
              <a:rPr dirty="0"/>
              <a:t>payer-focused</a:t>
            </a:r>
            <a:r>
              <a:rPr spc="20" dirty="0"/>
              <a:t> </a:t>
            </a:r>
            <a:r>
              <a:rPr dirty="0"/>
              <a:t>pathways</a:t>
            </a:r>
            <a:r>
              <a:rPr spc="55" dirty="0"/>
              <a:t> </a:t>
            </a:r>
            <a:r>
              <a:rPr dirty="0"/>
              <a:t>offer</a:t>
            </a:r>
            <a:r>
              <a:rPr spc="40" dirty="0"/>
              <a:t> </a:t>
            </a:r>
            <a:r>
              <a:rPr dirty="0"/>
              <a:t>incentives</a:t>
            </a:r>
            <a:r>
              <a:rPr spc="15" dirty="0"/>
              <a:t> </a:t>
            </a:r>
            <a:r>
              <a:rPr dirty="0"/>
              <a:t>to</a:t>
            </a:r>
            <a:r>
              <a:rPr spc="40" dirty="0"/>
              <a:t> </a:t>
            </a:r>
            <a:r>
              <a:rPr dirty="0"/>
              <a:t>drive</a:t>
            </a:r>
            <a:r>
              <a:rPr spc="25" dirty="0"/>
              <a:t> </a:t>
            </a:r>
            <a:r>
              <a:rPr dirty="0"/>
              <a:t>adherence,</a:t>
            </a:r>
            <a:r>
              <a:rPr spc="10" dirty="0"/>
              <a:t> </a:t>
            </a:r>
            <a:r>
              <a:rPr dirty="0"/>
              <a:t>while</a:t>
            </a:r>
            <a:r>
              <a:rPr spc="10" dirty="0"/>
              <a:t> </a:t>
            </a:r>
            <a:r>
              <a:rPr spc="-10" dirty="0"/>
              <a:t>provider </a:t>
            </a:r>
            <a:r>
              <a:rPr dirty="0"/>
              <a:t>accounts</a:t>
            </a:r>
            <a:r>
              <a:rPr spc="5" dirty="0"/>
              <a:t> </a:t>
            </a:r>
            <a:r>
              <a:rPr dirty="0"/>
              <a:t>using</a:t>
            </a:r>
            <a:r>
              <a:rPr spc="25" dirty="0"/>
              <a:t> </a:t>
            </a:r>
            <a:r>
              <a:rPr dirty="0"/>
              <a:t>pathways</a:t>
            </a:r>
            <a:r>
              <a:rPr spc="55" dirty="0"/>
              <a:t> </a:t>
            </a:r>
            <a:r>
              <a:rPr dirty="0"/>
              <a:t>are</a:t>
            </a:r>
            <a:r>
              <a:rPr spc="30" dirty="0"/>
              <a:t> </a:t>
            </a:r>
            <a:r>
              <a:rPr dirty="0"/>
              <a:t>able</a:t>
            </a:r>
            <a:r>
              <a:rPr spc="30" dirty="0"/>
              <a:t> </a:t>
            </a:r>
            <a:r>
              <a:rPr dirty="0"/>
              <a:t>to</a:t>
            </a:r>
            <a:r>
              <a:rPr spc="40" dirty="0"/>
              <a:t> </a:t>
            </a:r>
            <a:r>
              <a:rPr dirty="0"/>
              <a:t>implement</a:t>
            </a:r>
            <a:r>
              <a:rPr spc="10" dirty="0"/>
              <a:t> </a:t>
            </a:r>
            <a:r>
              <a:rPr dirty="0"/>
              <a:t>their</a:t>
            </a:r>
            <a:r>
              <a:rPr spc="40" dirty="0"/>
              <a:t> </a:t>
            </a:r>
            <a:r>
              <a:rPr dirty="0"/>
              <a:t>own</a:t>
            </a:r>
            <a:r>
              <a:rPr spc="15" dirty="0"/>
              <a:t> </a:t>
            </a:r>
            <a:r>
              <a:rPr dirty="0"/>
              <a:t>internal</a:t>
            </a:r>
            <a:r>
              <a:rPr spc="10" dirty="0"/>
              <a:t> </a:t>
            </a:r>
            <a:r>
              <a:rPr dirty="0"/>
              <a:t>policies</a:t>
            </a:r>
            <a:r>
              <a:rPr spc="10" dirty="0"/>
              <a:t> </a:t>
            </a:r>
            <a:r>
              <a:rPr dirty="0"/>
              <a:t>to</a:t>
            </a:r>
            <a:r>
              <a:rPr spc="40" dirty="0"/>
              <a:t> </a:t>
            </a:r>
            <a:r>
              <a:rPr spc="-10" dirty="0"/>
              <a:t>promote adherence</a:t>
            </a:r>
          </a:p>
        </p:txBody>
      </p:sp>
      <p:grpSp>
        <p:nvGrpSpPr>
          <p:cNvPr id="3" name="object 3"/>
          <p:cNvGrpSpPr/>
          <p:nvPr/>
        </p:nvGrpSpPr>
        <p:grpSpPr>
          <a:xfrm>
            <a:off x="367284" y="1013460"/>
            <a:ext cx="4302760" cy="3401695"/>
            <a:chOff x="367284" y="1013460"/>
            <a:chExt cx="4302760" cy="3401695"/>
          </a:xfrm>
        </p:grpSpPr>
        <p:pic>
          <p:nvPicPr>
            <p:cNvPr id="4" name="object 4"/>
            <p:cNvPicPr/>
            <p:nvPr/>
          </p:nvPicPr>
          <p:blipFill>
            <a:blip r:embed="rId2" cstate="print"/>
            <a:stretch>
              <a:fillRect/>
            </a:stretch>
          </p:blipFill>
          <p:spPr>
            <a:xfrm>
              <a:off x="367284" y="1013460"/>
              <a:ext cx="4302251" cy="3401567"/>
            </a:xfrm>
            <a:prstGeom prst="rect">
              <a:avLst/>
            </a:prstGeom>
          </p:spPr>
        </p:pic>
        <p:sp>
          <p:nvSpPr>
            <p:cNvPr id="5" name="object 5"/>
            <p:cNvSpPr/>
            <p:nvPr/>
          </p:nvSpPr>
          <p:spPr>
            <a:xfrm>
              <a:off x="658525" y="1294725"/>
              <a:ext cx="3721100" cy="2839085"/>
            </a:xfrm>
            <a:custGeom>
              <a:avLst/>
              <a:gdLst/>
              <a:ahLst/>
              <a:cxnLst/>
              <a:rect l="l" t="t" r="r" b="b"/>
              <a:pathLst>
                <a:path w="3721100" h="2839085">
                  <a:moveTo>
                    <a:pt x="3720617" y="0"/>
                  </a:moveTo>
                  <a:lnTo>
                    <a:pt x="244106" y="0"/>
                  </a:lnTo>
                  <a:lnTo>
                    <a:pt x="194908" y="4959"/>
                  </a:lnTo>
                  <a:lnTo>
                    <a:pt x="149086" y="19183"/>
                  </a:lnTo>
                  <a:lnTo>
                    <a:pt x="107621" y="41691"/>
                  </a:lnTo>
                  <a:lnTo>
                    <a:pt x="71494" y="71499"/>
                  </a:lnTo>
                  <a:lnTo>
                    <a:pt x="41687" y="107626"/>
                  </a:lnTo>
                  <a:lnTo>
                    <a:pt x="19182" y="149091"/>
                  </a:lnTo>
                  <a:lnTo>
                    <a:pt x="4959" y="194912"/>
                  </a:lnTo>
                  <a:lnTo>
                    <a:pt x="0" y="244106"/>
                  </a:lnTo>
                  <a:lnTo>
                    <a:pt x="0" y="2838513"/>
                  </a:lnTo>
                  <a:lnTo>
                    <a:pt x="3476510" y="2838513"/>
                  </a:lnTo>
                  <a:lnTo>
                    <a:pt x="3525705" y="2833553"/>
                  </a:lnTo>
                  <a:lnTo>
                    <a:pt x="3571525" y="2819329"/>
                  </a:lnTo>
                  <a:lnTo>
                    <a:pt x="3612990" y="2796822"/>
                  </a:lnTo>
                  <a:lnTo>
                    <a:pt x="3649117" y="2767014"/>
                  </a:lnTo>
                  <a:lnTo>
                    <a:pt x="3678926" y="2730886"/>
                  </a:lnTo>
                  <a:lnTo>
                    <a:pt x="3701433" y="2689421"/>
                  </a:lnTo>
                  <a:lnTo>
                    <a:pt x="3715657" y="2643601"/>
                  </a:lnTo>
                  <a:lnTo>
                    <a:pt x="3720617" y="2594406"/>
                  </a:lnTo>
                  <a:lnTo>
                    <a:pt x="3720617" y="0"/>
                  </a:lnTo>
                  <a:close/>
                </a:path>
              </a:pathLst>
            </a:custGeom>
            <a:solidFill>
              <a:srgbClr val="FFFFFF"/>
            </a:solidFill>
          </p:spPr>
          <p:txBody>
            <a:bodyPr wrap="square" lIns="0" tIns="0" rIns="0" bIns="0" rtlCol="0"/>
            <a:lstStyle/>
            <a:p>
              <a:endParaRPr/>
            </a:p>
          </p:txBody>
        </p:sp>
        <p:sp>
          <p:nvSpPr>
            <p:cNvPr id="6" name="object 6"/>
            <p:cNvSpPr/>
            <p:nvPr/>
          </p:nvSpPr>
          <p:spPr>
            <a:xfrm>
              <a:off x="658525" y="1294725"/>
              <a:ext cx="3721100" cy="2839085"/>
            </a:xfrm>
            <a:custGeom>
              <a:avLst/>
              <a:gdLst/>
              <a:ahLst/>
              <a:cxnLst/>
              <a:rect l="l" t="t" r="r" b="b"/>
              <a:pathLst>
                <a:path w="3721100" h="2839085">
                  <a:moveTo>
                    <a:pt x="244106" y="0"/>
                  </a:moveTo>
                  <a:lnTo>
                    <a:pt x="3720617" y="0"/>
                  </a:lnTo>
                  <a:lnTo>
                    <a:pt x="3720617" y="2594406"/>
                  </a:lnTo>
                  <a:lnTo>
                    <a:pt x="3715657" y="2643601"/>
                  </a:lnTo>
                  <a:lnTo>
                    <a:pt x="3701433" y="2689421"/>
                  </a:lnTo>
                  <a:lnTo>
                    <a:pt x="3678926" y="2730886"/>
                  </a:lnTo>
                  <a:lnTo>
                    <a:pt x="3649117" y="2767014"/>
                  </a:lnTo>
                  <a:lnTo>
                    <a:pt x="3612990" y="2796822"/>
                  </a:lnTo>
                  <a:lnTo>
                    <a:pt x="3571525" y="2819329"/>
                  </a:lnTo>
                  <a:lnTo>
                    <a:pt x="3525705" y="2833553"/>
                  </a:lnTo>
                  <a:lnTo>
                    <a:pt x="3476510" y="2838513"/>
                  </a:lnTo>
                  <a:lnTo>
                    <a:pt x="0" y="2838513"/>
                  </a:lnTo>
                  <a:lnTo>
                    <a:pt x="0" y="244106"/>
                  </a:lnTo>
                  <a:lnTo>
                    <a:pt x="4959" y="194912"/>
                  </a:lnTo>
                  <a:lnTo>
                    <a:pt x="19182" y="149091"/>
                  </a:lnTo>
                  <a:lnTo>
                    <a:pt x="41687" y="107626"/>
                  </a:lnTo>
                  <a:lnTo>
                    <a:pt x="71494" y="71499"/>
                  </a:lnTo>
                  <a:lnTo>
                    <a:pt x="107621" y="41691"/>
                  </a:lnTo>
                  <a:lnTo>
                    <a:pt x="149086" y="19183"/>
                  </a:lnTo>
                  <a:lnTo>
                    <a:pt x="194908" y="4959"/>
                  </a:lnTo>
                  <a:lnTo>
                    <a:pt x="244106" y="0"/>
                  </a:lnTo>
                  <a:close/>
                </a:path>
              </a:pathLst>
            </a:custGeom>
            <a:ln w="15875">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751624" y="1378026"/>
              <a:ext cx="3527285" cy="546544"/>
            </a:xfrm>
            <a:prstGeom prst="rect">
              <a:avLst/>
            </a:prstGeom>
          </p:spPr>
        </p:pic>
      </p:grpSp>
      <p:sp>
        <p:nvSpPr>
          <p:cNvPr id="8" name="object 8"/>
          <p:cNvSpPr txBox="1"/>
          <p:nvPr/>
        </p:nvSpPr>
        <p:spPr>
          <a:xfrm>
            <a:off x="4147960" y="2529752"/>
            <a:ext cx="64769" cy="109855"/>
          </a:xfrm>
          <a:prstGeom prst="rect">
            <a:avLst/>
          </a:prstGeom>
        </p:spPr>
        <p:txBody>
          <a:bodyPr vert="horz" wrap="square" lIns="0" tIns="12700" rIns="0" bIns="0" rtlCol="0">
            <a:spAutoFit/>
          </a:bodyPr>
          <a:lstStyle/>
          <a:p>
            <a:pPr marL="12700">
              <a:lnSpc>
                <a:spcPct val="100000"/>
              </a:lnSpc>
              <a:spcBef>
                <a:spcPts val="100"/>
              </a:spcBef>
            </a:pPr>
            <a:r>
              <a:rPr sz="550" spc="-50" dirty="0">
                <a:latin typeface="Arial"/>
                <a:cs typeface="Arial"/>
              </a:rPr>
              <a:t>e</a:t>
            </a:r>
            <a:endParaRPr sz="550">
              <a:latin typeface="Arial"/>
              <a:cs typeface="Arial"/>
            </a:endParaRPr>
          </a:p>
        </p:txBody>
      </p:sp>
      <p:graphicFrame>
        <p:nvGraphicFramePr>
          <p:cNvPr id="9" name="object 9"/>
          <p:cNvGraphicFramePr>
            <a:graphicFrameLocks noGrp="1"/>
          </p:cNvGraphicFramePr>
          <p:nvPr/>
        </p:nvGraphicFramePr>
        <p:xfrm>
          <a:off x="851095" y="2423051"/>
          <a:ext cx="3386454" cy="1652270"/>
        </p:xfrm>
        <a:graphic>
          <a:graphicData uri="http://schemas.openxmlformats.org/drawingml/2006/table">
            <a:tbl>
              <a:tblPr firstRow="1" bandRow="1">
                <a:tableStyleId>{2D5ABB26-0587-4C30-8999-92F81FD0307C}</a:tableStyleId>
              </a:tblPr>
              <a:tblGrid>
                <a:gridCol w="1670050">
                  <a:extLst>
                    <a:ext uri="{9D8B030D-6E8A-4147-A177-3AD203B41FA5}">
                      <a16:colId xmlns:a16="http://schemas.microsoft.com/office/drawing/2014/main" val="20000"/>
                    </a:ext>
                  </a:extLst>
                </a:gridCol>
                <a:gridCol w="1639570">
                  <a:extLst>
                    <a:ext uri="{9D8B030D-6E8A-4147-A177-3AD203B41FA5}">
                      <a16:colId xmlns:a16="http://schemas.microsoft.com/office/drawing/2014/main" val="20001"/>
                    </a:ext>
                  </a:extLst>
                </a:gridCol>
              </a:tblGrid>
              <a:tr h="419734">
                <a:tc>
                  <a:txBody>
                    <a:bodyPr/>
                    <a:lstStyle/>
                    <a:p>
                      <a:pPr>
                        <a:lnSpc>
                          <a:spcPct val="100000"/>
                        </a:lnSpc>
                      </a:pPr>
                      <a:endParaRPr sz="600">
                        <a:latin typeface="Times New Roman"/>
                        <a:cs typeface="Times New Roman"/>
                      </a:endParaRPr>
                    </a:p>
                  </a:txBody>
                  <a:tcPr marL="0" marR="0" marT="0" marB="0">
                    <a:lnR w="12700">
                      <a:solidFill>
                        <a:srgbClr val="D9D9D9"/>
                      </a:solidFill>
                      <a:prstDash val="solid"/>
                    </a:lnR>
                    <a:lnB w="12700">
                      <a:solidFill>
                        <a:srgbClr val="D9D9D9"/>
                      </a:solidFill>
                      <a:prstDash val="solid"/>
                    </a:lnB>
                  </a:tcPr>
                </a:tc>
                <a:tc>
                  <a:txBody>
                    <a:bodyPr/>
                    <a:lstStyle/>
                    <a:p>
                      <a:pPr>
                        <a:lnSpc>
                          <a:spcPct val="100000"/>
                        </a:lnSpc>
                        <a:spcBef>
                          <a:spcPts val="305"/>
                        </a:spcBef>
                      </a:pPr>
                      <a:endParaRPr sz="550">
                        <a:latin typeface="Times New Roman"/>
                        <a:cs typeface="Times New Roman"/>
                      </a:endParaRPr>
                    </a:p>
                    <a:p>
                      <a:pPr marL="262890" indent="-90170">
                        <a:lnSpc>
                          <a:spcPct val="100000"/>
                        </a:lnSpc>
                        <a:spcBef>
                          <a:spcPts val="5"/>
                        </a:spcBef>
                      </a:pPr>
                      <a:r>
                        <a:rPr sz="550" dirty="0">
                          <a:latin typeface="Arial"/>
                          <a:cs typeface="Arial"/>
                        </a:rPr>
                        <a:t>Pathways</a:t>
                      </a:r>
                      <a:r>
                        <a:rPr sz="550" spc="-35" dirty="0">
                          <a:latin typeface="Arial"/>
                          <a:cs typeface="Arial"/>
                        </a:rPr>
                        <a:t> </a:t>
                      </a:r>
                      <a:r>
                        <a:rPr sz="550" dirty="0">
                          <a:latin typeface="Arial"/>
                          <a:cs typeface="Arial"/>
                        </a:rPr>
                        <a:t>adherence</a:t>
                      </a:r>
                      <a:r>
                        <a:rPr sz="550" spc="-45" dirty="0">
                          <a:latin typeface="Arial"/>
                          <a:cs typeface="Arial"/>
                        </a:rPr>
                        <a:t> </a:t>
                      </a:r>
                      <a:r>
                        <a:rPr sz="550" dirty="0">
                          <a:latin typeface="Arial"/>
                          <a:cs typeface="Arial"/>
                        </a:rPr>
                        <a:t>tracked</a:t>
                      </a:r>
                      <a:r>
                        <a:rPr sz="550" spc="-20" dirty="0">
                          <a:latin typeface="Arial"/>
                          <a:cs typeface="Arial"/>
                        </a:rPr>
                        <a:t> </a:t>
                      </a:r>
                      <a:r>
                        <a:rPr sz="550" dirty="0">
                          <a:latin typeface="Arial"/>
                          <a:cs typeface="Arial"/>
                        </a:rPr>
                        <a:t>as</a:t>
                      </a:r>
                      <a:r>
                        <a:rPr sz="550" spc="-10" dirty="0">
                          <a:latin typeface="Arial"/>
                          <a:cs typeface="Arial"/>
                        </a:rPr>
                        <a:t> </a:t>
                      </a:r>
                      <a:r>
                        <a:rPr sz="550" dirty="0">
                          <a:latin typeface="Arial"/>
                          <a:cs typeface="Arial"/>
                        </a:rPr>
                        <a:t>part</a:t>
                      </a:r>
                      <a:r>
                        <a:rPr sz="550" spc="-5" dirty="0">
                          <a:latin typeface="Arial"/>
                          <a:cs typeface="Arial"/>
                        </a:rPr>
                        <a:t> </a:t>
                      </a:r>
                      <a:r>
                        <a:rPr sz="550" dirty="0">
                          <a:latin typeface="Arial"/>
                          <a:cs typeface="Arial"/>
                        </a:rPr>
                        <a:t>of</a:t>
                      </a:r>
                      <a:r>
                        <a:rPr sz="550" spc="-10" dirty="0">
                          <a:latin typeface="Arial"/>
                          <a:cs typeface="Arial"/>
                        </a:rPr>
                        <a:t> Elevanc</a:t>
                      </a:r>
                      <a:r>
                        <a:rPr sz="550" spc="500" dirty="0">
                          <a:latin typeface="Arial"/>
                          <a:cs typeface="Arial"/>
                        </a:rPr>
                        <a:t> </a:t>
                      </a:r>
                      <a:r>
                        <a:rPr sz="550" dirty="0">
                          <a:latin typeface="Arial"/>
                          <a:cs typeface="Arial"/>
                        </a:rPr>
                        <a:t>OMH+</a:t>
                      </a:r>
                      <a:r>
                        <a:rPr sz="550" spc="10" dirty="0">
                          <a:latin typeface="Arial"/>
                          <a:cs typeface="Arial"/>
                        </a:rPr>
                        <a:t> </a:t>
                      </a:r>
                      <a:r>
                        <a:rPr sz="550" dirty="0">
                          <a:latin typeface="Arial"/>
                          <a:cs typeface="Arial"/>
                        </a:rPr>
                        <a:t>enhanced</a:t>
                      </a:r>
                      <a:r>
                        <a:rPr sz="550" spc="-55" dirty="0">
                          <a:latin typeface="Arial"/>
                          <a:cs typeface="Arial"/>
                        </a:rPr>
                        <a:t> </a:t>
                      </a:r>
                      <a:r>
                        <a:rPr sz="550" dirty="0">
                          <a:latin typeface="Arial"/>
                          <a:cs typeface="Arial"/>
                        </a:rPr>
                        <a:t>reimbursement</a:t>
                      </a:r>
                      <a:r>
                        <a:rPr sz="550" spc="-45" dirty="0">
                          <a:latin typeface="Arial"/>
                          <a:cs typeface="Arial"/>
                        </a:rPr>
                        <a:t> </a:t>
                      </a:r>
                      <a:r>
                        <a:rPr sz="550" spc="-10" dirty="0">
                          <a:latin typeface="Arial"/>
                          <a:cs typeface="Arial"/>
                        </a:rPr>
                        <a:t>eligibility^</a:t>
                      </a:r>
                      <a:endParaRPr sz="550">
                        <a:latin typeface="Arial"/>
                        <a:cs typeface="Arial"/>
                      </a:endParaRPr>
                    </a:p>
                  </a:txBody>
                  <a:tcPr marL="0" marR="0" marT="38735" marB="0">
                    <a:lnL w="12700">
                      <a:solidFill>
                        <a:srgbClr val="D9D9D9"/>
                      </a:solidFill>
                      <a:prstDash val="solid"/>
                    </a:lnL>
                    <a:lnB w="12700">
                      <a:solidFill>
                        <a:srgbClr val="D9D9D9"/>
                      </a:solidFill>
                      <a:prstDash val="solid"/>
                    </a:lnB>
                  </a:tcPr>
                </a:tc>
                <a:extLst>
                  <a:ext uri="{0D108BD9-81ED-4DB2-BD59-A6C34878D82A}">
                    <a16:rowId xmlns:a16="http://schemas.microsoft.com/office/drawing/2014/main" val="10000"/>
                  </a:ext>
                </a:extLst>
              </a:tr>
              <a:tr h="407034">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145"/>
                        </a:spcBef>
                      </a:pPr>
                      <a:endParaRPr sz="500">
                        <a:latin typeface="Times New Roman"/>
                        <a:cs typeface="Times New Roman"/>
                      </a:endParaRPr>
                    </a:p>
                    <a:p>
                      <a:pPr marL="835025">
                        <a:lnSpc>
                          <a:spcPct val="100000"/>
                        </a:lnSpc>
                      </a:pPr>
                      <a:r>
                        <a:rPr sz="500" dirty="0">
                          <a:latin typeface="Arial"/>
                          <a:cs typeface="Arial"/>
                        </a:rPr>
                        <a:t>(Both</a:t>
                      </a:r>
                      <a:r>
                        <a:rPr sz="500" spc="40" dirty="0">
                          <a:latin typeface="Arial"/>
                          <a:cs typeface="Arial"/>
                        </a:rPr>
                        <a:t> </a:t>
                      </a:r>
                      <a:r>
                        <a:rPr sz="500" dirty="0">
                          <a:latin typeface="Arial"/>
                          <a:cs typeface="Arial"/>
                        </a:rPr>
                        <a:t>Level</a:t>
                      </a:r>
                      <a:r>
                        <a:rPr sz="500" spc="10" dirty="0">
                          <a:latin typeface="Arial"/>
                          <a:cs typeface="Arial"/>
                        </a:rPr>
                        <a:t> </a:t>
                      </a:r>
                      <a:r>
                        <a:rPr sz="500" dirty="0">
                          <a:latin typeface="Arial"/>
                          <a:cs typeface="Arial"/>
                        </a:rPr>
                        <a:t>1</a:t>
                      </a:r>
                      <a:r>
                        <a:rPr sz="500" spc="45" dirty="0">
                          <a:latin typeface="Arial"/>
                          <a:cs typeface="Arial"/>
                        </a:rPr>
                        <a:t> </a:t>
                      </a:r>
                      <a:r>
                        <a:rPr sz="500" dirty="0">
                          <a:latin typeface="Arial"/>
                          <a:cs typeface="Arial"/>
                        </a:rPr>
                        <a:t>&amp;</a:t>
                      </a:r>
                      <a:r>
                        <a:rPr sz="500" spc="30" dirty="0">
                          <a:latin typeface="Arial"/>
                          <a:cs typeface="Arial"/>
                        </a:rPr>
                        <a:t> </a:t>
                      </a:r>
                      <a:r>
                        <a:rPr sz="500" spc="-25" dirty="0">
                          <a:latin typeface="Arial"/>
                          <a:cs typeface="Arial"/>
                        </a:rPr>
                        <a:t>2)</a:t>
                      </a:r>
                      <a:endParaRPr sz="500">
                        <a:latin typeface="Arial"/>
                        <a:cs typeface="Arial"/>
                      </a:endParaRPr>
                    </a:p>
                  </a:txBody>
                  <a:tcPr marL="0" marR="0" marT="0" marB="0">
                    <a:lnR w="12700">
                      <a:solidFill>
                        <a:srgbClr val="D9D9D9"/>
                      </a:solidFill>
                      <a:prstDash val="solid"/>
                    </a:lnR>
                    <a:lnT w="12700">
                      <a:solidFill>
                        <a:srgbClr val="D9D9D9"/>
                      </a:solidFill>
                      <a:prstDash val="solid"/>
                    </a:lnT>
                    <a:lnB w="12700">
                      <a:solidFill>
                        <a:srgbClr val="D9D9D9"/>
                      </a:solidFill>
                      <a:prstDash val="solid"/>
                    </a:lnB>
                  </a:tcPr>
                </a:tc>
                <a:tc>
                  <a:txBody>
                    <a:bodyPr/>
                    <a:lstStyle/>
                    <a:p>
                      <a:pPr>
                        <a:lnSpc>
                          <a:spcPct val="100000"/>
                        </a:lnSpc>
                        <a:spcBef>
                          <a:spcPts val="365"/>
                        </a:spcBef>
                      </a:pPr>
                      <a:endParaRPr sz="550">
                        <a:latin typeface="Times New Roman"/>
                        <a:cs typeface="Times New Roman"/>
                      </a:endParaRPr>
                    </a:p>
                    <a:p>
                      <a:pPr marL="374650" marR="183515" indent="1270">
                        <a:lnSpc>
                          <a:spcPct val="100000"/>
                        </a:lnSpc>
                      </a:pPr>
                      <a:r>
                        <a:rPr sz="550" dirty="0">
                          <a:latin typeface="Arial"/>
                          <a:cs typeface="Arial"/>
                        </a:rPr>
                        <a:t>PMPM</a:t>
                      </a:r>
                      <a:r>
                        <a:rPr sz="550" spc="5" dirty="0">
                          <a:latin typeface="Arial"/>
                          <a:cs typeface="Arial"/>
                        </a:rPr>
                        <a:t> </a:t>
                      </a:r>
                      <a:r>
                        <a:rPr sz="550" dirty="0">
                          <a:latin typeface="Arial"/>
                          <a:cs typeface="Arial"/>
                        </a:rPr>
                        <a:t>cost</a:t>
                      </a:r>
                      <a:r>
                        <a:rPr sz="550" spc="-10" dirty="0">
                          <a:latin typeface="Arial"/>
                          <a:cs typeface="Arial"/>
                        </a:rPr>
                        <a:t> </a:t>
                      </a:r>
                      <a:r>
                        <a:rPr sz="550" dirty="0">
                          <a:latin typeface="Arial"/>
                          <a:cs typeface="Arial"/>
                        </a:rPr>
                        <a:t>savings</a:t>
                      </a:r>
                      <a:r>
                        <a:rPr sz="550" spc="-40" dirty="0">
                          <a:latin typeface="Arial"/>
                          <a:cs typeface="Arial"/>
                        </a:rPr>
                        <a:t> </a:t>
                      </a:r>
                      <a:r>
                        <a:rPr sz="550" dirty="0">
                          <a:latin typeface="Arial"/>
                          <a:cs typeface="Arial"/>
                        </a:rPr>
                        <a:t>bonus</a:t>
                      </a:r>
                      <a:r>
                        <a:rPr sz="550" spc="-25" dirty="0">
                          <a:latin typeface="Arial"/>
                          <a:cs typeface="Arial"/>
                        </a:rPr>
                        <a:t> </a:t>
                      </a:r>
                      <a:r>
                        <a:rPr sz="550" dirty="0">
                          <a:latin typeface="Arial"/>
                          <a:cs typeface="Arial"/>
                        </a:rPr>
                        <a:t>for</a:t>
                      </a:r>
                      <a:r>
                        <a:rPr sz="550" spc="-15" dirty="0">
                          <a:latin typeface="Arial"/>
                          <a:cs typeface="Arial"/>
                        </a:rPr>
                        <a:t> </a:t>
                      </a:r>
                      <a:r>
                        <a:rPr sz="550" spc="-20" dirty="0">
                          <a:latin typeface="Arial"/>
                          <a:cs typeface="Arial"/>
                        </a:rPr>
                        <a:t>high</a:t>
                      </a:r>
                      <a:r>
                        <a:rPr sz="550" spc="500" dirty="0">
                          <a:latin typeface="Arial"/>
                          <a:cs typeface="Arial"/>
                        </a:rPr>
                        <a:t> </a:t>
                      </a:r>
                      <a:r>
                        <a:rPr sz="550" dirty="0">
                          <a:latin typeface="Arial"/>
                          <a:cs typeface="Arial"/>
                        </a:rPr>
                        <a:t>adherence</a:t>
                      </a:r>
                      <a:r>
                        <a:rPr sz="550" spc="-45" dirty="0">
                          <a:latin typeface="Arial"/>
                          <a:cs typeface="Arial"/>
                        </a:rPr>
                        <a:t> </a:t>
                      </a:r>
                      <a:r>
                        <a:rPr sz="550" dirty="0">
                          <a:latin typeface="Arial"/>
                          <a:cs typeface="Arial"/>
                        </a:rPr>
                        <a:t>(Level</a:t>
                      </a:r>
                      <a:r>
                        <a:rPr sz="550" spc="-25" dirty="0">
                          <a:latin typeface="Arial"/>
                          <a:cs typeface="Arial"/>
                        </a:rPr>
                        <a:t> </a:t>
                      </a:r>
                      <a:r>
                        <a:rPr sz="550" dirty="0">
                          <a:latin typeface="Arial"/>
                          <a:cs typeface="Arial"/>
                        </a:rPr>
                        <a:t>1</a:t>
                      </a:r>
                      <a:r>
                        <a:rPr sz="550" spc="10" dirty="0">
                          <a:latin typeface="Arial"/>
                          <a:cs typeface="Arial"/>
                        </a:rPr>
                        <a:t> </a:t>
                      </a:r>
                      <a:r>
                        <a:rPr sz="550" dirty="0">
                          <a:latin typeface="Arial"/>
                          <a:cs typeface="Arial"/>
                        </a:rPr>
                        <a:t>pathways</a:t>
                      </a:r>
                      <a:r>
                        <a:rPr sz="550" spc="-30" dirty="0">
                          <a:latin typeface="Arial"/>
                          <a:cs typeface="Arial"/>
                        </a:rPr>
                        <a:t> </a:t>
                      </a:r>
                      <a:r>
                        <a:rPr sz="550" spc="-20" dirty="0">
                          <a:latin typeface="Arial"/>
                          <a:cs typeface="Arial"/>
                        </a:rPr>
                        <a:t>only)</a:t>
                      </a:r>
                      <a:endParaRPr sz="550">
                        <a:latin typeface="Arial"/>
                        <a:cs typeface="Arial"/>
                      </a:endParaRPr>
                    </a:p>
                  </a:txBody>
                  <a:tcPr marL="0" marR="0" marT="46355" marB="0">
                    <a:lnL w="12700">
                      <a:solidFill>
                        <a:srgbClr val="D9D9D9"/>
                      </a:solidFill>
                      <a:prstDash val="solid"/>
                    </a:lnL>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1"/>
                  </a:ext>
                </a:extLst>
              </a:tr>
              <a:tr h="407034">
                <a:tc>
                  <a:txBody>
                    <a:bodyPr/>
                    <a:lstStyle/>
                    <a:p>
                      <a:pPr>
                        <a:lnSpc>
                          <a:spcPct val="100000"/>
                        </a:lnSpc>
                      </a:pPr>
                      <a:endParaRPr sz="600">
                        <a:latin typeface="Times New Roman"/>
                        <a:cs typeface="Times New Roman"/>
                      </a:endParaRPr>
                    </a:p>
                  </a:txBody>
                  <a:tcPr marL="0" marR="0" marT="0" marB="0">
                    <a:lnR w="12700">
                      <a:solidFill>
                        <a:srgbClr val="D9D9D9"/>
                      </a:solidFill>
                      <a:prstDash val="solid"/>
                    </a:lnR>
                    <a:lnT w="12700">
                      <a:solidFill>
                        <a:srgbClr val="D9D9D9"/>
                      </a:solidFill>
                      <a:prstDash val="solid"/>
                    </a:lnT>
                    <a:lnB w="12700">
                      <a:solidFill>
                        <a:srgbClr val="D9D9D9"/>
                      </a:solidFill>
                      <a:prstDash val="solid"/>
                    </a:lnB>
                  </a:tcPr>
                </a:tc>
                <a:tc>
                  <a:txBody>
                    <a:bodyPr/>
                    <a:lstStyle/>
                    <a:p>
                      <a:pPr>
                        <a:lnSpc>
                          <a:spcPct val="100000"/>
                        </a:lnSpc>
                        <a:spcBef>
                          <a:spcPts val="320"/>
                        </a:spcBef>
                      </a:pPr>
                      <a:endParaRPr sz="550">
                        <a:latin typeface="Times New Roman"/>
                        <a:cs typeface="Times New Roman"/>
                      </a:endParaRPr>
                    </a:p>
                    <a:p>
                      <a:pPr marL="581660" marR="59690" indent="-330835">
                        <a:lnSpc>
                          <a:spcPct val="100000"/>
                        </a:lnSpc>
                      </a:pPr>
                      <a:r>
                        <a:rPr sz="550" dirty="0">
                          <a:latin typeface="Arial"/>
                          <a:cs typeface="Arial"/>
                        </a:rPr>
                        <a:t>$1000</a:t>
                      </a:r>
                      <a:r>
                        <a:rPr sz="550" spc="-50" dirty="0">
                          <a:latin typeface="Arial"/>
                          <a:cs typeface="Arial"/>
                        </a:rPr>
                        <a:t> </a:t>
                      </a:r>
                      <a:r>
                        <a:rPr sz="550" dirty="0">
                          <a:latin typeface="Arial"/>
                          <a:cs typeface="Arial"/>
                        </a:rPr>
                        <a:t>per authorization</a:t>
                      </a:r>
                      <a:r>
                        <a:rPr sz="550" spc="-50" dirty="0">
                          <a:latin typeface="Arial"/>
                          <a:cs typeface="Arial"/>
                        </a:rPr>
                        <a:t> </a:t>
                      </a:r>
                      <a:r>
                        <a:rPr sz="550" dirty="0">
                          <a:latin typeface="Arial"/>
                          <a:cs typeface="Arial"/>
                        </a:rPr>
                        <a:t>if</a:t>
                      </a:r>
                      <a:r>
                        <a:rPr sz="550" spc="20" dirty="0">
                          <a:latin typeface="Arial"/>
                          <a:cs typeface="Arial"/>
                        </a:rPr>
                        <a:t> </a:t>
                      </a:r>
                      <a:r>
                        <a:rPr sz="550" dirty="0">
                          <a:latin typeface="Arial"/>
                          <a:cs typeface="Arial"/>
                        </a:rPr>
                        <a:t>practice</a:t>
                      </a:r>
                      <a:r>
                        <a:rPr sz="550" spc="-20" dirty="0">
                          <a:latin typeface="Arial"/>
                          <a:cs typeface="Arial"/>
                        </a:rPr>
                        <a:t> </a:t>
                      </a:r>
                      <a:r>
                        <a:rPr sz="550" spc="-10" dirty="0">
                          <a:latin typeface="Arial"/>
                          <a:cs typeface="Arial"/>
                        </a:rPr>
                        <a:t>exceeds</a:t>
                      </a:r>
                      <a:r>
                        <a:rPr sz="550" spc="500" dirty="0">
                          <a:latin typeface="Arial"/>
                          <a:cs typeface="Arial"/>
                        </a:rPr>
                        <a:t> </a:t>
                      </a:r>
                      <a:r>
                        <a:rPr sz="550" dirty="0">
                          <a:latin typeface="Arial"/>
                          <a:cs typeface="Arial"/>
                        </a:rPr>
                        <a:t>adherence</a:t>
                      </a:r>
                      <a:r>
                        <a:rPr sz="550" spc="-45" dirty="0">
                          <a:latin typeface="Arial"/>
                          <a:cs typeface="Arial"/>
                        </a:rPr>
                        <a:t> </a:t>
                      </a:r>
                      <a:r>
                        <a:rPr sz="550" spc="-10" dirty="0">
                          <a:latin typeface="Arial"/>
                          <a:cs typeface="Arial"/>
                        </a:rPr>
                        <a:t>threshold*</a:t>
                      </a:r>
                      <a:endParaRPr sz="550">
                        <a:latin typeface="Arial"/>
                        <a:cs typeface="Arial"/>
                      </a:endParaRPr>
                    </a:p>
                  </a:txBody>
                  <a:tcPr marL="0" marR="0" marT="40640" marB="0">
                    <a:lnL w="12700">
                      <a:solidFill>
                        <a:srgbClr val="D9D9D9"/>
                      </a:solidFill>
                      <a:prstDash val="solid"/>
                    </a:lnL>
                    <a:lnT w="12700">
                      <a:solidFill>
                        <a:srgbClr val="D9D9D9"/>
                      </a:solidFill>
                      <a:prstDash val="solid"/>
                    </a:lnT>
                    <a:lnB w="12700">
                      <a:solidFill>
                        <a:srgbClr val="D9D9D9"/>
                      </a:solidFill>
                      <a:prstDash val="solid"/>
                    </a:lnB>
                  </a:tcPr>
                </a:tc>
                <a:extLst>
                  <a:ext uri="{0D108BD9-81ED-4DB2-BD59-A6C34878D82A}">
                    <a16:rowId xmlns:a16="http://schemas.microsoft.com/office/drawing/2014/main" val="10002"/>
                  </a:ext>
                </a:extLst>
              </a:tr>
              <a:tr h="418465">
                <a:tc>
                  <a:txBody>
                    <a:bodyPr/>
                    <a:lstStyle/>
                    <a:p>
                      <a:pPr>
                        <a:lnSpc>
                          <a:spcPct val="100000"/>
                        </a:lnSpc>
                      </a:pPr>
                      <a:endParaRPr sz="600">
                        <a:latin typeface="Times New Roman"/>
                        <a:cs typeface="Times New Roman"/>
                      </a:endParaRPr>
                    </a:p>
                  </a:txBody>
                  <a:tcPr marL="0" marR="0" marT="0" marB="0">
                    <a:lnR w="12700">
                      <a:solidFill>
                        <a:srgbClr val="D9D9D9"/>
                      </a:solidFill>
                      <a:prstDash val="solid"/>
                    </a:lnR>
                    <a:lnT w="12700">
                      <a:solidFill>
                        <a:srgbClr val="D9D9D9"/>
                      </a:solidFill>
                      <a:prstDash val="solid"/>
                    </a:lnT>
                  </a:tcPr>
                </a:tc>
                <a:tc>
                  <a:txBody>
                    <a:bodyPr/>
                    <a:lstStyle/>
                    <a:p>
                      <a:pPr>
                        <a:lnSpc>
                          <a:spcPct val="100000"/>
                        </a:lnSpc>
                        <a:spcBef>
                          <a:spcPts val="625"/>
                        </a:spcBef>
                      </a:pPr>
                      <a:endParaRPr sz="550">
                        <a:latin typeface="Times New Roman"/>
                        <a:cs typeface="Times New Roman"/>
                      </a:endParaRPr>
                    </a:p>
                    <a:p>
                      <a:pPr marL="183515" algn="ctr">
                        <a:lnSpc>
                          <a:spcPct val="100000"/>
                        </a:lnSpc>
                      </a:pPr>
                      <a:r>
                        <a:rPr sz="550" spc="-25" dirty="0">
                          <a:latin typeface="Arial"/>
                          <a:cs typeface="Arial"/>
                        </a:rPr>
                        <a:t>N/A</a:t>
                      </a:r>
                      <a:endParaRPr sz="550">
                        <a:latin typeface="Arial"/>
                        <a:cs typeface="Arial"/>
                      </a:endParaRPr>
                    </a:p>
                  </a:txBody>
                  <a:tcPr marL="0" marR="0" marT="79375" marB="0">
                    <a:lnL w="12700">
                      <a:solidFill>
                        <a:srgbClr val="D9D9D9"/>
                      </a:solidFill>
                      <a:prstDash val="solid"/>
                    </a:lnL>
                    <a:lnT w="12700">
                      <a:solidFill>
                        <a:srgbClr val="D9D9D9"/>
                      </a:solidFill>
                      <a:prstDash val="solid"/>
                    </a:lnT>
                  </a:tcPr>
                </a:tc>
                <a:extLst>
                  <a:ext uri="{0D108BD9-81ED-4DB2-BD59-A6C34878D82A}">
                    <a16:rowId xmlns:a16="http://schemas.microsoft.com/office/drawing/2014/main" val="10003"/>
                  </a:ext>
                </a:extLst>
              </a:tr>
            </a:tbl>
          </a:graphicData>
        </a:graphic>
      </p:graphicFrame>
      <p:pic>
        <p:nvPicPr>
          <p:cNvPr id="10" name="object 10"/>
          <p:cNvPicPr/>
          <p:nvPr/>
        </p:nvPicPr>
        <p:blipFill>
          <a:blip r:embed="rId4" cstate="print"/>
          <a:stretch>
            <a:fillRect/>
          </a:stretch>
        </p:blipFill>
        <p:spPr>
          <a:xfrm>
            <a:off x="1895558" y="2548590"/>
            <a:ext cx="155448" cy="153860"/>
          </a:xfrm>
          <a:prstGeom prst="rect">
            <a:avLst/>
          </a:prstGeom>
        </p:spPr>
      </p:pic>
      <p:pic>
        <p:nvPicPr>
          <p:cNvPr id="11" name="object 11"/>
          <p:cNvPicPr/>
          <p:nvPr/>
        </p:nvPicPr>
        <p:blipFill>
          <a:blip r:embed="rId4" cstate="print"/>
          <a:stretch>
            <a:fillRect/>
          </a:stretch>
        </p:blipFill>
        <p:spPr>
          <a:xfrm>
            <a:off x="1895558" y="2908863"/>
            <a:ext cx="155448" cy="153860"/>
          </a:xfrm>
          <a:prstGeom prst="rect">
            <a:avLst/>
          </a:prstGeom>
        </p:spPr>
      </p:pic>
      <p:pic>
        <p:nvPicPr>
          <p:cNvPr id="12" name="object 12"/>
          <p:cNvPicPr/>
          <p:nvPr/>
        </p:nvPicPr>
        <p:blipFill>
          <a:blip r:embed="rId4" cstate="print"/>
          <a:stretch>
            <a:fillRect/>
          </a:stretch>
        </p:blipFill>
        <p:spPr>
          <a:xfrm>
            <a:off x="1895558" y="3366470"/>
            <a:ext cx="155448" cy="153860"/>
          </a:xfrm>
          <a:prstGeom prst="rect">
            <a:avLst/>
          </a:prstGeom>
        </p:spPr>
      </p:pic>
      <p:pic>
        <p:nvPicPr>
          <p:cNvPr id="13" name="object 13"/>
          <p:cNvPicPr/>
          <p:nvPr/>
        </p:nvPicPr>
        <p:blipFill>
          <a:blip r:embed="rId4" cstate="print"/>
          <a:stretch>
            <a:fillRect/>
          </a:stretch>
        </p:blipFill>
        <p:spPr>
          <a:xfrm>
            <a:off x="1895558" y="3785732"/>
            <a:ext cx="155448" cy="153860"/>
          </a:xfrm>
          <a:prstGeom prst="rect">
            <a:avLst/>
          </a:prstGeom>
        </p:spPr>
      </p:pic>
      <p:sp>
        <p:nvSpPr>
          <p:cNvPr id="14" name="object 14"/>
          <p:cNvSpPr/>
          <p:nvPr/>
        </p:nvSpPr>
        <p:spPr>
          <a:xfrm>
            <a:off x="1385229" y="2226040"/>
            <a:ext cx="1111250" cy="149225"/>
          </a:xfrm>
          <a:custGeom>
            <a:avLst/>
            <a:gdLst/>
            <a:ahLst/>
            <a:cxnLst/>
            <a:rect l="l" t="t" r="r" b="b"/>
            <a:pathLst>
              <a:path w="1111250" h="149225">
                <a:moveTo>
                  <a:pt x="1110818" y="0"/>
                </a:moveTo>
                <a:lnTo>
                  <a:pt x="74345" y="0"/>
                </a:lnTo>
                <a:lnTo>
                  <a:pt x="45407" y="5842"/>
                </a:lnTo>
                <a:lnTo>
                  <a:pt x="21775" y="21775"/>
                </a:lnTo>
                <a:lnTo>
                  <a:pt x="5842" y="45407"/>
                </a:lnTo>
                <a:lnTo>
                  <a:pt x="0" y="74345"/>
                </a:lnTo>
                <a:lnTo>
                  <a:pt x="0" y="148678"/>
                </a:lnTo>
                <a:lnTo>
                  <a:pt x="1036472" y="148678"/>
                </a:lnTo>
                <a:lnTo>
                  <a:pt x="1065410" y="142838"/>
                </a:lnTo>
                <a:lnTo>
                  <a:pt x="1089042" y="126909"/>
                </a:lnTo>
                <a:lnTo>
                  <a:pt x="1104975" y="103282"/>
                </a:lnTo>
                <a:lnTo>
                  <a:pt x="1110818" y="74345"/>
                </a:lnTo>
                <a:lnTo>
                  <a:pt x="1110818" y="0"/>
                </a:lnTo>
                <a:close/>
              </a:path>
            </a:pathLst>
          </a:custGeom>
          <a:solidFill>
            <a:srgbClr val="E0EFF9"/>
          </a:solidFill>
        </p:spPr>
        <p:txBody>
          <a:bodyPr wrap="square" lIns="0" tIns="0" rIns="0" bIns="0" rtlCol="0"/>
          <a:lstStyle/>
          <a:p>
            <a:endParaRPr/>
          </a:p>
        </p:txBody>
      </p:sp>
      <p:sp>
        <p:nvSpPr>
          <p:cNvPr id="15" name="object 15"/>
          <p:cNvSpPr txBox="1"/>
          <p:nvPr/>
        </p:nvSpPr>
        <p:spPr>
          <a:xfrm>
            <a:off x="1507189" y="2243263"/>
            <a:ext cx="866775" cy="111760"/>
          </a:xfrm>
          <a:prstGeom prst="rect">
            <a:avLst/>
          </a:prstGeom>
        </p:spPr>
        <p:txBody>
          <a:bodyPr vert="horz" wrap="square" lIns="0" tIns="13970" rIns="0" bIns="0" rtlCol="0">
            <a:spAutoFit/>
          </a:bodyPr>
          <a:lstStyle/>
          <a:p>
            <a:pPr marL="12700">
              <a:lnSpc>
                <a:spcPct val="100000"/>
              </a:lnSpc>
              <a:spcBef>
                <a:spcPts val="110"/>
              </a:spcBef>
            </a:pPr>
            <a:r>
              <a:rPr sz="550" b="1" dirty="0">
                <a:solidFill>
                  <a:srgbClr val="065BAA"/>
                </a:solidFill>
                <a:latin typeface="Arial"/>
                <a:cs typeface="Arial"/>
              </a:rPr>
              <a:t>Automatic</a:t>
            </a:r>
            <a:r>
              <a:rPr sz="550" b="1" spc="45" dirty="0">
                <a:solidFill>
                  <a:srgbClr val="065BAA"/>
                </a:solidFill>
                <a:latin typeface="Arial"/>
                <a:cs typeface="Arial"/>
              </a:rPr>
              <a:t> </a:t>
            </a:r>
            <a:r>
              <a:rPr sz="550" b="1" dirty="0">
                <a:solidFill>
                  <a:srgbClr val="065BAA"/>
                </a:solidFill>
                <a:latin typeface="Arial"/>
                <a:cs typeface="Arial"/>
              </a:rPr>
              <a:t>ePA</a:t>
            </a:r>
            <a:r>
              <a:rPr sz="550" b="1" spc="40" dirty="0">
                <a:solidFill>
                  <a:srgbClr val="065BAA"/>
                </a:solidFill>
                <a:latin typeface="Arial"/>
                <a:cs typeface="Arial"/>
              </a:rPr>
              <a:t> </a:t>
            </a:r>
            <a:r>
              <a:rPr sz="550" b="1" spc="-10" dirty="0">
                <a:solidFill>
                  <a:srgbClr val="065BAA"/>
                </a:solidFill>
                <a:latin typeface="Arial"/>
                <a:cs typeface="Arial"/>
              </a:rPr>
              <a:t>Approval</a:t>
            </a:r>
            <a:endParaRPr sz="550">
              <a:latin typeface="Arial"/>
              <a:cs typeface="Arial"/>
            </a:endParaRPr>
          </a:p>
        </p:txBody>
      </p:sp>
      <p:sp>
        <p:nvSpPr>
          <p:cNvPr id="16" name="object 16"/>
          <p:cNvSpPr/>
          <p:nvPr/>
        </p:nvSpPr>
        <p:spPr>
          <a:xfrm>
            <a:off x="2582404" y="2226040"/>
            <a:ext cx="1723389" cy="149225"/>
          </a:xfrm>
          <a:custGeom>
            <a:avLst/>
            <a:gdLst/>
            <a:ahLst/>
            <a:cxnLst/>
            <a:rect l="l" t="t" r="r" b="b"/>
            <a:pathLst>
              <a:path w="1723389" h="149225">
                <a:moveTo>
                  <a:pt x="1722983" y="0"/>
                </a:moveTo>
                <a:lnTo>
                  <a:pt x="74345" y="0"/>
                </a:lnTo>
                <a:lnTo>
                  <a:pt x="45407" y="5842"/>
                </a:lnTo>
                <a:lnTo>
                  <a:pt x="21775" y="21775"/>
                </a:lnTo>
                <a:lnTo>
                  <a:pt x="5842" y="45407"/>
                </a:lnTo>
                <a:lnTo>
                  <a:pt x="0" y="74345"/>
                </a:lnTo>
                <a:lnTo>
                  <a:pt x="0" y="148678"/>
                </a:lnTo>
                <a:lnTo>
                  <a:pt x="1648637" y="148678"/>
                </a:lnTo>
                <a:lnTo>
                  <a:pt x="1677576" y="142836"/>
                </a:lnTo>
                <a:lnTo>
                  <a:pt x="1701207" y="126904"/>
                </a:lnTo>
                <a:lnTo>
                  <a:pt x="1717141" y="103276"/>
                </a:lnTo>
                <a:lnTo>
                  <a:pt x="1722983" y="74345"/>
                </a:lnTo>
                <a:lnTo>
                  <a:pt x="1722983" y="0"/>
                </a:lnTo>
                <a:close/>
              </a:path>
            </a:pathLst>
          </a:custGeom>
          <a:solidFill>
            <a:srgbClr val="E0EFF9"/>
          </a:solidFill>
        </p:spPr>
        <p:txBody>
          <a:bodyPr wrap="square" lIns="0" tIns="0" rIns="0" bIns="0" rtlCol="0"/>
          <a:lstStyle/>
          <a:p>
            <a:endParaRPr/>
          </a:p>
        </p:txBody>
      </p:sp>
      <p:sp>
        <p:nvSpPr>
          <p:cNvPr id="17" name="object 17"/>
          <p:cNvSpPr txBox="1"/>
          <p:nvPr/>
        </p:nvSpPr>
        <p:spPr>
          <a:xfrm>
            <a:off x="3108680" y="2243263"/>
            <a:ext cx="670560" cy="111760"/>
          </a:xfrm>
          <a:prstGeom prst="rect">
            <a:avLst/>
          </a:prstGeom>
        </p:spPr>
        <p:txBody>
          <a:bodyPr vert="horz" wrap="square" lIns="0" tIns="13970" rIns="0" bIns="0" rtlCol="0">
            <a:spAutoFit/>
          </a:bodyPr>
          <a:lstStyle/>
          <a:p>
            <a:pPr marL="12700">
              <a:lnSpc>
                <a:spcPct val="100000"/>
              </a:lnSpc>
              <a:spcBef>
                <a:spcPts val="110"/>
              </a:spcBef>
            </a:pPr>
            <a:r>
              <a:rPr sz="550" b="1" dirty="0">
                <a:solidFill>
                  <a:srgbClr val="065BAA"/>
                </a:solidFill>
                <a:latin typeface="Arial"/>
                <a:cs typeface="Arial"/>
              </a:rPr>
              <a:t>Financial</a:t>
            </a:r>
            <a:r>
              <a:rPr sz="550" b="1" spc="80" dirty="0">
                <a:solidFill>
                  <a:srgbClr val="065BAA"/>
                </a:solidFill>
                <a:latin typeface="Arial"/>
                <a:cs typeface="Arial"/>
              </a:rPr>
              <a:t> </a:t>
            </a:r>
            <a:r>
              <a:rPr sz="550" b="1" spc="-10" dirty="0">
                <a:solidFill>
                  <a:srgbClr val="065BAA"/>
                </a:solidFill>
                <a:latin typeface="Arial"/>
                <a:cs typeface="Arial"/>
              </a:rPr>
              <a:t>Incentive</a:t>
            </a:r>
            <a:endParaRPr sz="550">
              <a:latin typeface="Arial"/>
              <a:cs typeface="Arial"/>
            </a:endParaRPr>
          </a:p>
        </p:txBody>
      </p:sp>
      <p:sp>
        <p:nvSpPr>
          <p:cNvPr id="18" name="object 18"/>
          <p:cNvSpPr txBox="1"/>
          <p:nvPr/>
        </p:nvSpPr>
        <p:spPr>
          <a:xfrm>
            <a:off x="2056817" y="1975808"/>
            <a:ext cx="923925" cy="151765"/>
          </a:xfrm>
          <a:prstGeom prst="rect">
            <a:avLst/>
          </a:prstGeom>
        </p:spPr>
        <p:txBody>
          <a:bodyPr vert="horz" wrap="square" lIns="0" tIns="15875" rIns="0" bIns="0" rtlCol="0">
            <a:spAutoFit/>
          </a:bodyPr>
          <a:lstStyle/>
          <a:p>
            <a:pPr marL="12700">
              <a:lnSpc>
                <a:spcPct val="100000"/>
              </a:lnSpc>
              <a:spcBef>
                <a:spcPts val="125"/>
              </a:spcBef>
            </a:pPr>
            <a:r>
              <a:rPr sz="800" b="1" dirty="0">
                <a:latin typeface="Arial"/>
                <a:cs typeface="Arial"/>
              </a:rPr>
              <a:t>Typical</a:t>
            </a:r>
            <a:r>
              <a:rPr sz="800" b="1" spc="40" dirty="0">
                <a:latin typeface="Arial"/>
                <a:cs typeface="Arial"/>
              </a:rPr>
              <a:t> </a:t>
            </a:r>
            <a:r>
              <a:rPr sz="800" b="1" spc="-10" dirty="0">
                <a:latin typeface="Arial"/>
                <a:cs typeface="Arial"/>
              </a:rPr>
              <a:t>Incentives</a:t>
            </a:r>
            <a:endParaRPr sz="800">
              <a:latin typeface="Arial"/>
              <a:cs typeface="Arial"/>
            </a:endParaRPr>
          </a:p>
        </p:txBody>
      </p:sp>
      <p:sp>
        <p:nvSpPr>
          <p:cNvPr id="19" name="object 19"/>
          <p:cNvSpPr txBox="1"/>
          <p:nvPr/>
        </p:nvSpPr>
        <p:spPr>
          <a:xfrm>
            <a:off x="894370" y="1382336"/>
            <a:ext cx="3241040" cy="485775"/>
          </a:xfrm>
          <a:prstGeom prst="rect">
            <a:avLst/>
          </a:prstGeom>
        </p:spPr>
        <p:txBody>
          <a:bodyPr vert="horz" wrap="square" lIns="0" tIns="50165" rIns="0" bIns="0" rtlCol="0">
            <a:spAutoFit/>
          </a:bodyPr>
          <a:lstStyle/>
          <a:p>
            <a:pPr algn="ctr">
              <a:lnSpc>
                <a:spcPct val="100000"/>
              </a:lnSpc>
              <a:spcBef>
                <a:spcPts val="395"/>
              </a:spcBef>
            </a:pPr>
            <a:r>
              <a:rPr sz="1100" b="1" spc="-10" dirty="0">
                <a:solidFill>
                  <a:srgbClr val="FFFFFF"/>
                </a:solidFill>
                <a:latin typeface="Arial"/>
                <a:cs typeface="Arial"/>
              </a:rPr>
              <a:t>Payer-</a:t>
            </a:r>
            <a:r>
              <a:rPr sz="1100" b="1" dirty="0">
                <a:solidFill>
                  <a:srgbClr val="FFFFFF"/>
                </a:solidFill>
                <a:latin typeface="Arial"/>
                <a:cs typeface="Arial"/>
              </a:rPr>
              <a:t>Focused</a:t>
            </a:r>
            <a:r>
              <a:rPr sz="1100" b="1" spc="-5" dirty="0">
                <a:solidFill>
                  <a:srgbClr val="FFFFFF"/>
                </a:solidFill>
                <a:latin typeface="Arial"/>
                <a:cs typeface="Arial"/>
              </a:rPr>
              <a:t> </a:t>
            </a:r>
            <a:r>
              <a:rPr sz="1100" b="1" spc="-10" dirty="0">
                <a:solidFill>
                  <a:srgbClr val="FFFFFF"/>
                </a:solidFill>
                <a:latin typeface="Arial"/>
                <a:cs typeface="Arial"/>
              </a:rPr>
              <a:t>pathways</a:t>
            </a:r>
            <a:endParaRPr sz="1100">
              <a:latin typeface="Arial"/>
              <a:cs typeface="Arial"/>
            </a:endParaRPr>
          </a:p>
          <a:p>
            <a:pPr marL="12065" marR="5080" algn="ctr">
              <a:lnSpc>
                <a:spcPct val="100000"/>
              </a:lnSpc>
              <a:spcBef>
                <a:spcPts val="204"/>
              </a:spcBef>
            </a:pPr>
            <a:r>
              <a:rPr sz="750" dirty="0">
                <a:solidFill>
                  <a:srgbClr val="FFFFFF"/>
                </a:solidFill>
                <a:latin typeface="Arial"/>
                <a:cs typeface="Arial"/>
              </a:rPr>
              <a:t>Offer</a:t>
            </a:r>
            <a:r>
              <a:rPr sz="750" spc="-20" dirty="0">
                <a:solidFill>
                  <a:srgbClr val="FFFFFF"/>
                </a:solidFill>
                <a:latin typeface="Arial"/>
                <a:cs typeface="Arial"/>
              </a:rPr>
              <a:t> </a:t>
            </a:r>
            <a:r>
              <a:rPr sz="750" dirty="0">
                <a:solidFill>
                  <a:srgbClr val="FFFFFF"/>
                </a:solidFill>
                <a:latin typeface="Arial"/>
                <a:cs typeface="Arial"/>
              </a:rPr>
              <a:t>various</a:t>
            </a:r>
            <a:r>
              <a:rPr sz="750" spc="-30" dirty="0">
                <a:solidFill>
                  <a:srgbClr val="FFFFFF"/>
                </a:solidFill>
                <a:latin typeface="Arial"/>
                <a:cs typeface="Arial"/>
              </a:rPr>
              <a:t> </a:t>
            </a:r>
            <a:r>
              <a:rPr sz="750" dirty="0">
                <a:solidFill>
                  <a:srgbClr val="FFFFFF"/>
                </a:solidFill>
                <a:latin typeface="Arial"/>
                <a:cs typeface="Arial"/>
              </a:rPr>
              <a:t>incentives</a:t>
            </a:r>
            <a:r>
              <a:rPr sz="750" spc="-30" dirty="0">
                <a:solidFill>
                  <a:srgbClr val="FFFFFF"/>
                </a:solidFill>
                <a:latin typeface="Arial"/>
                <a:cs typeface="Arial"/>
              </a:rPr>
              <a:t> </a:t>
            </a:r>
            <a:r>
              <a:rPr sz="750" dirty="0">
                <a:solidFill>
                  <a:srgbClr val="FFFFFF"/>
                </a:solidFill>
                <a:latin typeface="Arial"/>
                <a:cs typeface="Arial"/>
              </a:rPr>
              <a:t>to</a:t>
            </a:r>
            <a:r>
              <a:rPr sz="750" spc="-5" dirty="0">
                <a:solidFill>
                  <a:srgbClr val="FFFFFF"/>
                </a:solidFill>
                <a:latin typeface="Arial"/>
                <a:cs typeface="Arial"/>
              </a:rPr>
              <a:t> </a:t>
            </a:r>
            <a:r>
              <a:rPr sz="750" spc="-10" dirty="0">
                <a:solidFill>
                  <a:srgbClr val="FFFFFF"/>
                </a:solidFill>
                <a:latin typeface="Arial"/>
                <a:cs typeface="Arial"/>
              </a:rPr>
              <a:t>encourage</a:t>
            </a:r>
            <a:r>
              <a:rPr sz="750" spc="-40" dirty="0">
                <a:solidFill>
                  <a:srgbClr val="FFFFFF"/>
                </a:solidFill>
                <a:latin typeface="Arial"/>
                <a:cs typeface="Arial"/>
              </a:rPr>
              <a:t> </a:t>
            </a:r>
            <a:r>
              <a:rPr sz="750" dirty="0">
                <a:solidFill>
                  <a:srgbClr val="FFFFFF"/>
                </a:solidFill>
                <a:latin typeface="Arial"/>
                <a:cs typeface="Arial"/>
              </a:rPr>
              <a:t>physicians</a:t>
            </a:r>
            <a:r>
              <a:rPr sz="750" spc="-30" dirty="0">
                <a:solidFill>
                  <a:srgbClr val="FFFFFF"/>
                </a:solidFill>
                <a:latin typeface="Arial"/>
                <a:cs typeface="Arial"/>
              </a:rPr>
              <a:t> </a:t>
            </a:r>
            <a:r>
              <a:rPr sz="750" dirty="0">
                <a:solidFill>
                  <a:srgbClr val="FFFFFF"/>
                </a:solidFill>
                <a:latin typeface="Arial"/>
                <a:cs typeface="Arial"/>
              </a:rPr>
              <a:t>to</a:t>
            </a:r>
            <a:r>
              <a:rPr sz="750" spc="-5" dirty="0">
                <a:solidFill>
                  <a:srgbClr val="FFFFFF"/>
                </a:solidFill>
                <a:latin typeface="Arial"/>
                <a:cs typeface="Arial"/>
              </a:rPr>
              <a:t> </a:t>
            </a:r>
            <a:r>
              <a:rPr sz="750" dirty="0">
                <a:solidFill>
                  <a:srgbClr val="FFFFFF"/>
                </a:solidFill>
                <a:latin typeface="Arial"/>
                <a:cs typeface="Arial"/>
              </a:rPr>
              <a:t>stay</a:t>
            </a:r>
            <a:r>
              <a:rPr sz="750" spc="-20" dirty="0">
                <a:solidFill>
                  <a:srgbClr val="FFFFFF"/>
                </a:solidFill>
                <a:latin typeface="Arial"/>
                <a:cs typeface="Arial"/>
              </a:rPr>
              <a:t> </a:t>
            </a:r>
            <a:r>
              <a:rPr sz="750" dirty="0">
                <a:solidFill>
                  <a:srgbClr val="FFFFFF"/>
                </a:solidFill>
                <a:latin typeface="Arial"/>
                <a:cs typeface="Arial"/>
              </a:rPr>
              <a:t>on pathways,</a:t>
            </a:r>
            <a:r>
              <a:rPr sz="750" spc="-15" dirty="0">
                <a:solidFill>
                  <a:srgbClr val="FFFFFF"/>
                </a:solidFill>
                <a:latin typeface="Arial"/>
                <a:cs typeface="Arial"/>
              </a:rPr>
              <a:t> </a:t>
            </a:r>
            <a:r>
              <a:rPr sz="750" dirty="0">
                <a:solidFill>
                  <a:srgbClr val="FFFFFF"/>
                </a:solidFill>
                <a:latin typeface="Arial"/>
                <a:cs typeface="Arial"/>
              </a:rPr>
              <a:t>but</a:t>
            </a:r>
            <a:r>
              <a:rPr sz="750" spc="-10" dirty="0">
                <a:solidFill>
                  <a:srgbClr val="FFFFFF"/>
                </a:solidFill>
                <a:latin typeface="Arial"/>
                <a:cs typeface="Arial"/>
              </a:rPr>
              <a:t> </a:t>
            </a:r>
            <a:r>
              <a:rPr sz="750" spc="-25" dirty="0">
                <a:solidFill>
                  <a:srgbClr val="FFFFFF"/>
                </a:solidFill>
                <a:latin typeface="Arial"/>
                <a:cs typeface="Arial"/>
              </a:rPr>
              <a:t>all</a:t>
            </a:r>
            <a:r>
              <a:rPr sz="750" dirty="0">
                <a:solidFill>
                  <a:srgbClr val="FFFFFF"/>
                </a:solidFill>
                <a:latin typeface="Arial"/>
                <a:cs typeface="Arial"/>
              </a:rPr>
              <a:t> are</a:t>
            </a:r>
            <a:r>
              <a:rPr sz="750" spc="-20" dirty="0">
                <a:solidFill>
                  <a:srgbClr val="FFFFFF"/>
                </a:solidFill>
                <a:latin typeface="Arial"/>
                <a:cs typeface="Arial"/>
              </a:rPr>
              <a:t> </a:t>
            </a:r>
            <a:r>
              <a:rPr sz="750" dirty="0">
                <a:solidFill>
                  <a:srgbClr val="FFFFFF"/>
                </a:solidFill>
                <a:latin typeface="Arial"/>
                <a:cs typeface="Arial"/>
              </a:rPr>
              <a:t>voluntary</a:t>
            </a:r>
            <a:r>
              <a:rPr sz="750" spc="-30" dirty="0">
                <a:solidFill>
                  <a:srgbClr val="FFFFFF"/>
                </a:solidFill>
                <a:latin typeface="Arial"/>
                <a:cs typeface="Arial"/>
              </a:rPr>
              <a:t> </a:t>
            </a:r>
            <a:r>
              <a:rPr sz="750" dirty="0">
                <a:solidFill>
                  <a:srgbClr val="FFFFFF"/>
                </a:solidFill>
                <a:latin typeface="Arial"/>
                <a:cs typeface="Arial"/>
              </a:rPr>
              <a:t>with</a:t>
            </a:r>
            <a:r>
              <a:rPr sz="750" spc="10" dirty="0">
                <a:solidFill>
                  <a:srgbClr val="FFFFFF"/>
                </a:solidFill>
                <a:latin typeface="Arial"/>
                <a:cs typeface="Arial"/>
              </a:rPr>
              <a:t> </a:t>
            </a:r>
            <a:r>
              <a:rPr sz="750" dirty="0">
                <a:solidFill>
                  <a:srgbClr val="FFFFFF"/>
                </a:solidFill>
                <a:latin typeface="Arial"/>
                <a:cs typeface="Arial"/>
              </a:rPr>
              <a:t>no</a:t>
            </a:r>
            <a:r>
              <a:rPr sz="750" spc="-5" dirty="0">
                <a:solidFill>
                  <a:srgbClr val="FFFFFF"/>
                </a:solidFill>
                <a:latin typeface="Arial"/>
                <a:cs typeface="Arial"/>
              </a:rPr>
              <a:t> </a:t>
            </a:r>
            <a:r>
              <a:rPr sz="750" dirty="0">
                <a:solidFill>
                  <a:srgbClr val="FFFFFF"/>
                </a:solidFill>
                <a:latin typeface="Arial"/>
                <a:cs typeface="Arial"/>
              </a:rPr>
              <a:t>direct</a:t>
            </a:r>
            <a:r>
              <a:rPr sz="750" spc="-30" dirty="0">
                <a:solidFill>
                  <a:srgbClr val="FFFFFF"/>
                </a:solidFill>
                <a:latin typeface="Arial"/>
                <a:cs typeface="Arial"/>
              </a:rPr>
              <a:t> </a:t>
            </a:r>
            <a:r>
              <a:rPr sz="750" dirty="0">
                <a:solidFill>
                  <a:srgbClr val="FFFFFF"/>
                </a:solidFill>
                <a:latin typeface="Arial"/>
                <a:cs typeface="Arial"/>
              </a:rPr>
              <a:t>penalty</a:t>
            </a:r>
            <a:r>
              <a:rPr sz="750" spc="-30" dirty="0">
                <a:solidFill>
                  <a:srgbClr val="FFFFFF"/>
                </a:solidFill>
                <a:latin typeface="Arial"/>
                <a:cs typeface="Arial"/>
              </a:rPr>
              <a:t> </a:t>
            </a:r>
            <a:r>
              <a:rPr sz="750" dirty="0">
                <a:solidFill>
                  <a:srgbClr val="FFFFFF"/>
                </a:solidFill>
                <a:latin typeface="Arial"/>
                <a:cs typeface="Arial"/>
              </a:rPr>
              <a:t>for off-</a:t>
            </a:r>
            <a:r>
              <a:rPr sz="750" spc="-10" dirty="0">
                <a:solidFill>
                  <a:srgbClr val="FFFFFF"/>
                </a:solidFill>
                <a:latin typeface="Arial"/>
                <a:cs typeface="Arial"/>
              </a:rPr>
              <a:t>pathway</a:t>
            </a:r>
            <a:r>
              <a:rPr sz="750" spc="-20" dirty="0">
                <a:solidFill>
                  <a:srgbClr val="FFFFFF"/>
                </a:solidFill>
                <a:latin typeface="Arial"/>
                <a:cs typeface="Arial"/>
              </a:rPr>
              <a:t> </a:t>
            </a:r>
            <a:r>
              <a:rPr sz="750" spc="-10" dirty="0">
                <a:solidFill>
                  <a:srgbClr val="FFFFFF"/>
                </a:solidFill>
                <a:latin typeface="Arial"/>
                <a:cs typeface="Arial"/>
              </a:rPr>
              <a:t>prescribing</a:t>
            </a:r>
            <a:endParaRPr sz="750">
              <a:latin typeface="Arial"/>
              <a:cs typeface="Arial"/>
            </a:endParaRPr>
          </a:p>
        </p:txBody>
      </p:sp>
      <p:grpSp>
        <p:nvGrpSpPr>
          <p:cNvPr id="20" name="object 20"/>
          <p:cNvGrpSpPr/>
          <p:nvPr/>
        </p:nvGrpSpPr>
        <p:grpSpPr>
          <a:xfrm>
            <a:off x="745277" y="1013459"/>
            <a:ext cx="8080375" cy="3401695"/>
            <a:chOff x="745277" y="1013459"/>
            <a:chExt cx="8080375" cy="3401695"/>
          </a:xfrm>
        </p:grpSpPr>
        <p:sp>
          <p:nvSpPr>
            <p:cNvPr id="21" name="object 21"/>
            <p:cNvSpPr/>
            <p:nvPr/>
          </p:nvSpPr>
          <p:spPr>
            <a:xfrm>
              <a:off x="751627" y="2156720"/>
              <a:ext cx="3527425" cy="0"/>
            </a:xfrm>
            <a:custGeom>
              <a:avLst/>
              <a:gdLst/>
              <a:ahLst/>
              <a:cxnLst/>
              <a:rect l="l" t="t" r="r" b="b"/>
              <a:pathLst>
                <a:path w="3527425">
                  <a:moveTo>
                    <a:pt x="0" y="0"/>
                  </a:moveTo>
                  <a:lnTo>
                    <a:pt x="3527285" y="0"/>
                  </a:lnTo>
                </a:path>
              </a:pathLst>
            </a:custGeom>
            <a:ln w="12700">
              <a:solidFill>
                <a:srgbClr val="1F69E7"/>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4373880" y="1013459"/>
              <a:ext cx="4451590" cy="3401567"/>
            </a:xfrm>
            <a:prstGeom prst="rect">
              <a:avLst/>
            </a:prstGeom>
          </p:spPr>
        </p:pic>
        <p:sp>
          <p:nvSpPr>
            <p:cNvPr id="23" name="object 23"/>
            <p:cNvSpPr/>
            <p:nvPr/>
          </p:nvSpPr>
          <p:spPr>
            <a:xfrm>
              <a:off x="4666570" y="1294725"/>
              <a:ext cx="3867150" cy="2839085"/>
            </a:xfrm>
            <a:custGeom>
              <a:avLst/>
              <a:gdLst/>
              <a:ahLst/>
              <a:cxnLst/>
              <a:rect l="l" t="t" r="r" b="b"/>
              <a:pathLst>
                <a:path w="3867150" h="2839085">
                  <a:moveTo>
                    <a:pt x="3866641" y="0"/>
                  </a:moveTo>
                  <a:lnTo>
                    <a:pt x="244119" y="0"/>
                  </a:lnTo>
                  <a:lnTo>
                    <a:pt x="194920" y="4959"/>
                  </a:lnTo>
                  <a:lnTo>
                    <a:pt x="149097" y="19184"/>
                  </a:lnTo>
                  <a:lnTo>
                    <a:pt x="107630" y="41691"/>
                  </a:lnTo>
                  <a:lnTo>
                    <a:pt x="71500" y="71500"/>
                  </a:lnTo>
                  <a:lnTo>
                    <a:pt x="41691" y="107630"/>
                  </a:lnTo>
                  <a:lnTo>
                    <a:pt x="19184" y="149097"/>
                  </a:lnTo>
                  <a:lnTo>
                    <a:pt x="4959" y="194920"/>
                  </a:lnTo>
                  <a:lnTo>
                    <a:pt x="0" y="244119"/>
                  </a:lnTo>
                  <a:lnTo>
                    <a:pt x="0" y="2838513"/>
                  </a:lnTo>
                  <a:lnTo>
                    <a:pt x="3622535" y="2838513"/>
                  </a:lnTo>
                  <a:lnTo>
                    <a:pt x="3671729" y="2833553"/>
                  </a:lnTo>
                  <a:lnTo>
                    <a:pt x="3717550" y="2819329"/>
                  </a:lnTo>
                  <a:lnTo>
                    <a:pt x="3759015" y="2796822"/>
                  </a:lnTo>
                  <a:lnTo>
                    <a:pt x="3795142" y="2767014"/>
                  </a:lnTo>
                  <a:lnTo>
                    <a:pt x="3824950" y="2730886"/>
                  </a:lnTo>
                  <a:lnTo>
                    <a:pt x="3847458" y="2689421"/>
                  </a:lnTo>
                  <a:lnTo>
                    <a:pt x="3861682" y="2643601"/>
                  </a:lnTo>
                  <a:lnTo>
                    <a:pt x="3866641" y="2594406"/>
                  </a:lnTo>
                  <a:lnTo>
                    <a:pt x="3866641" y="0"/>
                  </a:lnTo>
                  <a:close/>
                </a:path>
              </a:pathLst>
            </a:custGeom>
            <a:solidFill>
              <a:srgbClr val="FFFFFF"/>
            </a:solidFill>
          </p:spPr>
          <p:txBody>
            <a:bodyPr wrap="square" lIns="0" tIns="0" rIns="0" bIns="0" rtlCol="0"/>
            <a:lstStyle/>
            <a:p>
              <a:endParaRPr/>
            </a:p>
          </p:txBody>
        </p:sp>
        <p:sp>
          <p:nvSpPr>
            <p:cNvPr id="24" name="object 24"/>
            <p:cNvSpPr/>
            <p:nvPr/>
          </p:nvSpPr>
          <p:spPr>
            <a:xfrm>
              <a:off x="4666570" y="1294725"/>
              <a:ext cx="3867150" cy="2839085"/>
            </a:xfrm>
            <a:custGeom>
              <a:avLst/>
              <a:gdLst/>
              <a:ahLst/>
              <a:cxnLst/>
              <a:rect l="l" t="t" r="r" b="b"/>
              <a:pathLst>
                <a:path w="3867150" h="2839085">
                  <a:moveTo>
                    <a:pt x="244119" y="0"/>
                  </a:moveTo>
                  <a:lnTo>
                    <a:pt x="3866641" y="0"/>
                  </a:lnTo>
                  <a:lnTo>
                    <a:pt x="3866641" y="2594406"/>
                  </a:lnTo>
                  <a:lnTo>
                    <a:pt x="3861682" y="2643601"/>
                  </a:lnTo>
                  <a:lnTo>
                    <a:pt x="3847458" y="2689421"/>
                  </a:lnTo>
                  <a:lnTo>
                    <a:pt x="3824950" y="2730886"/>
                  </a:lnTo>
                  <a:lnTo>
                    <a:pt x="3795142" y="2767014"/>
                  </a:lnTo>
                  <a:lnTo>
                    <a:pt x="3759015" y="2796822"/>
                  </a:lnTo>
                  <a:lnTo>
                    <a:pt x="3717550" y="2819329"/>
                  </a:lnTo>
                  <a:lnTo>
                    <a:pt x="3671729" y="2833553"/>
                  </a:lnTo>
                  <a:lnTo>
                    <a:pt x="3622535" y="2838513"/>
                  </a:lnTo>
                  <a:lnTo>
                    <a:pt x="0" y="2838513"/>
                  </a:lnTo>
                  <a:lnTo>
                    <a:pt x="0" y="244119"/>
                  </a:lnTo>
                  <a:lnTo>
                    <a:pt x="4959" y="194920"/>
                  </a:lnTo>
                  <a:lnTo>
                    <a:pt x="19184" y="149097"/>
                  </a:lnTo>
                  <a:lnTo>
                    <a:pt x="41691" y="107630"/>
                  </a:lnTo>
                  <a:lnTo>
                    <a:pt x="71500" y="71500"/>
                  </a:lnTo>
                  <a:lnTo>
                    <a:pt x="107630" y="41691"/>
                  </a:lnTo>
                  <a:lnTo>
                    <a:pt x="149097" y="19184"/>
                  </a:lnTo>
                  <a:lnTo>
                    <a:pt x="194920" y="4959"/>
                  </a:lnTo>
                  <a:lnTo>
                    <a:pt x="244119" y="0"/>
                  </a:lnTo>
                  <a:close/>
                </a:path>
              </a:pathLst>
            </a:custGeom>
            <a:ln w="15875">
              <a:solidFill>
                <a:srgbClr val="FFFFFF"/>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4757077" y="1378026"/>
              <a:ext cx="3681412" cy="546544"/>
            </a:xfrm>
            <a:prstGeom prst="rect">
              <a:avLst/>
            </a:prstGeom>
          </p:spPr>
        </p:pic>
      </p:grpSp>
      <p:sp>
        <p:nvSpPr>
          <p:cNvPr id="26" name="object 26"/>
          <p:cNvSpPr txBox="1"/>
          <p:nvPr/>
        </p:nvSpPr>
        <p:spPr>
          <a:xfrm>
            <a:off x="5118610" y="1382336"/>
            <a:ext cx="2958465" cy="485775"/>
          </a:xfrm>
          <a:prstGeom prst="rect">
            <a:avLst/>
          </a:prstGeom>
        </p:spPr>
        <p:txBody>
          <a:bodyPr vert="horz" wrap="square" lIns="0" tIns="50165" rIns="0" bIns="0" rtlCol="0">
            <a:spAutoFit/>
          </a:bodyPr>
          <a:lstStyle/>
          <a:p>
            <a:pPr algn="ctr">
              <a:lnSpc>
                <a:spcPct val="100000"/>
              </a:lnSpc>
              <a:spcBef>
                <a:spcPts val="395"/>
              </a:spcBef>
            </a:pPr>
            <a:r>
              <a:rPr sz="1100" b="1" spc="-10" dirty="0">
                <a:solidFill>
                  <a:srgbClr val="FFFFFF"/>
                </a:solidFill>
                <a:latin typeface="Arial"/>
                <a:cs typeface="Arial"/>
              </a:rPr>
              <a:t>Provider-</a:t>
            </a:r>
            <a:r>
              <a:rPr sz="1100" b="1" dirty="0">
                <a:solidFill>
                  <a:srgbClr val="FFFFFF"/>
                </a:solidFill>
                <a:latin typeface="Arial"/>
                <a:cs typeface="Arial"/>
              </a:rPr>
              <a:t>Focused</a:t>
            </a:r>
            <a:r>
              <a:rPr sz="1100" b="1" spc="25" dirty="0">
                <a:solidFill>
                  <a:srgbClr val="FFFFFF"/>
                </a:solidFill>
                <a:latin typeface="Arial"/>
                <a:cs typeface="Arial"/>
              </a:rPr>
              <a:t> </a:t>
            </a:r>
            <a:r>
              <a:rPr sz="1100" b="1" spc="-10" dirty="0">
                <a:solidFill>
                  <a:srgbClr val="FFFFFF"/>
                </a:solidFill>
                <a:latin typeface="Arial"/>
                <a:cs typeface="Arial"/>
              </a:rPr>
              <a:t>pathways</a:t>
            </a:r>
            <a:endParaRPr sz="1100">
              <a:latin typeface="Arial"/>
              <a:cs typeface="Arial"/>
            </a:endParaRPr>
          </a:p>
          <a:p>
            <a:pPr marL="12700" marR="5080" indent="-1270" algn="ctr">
              <a:lnSpc>
                <a:spcPct val="100000"/>
              </a:lnSpc>
              <a:spcBef>
                <a:spcPts val="204"/>
              </a:spcBef>
            </a:pPr>
            <a:r>
              <a:rPr sz="750" dirty="0">
                <a:solidFill>
                  <a:srgbClr val="F4F6F9"/>
                </a:solidFill>
                <a:latin typeface="Arial"/>
                <a:cs typeface="Arial"/>
              </a:rPr>
              <a:t>No</a:t>
            </a:r>
            <a:r>
              <a:rPr sz="750" spc="-20" dirty="0">
                <a:solidFill>
                  <a:srgbClr val="F4F6F9"/>
                </a:solidFill>
                <a:latin typeface="Arial"/>
                <a:cs typeface="Arial"/>
              </a:rPr>
              <a:t> </a:t>
            </a:r>
            <a:r>
              <a:rPr sz="750" dirty="0">
                <a:solidFill>
                  <a:srgbClr val="F4F6F9"/>
                </a:solidFill>
                <a:latin typeface="Arial"/>
                <a:cs typeface="Arial"/>
              </a:rPr>
              <a:t>universal</a:t>
            </a:r>
            <a:r>
              <a:rPr sz="750" spc="-50" dirty="0">
                <a:solidFill>
                  <a:srgbClr val="F4F6F9"/>
                </a:solidFill>
                <a:latin typeface="Arial"/>
                <a:cs typeface="Arial"/>
              </a:rPr>
              <a:t> </a:t>
            </a:r>
            <a:r>
              <a:rPr sz="750" dirty="0">
                <a:solidFill>
                  <a:srgbClr val="F4F6F9"/>
                </a:solidFill>
                <a:latin typeface="Arial"/>
                <a:cs typeface="Arial"/>
              </a:rPr>
              <a:t>incentives</a:t>
            </a:r>
            <a:r>
              <a:rPr sz="750" spc="-45" dirty="0">
                <a:solidFill>
                  <a:srgbClr val="F4F6F9"/>
                </a:solidFill>
                <a:latin typeface="Arial"/>
                <a:cs typeface="Arial"/>
              </a:rPr>
              <a:t> </a:t>
            </a:r>
            <a:r>
              <a:rPr sz="750" dirty="0">
                <a:solidFill>
                  <a:srgbClr val="F4F6F9"/>
                </a:solidFill>
                <a:latin typeface="Arial"/>
                <a:cs typeface="Arial"/>
              </a:rPr>
              <a:t>/ penalties</a:t>
            </a:r>
            <a:r>
              <a:rPr sz="750" spc="-45" dirty="0">
                <a:solidFill>
                  <a:srgbClr val="F4F6F9"/>
                </a:solidFill>
                <a:latin typeface="Arial"/>
                <a:cs typeface="Arial"/>
              </a:rPr>
              <a:t> </a:t>
            </a:r>
            <a:r>
              <a:rPr sz="750" dirty="0">
                <a:solidFill>
                  <a:srgbClr val="F4F6F9"/>
                </a:solidFill>
                <a:latin typeface="Arial"/>
                <a:cs typeface="Arial"/>
              </a:rPr>
              <a:t>from</a:t>
            </a:r>
            <a:r>
              <a:rPr sz="750" spc="-25" dirty="0">
                <a:solidFill>
                  <a:srgbClr val="F4F6F9"/>
                </a:solidFill>
                <a:latin typeface="Arial"/>
                <a:cs typeface="Arial"/>
              </a:rPr>
              <a:t> </a:t>
            </a:r>
            <a:r>
              <a:rPr sz="750" dirty="0">
                <a:solidFill>
                  <a:srgbClr val="F4F6F9"/>
                </a:solidFill>
                <a:latin typeface="Arial"/>
                <a:cs typeface="Arial"/>
              </a:rPr>
              <a:t>pathways</a:t>
            </a:r>
            <a:r>
              <a:rPr sz="750" spc="-25" dirty="0">
                <a:solidFill>
                  <a:srgbClr val="F4F6F9"/>
                </a:solidFill>
                <a:latin typeface="Arial"/>
                <a:cs typeface="Arial"/>
              </a:rPr>
              <a:t> </a:t>
            </a:r>
            <a:r>
              <a:rPr sz="750" dirty="0">
                <a:solidFill>
                  <a:srgbClr val="F4F6F9"/>
                </a:solidFill>
                <a:latin typeface="Arial"/>
                <a:cs typeface="Arial"/>
              </a:rPr>
              <a:t>vendor,</a:t>
            </a:r>
            <a:r>
              <a:rPr sz="750" spc="-45" dirty="0">
                <a:solidFill>
                  <a:srgbClr val="F4F6F9"/>
                </a:solidFill>
                <a:latin typeface="Arial"/>
                <a:cs typeface="Arial"/>
              </a:rPr>
              <a:t> </a:t>
            </a:r>
            <a:r>
              <a:rPr sz="750" spc="-10" dirty="0">
                <a:solidFill>
                  <a:srgbClr val="F4F6F9"/>
                </a:solidFill>
                <a:latin typeface="Arial"/>
                <a:cs typeface="Arial"/>
              </a:rPr>
              <a:t>although </a:t>
            </a:r>
            <a:r>
              <a:rPr sz="750" dirty="0">
                <a:solidFill>
                  <a:srgbClr val="F4F6F9"/>
                </a:solidFill>
                <a:latin typeface="Arial"/>
                <a:cs typeface="Arial"/>
              </a:rPr>
              <a:t>participating</a:t>
            </a:r>
            <a:r>
              <a:rPr sz="750" spc="-30" dirty="0">
                <a:solidFill>
                  <a:srgbClr val="F4F6F9"/>
                </a:solidFill>
                <a:latin typeface="Arial"/>
                <a:cs typeface="Arial"/>
              </a:rPr>
              <a:t> </a:t>
            </a:r>
            <a:r>
              <a:rPr sz="750" dirty="0">
                <a:solidFill>
                  <a:srgbClr val="F4F6F9"/>
                </a:solidFill>
                <a:latin typeface="Arial"/>
                <a:cs typeface="Arial"/>
              </a:rPr>
              <a:t>users</a:t>
            </a:r>
            <a:r>
              <a:rPr sz="750" spc="-5" dirty="0">
                <a:solidFill>
                  <a:srgbClr val="F4F6F9"/>
                </a:solidFill>
                <a:latin typeface="Arial"/>
                <a:cs typeface="Arial"/>
              </a:rPr>
              <a:t> </a:t>
            </a:r>
            <a:r>
              <a:rPr sz="750" dirty="0">
                <a:solidFill>
                  <a:srgbClr val="F4F6F9"/>
                </a:solidFill>
                <a:latin typeface="Arial"/>
                <a:cs typeface="Arial"/>
              </a:rPr>
              <a:t>may implement</a:t>
            </a:r>
            <a:r>
              <a:rPr sz="750" spc="-15" dirty="0">
                <a:solidFill>
                  <a:srgbClr val="F4F6F9"/>
                </a:solidFill>
                <a:latin typeface="Arial"/>
                <a:cs typeface="Arial"/>
              </a:rPr>
              <a:t> </a:t>
            </a:r>
            <a:r>
              <a:rPr sz="750" spc="-10" dirty="0">
                <a:solidFill>
                  <a:srgbClr val="F4F6F9"/>
                </a:solidFill>
                <a:latin typeface="Arial"/>
                <a:cs typeface="Arial"/>
              </a:rPr>
              <a:t>account-level</a:t>
            </a:r>
            <a:r>
              <a:rPr sz="750" spc="-30" dirty="0">
                <a:solidFill>
                  <a:srgbClr val="F4F6F9"/>
                </a:solidFill>
                <a:latin typeface="Arial"/>
                <a:cs typeface="Arial"/>
              </a:rPr>
              <a:t> </a:t>
            </a:r>
            <a:r>
              <a:rPr sz="750" dirty="0">
                <a:solidFill>
                  <a:srgbClr val="F4F6F9"/>
                </a:solidFill>
                <a:latin typeface="Arial"/>
                <a:cs typeface="Arial"/>
              </a:rPr>
              <a:t>policing</a:t>
            </a:r>
            <a:r>
              <a:rPr sz="750" spc="-25" dirty="0">
                <a:solidFill>
                  <a:srgbClr val="F4F6F9"/>
                </a:solidFill>
                <a:latin typeface="Arial"/>
                <a:cs typeface="Arial"/>
              </a:rPr>
              <a:t> </a:t>
            </a:r>
            <a:r>
              <a:rPr sz="750" spc="-10" dirty="0">
                <a:solidFill>
                  <a:srgbClr val="F4F6F9"/>
                </a:solidFill>
                <a:latin typeface="Arial"/>
                <a:cs typeface="Arial"/>
              </a:rPr>
              <a:t>mechanisms</a:t>
            </a:r>
            <a:endParaRPr sz="750">
              <a:latin typeface="Arial"/>
              <a:cs typeface="Arial"/>
            </a:endParaRPr>
          </a:p>
        </p:txBody>
      </p:sp>
      <p:sp>
        <p:nvSpPr>
          <p:cNvPr id="27" name="object 27"/>
          <p:cNvSpPr txBox="1"/>
          <p:nvPr/>
        </p:nvSpPr>
        <p:spPr>
          <a:xfrm>
            <a:off x="5398057" y="1977713"/>
            <a:ext cx="239458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3A3838"/>
                </a:solidFill>
                <a:latin typeface="Arial"/>
                <a:cs typeface="Arial"/>
              </a:rPr>
              <a:t>Common</a:t>
            </a:r>
            <a:r>
              <a:rPr sz="800" b="1" spc="-45" dirty="0">
                <a:solidFill>
                  <a:srgbClr val="3A3838"/>
                </a:solidFill>
                <a:latin typeface="Arial"/>
                <a:cs typeface="Arial"/>
              </a:rPr>
              <a:t> </a:t>
            </a:r>
            <a:r>
              <a:rPr sz="800" b="1" dirty="0">
                <a:solidFill>
                  <a:srgbClr val="3A3838"/>
                </a:solidFill>
                <a:latin typeface="Arial"/>
                <a:cs typeface="Arial"/>
              </a:rPr>
              <a:t>Policing</a:t>
            </a:r>
            <a:r>
              <a:rPr sz="800" b="1" spc="-40" dirty="0">
                <a:solidFill>
                  <a:srgbClr val="3A3838"/>
                </a:solidFill>
                <a:latin typeface="Arial"/>
                <a:cs typeface="Arial"/>
              </a:rPr>
              <a:t> </a:t>
            </a:r>
            <a:r>
              <a:rPr sz="800" b="1" dirty="0">
                <a:solidFill>
                  <a:srgbClr val="3A3838"/>
                </a:solidFill>
                <a:latin typeface="Arial"/>
                <a:cs typeface="Arial"/>
              </a:rPr>
              <a:t>Mechanisms</a:t>
            </a:r>
            <a:r>
              <a:rPr sz="800" b="1" spc="-25" dirty="0">
                <a:solidFill>
                  <a:srgbClr val="3A3838"/>
                </a:solidFill>
                <a:latin typeface="Arial"/>
                <a:cs typeface="Arial"/>
              </a:rPr>
              <a:t> </a:t>
            </a:r>
            <a:r>
              <a:rPr sz="800" b="1" dirty="0">
                <a:solidFill>
                  <a:srgbClr val="3A3838"/>
                </a:solidFill>
                <a:latin typeface="Arial"/>
                <a:cs typeface="Arial"/>
              </a:rPr>
              <a:t>&amp;</a:t>
            </a:r>
            <a:r>
              <a:rPr sz="800" b="1" spc="-15" dirty="0">
                <a:solidFill>
                  <a:srgbClr val="3A3838"/>
                </a:solidFill>
                <a:latin typeface="Arial"/>
                <a:cs typeface="Arial"/>
              </a:rPr>
              <a:t> </a:t>
            </a:r>
            <a:r>
              <a:rPr sz="800" b="1" dirty="0">
                <a:solidFill>
                  <a:srgbClr val="3A3838"/>
                </a:solidFill>
                <a:latin typeface="Arial"/>
                <a:cs typeface="Arial"/>
              </a:rPr>
              <a:t>Example</a:t>
            </a:r>
            <a:r>
              <a:rPr sz="800" b="1" spc="-20" dirty="0">
                <a:solidFill>
                  <a:srgbClr val="3A3838"/>
                </a:solidFill>
                <a:latin typeface="Arial"/>
                <a:cs typeface="Arial"/>
              </a:rPr>
              <a:t> </a:t>
            </a:r>
            <a:r>
              <a:rPr sz="800" b="1" spc="-10" dirty="0">
                <a:solidFill>
                  <a:srgbClr val="3A3838"/>
                </a:solidFill>
                <a:latin typeface="Arial"/>
                <a:cs typeface="Arial"/>
              </a:rPr>
              <a:t>Users</a:t>
            </a:r>
            <a:endParaRPr sz="800">
              <a:latin typeface="Arial"/>
              <a:cs typeface="Arial"/>
            </a:endParaRPr>
          </a:p>
        </p:txBody>
      </p:sp>
      <p:sp>
        <p:nvSpPr>
          <p:cNvPr id="28" name="object 28"/>
          <p:cNvSpPr/>
          <p:nvPr/>
        </p:nvSpPr>
        <p:spPr>
          <a:xfrm>
            <a:off x="4982085" y="2226040"/>
            <a:ext cx="1086485" cy="149225"/>
          </a:xfrm>
          <a:custGeom>
            <a:avLst/>
            <a:gdLst/>
            <a:ahLst/>
            <a:cxnLst/>
            <a:rect l="l" t="t" r="r" b="b"/>
            <a:pathLst>
              <a:path w="1086485" h="149225">
                <a:moveTo>
                  <a:pt x="1086345" y="0"/>
                </a:moveTo>
                <a:lnTo>
                  <a:pt x="74345" y="0"/>
                </a:lnTo>
                <a:lnTo>
                  <a:pt x="45407" y="5842"/>
                </a:lnTo>
                <a:lnTo>
                  <a:pt x="21775" y="21775"/>
                </a:lnTo>
                <a:lnTo>
                  <a:pt x="5842" y="45407"/>
                </a:lnTo>
                <a:lnTo>
                  <a:pt x="0" y="74345"/>
                </a:lnTo>
                <a:lnTo>
                  <a:pt x="0" y="148678"/>
                </a:lnTo>
                <a:lnTo>
                  <a:pt x="1011999" y="148678"/>
                </a:lnTo>
                <a:lnTo>
                  <a:pt x="1040937" y="142836"/>
                </a:lnTo>
                <a:lnTo>
                  <a:pt x="1064569" y="126904"/>
                </a:lnTo>
                <a:lnTo>
                  <a:pt x="1080502" y="103276"/>
                </a:lnTo>
                <a:lnTo>
                  <a:pt x="1086345" y="74345"/>
                </a:lnTo>
                <a:lnTo>
                  <a:pt x="1086345" y="0"/>
                </a:lnTo>
                <a:close/>
              </a:path>
            </a:pathLst>
          </a:custGeom>
          <a:solidFill>
            <a:srgbClr val="EBD2F8">
              <a:alpha val="39999"/>
            </a:srgbClr>
          </a:solidFill>
        </p:spPr>
        <p:txBody>
          <a:bodyPr wrap="square" lIns="0" tIns="0" rIns="0" bIns="0" rtlCol="0"/>
          <a:lstStyle/>
          <a:p>
            <a:endParaRPr/>
          </a:p>
        </p:txBody>
      </p:sp>
      <p:sp>
        <p:nvSpPr>
          <p:cNvPr id="29" name="object 29"/>
          <p:cNvSpPr txBox="1"/>
          <p:nvPr/>
        </p:nvSpPr>
        <p:spPr>
          <a:xfrm>
            <a:off x="5237097" y="2244247"/>
            <a:ext cx="577215" cy="109855"/>
          </a:xfrm>
          <a:prstGeom prst="rect">
            <a:avLst/>
          </a:prstGeom>
        </p:spPr>
        <p:txBody>
          <a:bodyPr vert="horz" wrap="square" lIns="0" tIns="12700" rIns="0" bIns="0" rtlCol="0">
            <a:spAutoFit/>
          </a:bodyPr>
          <a:lstStyle/>
          <a:p>
            <a:pPr marL="12700">
              <a:lnSpc>
                <a:spcPct val="100000"/>
              </a:lnSpc>
              <a:spcBef>
                <a:spcPts val="100"/>
              </a:spcBef>
            </a:pPr>
            <a:r>
              <a:rPr sz="550" b="1" dirty="0">
                <a:solidFill>
                  <a:srgbClr val="7816AD"/>
                </a:solidFill>
                <a:latin typeface="Arial"/>
                <a:cs typeface="Arial"/>
              </a:rPr>
              <a:t>Formal</a:t>
            </a:r>
            <a:r>
              <a:rPr sz="550" b="1" spc="-25" dirty="0">
                <a:solidFill>
                  <a:srgbClr val="7816AD"/>
                </a:solidFill>
                <a:latin typeface="Arial"/>
                <a:cs typeface="Arial"/>
              </a:rPr>
              <a:t> </a:t>
            </a:r>
            <a:r>
              <a:rPr sz="550" b="1" spc="-10" dirty="0">
                <a:solidFill>
                  <a:srgbClr val="7816AD"/>
                </a:solidFill>
                <a:latin typeface="Arial"/>
                <a:cs typeface="Arial"/>
              </a:rPr>
              <a:t>Approval</a:t>
            </a:r>
            <a:endParaRPr sz="550">
              <a:latin typeface="Arial"/>
              <a:cs typeface="Arial"/>
            </a:endParaRPr>
          </a:p>
        </p:txBody>
      </p:sp>
      <p:sp>
        <p:nvSpPr>
          <p:cNvPr id="30" name="object 30"/>
          <p:cNvSpPr/>
          <p:nvPr/>
        </p:nvSpPr>
        <p:spPr>
          <a:xfrm>
            <a:off x="6106811" y="2226040"/>
            <a:ext cx="1105535" cy="149225"/>
          </a:xfrm>
          <a:custGeom>
            <a:avLst/>
            <a:gdLst/>
            <a:ahLst/>
            <a:cxnLst/>
            <a:rect l="l" t="t" r="r" b="b"/>
            <a:pathLst>
              <a:path w="1105534" h="149225">
                <a:moveTo>
                  <a:pt x="1105204" y="0"/>
                </a:moveTo>
                <a:lnTo>
                  <a:pt x="74345" y="0"/>
                </a:lnTo>
                <a:lnTo>
                  <a:pt x="45407" y="5842"/>
                </a:lnTo>
                <a:lnTo>
                  <a:pt x="21775" y="21775"/>
                </a:lnTo>
                <a:lnTo>
                  <a:pt x="5842" y="45407"/>
                </a:lnTo>
                <a:lnTo>
                  <a:pt x="0" y="74345"/>
                </a:lnTo>
                <a:lnTo>
                  <a:pt x="0" y="148678"/>
                </a:lnTo>
                <a:lnTo>
                  <a:pt x="1030871" y="148678"/>
                </a:lnTo>
                <a:lnTo>
                  <a:pt x="1059808" y="142836"/>
                </a:lnTo>
                <a:lnTo>
                  <a:pt x="1083435" y="126904"/>
                </a:lnTo>
                <a:lnTo>
                  <a:pt x="1099364" y="103276"/>
                </a:lnTo>
                <a:lnTo>
                  <a:pt x="1105204" y="74345"/>
                </a:lnTo>
                <a:lnTo>
                  <a:pt x="1105204" y="0"/>
                </a:lnTo>
                <a:close/>
              </a:path>
            </a:pathLst>
          </a:custGeom>
          <a:solidFill>
            <a:srgbClr val="EBD2F8">
              <a:alpha val="39999"/>
            </a:srgbClr>
          </a:solidFill>
        </p:spPr>
        <p:txBody>
          <a:bodyPr wrap="square" lIns="0" tIns="0" rIns="0" bIns="0" rtlCol="0"/>
          <a:lstStyle/>
          <a:p>
            <a:endParaRPr/>
          </a:p>
        </p:txBody>
      </p:sp>
      <p:sp>
        <p:nvSpPr>
          <p:cNvPr id="31" name="object 31"/>
          <p:cNvSpPr txBox="1"/>
          <p:nvPr/>
        </p:nvSpPr>
        <p:spPr>
          <a:xfrm>
            <a:off x="6319058" y="2244247"/>
            <a:ext cx="679450" cy="109855"/>
          </a:xfrm>
          <a:prstGeom prst="rect">
            <a:avLst/>
          </a:prstGeom>
        </p:spPr>
        <p:txBody>
          <a:bodyPr vert="horz" wrap="square" lIns="0" tIns="12700" rIns="0" bIns="0" rtlCol="0">
            <a:spAutoFit/>
          </a:bodyPr>
          <a:lstStyle/>
          <a:p>
            <a:pPr marL="12700">
              <a:lnSpc>
                <a:spcPct val="100000"/>
              </a:lnSpc>
              <a:spcBef>
                <a:spcPts val="100"/>
              </a:spcBef>
            </a:pPr>
            <a:r>
              <a:rPr sz="550" b="1" dirty="0">
                <a:solidFill>
                  <a:srgbClr val="7816AD"/>
                </a:solidFill>
                <a:latin typeface="Arial"/>
                <a:cs typeface="Arial"/>
              </a:rPr>
              <a:t>Peer</a:t>
            </a:r>
            <a:r>
              <a:rPr sz="550" b="1" spc="-30" dirty="0">
                <a:solidFill>
                  <a:srgbClr val="7816AD"/>
                </a:solidFill>
                <a:latin typeface="Arial"/>
                <a:cs typeface="Arial"/>
              </a:rPr>
              <a:t> </a:t>
            </a:r>
            <a:r>
              <a:rPr sz="550" b="1" spc="-10" dirty="0">
                <a:solidFill>
                  <a:srgbClr val="7816AD"/>
                </a:solidFill>
                <a:latin typeface="Arial"/>
                <a:cs typeface="Arial"/>
              </a:rPr>
              <a:t>Benchmarking</a:t>
            </a:r>
            <a:endParaRPr sz="550">
              <a:latin typeface="Arial"/>
              <a:cs typeface="Arial"/>
            </a:endParaRPr>
          </a:p>
        </p:txBody>
      </p:sp>
      <p:sp>
        <p:nvSpPr>
          <p:cNvPr id="32" name="object 32"/>
          <p:cNvSpPr/>
          <p:nvPr/>
        </p:nvSpPr>
        <p:spPr>
          <a:xfrm>
            <a:off x="7264420" y="2226040"/>
            <a:ext cx="1105535" cy="149225"/>
          </a:xfrm>
          <a:custGeom>
            <a:avLst/>
            <a:gdLst/>
            <a:ahLst/>
            <a:cxnLst/>
            <a:rect l="l" t="t" r="r" b="b"/>
            <a:pathLst>
              <a:path w="1105534" h="149225">
                <a:moveTo>
                  <a:pt x="1105204" y="0"/>
                </a:moveTo>
                <a:lnTo>
                  <a:pt x="74345" y="0"/>
                </a:lnTo>
                <a:lnTo>
                  <a:pt x="45407" y="5842"/>
                </a:lnTo>
                <a:lnTo>
                  <a:pt x="21775" y="21775"/>
                </a:lnTo>
                <a:lnTo>
                  <a:pt x="5842" y="45407"/>
                </a:lnTo>
                <a:lnTo>
                  <a:pt x="0" y="74345"/>
                </a:lnTo>
                <a:lnTo>
                  <a:pt x="0" y="148678"/>
                </a:lnTo>
                <a:lnTo>
                  <a:pt x="1030871" y="148678"/>
                </a:lnTo>
                <a:lnTo>
                  <a:pt x="1059808" y="142836"/>
                </a:lnTo>
                <a:lnTo>
                  <a:pt x="1083435" y="126904"/>
                </a:lnTo>
                <a:lnTo>
                  <a:pt x="1099364" y="103276"/>
                </a:lnTo>
                <a:lnTo>
                  <a:pt x="1105204" y="74345"/>
                </a:lnTo>
                <a:lnTo>
                  <a:pt x="1105204" y="0"/>
                </a:lnTo>
                <a:close/>
              </a:path>
            </a:pathLst>
          </a:custGeom>
          <a:solidFill>
            <a:srgbClr val="EBD2F8">
              <a:alpha val="39999"/>
            </a:srgbClr>
          </a:solidFill>
        </p:spPr>
        <p:txBody>
          <a:bodyPr wrap="square" lIns="0" tIns="0" rIns="0" bIns="0" rtlCol="0"/>
          <a:lstStyle/>
          <a:p>
            <a:endParaRPr/>
          </a:p>
        </p:txBody>
      </p:sp>
      <p:sp>
        <p:nvSpPr>
          <p:cNvPr id="33" name="object 33"/>
          <p:cNvSpPr txBox="1"/>
          <p:nvPr/>
        </p:nvSpPr>
        <p:spPr>
          <a:xfrm>
            <a:off x="7571123" y="2244247"/>
            <a:ext cx="489584" cy="109855"/>
          </a:xfrm>
          <a:prstGeom prst="rect">
            <a:avLst/>
          </a:prstGeom>
        </p:spPr>
        <p:txBody>
          <a:bodyPr vert="horz" wrap="square" lIns="0" tIns="12700" rIns="0" bIns="0" rtlCol="0">
            <a:spAutoFit/>
          </a:bodyPr>
          <a:lstStyle/>
          <a:p>
            <a:pPr marL="12700">
              <a:lnSpc>
                <a:spcPct val="100000"/>
              </a:lnSpc>
              <a:spcBef>
                <a:spcPts val="100"/>
              </a:spcBef>
            </a:pPr>
            <a:r>
              <a:rPr sz="550" b="1" spc="-10" dirty="0">
                <a:solidFill>
                  <a:srgbClr val="7816AD"/>
                </a:solidFill>
                <a:latin typeface="Arial"/>
                <a:cs typeface="Arial"/>
              </a:rPr>
              <a:t>Financial</a:t>
            </a:r>
            <a:r>
              <a:rPr sz="550" b="1" spc="50" dirty="0">
                <a:solidFill>
                  <a:srgbClr val="7816AD"/>
                </a:solidFill>
                <a:latin typeface="Arial"/>
                <a:cs typeface="Arial"/>
              </a:rPr>
              <a:t> </a:t>
            </a:r>
            <a:r>
              <a:rPr sz="550" b="1" spc="-20" dirty="0">
                <a:solidFill>
                  <a:srgbClr val="7816AD"/>
                </a:solidFill>
                <a:latin typeface="Arial"/>
                <a:cs typeface="Arial"/>
              </a:rPr>
              <a:t>Risk</a:t>
            </a:r>
            <a:endParaRPr sz="550">
              <a:latin typeface="Arial"/>
              <a:cs typeface="Arial"/>
            </a:endParaRPr>
          </a:p>
        </p:txBody>
      </p:sp>
      <p:sp>
        <p:nvSpPr>
          <p:cNvPr id="34" name="object 34"/>
          <p:cNvSpPr txBox="1"/>
          <p:nvPr/>
        </p:nvSpPr>
        <p:spPr>
          <a:xfrm>
            <a:off x="6146670" y="2454666"/>
            <a:ext cx="1004569" cy="185420"/>
          </a:xfrm>
          <a:prstGeom prst="rect">
            <a:avLst/>
          </a:prstGeom>
        </p:spPr>
        <p:txBody>
          <a:bodyPr vert="horz" wrap="square" lIns="0" tIns="12700" rIns="0" bIns="0" rtlCol="0">
            <a:spAutoFit/>
          </a:bodyPr>
          <a:lstStyle/>
          <a:p>
            <a:pPr marL="30480" marR="5080" indent="-18415">
              <a:lnSpc>
                <a:spcPct val="104000"/>
              </a:lnSpc>
              <a:spcBef>
                <a:spcPts val="100"/>
              </a:spcBef>
            </a:pPr>
            <a:r>
              <a:rPr sz="500" dirty="0">
                <a:solidFill>
                  <a:srgbClr val="500F74"/>
                </a:solidFill>
                <a:latin typeface="Arial"/>
                <a:cs typeface="Arial"/>
              </a:rPr>
              <a:t>Publish</a:t>
            </a:r>
            <a:r>
              <a:rPr sz="500" spc="45" dirty="0">
                <a:solidFill>
                  <a:srgbClr val="500F74"/>
                </a:solidFill>
                <a:latin typeface="Arial"/>
                <a:cs typeface="Arial"/>
              </a:rPr>
              <a:t> </a:t>
            </a:r>
            <a:r>
              <a:rPr sz="500" dirty="0">
                <a:solidFill>
                  <a:srgbClr val="500F74"/>
                </a:solidFill>
                <a:latin typeface="Arial"/>
                <a:cs typeface="Arial"/>
              </a:rPr>
              <a:t>pathways</a:t>
            </a:r>
            <a:r>
              <a:rPr sz="500" spc="70" dirty="0">
                <a:solidFill>
                  <a:srgbClr val="500F74"/>
                </a:solidFill>
                <a:latin typeface="Arial"/>
                <a:cs typeface="Arial"/>
              </a:rPr>
              <a:t> </a:t>
            </a:r>
            <a:r>
              <a:rPr sz="500" dirty="0">
                <a:solidFill>
                  <a:srgbClr val="500F74"/>
                </a:solidFill>
                <a:latin typeface="Arial"/>
                <a:cs typeface="Arial"/>
              </a:rPr>
              <a:t>adherence</a:t>
            </a:r>
            <a:r>
              <a:rPr sz="500" spc="80" dirty="0">
                <a:solidFill>
                  <a:srgbClr val="500F74"/>
                </a:solidFill>
                <a:latin typeface="Arial"/>
                <a:cs typeface="Arial"/>
              </a:rPr>
              <a:t> </a:t>
            </a:r>
            <a:r>
              <a:rPr sz="500" spc="-20" dirty="0">
                <a:solidFill>
                  <a:srgbClr val="500F74"/>
                </a:solidFill>
                <a:latin typeface="Arial"/>
                <a:cs typeface="Arial"/>
              </a:rPr>
              <a:t>rate</a:t>
            </a:r>
            <a:r>
              <a:rPr sz="500" spc="500" dirty="0">
                <a:solidFill>
                  <a:srgbClr val="500F74"/>
                </a:solidFill>
                <a:latin typeface="Arial"/>
                <a:cs typeface="Arial"/>
              </a:rPr>
              <a:t> </a:t>
            </a:r>
            <a:r>
              <a:rPr sz="500" spc="10" dirty="0">
                <a:solidFill>
                  <a:srgbClr val="500F74"/>
                </a:solidFill>
                <a:latin typeface="Arial"/>
                <a:cs typeface="Arial"/>
              </a:rPr>
              <a:t>within</a:t>
            </a:r>
            <a:r>
              <a:rPr sz="500" spc="-20" dirty="0">
                <a:solidFill>
                  <a:srgbClr val="500F74"/>
                </a:solidFill>
                <a:latin typeface="Arial"/>
                <a:cs typeface="Arial"/>
              </a:rPr>
              <a:t> </a:t>
            </a:r>
            <a:r>
              <a:rPr sz="500" spc="10" dirty="0">
                <a:solidFill>
                  <a:srgbClr val="500F74"/>
                </a:solidFill>
                <a:latin typeface="Arial"/>
                <a:cs typeface="Arial"/>
              </a:rPr>
              <a:t>department</a:t>
            </a:r>
            <a:r>
              <a:rPr sz="500" spc="-20" dirty="0">
                <a:solidFill>
                  <a:srgbClr val="500F74"/>
                </a:solidFill>
                <a:latin typeface="Arial"/>
                <a:cs typeface="Arial"/>
              </a:rPr>
              <a:t> </a:t>
            </a:r>
            <a:r>
              <a:rPr sz="500" spc="10" dirty="0">
                <a:solidFill>
                  <a:srgbClr val="500F74"/>
                </a:solidFill>
                <a:latin typeface="Arial"/>
                <a:cs typeface="Arial"/>
              </a:rPr>
              <a:t>/</a:t>
            </a:r>
            <a:r>
              <a:rPr sz="500" spc="20" dirty="0">
                <a:solidFill>
                  <a:srgbClr val="500F74"/>
                </a:solidFill>
                <a:latin typeface="Arial"/>
                <a:cs typeface="Arial"/>
              </a:rPr>
              <a:t> </a:t>
            </a:r>
            <a:r>
              <a:rPr sz="500" spc="-10" dirty="0">
                <a:solidFill>
                  <a:srgbClr val="500F74"/>
                </a:solidFill>
                <a:latin typeface="Arial"/>
                <a:cs typeface="Arial"/>
              </a:rPr>
              <a:t>organization</a:t>
            </a:r>
            <a:endParaRPr sz="500">
              <a:latin typeface="Arial"/>
              <a:cs typeface="Arial"/>
            </a:endParaRPr>
          </a:p>
        </p:txBody>
      </p:sp>
      <p:sp>
        <p:nvSpPr>
          <p:cNvPr id="35" name="object 35"/>
          <p:cNvSpPr txBox="1"/>
          <p:nvPr/>
        </p:nvSpPr>
        <p:spPr>
          <a:xfrm>
            <a:off x="7402227" y="2456610"/>
            <a:ext cx="863600" cy="266065"/>
          </a:xfrm>
          <a:prstGeom prst="rect">
            <a:avLst/>
          </a:prstGeom>
        </p:spPr>
        <p:txBody>
          <a:bodyPr vert="horz" wrap="square" lIns="0" tIns="12065" rIns="0" bIns="0" rtlCol="0">
            <a:spAutoFit/>
          </a:bodyPr>
          <a:lstStyle/>
          <a:p>
            <a:pPr marL="12700" marR="5080" algn="ctr">
              <a:lnSpc>
                <a:spcPct val="105000"/>
              </a:lnSpc>
              <a:spcBef>
                <a:spcPts val="95"/>
              </a:spcBef>
            </a:pPr>
            <a:r>
              <a:rPr sz="500" spc="10" dirty="0">
                <a:solidFill>
                  <a:srgbClr val="500F74"/>
                </a:solidFill>
                <a:latin typeface="Arial"/>
                <a:cs typeface="Arial"/>
              </a:rPr>
              <a:t>Physician</a:t>
            </a:r>
            <a:r>
              <a:rPr sz="500" spc="-5" dirty="0">
                <a:solidFill>
                  <a:srgbClr val="500F74"/>
                </a:solidFill>
                <a:latin typeface="Arial"/>
                <a:cs typeface="Arial"/>
              </a:rPr>
              <a:t> </a:t>
            </a:r>
            <a:r>
              <a:rPr sz="500" spc="10" dirty="0">
                <a:solidFill>
                  <a:srgbClr val="500F74"/>
                </a:solidFill>
                <a:latin typeface="Arial"/>
                <a:cs typeface="Arial"/>
              </a:rPr>
              <a:t>compensation</a:t>
            </a:r>
            <a:r>
              <a:rPr sz="500" spc="-35" dirty="0">
                <a:solidFill>
                  <a:srgbClr val="500F74"/>
                </a:solidFill>
                <a:latin typeface="Arial"/>
                <a:cs typeface="Arial"/>
              </a:rPr>
              <a:t> </a:t>
            </a:r>
            <a:r>
              <a:rPr sz="500" spc="-20" dirty="0">
                <a:solidFill>
                  <a:srgbClr val="500F74"/>
                </a:solidFill>
                <a:latin typeface="Arial"/>
                <a:cs typeface="Arial"/>
              </a:rPr>
              <a:t>tied</a:t>
            </a:r>
            <a:r>
              <a:rPr sz="500" spc="500" dirty="0">
                <a:solidFill>
                  <a:srgbClr val="500F74"/>
                </a:solidFill>
                <a:latin typeface="Arial"/>
                <a:cs typeface="Arial"/>
              </a:rPr>
              <a:t> </a:t>
            </a:r>
            <a:r>
              <a:rPr sz="500" dirty="0">
                <a:solidFill>
                  <a:srgbClr val="500F74"/>
                </a:solidFill>
                <a:latin typeface="Arial"/>
                <a:cs typeface="Arial"/>
              </a:rPr>
              <a:t>to</a:t>
            </a:r>
            <a:r>
              <a:rPr sz="500" spc="75" dirty="0">
                <a:solidFill>
                  <a:srgbClr val="500F74"/>
                </a:solidFill>
                <a:latin typeface="Arial"/>
                <a:cs typeface="Arial"/>
              </a:rPr>
              <a:t> </a:t>
            </a:r>
            <a:r>
              <a:rPr sz="500" dirty="0">
                <a:solidFill>
                  <a:srgbClr val="500F74"/>
                </a:solidFill>
                <a:latin typeface="Arial"/>
                <a:cs typeface="Arial"/>
              </a:rPr>
              <a:t>pathways</a:t>
            </a:r>
            <a:r>
              <a:rPr sz="500" spc="45" dirty="0">
                <a:solidFill>
                  <a:srgbClr val="500F74"/>
                </a:solidFill>
                <a:latin typeface="Arial"/>
                <a:cs typeface="Arial"/>
              </a:rPr>
              <a:t> </a:t>
            </a:r>
            <a:r>
              <a:rPr sz="500" dirty="0">
                <a:solidFill>
                  <a:srgbClr val="500F74"/>
                </a:solidFill>
                <a:latin typeface="Arial"/>
                <a:cs typeface="Arial"/>
              </a:rPr>
              <a:t>utilization</a:t>
            </a:r>
            <a:r>
              <a:rPr sz="500" spc="25" dirty="0">
                <a:solidFill>
                  <a:srgbClr val="500F74"/>
                </a:solidFill>
                <a:latin typeface="Arial"/>
                <a:cs typeface="Arial"/>
              </a:rPr>
              <a:t> </a:t>
            </a:r>
            <a:r>
              <a:rPr sz="500" spc="-20" dirty="0">
                <a:solidFill>
                  <a:srgbClr val="500F74"/>
                </a:solidFill>
                <a:latin typeface="Arial"/>
                <a:cs typeface="Arial"/>
              </a:rPr>
              <a:t>rate</a:t>
            </a:r>
            <a:r>
              <a:rPr sz="500" spc="500" dirty="0">
                <a:solidFill>
                  <a:srgbClr val="500F74"/>
                </a:solidFill>
                <a:latin typeface="Arial"/>
                <a:cs typeface="Arial"/>
              </a:rPr>
              <a:t> </a:t>
            </a:r>
            <a:r>
              <a:rPr sz="500" dirty="0">
                <a:solidFill>
                  <a:srgbClr val="500F74"/>
                </a:solidFill>
                <a:latin typeface="Arial"/>
                <a:cs typeface="Arial"/>
              </a:rPr>
              <a:t>or</a:t>
            </a:r>
            <a:r>
              <a:rPr sz="500" spc="55" dirty="0">
                <a:solidFill>
                  <a:srgbClr val="500F74"/>
                </a:solidFill>
                <a:latin typeface="Arial"/>
                <a:cs typeface="Arial"/>
              </a:rPr>
              <a:t> </a:t>
            </a:r>
            <a:r>
              <a:rPr sz="500" dirty="0">
                <a:solidFill>
                  <a:srgbClr val="500F74"/>
                </a:solidFill>
                <a:latin typeface="Arial"/>
                <a:cs typeface="Arial"/>
              </a:rPr>
              <a:t>adherence</a:t>
            </a:r>
            <a:r>
              <a:rPr sz="500" spc="45" dirty="0">
                <a:solidFill>
                  <a:srgbClr val="500F74"/>
                </a:solidFill>
                <a:latin typeface="Arial"/>
                <a:cs typeface="Arial"/>
              </a:rPr>
              <a:t> </a:t>
            </a:r>
            <a:r>
              <a:rPr sz="500" spc="-20" dirty="0">
                <a:solidFill>
                  <a:srgbClr val="500F74"/>
                </a:solidFill>
                <a:latin typeface="Arial"/>
                <a:cs typeface="Arial"/>
              </a:rPr>
              <a:t>rate</a:t>
            </a:r>
            <a:endParaRPr sz="500">
              <a:latin typeface="Arial"/>
              <a:cs typeface="Arial"/>
            </a:endParaRPr>
          </a:p>
        </p:txBody>
      </p:sp>
      <p:sp>
        <p:nvSpPr>
          <p:cNvPr id="36" name="object 36"/>
          <p:cNvSpPr txBox="1"/>
          <p:nvPr/>
        </p:nvSpPr>
        <p:spPr>
          <a:xfrm>
            <a:off x="4790869" y="2805448"/>
            <a:ext cx="132715" cy="882015"/>
          </a:xfrm>
          <a:prstGeom prst="rect">
            <a:avLst/>
          </a:prstGeom>
        </p:spPr>
        <p:txBody>
          <a:bodyPr vert="vert270" wrap="square" lIns="0" tIns="4445" rIns="0" bIns="0" rtlCol="0">
            <a:spAutoFit/>
          </a:bodyPr>
          <a:lstStyle/>
          <a:p>
            <a:pPr marL="12700">
              <a:lnSpc>
                <a:spcPct val="100000"/>
              </a:lnSpc>
              <a:spcBef>
                <a:spcPts val="35"/>
              </a:spcBef>
            </a:pPr>
            <a:r>
              <a:rPr sz="750" b="1" dirty="0">
                <a:solidFill>
                  <a:srgbClr val="181B1F"/>
                </a:solidFill>
                <a:latin typeface="Arial"/>
                <a:cs typeface="Arial"/>
              </a:rPr>
              <a:t>Account</a:t>
            </a:r>
            <a:r>
              <a:rPr sz="750" b="1" spc="-50" dirty="0">
                <a:solidFill>
                  <a:srgbClr val="181B1F"/>
                </a:solidFill>
                <a:latin typeface="Arial"/>
                <a:cs typeface="Arial"/>
              </a:rPr>
              <a:t> </a:t>
            </a:r>
            <a:r>
              <a:rPr sz="750" b="1" spc="-10" dirty="0">
                <a:solidFill>
                  <a:srgbClr val="181B1F"/>
                </a:solidFill>
                <a:latin typeface="Arial"/>
                <a:cs typeface="Arial"/>
              </a:rPr>
              <a:t>Examples</a:t>
            </a:r>
            <a:endParaRPr sz="750">
              <a:latin typeface="Arial"/>
              <a:cs typeface="Arial"/>
            </a:endParaRPr>
          </a:p>
        </p:txBody>
      </p:sp>
      <p:sp>
        <p:nvSpPr>
          <p:cNvPr id="37" name="object 37"/>
          <p:cNvSpPr txBox="1"/>
          <p:nvPr/>
        </p:nvSpPr>
        <p:spPr>
          <a:xfrm>
            <a:off x="5110525" y="2456605"/>
            <a:ext cx="814069" cy="266065"/>
          </a:xfrm>
          <a:prstGeom prst="rect">
            <a:avLst/>
          </a:prstGeom>
        </p:spPr>
        <p:txBody>
          <a:bodyPr vert="horz" wrap="square" lIns="0" tIns="12065" rIns="0" bIns="0" rtlCol="0">
            <a:spAutoFit/>
          </a:bodyPr>
          <a:lstStyle/>
          <a:p>
            <a:pPr marL="12700" marR="5080" indent="1270" algn="ctr">
              <a:lnSpc>
                <a:spcPct val="105000"/>
              </a:lnSpc>
              <a:spcBef>
                <a:spcPts val="95"/>
              </a:spcBef>
            </a:pPr>
            <a:r>
              <a:rPr sz="500" dirty="0">
                <a:solidFill>
                  <a:srgbClr val="500F74"/>
                </a:solidFill>
                <a:latin typeface="Arial"/>
                <a:cs typeface="Arial"/>
              </a:rPr>
              <a:t>Require</a:t>
            </a:r>
            <a:r>
              <a:rPr sz="500" spc="50" dirty="0">
                <a:solidFill>
                  <a:srgbClr val="500F74"/>
                </a:solidFill>
                <a:latin typeface="Arial"/>
                <a:cs typeface="Arial"/>
              </a:rPr>
              <a:t> </a:t>
            </a:r>
            <a:r>
              <a:rPr sz="500" dirty="0">
                <a:solidFill>
                  <a:srgbClr val="500F74"/>
                </a:solidFill>
                <a:latin typeface="Arial"/>
                <a:cs typeface="Arial"/>
              </a:rPr>
              <a:t>clinical</a:t>
            </a:r>
            <a:r>
              <a:rPr sz="500" spc="40" dirty="0">
                <a:solidFill>
                  <a:srgbClr val="500F74"/>
                </a:solidFill>
                <a:latin typeface="Arial"/>
                <a:cs typeface="Arial"/>
              </a:rPr>
              <a:t> </a:t>
            </a:r>
            <a:r>
              <a:rPr sz="500" spc="-10" dirty="0">
                <a:solidFill>
                  <a:srgbClr val="500F74"/>
                </a:solidFill>
                <a:latin typeface="Arial"/>
                <a:cs typeface="Arial"/>
              </a:rPr>
              <a:t>rationale</a:t>
            </a:r>
            <a:r>
              <a:rPr sz="500" spc="500" dirty="0">
                <a:solidFill>
                  <a:srgbClr val="500F74"/>
                </a:solidFill>
                <a:latin typeface="Arial"/>
                <a:cs typeface="Arial"/>
              </a:rPr>
              <a:t> </a:t>
            </a:r>
            <a:r>
              <a:rPr sz="500" spc="10" dirty="0">
                <a:solidFill>
                  <a:srgbClr val="500F74"/>
                </a:solidFill>
                <a:latin typeface="Arial"/>
                <a:cs typeface="Arial"/>
              </a:rPr>
              <a:t>and/or</a:t>
            </a:r>
            <a:r>
              <a:rPr sz="500" spc="15" dirty="0">
                <a:solidFill>
                  <a:srgbClr val="500F74"/>
                </a:solidFill>
                <a:latin typeface="Arial"/>
                <a:cs typeface="Arial"/>
              </a:rPr>
              <a:t> </a:t>
            </a:r>
            <a:r>
              <a:rPr sz="500" spc="10" dirty="0">
                <a:solidFill>
                  <a:srgbClr val="500F74"/>
                </a:solidFill>
                <a:latin typeface="Arial"/>
                <a:cs typeface="Arial"/>
              </a:rPr>
              <a:t>committee</a:t>
            </a:r>
            <a:r>
              <a:rPr sz="500" spc="-10" dirty="0">
                <a:solidFill>
                  <a:srgbClr val="500F74"/>
                </a:solidFill>
                <a:latin typeface="Arial"/>
                <a:cs typeface="Arial"/>
              </a:rPr>
              <a:t> approval</a:t>
            </a:r>
            <a:r>
              <a:rPr sz="500" spc="500" dirty="0">
                <a:solidFill>
                  <a:srgbClr val="500F74"/>
                </a:solidFill>
                <a:latin typeface="Arial"/>
                <a:cs typeface="Arial"/>
              </a:rPr>
              <a:t> </a:t>
            </a:r>
            <a:r>
              <a:rPr sz="500" dirty="0">
                <a:solidFill>
                  <a:srgbClr val="500F74"/>
                </a:solidFill>
                <a:latin typeface="Arial"/>
                <a:cs typeface="Arial"/>
              </a:rPr>
              <a:t>for</a:t>
            </a:r>
            <a:r>
              <a:rPr sz="500" spc="90" dirty="0">
                <a:solidFill>
                  <a:srgbClr val="500F74"/>
                </a:solidFill>
                <a:latin typeface="Arial"/>
                <a:cs typeface="Arial"/>
              </a:rPr>
              <a:t> </a:t>
            </a:r>
            <a:r>
              <a:rPr sz="500" dirty="0">
                <a:solidFill>
                  <a:srgbClr val="500F74"/>
                </a:solidFill>
                <a:latin typeface="Arial"/>
                <a:cs typeface="Arial"/>
              </a:rPr>
              <a:t>off-pathway</a:t>
            </a:r>
            <a:r>
              <a:rPr sz="500" spc="30" dirty="0">
                <a:solidFill>
                  <a:srgbClr val="500F74"/>
                </a:solidFill>
                <a:latin typeface="Arial"/>
                <a:cs typeface="Arial"/>
              </a:rPr>
              <a:t> </a:t>
            </a:r>
            <a:r>
              <a:rPr sz="500" spc="-10" dirty="0">
                <a:solidFill>
                  <a:srgbClr val="500F74"/>
                </a:solidFill>
                <a:latin typeface="Arial"/>
                <a:cs typeface="Arial"/>
              </a:rPr>
              <a:t>regimens</a:t>
            </a:r>
            <a:endParaRPr sz="500">
              <a:latin typeface="Arial"/>
              <a:cs typeface="Arial"/>
            </a:endParaRPr>
          </a:p>
        </p:txBody>
      </p:sp>
      <p:grpSp>
        <p:nvGrpSpPr>
          <p:cNvPr id="38" name="object 38"/>
          <p:cNvGrpSpPr/>
          <p:nvPr/>
        </p:nvGrpSpPr>
        <p:grpSpPr>
          <a:xfrm>
            <a:off x="4808526" y="2150370"/>
            <a:ext cx="3587750" cy="1607820"/>
            <a:chOff x="4808526" y="2150370"/>
            <a:chExt cx="3587750" cy="1607820"/>
          </a:xfrm>
        </p:grpSpPr>
        <p:sp>
          <p:nvSpPr>
            <p:cNvPr id="39" name="object 39"/>
            <p:cNvSpPr/>
            <p:nvPr/>
          </p:nvSpPr>
          <p:spPr>
            <a:xfrm>
              <a:off x="6068432" y="2423054"/>
              <a:ext cx="0" cy="1335405"/>
            </a:xfrm>
            <a:custGeom>
              <a:avLst/>
              <a:gdLst/>
              <a:ahLst/>
              <a:cxnLst/>
              <a:rect l="l" t="t" r="r" b="b"/>
              <a:pathLst>
                <a:path h="1335404">
                  <a:moveTo>
                    <a:pt x="0" y="0"/>
                  </a:moveTo>
                  <a:lnTo>
                    <a:pt x="0" y="1335100"/>
                  </a:lnTo>
                </a:path>
              </a:pathLst>
            </a:custGeom>
            <a:ln w="12700">
              <a:solidFill>
                <a:srgbClr val="D9D9D9"/>
              </a:solidFill>
            </a:ln>
          </p:spPr>
          <p:txBody>
            <a:bodyPr wrap="square" lIns="0" tIns="0" rIns="0" bIns="0" rtlCol="0"/>
            <a:lstStyle/>
            <a:p>
              <a:endParaRPr/>
            </a:p>
          </p:txBody>
        </p:sp>
        <p:sp>
          <p:nvSpPr>
            <p:cNvPr id="40" name="object 40"/>
            <p:cNvSpPr/>
            <p:nvPr/>
          </p:nvSpPr>
          <p:spPr>
            <a:xfrm>
              <a:off x="7224626" y="2423053"/>
              <a:ext cx="0" cy="1335405"/>
            </a:xfrm>
            <a:custGeom>
              <a:avLst/>
              <a:gdLst/>
              <a:ahLst/>
              <a:cxnLst/>
              <a:rect l="l" t="t" r="r" b="b"/>
              <a:pathLst>
                <a:path h="1335404">
                  <a:moveTo>
                    <a:pt x="0" y="0"/>
                  </a:moveTo>
                  <a:lnTo>
                    <a:pt x="0" y="1335100"/>
                  </a:lnTo>
                </a:path>
              </a:pathLst>
            </a:custGeom>
            <a:ln w="12700">
              <a:solidFill>
                <a:srgbClr val="D9D9D9"/>
              </a:solidFill>
            </a:ln>
          </p:spPr>
          <p:txBody>
            <a:bodyPr wrap="square" lIns="0" tIns="0" rIns="0" bIns="0" rtlCol="0"/>
            <a:lstStyle/>
            <a:p>
              <a:endParaRPr/>
            </a:p>
          </p:txBody>
        </p:sp>
        <p:sp>
          <p:nvSpPr>
            <p:cNvPr id="41" name="object 41"/>
            <p:cNvSpPr/>
            <p:nvPr/>
          </p:nvSpPr>
          <p:spPr>
            <a:xfrm>
              <a:off x="4808526" y="2156720"/>
              <a:ext cx="3587750" cy="0"/>
            </a:xfrm>
            <a:custGeom>
              <a:avLst/>
              <a:gdLst/>
              <a:ahLst/>
              <a:cxnLst/>
              <a:rect l="l" t="t" r="r" b="b"/>
              <a:pathLst>
                <a:path w="3587750">
                  <a:moveTo>
                    <a:pt x="0" y="0"/>
                  </a:moveTo>
                  <a:lnTo>
                    <a:pt x="3587140" y="0"/>
                  </a:lnTo>
                </a:path>
              </a:pathLst>
            </a:custGeom>
            <a:ln w="12700">
              <a:solidFill>
                <a:srgbClr val="9F23E1"/>
              </a:solidFill>
            </a:ln>
          </p:spPr>
          <p:txBody>
            <a:bodyPr wrap="square" lIns="0" tIns="0" rIns="0" bIns="0" rtlCol="0"/>
            <a:lstStyle/>
            <a:p>
              <a:endParaRPr/>
            </a:p>
          </p:txBody>
        </p:sp>
      </p:grpSp>
      <p:sp>
        <p:nvSpPr>
          <p:cNvPr id="42" name="object 42"/>
          <p:cNvSpPr txBox="1"/>
          <p:nvPr/>
        </p:nvSpPr>
        <p:spPr>
          <a:xfrm>
            <a:off x="4880285" y="3830039"/>
            <a:ext cx="3436620" cy="208279"/>
          </a:xfrm>
          <a:prstGeom prst="rect">
            <a:avLst/>
          </a:prstGeom>
        </p:spPr>
        <p:txBody>
          <a:bodyPr vert="horz" wrap="square" lIns="0" tIns="12700" rIns="0" bIns="0" rtlCol="0">
            <a:spAutoFit/>
          </a:bodyPr>
          <a:lstStyle/>
          <a:p>
            <a:pPr marL="650875" marR="5080" indent="-638810">
              <a:lnSpc>
                <a:spcPct val="100000"/>
              </a:lnSpc>
              <a:spcBef>
                <a:spcPts val="100"/>
              </a:spcBef>
            </a:pPr>
            <a:r>
              <a:rPr sz="600" spc="-10" dirty="0">
                <a:solidFill>
                  <a:srgbClr val="181B1F"/>
                </a:solidFill>
                <a:latin typeface="Arial"/>
                <a:cs typeface="Arial"/>
              </a:rPr>
              <a:t>ONCare</a:t>
            </a:r>
            <a:r>
              <a:rPr sz="600" spc="-15" dirty="0">
                <a:solidFill>
                  <a:srgbClr val="181B1F"/>
                </a:solidFill>
                <a:latin typeface="Arial"/>
                <a:cs typeface="Arial"/>
              </a:rPr>
              <a:t> </a:t>
            </a:r>
            <a:r>
              <a:rPr sz="600" dirty="0">
                <a:solidFill>
                  <a:srgbClr val="181B1F"/>
                </a:solidFill>
                <a:latin typeface="Arial"/>
                <a:cs typeface="Arial"/>
              </a:rPr>
              <a:t>accounts</a:t>
            </a:r>
            <a:r>
              <a:rPr sz="600" spc="-20" dirty="0">
                <a:solidFill>
                  <a:srgbClr val="181B1F"/>
                </a:solidFill>
                <a:latin typeface="Arial"/>
                <a:cs typeface="Arial"/>
              </a:rPr>
              <a:t> </a:t>
            </a:r>
            <a:r>
              <a:rPr sz="600" dirty="0">
                <a:solidFill>
                  <a:srgbClr val="181B1F"/>
                </a:solidFill>
                <a:latin typeface="Arial"/>
                <a:cs typeface="Arial"/>
              </a:rPr>
              <a:t>reporting</a:t>
            </a:r>
            <a:r>
              <a:rPr sz="600" spc="-20" dirty="0">
                <a:solidFill>
                  <a:srgbClr val="181B1F"/>
                </a:solidFill>
                <a:latin typeface="Arial"/>
                <a:cs typeface="Arial"/>
              </a:rPr>
              <a:t> </a:t>
            </a:r>
            <a:r>
              <a:rPr sz="600" dirty="0">
                <a:solidFill>
                  <a:srgbClr val="181B1F"/>
                </a:solidFill>
                <a:latin typeface="Arial"/>
                <a:cs typeface="Arial"/>
              </a:rPr>
              <a:t>live</a:t>
            </a:r>
            <a:r>
              <a:rPr sz="600" spc="-20" dirty="0">
                <a:solidFill>
                  <a:srgbClr val="181B1F"/>
                </a:solidFill>
                <a:latin typeface="Arial"/>
                <a:cs typeface="Arial"/>
              </a:rPr>
              <a:t> </a:t>
            </a:r>
            <a:r>
              <a:rPr sz="600" dirty="0">
                <a:solidFill>
                  <a:srgbClr val="181B1F"/>
                </a:solidFill>
                <a:latin typeface="Arial"/>
                <a:cs typeface="Arial"/>
              </a:rPr>
              <a:t>pilot</a:t>
            </a:r>
            <a:r>
              <a:rPr sz="600" spc="-35" dirty="0">
                <a:solidFill>
                  <a:srgbClr val="181B1F"/>
                </a:solidFill>
                <a:latin typeface="Arial"/>
                <a:cs typeface="Arial"/>
              </a:rPr>
              <a:t> </a:t>
            </a:r>
            <a:r>
              <a:rPr sz="600" dirty="0">
                <a:solidFill>
                  <a:srgbClr val="181B1F"/>
                </a:solidFill>
                <a:latin typeface="Arial"/>
                <a:cs typeface="Arial"/>
              </a:rPr>
              <a:t>pathways integration</a:t>
            </a:r>
            <a:r>
              <a:rPr sz="600" spc="-35" dirty="0">
                <a:solidFill>
                  <a:srgbClr val="181B1F"/>
                </a:solidFill>
                <a:latin typeface="Arial"/>
                <a:cs typeface="Arial"/>
              </a:rPr>
              <a:t> </a:t>
            </a:r>
            <a:r>
              <a:rPr sz="600" dirty="0">
                <a:solidFill>
                  <a:srgbClr val="181B1F"/>
                </a:solidFill>
                <a:latin typeface="Arial"/>
                <a:cs typeface="Arial"/>
              </a:rPr>
              <a:t>status</a:t>
            </a:r>
            <a:r>
              <a:rPr sz="600" spc="-25" dirty="0">
                <a:solidFill>
                  <a:srgbClr val="181B1F"/>
                </a:solidFill>
                <a:latin typeface="Arial"/>
                <a:cs typeface="Arial"/>
              </a:rPr>
              <a:t> </a:t>
            </a:r>
            <a:r>
              <a:rPr sz="600" dirty="0">
                <a:solidFill>
                  <a:srgbClr val="181B1F"/>
                </a:solidFill>
                <a:latin typeface="Arial"/>
                <a:cs typeface="Arial"/>
              </a:rPr>
              <a:t>cite</a:t>
            </a:r>
            <a:r>
              <a:rPr sz="600" spc="-35" dirty="0">
                <a:solidFill>
                  <a:srgbClr val="181B1F"/>
                </a:solidFill>
                <a:latin typeface="Arial"/>
                <a:cs typeface="Arial"/>
              </a:rPr>
              <a:t> </a:t>
            </a:r>
            <a:r>
              <a:rPr sz="600" dirty="0">
                <a:solidFill>
                  <a:srgbClr val="181B1F"/>
                </a:solidFill>
                <a:latin typeface="Arial"/>
                <a:cs typeface="Arial"/>
              </a:rPr>
              <a:t>no</a:t>
            </a:r>
            <a:r>
              <a:rPr sz="600" spc="-10" dirty="0">
                <a:solidFill>
                  <a:srgbClr val="181B1F"/>
                </a:solidFill>
                <a:latin typeface="Arial"/>
                <a:cs typeface="Arial"/>
              </a:rPr>
              <a:t> </a:t>
            </a:r>
            <a:r>
              <a:rPr sz="600" dirty="0">
                <a:solidFill>
                  <a:srgbClr val="181B1F"/>
                </a:solidFill>
                <a:latin typeface="Arial"/>
                <a:cs typeface="Arial"/>
              </a:rPr>
              <a:t>current</a:t>
            </a:r>
            <a:r>
              <a:rPr sz="600" spc="-20" dirty="0">
                <a:solidFill>
                  <a:srgbClr val="181B1F"/>
                </a:solidFill>
                <a:latin typeface="Arial"/>
                <a:cs typeface="Arial"/>
              </a:rPr>
              <a:t> </a:t>
            </a:r>
            <a:r>
              <a:rPr sz="600" dirty="0">
                <a:solidFill>
                  <a:srgbClr val="181B1F"/>
                </a:solidFill>
                <a:latin typeface="Arial"/>
                <a:cs typeface="Arial"/>
              </a:rPr>
              <a:t>policing</a:t>
            </a:r>
            <a:r>
              <a:rPr sz="600" spc="-30" dirty="0">
                <a:solidFill>
                  <a:srgbClr val="181B1F"/>
                </a:solidFill>
                <a:latin typeface="Arial"/>
                <a:cs typeface="Arial"/>
              </a:rPr>
              <a:t> </a:t>
            </a:r>
            <a:r>
              <a:rPr sz="600" spc="-10" dirty="0">
                <a:solidFill>
                  <a:srgbClr val="181B1F"/>
                </a:solidFill>
                <a:latin typeface="Arial"/>
                <a:cs typeface="Arial"/>
              </a:rPr>
              <a:t>mechanisms</a:t>
            </a:r>
            <a:r>
              <a:rPr sz="600" spc="500" dirty="0">
                <a:solidFill>
                  <a:srgbClr val="181B1F"/>
                </a:solidFill>
                <a:latin typeface="Arial"/>
                <a:cs typeface="Arial"/>
              </a:rPr>
              <a:t> </a:t>
            </a:r>
            <a:r>
              <a:rPr sz="600" dirty="0">
                <a:solidFill>
                  <a:srgbClr val="181B1F"/>
                </a:solidFill>
                <a:latin typeface="Arial"/>
                <a:cs typeface="Arial"/>
              </a:rPr>
              <a:t>utilized</a:t>
            </a:r>
            <a:r>
              <a:rPr sz="600" spc="-35" dirty="0">
                <a:solidFill>
                  <a:srgbClr val="181B1F"/>
                </a:solidFill>
                <a:latin typeface="Arial"/>
                <a:cs typeface="Arial"/>
              </a:rPr>
              <a:t> </a:t>
            </a:r>
            <a:r>
              <a:rPr sz="600" dirty="0">
                <a:solidFill>
                  <a:srgbClr val="181B1F"/>
                </a:solidFill>
                <a:latin typeface="Arial"/>
                <a:cs typeface="Arial"/>
              </a:rPr>
              <a:t>in</a:t>
            </a:r>
            <a:r>
              <a:rPr sz="600" spc="-20" dirty="0">
                <a:solidFill>
                  <a:srgbClr val="181B1F"/>
                </a:solidFill>
                <a:latin typeface="Arial"/>
                <a:cs typeface="Arial"/>
              </a:rPr>
              <a:t> </a:t>
            </a:r>
            <a:r>
              <a:rPr sz="600" dirty="0">
                <a:solidFill>
                  <a:srgbClr val="181B1F"/>
                </a:solidFill>
                <a:latin typeface="Arial"/>
                <a:cs typeface="Arial"/>
              </a:rPr>
              <a:t>early</a:t>
            </a:r>
            <a:r>
              <a:rPr sz="600" spc="-25" dirty="0">
                <a:solidFill>
                  <a:srgbClr val="181B1F"/>
                </a:solidFill>
                <a:latin typeface="Arial"/>
                <a:cs typeface="Arial"/>
              </a:rPr>
              <a:t> </a:t>
            </a:r>
            <a:r>
              <a:rPr sz="600" dirty="0">
                <a:solidFill>
                  <a:srgbClr val="181B1F"/>
                </a:solidFill>
                <a:latin typeface="Arial"/>
                <a:cs typeface="Arial"/>
              </a:rPr>
              <a:t>program</a:t>
            </a:r>
            <a:r>
              <a:rPr sz="600" spc="-15" dirty="0">
                <a:solidFill>
                  <a:srgbClr val="181B1F"/>
                </a:solidFill>
                <a:latin typeface="Arial"/>
                <a:cs typeface="Arial"/>
              </a:rPr>
              <a:t> </a:t>
            </a:r>
            <a:r>
              <a:rPr sz="600" dirty="0">
                <a:solidFill>
                  <a:srgbClr val="181B1F"/>
                </a:solidFill>
                <a:latin typeface="Arial"/>
                <a:cs typeface="Arial"/>
              </a:rPr>
              <a:t>steps,</a:t>
            </a:r>
            <a:r>
              <a:rPr sz="600" spc="-20" dirty="0">
                <a:solidFill>
                  <a:srgbClr val="181B1F"/>
                </a:solidFill>
                <a:latin typeface="Arial"/>
                <a:cs typeface="Arial"/>
              </a:rPr>
              <a:t> </a:t>
            </a:r>
            <a:r>
              <a:rPr sz="600" dirty="0">
                <a:solidFill>
                  <a:srgbClr val="181B1F"/>
                </a:solidFill>
                <a:latin typeface="Arial"/>
                <a:cs typeface="Arial"/>
              </a:rPr>
              <a:t>but</a:t>
            </a:r>
            <a:r>
              <a:rPr sz="600" spc="-20" dirty="0">
                <a:solidFill>
                  <a:srgbClr val="181B1F"/>
                </a:solidFill>
                <a:latin typeface="Arial"/>
                <a:cs typeface="Arial"/>
              </a:rPr>
              <a:t> </a:t>
            </a:r>
            <a:r>
              <a:rPr sz="600" dirty="0">
                <a:solidFill>
                  <a:srgbClr val="181B1F"/>
                </a:solidFill>
                <a:latin typeface="Arial"/>
                <a:cs typeface="Arial"/>
              </a:rPr>
              <a:t>potential</a:t>
            </a:r>
            <a:r>
              <a:rPr sz="600" spc="-25" dirty="0">
                <a:solidFill>
                  <a:srgbClr val="181B1F"/>
                </a:solidFill>
                <a:latin typeface="Arial"/>
                <a:cs typeface="Arial"/>
              </a:rPr>
              <a:t> </a:t>
            </a:r>
            <a:r>
              <a:rPr sz="600" dirty="0">
                <a:solidFill>
                  <a:srgbClr val="181B1F"/>
                </a:solidFill>
                <a:latin typeface="Arial"/>
                <a:cs typeface="Arial"/>
              </a:rPr>
              <a:t>to</a:t>
            </a:r>
            <a:r>
              <a:rPr sz="600" spc="-10" dirty="0">
                <a:solidFill>
                  <a:srgbClr val="181B1F"/>
                </a:solidFill>
                <a:latin typeface="Arial"/>
                <a:cs typeface="Arial"/>
              </a:rPr>
              <a:t> </a:t>
            </a:r>
            <a:r>
              <a:rPr sz="600" dirty="0">
                <a:solidFill>
                  <a:srgbClr val="181B1F"/>
                </a:solidFill>
                <a:latin typeface="Arial"/>
                <a:cs typeface="Arial"/>
              </a:rPr>
              <a:t>enforce</a:t>
            </a:r>
            <a:r>
              <a:rPr sz="600" spc="-15" dirty="0">
                <a:solidFill>
                  <a:srgbClr val="181B1F"/>
                </a:solidFill>
                <a:latin typeface="Arial"/>
                <a:cs typeface="Arial"/>
              </a:rPr>
              <a:t> </a:t>
            </a:r>
            <a:r>
              <a:rPr sz="600" dirty="0">
                <a:solidFill>
                  <a:srgbClr val="181B1F"/>
                </a:solidFill>
                <a:latin typeface="Arial"/>
                <a:cs typeface="Arial"/>
              </a:rPr>
              <a:t>in</a:t>
            </a:r>
            <a:r>
              <a:rPr sz="600" spc="-20" dirty="0">
                <a:solidFill>
                  <a:srgbClr val="181B1F"/>
                </a:solidFill>
                <a:latin typeface="Arial"/>
                <a:cs typeface="Arial"/>
              </a:rPr>
              <a:t> </a:t>
            </a:r>
            <a:r>
              <a:rPr sz="600" spc="-10" dirty="0">
                <a:solidFill>
                  <a:srgbClr val="181B1F"/>
                </a:solidFill>
                <a:latin typeface="Arial"/>
                <a:cs typeface="Arial"/>
              </a:rPr>
              <a:t>future</a:t>
            </a:r>
            <a:endParaRPr sz="600">
              <a:latin typeface="Arial"/>
              <a:cs typeface="Arial"/>
            </a:endParaRPr>
          </a:p>
        </p:txBody>
      </p:sp>
      <p:sp>
        <p:nvSpPr>
          <p:cNvPr id="43" name="object 43"/>
          <p:cNvSpPr txBox="1"/>
          <p:nvPr/>
        </p:nvSpPr>
        <p:spPr>
          <a:xfrm>
            <a:off x="256392" y="4454269"/>
            <a:ext cx="8428990" cy="299720"/>
          </a:xfrm>
          <a:prstGeom prst="rect">
            <a:avLst/>
          </a:prstGeom>
        </p:spPr>
        <p:txBody>
          <a:bodyPr vert="horz" wrap="square" lIns="0" tIns="12700" rIns="0" bIns="0" rtlCol="0">
            <a:spAutoFit/>
          </a:bodyPr>
          <a:lstStyle/>
          <a:p>
            <a:pPr marL="21590">
              <a:lnSpc>
                <a:spcPct val="100000"/>
              </a:lnSpc>
              <a:spcBef>
                <a:spcPts val="100"/>
              </a:spcBef>
            </a:pPr>
            <a:r>
              <a:rPr sz="600" dirty="0">
                <a:solidFill>
                  <a:srgbClr val="181B1F"/>
                </a:solidFill>
                <a:latin typeface="Arial"/>
                <a:cs typeface="Arial"/>
              </a:rPr>
              <a:t>*</a:t>
            </a:r>
            <a:r>
              <a:rPr sz="600" b="1" dirty="0">
                <a:solidFill>
                  <a:srgbClr val="181B1F"/>
                </a:solidFill>
                <a:latin typeface="Arial"/>
                <a:cs typeface="Arial"/>
              </a:rPr>
              <a:t>UHC: </a:t>
            </a:r>
            <a:r>
              <a:rPr sz="600" dirty="0">
                <a:solidFill>
                  <a:srgbClr val="181B1F"/>
                </a:solidFill>
                <a:latin typeface="Arial"/>
                <a:cs typeface="Arial"/>
              </a:rPr>
              <a:t>For</a:t>
            </a:r>
            <a:r>
              <a:rPr sz="600" spc="-20" dirty="0">
                <a:solidFill>
                  <a:srgbClr val="181B1F"/>
                </a:solidFill>
                <a:latin typeface="Arial"/>
                <a:cs typeface="Arial"/>
              </a:rPr>
              <a:t> </a:t>
            </a:r>
            <a:r>
              <a:rPr sz="600" dirty="0">
                <a:solidFill>
                  <a:srgbClr val="181B1F"/>
                </a:solidFill>
                <a:latin typeface="Arial"/>
                <a:cs typeface="Arial"/>
              </a:rPr>
              <a:t>eligible</a:t>
            </a:r>
            <a:r>
              <a:rPr sz="600" spc="-30" dirty="0">
                <a:solidFill>
                  <a:srgbClr val="181B1F"/>
                </a:solidFill>
                <a:latin typeface="Arial"/>
                <a:cs typeface="Arial"/>
              </a:rPr>
              <a:t> </a:t>
            </a:r>
            <a:r>
              <a:rPr sz="600" dirty="0">
                <a:solidFill>
                  <a:srgbClr val="181B1F"/>
                </a:solidFill>
                <a:latin typeface="Arial"/>
                <a:cs typeface="Arial"/>
              </a:rPr>
              <a:t>UHC</a:t>
            </a:r>
            <a:r>
              <a:rPr sz="600" spc="-5" dirty="0">
                <a:solidFill>
                  <a:srgbClr val="181B1F"/>
                </a:solidFill>
                <a:latin typeface="Arial"/>
                <a:cs typeface="Arial"/>
              </a:rPr>
              <a:t> </a:t>
            </a:r>
            <a:r>
              <a:rPr sz="600" dirty="0">
                <a:solidFill>
                  <a:srgbClr val="181B1F"/>
                </a:solidFill>
                <a:latin typeface="Arial"/>
                <a:cs typeface="Arial"/>
              </a:rPr>
              <a:t>commercial</a:t>
            </a:r>
            <a:r>
              <a:rPr sz="600" spc="25" dirty="0">
                <a:solidFill>
                  <a:srgbClr val="181B1F"/>
                </a:solidFill>
                <a:latin typeface="Arial"/>
                <a:cs typeface="Arial"/>
              </a:rPr>
              <a:t> </a:t>
            </a:r>
            <a:r>
              <a:rPr sz="600" dirty="0">
                <a:solidFill>
                  <a:srgbClr val="181B1F"/>
                </a:solidFill>
                <a:latin typeface="Arial"/>
                <a:cs typeface="Arial"/>
              </a:rPr>
              <a:t>plans</a:t>
            </a:r>
            <a:r>
              <a:rPr sz="600" spc="-25" dirty="0">
                <a:solidFill>
                  <a:srgbClr val="181B1F"/>
                </a:solidFill>
                <a:latin typeface="Arial"/>
                <a:cs typeface="Arial"/>
              </a:rPr>
              <a:t> </a:t>
            </a:r>
            <a:r>
              <a:rPr sz="600" dirty="0">
                <a:solidFill>
                  <a:srgbClr val="181B1F"/>
                </a:solidFill>
                <a:latin typeface="Arial"/>
                <a:cs typeface="Arial"/>
              </a:rPr>
              <a:t>&amp;</a:t>
            </a:r>
            <a:r>
              <a:rPr sz="600" spc="-15" dirty="0">
                <a:solidFill>
                  <a:srgbClr val="181B1F"/>
                </a:solidFill>
                <a:latin typeface="Arial"/>
                <a:cs typeface="Arial"/>
              </a:rPr>
              <a:t> </a:t>
            </a:r>
            <a:r>
              <a:rPr sz="600" spc="-10" dirty="0">
                <a:solidFill>
                  <a:srgbClr val="181B1F"/>
                </a:solidFill>
                <a:latin typeface="Arial"/>
                <a:cs typeface="Arial"/>
              </a:rPr>
              <a:t>in-</a:t>
            </a:r>
            <a:r>
              <a:rPr sz="600" dirty="0">
                <a:solidFill>
                  <a:srgbClr val="181B1F"/>
                </a:solidFill>
                <a:latin typeface="Arial"/>
                <a:cs typeface="Arial"/>
              </a:rPr>
              <a:t>network</a:t>
            </a:r>
            <a:r>
              <a:rPr sz="600" spc="-10" dirty="0">
                <a:solidFill>
                  <a:srgbClr val="181B1F"/>
                </a:solidFill>
                <a:latin typeface="Arial"/>
                <a:cs typeface="Arial"/>
              </a:rPr>
              <a:t> </a:t>
            </a:r>
            <a:r>
              <a:rPr sz="600" dirty="0">
                <a:solidFill>
                  <a:srgbClr val="181B1F"/>
                </a:solidFill>
                <a:latin typeface="Arial"/>
                <a:cs typeface="Arial"/>
              </a:rPr>
              <a:t>practices;</a:t>
            </a:r>
            <a:r>
              <a:rPr sz="600" spc="-30" dirty="0">
                <a:solidFill>
                  <a:srgbClr val="181B1F"/>
                </a:solidFill>
                <a:latin typeface="Arial"/>
                <a:cs typeface="Arial"/>
              </a:rPr>
              <a:t> </a:t>
            </a:r>
            <a:r>
              <a:rPr sz="600" dirty="0">
                <a:solidFill>
                  <a:srgbClr val="181B1F"/>
                </a:solidFill>
                <a:latin typeface="Arial"/>
                <a:cs typeface="Arial"/>
              </a:rPr>
              <a:t>must meet 75%</a:t>
            </a:r>
            <a:r>
              <a:rPr sz="600" spc="-15" dirty="0">
                <a:solidFill>
                  <a:srgbClr val="181B1F"/>
                </a:solidFill>
                <a:latin typeface="Arial"/>
                <a:cs typeface="Arial"/>
              </a:rPr>
              <a:t> </a:t>
            </a:r>
            <a:r>
              <a:rPr sz="600" dirty="0">
                <a:solidFill>
                  <a:srgbClr val="181B1F"/>
                </a:solidFill>
                <a:latin typeface="Arial"/>
                <a:cs typeface="Arial"/>
              </a:rPr>
              <a:t>adherence</a:t>
            </a:r>
            <a:r>
              <a:rPr sz="600" spc="-10" dirty="0">
                <a:solidFill>
                  <a:srgbClr val="181B1F"/>
                </a:solidFill>
                <a:latin typeface="Arial"/>
                <a:cs typeface="Arial"/>
              </a:rPr>
              <a:t> </a:t>
            </a:r>
            <a:r>
              <a:rPr sz="600" dirty="0">
                <a:solidFill>
                  <a:srgbClr val="181B1F"/>
                </a:solidFill>
                <a:latin typeface="Arial"/>
                <a:cs typeface="Arial"/>
              </a:rPr>
              <a:t>or</a:t>
            </a:r>
            <a:r>
              <a:rPr sz="600" spc="-5" dirty="0">
                <a:solidFill>
                  <a:srgbClr val="181B1F"/>
                </a:solidFill>
                <a:latin typeface="Arial"/>
                <a:cs typeface="Arial"/>
              </a:rPr>
              <a:t> </a:t>
            </a:r>
            <a:r>
              <a:rPr sz="600" dirty="0">
                <a:solidFill>
                  <a:srgbClr val="181B1F"/>
                </a:solidFill>
                <a:latin typeface="Arial"/>
                <a:cs typeface="Arial"/>
              </a:rPr>
              <a:t>greater</a:t>
            </a:r>
            <a:r>
              <a:rPr sz="600" spc="-20" dirty="0">
                <a:solidFill>
                  <a:srgbClr val="181B1F"/>
                </a:solidFill>
                <a:latin typeface="Arial"/>
                <a:cs typeface="Arial"/>
              </a:rPr>
              <a:t> </a:t>
            </a:r>
            <a:r>
              <a:rPr sz="600" dirty="0">
                <a:solidFill>
                  <a:srgbClr val="181B1F"/>
                </a:solidFill>
                <a:latin typeface="Arial"/>
                <a:cs typeface="Arial"/>
              </a:rPr>
              <a:t>in</a:t>
            </a:r>
            <a:r>
              <a:rPr sz="600" spc="-20" dirty="0">
                <a:solidFill>
                  <a:srgbClr val="181B1F"/>
                </a:solidFill>
                <a:latin typeface="Arial"/>
                <a:cs typeface="Arial"/>
              </a:rPr>
              <a:t> </a:t>
            </a:r>
            <a:r>
              <a:rPr sz="600" dirty="0">
                <a:solidFill>
                  <a:srgbClr val="181B1F"/>
                </a:solidFill>
                <a:latin typeface="Arial"/>
                <a:cs typeface="Arial"/>
              </a:rPr>
              <a:t>6</a:t>
            </a:r>
            <a:r>
              <a:rPr sz="600" spc="-20" dirty="0">
                <a:solidFill>
                  <a:srgbClr val="181B1F"/>
                </a:solidFill>
                <a:latin typeface="Arial"/>
                <a:cs typeface="Arial"/>
              </a:rPr>
              <a:t> </a:t>
            </a:r>
            <a:r>
              <a:rPr sz="600" dirty="0">
                <a:solidFill>
                  <a:srgbClr val="181B1F"/>
                </a:solidFill>
                <a:latin typeface="Arial"/>
                <a:cs typeface="Arial"/>
              </a:rPr>
              <a:t>mo. period</a:t>
            </a:r>
            <a:r>
              <a:rPr sz="600" spc="-15" dirty="0">
                <a:solidFill>
                  <a:srgbClr val="181B1F"/>
                </a:solidFill>
                <a:latin typeface="Arial"/>
                <a:cs typeface="Arial"/>
              </a:rPr>
              <a:t> </a:t>
            </a:r>
            <a:r>
              <a:rPr sz="600" dirty="0">
                <a:solidFill>
                  <a:srgbClr val="181B1F"/>
                </a:solidFill>
                <a:latin typeface="Arial"/>
                <a:cs typeface="Arial"/>
              </a:rPr>
              <a:t>&amp;</a:t>
            </a:r>
            <a:r>
              <a:rPr sz="600" spc="-15" dirty="0">
                <a:solidFill>
                  <a:srgbClr val="181B1F"/>
                </a:solidFill>
                <a:latin typeface="Arial"/>
                <a:cs typeface="Arial"/>
              </a:rPr>
              <a:t> </a:t>
            </a:r>
            <a:r>
              <a:rPr sz="600" spc="-10" dirty="0">
                <a:solidFill>
                  <a:srgbClr val="181B1F"/>
                </a:solidFill>
                <a:latin typeface="Arial"/>
                <a:cs typeface="Arial"/>
              </a:rPr>
              <a:t>additional</a:t>
            </a:r>
            <a:r>
              <a:rPr sz="600" spc="-25" dirty="0">
                <a:solidFill>
                  <a:srgbClr val="181B1F"/>
                </a:solidFill>
                <a:latin typeface="Arial"/>
                <a:cs typeface="Arial"/>
              </a:rPr>
              <a:t> </a:t>
            </a:r>
            <a:r>
              <a:rPr sz="600" dirty="0">
                <a:solidFill>
                  <a:srgbClr val="181B1F"/>
                </a:solidFill>
                <a:latin typeface="Arial"/>
                <a:cs typeface="Arial"/>
              </a:rPr>
              <a:t>eligibility</a:t>
            </a:r>
            <a:r>
              <a:rPr sz="600" spc="-40" dirty="0">
                <a:solidFill>
                  <a:srgbClr val="181B1F"/>
                </a:solidFill>
                <a:latin typeface="Arial"/>
                <a:cs typeface="Arial"/>
              </a:rPr>
              <a:t> </a:t>
            </a:r>
            <a:r>
              <a:rPr sz="600" spc="-10" dirty="0">
                <a:solidFill>
                  <a:srgbClr val="181B1F"/>
                </a:solidFill>
                <a:latin typeface="Arial"/>
                <a:cs typeface="Arial"/>
              </a:rPr>
              <a:t>requirements; oral-</a:t>
            </a:r>
            <a:r>
              <a:rPr sz="600" dirty="0">
                <a:solidFill>
                  <a:srgbClr val="181B1F"/>
                </a:solidFill>
                <a:latin typeface="Arial"/>
                <a:cs typeface="Arial"/>
              </a:rPr>
              <a:t>only</a:t>
            </a:r>
            <a:r>
              <a:rPr sz="600" spc="-35" dirty="0">
                <a:solidFill>
                  <a:srgbClr val="181B1F"/>
                </a:solidFill>
                <a:latin typeface="Arial"/>
                <a:cs typeface="Arial"/>
              </a:rPr>
              <a:t> </a:t>
            </a:r>
            <a:r>
              <a:rPr sz="600" dirty="0">
                <a:solidFill>
                  <a:srgbClr val="181B1F"/>
                </a:solidFill>
                <a:latin typeface="Arial"/>
                <a:cs typeface="Arial"/>
              </a:rPr>
              <a:t>regimens managed</a:t>
            </a:r>
            <a:r>
              <a:rPr sz="600" spc="15" dirty="0">
                <a:solidFill>
                  <a:srgbClr val="181B1F"/>
                </a:solidFill>
                <a:latin typeface="Arial"/>
                <a:cs typeface="Arial"/>
              </a:rPr>
              <a:t> </a:t>
            </a:r>
            <a:r>
              <a:rPr sz="600" dirty="0">
                <a:solidFill>
                  <a:srgbClr val="181B1F"/>
                </a:solidFill>
                <a:latin typeface="Arial"/>
                <a:cs typeface="Arial"/>
              </a:rPr>
              <a:t>through</a:t>
            </a:r>
            <a:r>
              <a:rPr sz="600" spc="-20" dirty="0">
                <a:solidFill>
                  <a:srgbClr val="181B1F"/>
                </a:solidFill>
                <a:latin typeface="Arial"/>
                <a:cs typeface="Arial"/>
              </a:rPr>
              <a:t> </a:t>
            </a:r>
            <a:r>
              <a:rPr sz="600" dirty="0">
                <a:solidFill>
                  <a:srgbClr val="181B1F"/>
                </a:solidFill>
                <a:latin typeface="Arial"/>
                <a:cs typeface="Arial"/>
              </a:rPr>
              <a:t>CGP</a:t>
            </a:r>
            <a:r>
              <a:rPr sz="600" spc="-15" dirty="0">
                <a:solidFill>
                  <a:srgbClr val="181B1F"/>
                </a:solidFill>
                <a:latin typeface="Arial"/>
                <a:cs typeface="Arial"/>
              </a:rPr>
              <a:t> </a:t>
            </a:r>
            <a:r>
              <a:rPr sz="600" dirty="0">
                <a:solidFill>
                  <a:srgbClr val="181B1F"/>
                </a:solidFill>
                <a:latin typeface="Arial"/>
                <a:cs typeface="Arial"/>
              </a:rPr>
              <a:t>included;</a:t>
            </a:r>
            <a:r>
              <a:rPr sz="600" spc="-35" dirty="0">
                <a:solidFill>
                  <a:srgbClr val="181B1F"/>
                </a:solidFill>
                <a:latin typeface="Arial"/>
                <a:cs typeface="Arial"/>
              </a:rPr>
              <a:t> </a:t>
            </a:r>
            <a:r>
              <a:rPr sz="600" dirty="0">
                <a:solidFill>
                  <a:srgbClr val="181B1F"/>
                </a:solidFill>
                <a:latin typeface="Arial"/>
                <a:cs typeface="Arial"/>
              </a:rPr>
              <a:t>initiated</a:t>
            </a:r>
            <a:r>
              <a:rPr sz="600" spc="-30" dirty="0">
                <a:solidFill>
                  <a:srgbClr val="181B1F"/>
                </a:solidFill>
                <a:latin typeface="Arial"/>
                <a:cs typeface="Arial"/>
              </a:rPr>
              <a:t> </a:t>
            </a:r>
            <a:r>
              <a:rPr sz="600" dirty="0">
                <a:solidFill>
                  <a:srgbClr val="181B1F"/>
                </a:solidFill>
                <a:latin typeface="Arial"/>
                <a:cs typeface="Arial"/>
              </a:rPr>
              <a:t>pilot</a:t>
            </a:r>
            <a:r>
              <a:rPr sz="600" spc="-35" dirty="0">
                <a:solidFill>
                  <a:srgbClr val="181B1F"/>
                </a:solidFill>
                <a:latin typeface="Arial"/>
                <a:cs typeface="Arial"/>
              </a:rPr>
              <a:t> </a:t>
            </a:r>
            <a:r>
              <a:rPr sz="600" dirty="0">
                <a:solidFill>
                  <a:srgbClr val="181B1F"/>
                </a:solidFill>
                <a:latin typeface="Arial"/>
                <a:cs typeface="Arial"/>
              </a:rPr>
              <a:t>of</a:t>
            </a:r>
            <a:r>
              <a:rPr sz="600" spc="-20" dirty="0">
                <a:solidFill>
                  <a:srgbClr val="181B1F"/>
                </a:solidFill>
                <a:latin typeface="Arial"/>
                <a:cs typeface="Arial"/>
              </a:rPr>
              <a:t> </a:t>
            </a:r>
            <a:r>
              <a:rPr sz="600" dirty="0">
                <a:solidFill>
                  <a:srgbClr val="181B1F"/>
                </a:solidFill>
                <a:latin typeface="Arial"/>
                <a:cs typeface="Arial"/>
              </a:rPr>
              <a:t>Oncology</a:t>
            </a:r>
            <a:r>
              <a:rPr sz="600" spc="-20" dirty="0">
                <a:solidFill>
                  <a:srgbClr val="181B1F"/>
                </a:solidFill>
                <a:latin typeface="Arial"/>
                <a:cs typeface="Arial"/>
              </a:rPr>
              <a:t> </a:t>
            </a:r>
            <a:r>
              <a:rPr sz="600" dirty="0">
                <a:solidFill>
                  <a:srgbClr val="181B1F"/>
                </a:solidFill>
                <a:latin typeface="Arial"/>
                <a:cs typeface="Arial"/>
              </a:rPr>
              <a:t>P4P</a:t>
            </a:r>
            <a:r>
              <a:rPr sz="600" spc="-5" dirty="0">
                <a:solidFill>
                  <a:srgbClr val="181B1F"/>
                </a:solidFill>
                <a:latin typeface="Arial"/>
                <a:cs typeface="Arial"/>
              </a:rPr>
              <a:t> </a:t>
            </a:r>
            <a:r>
              <a:rPr sz="600" spc="-10" dirty="0">
                <a:solidFill>
                  <a:srgbClr val="181B1F"/>
                </a:solidFill>
                <a:latin typeface="Arial"/>
                <a:cs typeface="Arial"/>
              </a:rPr>
              <a:t>program</a:t>
            </a:r>
            <a:endParaRPr sz="600">
              <a:latin typeface="Arial"/>
              <a:cs typeface="Arial"/>
            </a:endParaRPr>
          </a:p>
          <a:p>
            <a:pPr marL="52069">
              <a:lnSpc>
                <a:spcPct val="100000"/>
              </a:lnSpc>
            </a:pPr>
            <a:r>
              <a:rPr sz="600" b="1" dirty="0">
                <a:solidFill>
                  <a:srgbClr val="181B1F"/>
                </a:solidFill>
                <a:latin typeface="Arial"/>
                <a:cs typeface="Arial"/>
              </a:rPr>
              <a:t>Optum:</a:t>
            </a:r>
            <a:r>
              <a:rPr sz="600" b="1" spc="-35" dirty="0">
                <a:solidFill>
                  <a:srgbClr val="181B1F"/>
                </a:solidFill>
                <a:latin typeface="Arial"/>
                <a:cs typeface="Arial"/>
              </a:rPr>
              <a:t> </a:t>
            </a:r>
            <a:r>
              <a:rPr sz="600" dirty="0">
                <a:solidFill>
                  <a:srgbClr val="181B1F"/>
                </a:solidFill>
                <a:latin typeface="Arial"/>
                <a:cs typeface="Arial"/>
              </a:rPr>
              <a:t>Optum</a:t>
            </a:r>
            <a:r>
              <a:rPr sz="600" spc="-40" dirty="0">
                <a:solidFill>
                  <a:srgbClr val="181B1F"/>
                </a:solidFill>
                <a:latin typeface="Arial"/>
                <a:cs typeface="Arial"/>
              </a:rPr>
              <a:t> </a:t>
            </a:r>
            <a:r>
              <a:rPr sz="600" dirty="0">
                <a:solidFill>
                  <a:srgbClr val="181B1F"/>
                </a:solidFill>
                <a:latin typeface="Arial"/>
                <a:cs typeface="Arial"/>
              </a:rPr>
              <a:t>pathways</a:t>
            </a:r>
            <a:r>
              <a:rPr sz="600" spc="-15" dirty="0">
                <a:solidFill>
                  <a:srgbClr val="181B1F"/>
                </a:solidFill>
                <a:latin typeface="Arial"/>
                <a:cs typeface="Arial"/>
              </a:rPr>
              <a:t> </a:t>
            </a:r>
            <a:r>
              <a:rPr sz="600" dirty="0">
                <a:solidFill>
                  <a:srgbClr val="181B1F"/>
                </a:solidFill>
                <a:latin typeface="Arial"/>
                <a:cs typeface="Arial"/>
              </a:rPr>
              <a:t>rewards</a:t>
            </a:r>
            <a:r>
              <a:rPr sz="600" spc="-15" dirty="0">
                <a:solidFill>
                  <a:srgbClr val="181B1F"/>
                </a:solidFill>
                <a:latin typeface="Arial"/>
                <a:cs typeface="Arial"/>
              </a:rPr>
              <a:t> </a:t>
            </a:r>
            <a:r>
              <a:rPr sz="600" dirty="0">
                <a:solidFill>
                  <a:srgbClr val="181B1F"/>
                </a:solidFill>
                <a:latin typeface="Arial"/>
                <a:cs typeface="Arial"/>
              </a:rPr>
              <a:t>are</a:t>
            </a:r>
            <a:r>
              <a:rPr sz="600" spc="-30" dirty="0">
                <a:solidFill>
                  <a:srgbClr val="181B1F"/>
                </a:solidFill>
                <a:latin typeface="Arial"/>
                <a:cs typeface="Arial"/>
              </a:rPr>
              <a:t> </a:t>
            </a:r>
            <a:r>
              <a:rPr sz="600" dirty="0">
                <a:solidFill>
                  <a:srgbClr val="181B1F"/>
                </a:solidFill>
                <a:latin typeface="Arial"/>
                <a:cs typeface="Arial"/>
              </a:rPr>
              <a:t>issued</a:t>
            </a:r>
            <a:r>
              <a:rPr sz="600" spc="-25" dirty="0">
                <a:solidFill>
                  <a:srgbClr val="181B1F"/>
                </a:solidFill>
                <a:latin typeface="Arial"/>
                <a:cs typeface="Arial"/>
              </a:rPr>
              <a:t> </a:t>
            </a:r>
            <a:r>
              <a:rPr sz="600" dirty="0">
                <a:solidFill>
                  <a:srgbClr val="181B1F"/>
                </a:solidFill>
                <a:latin typeface="Arial"/>
                <a:cs typeface="Arial"/>
              </a:rPr>
              <a:t>through</a:t>
            </a:r>
            <a:r>
              <a:rPr sz="600" spc="-35" dirty="0">
                <a:solidFill>
                  <a:srgbClr val="181B1F"/>
                </a:solidFill>
                <a:latin typeface="Arial"/>
                <a:cs typeface="Arial"/>
              </a:rPr>
              <a:t> </a:t>
            </a:r>
            <a:r>
              <a:rPr sz="600" dirty="0">
                <a:solidFill>
                  <a:srgbClr val="181B1F"/>
                </a:solidFill>
                <a:latin typeface="Arial"/>
                <a:cs typeface="Arial"/>
              </a:rPr>
              <a:t>the</a:t>
            </a:r>
            <a:r>
              <a:rPr sz="600" spc="-30" dirty="0">
                <a:solidFill>
                  <a:srgbClr val="181B1F"/>
                </a:solidFill>
                <a:latin typeface="Arial"/>
                <a:cs typeface="Arial"/>
              </a:rPr>
              <a:t> </a:t>
            </a:r>
            <a:r>
              <a:rPr sz="600" dirty="0">
                <a:solidFill>
                  <a:srgbClr val="181B1F"/>
                </a:solidFill>
                <a:latin typeface="Arial"/>
                <a:cs typeface="Arial"/>
              </a:rPr>
              <a:t>Cancer</a:t>
            </a:r>
            <a:r>
              <a:rPr sz="600" spc="-10" dirty="0">
                <a:solidFill>
                  <a:srgbClr val="181B1F"/>
                </a:solidFill>
                <a:latin typeface="Arial"/>
                <a:cs typeface="Arial"/>
              </a:rPr>
              <a:t> </a:t>
            </a:r>
            <a:r>
              <a:rPr sz="600" dirty="0">
                <a:solidFill>
                  <a:srgbClr val="181B1F"/>
                </a:solidFill>
                <a:latin typeface="Arial"/>
                <a:cs typeface="Arial"/>
              </a:rPr>
              <a:t>Guidance</a:t>
            </a:r>
            <a:r>
              <a:rPr sz="600" spc="-30" dirty="0">
                <a:solidFill>
                  <a:srgbClr val="181B1F"/>
                </a:solidFill>
                <a:latin typeface="Arial"/>
                <a:cs typeface="Arial"/>
              </a:rPr>
              <a:t> </a:t>
            </a:r>
            <a:r>
              <a:rPr sz="600" dirty="0">
                <a:solidFill>
                  <a:srgbClr val="181B1F"/>
                </a:solidFill>
                <a:latin typeface="Arial"/>
                <a:cs typeface="Arial"/>
              </a:rPr>
              <a:t>Program</a:t>
            </a:r>
            <a:r>
              <a:rPr sz="600" spc="-35" dirty="0">
                <a:solidFill>
                  <a:srgbClr val="181B1F"/>
                </a:solidFill>
                <a:latin typeface="Arial"/>
                <a:cs typeface="Arial"/>
              </a:rPr>
              <a:t> </a:t>
            </a:r>
            <a:r>
              <a:rPr sz="600" spc="-20" dirty="0">
                <a:solidFill>
                  <a:srgbClr val="181B1F"/>
                </a:solidFill>
                <a:latin typeface="Arial"/>
                <a:cs typeface="Arial"/>
              </a:rPr>
              <a:t>(CGP)</a:t>
            </a:r>
            <a:endParaRPr sz="600">
              <a:latin typeface="Arial"/>
              <a:cs typeface="Arial"/>
            </a:endParaRPr>
          </a:p>
          <a:p>
            <a:pPr marL="12700">
              <a:lnSpc>
                <a:spcPct val="100000"/>
              </a:lnSpc>
            </a:pPr>
            <a:r>
              <a:rPr sz="600" dirty="0">
                <a:solidFill>
                  <a:srgbClr val="181B1F"/>
                </a:solidFill>
                <a:latin typeface="Arial"/>
                <a:cs typeface="Arial"/>
              </a:rPr>
              <a:t>^</a:t>
            </a:r>
            <a:r>
              <a:rPr sz="600" b="1" dirty="0">
                <a:solidFill>
                  <a:srgbClr val="181B1F"/>
                </a:solidFill>
                <a:latin typeface="Arial"/>
                <a:cs typeface="Arial"/>
              </a:rPr>
              <a:t>Carelon: </a:t>
            </a:r>
            <a:r>
              <a:rPr sz="600" dirty="0">
                <a:solidFill>
                  <a:srgbClr val="181B1F"/>
                </a:solidFill>
                <a:latin typeface="Arial"/>
                <a:cs typeface="Arial"/>
              </a:rPr>
              <a:t>Elevance</a:t>
            </a:r>
            <a:r>
              <a:rPr sz="600" spc="-25" dirty="0">
                <a:solidFill>
                  <a:srgbClr val="181B1F"/>
                </a:solidFill>
                <a:latin typeface="Arial"/>
                <a:cs typeface="Arial"/>
              </a:rPr>
              <a:t> </a:t>
            </a:r>
            <a:r>
              <a:rPr sz="600" dirty="0">
                <a:solidFill>
                  <a:srgbClr val="181B1F"/>
                </a:solidFill>
                <a:latin typeface="Arial"/>
                <a:cs typeface="Arial"/>
              </a:rPr>
              <a:t>OMH+</a:t>
            </a:r>
            <a:r>
              <a:rPr sz="600" spc="-10" dirty="0">
                <a:solidFill>
                  <a:srgbClr val="181B1F"/>
                </a:solidFill>
                <a:latin typeface="Arial"/>
                <a:cs typeface="Arial"/>
              </a:rPr>
              <a:t> </a:t>
            </a:r>
            <a:r>
              <a:rPr sz="600" dirty="0">
                <a:solidFill>
                  <a:srgbClr val="181B1F"/>
                </a:solidFill>
                <a:latin typeface="Arial"/>
                <a:cs typeface="Arial"/>
              </a:rPr>
              <a:t>integrates</a:t>
            </a:r>
            <a:r>
              <a:rPr sz="600" spc="-40" dirty="0">
                <a:solidFill>
                  <a:srgbClr val="181B1F"/>
                </a:solidFill>
                <a:latin typeface="Arial"/>
                <a:cs typeface="Arial"/>
              </a:rPr>
              <a:t> </a:t>
            </a:r>
            <a:r>
              <a:rPr sz="600" dirty="0">
                <a:solidFill>
                  <a:srgbClr val="181B1F"/>
                </a:solidFill>
                <a:latin typeface="Arial"/>
                <a:cs typeface="Arial"/>
              </a:rPr>
              <a:t>pathway</a:t>
            </a:r>
            <a:r>
              <a:rPr sz="600" spc="-10" dirty="0">
                <a:solidFill>
                  <a:srgbClr val="181B1F"/>
                </a:solidFill>
                <a:latin typeface="Arial"/>
                <a:cs typeface="Arial"/>
              </a:rPr>
              <a:t> </a:t>
            </a:r>
            <a:r>
              <a:rPr sz="600" dirty="0">
                <a:solidFill>
                  <a:srgbClr val="181B1F"/>
                </a:solidFill>
                <a:latin typeface="Arial"/>
                <a:cs typeface="Arial"/>
              </a:rPr>
              <a:t>adherence</a:t>
            </a:r>
            <a:r>
              <a:rPr sz="600" spc="-20" dirty="0">
                <a:solidFill>
                  <a:srgbClr val="181B1F"/>
                </a:solidFill>
                <a:latin typeface="Arial"/>
                <a:cs typeface="Arial"/>
              </a:rPr>
              <a:t> </a:t>
            </a:r>
            <a:r>
              <a:rPr sz="600" dirty="0">
                <a:solidFill>
                  <a:srgbClr val="181B1F"/>
                </a:solidFill>
                <a:latin typeface="Arial"/>
                <a:cs typeface="Arial"/>
              </a:rPr>
              <a:t>to</a:t>
            </a:r>
            <a:r>
              <a:rPr sz="600" spc="-20" dirty="0">
                <a:solidFill>
                  <a:srgbClr val="181B1F"/>
                </a:solidFill>
                <a:latin typeface="Arial"/>
                <a:cs typeface="Arial"/>
              </a:rPr>
              <a:t> </a:t>
            </a:r>
            <a:r>
              <a:rPr sz="600" dirty="0">
                <a:solidFill>
                  <a:srgbClr val="181B1F"/>
                </a:solidFill>
                <a:latin typeface="Arial"/>
                <a:cs typeface="Arial"/>
              </a:rPr>
              <a:t>inform</a:t>
            </a:r>
            <a:r>
              <a:rPr sz="600" spc="-35" dirty="0">
                <a:solidFill>
                  <a:srgbClr val="181B1F"/>
                </a:solidFill>
                <a:latin typeface="Arial"/>
                <a:cs typeface="Arial"/>
              </a:rPr>
              <a:t> </a:t>
            </a:r>
            <a:r>
              <a:rPr sz="600" dirty="0">
                <a:solidFill>
                  <a:srgbClr val="181B1F"/>
                </a:solidFill>
                <a:latin typeface="Arial"/>
                <a:cs typeface="Arial"/>
              </a:rPr>
              <a:t>enhanced</a:t>
            </a:r>
            <a:r>
              <a:rPr sz="600" spc="-15" dirty="0">
                <a:solidFill>
                  <a:srgbClr val="181B1F"/>
                </a:solidFill>
                <a:latin typeface="Arial"/>
                <a:cs typeface="Arial"/>
              </a:rPr>
              <a:t> </a:t>
            </a:r>
            <a:r>
              <a:rPr sz="600" spc="-10" dirty="0">
                <a:solidFill>
                  <a:srgbClr val="181B1F"/>
                </a:solidFill>
                <a:latin typeface="Arial"/>
                <a:cs typeface="Arial"/>
              </a:rPr>
              <a:t>reimbursement,</a:t>
            </a:r>
            <a:r>
              <a:rPr sz="600" dirty="0">
                <a:solidFill>
                  <a:srgbClr val="181B1F"/>
                </a:solidFill>
                <a:latin typeface="Arial"/>
                <a:cs typeface="Arial"/>
              </a:rPr>
              <a:t> among</a:t>
            </a:r>
            <a:r>
              <a:rPr sz="600" spc="-5" dirty="0">
                <a:solidFill>
                  <a:srgbClr val="181B1F"/>
                </a:solidFill>
                <a:latin typeface="Arial"/>
                <a:cs typeface="Arial"/>
              </a:rPr>
              <a:t> </a:t>
            </a:r>
            <a:r>
              <a:rPr sz="600" dirty="0">
                <a:solidFill>
                  <a:srgbClr val="181B1F"/>
                </a:solidFill>
                <a:latin typeface="Arial"/>
                <a:cs typeface="Arial"/>
              </a:rPr>
              <a:t>other</a:t>
            </a:r>
            <a:r>
              <a:rPr sz="600" spc="-25" dirty="0">
                <a:solidFill>
                  <a:srgbClr val="181B1F"/>
                </a:solidFill>
                <a:latin typeface="Arial"/>
                <a:cs typeface="Arial"/>
              </a:rPr>
              <a:t> </a:t>
            </a:r>
            <a:r>
              <a:rPr sz="600" spc="-10" dirty="0">
                <a:solidFill>
                  <a:srgbClr val="181B1F"/>
                </a:solidFill>
                <a:latin typeface="Arial"/>
                <a:cs typeface="Arial"/>
              </a:rPr>
              <a:t>metrics</a:t>
            </a:r>
            <a:endParaRPr sz="600">
              <a:latin typeface="Arial"/>
              <a:cs typeface="Arial"/>
            </a:endParaRPr>
          </a:p>
        </p:txBody>
      </p:sp>
      <p:sp>
        <p:nvSpPr>
          <p:cNvPr id="44" name="object 44"/>
          <p:cNvSpPr txBox="1"/>
          <p:nvPr/>
        </p:nvSpPr>
        <p:spPr>
          <a:xfrm>
            <a:off x="3209238" y="944144"/>
            <a:ext cx="265811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Pathways</a:t>
            </a:r>
            <a:r>
              <a:rPr sz="1050" b="1" spc="-40" dirty="0">
                <a:solidFill>
                  <a:srgbClr val="1F69E7"/>
                </a:solidFill>
                <a:latin typeface="Arial"/>
                <a:cs typeface="Arial"/>
              </a:rPr>
              <a:t> </a:t>
            </a:r>
            <a:r>
              <a:rPr sz="1050" b="1" dirty="0">
                <a:solidFill>
                  <a:srgbClr val="1F69E7"/>
                </a:solidFill>
                <a:latin typeface="Arial"/>
                <a:cs typeface="Arial"/>
              </a:rPr>
              <a:t>Incentives</a:t>
            </a:r>
            <a:r>
              <a:rPr sz="1050" b="1" spc="-40" dirty="0">
                <a:solidFill>
                  <a:srgbClr val="1F69E7"/>
                </a:solidFill>
                <a:latin typeface="Arial"/>
                <a:cs typeface="Arial"/>
              </a:rPr>
              <a:t> </a:t>
            </a:r>
            <a:r>
              <a:rPr sz="1050" b="1" dirty="0">
                <a:solidFill>
                  <a:srgbClr val="1F69E7"/>
                </a:solidFill>
                <a:latin typeface="Arial"/>
                <a:cs typeface="Arial"/>
              </a:rPr>
              <a:t>/</a:t>
            </a:r>
            <a:r>
              <a:rPr sz="1050" b="1" spc="-35" dirty="0">
                <a:solidFill>
                  <a:srgbClr val="1F69E7"/>
                </a:solidFill>
                <a:latin typeface="Arial"/>
                <a:cs typeface="Arial"/>
              </a:rPr>
              <a:t> </a:t>
            </a:r>
            <a:r>
              <a:rPr sz="1050" b="1" dirty="0">
                <a:solidFill>
                  <a:srgbClr val="1F69E7"/>
                </a:solidFill>
                <a:latin typeface="Arial"/>
                <a:cs typeface="Arial"/>
              </a:rPr>
              <a:t>Penalties</a:t>
            </a:r>
            <a:r>
              <a:rPr sz="1050" b="1" spc="-50" dirty="0">
                <a:solidFill>
                  <a:srgbClr val="1F69E7"/>
                </a:solidFill>
                <a:latin typeface="Arial"/>
                <a:cs typeface="Arial"/>
              </a:rPr>
              <a:t> </a:t>
            </a:r>
            <a:r>
              <a:rPr sz="1050" b="1" spc="-10" dirty="0">
                <a:solidFill>
                  <a:srgbClr val="1F69E7"/>
                </a:solidFill>
                <a:latin typeface="Arial"/>
                <a:cs typeface="Arial"/>
              </a:rPr>
              <a:t>Structure</a:t>
            </a:r>
            <a:endParaRPr sz="1050">
              <a:latin typeface="Arial"/>
              <a:cs typeface="Arial"/>
            </a:endParaRPr>
          </a:p>
        </p:txBody>
      </p:sp>
      <p:sp>
        <p:nvSpPr>
          <p:cNvPr id="45" name="object 45"/>
          <p:cNvSpPr txBox="1"/>
          <p:nvPr/>
        </p:nvSpPr>
        <p:spPr>
          <a:xfrm>
            <a:off x="7339900" y="2792747"/>
            <a:ext cx="901700" cy="178435"/>
          </a:xfrm>
          <a:prstGeom prst="rect">
            <a:avLst/>
          </a:prstGeom>
        </p:spPr>
        <p:txBody>
          <a:bodyPr vert="horz" wrap="square" lIns="0" tIns="12700" rIns="0" bIns="0" rtlCol="0">
            <a:spAutoFit/>
          </a:bodyPr>
          <a:lstStyle/>
          <a:p>
            <a:pPr marL="80010" marR="5080" indent="-67310">
              <a:lnSpc>
                <a:spcPct val="100000"/>
              </a:lnSpc>
              <a:spcBef>
                <a:spcPts val="100"/>
              </a:spcBef>
              <a:buClr>
                <a:srgbClr val="9F23E1"/>
              </a:buClr>
              <a:buFont typeface="Arial"/>
              <a:buChar char="•"/>
              <a:tabLst>
                <a:tab pos="81280" algn="l"/>
              </a:tabLst>
            </a:pPr>
            <a:r>
              <a:rPr sz="500" b="1" spc="-10" dirty="0">
                <a:solidFill>
                  <a:srgbClr val="181B1F"/>
                </a:solidFill>
                <a:latin typeface="Arial"/>
                <a:cs typeface="Arial"/>
              </a:rPr>
              <a:t>ClinicalPath</a:t>
            </a:r>
            <a:r>
              <a:rPr sz="500" spc="-10" dirty="0">
                <a:solidFill>
                  <a:srgbClr val="181B1F"/>
                </a:solidFill>
                <a:latin typeface="Arial"/>
                <a:cs typeface="Arial"/>
              </a:rPr>
              <a:t>:</a:t>
            </a:r>
            <a:r>
              <a:rPr sz="500" spc="10" dirty="0">
                <a:solidFill>
                  <a:srgbClr val="181B1F"/>
                </a:solidFill>
                <a:latin typeface="Arial"/>
                <a:cs typeface="Arial"/>
              </a:rPr>
              <a:t> </a:t>
            </a:r>
            <a:r>
              <a:rPr sz="500" dirty="0">
                <a:solidFill>
                  <a:srgbClr val="181B1F"/>
                </a:solidFill>
                <a:latin typeface="Arial"/>
                <a:cs typeface="Arial"/>
              </a:rPr>
              <a:t>Aurora,</a:t>
            </a:r>
            <a:r>
              <a:rPr sz="500" spc="50" dirty="0">
                <a:solidFill>
                  <a:srgbClr val="181B1F"/>
                </a:solidFill>
                <a:latin typeface="Arial"/>
                <a:cs typeface="Arial"/>
              </a:rPr>
              <a:t> </a:t>
            </a:r>
            <a:r>
              <a:rPr sz="500" spc="-10" dirty="0">
                <a:solidFill>
                  <a:srgbClr val="181B1F"/>
                </a:solidFill>
                <a:latin typeface="Arial"/>
                <a:cs typeface="Arial"/>
              </a:rPr>
              <a:t>Sutter,</a:t>
            </a:r>
            <a:r>
              <a:rPr sz="500" spc="500" dirty="0">
                <a:solidFill>
                  <a:srgbClr val="181B1F"/>
                </a:solidFill>
                <a:latin typeface="Arial"/>
                <a:cs typeface="Arial"/>
              </a:rPr>
              <a:t> 	</a:t>
            </a:r>
            <a:r>
              <a:rPr sz="500" dirty="0">
                <a:solidFill>
                  <a:srgbClr val="181B1F"/>
                </a:solidFill>
                <a:latin typeface="Arial"/>
                <a:cs typeface="Arial"/>
              </a:rPr>
              <a:t>OHSU,</a:t>
            </a:r>
            <a:r>
              <a:rPr sz="500" spc="-20" dirty="0">
                <a:solidFill>
                  <a:srgbClr val="181B1F"/>
                </a:solidFill>
                <a:latin typeface="Arial"/>
                <a:cs typeface="Arial"/>
              </a:rPr>
              <a:t> </a:t>
            </a:r>
            <a:r>
              <a:rPr sz="500" spc="-10" dirty="0">
                <a:solidFill>
                  <a:srgbClr val="181B1F"/>
                </a:solidFill>
                <a:latin typeface="Arial"/>
                <a:cs typeface="Arial"/>
              </a:rPr>
              <a:t>HonorHealth</a:t>
            </a:r>
            <a:endParaRPr sz="500">
              <a:latin typeface="Arial"/>
              <a:cs typeface="Arial"/>
            </a:endParaRPr>
          </a:p>
        </p:txBody>
      </p:sp>
      <p:sp>
        <p:nvSpPr>
          <p:cNvPr id="46" name="object 46"/>
          <p:cNvSpPr txBox="1"/>
          <p:nvPr/>
        </p:nvSpPr>
        <p:spPr>
          <a:xfrm>
            <a:off x="7339928" y="3045707"/>
            <a:ext cx="800735" cy="254635"/>
          </a:xfrm>
          <a:prstGeom prst="rect">
            <a:avLst/>
          </a:prstGeom>
        </p:spPr>
        <p:txBody>
          <a:bodyPr vert="horz" wrap="square" lIns="0" tIns="12700" rIns="0" bIns="0" rtlCol="0">
            <a:spAutoFit/>
          </a:bodyPr>
          <a:lstStyle/>
          <a:p>
            <a:pPr marL="79375" marR="5080" indent="-67310" algn="just">
              <a:lnSpc>
                <a:spcPct val="100000"/>
              </a:lnSpc>
              <a:spcBef>
                <a:spcPts val="100"/>
              </a:spcBef>
              <a:buClr>
                <a:srgbClr val="9F23E1"/>
              </a:buClr>
              <a:buFont typeface="Arial"/>
              <a:buChar char="•"/>
              <a:tabLst>
                <a:tab pos="80645" algn="l"/>
              </a:tabLst>
            </a:pPr>
            <a:r>
              <a:rPr sz="500" b="1" dirty="0">
                <a:solidFill>
                  <a:srgbClr val="181B1F"/>
                </a:solidFill>
                <a:latin typeface="Arial"/>
                <a:cs typeface="Arial"/>
              </a:rPr>
              <a:t>Value</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TX</a:t>
            </a:r>
            <a:r>
              <a:rPr sz="500" spc="-5" dirty="0">
                <a:solidFill>
                  <a:srgbClr val="181B1F"/>
                </a:solidFill>
                <a:latin typeface="Arial"/>
                <a:cs typeface="Arial"/>
              </a:rPr>
              <a:t> </a:t>
            </a:r>
            <a:r>
              <a:rPr sz="500" dirty="0">
                <a:solidFill>
                  <a:srgbClr val="181B1F"/>
                </a:solidFill>
                <a:latin typeface="Arial"/>
                <a:cs typeface="Arial"/>
              </a:rPr>
              <a:t>Oncology,</a:t>
            </a:r>
            <a:r>
              <a:rPr sz="500" spc="-25" dirty="0">
                <a:solidFill>
                  <a:srgbClr val="181B1F"/>
                </a:solidFill>
                <a:latin typeface="Arial"/>
                <a:cs typeface="Arial"/>
              </a:rPr>
              <a:t> MN</a:t>
            </a:r>
            <a:r>
              <a:rPr sz="500" spc="500" dirty="0">
                <a:solidFill>
                  <a:srgbClr val="181B1F"/>
                </a:solidFill>
                <a:latin typeface="Arial"/>
                <a:cs typeface="Arial"/>
              </a:rPr>
              <a:t> 	</a:t>
            </a:r>
            <a:r>
              <a:rPr sz="500" dirty="0">
                <a:solidFill>
                  <a:srgbClr val="181B1F"/>
                </a:solidFill>
                <a:latin typeface="Arial"/>
                <a:cs typeface="Arial"/>
              </a:rPr>
              <a:t>Oncology,</a:t>
            </a:r>
            <a:r>
              <a:rPr sz="500" spc="-30" dirty="0">
                <a:solidFill>
                  <a:srgbClr val="181B1F"/>
                </a:solidFill>
                <a:latin typeface="Arial"/>
                <a:cs typeface="Arial"/>
              </a:rPr>
              <a:t> </a:t>
            </a:r>
            <a:r>
              <a:rPr sz="500" dirty="0">
                <a:solidFill>
                  <a:srgbClr val="181B1F"/>
                </a:solidFill>
                <a:latin typeface="Arial"/>
                <a:cs typeface="Arial"/>
              </a:rPr>
              <a:t>RMCC,</a:t>
            </a:r>
            <a:r>
              <a:rPr sz="500" spc="-5" dirty="0">
                <a:solidFill>
                  <a:srgbClr val="181B1F"/>
                </a:solidFill>
                <a:latin typeface="Arial"/>
                <a:cs typeface="Arial"/>
              </a:rPr>
              <a:t> </a:t>
            </a:r>
            <a:r>
              <a:rPr sz="500" spc="-20" dirty="0">
                <a:solidFill>
                  <a:srgbClr val="181B1F"/>
                </a:solidFill>
                <a:latin typeface="Arial"/>
                <a:cs typeface="Arial"/>
              </a:rPr>
              <a:t>RCCA</a:t>
            </a:r>
            <a:r>
              <a:rPr sz="500" spc="500" dirty="0">
                <a:solidFill>
                  <a:srgbClr val="181B1F"/>
                </a:solidFill>
                <a:latin typeface="Arial"/>
                <a:cs typeface="Arial"/>
              </a:rPr>
              <a:t> 	</a:t>
            </a:r>
            <a:r>
              <a:rPr sz="500" spc="-50" dirty="0">
                <a:solidFill>
                  <a:srgbClr val="EFF8EC"/>
                </a:solidFill>
                <a:latin typeface="Arial"/>
                <a:cs typeface="Arial"/>
              </a:rPr>
              <a:t>h</a:t>
            </a:r>
            <a:endParaRPr sz="500">
              <a:latin typeface="Arial"/>
              <a:cs typeface="Arial"/>
            </a:endParaRPr>
          </a:p>
        </p:txBody>
      </p:sp>
      <p:sp>
        <p:nvSpPr>
          <p:cNvPr id="47" name="object 47"/>
          <p:cNvSpPr txBox="1"/>
          <p:nvPr/>
        </p:nvSpPr>
        <p:spPr>
          <a:xfrm>
            <a:off x="7339928" y="3376372"/>
            <a:ext cx="636270" cy="102235"/>
          </a:xfrm>
          <a:prstGeom prst="rect">
            <a:avLst/>
          </a:prstGeom>
        </p:spPr>
        <p:txBody>
          <a:bodyPr vert="horz" wrap="square" lIns="0" tIns="12700" rIns="0" bIns="0" rtlCol="0">
            <a:spAutoFit/>
          </a:bodyPr>
          <a:lstStyle/>
          <a:p>
            <a:pPr marL="80010" indent="-67310">
              <a:lnSpc>
                <a:spcPct val="100000"/>
              </a:lnSpc>
              <a:spcBef>
                <a:spcPts val="100"/>
              </a:spcBef>
              <a:buClr>
                <a:srgbClr val="9F23E1"/>
              </a:buClr>
              <a:buFont typeface="Arial"/>
              <a:buChar char="•"/>
              <a:tabLst>
                <a:tab pos="80010" algn="l"/>
              </a:tabLst>
            </a:pPr>
            <a:r>
              <a:rPr sz="500" b="1" dirty="0">
                <a:solidFill>
                  <a:srgbClr val="181B1F"/>
                </a:solidFill>
                <a:latin typeface="Arial"/>
                <a:cs typeface="Arial"/>
              </a:rPr>
              <a:t>DFCI</a:t>
            </a:r>
            <a:r>
              <a:rPr sz="500" dirty="0">
                <a:solidFill>
                  <a:srgbClr val="181B1F"/>
                </a:solidFill>
                <a:latin typeface="Arial"/>
                <a:cs typeface="Arial"/>
              </a:rPr>
              <a:t>:</a:t>
            </a:r>
            <a:r>
              <a:rPr sz="500" spc="-20" dirty="0">
                <a:solidFill>
                  <a:srgbClr val="181B1F"/>
                </a:solidFill>
                <a:latin typeface="Arial"/>
                <a:cs typeface="Arial"/>
              </a:rPr>
              <a:t> </a:t>
            </a:r>
            <a:r>
              <a:rPr sz="500" dirty="0">
                <a:solidFill>
                  <a:srgbClr val="181B1F"/>
                </a:solidFill>
                <a:latin typeface="Arial"/>
                <a:cs typeface="Arial"/>
              </a:rPr>
              <a:t>DFCI,</a:t>
            </a:r>
            <a:r>
              <a:rPr sz="500" spc="-15" dirty="0">
                <a:solidFill>
                  <a:srgbClr val="181B1F"/>
                </a:solidFill>
                <a:latin typeface="Arial"/>
                <a:cs typeface="Arial"/>
              </a:rPr>
              <a:t> </a:t>
            </a:r>
            <a:r>
              <a:rPr sz="500" spc="-20" dirty="0">
                <a:solidFill>
                  <a:srgbClr val="181B1F"/>
                </a:solidFill>
                <a:latin typeface="Arial"/>
                <a:cs typeface="Arial"/>
              </a:rPr>
              <a:t>NECS</a:t>
            </a:r>
            <a:endParaRPr sz="500">
              <a:latin typeface="Arial"/>
              <a:cs typeface="Arial"/>
            </a:endParaRPr>
          </a:p>
        </p:txBody>
      </p:sp>
      <p:sp>
        <p:nvSpPr>
          <p:cNvPr id="48" name="object 48"/>
          <p:cNvSpPr txBox="1"/>
          <p:nvPr/>
        </p:nvSpPr>
        <p:spPr>
          <a:xfrm>
            <a:off x="7339865" y="3554698"/>
            <a:ext cx="902969" cy="178435"/>
          </a:xfrm>
          <a:prstGeom prst="rect">
            <a:avLst/>
          </a:prstGeom>
        </p:spPr>
        <p:txBody>
          <a:bodyPr vert="horz" wrap="square" lIns="0" tIns="13335" rIns="0" bIns="0" rtlCol="0">
            <a:spAutoFit/>
          </a:bodyPr>
          <a:lstStyle/>
          <a:p>
            <a:pPr marL="79375" marR="5080" indent="-67310">
              <a:lnSpc>
                <a:spcPct val="100000"/>
              </a:lnSpc>
              <a:spcBef>
                <a:spcPts val="105"/>
              </a:spcBef>
              <a:buClr>
                <a:srgbClr val="9F23E1"/>
              </a:buClr>
              <a:buFont typeface="Arial"/>
              <a:buChar char="•"/>
              <a:tabLst>
                <a:tab pos="80645" algn="l"/>
              </a:tabLst>
            </a:pPr>
            <a:r>
              <a:rPr sz="500" b="1" dirty="0">
                <a:solidFill>
                  <a:srgbClr val="181B1F"/>
                </a:solidFill>
                <a:latin typeface="Arial"/>
                <a:cs typeface="Arial"/>
              </a:rPr>
              <a:t>OneOncology</a:t>
            </a:r>
            <a:r>
              <a:rPr sz="500" dirty="0">
                <a:solidFill>
                  <a:srgbClr val="181B1F"/>
                </a:solidFill>
                <a:latin typeface="Arial"/>
                <a:cs typeface="Arial"/>
              </a:rPr>
              <a:t>:</a:t>
            </a:r>
            <a:r>
              <a:rPr sz="500" spc="-40" dirty="0">
                <a:solidFill>
                  <a:srgbClr val="181B1F"/>
                </a:solidFill>
                <a:latin typeface="Arial"/>
                <a:cs typeface="Arial"/>
              </a:rPr>
              <a:t> </a:t>
            </a:r>
            <a:r>
              <a:rPr sz="500" dirty="0">
                <a:solidFill>
                  <a:srgbClr val="181B1F"/>
                </a:solidFill>
                <a:latin typeface="Arial"/>
                <a:cs typeface="Arial"/>
              </a:rPr>
              <a:t>CCBD,</a:t>
            </a:r>
            <a:r>
              <a:rPr sz="500" spc="-25" dirty="0">
                <a:solidFill>
                  <a:srgbClr val="181B1F"/>
                </a:solidFill>
                <a:latin typeface="Arial"/>
                <a:cs typeface="Arial"/>
              </a:rPr>
              <a:t> </a:t>
            </a:r>
            <a:r>
              <a:rPr sz="500" spc="-20" dirty="0">
                <a:solidFill>
                  <a:srgbClr val="181B1F"/>
                </a:solidFill>
                <a:latin typeface="Arial"/>
                <a:cs typeface="Arial"/>
              </a:rPr>
              <a:t>West</a:t>
            </a:r>
            <a:r>
              <a:rPr sz="500" spc="500" dirty="0">
                <a:solidFill>
                  <a:srgbClr val="181B1F"/>
                </a:solidFill>
                <a:latin typeface="Arial"/>
                <a:cs typeface="Arial"/>
              </a:rPr>
              <a:t> 	</a:t>
            </a:r>
            <a:r>
              <a:rPr sz="500" dirty="0">
                <a:solidFill>
                  <a:srgbClr val="181B1F"/>
                </a:solidFill>
                <a:latin typeface="Arial"/>
                <a:cs typeface="Arial"/>
              </a:rPr>
              <a:t>Cancer</a:t>
            </a:r>
            <a:r>
              <a:rPr sz="500" spc="-10" dirty="0">
                <a:solidFill>
                  <a:srgbClr val="181B1F"/>
                </a:solidFill>
                <a:latin typeface="Arial"/>
                <a:cs typeface="Arial"/>
              </a:rPr>
              <a:t> Center</a:t>
            </a:r>
            <a:endParaRPr sz="500">
              <a:latin typeface="Arial"/>
              <a:cs typeface="Arial"/>
            </a:endParaRPr>
          </a:p>
        </p:txBody>
      </p:sp>
      <p:sp>
        <p:nvSpPr>
          <p:cNvPr id="49" name="object 49"/>
          <p:cNvSpPr txBox="1"/>
          <p:nvPr/>
        </p:nvSpPr>
        <p:spPr>
          <a:xfrm>
            <a:off x="6140493" y="2792747"/>
            <a:ext cx="1002030" cy="178435"/>
          </a:xfrm>
          <a:prstGeom prst="rect">
            <a:avLst/>
          </a:prstGeom>
        </p:spPr>
        <p:txBody>
          <a:bodyPr vert="horz" wrap="square" lIns="0" tIns="12700" rIns="0" bIns="0" rtlCol="0">
            <a:spAutoFit/>
          </a:bodyPr>
          <a:lstStyle/>
          <a:p>
            <a:pPr marL="80010" marR="5080" indent="-67310">
              <a:lnSpc>
                <a:spcPct val="100000"/>
              </a:lnSpc>
              <a:spcBef>
                <a:spcPts val="100"/>
              </a:spcBef>
              <a:buClr>
                <a:srgbClr val="9F23E1"/>
              </a:buClr>
              <a:buFont typeface="Arial"/>
              <a:buChar char="•"/>
              <a:tabLst>
                <a:tab pos="81280" algn="l"/>
              </a:tabLst>
            </a:pPr>
            <a:r>
              <a:rPr sz="500" b="1" spc="-10" dirty="0">
                <a:solidFill>
                  <a:srgbClr val="181B1F"/>
                </a:solidFill>
                <a:latin typeface="Arial"/>
                <a:cs typeface="Arial"/>
              </a:rPr>
              <a:t>ClinicalPath</a:t>
            </a:r>
            <a:r>
              <a:rPr sz="500" spc="-10" dirty="0">
                <a:solidFill>
                  <a:srgbClr val="181B1F"/>
                </a:solidFill>
                <a:latin typeface="Arial"/>
                <a:cs typeface="Arial"/>
              </a:rPr>
              <a:t>:</a:t>
            </a:r>
            <a:r>
              <a:rPr sz="500" spc="5" dirty="0">
                <a:solidFill>
                  <a:srgbClr val="181B1F"/>
                </a:solidFill>
                <a:latin typeface="Arial"/>
                <a:cs typeface="Arial"/>
              </a:rPr>
              <a:t> </a:t>
            </a:r>
            <a:r>
              <a:rPr sz="500" dirty="0">
                <a:solidFill>
                  <a:srgbClr val="181B1F"/>
                </a:solidFill>
                <a:latin typeface="Arial"/>
                <a:cs typeface="Arial"/>
              </a:rPr>
              <a:t>UPMC,</a:t>
            </a:r>
            <a:r>
              <a:rPr sz="500" spc="55" dirty="0">
                <a:solidFill>
                  <a:srgbClr val="181B1F"/>
                </a:solidFill>
                <a:latin typeface="Arial"/>
                <a:cs typeface="Arial"/>
              </a:rPr>
              <a:t> </a:t>
            </a:r>
            <a:r>
              <a:rPr sz="500" spc="-10" dirty="0">
                <a:solidFill>
                  <a:srgbClr val="181B1F"/>
                </a:solidFill>
                <a:latin typeface="Arial"/>
                <a:cs typeface="Arial"/>
              </a:rPr>
              <a:t>Geisinger,</a:t>
            </a:r>
            <a:r>
              <a:rPr sz="500" spc="500" dirty="0">
                <a:solidFill>
                  <a:srgbClr val="181B1F"/>
                </a:solidFill>
                <a:latin typeface="Arial"/>
                <a:cs typeface="Arial"/>
              </a:rPr>
              <a:t> 	</a:t>
            </a:r>
            <a:r>
              <a:rPr sz="500" spc="-10" dirty="0">
                <a:solidFill>
                  <a:srgbClr val="181B1F"/>
                </a:solidFill>
                <a:latin typeface="Arial"/>
                <a:cs typeface="Arial"/>
              </a:rPr>
              <a:t>HonorHealth</a:t>
            </a:r>
            <a:endParaRPr sz="500">
              <a:latin typeface="Arial"/>
              <a:cs typeface="Arial"/>
            </a:endParaRPr>
          </a:p>
        </p:txBody>
      </p:sp>
      <p:sp>
        <p:nvSpPr>
          <p:cNvPr id="50" name="object 50"/>
          <p:cNvSpPr txBox="1"/>
          <p:nvPr/>
        </p:nvSpPr>
        <p:spPr>
          <a:xfrm>
            <a:off x="6140520" y="3045707"/>
            <a:ext cx="989330" cy="254635"/>
          </a:xfrm>
          <a:prstGeom prst="rect">
            <a:avLst/>
          </a:prstGeom>
        </p:spPr>
        <p:txBody>
          <a:bodyPr vert="horz" wrap="square" lIns="0" tIns="12700" rIns="0" bIns="0" rtlCol="0">
            <a:spAutoFit/>
          </a:bodyPr>
          <a:lstStyle/>
          <a:p>
            <a:pPr marL="79375" marR="5080" indent="-67310">
              <a:lnSpc>
                <a:spcPct val="100000"/>
              </a:lnSpc>
              <a:spcBef>
                <a:spcPts val="100"/>
              </a:spcBef>
              <a:buClr>
                <a:srgbClr val="9F23E1"/>
              </a:buClr>
              <a:buFont typeface="Arial"/>
              <a:buChar char="•"/>
              <a:tabLst>
                <a:tab pos="80645" algn="l"/>
              </a:tabLst>
            </a:pPr>
            <a:r>
              <a:rPr sz="500" b="1" dirty="0">
                <a:solidFill>
                  <a:srgbClr val="181B1F"/>
                </a:solidFill>
                <a:latin typeface="Arial"/>
                <a:cs typeface="Arial"/>
              </a:rPr>
              <a:t>Value</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TX</a:t>
            </a:r>
            <a:r>
              <a:rPr sz="500" spc="-5" dirty="0">
                <a:solidFill>
                  <a:srgbClr val="181B1F"/>
                </a:solidFill>
                <a:latin typeface="Arial"/>
                <a:cs typeface="Arial"/>
              </a:rPr>
              <a:t> </a:t>
            </a:r>
            <a:r>
              <a:rPr sz="500" dirty="0">
                <a:solidFill>
                  <a:srgbClr val="181B1F"/>
                </a:solidFill>
                <a:latin typeface="Arial"/>
                <a:cs typeface="Arial"/>
              </a:rPr>
              <a:t>Oncology,</a:t>
            </a:r>
            <a:r>
              <a:rPr sz="500" spc="-25" dirty="0">
                <a:solidFill>
                  <a:srgbClr val="181B1F"/>
                </a:solidFill>
                <a:latin typeface="Arial"/>
                <a:cs typeface="Arial"/>
              </a:rPr>
              <a:t> MN</a:t>
            </a:r>
            <a:r>
              <a:rPr sz="500" spc="500" dirty="0">
                <a:solidFill>
                  <a:srgbClr val="181B1F"/>
                </a:solidFill>
                <a:latin typeface="Arial"/>
                <a:cs typeface="Arial"/>
              </a:rPr>
              <a:t> 	</a:t>
            </a:r>
            <a:r>
              <a:rPr sz="500" dirty="0">
                <a:solidFill>
                  <a:srgbClr val="181B1F"/>
                </a:solidFill>
                <a:latin typeface="Arial"/>
                <a:cs typeface="Arial"/>
              </a:rPr>
              <a:t>Oncology,</a:t>
            </a:r>
            <a:r>
              <a:rPr sz="500" spc="-35" dirty="0">
                <a:solidFill>
                  <a:srgbClr val="181B1F"/>
                </a:solidFill>
                <a:latin typeface="Arial"/>
                <a:cs typeface="Arial"/>
              </a:rPr>
              <a:t> </a:t>
            </a:r>
            <a:r>
              <a:rPr sz="500" dirty="0">
                <a:solidFill>
                  <a:srgbClr val="181B1F"/>
                </a:solidFill>
                <a:latin typeface="Arial"/>
                <a:cs typeface="Arial"/>
              </a:rPr>
              <a:t>RMCC,</a:t>
            </a:r>
            <a:r>
              <a:rPr sz="500" spc="-15" dirty="0">
                <a:solidFill>
                  <a:srgbClr val="181B1F"/>
                </a:solidFill>
                <a:latin typeface="Arial"/>
                <a:cs typeface="Arial"/>
              </a:rPr>
              <a:t> </a:t>
            </a:r>
            <a:r>
              <a:rPr sz="500" dirty="0">
                <a:solidFill>
                  <a:srgbClr val="181B1F"/>
                </a:solidFill>
                <a:latin typeface="Arial"/>
                <a:cs typeface="Arial"/>
              </a:rPr>
              <a:t>VCS,</a:t>
            </a:r>
            <a:r>
              <a:rPr sz="500" spc="-15" dirty="0">
                <a:solidFill>
                  <a:srgbClr val="181B1F"/>
                </a:solidFill>
                <a:latin typeface="Arial"/>
                <a:cs typeface="Arial"/>
              </a:rPr>
              <a:t> </a:t>
            </a:r>
            <a:r>
              <a:rPr sz="500" spc="-20" dirty="0">
                <a:solidFill>
                  <a:srgbClr val="181B1F"/>
                </a:solidFill>
                <a:latin typeface="Arial"/>
                <a:cs typeface="Arial"/>
              </a:rPr>
              <a:t>NYOH,</a:t>
            </a:r>
            <a:r>
              <a:rPr sz="500" spc="500" dirty="0">
                <a:solidFill>
                  <a:srgbClr val="181B1F"/>
                </a:solidFill>
                <a:latin typeface="Arial"/>
                <a:cs typeface="Arial"/>
              </a:rPr>
              <a:t> 	</a:t>
            </a:r>
            <a:r>
              <a:rPr sz="500" spc="-20" dirty="0">
                <a:solidFill>
                  <a:srgbClr val="181B1F"/>
                </a:solidFill>
                <a:latin typeface="Arial"/>
                <a:cs typeface="Arial"/>
              </a:rPr>
              <a:t>RCCA</a:t>
            </a:r>
            <a:endParaRPr sz="500">
              <a:latin typeface="Arial"/>
              <a:cs typeface="Arial"/>
            </a:endParaRPr>
          </a:p>
        </p:txBody>
      </p:sp>
      <p:sp>
        <p:nvSpPr>
          <p:cNvPr id="51" name="object 51"/>
          <p:cNvSpPr txBox="1"/>
          <p:nvPr/>
        </p:nvSpPr>
        <p:spPr>
          <a:xfrm>
            <a:off x="6140520" y="3376372"/>
            <a:ext cx="594360" cy="102235"/>
          </a:xfrm>
          <a:prstGeom prst="rect">
            <a:avLst/>
          </a:prstGeom>
        </p:spPr>
        <p:txBody>
          <a:bodyPr vert="horz" wrap="square" lIns="0" tIns="12700" rIns="0" bIns="0" rtlCol="0">
            <a:spAutoFit/>
          </a:bodyPr>
          <a:lstStyle/>
          <a:p>
            <a:pPr marL="80010" indent="-67310">
              <a:lnSpc>
                <a:spcPct val="100000"/>
              </a:lnSpc>
              <a:spcBef>
                <a:spcPts val="100"/>
              </a:spcBef>
              <a:buClr>
                <a:srgbClr val="9F23E1"/>
              </a:buClr>
              <a:buFont typeface="Arial"/>
              <a:buChar char="•"/>
              <a:tabLst>
                <a:tab pos="80010" algn="l"/>
              </a:tabLst>
            </a:pPr>
            <a:r>
              <a:rPr sz="500" b="1" dirty="0">
                <a:solidFill>
                  <a:srgbClr val="181B1F"/>
                </a:solidFill>
                <a:latin typeface="Arial"/>
                <a:cs typeface="Arial"/>
              </a:rPr>
              <a:t>DFCI</a:t>
            </a:r>
            <a:r>
              <a:rPr sz="500" dirty="0">
                <a:solidFill>
                  <a:srgbClr val="181B1F"/>
                </a:solidFill>
                <a:latin typeface="Arial"/>
                <a:cs typeface="Arial"/>
              </a:rPr>
              <a:t>:</a:t>
            </a:r>
            <a:r>
              <a:rPr sz="500" spc="-20" dirty="0">
                <a:solidFill>
                  <a:srgbClr val="181B1F"/>
                </a:solidFill>
                <a:latin typeface="Arial"/>
                <a:cs typeface="Arial"/>
              </a:rPr>
              <a:t> </a:t>
            </a:r>
            <a:r>
              <a:rPr sz="500" dirty="0">
                <a:solidFill>
                  <a:srgbClr val="181B1F"/>
                </a:solidFill>
                <a:latin typeface="Arial"/>
                <a:cs typeface="Arial"/>
              </a:rPr>
              <a:t>DFCI,</a:t>
            </a:r>
            <a:r>
              <a:rPr sz="500" spc="-15" dirty="0">
                <a:solidFill>
                  <a:srgbClr val="181B1F"/>
                </a:solidFill>
                <a:latin typeface="Arial"/>
                <a:cs typeface="Arial"/>
              </a:rPr>
              <a:t> </a:t>
            </a:r>
            <a:r>
              <a:rPr sz="500" spc="-25" dirty="0">
                <a:solidFill>
                  <a:srgbClr val="181B1F"/>
                </a:solidFill>
                <a:latin typeface="Arial"/>
                <a:cs typeface="Arial"/>
              </a:rPr>
              <a:t>NYU</a:t>
            </a:r>
            <a:endParaRPr sz="500">
              <a:latin typeface="Arial"/>
              <a:cs typeface="Arial"/>
            </a:endParaRPr>
          </a:p>
        </p:txBody>
      </p:sp>
      <p:sp>
        <p:nvSpPr>
          <p:cNvPr id="52" name="object 52"/>
          <p:cNvSpPr txBox="1"/>
          <p:nvPr/>
        </p:nvSpPr>
        <p:spPr>
          <a:xfrm>
            <a:off x="6140456" y="3554698"/>
            <a:ext cx="893444" cy="102235"/>
          </a:xfrm>
          <a:prstGeom prst="rect">
            <a:avLst/>
          </a:prstGeom>
        </p:spPr>
        <p:txBody>
          <a:bodyPr vert="horz" wrap="square" lIns="0" tIns="13335" rIns="0" bIns="0" rtlCol="0">
            <a:spAutoFit/>
          </a:bodyPr>
          <a:lstStyle/>
          <a:p>
            <a:pPr marL="80010" indent="-67310">
              <a:lnSpc>
                <a:spcPct val="100000"/>
              </a:lnSpc>
              <a:spcBef>
                <a:spcPts val="105"/>
              </a:spcBef>
              <a:buClr>
                <a:srgbClr val="9F23E1"/>
              </a:buClr>
              <a:buFont typeface="Arial"/>
              <a:buChar char="•"/>
              <a:tabLst>
                <a:tab pos="80010" algn="l"/>
              </a:tabLst>
            </a:pPr>
            <a:r>
              <a:rPr sz="500" b="1" dirty="0">
                <a:solidFill>
                  <a:srgbClr val="181B1F"/>
                </a:solidFill>
                <a:latin typeface="Arial"/>
                <a:cs typeface="Arial"/>
              </a:rPr>
              <a:t>OneOncology</a:t>
            </a:r>
            <a:r>
              <a:rPr sz="500" dirty="0">
                <a:solidFill>
                  <a:srgbClr val="181B1F"/>
                </a:solidFill>
                <a:latin typeface="Arial"/>
                <a:cs typeface="Arial"/>
              </a:rPr>
              <a:t>:</a:t>
            </a:r>
            <a:r>
              <a:rPr sz="500" spc="-40" dirty="0">
                <a:solidFill>
                  <a:srgbClr val="181B1F"/>
                </a:solidFill>
                <a:latin typeface="Arial"/>
                <a:cs typeface="Arial"/>
              </a:rPr>
              <a:t> </a:t>
            </a:r>
            <a:r>
              <a:rPr sz="500" dirty="0">
                <a:solidFill>
                  <a:srgbClr val="181B1F"/>
                </a:solidFill>
                <a:latin typeface="Arial"/>
                <a:cs typeface="Arial"/>
              </a:rPr>
              <a:t>CHC,</a:t>
            </a:r>
            <a:r>
              <a:rPr sz="500" spc="-20" dirty="0">
                <a:solidFill>
                  <a:srgbClr val="181B1F"/>
                </a:solidFill>
                <a:latin typeface="Arial"/>
                <a:cs typeface="Arial"/>
              </a:rPr>
              <a:t> CCBD</a:t>
            </a:r>
            <a:endParaRPr sz="500">
              <a:latin typeface="Arial"/>
              <a:cs typeface="Arial"/>
            </a:endParaRPr>
          </a:p>
        </p:txBody>
      </p:sp>
      <p:sp>
        <p:nvSpPr>
          <p:cNvPr id="53" name="object 53"/>
          <p:cNvSpPr txBox="1"/>
          <p:nvPr/>
        </p:nvSpPr>
        <p:spPr>
          <a:xfrm>
            <a:off x="5041296" y="2792747"/>
            <a:ext cx="962025" cy="178435"/>
          </a:xfrm>
          <a:prstGeom prst="rect">
            <a:avLst/>
          </a:prstGeom>
        </p:spPr>
        <p:txBody>
          <a:bodyPr vert="horz" wrap="square" lIns="0" tIns="12700" rIns="0" bIns="0" rtlCol="0">
            <a:spAutoFit/>
          </a:bodyPr>
          <a:lstStyle/>
          <a:p>
            <a:pPr marL="80010" marR="5080" indent="-67310">
              <a:lnSpc>
                <a:spcPct val="100000"/>
              </a:lnSpc>
              <a:spcBef>
                <a:spcPts val="100"/>
              </a:spcBef>
              <a:buClr>
                <a:srgbClr val="9F23E1"/>
              </a:buClr>
              <a:buFont typeface="Arial"/>
              <a:buChar char="•"/>
              <a:tabLst>
                <a:tab pos="81280" algn="l"/>
              </a:tabLst>
            </a:pPr>
            <a:r>
              <a:rPr sz="500" b="1" spc="-10" dirty="0">
                <a:solidFill>
                  <a:srgbClr val="181B1F"/>
                </a:solidFill>
                <a:latin typeface="Arial"/>
                <a:cs typeface="Arial"/>
              </a:rPr>
              <a:t>ClinicalPath</a:t>
            </a:r>
            <a:r>
              <a:rPr sz="500" spc="-10" dirty="0">
                <a:solidFill>
                  <a:srgbClr val="181B1F"/>
                </a:solidFill>
                <a:latin typeface="Arial"/>
                <a:cs typeface="Arial"/>
              </a:rPr>
              <a:t>:</a:t>
            </a:r>
            <a:r>
              <a:rPr sz="500" spc="-25" dirty="0">
                <a:solidFill>
                  <a:srgbClr val="181B1F"/>
                </a:solidFill>
                <a:latin typeface="Arial"/>
                <a:cs typeface="Arial"/>
              </a:rPr>
              <a:t> </a:t>
            </a:r>
            <a:r>
              <a:rPr sz="500" dirty="0">
                <a:solidFill>
                  <a:srgbClr val="181B1F"/>
                </a:solidFill>
                <a:latin typeface="Arial"/>
                <a:cs typeface="Arial"/>
              </a:rPr>
              <a:t>Roswell</a:t>
            </a:r>
            <a:r>
              <a:rPr sz="500" spc="55" dirty="0">
                <a:solidFill>
                  <a:srgbClr val="181B1F"/>
                </a:solidFill>
                <a:latin typeface="Arial"/>
                <a:cs typeface="Arial"/>
              </a:rPr>
              <a:t> </a:t>
            </a:r>
            <a:r>
              <a:rPr sz="500" dirty="0">
                <a:solidFill>
                  <a:srgbClr val="181B1F"/>
                </a:solidFill>
                <a:latin typeface="Arial"/>
                <a:cs typeface="Arial"/>
              </a:rPr>
              <a:t>Park,</a:t>
            </a:r>
            <a:r>
              <a:rPr sz="500" spc="10" dirty="0">
                <a:solidFill>
                  <a:srgbClr val="181B1F"/>
                </a:solidFill>
                <a:latin typeface="Arial"/>
                <a:cs typeface="Arial"/>
              </a:rPr>
              <a:t> </a:t>
            </a:r>
            <a:r>
              <a:rPr sz="500" spc="-25" dirty="0">
                <a:solidFill>
                  <a:srgbClr val="181B1F"/>
                </a:solidFill>
                <a:latin typeface="Arial"/>
                <a:cs typeface="Arial"/>
              </a:rPr>
              <a:t>U.</a:t>
            </a:r>
            <a:r>
              <a:rPr sz="500" spc="500" dirty="0">
                <a:solidFill>
                  <a:srgbClr val="181B1F"/>
                </a:solidFill>
                <a:latin typeface="Arial"/>
                <a:cs typeface="Arial"/>
              </a:rPr>
              <a:t> 	</a:t>
            </a:r>
            <a:r>
              <a:rPr sz="500" dirty="0">
                <a:solidFill>
                  <a:srgbClr val="181B1F"/>
                </a:solidFill>
                <a:latin typeface="Arial"/>
                <a:cs typeface="Arial"/>
              </a:rPr>
              <a:t>MN,</a:t>
            </a:r>
            <a:r>
              <a:rPr sz="500" spc="-25" dirty="0">
                <a:solidFill>
                  <a:srgbClr val="181B1F"/>
                </a:solidFill>
                <a:latin typeface="Arial"/>
                <a:cs typeface="Arial"/>
              </a:rPr>
              <a:t> </a:t>
            </a:r>
            <a:r>
              <a:rPr sz="500" dirty="0">
                <a:solidFill>
                  <a:srgbClr val="181B1F"/>
                </a:solidFill>
                <a:latin typeface="Arial"/>
                <a:cs typeface="Arial"/>
              </a:rPr>
              <a:t>OHSU,</a:t>
            </a:r>
            <a:r>
              <a:rPr sz="500" spc="-10" dirty="0">
                <a:solidFill>
                  <a:srgbClr val="181B1F"/>
                </a:solidFill>
                <a:latin typeface="Arial"/>
                <a:cs typeface="Arial"/>
              </a:rPr>
              <a:t> </a:t>
            </a:r>
            <a:r>
              <a:rPr sz="500" dirty="0">
                <a:solidFill>
                  <a:srgbClr val="181B1F"/>
                </a:solidFill>
                <a:latin typeface="Arial"/>
                <a:cs typeface="Arial"/>
              </a:rPr>
              <a:t>Yale,</a:t>
            </a:r>
            <a:r>
              <a:rPr sz="500" spc="-20" dirty="0">
                <a:solidFill>
                  <a:srgbClr val="181B1F"/>
                </a:solidFill>
                <a:latin typeface="Arial"/>
                <a:cs typeface="Arial"/>
              </a:rPr>
              <a:t> </a:t>
            </a:r>
            <a:r>
              <a:rPr sz="500" dirty="0">
                <a:solidFill>
                  <a:srgbClr val="181B1F"/>
                </a:solidFill>
                <a:latin typeface="Arial"/>
                <a:cs typeface="Arial"/>
              </a:rPr>
              <a:t>Cone</a:t>
            </a:r>
            <a:r>
              <a:rPr sz="500" spc="-10" dirty="0">
                <a:solidFill>
                  <a:srgbClr val="181B1F"/>
                </a:solidFill>
                <a:latin typeface="Arial"/>
                <a:cs typeface="Arial"/>
              </a:rPr>
              <a:t> Health</a:t>
            </a:r>
            <a:endParaRPr sz="500">
              <a:latin typeface="Arial"/>
              <a:cs typeface="Arial"/>
            </a:endParaRPr>
          </a:p>
        </p:txBody>
      </p:sp>
      <p:sp>
        <p:nvSpPr>
          <p:cNvPr id="54" name="object 54"/>
          <p:cNvSpPr txBox="1"/>
          <p:nvPr/>
        </p:nvSpPr>
        <p:spPr>
          <a:xfrm>
            <a:off x="5041260" y="3045707"/>
            <a:ext cx="905510" cy="254635"/>
          </a:xfrm>
          <a:prstGeom prst="rect">
            <a:avLst/>
          </a:prstGeom>
        </p:spPr>
        <p:txBody>
          <a:bodyPr vert="horz" wrap="square" lIns="0" tIns="12700" rIns="0" bIns="0" rtlCol="0">
            <a:spAutoFit/>
          </a:bodyPr>
          <a:lstStyle/>
          <a:p>
            <a:pPr marL="79375" marR="5080" indent="-67310">
              <a:lnSpc>
                <a:spcPct val="100000"/>
              </a:lnSpc>
              <a:spcBef>
                <a:spcPts val="100"/>
              </a:spcBef>
              <a:buClr>
                <a:srgbClr val="9F23E1"/>
              </a:buClr>
              <a:buFont typeface="Arial"/>
              <a:buChar char="•"/>
              <a:tabLst>
                <a:tab pos="80645" algn="l"/>
              </a:tabLst>
            </a:pPr>
            <a:r>
              <a:rPr sz="500" b="1" dirty="0">
                <a:solidFill>
                  <a:srgbClr val="181B1F"/>
                </a:solidFill>
                <a:latin typeface="Arial"/>
                <a:cs typeface="Arial"/>
              </a:rPr>
              <a:t>Value</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TX</a:t>
            </a:r>
            <a:r>
              <a:rPr sz="500" spc="-5" dirty="0">
                <a:solidFill>
                  <a:srgbClr val="181B1F"/>
                </a:solidFill>
                <a:latin typeface="Arial"/>
                <a:cs typeface="Arial"/>
              </a:rPr>
              <a:t> </a:t>
            </a:r>
            <a:r>
              <a:rPr sz="500" dirty="0">
                <a:solidFill>
                  <a:srgbClr val="181B1F"/>
                </a:solidFill>
                <a:latin typeface="Arial"/>
                <a:cs typeface="Arial"/>
              </a:rPr>
              <a:t>Oncology,</a:t>
            </a:r>
            <a:r>
              <a:rPr sz="500" spc="-25" dirty="0">
                <a:solidFill>
                  <a:srgbClr val="181B1F"/>
                </a:solidFill>
                <a:latin typeface="Arial"/>
                <a:cs typeface="Arial"/>
              </a:rPr>
              <a:t> </a:t>
            </a:r>
            <a:r>
              <a:rPr sz="500" spc="-10" dirty="0">
                <a:solidFill>
                  <a:srgbClr val="181B1F"/>
                </a:solidFill>
                <a:latin typeface="Arial"/>
                <a:cs typeface="Arial"/>
              </a:rPr>
              <a:t>RMCC,</a:t>
            </a:r>
            <a:r>
              <a:rPr sz="500" spc="500" dirty="0">
                <a:solidFill>
                  <a:srgbClr val="181B1F"/>
                </a:solidFill>
                <a:latin typeface="Arial"/>
                <a:cs typeface="Arial"/>
              </a:rPr>
              <a:t> 	</a:t>
            </a:r>
            <a:r>
              <a:rPr sz="500" dirty="0">
                <a:solidFill>
                  <a:srgbClr val="181B1F"/>
                </a:solidFill>
                <a:latin typeface="Arial"/>
                <a:cs typeface="Arial"/>
              </a:rPr>
              <a:t>Blue</a:t>
            </a:r>
            <a:r>
              <a:rPr sz="500" spc="-25" dirty="0">
                <a:solidFill>
                  <a:srgbClr val="181B1F"/>
                </a:solidFill>
                <a:latin typeface="Arial"/>
                <a:cs typeface="Arial"/>
              </a:rPr>
              <a:t> </a:t>
            </a:r>
            <a:r>
              <a:rPr sz="500" dirty="0">
                <a:solidFill>
                  <a:srgbClr val="181B1F"/>
                </a:solidFill>
                <a:latin typeface="Arial"/>
                <a:cs typeface="Arial"/>
              </a:rPr>
              <a:t>Ridge,</a:t>
            </a:r>
            <a:r>
              <a:rPr sz="500" spc="-20" dirty="0">
                <a:solidFill>
                  <a:srgbClr val="181B1F"/>
                </a:solidFill>
                <a:latin typeface="Arial"/>
                <a:cs typeface="Arial"/>
              </a:rPr>
              <a:t> </a:t>
            </a:r>
            <a:r>
              <a:rPr sz="500" dirty="0">
                <a:solidFill>
                  <a:srgbClr val="181B1F"/>
                </a:solidFill>
                <a:latin typeface="Arial"/>
                <a:cs typeface="Arial"/>
              </a:rPr>
              <a:t>NYOH,</a:t>
            </a:r>
            <a:r>
              <a:rPr sz="500" spc="-15" dirty="0">
                <a:solidFill>
                  <a:srgbClr val="181B1F"/>
                </a:solidFill>
                <a:latin typeface="Arial"/>
                <a:cs typeface="Arial"/>
              </a:rPr>
              <a:t> </a:t>
            </a:r>
            <a:r>
              <a:rPr sz="500" spc="-20" dirty="0">
                <a:solidFill>
                  <a:srgbClr val="181B1F"/>
                </a:solidFill>
                <a:latin typeface="Arial"/>
                <a:cs typeface="Arial"/>
              </a:rPr>
              <a:t>OHC,</a:t>
            </a:r>
            <a:r>
              <a:rPr sz="500" spc="500" dirty="0">
                <a:solidFill>
                  <a:srgbClr val="181B1F"/>
                </a:solidFill>
                <a:latin typeface="Arial"/>
                <a:cs typeface="Arial"/>
              </a:rPr>
              <a:t> 	</a:t>
            </a:r>
            <a:r>
              <a:rPr sz="500" dirty="0">
                <a:solidFill>
                  <a:srgbClr val="181B1F"/>
                </a:solidFill>
                <a:latin typeface="Arial"/>
                <a:cs typeface="Arial"/>
              </a:rPr>
              <a:t>VCS,</a:t>
            </a:r>
            <a:r>
              <a:rPr sz="500" spc="-25" dirty="0">
                <a:solidFill>
                  <a:srgbClr val="181B1F"/>
                </a:solidFill>
                <a:latin typeface="Arial"/>
                <a:cs typeface="Arial"/>
              </a:rPr>
              <a:t> </a:t>
            </a:r>
            <a:r>
              <a:rPr sz="500" spc="-20" dirty="0">
                <a:solidFill>
                  <a:srgbClr val="181B1F"/>
                </a:solidFill>
                <a:latin typeface="Arial"/>
                <a:cs typeface="Arial"/>
              </a:rPr>
              <a:t>RCCA</a:t>
            </a:r>
            <a:endParaRPr sz="500">
              <a:latin typeface="Arial"/>
              <a:cs typeface="Arial"/>
            </a:endParaRPr>
          </a:p>
        </p:txBody>
      </p:sp>
      <p:sp>
        <p:nvSpPr>
          <p:cNvPr id="55" name="object 55"/>
          <p:cNvSpPr txBox="1"/>
          <p:nvPr/>
        </p:nvSpPr>
        <p:spPr>
          <a:xfrm>
            <a:off x="5041260" y="3376372"/>
            <a:ext cx="411480" cy="102235"/>
          </a:xfrm>
          <a:prstGeom prst="rect">
            <a:avLst/>
          </a:prstGeom>
        </p:spPr>
        <p:txBody>
          <a:bodyPr vert="horz" wrap="square" lIns="0" tIns="12700" rIns="0" bIns="0" rtlCol="0">
            <a:spAutoFit/>
          </a:bodyPr>
          <a:lstStyle/>
          <a:p>
            <a:pPr marL="80010" indent="-67310">
              <a:lnSpc>
                <a:spcPct val="100000"/>
              </a:lnSpc>
              <a:spcBef>
                <a:spcPts val="100"/>
              </a:spcBef>
              <a:buClr>
                <a:srgbClr val="9F23E1"/>
              </a:buClr>
              <a:buFont typeface="Arial"/>
              <a:buChar char="•"/>
              <a:tabLst>
                <a:tab pos="80010" algn="l"/>
              </a:tabLst>
            </a:pPr>
            <a:r>
              <a:rPr sz="500" b="1" dirty="0">
                <a:solidFill>
                  <a:srgbClr val="181B1F"/>
                </a:solidFill>
                <a:latin typeface="Arial"/>
                <a:cs typeface="Arial"/>
              </a:rPr>
              <a:t>DFCI</a:t>
            </a:r>
            <a:r>
              <a:rPr sz="500" dirty="0">
                <a:solidFill>
                  <a:srgbClr val="181B1F"/>
                </a:solidFill>
                <a:latin typeface="Arial"/>
                <a:cs typeface="Arial"/>
              </a:rPr>
              <a:t>:</a:t>
            </a:r>
            <a:r>
              <a:rPr sz="500" spc="-20" dirty="0">
                <a:solidFill>
                  <a:srgbClr val="181B1F"/>
                </a:solidFill>
                <a:latin typeface="Arial"/>
                <a:cs typeface="Arial"/>
              </a:rPr>
              <a:t> </a:t>
            </a:r>
            <a:r>
              <a:rPr sz="500" spc="-25" dirty="0">
                <a:solidFill>
                  <a:srgbClr val="181B1F"/>
                </a:solidFill>
                <a:latin typeface="Arial"/>
                <a:cs typeface="Arial"/>
              </a:rPr>
              <a:t>NYU</a:t>
            </a:r>
            <a:endParaRPr sz="500">
              <a:latin typeface="Arial"/>
              <a:cs typeface="Arial"/>
            </a:endParaRPr>
          </a:p>
        </p:txBody>
      </p:sp>
      <p:sp>
        <p:nvSpPr>
          <p:cNvPr id="56" name="object 56"/>
          <p:cNvSpPr txBox="1"/>
          <p:nvPr/>
        </p:nvSpPr>
        <p:spPr>
          <a:xfrm>
            <a:off x="5041196" y="3554698"/>
            <a:ext cx="647700" cy="102235"/>
          </a:xfrm>
          <a:prstGeom prst="rect">
            <a:avLst/>
          </a:prstGeom>
        </p:spPr>
        <p:txBody>
          <a:bodyPr vert="horz" wrap="square" lIns="0" tIns="13335" rIns="0" bIns="0" rtlCol="0">
            <a:spAutoFit/>
          </a:bodyPr>
          <a:lstStyle/>
          <a:p>
            <a:pPr marL="80010" indent="-67310">
              <a:lnSpc>
                <a:spcPct val="100000"/>
              </a:lnSpc>
              <a:spcBef>
                <a:spcPts val="105"/>
              </a:spcBef>
              <a:buClr>
                <a:srgbClr val="9F23E1"/>
              </a:buClr>
              <a:buFont typeface="Arial"/>
              <a:buChar char="•"/>
              <a:tabLst>
                <a:tab pos="80010" algn="l"/>
              </a:tabLst>
            </a:pPr>
            <a:r>
              <a:rPr sz="500" b="1" dirty="0">
                <a:solidFill>
                  <a:srgbClr val="181B1F"/>
                </a:solidFill>
                <a:latin typeface="Arial"/>
                <a:cs typeface="Arial"/>
              </a:rPr>
              <a:t>OneOncology</a:t>
            </a:r>
            <a:r>
              <a:rPr sz="500" dirty="0">
                <a:solidFill>
                  <a:srgbClr val="181B1F"/>
                </a:solidFill>
                <a:latin typeface="Arial"/>
                <a:cs typeface="Arial"/>
              </a:rPr>
              <a:t>:</a:t>
            </a:r>
            <a:r>
              <a:rPr sz="500" spc="-40" dirty="0">
                <a:solidFill>
                  <a:srgbClr val="181B1F"/>
                </a:solidFill>
                <a:latin typeface="Arial"/>
                <a:cs typeface="Arial"/>
              </a:rPr>
              <a:t> </a:t>
            </a:r>
            <a:r>
              <a:rPr sz="500" spc="-25" dirty="0">
                <a:solidFill>
                  <a:srgbClr val="181B1F"/>
                </a:solidFill>
                <a:latin typeface="Arial"/>
                <a:cs typeface="Arial"/>
              </a:rPr>
              <a:t>N/A</a:t>
            </a:r>
            <a:endParaRPr sz="500">
              <a:latin typeface="Arial"/>
              <a:cs typeface="Arial"/>
            </a:endParaRPr>
          </a:p>
        </p:txBody>
      </p:sp>
      <p:pic>
        <p:nvPicPr>
          <p:cNvPr id="57" name="object 57"/>
          <p:cNvPicPr/>
          <p:nvPr/>
        </p:nvPicPr>
        <p:blipFill>
          <a:blip r:embed="rId7" cstate="print"/>
          <a:stretch>
            <a:fillRect/>
          </a:stretch>
        </p:blipFill>
        <p:spPr>
          <a:xfrm>
            <a:off x="911837" y="2580834"/>
            <a:ext cx="558314" cy="125027"/>
          </a:xfrm>
          <a:prstGeom prst="rect">
            <a:avLst/>
          </a:prstGeom>
        </p:spPr>
      </p:pic>
      <p:pic>
        <p:nvPicPr>
          <p:cNvPr id="58" name="object 58"/>
          <p:cNvPicPr/>
          <p:nvPr/>
        </p:nvPicPr>
        <p:blipFill>
          <a:blip r:embed="rId8" cstate="print"/>
          <a:stretch>
            <a:fillRect/>
          </a:stretch>
        </p:blipFill>
        <p:spPr>
          <a:xfrm>
            <a:off x="919379" y="2935594"/>
            <a:ext cx="538961" cy="180337"/>
          </a:xfrm>
          <a:prstGeom prst="rect">
            <a:avLst/>
          </a:prstGeom>
        </p:spPr>
      </p:pic>
      <p:pic>
        <p:nvPicPr>
          <p:cNvPr id="59" name="object 59"/>
          <p:cNvPicPr/>
          <p:nvPr/>
        </p:nvPicPr>
        <p:blipFill>
          <a:blip r:embed="rId9" cstate="print"/>
          <a:stretch>
            <a:fillRect/>
          </a:stretch>
        </p:blipFill>
        <p:spPr>
          <a:xfrm>
            <a:off x="845197" y="3363815"/>
            <a:ext cx="687332" cy="139123"/>
          </a:xfrm>
          <a:prstGeom prst="rect">
            <a:avLst/>
          </a:prstGeom>
        </p:spPr>
      </p:pic>
      <p:pic>
        <p:nvPicPr>
          <p:cNvPr id="60" name="object 60"/>
          <p:cNvPicPr/>
          <p:nvPr/>
        </p:nvPicPr>
        <p:blipFill>
          <a:blip r:embed="rId10" cstate="print"/>
          <a:stretch>
            <a:fillRect/>
          </a:stretch>
        </p:blipFill>
        <p:spPr>
          <a:xfrm>
            <a:off x="916546" y="3764412"/>
            <a:ext cx="544626" cy="211322"/>
          </a:xfrm>
          <a:prstGeom prst="rect">
            <a:avLst/>
          </a:prstGeom>
        </p:spPr>
      </p:pic>
      <p:sp>
        <p:nvSpPr>
          <p:cNvPr id="61" name="object 6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11</a:t>
            </a:fld>
            <a:endParaRPr spc="-25" dirty="0"/>
          </a:p>
        </p:txBody>
      </p:sp>
      <p:sp>
        <p:nvSpPr>
          <p:cNvPr id="62" name="object 6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54608" y="681227"/>
            <a:ext cx="7983220" cy="4273550"/>
            <a:chOff x="1054608" y="681227"/>
            <a:chExt cx="7983220" cy="4273550"/>
          </a:xfrm>
        </p:grpSpPr>
        <p:pic>
          <p:nvPicPr>
            <p:cNvPr id="3" name="object 3"/>
            <p:cNvPicPr/>
            <p:nvPr/>
          </p:nvPicPr>
          <p:blipFill>
            <a:blip r:embed="rId2" cstate="print"/>
            <a:stretch>
              <a:fillRect/>
            </a:stretch>
          </p:blipFill>
          <p:spPr>
            <a:xfrm>
              <a:off x="1054608" y="681227"/>
              <a:ext cx="7982711" cy="4155947"/>
            </a:xfrm>
            <a:prstGeom prst="rect">
              <a:avLst/>
            </a:prstGeom>
          </p:spPr>
        </p:pic>
        <p:sp>
          <p:nvSpPr>
            <p:cNvPr id="4" name="object 4"/>
            <p:cNvSpPr/>
            <p:nvPr/>
          </p:nvSpPr>
          <p:spPr>
            <a:xfrm>
              <a:off x="1381753" y="970942"/>
              <a:ext cx="7329170" cy="3577590"/>
            </a:xfrm>
            <a:custGeom>
              <a:avLst/>
              <a:gdLst/>
              <a:ahLst/>
              <a:cxnLst/>
              <a:rect l="l" t="t" r="r" b="b"/>
              <a:pathLst>
                <a:path w="7329170" h="3577590">
                  <a:moveTo>
                    <a:pt x="7328992" y="0"/>
                  </a:moveTo>
                  <a:lnTo>
                    <a:pt x="358952" y="0"/>
                  </a:lnTo>
                  <a:lnTo>
                    <a:pt x="310244" y="3276"/>
                  </a:lnTo>
                  <a:lnTo>
                    <a:pt x="263527" y="12821"/>
                  </a:lnTo>
                  <a:lnTo>
                    <a:pt x="219230" y="28207"/>
                  </a:lnTo>
                  <a:lnTo>
                    <a:pt x="177781" y="49006"/>
                  </a:lnTo>
                  <a:lnTo>
                    <a:pt x="139606" y="74791"/>
                  </a:lnTo>
                  <a:lnTo>
                    <a:pt x="105133" y="105133"/>
                  </a:lnTo>
                  <a:lnTo>
                    <a:pt x="74791" y="139606"/>
                  </a:lnTo>
                  <a:lnTo>
                    <a:pt x="49006" y="177781"/>
                  </a:lnTo>
                  <a:lnTo>
                    <a:pt x="28207" y="219230"/>
                  </a:lnTo>
                  <a:lnTo>
                    <a:pt x="12821" y="263527"/>
                  </a:lnTo>
                  <a:lnTo>
                    <a:pt x="3276" y="310244"/>
                  </a:lnTo>
                  <a:lnTo>
                    <a:pt x="0" y="358952"/>
                  </a:lnTo>
                  <a:lnTo>
                    <a:pt x="0" y="3576993"/>
                  </a:lnTo>
                  <a:lnTo>
                    <a:pt x="6970039" y="3576993"/>
                  </a:lnTo>
                  <a:lnTo>
                    <a:pt x="7018747" y="3573716"/>
                  </a:lnTo>
                  <a:lnTo>
                    <a:pt x="7065464" y="3564171"/>
                  </a:lnTo>
                  <a:lnTo>
                    <a:pt x="7109761" y="3548785"/>
                  </a:lnTo>
                  <a:lnTo>
                    <a:pt x="7151211" y="3527986"/>
                  </a:lnTo>
                  <a:lnTo>
                    <a:pt x="7189385" y="3502202"/>
                  </a:lnTo>
                  <a:lnTo>
                    <a:pt x="7223858" y="3471860"/>
                  </a:lnTo>
                  <a:lnTo>
                    <a:pt x="7254200" y="3437389"/>
                  </a:lnTo>
                  <a:lnTo>
                    <a:pt x="7279985" y="3399215"/>
                  </a:lnTo>
                  <a:lnTo>
                    <a:pt x="7300784" y="3357767"/>
                  </a:lnTo>
                  <a:lnTo>
                    <a:pt x="7316170" y="3313472"/>
                  </a:lnTo>
                  <a:lnTo>
                    <a:pt x="7325715" y="3266758"/>
                  </a:lnTo>
                  <a:lnTo>
                    <a:pt x="7328992" y="3218053"/>
                  </a:lnTo>
                  <a:lnTo>
                    <a:pt x="7328992" y="0"/>
                  </a:lnTo>
                  <a:close/>
                </a:path>
              </a:pathLst>
            </a:custGeom>
            <a:solidFill>
              <a:srgbClr val="FFFFFF"/>
            </a:solidFill>
          </p:spPr>
          <p:txBody>
            <a:bodyPr wrap="square" lIns="0" tIns="0" rIns="0" bIns="0" rtlCol="0"/>
            <a:lstStyle/>
            <a:p>
              <a:endParaRPr/>
            </a:p>
          </p:txBody>
        </p:sp>
        <p:sp>
          <p:nvSpPr>
            <p:cNvPr id="5" name="object 5"/>
            <p:cNvSpPr/>
            <p:nvPr/>
          </p:nvSpPr>
          <p:spPr>
            <a:xfrm>
              <a:off x="1381753" y="970942"/>
              <a:ext cx="7329170" cy="3577590"/>
            </a:xfrm>
            <a:custGeom>
              <a:avLst/>
              <a:gdLst/>
              <a:ahLst/>
              <a:cxnLst/>
              <a:rect l="l" t="t" r="r" b="b"/>
              <a:pathLst>
                <a:path w="7329170" h="3577590">
                  <a:moveTo>
                    <a:pt x="358952" y="0"/>
                  </a:moveTo>
                  <a:lnTo>
                    <a:pt x="7328992" y="0"/>
                  </a:lnTo>
                  <a:lnTo>
                    <a:pt x="7328992" y="3218053"/>
                  </a:lnTo>
                  <a:lnTo>
                    <a:pt x="7325715" y="3266758"/>
                  </a:lnTo>
                  <a:lnTo>
                    <a:pt x="7316170" y="3313472"/>
                  </a:lnTo>
                  <a:lnTo>
                    <a:pt x="7300784" y="3357767"/>
                  </a:lnTo>
                  <a:lnTo>
                    <a:pt x="7279985" y="3399215"/>
                  </a:lnTo>
                  <a:lnTo>
                    <a:pt x="7254200" y="3437389"/>
                  </a:lnTo>
                  <a:lnTo>
                    <a:pt x="7223858" y="3471860"/>
                  </a:lnTo>
                  <a:lnTo>
                    <a:pt x="7189385" y="3502202"/>
                  </a:lnTo>
                  <a:lnTo>
                    <a:pt x="7151211" y="3527986"/>
                  </a:lnTo>
                  <a:lnTo>
                    <a:pt x="7109761" y="3548785"/>
                  </a:lnTo>
                  <a:lnTo>
                    <a:pt x="7065464" y="3564171"/>
                  </a:lnTo>
                  <a:lnTo>
                    <a:pt x="7018747" y="3573716"/>
                  </a:lnTo>
                  <a:lnTo>
                    <a:pt x="6970039" y="3576993"/>
                  </a:lnTo>
                  <a:lnTo>
                    <a:pt x="0" y="3576993"/>
                  </a:lnTo>
                  <a:lnTo>
                    <a:pt x="0" y="358952"/>
                  </a:lnTo>
                  <a:lnTo>
                    <a:pt x="3276" y="310244"/>
                  </a:lnTo>
                  <a:lnTo>
                    <a:pt x="12821" y="263527"/>
                  </a:lnTo>
                  <a:lnTo>
                    <a:pt x="28207" y="219230"/>
                  </a:lnTo>
                  <a:lnTo>
                    <a:pt x="49006" y="177781"/>
                  </a:lnTo>
                  <a:lnTo>
                    <a:pt x="74791" y="139606"/>
                  </a:lnTo>
                  <a:lnTo>
                    <a:pt x="105133" y="105133"/>
                  </a:lnTo>
                  <a:lnTo>
                    <a:pt x="139606" y="74791"/>
                  </a:lnTo>
                  <a:lnTo>
                    <a:pt x="177781" y="49006"/>
                  </a:lnTo>
                  <a:lnTo>
                    <a:pt x="219230" y="28207"/>
                  </a:lnTo>
                  <a:lnTo>
                    <a:pt x="263527" y="12821"/>
                  </a:lnTo>
                  <a:lnTo>
                    <a:pt x="310244" y="3276"/>
                  </a:lnTo>
                  <a:lnTo>
                    <a:pt x="358952" y="0"/>
                  </a:lnTo>
                  <a:close/>
                </a:path>
              </a:pathLst>
            </a:custGeom>
            <a:ln w="15875">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1549006" y="1710892"/>
              <a:ext cx="4057497" cy="2627642"/>
            </a:xfrm>
            <a:prstGeom prst="rect">
              <a:avLst/>
            </a:prstGeom>
          </p:spPr>
        </p:pic>
      </p:grpSp>
      <p:sp>
        <p:nvSpPr>
          <p:cNvPr id="7" name="object 7"/>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A</a:t>
            </a:r>
            <a:r>
              <a:rPr spc="-15" dirty="0"/>
              <a:t> </a:t>
            </a:r>
            <a:r>
              <a:rPr dirty="0"/>
              <a:t>majority</a:t>
            </a:r>
            <a:r>
              <a:rPr spc="-5" dirty="0"/>
              <a:t> </a:t>
            </a:r>
            <a:r>
              <a:rPr dirty="0"/>
              <a:t>of</a:t>
            </a:r>
            <a:r>
              <a:rPr spc="35" dirty="0"/>
              <a:t> </a:t>
            </a:r>
            <a:r>
              <a:rPr dirty="0"/>
              <a:t>provider</a:t>
            </a:r>
            <a:r>
              <a:rPr spc="10" dirty="0"/>
              <a:t> </a:t>
            </a:r>
            <a:r>
              <a:rPr dirty="0"/>
              <a:t>pathway</a:t>
            </a:r>
            <a:r>
              <a:rPr spc="-5" dirty="0"/>
              <a:t> </a:t>
            </a:r>
            <a:r>
              <a:rPr dirty="0"/>
              <a:t>user</a:t>
            </a:r>
            <a:r>
              <a:rPr spc="10" dirty="0"/>
              <a:t> </a:t>
            </a:r>
            <a:r>
              <a:rPr dirty="0"/>
              <a:t>accounts</a:t>
            </a:r>
            <a:r>
              <a:rPr spc="-5" dirty="0"/>
              <a:t> </a:t>
            </a:r>
            <a:r>
              <a:rPr dirty="0"/>
              <a:t>(~65%)</a:t>
            </a:r>
            <a:r>
              <a:rPr spc="60" dirty="0"/>
              <a:t> </a:t>
            </a:r>
            <a:r>
              <a:rPr dirty="0"/>
              <a:t>implement</a:t>
            </a:r>
            <a:r>
              <a:rPr spc="-5" dirty="0"/>
              <a:t> </a:t>
            </a:r>
            <a:r>
              <a:rPr dirty="0"/>
              <a:t>a</a:t>
            </a:r>
            <a:r>
              <a:rPr spc="40" dirty="0"/>
              <a:t> </a:t>
            </a:r>
            <a:r>
              <a:rPr dirty="0"/>
              <a:t>policing mechanism</a:t>
            </a:r>
            <a:r>
              <a:rPr spc="5" dirty="0"/>
              <a:t> </a:t>
            </a:r>
            <a:r>
              <a:rPr spc="-25" dirty="0"/>
              <a:t>to </a:t>
            </a:r>
            <a:r>
              <a:rPr dirty="0"/>
              <a:t>encourage</a:t>
            </a:r>
            <a:r>
              <a:rPr spc="-5" dirty="0"/>
              <a:t> </a:t>
            </a:r>
            <a:r>
              <a:rPr dirty="0"/>
              <a:t>adherence, including</a:t>
            </a:r>
            <a:r>
              <a:rPr spc="-5" dirty="0"/>
              <a:t> </a:t>
            </a:r>
            <a:r>
              <a:rPr dirty="0"/>
              <a:t>various</a:t>
            </a:r>
            <a:r>
              <a:rPr spc="-5" dirty="0"/>
              <a:t> </a:t>
            </a:r>
            <a:r>
              <a:rPr dirty="0"/>
              <a:t>financial risk</a:t>
            </a:r>
            <a:r>
              <a:rPr spc="10" dirty="0"/>
              <a:t> </a:t>
            </a:r>
            <a:r>
              <a:rPr dirty="0"/>
              <a:t>models</a:t>
            </a:r>
            <a:r>
              <a:rPr spc="-5" dirty="0"/>
              <a:t> </a:t>
            </a:r>
            <a:r>
              <a:rPr dirty="0"/>
              <a:t>(~27%)</a:t>
            </a:r>
            <a:r>
              <a:rPr spc="65" dirty="0"/>
              <a:t> </a:t>
            </a:r>
            <a:r>
              <a:rPr dirty="0"/>
              <a:t>and</a:t>
            </a:r>
            <a:r>
              <a:rPr spc="25" dirty="0"/>
              <a:t> </a:t>
            </a:r>
            <a:r>
              <a:rPr dirty="0"/>
              <a:t>approval</a:t>
            </a:r>
            <a:r>
              <a:rPr spc="5" dirty="0"/>
              <a:t> </a:t>
            </a:r>
            <a:r>
              <a:rPr dirty="0"/>
              <a:t>for</a:t>
            </a:r>
            <a:r>
              <a:rPr spc="30" dirty="0"/>
              <a:t> </a:t>
            </a:r>
            <a:r>
              <a:rPr spc="-20" dirty="0"/>
              <a:t>off- </a:t>
            </a:r>
            <a:r>
              <a:rPr dirty="0"/>
              <a:t>pathway</a:t>
            </a:r>
            <a:r>
              <a:rPr spc="5" dirty="0"/>
              <a:t> </a:t>
            </a:r>
            <a:r>
              <a:rPr dirty="0"/>
              <a:t>choices</a:t>
            </a:r>
            <a:r>
              <a:rPr spc="5" dirty="0"/>
              <a:t> </a:t>
            </a:r>
            <a:r>
              <a:rPr spc="-10" dirty="0"/>
              <a:t>(~35%)</a:t>
            </a:r>
          </a:p>
        </p:txBody>
      </p:sp>
      <p:sp>
        <p:nvSpPr>
          <p:cNvPr id="8" name="object 8"/>
          <p:cNvSpPr txBox="1"/>
          <p:nvPr/>
        </p:nvSpPr>
        <p:spPr>
          <a:xfrm>
            <a:off x="2066514" y="1068440"/>
            <a:ext cx="5797550" cy="282575"/>
          </a:xfrm>
          <a:prstGeom prst="rect">
            <a:avLst/>
          </a:prstGeom>
        </p:spPr>
        <p:txBody>
          <a:bodyPr vert="horz" wrap="square" lIns="0" tIns="13335" rIns="0" bIns="0" rtlCol="0">
            <a:spAutoFit/>
          </a:bodyPr>
          <a:lstStyle/>
          <a:p>
            <a:pPr algn="ctr">
              <a:lnSpc>
                <a:spcPts val="1220"/>
              </a:lnSpc>
              <a:spcBef>
                <a:spcPts val="105"/>
              </a:spcBef>
            </a:pPr>
            <a:r>
              <a:rPr sz="1050" b="1" dirty="0">
                <a:solidFill>
                  <a:srgbClr val="1F69E7"/>
                </a:solidFill>
                <a:latin typeface="Arial"/>
                <a:cs typeface="Arial"/>
              </a:rPr>
              <a:t>Provider</a:t>
            </a:r>
            <a:r>
              <a:rPr sz="1050" b="1" spc="130" dirty="0">
                <a:solidFill>
                  <a:srgbClr val="1F69E7"/>
                </a:solidFill>
                <a:latin typeface="Arial"/>
                <a:cs typeface="Arial"/>
              </a:rPr>
              <a:t> </a:t>
            </a:r>
            <a:r>
              <a:rPr sz="1050" b="1" dirty="0">
                <a:solidFill>
                  <a:srgbClr val="1F69E7"/>
                </a:solidFill>
                <a:latin typeface="Arial"/>
                <a:cs typeface="Arial"/>
              </a:rPr>
              <a:t>Pathways:</a:t>
            </a:r>
            <a:r>
              <a:rPr sz="1050" b="1" spc="140" dirty="0">
                <a:solidFill>
                  <a:srgbClr val="1F69E7"/>
                </a:solidFill>
                <a:latin typeface="Arial"/>
                <a:cs typeface="Arial"/>
              </a:rPr>
              <a:t> </a:t>
            </a:r>
            <a:r>
              <a:rPr sz="1050" b="1" dirty="0">
                <a:solidFill>
                  <a:srgbClr val="1F69E7"/>
                </a:solidFill>
                <a:latin typeface="Arial"/>
                <a:cs typeface="Arial"/>
              </a:rPr>
              <a:t>Pathways</a:t>
            </a:r>
            <a:r>
              <a:rPr sz="1050" b="1" spc="140" dirty="0">
                <a:solidFill>
                  <a:srgbClr val="1F69E7"/>
                </a:solidFill>
                <a:latin typeface="Arial"/>
                <a:cs typeface="Arial"/>
              </a:rPr>
              <a:t> </a:t>
            </a:r>
            <a:r>
              <a:rPr sz="1050" b="1" dirty="0">
                <a:solidFill>
                  <a:srgbClr val="1F69E7"/>
                </a:solidFill>
                <a:latin typeface="Arial"/>
                <a:cs typeface="Arial"/>
              </a:rPr>
              <a:t>Incentives</a:t>
            </a:r>
            <a:r>
              <a:rPr sz="1050" b="1" spc="135" dirty="0">
                <a:solidFill>
                  <a:srgbClr val="1F69E7"/>
                </a:solidFill>
                <a:latin typeface="Arial"/>
                <a:cs typeface="Arial"/>
              </a:rPr>
              <a:t> </a:t>
            </a:r>
            <a:r>
              <a:rPr sz="1050" b="1" dirty="0">
                <a:solidFill>
                  <a:srgbClr val="1F69E7"/>
                </a:solidFill>
                <a:latin typeface="Arial"/>
                <a:cs typeface="Arial"/>
              </a:rPr>
              <a:t>/</a:t>
            </a:r>
            <a:r>
              <a:rPr sz="1050" b="1" spc="160" dirty="0">
                <a:solidFill>
                  <a:srgbClr val="1F69E7"/>
                </a:solidFill>
                <a:latin typeface="Arial"/>
                <a:cs typeface="Arial"/>
              </a:rPr>
              <a:t> </a:t>
            </a:r>
            <a:r>
              <a:rPr sz="1050" b="1" spc="-10" dirty="0">
                <a:solidFill>
                  <a:srgbClr val="1F69E7"/>
                </a:solidFill>
                <a:latin typeface="Arial"/>
                <a:cs typeface="Arial"/>
              </a:rPr>
              <a:t>Penalties</a:t>
            </a:r>
            <a:endParaRPr sz="1050">
              <a:latin typeface="Arial"/>
              <a:cs typeface="Arial"/>
            </a:endParaRPr>
          </a:p>
          <a:p>
            <a:pPr algn="ctr">
              <a:lnSpc>
                <a:spcPts val="800"/>
              </a:lnSpc>
            </a:pPr>
            <a:r>
              <a:rPr sz="700" i="1" spc="10" dirty="0">
                <a:solidFill>
                  <a:srgbClr val="181B1F"/>
                </a:solidFill>
                <a:latin typeface="Arial"/>
                <a:cs typeface="Arial"/>
              </a:rPr>
              <a:t>(%</a:t>
            </a:r>
            <a:r>
              <a:rPr sz="700" i="1" spc="80" dirty="0">
                <a:solidFill>
                  <a:srgbClr val="181B1F"/>
                </a:solidFill>
                <a:latin typeface="Arial"/>
                <a:cs typeface="Arial"/>
              </a:rPr>
              <a:t> </a:t>
            </a:r>
            <a:r>
              <a:rPr sz="700" i="1" spc="10" dirty="0">
                <a:solidFill>
                  <a:srgbClr val="181B1F"/>
                </a:solidFill>
                <a:latin typeface="Arial"/>
                <a:cs typeface="Arial"/>
              </a:rPr>
              <a:t>of</a:t>
            </a:r>
            <a:r>
              <a:rPr sz="700" i="1" spc="90" dirty="0">
                <a:solidFill>
                  <a:srgbClr val="181B1F"/>
                </a:solidFill>
                <a:latin typeface="Arial"/>
                <a:cs typeface="Arial"/>
              </a:rPr>
              <a:t> </a:t>
            </a:r>
            <a:r>
              <a:rPr sz="700" i="1" spc="10" dirty="0">
                <a:solidFill>
                  <a:srgbClr val="181B1F"/>
                </a:solidFill>
                <a:latin typeface="Arial"/>
                <a:cs typeface="Arial"/>
              </a:rPr>
              <a:t>Account,</a:t>
            </a:r>
            <a:r>
              <a:rPr sz="700" i="1" spc="90" dirty="0">
                <a:solidFill>
                  <a:srgbClr val="181B1F"/>
                </a:solidFill>
                <a:latin typeface="Arial"/>
                <a:cs typeface="Arial"/>
              </a:rPr>
              <a:t> </a:t>
            </a:r>
            <a:r>
              <a:rPr sz="700" i="1" spc="10" dirty="0">
                <a:solidFill>
                  <a:srgbClr val="181B1F"/>
                </a:solidFill>
                <a:latin typeface="Arial"/>
                <a:cs typeface="Arial"/>
              </a:rPr>
              <a:t>N=49</a:t>
            </a:r>
            <a:r>
              <a:rPr sz="700" i="1" spc="75" dirty="0">
                <a:solidFill>
                  <a:srgbClr val="181B1F"/>
                </a:solidFill>
                <a:latin typeface="Arial"/>
                <a:cs typeface="Arial"/>
              </a:rPr>
              <a:t> </a:t>
            </a:r>
            <a:r>
              <a:rPr sz="700" i="1" spc="10" dirty="0">
                <a:solidFill>
                  <a:srgbClr val="181B1F"/>
                </a:solidFill>
                <a:latin typeface="Arial"/>
                <a:cs typeface="Arial"/>
              </a:rPr>
              <a:t>Total</a:t>
            </a:r>
            <a:r>
              <a:rPr sz="700" i="1" spc="80" dirty="0">
                <a:solidFill>
                  <a:srgbClr val="181B1F"/>
                </a:solidFill>
                <a:latin typeface="Arial"/>
                <a:cs typeface="Arial"/>
              </a:rPr>
              <a:t> </a:t>
            </a:r>
            <a:r>
              <a:rPr sz="700" i="1" spc="10" dirty="0">
                <a:solidFill>
                  <a:srgbClr val="181B1F"/>
                </a:solidFill>
                <a:latin typeface="Arial"/>
                <a:cs typeface="Arial"/>
              </a:rPr>
              <a:t>Sample</a:t>
            </a:r>
            <a:r>
              <a:rPr sz="700" i="1" spc="90" dirty="0">
                <a:solidFill>
                  <a:srgbClr val="181B1F"/>
                </a:solidFill>
                <a:latin typeface="Arial"/>
                <a:cs typeface="Arial"/>
              </a:rPr>
              <a:t> </a:t>
            </a:r>
            <a:r>
              <a:rPr sz="700" i="1" spc="10" dirty="0">
                <a:solidFill>
                  <a:srgbClr val="181B1F"/>
                </a:solidFill>
                <a:latin typeface="Arial"/>
                <a:cs typeface="Arial"/>
              </a:rPr>
              <a:t>Accounts,</a:t>
            </a:r>
            <a:r>
              <a:rPr sz="700" i="1" spc="90" dirty="0">
                <a:solidFill>
                  <a:srgbClr val="181B1F"/>
                </a:solidFill>
                <a:latin typeface="Arial"/>
                <a:cs typeface="Arial"/>
              </a:rPr>
              <a:t> </a:t>
            </a:r>
            <a:r>
              <a:rPr sz="700" i="1" spc="10" dirty="0">
                <a:solidFill>
                  <a:srgbClr val="181B1F"/>
                </a:solidFill>
                <a:latin typeface="Arial"/>
                <a:cs typeface="Arial"/>
              </a:rPr>
              <a:t>14</a:t>
            </a:r>
            <a:r>
              <a:rPr sz="700" i="1" spc="75" dirty="0">
                <a:solidFill>
                  <a:srgbClr val="181B1F"/>
                </a:solidFill>
                <a:latin typeface="Arial"/>
                <a:cs typeface="Arial"/>
              </a:rPr>
              <a:t> </a:t>
            </a:r>
            <a:r>
              <a:rPr sz="700" i="1" spc="10" dirty="0">
                <a:solidFill>
                  <a:srgbClr val="181B1F"/>
                </a:solidFill>
                <a:latin typeface="Arial"/>
                <a:cs typeface="Arial"/>
              </a:rPr>
              <a:t>Value</a:t>
            </a:r>
            <a:r>
              <a:rPr sz="700" i="1" spc="60" dirty="0">
                <a:solidFill>
                  <a:srgbClr val="181B1F"/>
                </a:solidFill>
                <a:latin typeface="Arial"/>
                <a:cs typeface="Arial"/>
              </a:rPr>
              <a:t> </a:t>
            </a:r>
            <a:r>
              <a:rPr sz="700" i="1" spc="10" dirty="0">
                <a:solidFill>
                  <a:srgbClr val="181B1F"/>
                </a:solidFill>
                <a:latin typeface="Arial"/>
                <a:cs typeface="Arial"/>
              </a:rPr>
              <a:t>Pathways</a:t>
            </a:r>
            <a:r>
              <a:rPr sz="700" i="1" spc="90" dirty="0">
                <a:solidFill>
                  <a:srgbClr val="181B1F"/>
                </a:solidFill>
                <a:latin typeface="Arial"/>
                <a:cs typeface="Arial"/>
              </a:rPr>
              <a:t> </a:t>
            </a:r>
            <a:r>
              <a:rPr sz="700" i="1" spc="10" dirty="0">
                <a:solidFill>
                  <a:srgbClr val="181B1F"/>
                </a:solidFill>
                <a:latin typeface="Arial"/>
                <a:cs typeface="Arial"/>
              </a:rPr>
              <a:t>Accounts,</a:t>
            </a:r>
            <a:r>
              <a:rPr sz="700" i="1" spc="90" dirty="0">
                <a:solidFill>
                  <a:srgbClr val="181B1F"/>
                </a:solidFill>
                <a:latin typeface="Arial"/>
                <a:cs typeface="Arial"/>
              </a:rPr>
              <a:t> </a:t>
            </a:r>
            <a:r>
              <a:rPr sz="700" i="1" spc="10" dirty="0">
                <a:solidFill>
                  <a:srgbClr val="181B1F"/>
                </a:solidFill>
                <a:latin typeface="Arial"/>
                <a:cs typeface="Arial"/>
              </a:rPr>
              <a:t>28</a:t>
            </a:r>
            <a:r>
              <a:rPr sz="700" i="1" spc="75" dirty="0">
                <a:solidFill>
                  <a:srgbClr val="181B1F"/>
                </a:solidFill>
                <a:latin typeface="Arial"/>
                <a:cs typeface="Arial"/>
              </a:rPr>
              <a:t> </a:t>
            </a:r>
            <a:r>
              <a:rPr sz="700" i="1" spc="10" dirty="0">
                <a:solidFill>
                  <a:srgbClr val="181B1F"/>
                </a:solidFill>
                <a:latin typeface="Arial"/>
                <a:cs typeface="Arial"/>
              </a:rPr>
              <a:t>ClinicalPath</a:t>
            </a:r>
            <a:r>
              <a:rPr sz="700" i="1" spc="45" dirty="0">
                <a:solidFill>
                  <a:srgbClr val="181B1F"/>
                </a:solidFill>
                <a:latin typeface="Arial"/>
                <a:cs typeface="Arial"/>
              </a:rPr>
              <a:t> </a:t>
            </a:r>
            <a:r>
              <a:rPr sz="700" i="1" spc="10" dirty="0">
                <a:solidFill>
                  <a:srgbClr val="181B1F"/>
                </a:solidFill>
                <a:latin typeface="Arial"/>
                <a:cs typeface="Arial"/>
              </a:rPr>
              <a:t>Accounts</a:t>
            </a:r>
            <a:r>
              <a:rPr sz="700" i="1" spc="80" dirty="0">
                <a:solidFill>
                  <a:srgbClr val="181B1F"/>
                </a:solidFill>
                <a:latin typeface="Arial"/>
                <a:cs typeface="Arial"/>
              </a:rPr>
              <a:t> </a:t>
            </a:r>
            <a:r>
              <a:rPr sz="700" i="1" spc="10" dirty="0">
                <a:solidFill>
                  <a:srgbClr val="181B1F"/>
                </a:solidFill>
                <a:latin typeface="Arial"/>
                <a:cs typeface="Arial"/>
              </a:rPr>
              <a:t>&amp;</a:t>
            </a:r>
            <a:r>
              <a:rPr sz="700" i="1" spc="70" dirty="0">
                <a:solidFill>
                  <a:srgbClr val="181B1F"/>
                </a:solidFill>
                <a:latin typeface="Arial"/>
                <a:cs typeface="Arial"/>
              </a:rPr>
              <a:t> </a:t>
            </a:r>
            <a:r>
              <a:rPr sz="700" i="1" spc="10" dirty="0">
                <a:solidFill>
                  <a:srgbClr val="181B1F"/>
                </a:solidFill>
                <a:latin typeface="Arial"/>
                <a:cs typeface="Arial"/>
              </a:rPr>
              <a:t>7</a:t>
            </a:r>
            <a:r>
              <a:rPr sz="700" i="1" spc="70" dirty="0">
                <a:solidFill>
                  <a:srgbClr val="181B1F"/>
                </a:solidFill>
                <a:latin typeface="Arial"/>
                <a:cs typeface="Arial"/>
              </a:rPr>
              <a:t> </a:t>
            </a:r>
            <a:r>
              <a:rPr sz="700" i="1" spc="10" dirty="0">
                <a:solidFill>
                  <a:srgbClr val="181B1F"/>
                </a:solidFill>
                <a:latin typeface="Arial"/>
                <a:cs typeface="Arial"/>
              </a:rPr>
              <a:t>DFCI</a:t>
            </a:r>
            <a:r>
              <a:rPr sz="700" i="1" spc="80" dirty="0">
                <a:solidFill>
                  <a:srgbClr val="181B1F"/>
                </a:solidFill>
                <a:latin typeface="Arial"/>
                <a:cs typeface="Arial"/>
              </a:rPr>
              <a:t> </a:t>
            </a:r>
            <a:r>
              <a:rPr sz="700" i="1" spc="10" dirty="0">
                <a:solidFill>
                  <a:srgbClr val="181B1F"/>
                </a:solidFill>
                <a:latin typeface="Arial"/>
                <a:cs typeface="Arial"/>
              </a:rPr>
              <a:t>Accounts;</a:t>
            </a:r>
            <a:r>
              <a:rPr sz="700" i="1" spc="90" dirty="0">
                <a:solidFill>
                  <a:srgbClr val="181B1F"/>
                </a:solidFill>
                <a:latin typeface="Arial"/>
                <a:cs typeface="Arial"/>
              </a:rPr>
              <a:t> </a:t>
            </a:r>
            <a:r>
              <a:rPr sz="700" i="1" spc="10" dirty="0">
                <a:solidFill>
                  <a:srgbClr val="181B1F"/>
                </a:solidFill>
                <a:latin typeface="Arial"/>
                <a:cs typeface="Arial"/>
              </a:rPr>
              <a:t>Self-</a:t>
            </a:r>
            <a:r>
              <a:rPr sz="700" i="1" spc="-10" dirty="0">
                <a:solidFill>
                  <a:srgbClr val="181B1F"/>
                </a:solidFill>
                <a:latin typeface="Arial"/>
                <a:cs typeface="Arial"/>
              </a:rPr>
              <a:t>Reported)</a:t>
            </a:r>
            <a:endParaRPr sz="700">
              <a:latin typeface="Arial"/>
              <a:cs typeface="Arial"/>
            </a:endParaRPr>
          </a:p>
        </p:txBody>
      </p:sp>
      <p:grpSp>
        <p:nvGrpSpPr>
          <p:cNvPr id="9" name="object 9"/>
          <p:cNvGrpSpPr/>
          <p:nvPr/>
        </p:nvGrpSpPr>
        <p:grpSpPr>
          <a:xfrm>
            <a:off x="2790005" y="1712503"/>
            <a:ext cx="2176780" cy="2646680"/>
            <a:chOff x="2790005" y="1712503"/>
            <a:chExt cx="2176780" cy="2646680"/>
          </a:xfrm>
        </p:grpSpPr>
        <p:sp>
          <p:nvSpPr>
            <p:cNvPr id="10" name="object 10"/>
            <p:cNvSpPr/>
            <p:nvPr/>
          </p:nvSpPr>
          <p:spPr>
            <a:xfrm>
              <a:off x="2794762" y="2350007"/>
              <a:ext cx="1832610" cy="1899285"/>
            </a:xfrm>
            <a:custGeom>
              <a:avLst/>
              <a:gdLst/>
              <a:ahLst/>
              <a:cxnLst/>
              <a:rect l="l" t="t" r="r" b="b"/>
              <a:pathLst>
                <a:path w="1832610" h="1899285">
                  <a:moveTo>
                    <a:pt x="847598" y="1757172"/>
                  </a:moveTo>
                  <a:lnTo>
                    <a:pt x="0" y="1757172"/>
                  </a:lnTo>
                  <a:lnTo>
                    <a:pt x="0" y="1898904"/>
                  </a:lnTo>
                  <a:lnTo>
                    <a:pt x="847598" y="1898904"/>
                  </a:lnTo>
                  <a:lnTo>
                    <a:pt x="847598" y="1757172"/>
                  </a:lnTo>
                  <a:close/>
                </a:path>
                <a:path w="1832610" h="1899285">
                  <a:moveTo>
                    <a:pt x="983234" y="879360"/>
                  </a:moveTo>
                  <a:lnTo>
                    <a:pt x="0" y="879360"/>
                  </a:lnTo>
                  <a:lnTo>
                    <a:pt x="0" y="1019556"/>
                  </a:lnTo>
                  <a:lnTo>
                    <a:pt x="983234" y="1019556"/>
                  </a:lnTo>
                  <a:lnTo>
                    <a:pt x="983234" y="879360"/>
                  </a:lnTo>
                  <a:close/>
                </a:path>
                <a:path w="1832610" h="1899285">
                  <a:moveTo>
                    <a:pt x="1832102" y="0"/>
                  </a:moveTo>
                  <a:lnTo>
                    <a:pt x="0" y="0"/>
                  </a:lnTo>
                  <a:lnTo>
                    <a:pt x="0" y="140208"/>
                  </a:lnTo>
                  <a:lnTo>
                    <a:pt x="1832102" y="140208"/>
                  </a:lnTo>
                  <a:lnTo>
                    <a:pt x="1832102" y="0"/>
                  </a:lnTo>
                  <a:close/>
                </a:path>
              </a:pathLst>
            </a:custGeom>
            <a:solidFill>
              <a:srgbClr val="D40055"/>
            </a:solidFill>
          </p:spPr>
          <p:txBody>
            <a:bodyPr wrap="square" lIns="0" tIns="0" rIns="0" bIns="0" rtlCol="0"/>
            <a:lstStyle/>
            <a:p>
              <a:endParaRPr/>
            </a:p>
          </p:txBody>
        </p:sp>
        <p:sp>
          <p:nvSpPr>
            <p:cNvPr id="11" name="object 11"/>
            <p:cNvSpPr/>
            <p:nvPr/>
          </p:nvSpPr>
          <p:spPr>
            <a:xfrm>
              <a:off x="2794749" y="2174747"/>
              <a:ext cx="2172335" cy="1897380"/>
            </a:xfrm>
            <a:custGeom>
              <a:avLst/>
              <a:gdLst/>
              <a:ahLst/>
              <a:cxnLst/>
              <a:rect l="l" t="t" r="r" b="b"/>
              <a:pathLst>
                <a:path w="2172335" h="1897379">
                  <a:moveTo>
                    <a:pt x="983246" y="1757184"/>
                  </a:moveTo>
                  <a:lnTo>
                    <a:pt x="12" y="1757184"/>
                  </a:lnTo>
                  <a:lnTo>
                    <a:pt x="12" y="1897380"/>
                  </a:lnTo>
                  <a:lnTo>
                    <a:pt x="983246" y="1897380"/>
                  </a:lnTo>
                  <a:lnTo>
                    <a:pt x="983246" y="1757184"/>
                  </a:lnTo>
                  <a:close/>
                </a:path>
                <a:path w="2172335" h="1897379">
                  <a:moveTo>
                    <a:pt x="1696478" y="0"/>
                  </a:moveTo>
                  <a:lnTo>
                    <a:pt x="0" y="0"/>
                  </a:lnTo>
                  <a:lnTo>
                    <a:pt x="0" y="140208"/>
                  </a:lnTo>
                  <a:lnTo>
                    <a:pt x="1696478" y="140208"/>
                  </a:lnTo>
                  <a:lnTo>
                    <a:pt x="1696478" y="0"/>
                  </a:lnTo>
                  <a:close/>
                </a:path>
                <a:path w="2172335" h="1897379">
                  <a:moveTo>
                    <a:pt x="2171966" y="877824"/>
                  </a:moveTo>
                  <a:lnTo>
                    <a:pt x="0" y="877824"/>
                  </a:lnTo>
                  <a:lnTo>
                    <a:pt x="0" y="1019556"/>
                  </a:lnTo>
                  <a:lnTo>
                    <a:pt x="2171966" y="1019556"/>
                  </a:lnTo>
                  <a:lnTo>
                    <a:pt x="2171966" y="877824"/>
                  </a:lnTo>
                  <a:close/>
                </a:path>
              </a:pathLst>
            </a:custGeom>
            <a:solidFill>
              <a:srgbClr val="CA0092"/>
            </a:solidFill>
          </p:spPr>
          <p:txBody>
            <a:bodyPr wrap="square" lIns="0" tIns="0" rIns="0" bIns="0" rtlCol="0"/>
            <a:lstStyle/>
            <a:p>
              <a:endParaRPr/>
            </a:p>
          </p:txBody>
        </p:sp>
        <p:sp>
          <p:nvSpPr>
            <p:cNvPr id="12" name="object 12"/>
            <p:cNvSpPr/>
            <p:nvPr/>
          </p:nvSpPr>
          <p:spPr>
            <a:xfrm>
              <a:off x="2794749" y="1997963"/>
              <a:ext cx="983615" cy="1899285"/>
            </a:xfrm>
            <a:custGeom>
              <a:avLst/>
              <a:gdLst/>
              <a:ahLst/>
              <a:cxnLst/>
              <a:rect l="l" t="t" r="r" b="b"/>
              <a:pathLst>
                <a:path w="983614" h="1899285">
                  <a:moveTo>
                    <a:pt x="475742" y="0"/>
                  </a:moveTo>
                  <a:lnTo>
                    <a:pt x="0" y="0"/>
                  </a:lnTo>
                  <a:lnTo>
                    <a:pt x="0" y="141732"/>
                  </a:lnTo>
                  <a:lnTo>
                    <a:pt x="475742" y="141732"/>
                  </a:lnTo>
                  <a:lnTo>
                    <a:pt x="475742" y="0"/>
                  </a:lnTo>
                  <a:close/>
                </a:path>
                <a:path w="983614" h="1899285">
                  <a:moveTo>
                    <a:pt x="983246" y="1758696"/>
                  </a:moveTo>
                  <a:lnTo>
                    <a:pt x="12" y="1758696"/>
                  </a:lnTo>
                  <a:lnTo>
                    <a:pt x="12" y="1898904"/>
                  </a:lnTo>
                  <a:lnTo>
                    <a:pt x="983246" y="1898904"/>
                  </a:lnTo>
                  <a:lnTo>
                    <a:pt x="983246" y="1758696"/>
                  </a:lnTo>
                  <a:close/>
                </a:path>
              </a:pathLst>
            </a:custGeom>
            <a:solidFill>
              <a:srgbClr val="3E00C5"/>
            </a:solidFill>
          </p:spPr>
          <p:txBody>
            <a:bodyPr wrap="square" lIns="0" tIns="0" rIns="0" bIns="0" rtlCol="0"/>
            <a:lstStyle/>
            <a:p>
              <a:endParaRPr/>
            </a:p>
          </p:txBody>
        </p:sp>
        <p:sp>
          <p:nvSpPr>
            <p:cNvPr id="13" name="object 13"/>
            <p:cNvSpPr/>
            <p:nvPr/>
          </p:nvSpPr>
          <p:spPr>
            <a:xfrm>
              <a:off x="2794762" y="1822703"/>
              <a:ext cx="1594485" cy="1899285"/>
            </a:xfrm>
            <a:custGeom>
              <a:avLst/>
              <a:gdLst/>
              <a:ahLst/>
              <a:cxnLst/>
              <a:rect l="l" t="t" r="r" b="b"/>
              <a:pathLst>
                <a:path w="1594485" h="1899285">
                  <a:moveTo>
                    <a:pt x="916178" y="1757184"/>
                  </a:moveTo>
                  <a:lnTo>
                    <a:pt x="0" y="1757184"/>
                  </a:lnTo>
                  <a:lnTo>
                    <a:pt x="0" y="1898904"/>
                  </a:lnTo>
                  <a:lnTo>
                    <a:pt x="916178" y="1898904"/>
                  </a:lnTo>
                  <a:lnTo>
                    <a:pt x="916178" y="1757184"/>
                  </a:lnTo>
                  <a:close/>
                </a:path>
                <a:path w="1594485" h="1899285">
                  <a:moveTo>
                    <a:pt x="1187450" y="879348"/>
                  </a:moveTo>
                  <a:lnTo>
                    <a:pt x="0" y="879348"/>
                  </a:lnTo>
                  <a:lnTo>
                    <a:pt x="0" y="1019556"/>
                  </a:lnTo>
                  <a:lnTo>
                    <a:pt x="1187450" y="1019556"/>
                  </a:lnTo>
                  <a:lnTo>
                    <a:pt x="1187450" y="879348"/>
                  </a:lnTo>
                  <a:close/>
                </a:path>
                <a:path w="1594485" h="1899285">
                  <a:moveTo>
                    <a:pt x="1594358" y="0"/>
                  </a:moveTo>
                  <a:lnTo>
                    <a:pt x="0" y="0"/>
                  </a:lnTo>
                  <a:lnTo>
                    <a:pt x="0" y="140208"/>
                  </a:lnTo>
                  <a:lnTo>
                    <a:pt x="1594358" y="140208"/>
                  </a:lnTo>
                  <a:lnTo>
                    <a:pt x="1594358" y="0"/>
                  </a:lnTo>
                  <a:close/>
                </a:path>
              </a:pathLst>
            </a:custGeom>
            <a:solidFill>
              <a:srgbClr val="002173"/>
            </a:solidFill>
          </p:spPr>
          <p:txBody>
            <a:bodyPr wrap="square" lIns="0" tIns="0" rIns="0" bIns="0" rtlCol="0"/>
            <a:lstStyle/>
            <a:p>
              <a:endParaRPr/>
            </a:p>
          </p:txBody>
        </p:sp>
        <p:sp>
          <p:nvSpPr>
            <p:cNvPr id="14" name="object 14"/>
            <p:cNvSpPr/>
            <p:nvPr/>
          </p:nvSpPr>
          <p:spPr>
            <a:xfrm>
              <a:off x="2794768" y="1717265"/>
              <a:ext cx="0" cy="2637155"/>
            </a:xfrm>
            <a:custGeom>
              <a:avLst/>
              <a:gdLst/>
              <a:ahLst/>
              <a:cxnLst/>
              <a:rect l="l" t="t" r="r" b="b"/>
              <a:pathLst>
                <a:path h="2637154">
                  <a:moveTo>
                    <a:pt x="0" y="1826874"/>
                  </a:moveTo>
                  <a:lnTo>
                    <a:pt x="0" y="2636723"/>
                  </a:lnTo>
                </a:path>
                <a:path h="2637154">
                  <a:moveTo>
                    <a:pt x="0" y="0"/>
                  </a:moveTo>
                  <a:lnTo>
                    <a:pt x="0" y="1765520"/>
                  </a:lnTo>
                </a:path>
              </a:pathLst>
            </a:custGeom>
            <a:ln w="9525">
              <a:solidFill>
                <a:srgbClr val="D9DCE0"/>
              </a:solidFill>
            </a:ln>
          </p:spPr>
          <p:txBody>
            <a:bodyPr wrap="square" lIns="0" tIns="0" rIns="0" bIns="0" rtlCol="0"/>
            <a:lstStyle/>
            <a:p>
              <a:endParaRPr/>
            </a:p>
          </p:txBody>
        </p:sp>
      </p:grpSp>
      <p:sp>
        <p:nvSpPr>
          <p:cNvPr id="15" name="object 15"/>
          <p:cNvSpPr txBox="1"/>
          <p:nvPr/>
        </p:nvSpPr>
        <p:spPr>
          <a:xfrm>
            <a:off x="3706140" y="4101024"/>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25%</a:t>
            </a:r>
            <a:endParaRPr sz="800">
              <a:latin typeface="Arial"/>
              <a:cs typeface="Arial"/>
            </a:endParaRPr>
          </a:p>
        </p:txBody>
      </p:sp>
      <p:sp>
        <p:nvSpPr>
          <p:cNvPr id="16" name="object 16"/>
          <p:cNvSpPr txBox="1"/>
          <p:nvPr/>
        </p:nvSpPr>
        <p:spPr>
          <a:xfrm>
            <a:off x="3841842" y="3222078"/>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29%</a:t>
            </a:r>
            <a:endParaRPr sz="800">
              <a:latin typeface="Arial"/>
              <a:cs typeface="Arial"/>
            </a:endParaRPr>
          </a:p>
        </p:txBody>
      </p:sp>
      <p:sp>
        <p:nvSpPr>
          <p:cNvPr id="17" name="object 17"/>
          <p:cNvSpPr txBox="1"/>
          <p:nvPr/>
        </p:nvSpPr>
        <p:spPr>
          <a:xfrm>
            <a:off x="4690053" y="2343132"/>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54%</a:t>
            </a:r>
            <a:endParaRPr sz="800">
              <a:latin typeface="Arial"/>
              <a:cs typeface="Arial"/>
            </a:endParaRPr>
          </a:p>
        </p:txBody>
      </p:sp>
      <p:sp>
        <p:nvSpPr>
          <p:cNvPr id="18" name="object 18"/>
          <p:cNvSpPr txBox="1"/>
          <p:nvPr/>
        </p:nvSpPr>
        <p:spPr>
          <a:xfrm>
            <a:off x="5029358" y="3046248"/>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64%</a:t>
            </a:r>
            <a:endParaRPr sz="800">
              <a:latin typeface="Arial"/>
              <a:cs typeface="Arial"/>
            </a:endParaRPr>
          </a:p>
        </p:txBody>
      </p:sp>
      <p:sp>
        <p:nvSpPr>
          <p:cNvPr id="19" name="object 19"/>
          <p:cNvSpPr txBox="1"/>
          <p:nvPr/>
        </p:nvSpPr>
        <p:spPr>
          <a:xfrm>
            <a:off x="4554351" y="2167302"/>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50%</a:t>
            </a:r>
            <a:endParaRPr sz="800">
              <a:latin typeface="Arial"/>
              <a:cs typeface="Arial"/>
            </a:endParaRPr>
          </a:p>
        </p:txBody>
      </p:sp>
      <p:sp>
        <p:nvSpPr>
          <p:cNvPr id="20" name="object 20"/>
          <p:cNvSpPr txBox="1"/>
          <p:nvPr/>
        </p:nvSpPr>
        <p:spPr>
          <a:xfrm>
            <a:off x="2857112" y="2870418"/>
            <a:ext cx="17272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0%</a:t>
            </a:r>
            <a:endParaRPr sz="800">
              <a:latin typeface="Arial"/>
              <a:cs typeface="Arial"/>
            </a:endParaRPr>
          </a:p>
        </p:txBody>
      </p:sp>
      <p:sp>
        <p:nvSpPr>
          <p:cNvPr id="21" name="object 21"/>
          <p:cNvSpPr txBox="1"/>
          <p:nvPr/>
        </p:nvSpPr>
        <p:spPr>
          <a:xfrm>
            <a:off x="3332936" y="1991473"/>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14%</a:t>
            </a:r>
            <a:endParaRPr sz="800">
              <a:latin typeface="Arial"/>
              <a:cs typeface="Arial"/>
            </a:endParaRPr>
          </a:p>
        </p:txBody>
      </p:sp>
      <p:sp>
        <p:nvSpPr>
          <p:cNvPr id="22" name="object 22"/>
          <p:cNvSpPr txBox="1"/>
          <p:nvPr/>
        </p:nvSpPr>
        <p:spPr>
          <a:xfrm>
            <a:off x="3774042" y="3520233"/>
            <a:ext cx="296545" cy="553085"/>
          </a:xfrm>
          <a:prstGeom prst="rect">
            <a:avLst/>
          </a:prstGeom>
        </p:spPr>
        <p:txBody>
          <a:bodyPr vert="horz" wrap="square" lIns="0" tIns="66040" rIns="0" bIns="0" rtlCol="0">
            <a:spAutoFit/>
          </a:bodyPr>
          <a:lstStyle/>
          <a:p>
            <a:pPr marL="12700">
              <a:lnSpc>
                <a:spcPct val="100000"/>
              </a:lnSpc>
              <a:spcBef>
                <a:spcPts val="520"/>
              </a:spcBef>
            </a:pPr>
            <a:r>
              <a:rPr sz="800" spc="-25" dirty="0">
                <a:solidFill>
                  <a:srgbClr val="181B1F"/>
                </a:solidFill>
                <a:latin typeface="Arial"/>
                <a:cs typeface="Arial"/>
              </a:rPr>
              <a:t>27%</a:t>
            </a:r>
            <a:endParaRPr sz="800">
              <a:latin typeface="Arial"/>
              <a:cs typeface="Arial"/>
            </a:endParaRPr>
          </a:p>
          <a:p>
            <a:pPr marL="80010">
              <a:lnSpc>
                <a:spcPct val="100000"/>
              </a:lnSpc>
              <a:spcBef>
                <a:spcPts val="425"/>
              </a:spcBef>
            </a:pPr>
            <a:r>
              <a:rPr sz="800" spc="-25" dirty="0">
                <a:solidFill>
                  <a:srgbClr val="181B1F"/>
                </a:solidFill>
                <a:latin typeface="Arial"/>
                <a:cs typeface="Arial"/>
              </a:rPr>
              <a:t>29%</a:t>
            </a:r>
            <a:endParaRPr sz="800">
              <a:latin typeface="Arial"/>
              <a:cs typeface="Arial"/>
            </a:endParaRPr>
          </a:p>
          <a:p>
            <a:pPr marL="80010">
              <a:lnSpc>
                <a:spcPct val="100000"/>
              </a:lnSpc>
              <a:spcBef>
                <a:spcPts val="425"/>
              </a:spcBef>
            </a:pPr>
            <a:r>
              <a:rPr sz="800" spc="-25" dirty="0">
                <a:solidFill>
                  <a:srgbClr val="181B1F"/>
                </a:solidFill>
                <a:latin typeface="Arial"/>
                <a:cs typeface="Arial"/>
              </a:rPr>
              <a:t>29%</a:t>
            </a:r>
            <a:endParaRPr sz="800">
              <a:latin typeface="Arial"/>
              <a:cs typeface="Arial"/>
            </a:endParaRPr>
          </a:p>
        </p:txBody>
      </p:sp>
      <p:sp>
        <p:nvSpPr>
          <p:cNvPr id="23" name="object 23"/>
          <p:cNvSpPr txBox="1"/>
          <p:nvPr/>
        </p:nvSpPr>
        <p:spPr>
          <a:xfrm>
            <a:off x="4045445" y="2694588"/>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181B1F"/>
                </a:solidFill>
                <a:latin typeface="Arial"/>
                <a:cs typeface="Arial"/>
              </a:rPr>
              <a:t>35%</a:t>
            </a:r>
            <a:endParaRPr sz="800">
              <a:latin typeface="Arial"/>
              <a:cs typeface="Arial"/>
            </a:endParaRPr>
          </a:p>
        </p:txBody>
      </p:sp>
      <p:sp>
        <p:nvSpPr>
          <p:cNvPr id="24" name="object 24"/>
          <p:cNvSpPr txBox="1"/>
          <p:nvPr/>
        </p:nvSpPr>
        <p:spPr>
          <a:xfrm>
            <a:off x="2011352" y="3831254"/>
            <a:ext cx="70866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81B1F"/>
                </a:solidFill>
                <a:latin typeface="Arial"/>
                <a:cs typeface="Arial"/>
              </a:rPr>
              <a:t>Financial</a:t>
            </a:r>
            <a:r>
              <a:rPr sz="800" b="1" spc="-45" dirty="0">
                <a:solidFill>
                  <a:srgbClr val="181B1F"/>
                </a:solidFill>
                <a:latin typeface="Arial"/>
                <a:cs typeface="Arial"/>
              </a:rPr>
              <a:t> </a:t>
            </a:r>
            <a:r>
              <a:rPr sz="800" b="1" spc="-20" dirty="0">
                <a:solidFill>
                  <a:srgbClr val="181B1F"/>
                </a:solidFill>
                <a:latin typeface="Arial"/>
                <a:cs typeface="Arial"/>
              </a:rPr>
              <a:t>Risk</a:t>
            </a:r>
            <a:endParaRPr sz="800">
              <a:latin typeface="Arial"/>
              <a:cs typeface="Arial"/>
            </a:endParaRPr>
          </a:p>
        </p:txBody>
      </p:sp>
      <p:sp>
        <p:nvSpPr>
          <p:cNvPr id="25" name="object 25"/>
          <p:cNvSpPr txBox="1"/>
          <p:nvPr/>
        </p:nvSpPr>
        <p:spPr>
          <a:xfrm>
            <a:off x="1887290" y="2835599"/>
            <a:ext cx="832485" cy="381635"/>
          </a:xfrm>
          <a:prstGeom prst="rect">
            <a:avLst/>
          </a:prstGeom>
        </p:spPr>
        <p:txBody>
          <a:bodyPr vert="horz" wrap="square" lIns="0" tIns="20955" rIns="0" bIns="0" rtlCol="0">
            <a:spAutoFit/>
          </a:bodyPr>
          <a:lstStyle/>
          <a:p>
            <a:pPr marL="12700" marR="5080" algn="ctr">
              <a:lnSpc>
                <a:spcPts val="919"/>
              </a:lnSpc>
              <a:spcBef>
                <a:spcPts val="165"/>
              </a:spcBef>
            </a:pPr>
            <a:r>
              <a:rPr sz="800" b="1" dirty="0">
                <a:solidFill>
                  <a:srgbClr val="181B1F"/>
                </a:solidFill>
                <a:latin typeface="Arial"/>
                <a:cs typeface="Arial"/>
              </a:rPr>
              <a:t>Formal</a:t>
            </a:r>
            <a:r>
              <a:rPr sz="800" b="1" spc="-35" dirty="0">
                <a:solidFill>
                  <a:srgbClr val="181B1F"/>
                </a:solidFill>
                <a:latin typeface="Arial"/>
                <a:cs typeface="Arial"/>
              </a:rPr>
              <a:t> </a:t>
            </a:r>
            <a:r>
              <a:rPr sz="800" b="1" spc="-10" dirty="0">
                <a:solidFill>
                  <a:srgbClr val="181B1F"/>
                </a:solidFill>
                <a:latin typeface="Arial"/>
                <a:cs typeface="Arial"/>
              </a:rPr>
              <a:t>Approval </a:t>
            </a:r>
            <a:r>
              <a:rPr sz="800" b="1" dirty="0">
                <a:solidFill>
                  <a:srgbClr val="181B1F"/>
                </a:solidFill>
                <a:latin typeface="Arial"/>
                <a:cs typeface="Arial"/>
              </a:rPr>
              <a:t>for</a:t>
            </a:r>
            <a:r>
              <a:rPr sz="800" b="1" spc="25" dirty="0">
                <a:solidFill>
                  <a:srgbClr val="181B1F"/>
                </a:solidFill>
                <a:latin typeface="Arial"/>
                <a:cs typeface="Arial"/>
              </a:rPr>
              <a:t> </a:t>
            </a:r>
            <a:r>
              <a:rPr sz="800" b="1" spc="-10" dirty="0">
                <a:solidFill>
                  <a:srgbClr val="181B1F"/>
                </a:solidFill>
                <a:latin typeface="Arial"/>
                <a:cs typeface="Arial"/>
              </a:rPr>
              <a:t>Off-Pathway Choices</a:t>
            </a:r>
            <a:endParaRPr sz="800">
              <a:latin typeface="Arial"/>
              <a:cs typeface="Arial"/>
            </a:endParaRPr>
          </a:p>
        </p:txBody>
      </p:sp>
      <p:sp>
        <p:nvSpPr>
          <p:cNvPr id="26" name="object 26"/>
          <p:cNvSpPr txBox="1"/>
          <p:nvPr/>
        </p:nvSpPr>
        <p:spPr>
          <a:xfrm>
            <a:off x="1988888" y="2015162"/>
            <a:ext cx="731520" cy="264795"/>
          </a:xfrm>
          <a:prstGeom prst="rect">
            <a:avLst/>
          </a:prstGeom>
        </p:spPr>
        <p:txBody>
          <a:bodyPr vert="horz" wrap="square" lIns="0" tIns="20955" rIns="0" bIns="0" rtlCol="0">
            <a:spAutoFit/>
          </a:bodyPr>
          <a:lstStyle/>
          <a:p>
            <a:pPr marL="12700" marR="5080" indent="242570">
              <a:lnSpc>
                <a:spcPts val="919"/>
              </a:lnSpc>
              <a:spcBef>
                <a:spcPts val="165"/>
              </a:spcBef>
            </a:pPr>
            <a:r>
              <a:rPr sz="800" b="1" spc="-20" dirty="0">
                <a:solidFill>
                  <a:srgbClr val="181B1F"/>
                </a:solidFill>
                <a:latin typeface="Arial"/>
                <a:cs typeface="Arial"/>
              </a:rPr>
              <a:t>Peer </a:t>
            </a:r>
            <a:r>
              <a:rPr sz="800" b="1" spc="-10" dirty="0">
                <a:solidFill>
                  <a:srgbClr val="181B1F"/>
                </a:solidFill>
                <a:latin typeface="Arial"/>
                <a:cs typeface="Arial"/>
              </a:rPr>
              <a:t>Benchmarking</a:t>
            </a:r>
            <a:endParaRPr sz="800">
              <a:latin typeface="Arial"/>
              <a:cs typeface="Arial"/>
            </a:endParaRPr>
          </a:p>
        </p:txBody>
      </p:sp>
      <p:grpSp>
        <p:nvGrpSpPr>
          <p:cNvPr id="27" name="object 27"/>
          <p:cNvGrpSpPr/>
          <p:nvPr/>
        </p:nvGrpSpPr>
        <p:grpSpPr>
          <a:xfrm>
            <a:off x="2307793" y="1564322"/>
            <a:ext cx="2355850" cy="51435"/>
            <a:chOff x="2307793" y="1564322"/>
            <a:chExt cx="2355850" cy="51435"/>
          </a:xfrm>
        </p:grpSpPr>
        <p:sp>
          <p:nvSpPr>
            <p:cNvPr id="28" name="object 28"/>
            <p:cNvSpPr/>
            <p:nvPr/>
          </p:nvSpPr>
          <p:spPr>
            <a:xfrm>
              <a:off x="2307793" y="1564322"/>
              <a:ext cx="51435" cy="51435"/>
            </a:xfrm>
            <a:custGeom>
              <a:avLst/>
              <a:gdLst/>
              <a:ahLst/>
              <a:cxnLst/>
              <a:rect l="l" t="t" r="r" b="b"/>
              <a:pathLst>
                <a:path w="51435" h="51434">
                  <a:moveTo>
                    <a:pt x="51066" y="0"/>
                  </a:moveTo>
                  <a:lnTo>
                    <a:pt x="0" y="0"/>
                  </a:lnTo>
                  <a:lnTo>
                    <a:pt x="0" y="51066"/>
                  </a:lnTo>
                  <a:lnTo>
                    <a:pt x="51066" y="51066"/>
                  </a:lnTo>
                  <a:lnTo>
                    <a:pt x="51066" y="0"/>
                  </a:lnTo>
                  <a:close/>
                </a:path>
              </a:pathLst>
            </a:custGeom>
            <a:solidFill>
              <a:srgbClr val="002173"/>
            </a:solidFill>
          </p:spPr>
          <p:txBody>
            <a:bodyPr wrap="square" lIns="0" tIns="0" rIns="0" bIns="0" rtlCol="0"/>
            <a:lstStyle/>
            <a:p>
              <a:endParaRPr/>
            </a:p>
          </p:txBody>
        </p:sp>
        <p:sp>
          <p:nvSpPr>
            <p:cNvPr id="29" name="object 29"/>
            <p:cNvSpPr/>
            <p:nvPr/>
          </p:nvSpPr>
          <p:spPr>
            <a:xfrm>
              <a:off x="3232073" y="1564322"/>
              <a:ext cx="51435" cy="51435"/>
            </a:xfrm>
            <a:custGeom>
              <a:avLst/>
              <a:gdLst/>
              <a:ahLst/>
              <a:cxnLst/>
              <a:rect l="l" t="t" r="r" b="b"/>
              <a:pathLst>
                <a:path w="51435" h="51434">
                  <a:moveTo>
                    <a:pt x="51066" y="0"/>
                  </a:moveTo>
                  <a:lnTo>
                    <a:pt x="0" y="0"/>
                  </a:lnTo>
                  <a:lnTo>
                    <a:pt x="0" y="51066"/>
                  </a:lnTo>
                  <a:lnTo>
                    <a:pt x="51066" y="51066"/>
                  </a:lnTo>
                  <a:lnTo>
                    <a:pt x="51066" y="0"/>
                  </a:lnTo>
                  <a:close/>
                </a:path>
              </a:pathLst>
            </a:custGeom>
            <a:solidFill>
              <a:srgbClr val="3E00C5"/>
            </a:solidFill>
          </p:spPr>
          <p:txBody>
            <a:bodyPr wrap="square" lIns="0" tIns="0" rIns="0" bIns="0" rtlCol="0"/>
            <a:lstStyle/>
            <a:p>
              <a:endParaRPr/>
            </a:p>
          </p:txBody>
        </p:sp>
        <p:sp>
          <p:nvSpPr>
            <p:cNvPr id="30" name="object 30"/>
            <p:cNvSpPr/>
            <p:nvPr/>
          </p:nvSpPr>
          <p:spPr>
            <a:xfrm>
              <a:off x="3676281" y="1564322"/>
              <a:ext cx="51435" cy="51435"/>
            </a:xfrm>
            <a:custGeom>
              <a:avLst/>
              <a:gdLst/>
              <a:ahLst/>
              <a:cxnLst/>
              <a:rect l="l" t="t" r="r" b="b"/>
              <a:pathLst>
                <a:path w="51435" h="51434">
                  <a:moveTo>
                    <a:pt x="51066" y="0"/>
                  </a:moveTo>
                  <a:lnTo>
                    <a:pt x="0" y="0"/>
                  </a:lnTo>
                  <a:lnTo>
                    <a:pt x="0" y="51066"/>
                  </a:lnTo>
                  <a:lnTo>
                    <a:pt x="51066" y="51066"/>
                  </a:lnTo>
                  <a:lnTo>
                    <a:pt x="51066" y="0"/>
                  </a:lnTo>
                  <a:close/>
                </a:path>
              </a:pathLst>
            </a:custGeom>
            <a:solidFill>
              <a:srgbClr val="CA0092"/>
            </a:solidFill>
          </p:spPr>
          <p:txBody>
            <a:bodyPr wrap="square" lIns="0" tIns="0" rIns="0" bIns="0" rtlCol="0"/>
            <a:lstStyle/>
            <a:p>
              <a:endParaRPr/>
            </a:p>
          </p:txBody>
        </p:sp>
        <p:sp>
          <p:nvSpPr>
            <p:cNvPr id="31" name="object 31"/>
            <p:cNvSpPr/>
            <p:nvPr/>
          </p:nvSpPr>
          <p:spPr>
            <a:xfrm>
              <a:off x="4612106" y="1564322"/>
              <a:ext cx="51435" cy="51435"/>
            </a:xfrm>
            <a:custGeom>
              <a:avLst/>
              <a:gdLst/>
              <a:ahLst/>
              <a:cxnLst/>
              <a:rect l="l" t="t" r="r" b="b"/>
              <a:pathLst>
                <a:path w="51435" h="51434">
                  <a:moveTo>
                    <a:pt x="51066" y="0"/>
                  </a:moveTo>
                  <a:lnTo>
                    <a:pt x="0" y="0"/>
                  </a:lnTo>
                  <a:lnTo>
                    <a:pt x="0" y="51066"/>
                  </a:lnTo>
                  <a:lnTo>
                    <a:pt x="51066" y="51066"/>
                  </a:lnTo>
                  <a:lnTo>
                    <a:pt x="51066" y="0"/>
                  </a:lnTo>
                  <a:close/>
                </a:path>
              </a:pathLst>
            </a:custGeom>
            <a:solidFill>
              <a:srgbClr val="D40055"/>
            </a:solidFill>
          </p:spPr>
          <p:txBody>
            <a:bodyPr wrap="square" lIns="0" tIns="0" rIns="0" bIns="0" rtlCol="0"/>
            <a:lstStyle/>
            <a:p>
              <a:endParaRPr/>
            </a:p>
          </p:txBody>
        </p:sp>
      </p:grpSp>
      <p:sp>
        <p:nvSpPr>
          <p:cNvPr id="32" name="object 32"/>
          <p:cNvSpPr txBox="1"/>
          <p:nvPr/>
        </p:nvSpPr>
        <p:spPr>
          <a:xfrm>
            <a:off x="2366926" y="1506767"/>
            <a:ext cx="2867025" cy="457200"/>
          </a:xfrm>
          <a:prstGeom prst="rect">
            <a:avLst/>
          </a:prstGeom>
        </p:spPr>
        <p:txBody>
          <a:bodyPr vert="horz" wrap="square" lIns="0" tIns="13335" rIns="0" bIns="0" rtlCol="0">
            <a:spAutoFit/>
          </a:bodyPr>
          <a:lstStyle/>
          <a:p>
            <a:pPr marL="12700">
              <a:lnSpc>
                <a:spcPct val="100000"/>
              </a:lnSpc>
              <a:spcBef>
                <a:spcPts val="105"/>
              </a:spcBef>
              <a:tabLst>
                <a:tab pos="936625" algn="l"/>
                <a:tab pos="1381125" algn="l"/>
                <a:tab pos="2316480" algn="l"/>
              </a:tabLst>
            </a:pPr>
            <a:r>
              <a:rPr sz="800" dirty="0">
                <a:solidFill>
                  <a:srgbClr val="181B1F"/>
                </a:solidFill>
                <a:latin typeface="Arial"/>
                <a:cs typeface="Arial"/>
              </a:rPr>
              <a:t>All</a:t>
            </a:r>
            <a:r>
              <a:rPr sz="800" spc="-15" dirty="0">
                <a:solidFill>
                  <a:srgbClr val="181B1F"/>
                </a:solidFill>
                <a:latin typeface="Arial"/>
                <a:cs typeface="Arial"/>
              </a:rPr>
              <a:t> </a:t>
            </a:r>
            <a:r>
              <a:rPr sz="800" dirty="0">
                <a:solidFill>
                  <a:srgbClr val="181B1F"/>
                </a:solidFill>
                <a:latin typeface="Arial"/>
                <a:cs typeface="Arial"/>
              </a:rPr>
              <a:t>Accts.</a:t>
            </a:r>
            <a:r>
              <a:rPr sz="800" spc="-20" dirty="0">
                <a:solidFill>
                  <a:srgbClr val="181B1F"/>
                </a:solidFill>
                <a:latin typeface="Arial"/>
                <a:cs typeface="Arial"/>
              </a:rPr>
              <a:t> </a:t>
            </a:r>
            <a:r>
              <a:rPr sz="800" spc="-10" dirty="0">
                <a:solidFill>
                  <a:srgbClr val="181B1F"/>
                </a:solidFill>
                <a:latin typeface="Arial"/>
                <a:cs typeface="Arial"/>
              </a:rPr>
              <a:t>(Avg.)</a:t>
            </a:r>
            <a:r>
              <a:rPr sz="800" dirty="0">
                <a:solidFill>
                  <a:srgbClr val="181B1F"/>
                </a:solidFill>
                <a:latin typeface="Arial"/>
                <a:cs typeface="Arial"/>
              </a:rPr>
              <a:t>	</a:t>
            </a:r>
            <a:r>
              <a:rPr sz="800" spc="-20" dirty="0">
                <a:solidFill>
                  <a:srgbClr val="181B1F"/>
                </a:solidFill>
                <a:latin typeface="Arial"/>
                <a:cs typeface="Arial"/>
              </a:rPr>
              <a:t>DFCI</a:t>
            </a:r>
            <a:r>
              <a:rPr sz="800" dirty="0">
                <a:solidFill>
                  <a:srgbClr val="181B1F"/>
                </a:solidFill>
                <a:latin typeface="Arial"/>
                <a:cs typeface="Arial"/>
              </a:rPr>
              <a:t>	Value</a:t>
            </a:r>
            <a:r>
              <a:rPr sz="800" spc="-45" dirty="0">
                <a:solidFill>
                  <a:srgbClr val="181B1F"/>
                </a:solidFill>
                <a:latin typeface="Arial"/>
                <a:cs typeface="Arial"/>
              </a:rPr>
              <a:t> </a:t>
            </a:r>
            <a:r>
              <a:rPr sz="800" spc="-10" dirty="0">
                <a:solidFill>
                  <a:srgbClr val="181B1F"/>
                </a:solidFill>
                <a:latin typeface="Arial"/>
                <a:cs typeface="Arial"/>
              </a:rPr>
              <a:t>Pathways</a:t>
            </a:r>
            <a:r>
              <a:rPr sz="800" dirty="0">
                <a:solidFill>
                  <a:srgbClr val="181B1F"/>
                </a:solidFill>
                <a:latin typeface="Arial"/>
                <a:cs typeface="Arial"/>
              </a:rPr>
              <a:t>	</a:t>
            </a:r>
            <a:r>
              <a:rPr sz="800" spc="-10" dirty="0">
                <a:solidFill>
                  <a:srgbClr val="181B1F"/>
                </a:solidFill>
                <a:latin typeface="Arial"/>
                <a:cs typeface="Arial"/>
              </a:rPr>
              <a:t>ClinicalPath</a:t>
            </a:r>
            <a:endParaRPr sz="800">
              <a:latin typeface="Arial"/>
              <a:cs typeface="Arial"/>
            </a:endParaRPr>
          </a:p>
          <a:p>
            <a:pPr>
              <a:lnSpc>
                <a:spcPct val="100000"/>
              </a:lnSpc>
              <a:spcBef>
                <a:spcPts val="550"/>
              </a:spcBef>
            </a:pPr>
            <a:endParaRPr sz="800">
              <a:latin typeface="Arial"/>
              <a:cs typeface="Arial"/>
            </a:endParaRPr>
          </a:p>
          <a:p>
            <a:pPr marR="557530" algn="r">
              <a:lnSpc>
                <a:spcPct val="100000"/>
              </a:lnSpc>
            </a:pPr>
            <a:r>
              <a:rPr sz="800" spc="-25" dirty="0">
                <a:solidFill>
                  <a:srgbClr val="181B1F"/>
                </a:solidFill>
                <a:latin typeface="Arial"/>
                <a:cs typeface="Arial"/>
              </a:rPr>
              <a:t>47%</a:t>
            </a:r>
            <a:endParaRPr sz="800">
              <a:latin typeface="Arial"/>
              <a:cs typeface="Arial"/>
            </a:endParaRPr>
          </a:p>
        </p:txBody>
      </p:sp>
      <p:grpSp>
        <p:nvGrpSpPr>
          <p:cNvPr id="33" name="object 33"/>
          <p:cNvGrpSpPr/>
          <p:nvPr/>
        </p:nvGrpSpPr>
        <p:grpSpPr>
          <a:xfrm>
            <a:off x="548830" y="2605323"/>
            <a:ext cx="7905750" cy="1092835"/>
            <a:chOff x="548830" y="2605323"/>
            <a:chExt cx="7905750" cy="1092835"/>
          </a:xfrm>
        </p:grpSpPr>
        <p:sp>
          <p:nvSpPr>
            <p:cNvPr id="34" name="object 34"/>
            <p:cNvSpPr/>
            <p:nvPr/>
          </p:nvSpPr>
          <p:spPr>
            <a:xfrm>
              <a:off x="1535690" y="2625961"/>
              <a:ext cx="6898640" cy="0"/>
            </a:xfrm>
            <a:custGeom>
              <a:avLst/>
              <a:gdLst/>
              <a:ahLst/>
              <a:cxnLst/>
              <a:rect l="l" t="t" r="r" b="b"/>
              <a:pathLst>
                <a:path w="6898640">
                  <a:moveTo>
                    <a:pt x="6898055" y="0"/>
                  </a:moveTo>
                  <a:lnTo>
                    <a:pt x="0" y="0"/>
                  </a:lnTo>
                </a:path>
              </a:pathLst>
            </a:custGeom>
            <a:ln w="41275">
              <a:solidFill>
                <a:srgbClr val="FFFFFF"/>
              </a:solidFill>
            </a:ln>
          </p:spPr>
          <p:txBody>
            <a:bodyPr wrap="square" lIns="0" tIns="0" rIns="0" bIns="0" rtlCol="0"/>
            <a:lstStyle/>
            <a:p>
              <a:endParaRPr/>
            </a:p>
          </p:txBody>
        </p:sp>
        <p:sp>
          <p:nvSpPr>
            <p:cNvPr id="35" name="object 35"/>
            <p:cNvSpPr/>
            <p:nvPr/>
          </p:nvSpPr>
          <p:spPr>
            <a:xfrm>
              <a:off x="1464024" y="3503424"/>
              <a:ext cx="6969759" cy="20320"/>
            </a:xfrm>
            <a:custGeom>
              <a:avLst/>
              <a:gdLst/>
              <a:ahLst/>
              <a:cxnLst/>
              <a:rect l="l" t="t" r="r" b="b"/>
              <a:pathLst>
                <a:path w="6969759" h="20320">
                  <a:moveTo>
                    <a:pt x="6969721" y="20078"/>
                  </a:moveTo>
                  <a:lnTo>
                    <a:pt x="0" y="0"/>
                  </a:lnTo>
                </a:path>
              </a:pathLst>
            </a:custGeom>
            <a:ln w="41275">
              <a:solidFill>
                <a:srgbClr val="FFFFFF"/>
              </a:solidFill>
            </a:ln>
          </p:spPr>
          <p:txBody>
            <a:bodyPr wrap="square" lIns="0" tIns="0" rIns="0" bIns="0" rtlCol="0"/>
            <a:lstStyle/>
            <a:p>
              <a:endParaRPr/>
            </a:p>
          </p:txBody>
        </p:sp>
        <p:pic>
          <p:nvPicPr>
            <p:cNvPr id="36" name="object 36"/>
            <p:cNvPicPr/>
            <p:nvPr/>
          </p:nvPicPr>
          <p:blipFill>
            <a:blip r:embed="rId4" cstate="print"/>
            <a:stretch>
              <a:fillRect/>
            </a:stretch>
          </p:blipFill>
          <p:spPr>
            <a:xfrm>
              <a:off x="548830" y="3279088"/>
              <a:ext cx="1822195" cy="418706"/>
            </a:xfrm>
            <a:prstGeom prst="rect">
              <a:avLst/>
            </a:prstGeom>
          </p:spPr>
        </p:pic>
      </p:grpSp>
      <p:sp>
        <p:nvSpPr>
          <p:cNvPr id="37" name="object 37"/>
          <p:cNvSpPr txBox="1"/>
          <p:nvPr/>
        </p:nvSpPr>
        <p:spPr>
          <a:xfrm>
            <a:off x="716718" y="3291337"/>
            <a:ext cx="1395730" cy="208279"/>
          </a:xfrm>
          <a:prstGeom prst="rect">
            <a:avLst/>
          </a:prstGeom>
        </p:spPr>
        <p:txBody>
          <a:bodyPr vert="horz" wrap="square" lIns="0" tIns="12700" rIns="0" bIns="0" rtlCol="0">
            <a:spAutoFit/>
          </a:bodyPr>
          <a:lstStyle/>
          <a:p>
            <a:pPr marL="113030" marR="5080" indent="-100965">
              <a:lnSpc>
                <a:spcPct val="100000"/>
              </a:lnSpc>
              <a:spcBef>
                <a:spcPts val="100"/>
              </a:spcBef>
            </a:pPr>
            <a:r>
              <a:rPr sz="600" b="1" dirty="0">
                <a:solidFill>
                  <a:srgbClr val="D40055"/>
                </a:solidFill>
                <a:latin typeface="Arial"/>
                <a:cs typeface="Arial"/>
              </a:rPr>
              <a:t>~65%</a:t>
            </a:r>
            <a:r>
              <a:rPr sz="600" b="1" spc="-20" dirty="0">
                <a:solidFill>
                  <a:srgbClr val="D40055"/>
                </a:solidFill>
                <a:latin typeface="Arial"/>
                <a:cs typeface="Arial"/>
              </a:rPr>
              <a:t> </a:t>
            </a:r>
            <a:r>
              <a:rPr sz="600" dirty="0">
                <a:latin typeface="Arial"/>
                <a:cs typeface="Arial"/>
              </a:rPr>
              <a:t>(N=32)</a:t>
            </a:r>
            <a:r>
              <a:rPr sz="600" spc="-25" dirty="0">
                <a:latin typeface="Arial"/>
                <a:cs typeface="Arial"/>
              </a:rPr>
              <a:t> </a:t>
            </a:r>
            <a:r>
              <a:rPr sz="600" dirty="0">
                <a:latin typeface="Arial"/>
                <a:cs typeface="Arial"/>
              </a:rPr>
              <a:t>of</a:t>
            </a:r>
            <a:r>
              <a:rPr sz="600" spc="-20" dirty="0">
                <a:latin typeface="Arial"/>
                <a:cs typeface="Arial"/>
              </a:rPr>
              <a:t> </a:t>
            </a:r>
            <a:r>
              <a:rPr sz="600" dirty="0">
                <a:latin typeface="Arial"/>
                <a:cs typeface="Arial"/>
              </a:rPr>
              <a:t>sampled</a:t>
            </a:r>
            <a:r>
              <a:rPr sz="600" spc="-5" dirty="0">
                <a:latin typeface="Arial"/>
                <a:cs typeface="Arial"/>
              </a:rPr>
              <a:t> </a:t>
            </a:r>
            <a:r>
              <a:rPr sz="600" dirty="0">
                <a:latin typeface="Arial"/>
                <a:cs typeface="Arial"/>
              </a:rPr>
              <a:t>large</a:t>
            </a:r>
            <a:r>
              <a:rPr sz="600" spc="-30" dirty="0">
                <a:latin typeface="Arial"/>
                <a:cs typeface="Arial"/>
              </a:rPr>
              <a:t> </a:t>
            </a:r>
            <a:r>
              <a:rPr sz="600" spc="-10" dirty="0">
                <a:latin typeface="Arial"/>
                <a:cs typeface="Arial"/>
              </a:rPr>
              <a:t>accounts</a:t>
            </a:r>
            <a:r>
              <a:rPr sz="600" spc="500" dirty="0">
                <a:latin typeface="Arial"/>
                <a:cs typeface="Arial"/>
              </a:rPr>
              <a:t> </a:t>
            </a:r>
            <a:r>
              <a:rPr sz="600" dirty="0">
                <a:latin typeface="Arial"/>
                <a:cs typeface="Arial"/>
              </a:rPr>
              <a:t>(N=49) have </a:t>
            </a:r>
            <a:r>
              <a:rPr sz="600" spc="-10" dirty="0">
                <a:latin typeface="Arial"/>
                <a:cs typeface="Arial"/>
              </a:rPr>
              <a:t>implemented</a:t>
            </a:r>
            <a:r>
              <a:rPr sz="600" spc="25" dirty="0">
                <a:latin typeface="Arial"/>
                <a:cs typeface="Arial"/>
              </a:rPr>
              <a:t> </a:t>
            </a:r>
            <a:r>
              <a:rPr sz="600" spc="-10" dirty="0">
                <a:latin typeface="Arial"/>
                <a:cs typeface="Arial"/>
              </a:rPr>
              <a:t>policing</a:t>
            </a:r>
            <a:endParaRPr sz="600">
              <a:latin typeface="Arial"/>
              <a:cs typeface="Arial"/>
            </a:endParaRPr>
          </a:p>
        </p:txBody>
      </p:sp>
      <p:sp>
        <p:nvSpPr>
          <p:cNvPr id="38" name="object 38"/>
          <p:cNvSpPr txBox="1"/>
          <p:nvPr/>
        </p:nvSpPr>
        <p:spPr>
          <a:xfrm>
            <a:off x="712146" y="3474217"/>
            <a:ext cx="140335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mechanisms,</a:t>
            </a:r>
            <a:r>
              <a:rPr sz="600" spc="20" dirty="0">
                <a:latin typeface="Arial"/>
                <a:cs typeface="Arial"/>
              </a:rPr>
              <a:t> </a:t>
            </a:r>
            <a:r>
              <a:rPr sz="600" dirty="0">
                <a:latin typeface="Arial"/>
                <a:cs typeface="Arial"/>
              </a:rPr>
              <a:t>with</a:t>
            </a:r>
            <a:r>
              <a:rPr sz="600" spc="-5" dirty="0">
                <a:latin typeface="Arial"/>
                <a:cs typeface="Arial"/>
              </a:rPr>
              <a:t> </a:t>
            </a:r>
            <a:r>
              <a:rPr sz="600" b="1" dirty="0">
                <a:solidFill>
                  <a:srgbClr val="D40055"/>
                </a:solidFill>
                <a:latin typeface="Arial"/>
                <a:cs typeface="Arial"/>
              </a:rPr>
              <a:t>~33%</a:t>
            </a:r>
            <a:r>
              <a:rPr sz="600" b="1" spc="5" dirty="0">
                <a:solidFill>
                  <a:srgbClr val="D40055"/>
                </a:solidFill>
                <a:latin typeface="Arial"/>
                <a:cs typeface="Arial"/>
              </a:rPr>
              <a:t> </a:t>
            </a:r>
            <a:r>
              <a:rPr sz="600" dirty="0">
                <a:latin typeface="Arial"/>
                <a:cs typeface="Arial"/>
              </a:rPr>
              <a:t>using</a:t>
            </a:r>
            <a:r>
              <a:rPr sz="600" spc="-5" dirty="0">
                <a:latin typeface="Arial"/>
                <a:cs typeface="Arial"/>
              </a:rPr>
              <a:t> </a:t>
            </a:r>
            <a:r>
              <a:rPr sz="600" dirty="0">
                <a:latin typeface="Arial"/>
                <a:cs typeface="Arial"/>
              </a:rPr>
              <a:t>2</a:t>
            </a:r>
            <a:r>
              <a:rPr sz="600" spc="-15" dirty="0">
                <a:latin typeface="Arial"/>
                <a:cs typeface="Arial"/>
              </a:rPr>
              <a:t> </a:t>
            </a:r>
            <a:r>
              <a:rPr sz="600" dirty="0">
                <a:latin typeface="Arial"/>
                <a:cs typeface="Arial"/>
              </a:rPr>
              <a:t>or</a:t>
            </a:r>
            <a:r>
              <a:rPr sz="600" spc="5" dirty="0">
                <a:latin typeface="Arial"/>
                <a:cs typeface="Arial"/>
              </a:rPr>
              <a:t> </a:t>
            </a:r>
            <a:r>
              <a:rPr sz="600" spc="-20" dirty="0">
                <a:latin typeface="Arial"/>
                <a:cs typeface="Arial"/>
              </a:rPr>
              <a:t>more</a:t>
            </a:r>
            <a:endParaRPr sz="600">
              <a:latin typeface="Arial"/>
              <a:cs typeface="Arial"/>
            </a:endParaRPr>
          </a:p>
        </p:txBody>
      </p:sp>
      <p:sp>
        <p:nvSpPr>
          <p:cNvPr id="39" name="object 39"/>
          <p:cNvSpPr txBox="1"/>
          <p:nvPr/>
        </p:nvSpPr>
        <p:spPr>
          <a:xfrm>
            <a:off x="1201350" y="3565656"/>
            <a:ext cx="426720"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approaches</a:t>
            </a:r>
            <a:endParaRPr sz="600">
              <a:latin typeface="Arial"/>
              <a:cs typeface="Arial"/>
            </a:endParaRPr>
          </a:p>
        </p:txBody>
      </p:sp>
      <p:sp>
        <p:nvSpPr>
          <p:cNvPr id="40" name="object 40"/>
          <p:cNvSpPr txBox="1"/>
          <p:nvPr/>
        </p:nvSpPr>
        <p:spPr>
          <a:xfrm>
            <a:off x="5890014" y="1755162"/>
            <a:ext cx="2285365" cy="322580"/>
          </a:xfrm>
          <a:prstGeom prst="rect">
            <a:avLst/>
          </a:prstGeom>
        </p:spPr>
        <p:txBody>
          <a:bodyPr vert="horz" wrap="square" lIns="0" tIns="12065" rIns="0" bIns="0" rtlCol="0">
            <a:spAutoFit/>
          </a:bodyPr>
          <a:lstStyle/>
          <a:p>
            <a:pPr marL="12700" marR="5080" algn="ctr">
              <a:lnSpc>
                <a:spcPct val="100000"/>
              </a:lnSpc>
              <a:spcBef>
                <a:spcPts val="95"/>
              </a:spcBef>
            </a:pPr>
            <a:r>
              <a:rPr sz="650" dirty="0">
                <a:latin typeface="Arial"/>
                <a:cs typeface="Arial"/>
              </a:rPr>
              <a:t>“We</a:t>
            </a:r>
            <a:r>
              <a:rPr sz="650" spc="-45" dirty="0">
                <a:latin typeface="Arial"/>
                <a:cs typeface="Arial"/>
              </a:rPr>
              <a:t> </a:t>
            </a:r>
            <a:r>
              <a:rPr sz="650" dirty="0">
                <a:latin typeface="Arial"/>
                <a:cs typeface="Arial"/>
              </a:rPr>
              <a:t>publish</a:t>
            </a:r>
            <a:r>
              <a:rPr sz="650" spc="-25" dirty="0">
                <a:latin typeface="Arial"/>
                <a:cs typeface="Arial"/>
              </a:rPr>
              <a:t> </a:t>
            </a:r>
            <a:r>
              <a:rPr sz="650" dirty="0">
                <a:latin typeface="Arial"/>
                <a:cs typeface="Arial"/>
              </a:rPr>
              <a:t>data</a:t>
            </a:r>
            <a:r>
              <a:rPr sz="650" spc="-20" dirty="0">
                <a:latin typeface="Arial"/>
                <a:cs typeface="Arial"/>
              </a:rPr>
              <a:t> </a:t>
            </a:r>
            <a:r>
              <a:rPr sz="650" dirty="0">
                <a:latin typeface="Arial"/>
                <a:cs typeface="Arial"/>
              </a:rPr>
              <a:t>of</a:t>
            </a:r>
            <a:r>
              <a:rPr sz="650" spc="-30" dirty="0">
                <a:latin typeface="Arial"/>
                <a:cs typeface="Arial"/>
              </a:rPr>
              <a:t> </a:t>
            </a:r>
            <a:r>
              <a:rPr sz="650" dirty="0">
                <a:latin typeface="Arial"/>
                <a:cs typeface="Arial"/>
              </a:rPr>
              <a:t>each</a:t>
            </a:r>
            <a:r>
              <a:rPr sz="650" spc="-20" dirty="0">
                <a:latin typeface="Arial"/>
                <a:cs typeface="Arial"/>
              </a:rPr>
              <a:t> </a:t>
            </a:r>
            <a:r>
              <a:rPr sz="650" dirty="0">
                <a:latin typeface="Arial"/>
                <a:cs typeface="Arial"/>
              </a:rPr>
              <a:t>physician</a:t>
            </a:r>
            <a:r>
              <a:rPr sz="650" spc="-5" dirty="0">
                <a:latin typeface="Arial"/>
                <a:cs typeface="Arial"/>
              </a:rPr>
              <a:t> </a:t>
            </a:r>
            <a:r>
              <a:rPr sz="650" dirty="0">
                <a:latin typeface="Arial"/>
                <a:cs typeface="Arial"/>
              </a:rPr>
              <a:t>name,</a:t>
            </a:r>
            <a:r>
              <a:rPr sz="650" spc="-5" dirty="0">
                <a:latin typeface="Arial"/>
                <a:cs typeface="Arial"/>
              </a:rPr>
              <a:t> </a:t>
            </a:r>
            <a:r>
              <a:rPr sz="650" dirty="0">
                <a:latin typeface="Arial"/>
                <a:cs typeface="Arial"/>
              </a:rPr>
              <a:t>their</a:t>
            </a:r>
            <a:r>
              <a:rPr sz="650" spc="-15" dirty="0">
                <a:latin typeface="Arial"/>
                <a:cs typeface="Arial"/>
              </a:rPr>
              <a:t> </a:t>
            </a:r>
            <a:r>
              <a:rPr sz="650" spc="-10" dirty="0">
                <a:latin typeface="Arial"/>
                <a:cs typeface="Arial"/>
              </a:rPr>
              <a:t>pathways</a:t>
            </a:r>
            <a:r>
              <a:rPr sz="650" spc="-5" dirty="0">
                <a:latin typeface="Arial"/>
                <a:cs typeface="Arial"/>
              </a:rPr>
              <a:t> </a:t>
            </a:r>
            <a:r>
              <a:rPr sz="650" spc="-20" dirty="0">
                <a:latin typeface="Arial"/>
                <a:cs typeface="Arial"/>
              </a:rPr>
              <a:t>use,</a:t>
            </a:r>
            <a:r>
              <a:rPr sz="650" spc="500" dirty="0">
                <a:latin typeface="Arial"/>
                <a:cs typeface="Arial"/>
              </a:rPr>
              <a:t> </a:t>
            </a:r>
            <a:r>
              <a:rPr sz="650" dirty="0">
                <a:latin typeface="Arial"/>
                <a:cs typeface="Arial"/>
              </a:rPr>
              <a:t>&amp;</a:t>
            </a:r>
            <a:r>
              <a:rPr sz="650" spc="-5" dirty="0">
                <a:latin typeface="Arial"/>
                <a:cs typeface="Arial"/>
              </a:rPr>
              <a:t> </a:t>
            </a:r>
            <a:r>
              <a:rPr sz="650" spc="-10" dirty="0">
                <a:latin typeface="Arial"/>
                <a:cs typeface="Arial"/>
              </a:rPr>
              <a:t>clinical</a:t>
            </a:r>
            <a:r>
              <a:rPr sz="650" spc="-5" dirty="0">
                <a:latin typeface="Arial"/>
                <a:cs typeface="Arial"/>
              </a:rPr>
              <a:t> </a:t>
            </a:r>
            <a:r>
              <a:rPr sz="650" dirty="0">
                <a:latin typeface="Arial"/>
                <a:cs typeface="Arial"/>
              </a:rPr>
              <a:t>trial</a:t>
            </a:r>
            <a:r>
              <a:rPr sz="650" spc="-15" dirty="0">
                <a:latin typeface="Arial"/>
                <a:cs typeface="Arial"/>
              </a:rPr>
              <a:t> </a:t>
            </a:r>
            <a:r>
              <a:rPr sz="650" spc="-10" dirty="0">
                <a:latin typeface="Arial"/>
                <a:cs typeface="Arial"/>
              </a:rPr>
              <a:t>enrollment;</a:t>
            </a:r>
            <a:r>
              <a:rPr sz="650" spc="10" dirty="0">
                <a:latin typeface="Arial"/>
                <a:cs typeface="Arial"/>
              </a:rPr>
              <a:t> </a:t>
            </a:r>
            <a:r>
              <a:rPr sz="650" dirty="0">
                <a:latin typeface="Arial"/>
                <a:cs typeface="Arial"/>
              </a:rPr>
              <a:t>it</a:t>
            </a:r>
            <a:r>
              <a:rPr sz="650" spc="-20" dirty="0">
                <a:latin typeface="Arial"/>
                <a:cs typeface="Arial"/>
              </a:rPr>
              <a:t> </a:t>
            </a:r>
            <a:r>
              <a:rPr sz="650" dirty="0">
                <a:latin typeface="Arial"/>
                <a:cs typeface="Arial"/>
              </a:rPr>
              <a:t>allows</a:t>
            </a:r>
            <a:r>
              <a:rPr sz="650" spc="-5" dirty="0">
                <a:latin typeface="Arial"/>
                <a:cs typeface="Arial"/>
              </a:rPr>
              <a:t> </a:t>
            </a:r>
            <a:r>
              <a:rPr sz="650" dirty="0">
                <a:latin typeface="Arial"/>
                <a:cs typeface="Arial"/>
              </a:rPr>
              <a:t>for</a:t>
            </a:r>
            <a:r>
              <a:rPr sz="650" spc="-15" dirty="0">
                <a:latin typeface="Arial"/>
                <a:cs typeface="Arial"/>
              </a:rPr>
              <a:t> </a:t>
            </a:r>
            <a:r>
              <a:rPr sz="650" dirty="0">
                <a:latin typeface="Arial"/>
                <a:cs typeface="Arial"/>
              </a:rPr>
              <a:t>higher</a:t>
            </a:r>
            <a:r>
              <a:rPr sz="650" spc="20" dirty="0">
                <a:latin typeface="Arial"/>
                <a:cs typeface="Arial"/>
              </a:rPr>
              <a:t> </a:t>
            </a:r>
            <a:r>
              <a:rPr sz="650" spc="-10" dirty="0">
                <a:latin typeface="Arial"/>
                <a:cs typeface="Arial"/>
              </a:rPr>
              <a:t>transparency.”</a:t>
            </a:r>
            <a:endParaRPr sz="650">
              <a:latin typeface="Arial"/>
              <a:cs typeface="Arial"/>
            </a:endParaRPr>
          </a:p>
          <a:p>
            <a:pPr marL="24765" algn="ctr">
              <a:lnSpc>
                <a:spcPct val="100000"/>
              </a:lnSpc>
            </a:pPr>
            <a:r>
              <a:rPr sz="650" b="1" dirty="0">
                <a:solidFill>
                  <a:srgbClr val="D40055"/>
                </a:solidFill>
                <a:latin typeface="Arial"/>
                <a:cs typeface="Arial"/>
              </a:rPr>
              <a:t>~</a:t>
            </a:r>
            <a:r>
              <a:rPr sz="650" b="1" spc="-30" dirty="0">
                <a:solidFill>
                  <a:srgbClr val="D40055"/>
                </a:solidFill>
                <a:latin typeface="Arial"/>
                <a:cs typeface="Arial"/>
              </a:rPr>
              <a:t> </a:t>
            </a:r>
            <a:r>
              <a:rPr sz="650" b="1" dirty="0">
                <a:solidFill>
                  <a:srgbClr val="D40055"/>
                </a:solidFill>
                <a:latin typeface="Arial"/>
                <a:cs typeface="Arial"/>
              </a:rPr>
              <a:t>Roswell</a:t>
            </a:r>
            <a:r>
              <a:rPr sz="650" b="1" spc="-25" dirty="0">
                <a:solidFill>
                  <a:srgbClr val="D40055"/>
                </a:solidFill>
                <a:latin typeface="Arial"/>
                <a:cs typeface="Arial"/>
              </a:rPr>
              <a:t> </a:t>
            </a:r>
            <a:r>
              <a:rPr sz="650" b="1" dirty="0">
                <a:solidFill>
                  <a:srgbClr val="D40055"/>
                </a:solidFill>
                <a:latin typeface="Arial"/>
                <a:cs typeface="Arial"/>
              </a:rPr>
              <a:t>Park</a:t>
            </a:r>
            <a:r>
              <a:rPr sz="650" b="1" spc="-15" dirty="0">
                <a:solidFill>
                  <a:srgbClr val="D40055"/>
                </a:solidFill>
                <a:latin typeface="Arial"/>
                <a:cs typeface="Arial"/>
              </a:rPr>
              <a:t> </a:t>
            </a:r>
            <a:r>
              <a:rPr sz="650" b="1" spc="-10" dirty="0">
                <a:solidFill>
                  <a:srgbClr val="D40055"/>
                </a:solidFill>
                <a:latin typeface="Arial"/>
                <a:cs typeface="Arial"/>
              </a:rPr>
              <a:t>(ClinicalPath)</a:t>
            </a:r>
            <a:endParaRPr sz="650">
              <a:latin typeface="Arial"/>
              <a:cs typeface="Arial"/>
            </a:endParaRPr>
          </a:p>
        </p:txBody>
      </p:sp>
      <p:sp>
        <p:nvSpPr>
          <p:cNvPr id="41" name="object 41"/>
          <p:cNvSpPr txBox="1"/>
          <p:nvPr/>
        </p:nvSpPr>
        <p:spPr>
          <a:xfrm>
            <a:off x="5818417" y="2199067"/>
            <a:ext cx="2428875" cy="322580"/>
          </a:xfrm>
          <a:prstGeom prst="rect">
            <a:avLst/>
          </a:prstGeom>
        </p:spPr>
        <p:txBody>
          <a:bodyPr vert="horz" wrap="square" lIns="0" tIns="12065" rIns="0" bIns="0" rtlCol="0">
            <a:spAutoFit/>
          </a:bodyPr>
          <a:lstStyle/>
          <a:p>
            <a:pPr marL="12700" marR="5080" algn="ctr">
              <a:lnSpc>
                <a:spcPct val="100000"/>
              </a:lnSpc>
              <a:spcBef>
                <a:spcPts val="95"/>
              </a:spcBef>
            </a:pPr>
            <a:r>
              <a:rPr sz="650" dirty="0">
                <a:latin typeface="Arial"/>
                <a:cs typeface="Arial"/>
              </a:rPr>
              <a:t>“We</a:t>
            </a:r>
            <a:r>
              <a:rPr sz="650" spc="-40" dirty="0">
                <a:latin typeface="Arial"/>
                <a:cs typeface="Arial"/>
              </a:rPr>
              <a:t> </a:t>
            </a:r>
            <a:r>
              <a:rPr sz="650" spc="-10" dirty="0">
                <a:latin typeface="Arial"/>
                <a:cs typeface="Arial"/>
              </a:rPr>
              <a:t>monitor</a:t>
            </a:r>
            <a:r>
              <a:rPr sz="650" spc="-5" dirty="0">
                <a:latin typeface="Arial"/>
                <a:cs typeface="Arial"/>
              </a:rPr>
              <a:t> </a:t>
            </a:r>
            <a:r>
              <a:rPr sz="650" spc="-10" dirty="0">
                <a:latin typeface="Arial"/>
                <a:cs typeface="Arial"/>
              </a:rPr>
              <a:t>adherence</a:t>
            </a:r>
            <a:r>
              <a:rPr sz="650" spc="40" dirty="0">
                <a:latin typeface="Arial"/>
                <a:cs typeface="Arial"/>
              </a:rPr>
              <a:t> </a:t>
            </a:r>
            <a:r>
              <a:rPr sz="650" dirty="0">
                <a:latin typeface="Arial"/>
                <a:cs typeface="Arial"/>
              </a:rPr>
              <a:t>rates &amp; </a:t>
            </a:r>
            <a:r>
              <a:rPr sz="650" spc="-10" dirty="0">
                <a:latin typeface="Arial"/>
                <a:cs typeface="Arial"/>
              </a:rPr>
              <a:t>publish</a:t>
            </a:r>
            <a:r>
              <a:rPr sz="650" dirty="0">
                <a:latin typeface="Arial"/>
                <a:cs typeface="Arial"/>
              </a:rPr>
              <a:t> them</a:t>
            </a:r>
            <a:r>
              <a:rPr sz="650" spc="5" dirty="0">
                <a:latin typeface="Arial"/>
                <a:cs typeface="Arial"/>
              </a:rPr>
              <a:t> </a:t>
            </a:r>
            <a:r>
              <a:rPr sz="650" dirty="0">
                <a:latin typeface="Arial"/>
                <a:cs typeface="Arial"/>
              </a:rPr>
              <a:t>to </a:t>
            </a:r>
            <a:r>
              <a:rPr sz="650" spc="-10" dirty="0">
                <a:latin typeface="Arial"/>
                <a:cs typeface="Arial"/>
              </a:rPr>
              <a:t>providers </a:t>
            </a:r>
            <a:r>
              <a:rPr sz="650" dirty="0">
                <a:latin typeface="Arial"/>
                <a:cs typeface="Arial"/>
              </a:rPr>
              <a:t>with </a:t>
            </a:r>
            <a:r>
              <a:rPr sz="650" spc="-25" dirty="0">
                <a:latin typeface="Arial"/>
                <a:cs typeface="Arial"/>
              </a:rPr>
              <a:t>low</a:t>
            </a:r>
            <a:r>
              <a:rPr sz="650" spc="500" dirty="0">
                <a:latin typeface="Arial"/>
                <a:cs typeface="Arial"/>
              </a:rPr>
              <a:t> </a:t>
            </a:r>
            <a:r>
              <a:rPr sz="650" spc="-10" dirty="0">
                <a:latin typeface="Arial"/>
                <a:cs typeface="Arial"/>
              </a:rPr>
              <a:t>adherence</a:t>
            </a:r>
            <a:r>
              <a:rPr sz="650" spc="15" dirty="0">
                <a:latin typeface="Arial"/>
                <a:cs typeface="Arial"/>
              </a:rPr>
              <a:t> </a:t>
            </a:r>
            <a:r>
              <a:rPr sz="650" dirty="0">
                <a:latin typeface="Arial"/>
                <a:cs typeface="Arial"/>
              </a:rPr>
              <a:t>and</a:t>
            </a:r>
            <a:r>
              <a:rPr sz="650" spc="-5" dirty="0">
                <a:latin typeface="Arial"/>
                <a:cs typeface="Arial"/>
              </a:rPr>
              <a:t> </a:t>
            </a:r>
            <a:r>
              <a:rPr sz="650" dirty="0">
                <a:latin typeface="Arial"/>
                <a:cs typeface="Arial"/>
              </a:rPr>
              <a:t>let</a:t>
            </a:r>
            <a:r>
              <a:rPr sz="650" spc="-25" dirty="0">
                <a:latin typeface="Arial"/>
                <a:cs typeface="Arial"/>
              </a:rPr>
              <a:t> </a:t>
            </a:r>
            <a:r>
              <a:rPr sz="650" dirty="0">
                <a:latin typeface="Arial"/>
                <a:cs typeface="Arial"/>
              </a:rPr>
              <a:t>them</a:t>
            </a:r>
            <a:r>
              <a:rPr sz="650" spc="-15" dirty="0">
                <a:latin typeface="Arial"/>
                <a:cs typeface="Arial"/>
              </a:rPr>
              <a:t> </a:t>
            </a:r>
            <a:r>
              <a:rPr sz="650" dirty="0">
                <a:latin typeface="Arial"/>
                <a:cs typeface="Arial"/>
              </a:rPr>
              <a:t>compare</a:t>
            </a:r>
            <a:r>
              <a:rPr sz="650" spc="-15" dirty="0">
                <a:latin typeface="Arial"/>
                <a:cs typeface="Arial"/>
              </a:rPr>
              <a:t> </a:t>
            </a:r>
            <a:r>
              <a:rPr sz="650" dirty="0">
                <a:latin typeface="Arial"/>
                <a:cs typeface="Arial"/>
              </a:rPr>
              <a:t>to</a:t>
            </a:r>
            <a:r>
              <a:rPr sz="650" spc="-20" dirty="0">
                <a:latin typeface="Arial"/>
                <a:cs typeface="Arial"/>
              </a:rPr>
              <a:t> </a:t>
            </a:r>
            <a:r>
              <a:rPr sz="650" spc="-10" dirty="0">
                <a:latin typeface="Arial"/>
                <a:cs typeface="Arial"/>
              </a:rPr>
              <a:t>peers.”</a:t>
            </a:r>
            <a:endParaRPr sz="650">
              <a:latin typeface="Arial"/>
              <a:cs typeface="Arial"/>
            </a:endParaRPr>
          </a:p>
          <a:p>
            <a:pPr marL="22860" algn="ctr">
              <a:lnSpc>
                <a:spcPct val="100000"/>
              </a:lnSpc>
            </a:pPr>
            <a:r>
              <a:rPr sz="650" b="1" dirty="0">
                <a:solidFill>
                  <a:srgbClr val="CA0092"/>
                </a:solidFill>
                <a:latin typeface="Arial"/>
                <a:cs typeface="Arial"/>
              </a:rPr>
              <a:t>~</a:t>
            </a:r>
            <a:r>
              <a:rPr sz="650" b="1" spc="-35" dirty="0">
                <a:solidFill>
                  <a:srgbClr val="CA0092"/>
                </a:solidFill>
                <a:latin typeface="Arial"/>
                <a:cs typeface="Arial"/>
              </a:rPr>
              <a:t> </a:t>
            </a:r>
            <a:r>
              <a:rPr sz="650" b="1" dirty="0">
                <a:solidFill>
                  <a:srgbClr val="CA0092"/>
                </a:solidFill>
                <a:latin typeface="Arial"/>
                <a:cs typeface="Arial"/>
              </a:rPr>
              <a:t>Rocky</a:t>
            </a:r>
            <a:r>
              <a:rPr sz="650" b="1" spc="5" dirty="0">
                <a:solidFill>
                  <a:srgbClr val="CA0092"/>
                </a:solidFill>
                <a:latin typeface="Arial"/>
                <a:cs typeface="Arial"/>
              </a:rPr>
              <a:t> </a:t>
            </a:r>
            <a:r>
              <a:rPr sz="650" b="1" dirty="0">
                <a:solidFill>
                  <a:srgbClr val="CA0092"/>
                </a:solidFill>
                <a:latin typeface="Arial"/>
                <a:cs typeface="Arial"/>
              </a:rPr>
              <a:t>Mountain</a:t>
            </a:r>
            <a:r>
              <a:rPr sz="650" b="1" spc="-20" dirty="0">
                <a:solidFill>
                  <a:srgbClr val="CA0092"/>
                </a:solidFill>
                <a:latin typeface="Arial"/>
                <a:cs typeface="Arial"/>
              </a:rPr>
              <a:t> </a:t>
            </a:r>
            <a:r>
              <a:rPr sz="650" b="1" dirty="0">
                <a:solidFill>
                  <a:srgbClr val="CA0092"/>
                </a:solidFill>
                <a:latin typeface="Arial"/>
                <a:cs typeface="Arial"/>
              </a:rPr>
              <a:t>Cancer</a:t>
            </a:r>
            <a:r>
              <a:rPr sz="650" b="1" spc="-5" dirty="0">
                <a:solidFill>
                  <a:srgbClr val="CA0092"/>
                </a:solidFill>
                <a:latin typeface="Arial"/>
                <a:cs typeface="Arial"/>
              </a:rPr>
              <a:t> </a:t>
            </a:r>
            <a:r>
              <a:rPr sz="650" b="1" spc="-10" dirty="0">
                <a:solidFill>
                  <a:srgbClr val="CA0092"/>
                </a:solidFill>
                <a:latin typeface="Arial"/>
                <a:cs typeface="Arial"/>
              </a:rPr>
              <a:t>Centers</a:t>
            </a:r>
            <a:r>
              <a:rPr sz="650" b="1" spc="-20" dirty="0">
                <a:solidFill>
                  <a:srgbClr val="CA0092"/>
                </a:solidFill>
                <a:latin typeface="Arial"/>
                <a:cs typeface="Arial"/>
              </a:rPr>
              <a:t> </a:t>
            </a:r>
            <a:r>
              <a:rPr sz="650" b="1" spc="-10" dirty="0">
                <a:solidFill>
                  <a:srgbClr val="CA0092"/>
                </a:solidFill>
                <a:latin typeface="Arial"/>
                <a:cs typeface="Arial"/>
              </a:rPr>
              <a:t>(Value</a:t>
            </a:r>
            <a:r>
              <a:rPr sz="650" b="1" spc="-15" dirty="0">
                <a:solidFill>
                  <a:srgbClr val="CA0092"/>
                </a:solidFill>
                <a:latin typeface="Arial"/>
                <a:cs typeface="Arial"/>
              </a:rPr>
              <a:t> </a:t>
            </a:r>
            <a:r>
              <a:rPr sz="650" b="1" spc="-10" dirty="0">
                <a:solidFill>
                  <a:srgbClr val="CA0092"/>
                </a:solidFill>
                <a:latin typeface="Arial"/>
                <a:cs typeface="Arial"/>
              </a:rPr>
              <a:t>Pathways)</a:t>
            </a:r>
            <a:endParaRPr sz="650">
              <a:latin typeface="Arial"/>
              <a:cs typeface="Arial"/>
            </a:endParaRPr>
          </a:p>
        </p:txBody>
      </p:sp>
      <p:sp>
        <p:nvSpPr>
          <p:cNvPr id="42" name="object 42"/>
          <p:cNvSpPr txBox="1"/>
          <p:nvPr/>
        </p:nvSpPr>
        <p:spPr>
          <a:xfrm>
            <a:off x="5896187" y="3974438"/>
            <a:ext cx="2275205" cy="322580"/>
          </a:xfrm>
          <a:prstGeom prst="rect">
            <a:avLst/>
          </a:prstGeom>
        </p:spPr>
        <p:txBody>
          <a:bodyPr vert="horz" wrap="square" lIns="0" tIns="12065" rIns="0" bIns="0" rtlCol="0">
            <a:spAutoFit/>
          </a:bodyPr>
          <a:lstStyle/>
          <a:p>
            <a:pPr marL="12065" marR="5080" algn="ctr">
              <a:lnSpc>
                <a:spcPct val="100000"/>
              </a:lnSpc>
              <a:spcBef>
                <a:spcPts val="95"/>
              </a:spcBef>
            </a:pPr>
            <a:r>
              <a:rPr sz="650" dirty="0">
                <a:latin typeface="Arial"/>
                <a:cs typeface="Arial"/>
              </a:rPr>
              <a:t>“A</a:t>
            </a:r>
            <a:r>
              <a:rPr sz="650" spc="-15" dirty="0">
                <a:latin typeface="Arial"/>
                <a:cs typeface="Arial"/>
              </a:rPr>
              <a:t> </a:t>
            </a:r>
            <a:r>
              <a:rPr sz="650" spc="-10" dirty="0">
                <a:latin typeface="Arial"/>
                <a:cs typeface="Arial"/>
              </a:rPr>
              <a:t>provider-</a:t>
            </a:r>
            <a:r>
              <a:rPr sz="650" dirty="0">
                <a:latin typeface="Arial"/>
                <a:cs typeface="Arial"/>
              </a:rPr>
              <a:t>level</a:t>
            </a:r>
            <a:r>
              <a:rPr sz="650" spc="-25" dirty="0">
                <a:latin typeface="Arial"/>
                <a:cs typeface="Arial"/>
              </a:rPr>
              <a:t> </a:t>
            </a:r>
            <a:r>
              <a:rPr sz="650" dirty="0">
                <a:latin typeface="Arial"/>
                <a:cs typeface="Arial"/>
              </a:rPr>
              <a:t>quarterly</a:t>
            </a:r>
            <a:r>
              <a:rPr sz="650" spc="-15" dirty="0">
                <a:latin typeface="Arial"/>
                <a:cs typeface="Arial"/>
              </a:rPr>
              <a:t> </a:t>
            </a:r>
            <a:r>
              <a:rPr sz="650" dirty="0">
                <a:latin typeface="Arial"/>
                <a:cs typeface="Arial"/>
              </a:rPr>
              <a:t>bonus</a:t>
            </a:r>
            <a:r>
              <a:rPr sz="650" spc="25" dirty="0">
                <a:latin typeface="Arial"/>
                <a:cs typeface="Arial"/>
              </a:rPr>
              <a:t> </a:t>
            </a:r>
            <a:r>
              <a:rPr sz="650" dirty="0">
                <a:latin typeface="Arial"/>
                <a:cs typeface="Arial"/>
              </a:rPr>
              <a:t>exists</a:t>
            </a:r>
            <a:r>
              <a:rPr sz="650" spc="-15" dirty="0">
                <a:latin typeface="Arial"/>
                <a:cs typeface="Arial"/>
              </a:rPr>
              <a:t> </a:t>
            </a:r>
            <a:r>
              <a:rPr sz="650" dirty="0">
                <a:latin typeface="Arial"/>
                <a:cs typeface="Arial"/>
              </a:rPr>
              <a:t>at</a:t>
            </a:r>
            <a:r>
              <a:rPr sz="650" spc="-20" dirty="0">
                <a:latin typeface="Arial"/>
                <a:cs typeface="Arial"/>
              </a:rPr>
              <a:t> </a:t>
            </a:r>
            <a:r>
              <a:rPr sz="650" dirty="0">
                <a:latin typeface="Arial"/>
                <a:cs typeface="Arial"/>
              </a:rPr>
              <a:t>our </a:t>
            </a:r>
            <a:r>
              <a:rPr sz="650" spc="-10" dirty="0">
                <a:latin typeface="Arial"/>
                <a:cs typeface="Arial"/>
              </a:rPr>
              <a:t>organization</a:t>
            </a:r>
            <a:r>
              <a:rPr sz="650" spc="10" dirty="0">
                <a:latin typeface="Arial"/>
                <a:cs typeface="Arial"/>
              </a:rPr>
              <a:t> </a:t>
            </a:r>
            <a:r>
              <a:rPr sz="650" spc="-25" dirty="0">
                <a:latin typeface="Arial"/>
                <a:cs typeface="Arial"/>
              </a:rPr>
              <a:t>for</a:t>
            </a:r>
            <a:r>
              <a:rPr sz="650" spc="500" dirty="0">
                <a:latin typeface="Arial"/>
                <a:cs typeface="Arial"/>
              </a:rPr>
              <a:t> </a:t>
            </a:r>
            <a:r>
              <a:rPr sz="650" dirty="0">
                <a:latin typeface="Arial"/>
                <a:cs typeface="Arial"/>
              </a:rPr>
              <a:t>achieving </a:t>
            </a:r>
            <a:r>
              <a:rPr sz="650" spc="-10" dirty="0">
                <a:latin typeface="Arial"/>
                <a:cs typeface="Arial"/>
              </a:rPr>
              <a:t>adherence</a:t>
            </a:r>
            <a:r>
              <a:rPr sz="650" spc="15" dirty="0">
                <a:latin typeface="Arial"/>
                <a:cs typeface="Arial"/>
              </a:rPr>
              <a:t> </a:t>
            </a:r>
            <a:r>
              <a:rPr sz="650" dirty="0">
                <a:latin typeface="Arial"/>
                <a:cs typeface="Arial"/>
              </a:rPr>
              <a:t>of</a:t>
            </a:r>
            <a:r>
              <a:rPr sz="650" spc="-30" dirty="0">
                <a:latin typeface="Arial"/>
                <a:cs typeface="Arial"/>
              </a:rPr>
              <a:t> </a:t>
            </a:r>
            <a:r>
              <a:rPr sz="650" spc="-10" dirty="0">
                <a:latin typeface="Arial"/>
                <a:cs typeface="Arial"/>
              </a:rPr>
              <a:t>&gt;80%.”</a:t>
            </a:r>
            <a:endParaRPr sz="650">
              <a:latin typeface="Arial"/>
              <a:cs typeface="Arial"/>
            </a:endParaRPr>
          </a:p>
          <a:p>
            <a:pPr marL="20955" algn="ctr">
              <a:lnSpc>
                <a:spcPct val="100000"/>
              </a:lnSpc>
            </a:pPr>
            <a:r>
              <a:rPr sz="650" b="1" dirty="0">
                <a:solidFill>
                  <a:srgbClr val="3E00C5"/>
                </a:solidFill>
                <a:latin typeface="Arial"/>
                <a:cs typeface="Arial"/>
              </a:rPr>
              <a:t>~</a:t>
            </a:r>
            <a:r>
              <a:rPr sz="650" b="1" spc="-10" dirty="0">
                <a:solidFill>
                  <a:srgbClr val="3E00C5"/>
                </a:solidFill>
                <a:latin typeface="Arial"/>
                <a:cs typeface="Arial"/>
              </a:rPr>
              <a:t> Minnesota</a:t>
            </a:r>
            <a:r>
              <a:rPr sz="650" b="1" spc="20" dirty="0">
                <a:solidFill>
                  <a:srgbClr val="3E00C5"/>
                </a:solidFill>
                <a:latin typeface="Arial"/>
                <a:cs typeface="Arial"/>
              </a:rPr>
              <a:t> </a:t>
            </a:r>
            <a:r>
              <a:rPr sz="650" b="1" spc="-10" dirty="0">
                <a:solidFill>
                  <a:srgbClr val="3E00C5"/>
                </a:solidFill>
                <a:latin typeface="Arial"/>
                <a:cs typeface="Arial"/>
              </a:rPr>
              <a:t>Oncology</a:t>
            </a:r>
            <a:r>
              <a:rPr sz="650" b="1" spc="10" dirty="0">
                <a:solidFill>
                  <a:srgbClr val="3E00C5"/>
                </a:solidFill>
                <a:latin typeface="Arial"/>
                <a:cs typeface="Arial"/>
              </a:rPr>
              <a:t> </a:t>
            </a:r>
            <a:r>
              <a:rPr sz="650" b="1" spc="-10" dirty="0">
                <a:solidFill>
                  <a:srgbClr val="3E00C5"/>
                </a:solidFill>
                <a:latin typeface="Arial"/>
                <a:cs typeface="Arial"/>
              </a:rPr>
              <a:t>(Value</a:t>
            </a:r>
            <a:r>
              <a:rPr sz="650" b="1" spc="5" dirty="0">
                <a:solidFill>
                  <a:srgbClr val="3E00C5"/>
                </a:solidFill>
                <a:latin typeface="Arial"/>
                <a:cs typeface="Arial"/>
              </a:rPr>
              <a:t> </a:t>
            </a:r>
            <a:r>
              <a:rPr sz="650" b="1" spc="-10" dirty="0">
                <a:solidFill>
                  <a:srgbClr val="3E00C5"/>
                </a:solidFill>
                <a:latin typeface="Arial"/>
                <a:cs typeface="Arial"/>
              </a:rPr>
              <a:t>Pathways)</a:t>
            </a:r>
            <a:endParaRPr sz="650">
              <a:latin typeface="Arial"/>
              <a:cs typeface="Arial"/>
            </a:endParaRPr>
          </a:p>
        </p:txBody>
      </p:sp>
      <p:sp>
        <p:nvSpPr>
          <p:cNvPr id="43" name="object 43"/>
          <p:cNvSpPr txBox="1"/>
          <p:nvPr/>
        </p:nvSpPr>
        <p:spPr>
          <a:xfrm>
            <a:off x="5827469" y="2642972"/>
            <a:ext cx="2411095" cy="322580"/>
          </a:xfrm>
          <a:prstGeom prst="rect">
            <a:avLst/>
          </a:prstGeom>
        </p:spPr>
        <p:txBody>
          <a:bodyPr vert="horz" wrap="square" lIns="0" tIns="12065" rIns="0" bIns="0" rtlCol="0">
            <a:spAutoFit/>
          </a:bodyPr>
          <a:lstStyle/>
          <a:p>
            <a:pPr marL="12700" marR="5080" algn="ctr">
              <a:lnSpc>
                <a:spcPct val="100000"/>
              </a:lnSpc>
              <a:spcBef>
                <a:spcPts val="95"/>
              </a:spcBef>
            </a:pPr>
            <a:r>
              <a:rPr sz="650" dirty="0">
                <a:latin typeface="Arial"/>
                <a:cs typeface="Arial"/>
              </a:rPr>
              <a:t>“Clinical</a:t>
            </a:r>
            <a:r>
              <a:rPr sz="650" spc="-20" dirty="0">
                <a:latin typeface="Arial"/>
                <a:cs typeface="Arial"/>
              </a:rPr>
              <a:t> </a:t>
            </a:r>
            <a:r>
              <a:rPr sz="650" dirty="0">
                <a:latin typeface="Arial"/>
                <a:cs typeface="Arial"/>
              </a:rPr>
              <a:t>rationale</a:t>
            </a:r>
            <a:r>
              <a:rPr sz="650" spc="-20" dirty="0">
                <a:latin typeface="Arial"/>
                <a:cs typeface="Arial"/>
              </a:rPr>
              <a:t> </a:t>
            </a:r>
            <a:r>
              <a:rPr sz="650" dirty="0">
                <a:latin typeface="Arial"/>
                <a:cs typeface="Arial"/>
              </a:rPr>
              <a:t>is</a:t>
            </a:r>
            <a:r>
              <a:rPr sz="650" spc="-25" dirty="0">
                <a:latin typeface="Arial"/>
                <a:cs typeface="Arial"/>
              </a:rPr>
              <a:t> </a:t>
            </a:r>
            <a:r>
              <a:rPr sz="650" dirty="0">
                <a:latin typeface="Arial"/>
                <a:cs typeface="Arial"/>
              </a:rPr>
              <a:t>required</a:t>
            </a:r>
            <a:r>
              <a:rPr sz="650" spc="-5" dirty="0">
                <a:latin typeface="Arial"/>
                <a:cs typeface="Arial"/>
              </a:rPr>
              <a:t> </a:t>
            </a:r>
            <a:r>
              <a:rPr sz="650" dirty="0">
                <a:latin typeface="Arial"/>
                <a:cs typeface="Arial"/>
              </a:rPr>
              <a:t>for</a:t>
            </a:r>
            <a:r>
              <a:rPr sz="650" spc="-25" dirty="0">
                <a:latin typeface="Arial"/>
                <a:cs typeface="Arial"/>
              </a:rPr>
              <a:t> </a:t>
            </a:r>
            <a:r>
              <a:rPr sz="650" dirty="0">
                <a:latin typeface="Arial"/>
                <a:cs typeface="Arial"/>
              </a:rPr>
              <a:t>off-</a:t>
            </a:r>
            <a:r>
              <a:rPr sz="650" spc="-10" dirty="0">
                <a:latin typeface="Arial"/>
                <a:cs typeface="Arial"/>
              </a:rPr>
              <a:t>pathway</a:t>
            </a:r>
            <a:r>
              <a:rPr sz="650" spc="-5" dirty="0">
                <a:latin typeface="Arial"/>
                <a:cs typeface="Arial"/>
              </a:rPr>
              <a:t> </a:t>
            </a:r>
            <a:r>
              <a:rPr sz="650" spc="-10" dirty="0">
                <a:latin typeface="Arial"/>
                <a:cs typeface="Arial"/>
              </a:rPr>
              <a:t>selections</a:t>
            </a:r>
            <a:r>
              <a:rPr sz="650" spc="-20" dirty="0">
                <a:latin typeface="Arial"/>
                <a:cs typeface="Arial"/>
              </a:rPr>
              <a:t> </a:t>
            </a:r>
            <a:r>
              <a:rPr sz="650" dirty="0">
                <a:latin typeface="Arial"/>
                <a:cs typeface="Arial"/>
              </a:rPr>
              <a:t>as</a:t>
            </a:r>
            <a:r>
              <a:rPr sz="650" spc="-15" dirty="0">
                <a:latin typeface="Arial"/>
                <a:cs typeface="Arial"/>
              </a:rPr>
              <a:t> </a:t>
            </a:r>
            <a:r>
              <a:rPr sz="650" dirty="0">
                <a:latin typeface="Arial"/>
                <a:cs typeface="Arial"/>
              </a:rPr>
              <a:t>well</a:t>
            </a:r>
            <a:r>
              <a:rPr sz="650" spc="-20" dirty="0">
                <a:latin typeface="Arial"/>
                <a:cs typeface="Arial"/>
              </a:rPr>
              <a:t> </a:t>
            </a:r>
            <a:r>
              <a:rPr sz="650" spc="-25" dirty="0">
                <a:latin typeface="Arial"/>
                <a:cs typeface="Arial"/>
              </a:rPr>
              <a:t>as</a:t>
            </a:r>
            <a:r>
              <a:rPr sz="650" spc="500" dirty="0">
                <a:latin typeface="Arial"/>
                <a:cs typeface="Arial"/>
              </a:rPr>
              <a:t> </a:t>
            </a:r>
            <a:r>
              <a:rPr sz="650" dirty="0">
                <a:latin typeface="Arial"/>
                <a:cs typeface="Arial"/>
              </a:rPr>
              <a:t>support via</a:t>
            </a:r>
            <a:r>
              <a:rPr sz="650" spc="-20" dirty="0">
                <a:latin typeface="Arial"/>
                <a:cs typeface="Arial"/>
              </a:rPr>
              <a:t> </a:t>
            </a:r>
            <a:r>
              <a:rPr sz="650" spc="-10" dirty="0">
                <a:latin typeface="Arial"/>
                <a:cs typeface="Arial"/>
              </a:rPr>
              <a:t>reference</a:t>
            </a:r>
            <a:r>
              <a:rPr sz="650" spc="5" dirty="0">
                <a:latin typeface="Arial"/>
                <a:cs typeface="Arial"/>
              </a:rPr>
              <a:t> </a:t>
            </a:r>
            <a:r>
              <a:rPr sz="650" spc="-10" dirty="0">
                <a:latin typeface="Arial"/>
                <a:cs typeface="Arial"/>
              </a:rPr>
              <a:t>articles.”</a:t>
            </a:r>
            <a:endParaRPr sz="650">
              <a:latin typeface="Arial"/>
              <a:cs typeface="Arial"/>
            </a:endParaRPr>
          </a:p>
          <a:p>
            <a:pPr marL="22225" algn="ctr">
              <a:lnSpc>
                <a:spcPct val="100000"/>
              </a:lnSpc>
            </a:pPr>
            <a:r>
              <a:rPr sz="650" b="1" dirty="0">
                <a:solidFill>
                  <a:srgbClr val="BE1ACD"/>
                </a:solidFill>
                <a:latin typeface="Arial"/>
                <a:cs typeface="Arial"/>
              </a:rPr>
              <a:t>~</a:t>
            </a:r>
            <a:r>
              <a:rPr sz="650" b="1" spc="-15" dirty="0">
                <a:solidFill>
                  <a:srgbClr val="BE1ACD"/>
                </a:solidFill>
                <a:latin typeface="Arial"/>
                <a:cs typeface="Arial"/>
              </a:rPr>
              <a:t> </a:t>
            </a:r>
            <a:r>
              <a:rPr sz="650" b="1" dirty="0">
                <a:solidFill>
                  <a:srgbClr val="BE1ACD"/>
                </a:solidFill>
                <a:latin typeface="Arial"/>
                <a:cs typeface="Arial"/>
              </a:rPr>
              <a:t>U</a:t>
            </a:r>
            <a:r>
              <a:rPr sz="650" b="1" spc="20" dirty="0">
                <a:solidFill>
                  <a:srgbClr val="BE1ACD"/>
                </a:solidFill>
                <a:latin typeface="Arial"/>
                <a:cs typeface="Arial"/>
              </a:rPr>
              <a:t> </a:t>
            </a:r>
            <a:r>
              <a:rPr sz="650" b="1" spc="-10" dirty="0">
                <a:solidFill>
                  <a:srgbClr val="BE1ACD"/>
                </a:solidFill>
                <a:latin typeface="Arial"/>
                <a:cs typeface="Arial"/>
              </a:rPr>
              <a:t>Minnesota</a:t>
            </a:r>
            <a:r>
              <a:rPr sz="650" b="1" spc="5" dirty="0">
                <a:solidFill>
                  <a:srgbClr val="BE1ACD"/>
                </a:solidFill>
                <a:latin typeface="Arial"/>
                <a:cs typeface="Arial"/>
              </a:rPr>
              <a:t> </a:t>
            </a:r>
            <a:r>
              <a:rPr sz="650" b="1" dirty="0">
                <a:solidFill>
                  <a:srgbClr val="BE1ACD"/>
                </a:solidFill>
                <a:latin typeface="Arial"/>
                <a:cs typeface="Arial"/>
              </a:rPr>
              <a:t>/</a:t>
            </a:r>
            <a:r>
              <a:rPr sz="650" b="1" spc="-5" dirty="0">
                <a:solidFill>
                  <a:srgbClr val="BE1ACD"/>
                </a:solidFill>
                <a:latin typeface="Arial"/>
                <a:cs typeface="Arial"/>
              </a:rPr>
              <a:t> </a:t>
            </a:r>
            <a:r>
              <a:rPr sz="650" b="1" spc="-10" dirty="0">
                <a:solidFill>
                  <a:srgbClr val="BE1ACD"/>
                </a:solidFill>
                <a:latin typeface="Arial"/>
                <a:cs typeface="Arial"/>
              </a:rPr>
              <a:t>Fairview</a:t>
            </a:r>
            <a:r>
              <a:rPr sz="650" b="1" spc="5" dirty="0">
                <a:solidFill>
                  <a:srgbClr val="BE1ACD"/>
                </a:solidFill>
                <a:latin typeface="Arial"/>
                <a:cs typeface="Arial"/>
              </a:rPr>
              <a:t> </a:t>
            </a:r>
            <a:r>
              <a:rPr sz="650" b="1" spc="-10" dirty="0">
                <a:solidFill>
                  <a:srgbClr val="BE1ACD"/>
                </a:solidFill>
                <a:latin typeface="Arial"/>
                <a:cs typeface="Arial"/>
              </a:rPr>
              <a:t>(ClinicalPath)</a:t>
            </a:r>
            <a:endParaRPr sz="650">
              <a:latin typeface="Arial"/>
              <a:cs typeface="Arial"/>
            </a:endParaRPr>
          </a:p>
        </p:txBody>
      </p:sp>
      <p:sp>
        <p:nvSpPr>
          <p:cNvPr id="44" name="object 44"/>
          <p:cNvSpPr txBox="1"/>
          <p:nvPr/>
        </p:nvSpPr>
        <p:spPr>
          <a:xfrm>
            <a:off x="5784840" y="3086876"/>
            <a:ext cx="2496185" cy="322580"/>
          </a:xfrm>
          <a:prstGeom prst="rect">
            <a:avLst/>
          </a:prstGeom>
        </p:spPr>
        <p:txBody>
          <a:bodyPr vert="horz" wrap="square" lIns="0" tIns="12065" rIns="0" bIns="0" rtlCol="0">
            <a:spAutoFit/>
          </a:bodyPr>
          <a:lstStyle/>
          <a:p>
            <a:pPr marL="12700" marR="5080" algn="ctr">
              <a:lnSpc>
                <a:spcPct val="100000"/>
              </a:lnSpc>
              <a:spcBef>
                <a:spcPts val="95"/>
              </a:spcBef>
            </a:pPr>
            <a:r>
              <a:rPr sz="650" dirty="0">
                <a:latin typeface="Arial"/>
                <a:cs typeface="Arial"/>
              </a:rPr>
              <a:t>“If</a:t>
            </a:r>
            <a:r>
              <a:rPr sz="650" spc="-30" dirty="0">
                <a:latin typeface="Arial"/>
                <a:cs typeface="Arial"/>
              </a:rPr>
              <a:t> </a:t>
            </a:r>
            <a:r>
              <a:rPr sz="650" dirty="0">
                <a:latin typeface="Arial"/>
                <a:cs typeface="Arial"/>
              </a:rPr>
              <a:t>a</a:t>
            </a:r>
            <a:r>
              <a:rPr sz="650" spc="-5" dirty="0">
                <a:latin typeface="Arial"/>
                <a:cs typeface="Arial"/>
              </a:rPr>
              <a:t> </a:t>
            </a:r>
            <a:r>
              <a:rPr sz="650" dirty="0">
                <a:latin typeface="Arial"/>
                <a:cs typeface="Arial"/>
              </a:rPr>
              <a:t>regimen</a:t>
            </a:r>
            <a:r>
              <a:rPr sz="650" spc="-10" dirty="0">
                <a:latin typeface="Arial"/>
                <a:cs typeface="Arial"/>
              </a:rPr>
              <a:t> </a:t>
            </a:r>
            <a:r>
              <a:rPr sz="650" dirty="0">
                <a:latin typeface="Arial"/>
                <a:cs typeface="Arial"/>
              </a:rPr>
              <a:t>is</a:t>
            </a:r>
            <a:r>
              <a:rPr sz="650" spc="-15" dirty="0">
                <a:latin typeface="Arial"/>
                <a:cs typeface="Arial"/>
              </a:rPr>
              <a:t> </a:t>
            </a:r>
            <a:r>
              <a:rPr sz="650" spc="-10" dirty="0">
                <a:latin typeface="Arial"/>
                <a:cs typeface="Arial"/>
              </a:rPr>
              <a:t>selected</a:t>
            </a:r>
            <a:r>
              <a:rPr sz="650" spc="-20" dirty="0">
                <a:latin typeface="Arial"/>
                <a:cs typeface="Arial"/>
              </a:rPr>
              <a:t> </a:t>
            </a:r>
            <a:r>
              <a:rPr sz="650" dirty="0">
                <a:latin typeface="Arial"/>
                <a:cs typeface="Arial"/>
              </a:rPr>
              <a:t>that</a:t>
            </a:r>
            <a:r>
              <a:rPr sz="650" spc="5" dirty="0">
                <a:latin typeface="Arial"/>
                <a:cs typeface="Arial"/>
              </a:rPr>
              <a:t> </a:t>
            </a:r>
            <a:r>
              <a:rPr sz="650" dirty="0">
                <a:latin typeface="Arial"/>
                <a:cs typeface="Arial"/>
              </a:rPr>
              <a:t>is</a:t>
            </a:r>
            <a:r>
              <a:rPr sz="650" spc="-15" dirty="0">
                <a:latin typeface="Arial"/>
                <a:cs typeface="Arial"/>
              </a:rPr>
              <a:t> </a:t>
            </a:r>
            <a:r>
              <a:rPr sz="650" dirty="0">
                <a:latin typeface="Arial"/>
                <a:cs typeface="Arial"/>
              </a:rPr>
              <a:t>off-</a:t>
            </a:r>
            <a:r>
              <a:rPr sz="650" spc="-10" dirty="0">
                <a:latin typeface="Arial"/>
                <a:cs typeface="Arial"/>
              </a:rPr>
              <a:t>pathways</a:t>
            </a:r>
            <a:r>
              <a:rPr sz="650" spc="5" dirty="0">
                <a:latin typeface="Arial"/>
                <a:cs typeface="Arial"/>
              </a:rPr>
              <a:t> </a:t>
            </a:r>
            <a:r>
              <a:rPr sz="650" dirty="0">
                <a:latin typeface="Arial"/>
                <a:cs typeface="Arial"/>
              </a:rPr>
              <a:t>&amp;</a:t>
            </a:r>
            <a:r>
              <a:rPr sz="650" spc="-5" dirty="0">
                <a:latin typeface="Arial"/>
                <a:cs typeface="Arial"/>
              </a:rPr>
              <a:t> </a:t>
            </a:r>
            <a:r>
              <a:rPr sz="650" dirty="0">
                <a:latin typeface="Arial"/>
                <a:cs typeface="Arial"/>
              </a:rPr>
              <a:t>off-</a:t>
            </a:r>
            <a:r>
              <a:rPr sz="650" spc="-10" dirty="0">
                <a:latin typeface="Arial"/>
                <a:cs typeface="Arial"/>
              </a:rPr>
              <a:t>NCCN, </a:t>
            </a:r>
            <a:r>
              <a:rPr sz="650" dirty="0">
                <a:latin typeface="Arial"/>
                <a:cs typeface="Arial"/>
              </a:rPr>
              <a:t>then</a:t>
            </a:r>
            <a:r>
              <a:rPr sz="650" spc="10" dirty="0">
                <a:latin typeface="Arial"/>
                <a:cs typeface="Arial"/>
              </a:rPr>
              <a:t> </a:t>
            </a:r>
            <a:r>
              <a:rPr sz="650" dirty="0">
                <a:latin typeface="Arial"/>
                <a:cs typeface="Arial"/>
              </a:rPr>
              <a:t>it</a:t>
            </a:r>
            <a:r>
              <a:rPr sz="650" spc="-20" dirty="0">
                <a:latin typeface="Arial"/>
                <a:cs typeface="Arial"/>
              </a:rPr>
              <a:t> will</a:t>
            </a:r>
            <a:r>
              <a:rPr sz="650" spc="500" dirty="0">
                <a:latin typeface="Arial"/>
                <a:cs typeface="Arial"/>
              </a:rPr>
              <a:t> </a:t>
            </a:r>
            <a:r>
              <a:rPr sz="650" dirty="0">
                <a:latin typeface="Arial"/>
                <a:cs typeface="Arial"/>
              </a:rPr>
              <a:t>be</a:t>
            </a:r>
            <a:r>
              <a:rPr sz="650" spc="-10" dirty="0">
                <a:latin typeface="Arial"/>
                <a:cs typeface="Arial"/>
              </a:rPr>
              <a:t> reviewed </a:t>
            </a:r>
            <a:r>
              <a:rPr sz="650" dirty="0">
                <a:latin typeface="Arial"/>
                <a:cs typeface="Arial"/>
              </a:rPr>
              <a:t>by</a:t>
            </a:r>
            <a:r>
              <a:rPr sz="650" spc="-10" dirty="0">
                <a:latin typeface="Arial"/>
                <a:cs typeface="Arial"/>
              </a:rPr>
              <a:t> </a:t>
            </a:r>
            <a:r>
              <a:rPr sz="650" dirty="0">
                <a:latin typeface="Arial"/>
                <a:cs typeface="Arial"/>
              </a:rPr>
              <a:t>a</a:t>
            </a:r>
            <a:r>
              <a:rPr sz="650" spc="-10" dirty="0">
                <a:latin typeface="Arial"/>
                <a:cs typeface="Arial"/>
              </a:rPr>
              <a:t> </a:t>
            </a:r>
            <a:r>
              <a:rPr sz="650" dirty="0">
                <a:latin typeface="Arial"/>
                <a:cs typeface="Arial"/>
              </a:rPr>
              <a:t>medical</a:t>
            </a:r>
            <a:r>
              <a:rPr sz="650" spc="-10" dirty="0">
                <a:latin typeface="Arial"/>
                <a:cs typeface="Arial"/>
              </a:rPr>
              <a:t> director.”</a:t>
            </a:r>
            <a:endParaRPr sz="650">
              <a:latin typeface="Arial"/>
              <a:cs typeface="Arial"/>
            </a:endParaRPr>
          </a:p>
          <a:p>
            <a:pPr marL="22225" algn="ctr">
              <a:lnSpc>
                <a:spcPct val="100000"/>
              </a:lnSpc>
            </a:pPr>
            <a:r>
              <a:rPr sz="650" b="1" dirty="0">
                <a:solidFill>
                  <a:srgbClr val="9F23E1"/>
                </a:solidFill>
                <a:latin typeface="Arial"/>
                <a:cs typeface="Arial"/>
              </a:rPr>
              <a:t>~</a:t>
            </a:r>
            <a:r>
              <a:rPr sz="650" b="1" spc="-35" dirty="0">
                <a:solidFill>
                  <a:srgbClr val="9F23E1"/>
                </a:solidFill>
                <a:latin typeface="Arial"/>
                <a:cs typeface="Arial"/>
              </a:rPr>
              <a:t> </a:t>
            </a:r>
            <a:r>
              <a:rPr sz="650" b="1" dirty="0">
                <a:solidFill>
                  <a:srgbClr val="9F23E1"/>
                </a:solidFill>
                <a:latin typeface="Arial"/>
                <a:cs typeface="Arial"/>
              </a:rPr>
              <a:t>Rocky Mountain</a:t>
            </a:r>
            <a:r>
              <a:rPr sz="650" b="1" spc="-20" dirty="0">
                <a:solidFill>
                  <a:srgbClr val="9F23E1"/>
                </a:solidFill>
                <a:latin typeface="Arial"/>
                <a:cs typeface="Arial"/>
              </a:rPr>
              <a:t> </a:t>
            </a:r>
            <a:r>
              <a:rPr sz="650" b="1" dirty="0">
                <a:solidFill>
                  <a:srgbClr val="9F23E1"/>
                </a:solidFill>
                <a:latin typeface="Arial"/>
                <a:cs typeface="Arial"/>
              </a:rPr>
              <a:t>Cancer</a:t>
            </a:r>
            <a:r>
              <a:rPr sz="650" b="1" spc="-5" dirty="0">
                <a:solidFill>
                  <a:srgbClr val="9F23E1"/>
                </a:solidFill>
                <a:latin typeface="Arial"/>
                <a:cs typeface="Arial"/>
              </a:rPr>
              <a:t> </a:t>
            </a:r>
            <a:r>
              <a:rPr sz="650" b="1" spc="-10" dirty="0">
                <a:solidFill>
                  <a:srgbClr val="9F23E1"/>
                </a:solidFill>
                <a:latin typeface="Arial"/>
                <a:cs typeface="Arial"/>
              </a:rPr>
              <a:t>Centers</a:t>
            </a:r>
            <a:r>
              <a:rPr sz="650" b="1" spc="-20" dirty="0">
                <a:solidFill>
                  <a:srgbClr val="9F23E1"/>
                </a:solidFill>
                <a:latin typeface="Arial"/>
                <a:cs typeface="Arial"/>
              </a:rPr>
              <a:t> </a:t>
            </a:r>
            <a:r>
              <a:rPr sz="650" b="1" spc="-10" dirty="0">
                <a:solidFill>
                  <a:srgbClr val="9F23E1"/>
                </a:solidFill>
                <a:latin typeface="Arial"/>
                <a:cs typeface="Arial"/>
              </a:rPr>
              <a:t>(Value</a:t>
            </a:r>
            <a:r>
              <a:rPr sz="650" b="1" spc="-20" dirty="0">
                <a:solidFill>
                  <a:srgbClr val="9F23E1"/>
                </a:solidFill>
                <a:latin typeface="Arial"/>
                <a:cs typeface="Arial"/>
              </a:rPr>
              <a:t> </a:t>
            </a:r>
            <a:r>
              <a:rPr sz="650" b="1" spc="-10" dirty="0">
                <a:solidFill>
                  <a:srgbClr val="9F23E1"/>
                </a:solidFill>
                <a:latin typeface="Arial"/>
                <a:cs typeface="Arial"/>
              </a:rPr>
              <a:t>Pathways)</a:t>
            </a:r>
            <a:endParaRPr sz="650">
              <a:latin typeface="Arial"/>
              <a:cs typeface="Arial"/>
            </a:endParaRPr>
          </a:p>
        </p:txBody>
      </p:sp>
      <p:sp>
        <p:nvSpPr>
          <p:cNvPr id="45" name="object 45"/>
          <p:cNvSpPr txBox="1"/>
          <p:nvPr/>
        </p:nvSpPr>
        <p:spPr>
          <a:xfrm>
            <a:off x="5909848" y="3530780"/>
            <a:ext cx="2249805" cy="322580"/>
          </a:xfrm>
          <a:prstGeom prst="rect">
            <a:avLst/>
          </a:prstGeom>
        </p:spPr>
        <p:txBody>
          <a:bodyPr vert="horz" wrap="square" lIns="0" tIns="12065" rIns="0" bIns="0" rtlCol="0">
            <a:spAutoFit/>
          </a:bodyPr>
          <a:lstStyle/>
          <a:p>
            <a:pPr marL="12700" marR="5080" algn="ctr">
              <a:lnSpc>
                <a:spcPct val="100000"/>
              </a:lnSpc>
              <a:spcBef>
                <a:spcPts val="95"/>
              </a:spcBef>
            </a:pPr>
            <a:r>
              <a:rPr sz="650" dirty="0">
                <a:latin typeface="Arial"/>
                <a:cs typeface="Arial"/>
              </a:rPr>
              <a:t>“After</a:t>
            </a:r>
            <a:r>
              <a:rPr sz="650" spc="-20" dirty="0">
                <a:latin typeface="Arial"/>
                <a:cs typeface="Arial"/>
              </a:rPr>
              <a:t> </a:t>
            </a:r>
            <a:r>
              <a:rPr sz="650" spc="-10" dirty="0">
                <a:latin typeface="Arial"/>
                <a:cs typeface="Arial"/>
              </a:rPr>
              <a:t>beginning</a:t>
            </a:r>
            <a:r>
              <a:rPr sz="650" spc="25" dirty="0">
                <a:latin typeface="Arial"/>
                <a:cs typeface="Arial"/>
              </a:rPr>
              <a:t> </a:t>
            </a:r>
            <a:r>
              <a:rPr sz="650" dirty="0">
                <a:latin typeface="Arial"/>
                <a:cs typeface="Arial"/>
              </a:rPr>
              <a:t>to</a:t>
            </a:r>
            <a:r>
              <a:rPr sz="650" spc="-20" dirty="0">
                <a:latin typeface="Arial"/>
                <a:cs typeface="Arial"/>
              </a:rPr>
              <a:t> </a:t>
            </a:r>
            <a:r>
              <a:rPr sz="650" dirty="0">
                <a:latin typeface="Arial"/>
                <a:cs typeface="Arial"/>
              </a:rPr>
              <a:t>use</a:t>
            </a:r>
            <a:r>
              <a:rPr sz="650" spc="5" dirty="0">
                <a:latin typeface="Arial"/>
                <a:cs typeface="Arial"/>
              </a:rPr>
              <a:t> </a:t>
            </a:r>
            <a:r>
              <a:rPr sz="650" dirty="0">
                <a:latin typeface="Arial"/>
                <a:cs typeface="Arial"/>
              </a:rPr>
              <a:t>the</a:t>
            </a:r>
            <a:r>
              <a:rPr sz="650" spc="5" dirty="0">
                <a:latin typeface="Arial"/>
                <a:cs typeface="Arial"/>
              </a:rPr>
              <a:t> </a:t>
            </a:r>
            <a:r>
              <a:rPr sz="650" dirty="0">
                <a:latin typeface="Arial"/>
                <a:cs typeface="Arial"/>
              </a:rPr>
              <a:t>DFCI</a:t>
            </a:r>
            <a:r>
              <a:rPr sz="650" spc="5" dirty="0">
                <a:latin typeface="Arial"/>
                <a:cs typeface="Arial"/>
              </a:rPr>
              <a:t> </a:t>
            </a:r>
            <a:r>
              <a:rPr sz="650" spc="-10" dirty="0">
                <a:latin typeface="Arial"/>
                <a:cs typeface="Arial"/>
              </a:rPr>
              <a:t>pathway,</a:t>
            </a:r>
            <a:r>
              <a:rPr sz="650" spc="5" dirty="0">
                <a:latin typeface="Arial"/>
                <a:cs typeface="Arial"/>
              </a:rPr>
              <a:t> </a:t>
            </a:r>
            <a:r>
              <a:rPr sz="650" dirty="0">
                <a:latin typeface="Arial"/>
                <a:cs typeface="Arial"/>
              </a:rPr>
              <a:t>we</a:t>
            </a:r>
            <a:r>
              <a:rPr sz="650" spc="-10" dirty="0">
                <a:latin typeface="Arial"/>
                <a:cs typeface="Arial"/>
              </a:rPr>
              <a:t> recently began</a:t>
            </a:r>
            <a:r>
              <a:rPr sz="650" spc="500" dirty="0">
                <a:latin typeface="Arial"/>
                <a:cs typeface="Arial"/>
              </a:rPr>
              <a:t> </a:t>
            </a:r>
            <a:r>
              <a:rPr sz="650" spc="-10" dirty="0">
                <a:latin typeface="Arial"/>
                <a:cs typeface="Arial"/>
              </a:rPr>
              <a:t>financially incentivizing</a:t>
            </a:r>
            <a:r>
              <a:rPr sz="650" spc="35" dirty="0">
                <a:latin typeface="Arial"/>
                <a:cs typeface="Arial"/>
              </a:rPr>
              <a:t> </a:t>
            </a:r>
            <a:r>
              <a:rPr sz="650" dirty="0">
                <a:latin typeface="Arial"/>
                <a:cs typeface="Arial"/>
              </a:rPr>
              <a:t>HCPs</a:t>
            </a:r>
            <a:r>
              <a:rPr sz="650" spc="10" dirty="0">
                <a:latin typeface="Arial"/>
                <a:cs typeface="Arial"/>
              </a:rPr>
              <a:t> </a:t>
            </a:r>
            <a:r>
              <a:rPr sz="650" dirty="0">
                <a:latin typeface="Arial"/>
                <a:cs typeface="Arial"/>
              </a:rPr>
              <a:t>to</a:t>
            </a:r>
            <a:r>
              <a:rPr sz="650" spc="-15" dirty="0">
                <a:latin typeface="Arial"/>
                <a:cs typeface="Arial"/>
              </a:rPr>
              <a:t> </a:t>
            </a:r>
            <a:r>
              <a:rPr sz="650" dirty="0">
                <a:latin typeface="Arial"/>
                <a:cs typeface="Arial"/>
              </a:rPr>
              <a:t>use</a:t>
            </a:r>
            <a:r>
              <a:rPr sz="650" spc="10" dirty="0">
                <a:latin typeface="Arial"/>
                <a:cs typeface="Arial"/>
              </a:rPr>
              <a:t> </a:t>
            </a:r>
            <a:r>
              <a:rPr sz="650" dirty="0">
                <a:latin typeface="Arial"/>
                <a:cs typeface="Arial"/>
              </a:rPr>
              <a:t>the</a:t>
            </a:r>
            <a:r>
              <a:rPr sz="650" spc="10" dirty="0">
                <a:latin typeface="Arial"/>
                <a:cs typeface="Arial"/>
              </a:rPr>
              <a:t> </a:t>
            </a:r>
            <a:r>
              <a:rPr sz="650" spc="-10" dirty="0">
                <a:latin typeface="Arial"/>
                <a:cs typeface="Arial"/>
              </a:rPr>
              <a:t>portal.”</a:t>
            </a:r>
            <a:endParaRPr sz="650">
              <a:latin typeface="Arial"/>
              <a:cs typeface="Arial"/>
            </a:endParaRPr>
          </a:p>
          <a:p>
            <a:pPr marL="19050" algn="ctr">
              <a:lnSpc>
                <a:spcPct val="100000"/>
              </a:lnSpc>
            </a:pPr>
            <a:r>
              <a:rPr sz="650" b="1" dirty="0">
                <a:solidFill>
                  <a:srgbClr val="861ADC"/>
                </a:solidFill>
                <a:latin typeface="Arial"/>
                <a:cs typeface="Arial"/>
              </a:rPr>
              <a:t>~</a:t>
            </a:r>
            <a:r>
              <a:rPr sz="650" b="1" spc="-30" dirty="0">
                <a:solidFill>
                  <a:srgbClr val="861ADC"/>
                </a:solidFill>
                <a:latin typeface="Arial"/>
                <a:cs typeface="Arial"/>
              </a:rPr>
              <a:t> </a:t>
            </a:r>
            <a:r>
              <a:rPr sz="650" b="1" dirty="0">
                <a:solidFill>
                  <a:srgbClr val="861ADC"/>
                </a:solidFill>
                <a:latin typeface="Arial"/>
                <a:cs typeface="Arial"/>
              </a:rPr>
              <a:t>New</a:t>
            </a:r>
            <a:r>
              <a:rPr sz="650" b="1" spc="-15" dirty="0">
                <a:solidFill>
                  <a:srgbClr val="861ADC"/>
                </a:solidFill>
                <a:latin typeface="Arial"/>
                <a:cs typeface="Arial"/>
              </a:rPr>
              <a:t> </a:t>
            </a:r>
            <a:r>
              <a:rPr sz="650" b="1" dirty="0">
                <a:solidFill>
                  <a:srgbClr val="861ADC"/>
                </a:solidFill>
                <a:latin typeface="Arial"/>
                <a:cs typeface="Arial"/>
              </a:rPr>
              <a:t>England</a:t>
            </a:r>
            <a:r>
              <a:rPr sz="650" b="1" spc="10" dirty="0">
                <a:solidFill>
                  <a:srgbClr val="861ADC"/>
                </a:solidFill>
                <a:latin typeface="Arial"/>
                <a:cs typeface="Arial"/>
              </a:rPr>
              <a:t> </a:t>
            </a:r>
            <a:r>
              <a:rPr sz="650" b="1" dirty="0">
                <a:solidFill>
                  <a:srgbClr val="861ADC"/>
                </a:solidFill>
                <a:latin typeface="Arial"/>
                <a:cs typeface="Arial"/>
              </a:rPr>
              <a:t>Cancer </a:t>
            </a:r>
            <a:r>
              <a:rPr sz="650" b="1" spc="-10" dirty="0">
                <a:solidFill>
                  <a:srgbClr val="861ADC"/>
                </a:solidFill>
                <a:latin typeface="Arial"/>
                <a:cs typeface="Arial"/>
              </a:rPr>
              <a:t>Specialists</a:t>
            </a:r>
            <a:r>
              <a:rPr sz="650" b="1" spc="-20" dirty="0">
                <a:solidFill>
                  <a:srgbClr val="861ADC"/>
                </a:solidFill>
                <a:latin typeface="Arial"/>
                <a:cs typeface="Arial"/>
              </a:rPr>
              <a:t> </a:t>
            </a:r>
            <a:r>
              <a:rPr sz="650" b="1" dirty="0">
                <a:solidFill>
                  <a:srgbClr val="861ADC"/>
                </a:solidFill>
                <a:latin typeface="Arial"/>
                <a:cs typeface="Arial"/>
              </a:rPr>
              <a:t>(DFCI /</a:t>
            </a:r>
            <a:r>
              <a:rPr sz="650" b="1" spc="-25" dirty="0">
                <a:solidFill>
                  <a:srgbClr val="861ADC"/>
                </a:solidFill>
                <a:latin typeface="Arial"/>
                <a:cs typeface="Arial"/>
              </a:rPr>
              <a:t> </a:t>
            </a:r>
            <a:r>
              <a:rPr sz="650" b="1" spc="-10" dirty="0">
                <a:solidFill>
                  <a:srgbClr val="861ADC"/>
                </a:solidFill>
                <a:latin typeface="Arial"/>
                <a:cs typeface="Arial"/>
              </a:rPr>
              <a:t>Philips)</a:t>
            </a:r>
            <a:endParaRPr sz="650">
              <a:latin typeface="Arial"/>
              <a:cs typeface="Arial"/>
            </a:endParaRPr>
          </a:p>
        </p:txBody>
      </p:sp>
      <p:grpSp>
        <p:nvGrpSpPr>
          <p:cNvPr id="46" name="object 46"/>
          <p:cNvGrpSpPr/>
          <p:nvPr/>
        </p:nvGrpSpPr>
        <p:grpSpPr>
          <a:xfrm>
            <a:off x="5526900" y="1524253"/>
            <a:ext cx="2973070" cy="2901950"/>
            <a:chOff x="5526900" y="1524253"/>
            <a:chExt cx="2973070" cy="2901950"/>
          </a:xfrm>
        </p:grpSpPr>
        <p:pic>
          <p:nvPicPr>
            <p:cNvPr id="47" name="object 47"/>
            <p:cNvPicPr/>
            <p:nvPr/>
          </p:nvPicPr>
          <p:blipFill>
            <a:blip r:embed="rId5" cstate="print"/>
            <a:stretch>
              <a:fillRect/>
            </a:stretch>
          </p:blipFill>
          <p:spPr>
            <a:xfrm>
              <a:off x="5526900" y="1597202"/>
              <a:ext cx="2972689" cy="2828810"/>
            </a:xfrm>
            <a:prstGeom prst="rect">
              <a:avLst/>
            </a:prstGeom>
          </p:spPr>
        </p:pic>
        <p:sp>
          <p:nvSpPr>
            <p:cNvPr id="48" name="object 48"/>
            <p:cNvSpPr/>
            <p:nvPr/>
          </p:nvSpPr>
          <p:spPr>
            <a:xfrm>
              <a:off x="6124498" y="1524253"/>
              <a:ext cx="1890395" cy="121920"/>
            </a:xfrm>
            <a:custGeom>
              <a:avLst/>
              <a:gdLst/>
              <a:ahLst/>
              <a:cxnLst/>
              <a:rect l="l" t="t" r="r" b="b"/>
              <a:pathLst>
                <a:path w="1890395" h="121919">
                  <a:moveTo>
                    <a:pt x="1890217" y="0"/>
                  </a:moveTo>
                  <a:lnTo>
                    <a:pt x="0" y="0"/>
                  </a:lnTo>
                  <a:lnTo>
                    <a:pt x="0" y="121920"/>
                  </a:lnTo>
                  <a:lnTo>
                    <a:pt x="1890217" y="121920"/>
                  </a:lnTo>
                  <a:lnTo>
                    <a:pt x="1890217" y="0"/>
                  </a:lnTo>
                  <a:close/>
                </a:path>
              </a:pathLst>
            </a:custGeom>
            <a:solidFill>
              <a:srgbClr val="FFFFFF"/>
            </a:solidFill>
          </p:spPr>
          <p:txBody>
            <a:bodyPr wrap="square" lIns="0" tIns="0" rIns="0" bIns="0" rtlCol="0"/>
            <a:lstStyle/>
            <a:p>
              <a:endParaRPr/>
            </a:p>
          </p:txBody>
        </p:sp>
        <p:sp>
          <p:nvSpPr>
            <p:cNvPr id="49" name="object 49"/>
            <p:cNvSpPr/>
            <p:nvPr/>
          </p:nvSpPr>
          <p:spPr>
            <a:xfrm>
              <a:off x="5773144" y="2141208"/>
              <a:ext cx="2528570" cy="0"/>
            </a:xfrm>
            <a:custGeom>
              <a:avLst/>
              <a:gdLst/>
              <a:ahLst/>
              <a:cxnLst/>
              <a:rect l="l" t="t" r="r" b="b"/>
              <a:pathLst>
                <a:path w="2528570">
                  <a:moveTo>
                    <a:pt x="0" y="0"/>
                  </a:moveTo>
                  <a:lnTo>
                    <a:pt x="2528189" y="0"/>
                  </a:lnTo>
                </a:path>
              </a:pathLst>
            </a:custGeom>
            <a:ln w="6350">
              <a:solidFill>
                <a:srgbClr val="BEBEBE"/>
              </a:solidFill>
            </a:ln>
          </p:spPr>
          <p:txBody>
            <a:bodyPr wrap="square" lIns="0" tIns="0" rIns="0" bIns="0" rtlCol="0"/>
            <a:lstStyle/>
            <a:p>
              <a:endParaRPr/>
            </a:p>
          </p:txBody>
        </p:sp>
        <p:sp>
          <p:nvSpPr>
            <p:cNvPr id="50" name="object 50"/>
            <p:cNvSpPr/>
            <p:nvPr/>
          </p:nvSpPr>
          <p:spPr>
            <a:xfrm>
              <a:off x="5773144" y="2586376"/>
              <a:ext cx="2528570" cy="0"/>
            </a:xfrm>
            <a:custGeom>
              <a:avLst/>
              <a:gdLst/>
              <a:ahLst/>
              <a:cxnLst/>
              <a:rect l="l" t="t" r="r" b="b"/>
              <a:pathLst>
                <a:path w="2528570">
                  <a:moveTo>
                    <a:pt x="0" y="0"/>
                  </a:moveTo>
                  <a:lnTo>
                    <a:pt x="2528189" y="0"/>
                  </a:lnTo>
                </a:path>
              </a:pathLst>
            </a:custGeom>
            <a:ln w="6350">
              <a:solidFill>
                <a:srgbClr val="BEBEBE"/>
              </a:solidFill>
            </a:ln>
          </p:spPr>
          <p:txBody>
            <a:bodyPr wrap="square" lIns="0" tIns="0" rIns="0" bIns="0" rtlCol="0"/>
            <a:lstStyle/>
            <a:p>
              <a:endParaRPr/>
            </a:p>
          </p:txBody>
        </p:sp>
        <p:sp>
          <p:nvSpPr>
            <p:cNvPr id="51" name="object 51"/>
            <p:cNvSpPr/>
            <p:nvPr/>
          </p:nvSpPr>
          <p:spPr>
            <a:xfrm>
              <a:off x="5773144" y="3031545"/>
              <a:ext cx="2528570" cy="0"/>
            </a:xfrm>
            <a:custGeom>
              <a:avLst/>
              <a:gdLst/>
              <a:ahLst/>
              <a:cxnLst/>
              <a:rect l="l" t="t" r="r" b="b"/>
              <a:pathLst>
                <a:path w="2528570">
                  <a:moveTo>
                    <a:pt x="0" y="0"/>
                  </a:moveTo>
                  <a:lnTo>
                    <a:pt x="2528189" y="0"/>
                  </a:lnTo>
                </a:path>
              </a:pathLst>
            </a:custGeom>
            <a:ln w="6350">
              <a:solidFill>
                <a:srgbClr val="BEBEBE"/>
              </a:solidFill>
            </a:ln>
          </p:spPr>
          <p:txBody>
            <a:bodyPr wrap="square" lIns="0" tIns="0" rIns="0" bIns="0" rtlCol="0"/>
            <a:lstStyle/>
            <a:p>
              <a:endParaRPr/>
            </a:p>
          </p:txBody>
        </p:sp>
        <p:sp>
          <p:nvSpPr>
            <p:cNvPr id="52" name="object 52"/>
            <p:cNvSpPr/>
            <p:nvPr/>
          </p:nvSpPr>
          <p:spPr>
            <a:xfrm>
              <a:off x="5773144" y="3476715"/>
              <a:ext cx="2528570" cy="0"/>
            </a:xfrm>
            <a:custGeom>
              <a:avLst/>
              <a:gdLst/>
              <a:ahLst/>
              <a:cxnLst/>
              <a:rect l="l" t="t" r="r" b="b"/>
              <a:pathLst>
                <a:path w="2528570">
                  <a:moveTo>
                    <a:pt x="0" y="0"/>
                  </a:moveTo>
                  <a:lnTo>
                    <a:pt x="2528189" y="0"/>
                  </a:lnTo>
                </a:path>
              </a:pathLst>
            </a:custGeom>
            <a:ln w="6350">
              <a:solidFill>
                <a:srgbClr val="BEBEBE"/>
              </a:solidFill>
            </a:ln>
          </p:spPr>
          <p:txBody>
            <a:bodyPr wrap="square" lIns="0" tIns="0" rIns="0" bIns="0" rtlCol="0"/>
            <a:lstStyle/>
            <a:p>
              <a:endParaRPr/>
            </a:p>
          </p:txBody>
        </p:sp>
        <p:sp>
          <p:nvSpPr>
            <p:cNvPr id="53" name="object 53"/>
            <p:cNvSpPr/>
            <p:nvPr/>
          </p:nvSpPr>
          <p:spPr>
            <a:xfrm>
              <a:off x="5773144" y="3921881"/>
              <a:ext cx="2528570" cy="0"/>
            </a:xfrm>
            <a:custGeom>
              <a:avLst/>
              <a:gdLst/>
              <a:ahLst/>
              <a:cxnLst/>
              <a:rect l="l" t="t" r="r" b="b"/>
              <a:pathLst>
                <a:path w="2528570">
                  <a:moveTo>
                    <a:pt x="0" y="0"/>
                  </a:moveTo>
                  <a:lnTo>
                    <a:pt x="2528189" y="0"/>
                  </a:lnTo>
                </a:path>
              </a:pathLst>
            </a:custGeom>
            <a:ln w="6350">
              <a:solidFill>
                <a:srgbClr val="BEBEBE"/>
              </a:solidFill>
            </a:ln>
          </p:spPr>
          <p:txBody>
            <a:bodyPr wrap="square" lIns="0" tIns="0" rIns="0" bIns="0" rtlCol="0"/>
            <a:lstStyle/>
            <a:p>
              <a:endParaRPr/>
            </a:p>
          </p:txBody>
        </p:sp>
      </p:grpSp>
      <p:sp>
        <p:nvSpPr>
          <p:cNvPr id="54" name="object 54"/>
          <p:cNvSpPr txBox="1"/>
          <p:nvPr/>
        </p:nvSpPr>
        <p:spPr>
          <a:xfrm>
            <a:off x="6163557" y="1512149"/>
            <a:ext cx="1818639"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D40055"/>
                </a:solidFill>
                <a:latin typeface="Arial"/>
                <a:cs typeface="Arial"/>
              </a:rPr>
              <a:t>Example</a:t>
            </a:r>
            <a:r>
              <a:rPr sz="700" b="1" spc="-45" dirty="0">
                <a:solidFill>
                  <a:srgbClr val="D40055"/>
                </a:solidFill>
                <a:latin typeface="Arial"/>
                <a:cs typeface="Arial"/>
              </a:rPr>
              <a:t> </a:t>
            </a:r>
            <a:r>
              <a:rPr sz="700" b="1" dirty="0">
                <a:solidFill>
                  <a:srgbClr val="D40055"/>
                </a:solidFill>
                <a:latin typeface="Arial"/>
                <a:cs typeface="Arial"/>
              </a:rPr>
              <a:t>Account</a:t>
            </a:r>
            <a:r>
              <a:rPr sz="700" b="1" spc="-25" dirty="0">
                <a:solidFill>
                  <a:srgbClr val="D40055"/>
                </a:solidFill>
                <a:latin typeface="Arial"/>
                <a:cs typeface="Arial"/>
              </a:rPr>
              <a:t> </a:t>
            </a:r>
            <a:r>
              <a:rPr sz="700" b="1" dirty="0">
                <a:solidFill>
                  <a:srgbClr val="D40055"/>
                </a:solidFill>
                <a:latin typeface="Arial"/>
                <a:cs typeface="Arial"/>
              </a:rPr>
              <a:t>Policing</a:t>
            </a:r>
            <a:r>
              <a:rPr sz="700" b="1" spc="-20" dirty="0">
                <a:solidFill>
                  <a:srgbClr val="D40055"/>
                </a:solidFill>
                <a:latin typeface="Arial"/>
                <a:cs typeface="Arial"/>
              </a:rPr>
              <a:t> </a:t>
            </a:r>
            <a:r>
              <a:rPr sz="700" b="1" spc="-10" dirty="0">
                <a:solidFill>
                  <a:srgbClr val="D40055"/>
                </a:solidFill>
                <a:latin typeface="Arial"/>
                <a:cs typeface="Arial"/>
              </a:rPr>
              <a:t>Implementation</a:t>
            </a:r>
            <a:endParaRPr sz="700">
              <a:latin typeface="Arial"/>
              <a:cs typeface="Arial"/>
            </a:endParaRPr>
          </a:p>
        </p:txBody>
      </p:sp>
      <p:sp>
        <p:nvSpPr>
          <p:cNvPr id="55" name="object 55"/>
          <p:cNvSpPr txBox="1"/>
          <p:nvPr/>
        </p:nvSpPr>
        <p:spPr>
          <a:xfrm>
            <a:off x="294358" y="4648896"/>
            <a:ext cx="4195445" cy="111125"/>
          </a:xfrm>
          <a:prstGeom prst="rect">
            <a:avLst/>
          </a:prstGeom>
        </p:spPr>
        <p:txBody>
          <a:bodyPr vert="horz" wrap="square" lIns="0" tIns="5080" rIns="0" bIns="0" rtlCol="0">
            <a:spAutoFit/>
          </a:bodyPr>
          <a:lstStyle/>
          <a:p>
            <a:pPr marL="12700">
              <a:lnSpc>
                <a:spcPct val="100000"/>
              </a:lnSpc>
              <a:spcBef>
                <a:spcPts val="40"/>
              </a:spcBef>
            </a:pPr>
            <a:r>
              <a:rPr sz="600" b="1" dirty="0">
                <a:solidFill>
                  <a:srgbClr val="181B1F"/>
                </a:solidFill>
                <a:latin typeface="Arial"/>
                <a:cs typeface="Arial"/>
              </a:rPr>
              <a:t>Note:</a:t>
            </a:r>
            <a:r>
              <a:rPr sz="600" b="1" spc="-20" dirty="0">
                <a:solidFill>
                  <a:srgbClr val="181B1F"/>
                </a:solidFill>
                <a:latin typeface="Arial"/>
                <a:cs typeface="Arial"/>
              </a:rPr>
              <a:t> </a:t>
            </a:r>
            <a:r>
              <a:rPr sz="600" spc="-10" dirty="0">
                <a:solidFill>
                  <a:srgbClr val="181B1F"/>
                </a:solidFill>
                <a:latin typeface="Arial"/>
                <a:cs typeface="Arial"/>
              </a:rPr>
              <a:t>OneOncology</a:t>
            </a:r>
            <a:r>
              <a:rPr sz="600" spc="-30" dirty="0">
                <a:solidFill>
                  <a:srgbClr val="181B1F"/>
                </a:solidFill>
                <a:latin typeface="Arial"/>
                <a:cs typeface="Arial"/>
              </a:rPr>
              <a:t> </a:t>
            </a:r>
            <a:r>
              <a:rPr sz="600" dirty="0">
                <a:solidFill>
                  <a:srgbClr val="181B1F"/>
                </a:solidFill>
                <a:latin typeface="Arial"/>
                <a:cs typeface="Arial"/>
              </a:rPr>
              <a:t>&amp;</a:t>
            </a:r>
            <a:r>
              <a:rPr sz="600" spc="-10" dirty="0">
                <a:solidFill>
                  <a:srgbClr val="181B1F"/>
                </a:solidFill>
                <a:latin typeface="Arial"/>
                <a:cs typeface="Arial"/>
              </a:rPr>
              <a:t> ONCare </a:t>
            </a:r>
            <a:r>
              <a:rPr sz="600" dirty="0">
                <a:solidFill>
                  <a:srgbClr val="181B1F"/>
                </a:solidFill>
                <a:latin typeface="Arial"/>
                <a:cs typeface="Arial"/>
              </a:rPr>
              <a:t>not</a:t>
            </a:r>
            <a:r>
              <a:rPr sz="600" spc="-5" dirty="0">
                <a:solidFill>
                  <a:srgbClr val="181B1F"/>
                </a:solidFill>
                <a:latin typeface="Arial"/>
                <a:cs typeface="Arial"/>
              </a:rPr>
              <a:t> </a:t>
            </a:r>
            <a:r>
              <a:rPr sz="600" dirty="0">
                <a:solidFill>
                  <a:srgbClr val="181B1F"/>
                </a:solidFill>
                <a:latin typeface="Arial"/>
                <a:cs typeface="Arial"/>
              </a:rPr>
              <a:t>currently</a:t>
            </a:r>
            <a:r>
              <a:rPr sz="600" spc="-30" dirty="0">
                <a:solidFill>
                  <a:srgbClr val="181B1F"/>
                </a:solidFill>
                <a:latin typeface="Arial"/>
                <a:cs typeface="Arial"/>
              </a:rPr>
              <a:t> </a:t>
            </a:r>
            <a:r>
              <a:rPr sz="600" dirty="0">
                <a:solidFill>
                  <a:srgbClr val="181B1F"/>
                </a:solidFill>
                <a:latin typeface="Arial"/>
                <a:cs typeface="Arial"/>
              </a:rPr>
              <a:t>included</a:t>
            </a:r>
            <a:r>
              <a:rPr sz="600" spc="-15" dirty="0">
                <a:solidFill>
                  <a:srgbClr val="181B1F"/>
                </a:solidFill>
                <a:latin typeface="Arial"/>
                <a:cs typeface="Arial"/>
              </a:rPr>
              <a:t> </a:t>
            </a:r>
            <a:r>
              <a:rPr sz="600" dirty="0">
                <a:solidFill>
                  <a:srgbClr val="181B1F"/>
                </a:solidFill>
                <a:latin typeface="Arial"/>
                <a:cs typeface="Arial"/>
              </a:rPr>
              <a:t>given</a:t>
            </a:r>
            <a:r>
              <a:rPr sz="600" spc="-20" dirty="0">
                <a:solidFill>
                  <a:srgbClr val="181B1F"/>
                </a:solidFill>
                <a:latin typeface="Arial"/>
                <a:cs typeface="Arial"/>
              </a:rPr>
              <a:t> </a:t>
            </a:r>
            <a:r>
              <a:rPr sz="600" dirty="0">
                <a:solidFill>
                  <a:srgbClr val="181B1F"/>
                </a:solidFill>
                <a:latin typeface="Arial"/>
                <a:cs typeface="Arial"/>
              </a:rPr>
              <a:t>limited</a:t>
            </a:r>
            <a:r>
              <a:rPr sz="600" spc="-5" dirty="0">
                <a:solidFill>
                  <a:srgbClr val="181B1F"/>
                </a:solidFill>
                <a:latin typeface="Arial"/>
                <a:cs typeface="Arial"/>
              </a:rPr>
              <a:t> </a:t>
            </a:r>
            <a:r>
              <a:rPr sz="600" dirty="0">
                <a:solidFill>
                  <a:srgbClr val="181B1F"/>
                </a:solidFill>
                <a:latin typeface="Arial"/>
                <a:cs typeface="Arial"/>
              </a:rPr>
              <a:t>number</a:t>
            </a:r>
            <a:r>
              <a:rPr sz="600" spc="5" dirty="0">
                <a:solidFill>
                  <a:srgbClr val="181B1F"/>
                </a:solidFill>
                <a:latin typeface="Arial"/>
                <a:cs typeface="Arial"/>
              </a:rPr>
              <a:t> </a:t>
            </a:r>
            <a:r>
              <a:rPr sz="600" dirty="0">
                <a:solidFill>
                  <a:srgbClr val="181B1F"/>
                </a:solidFill>
                <a:latin typeface="Arial"/>
                <a:cs typeface="Arial"/>
              </a:rPr>
              <a:t>of</a:t>
            </a:r>
            <a:r>
              <a:rPr sz="600" spc="-15" dirty="0">
                <a:solidFill>
                  <a:srgbClr val="181B1F"/>
                </a:solidFill>
                <a:latin typeface="Arial"/>
                <a:cs typeface="Arial"/>
              </a:rPr>
              <a:t> </a:t>
            </a:r>
            <a:r>
              <a:rPr sz="600" dirty="0">
                <a:solidFill>
                  <a:srgbClr val="181B1F"/>
                </a:solidFill>
                <a:latin typeface="Arial"/>
                <a:cs typeface="Arial"/>
              </a:rPr>
              <a:t>confirmed</a:t>
            </a:r>
            <a:r>
              <a:rPr sz="600" spc="10" dirty="0">
                <a:solidFill>
                  <a:srgbClr val="181B1F"/>
                </a:solidFill>
                <a:latin typeface="Arial"/>
                <a:cs typeface="Arial"/>
              </a:rPr>
              <a:t> </a:t>
            </a:r>
            <a:r>
              <a:rPr sz="600" dirty="0">
                <a:solidFill>
                  <a:srgbClr val="181B1F"/>
                </a:solidFill>
                <a:latin typeface="Arial"/>
                <a:cs typeface="Arial"/>
              </a:rPr>
              <a:t>users</a:t>
            </a:r>
            <a:r>
              <a:rPr sz="600" spc="-25" dirty="0">
                <a:solidFill>
                  <a:srgbClr val="181B1F"/>
                </a:solidFill>
                <a:latin typeface="Arial"/>
                <a:cs typeface="Arial"/>
              </a:rPr>
              <a:t> </a:t>
            </a:r>
            <a:r>
              <a:rPr sz="600" dirty="0">
                <a:solidFill>
                  <a:srgbClr val="181B1F"/>
                </a:solidFill>
                <a:latin typeface="Arial"/>
                <a:cs typeface="Arial"/>
              </a:rPr>
              <a:t>&amp;</a:t>
            </a:r>
            <a:r>
              <a:rPr sz="600" spc="-10" dirty="0">
                <a:solidFill>
                  <a:srgbClr val="181B1F"/>
                </a:solidFill>
                <a:latin typeface="Arial"/>
                <a:cs typeface="Arial"/>
              </a:rPr>
              <a:t> </a:t>
            </a:r>
            <a:r>
              <a:rPr sz="600" dirty="0">
                <a:solidFill>
                  <a:srgbClr val="181B1F"/>
                </a:solidFill>
                <a:latin typeface="Arial"/>
                <a:cs typeface="Arial"/>
              </a:rPr>
              <a:t>early</a:t>
            </a:r>
            <a:r>
              <a:rPr sz="600" spc="-20" dirty="0">
                <a:solidFill>
                  <a:srgbClr val="181B1F"/>
                </a:solidFill>
                <a:latin typeface="Arial"/>
                <a:cs typeface="Arial"/>
              </a:rPr>
              <a:t> </a:t>
            </a:r>
            <a:r>
              <a:rPr sz="600" dirty="0">
                <a:solidFill>
                  <a:srgbClr val="181B1F"/>
                </a:solidFill>
                <a:latin typeface="Arial"/>
                <a:cs typeface="Arial"/>
              </a:rPr>
              <a:t>stage</a:t>
            </a:r>
            <a:r>
              <a:rPr sz="600" spc="-15" dirty="0">
                <a:solidFill>
                  <a:srgbClr val="181B1F"/>
                </a:solidFill>
                <a:latin typeface="Arial"/>
                <a:cs typeface="Arial"/>
              </a:rPr>
              <a:t> </a:t>
            </a:r>
            <a:r>
              <a:rPr sz="600" dirty="0">
                <a:solidFill>
                  <a:srgbClr val="181B1F"/>
                </a:solidFill>
                <a:latin typeface="Arial"/>
                <a:cs typeface="Arial"/>
              </a:rPr>
              <a:t>rollout</a:t>
            </a:r>
            <a:r>
              <a:rPr sz="600" spc="-35" dirty="0">
                <a:solidFill>
                  <a:srgbClr val="181B1F"/>
                </a:solidFill>
                <a:latin typeface="Arial"/>
                <a:cs typeface="Arial"/>
              </a:rPr>
              <a:t> </a:t>
            </a:r>
            <a:r>
              <a:rPr sz="600" spc="-10" dirty="0">
                <a:solidFill>
                  <a:srgbClr val="181B1F"/>
                </a:solidFill>
                <a:latin typeface="Arial"/>
                <a:cs typeface="Arial"/>
              </a:rPr>
              <a:t>process</a:t>
            </a:r>
            <a:endParaRPr sz="600">
              <a:latin typeface="Arial"/>
              <a:cs typeface="Arial"/>
            </a:endParaRPr>
          </a:p>
        </p:txBody>
      </p:sp>
      <p:sp>
        <p:nvSpPr>
          <p:cNvPr id="56" name="object 56"/>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12</a:t>
            </a:fld>
            <a:endParaRPr spc="-25" dirty="0"/>
          </a:p>
        </p:txBody>
      </p:sp>
      <p:sp>
        <p:nvSpPr>
          <p:cNvPr id="57" name="object 5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Despite</a:t>
            </a:r>
            <a:r>
              <a:rPr spc="-5" dirty="0"/>
              <a:t> </a:t>
            </a:r>
            <a:r>
              <a:rPr dirty="0"/>
              <a:t>pathways</a:t>
            </a:r>
            <a:r>
              <a:rPr spc="45" dirty="0"/>
              <a:t> </a:t>
            </a:r>
            <a:r>
              <a:rPr dirty="0"/>
              <a:t>guidance</a:t>
            </a:r>
            <a:r>
              <a:rPr spc="5" dirty="0"/>
              <a:t> </a:t>
            </a:r>
            <a:r>
              <a:rPr dirty="0"/>
              <a:t>and</a:t>
            </a:r>
            <a:r>
              <a:rPr spc="15" dirty="0"/>
              <a:t> </a:t>
            </a:r>
            <a:r>
              <a:rPr dirty="0"/>
              <a:t>product</a:t>
            </a:r>
            <a:r>
              <a:rPr spc="-5" dirty="0"/>
              <a:t> </a:t>
            </a:r>
            <a:r>
              <a:rPr dirty="0"/>
              <a:t>restrictions, all</a:t>
            </a:r>
            <a:r>
              <a:rPr spc="15" dirty="0"/>
              <a:t> </a:t>
            </a:r>
            <a:r>
              <a:rPr dirty="0"/>
              <a:t>pathways</a:t>
            </a:r>
            <a:r>
              <a:rPr spc="45" dirty="0"/>
              <a:t> </a:t>
            </a:r>
            <a:r>
              <a:rPr dirty="0"/>
              <a:t>are</a:t>
            </a:r>
            <a:r>
              <a:rPr spc="5" dirty="0"/>
              <a:t> </a:t>
            </a:r>
            <a:r>
              <a:rPr dirty="0"/>
              <a:t>still voluntary</a:t>
            </a:r>
            <a:r>
              <a:rPr spc="10" dirty="0"/>
              <a:t> </a:t>
            </a:r>
            <a:r>
              <a:rPr dirty="0"/>
              <a:t>and</a:t>
            </a:r>
            <a:r>
              <a:rPr spc="10" dirty="0"/>
              <a:t> </a:t>
            </a:r>
            <a:r>
              <a:rPr spc="-25" dirty="0"/>
              <a:t>do </a:t>
            </a:r>
            <a:r>
              <a:rPr dirty="0"/>
              <a:t>not</a:t>
            </a:r>
            <a:r>
              <a:rPr spc="25" dirty="0"/>
              <a:t> </a:t>
            </a:r>
            <a:r>
              <a:rPr dirty="0"/>
              <a:t>dictate</a:t>
            </a:r>
            <a:r>
              <a:rPr spc="5" dirty="0"/>
              <a:t> </a:t>
            </a:r>
            <a:r>
              <a:rPr dirty="0"/>
              <a:t>product access,</a:t>
            </a:r>
            <a:r>
              <a:rPr spc="10" dirty="0"/>
              <a:t> </a:t>
            </a:r>
            <a:r>
              <a:rPr dirty="0"/>
              <a:t>with</a:t>
            </a:r>
            <a:r>
              <a:rPr spc="-5" dirty="0"/>
              <a:t> </a:t>
            </a:r>
            <a:r>
              <a:rPr dirty="0"/>
              <a:t>pathways</a:t>
            </a:r>
            <a:r>
              <a:rPr spc="40" dirty="0"/>
              <a:t> </a:t>
            </a:r>
            <a:r>
              <a:rPr dirty="0"/>
              <a:t>and</a:t>
            </a:r>
            <a:r>
              <a:rPr spc="35" dirty="0"/>
              <a:t> </a:t>
            </a:r>
            <a:r>
              <a:rPr dirty="0"/>
              <a:t>account participants</a:t>
            </a:r>
            <a:r>
              <a:rPr spc="5" dirty="0"/>
              <a:t> </a:t>
            </a:r>
            <a:r>
              <a:rPr dirty="0"/>
              <a:t>having</a:t>
            </a:r>
            <a:r>
              <a:rPr spc="5" dirty="0"/>
              <a:t> </a:t>
            </a:r>
            <a:r>
              <a:rPr dirty="0"/>
              <a:t>various</a:t>
            </a:r>
            <a:r>
              <a:rPr spc="5" dirty="0"/>
              <a:t> </a:t>
            </a:r>
            <a:r>
              <a:rPr spc="-20" dirty="0"/>
              <a:t>off- </a:t>
            </a:r>
            <a:r>
              <a:rPr dirty="0"/>
              <a:t>pathway</a:t>
            </a:r>
            <a:r>
              <a:rPr spc="10" dirty="0"/>
              <a:t> </a:t>
            </a:r>
            <a:r>
              <a:rPr dirty="0"/>
              <a:t>prescribing</a:t>
            </a:r>
            <a:r>
              <a:rPr spc="15" dirty="0"/>
              <a:t> </a:t>
            </a:r>
            <a:r>
              <a:rPr spc="-10" dirty="0"/>
              <a:t>processes</a:t>
            </a:r>
          </a:p>
        </p:txBody>
      </p:sp>
      <p:sp>
        <p:nvSpPr>
          <p:cNvPr id="3" name="object 3"/>
          <p:cNvSpPr txBox="1"/>
          <p:nvPr/>
        </p:nvSpPr>
        <p:spPr>
          <a:xfrm>
            <a:off x="2474818" y="903546"/>
            <a:ext cx="411861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Implications</a:t>
            </a:r>
            <a:r>
              <a:rPr sz="1050" b="1" spc="95" dirty="0">
                <a:solidFill>
                  <a:srgbClr val="1F69E7"/>
                </a:solidFill>
                <a:latin typeface="Arial"/>
                <a:cs typeface="Arial"/>
              </a:rPr>
              <a:t> </a:t>
            </a:r>
            <a:r>
              <a:rPr sz="1050" b="1" dirty="0">
                <a:solidFill>
                  <a:srgbClr val="1F69E7"/>
                </a:solidFill>
                <a:latin typeface="Arial"/>
                <a:cs typeface="Arial"/>
              </a:rPr>
              <a:t>if</a:t>
            </a:r>
            <a:r>
              <a:rPr sz="1050" b="1" spc="150" dirty="0">
                <a:solidFill>
                  <a:srgbClr val="1F69E7"/>
                </a:solidFill>
                <a:latin typeface="Arial"/>
                <a:cs typeface="Arial"/>
              </a:rPr>
              <a:t> </a:t>
            </a:r>
            <a:r>
              <a:rPr sz="1050" b="1" dirty="0">
                <a:solidFill>
                  <a:srgbClr val="1F69E7"/>
                </a:solidFill>
                <a:latin typeface="Arial"/>
                <a:cs typeface="Arial"/>
              </a:rPr>
              <a:t>Selected</a:t>
            </a:r>
            <a:r>
              <a:rPr sz="1050" b="1" spc="120" dirty="0">
                <a:solidFill>
                  <a:srgbClr val="1F69E7"/>
                </a:solidFill>
                <a:latin typeface="Arial"/>
                <a:cs typeface="Arial"/>
              </a:rPr>
              <a:t> </a:t>
            </a:r>
            <a:r>
              <a:rPr sz="1050" b="1" dirty="0">
                <a:solidFill>
                  <a:srgbClr val="1F69E7"/>
                </a:solidFill>
                <a:latin typeface="Arial"/>
                <a:cs typeface="Arial"/>
              </a:rPr>
              <a:t>Regimen</a:t>
            </a:r>
            <a:r>
              <a:rPr sz="1050" b="1" spc="105" dirty="0">
                <a:solidFill>
                  <a:srgbClr val="1F69E7"/>
                </a:solidFill>
                <a:latin typeface="Arial"/>
                <a:cs typeface="Arial"/>
              </a:rPr>
              <a:t> </a:t>
            </a:r>
            <a:r>
              <a:rPr sz="1050" b="1" dirty="0">
                <a:solidFill>
                  <a:srgbClr val="1F69E7"/>
                </a:solidFill>
                <a:latin typeface="Arial"/>
                <a:cs typeface="Arial"/>
              </a:rPr>
              <a:t>Is</a:t>
            </a:r>
            <a:r>
              <a:rPr sz="1050" b="1" spc="135" dirty="0">
                <a:solidFill>
                  <a:srgbClr val="1F69E7"/>
                </a:solidFill>
                <a:latin typeface="Arial"/>
                <a:cs typeface="Arial"/>
              </a:rPr>
              <a:t> </a:t>
            </a:r>
            <a:r>
              <a:rPr sz="1050" b="1" dirty="0">
                <a:solidFill>
                  <a:srgbClr val="1F69E7"/>
                </a:solidFill>
                <a:latin typeface="Arial"/>
                <a:cs typeface="Arial"/>
              </a:rPr>
              <a:t>Not</a:t>
            </a:r>
            <a:r>
              <a:rPr sz="1050" b="1" spc="125" dirty="0">
                <a:solidFill>
                  <a:srgbClr val="1F69E7"/>
                </a:solidFill>
                <a:latin typeface="Arial"/>
                <a:cs typeface="Arial"/>
              </a:rPr>
              <a:t> </a:t>
            </a:r>
            <a:r>
              <a:rPr sz="1050" b="1" dirty="0">
                <a:solidFill>
                  <a:srgbClr val="1F69E7"/>
                </a:solidFill>
                <a:latin typeface="Arial"/>
                <a:cs typeface="Arial"/>
              </a:rPr>
              <a:t>Included</a:t>
            </a:r>
            <a:r>
              <a:rPr sz="1050" b="1" spc="70" dirty="0">
                <a:solidFill>
                  <a:srgbClr val="1F69E7"/>
                </a:solidFill>
                <a:latin typeface="Arial"/>
                <a:cs typeface="Arial"/>
              </a:rPr>
              <a:t> </a:t>
            </a:r>
            <a:r>
              <a:rPr sz="1050" b="1" dirty="0">
                <a:solidFill>
                  <a:srgbClr val="1F69E7"/>
                </a:solidFill>
                <a:latin typeface="Arial"/>
                <a:cs typeface="Arial"/>
              </a:rPr>
              <a:t>on</a:t>
            </a:r>
            <a:r>
              <a:rPr sz="1050" b="1" spc="120" dirty="0">
                <a:solidFill>
                  <a:srgbClr val="1F69E7"/>
                </a:solidFill>
                <a:latin typeface="Arial"/>
                <a:cs typeface="Arial"/>
              </a:rPr>
              <a:t> </a:t>
            </a:r>
            <a:r>
              <a:rPr sz="1050" b="1" spc="-10" dirty="0">
                <a:solidFill>
                  <a:srgbClr val="1F69E7"/>
                </a:solidFill>
                <a:latin typeface="Arial"/>
                <a:cs typeface="Arial"/>
              </a:rPr>
              <a:t>Pathways</a:t>
            </a:r>
            <a:endParaRPr sz="1050">
              <a:latin typeface="Arial"/>
              <a:cs typeface="Arial"/>
            </a:endParaRPr>
          </a:p>
        </p:txBody>
      </p:sp>
      <p:sp>
        <p:nvSpPr>
          <p:cNvPr id="4" name="object 4"/>
          <p:cNvSpPr txBox="1"/>
          <p:nvPr/>
        </p:nvSpPr>
        <p:spPr>
          <a:xfrm>
            <a:off x="295241" y="4550238"/>
            <a:ext cx="5826760"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181B1F"/>
                </a:solidFill>
                <a:latin typeface="Arial"/>
                <a:cs typeface="Arial"/>
              </a:rPr>
              <a:t>Note:</a:t>
            </a:r>
            <a:r>
              <a:rPr sz="600" b="1" spc="-10" dirty="0">
                <a:solidFill>
                  <a:srgbClr val="181B1F"/>
                </a:solidFill>
                <a:latin typeface="Arial"/>
                <a:cs typeface="Arial"/>
              </a:rPr>
              <a:t> </a:t>
            </a:r>
            <a:r>
              <a:rPr sz="600" spc="-10" dirty="0">
                <a:solidFill>
                  <a:srgbClr val="181B1F"/>
                </a:solidFill>
                <a:latin typeface="Arial"/>
                <a:cs typeface="Arial"/>
              </a:rPr>
              <a:t>Provider-focused</a:t>
            </a:r>
            <a:r>
              <a:rPr sz="600" spc="-25" dirty="0">
                <a:solidFill>
                  <a:srgbClr val="181B1F"/>
                </a:solidFill>
                <a:latin typeface="Arial"/>
                <a:cs typeface="Arial"/>
              </a:rPr>
              <a:t> </a:t>
            </a:r>
            <a:r>
              <a:rPr sz="600" dirty="0">
                <a:solidFill>
                  <a:srgbClr val="181B1F"/>
                </a:solidFill>
                <a:latin typeface="Arial"/>
                <a:cs typeface="Arial"/>
              </a:rPr>
              <a:t>pathways</a:t>
            </a:r>
            <a:r>
              <a:rPr sz="600" spc="10" dirty="0">
                <a:solidFill>
                  <a:srgbClr val="181B1F"/>
                </a:solidFill>
                <a:latin typeface="Arial"/>
                <a:cs typeface="Arial"/>
              </a:rPr>
              <a:t> </a:t>
            </a:r>
            <a:r>
              <a:rPr sz="600" dirty="0">
                <a:solidFill>
                  <a:srgbClr val="181B1F"/>
                </a:solidFill>
                <a:latin typeface="Arial"/>
                <a:cs typeface="Arial"/>
              </a:rPr>
              <a:t>do not align</a:t>
            </a:r>
            <a:r>
              <a:rPr sz="600" spc="-25" dirty="0">
                <a:solidFill>
                  <a:srgbClr val="181B1F"/>
                </a:solidFill>
                <a:latin typeface="Arial"/>
                <a:cs typeface="Arial"/>
              </a:rPr>
              <a:t> </a:t>
            </a:r>
            <a:r>
              <a:rPr sz="600" dirty="0">
                <a:solidFill>
                  <a:srgbClr val="181B1F"/>
                </a:solidFill>
                <a:latin typeface="Arial"/>
                <a:cs typeface="Arial"/>
              </a:rPr>
              <a:t>to a</a:t>
            </a:r>
            <a:r>
              <a:rPr sz="600" spc="-10" dirty="0">
                <a:solidFill>
                  <a:srgbClr val="181B1F"/>
                </a:solidFill>
                <a:latin typeface="Arial"/>
                <a:cs typeface="Arial"/>
              </a:rPr>
              <a:t> </a:t>
            </a:r>
            <a:r>
              <a:rPr sz="600" dirty="0">
                <a:solidFill>
                  <a:srgbClr val="181B1F"/>
                </a:solidFill>
                <a:latin typeface="Arial"/>
                <a:cs typeface="Arial"/>
              </a:rPr>
              <a:t>specific</a:t>
            </a:r>
            <a:r>
              <a:rPr sz="600" spc="-15" dirty="0">
                <a:solidFill>
                  <a:srgbClr val="181B1F"/>
                </a:solidFill>
                <a:latin typeface="Arial"/>
                <a:cs typeface="Arial"/>
              </a:rPr>
              <a:t> </a:t>
            </a:r>
            <a:r>
              <a:rPr sz="600" dirty="0">
                <a:solidFill>
                  <a:srgbClr val="181B1F"/>
                </a:solidFill>
                <a:latin typeface="Arial"/>
                <a:cs typeface="Arial"/>
              </a:rPr>
              <a:t>policing</a:t>
            </a:r>
            <a:r>
              <a:rPr sz="600" spc="-25" dirty="0">
                <a:solidFill>
                  <a:srgbClr val="181B1F"/>
                </a:solidFill>
                <a:latin typeface="Arial"/>
                <a:cs typeface="Arial"/>
              </a:rPr>
              <a:t> </a:t>
            </a:r>
            <a:r>
              <a:rPr sz="600" dirty="0">
                <a:solidFill>
                  <a:srgbClr val="181B1F"/>
                </a:solidFill>
                <a:latin typeface="Arial"/>
                <a:cs typeface="Arial"/>
              </a:rPr>
              <a:t>/</a:t>
            </a:r>
            <a:r>
              <a:rPr sz="600" spc="-10" dirty="0">
                <a:solidFill>
                  <a:srgbClr val="181B1F"/>
                </a:solidFill>
                <a:latin typeface="Arial"/>
                <a:cs typeface="Arial"/>
              </a:rPr>
              <a:t> </a:t>
            </a:r>
            <a:r>
              <a:rPr sz="600" dirty="0">
                <a:solidFill>
                  <a:srgbClr val="181B1F"/>
                </a:solidFill>
                <a:latin typeface="Arial"/>
                <a:cs typeface="Arial"/>
              </a:rPr>
              <a:t>incentive</a:t>
            </a:r>
            <a:r>
              <a:rPr sz="600" spc="-10" dirty="0">
                <a:solidFill>
                  <a:srgbClr val="181B1F"/>
                </a:solidFill>
                <a:latin typeface="Arial"/>
                <a:cs typeface="Arial"/>
              </a:rPr>
              <a:t> </a:t>
            </a:r>
            <a:r>
              <a:rPr sz="600" dirty="0">
                <a:solidFill>
                  <a:srgbClr val="181B1F"/>
                </a:solidFill>
                <a:latin typeface="Arial"/>
                <a:cs typeface="Arial"/>
              </a:rPr>
              <a:t>policy,</a:t>
            </a:r>
            <a:r>
              <a:rPr sz="600" spc="-20" dirty="0">
                <a:solidFill>
                  <a:srgbClr val="181B1F"/>
                </a:solidFill>
                <a:latin typeface="Arial"/>
                <a:cs typeface="Arial"/>
              </a:rPr>
              <a:t> </a:t>
            </a:r>
            <a:r>
              <a:rPr sz="600" dirty="0">
                <a:solidFill>
                  <a:srgbClr val="181B1F"/>
                </a:solidFill>
                <a:latin typeface="Arial"/>
                <a:cs typeface="Arial"/>
              </a:rPr>
              <a:t>instead</a:t>
            </a:r>
            <a:r>
              <a:rPr sz="600" spc="-10" dirty="0">
                <a:solidFill>
                  <a:srgbClr val="181B1F"/>
                </a:solidFill>
                <a:latin typeface="Arial"/>
                <a:cs typeface="Arial"/>
              </a:rPr>
              <a:t> </a:t>
            </a:r>
            <a:r>
              <a:rPr sz="600" dirty="0">
                <a:solidFill>
                  <a:srgbClr val="181B1F"/>
                </a:solidFill>
                <a:latin typeface="Arial"/>
                <a:cs typeface="Arial"/>
              </a:rPr>
              <a:t>allowing the</a:t>
            </a:r>
            <a:r>
              <a:rPr sz="600" spc="-10" dirty="0">
                <a:solidFill>
                  <a:srgbClr val="181B1F"/>
                </a:solidFill>
                <a:latin typeface="Arial"/>
                <a:cs typeface="Arial"/>
              </a:rPr>
              <a:t> </a:t>
            </a:r>
            <a:r>
              <a:rPr sz="600" dirty="0">
                <a:solidFill>
                  <a:srgbClr val="181B1F"/>
                </a:solidFill>
                <a:latin typeface="Arial"/>
                <a:cs typeface="Arial"/>
              </a:rPr>
              <a:t>provider</a:t>
            </a:r>
            <a:r>
              <a:rPr sz="600" spc="-10" dirty="0">
                <a:solidFill>
                  <a:srgbClr val="181B1F"/>
                </a:solidFill>
                <a:latin typeface="Arial"/>
                <a:cs typeface="Arial"/>
              </a:rPr>
              <a:t> organization</a:t>
            </a:r>
            <a:r>
              <a:rPr sz="600" spc="-25" dirty="0">
                <a:solidFill>
                  <a:srgbClr val="181B1F"/>
                </a:solidFill>
                <a:latin typeface="Arial"/>
                <a:cs typeface="Arial"/>
              </a:rPr>
              <a:t> </a:t>
            </a:r>
            <a:r>
              <a:rPr sz="600" dirty="0">
                <a:solidFill>
                  <a:srgbClr val="181B1F"/>
                </a:solidFill>
                <a:latin typeface="Arial"/>
                <a:cs typeface="Arial"/>
              </a:rPr>
              <a:t>to </a:t>
            </a:r>
            <a:r>
              <a:rPr sz="600" spc="-10" dirty="0">
                <a:solidFill>
                  <a:srgbClr val="181B1F"/>
                </a:solidFill>
                <a:latin typeface="Arial"/>
                <a:cs typeface="Arial"/>
              </a:rPr>
              <a:t>implement</a:t>
            </a:r>
            <a:r>
              <a:rPr sz="600" spc="10" dirty="0">
                <a:solidFill>
                  <a:srgbClr val="181B1F"/>
                </a:solidFill>
                <a:latin typeface="Arial"/>
                <a:cs typeface="Arial"/>
              </a:rPr>
              <a:t> </a:t>
            </a:r>
            <a:r>
              <a:rPr sz="600" dirty="0">
                <a:solidFill>
                  <a:srgbClr val="181B1F"/>
                </a:solidFill>
                <a:latin typeface="Arial"/>
                <a:cs typeface="Arial"/>
              </a:rPr>
              <a:t>incentives</a:t>
            </a:r>
            <a:r>
              <a:rPr sz="600" spc="-15" dirty="0">
                <a:solidFill>
                  <a:srgbClr val="181B1F"/>
                </a:solidFill>
                <a:latin typeface="Arial"/>
                <a:cs typeface="Arial"/>
              </a:rPr>
              <a:t> </a:t>
            </a:r>
            <a:r>
              <a:rPr sz="600" dirty="0">
                <a:solidFill>
                  <a:srgbClr val="181B1F"/>
                </a:solidFill>
                <a:latin typeface="Arial"/>
                <a:cs typeface="Arial"/>
              </a:rPr>
              <a:t>at</a:t>
            </a:r>
            <a:r>
              <a:rPr sz="600" spc="-10" dirty="0">
                <a:solidFill>
                  <a:srgbClr val="181B1F"/>
                </a:solidFill>
                <a:latin typeface="Arial"/>
                <a:cs typeface="Arial"/>
              </a:rPr>
              <a:t> </a:t>
            </a:r>
            <a:r>
              <a:rPr sz="600" dirty="0">
                <a:solidFill>
                  <a:srgbClr val="181B1F"/>
                </a:solidFill>
                <a:latin typeface="Arial"/>
                <a:cs typeface="Arial"/>
              </a:rPr>
              <a:t>the account</a:t>
            </a:r>
            <a:r>
              <a:rPr sz="600" spc="-10" dirty="0">
                <a:solidFill>
                  <a:srgbClr val="181B1F"/>
                </a:solidFill>
                <a:latin typeface="Arial"/>
                <a:cs typeface="Arial"/>
              </a:rPr>
              <a:t> level</a:t>
            </a:r>
            <a:endParaRPr sz="600">
              <a:latin typeface="Arial"/>
              <a:cs typeface="Arial"/>
            </a:endParaRPr>
          </a:p>
        </p:txBody>
      </p:sp>
      <p:grpSp>
        <p:nvGrpSpPr>
          <p:cNvPr id="5" name="object 5"/>
          <p:cNvGrpSpPr/>
          <p:nvPr/>
        </p:nvGrpSpPr>
        <p:grpSpPr>
          <a:xfrm>
            <a:off x="516636" y="870203"/>
            <a:ext cx="8312150" cy="3896995"/>
            <a:chOff x="516636" y="870203"/>
            <a:chExt cx="8312150" cy="3896995"/>
          </a:xfrm>
        </p:grpSpPr>
        <p:pic>
          <p:nvPicPr>
            <p:cNvPr id="6" name="object 6"/>
            <p:cNvPicPr/>
            <p:nvPr/>
          </p:nvPicPr>
          <p:blipFill>
            <a:blip r:embed="rId2" cstate="print"/>
            <a:stretch>
              <a:fillRect/>
            </a:stretch>
          </p:blipFill>
          <p:spPr>
            <a:xfrm>
              <a:off x="516636" y="870203"/>
              <a:ext cx="8311895" cy="3896867"/>
            </a:xfrm>
            <a:prstGeom prst="rect">
              <a:avLst/>
            </a:prstGeom>
          </p:spPr>
        </p:pic>
        <p:sp>
          <p:nvSpPr>
            <p:cNvPr id="7" name="object 7"/>
            <p:cNvSpPr/>
            <p:nvPr/>
          </p:nvSpPr>
          <p:spPr>
            <a:xfrm>
              <a:off x="846223" y="1157500"/>
              <a:ext cx="7652384" cy="3323590"/>
            </a:xfrm>
            <a:custGeom>
              <a:avLst/>
              <a:gdLst/>
              <a:ahLst/>
              <a:cxnLst/>
              <a:rect l="l" t="t" r="r" b="b"/>
              <a:pathLst>
                <a:path w="7652384" h="3323590">
                  <a:moveTo>
                    <a:pt x="7652270" y="0"/>
                  </a:moveTo>
                  <a:lnTo>
                    <a:pt x="285826" y="0"/>
                  </a:lnTo>
                  <a:lnTo>
                    <a:pt x="239462" y="3740"/>
                  </a:lnTo>
                  <a:lnTo>
                    <a:pt x="195481" y="14571"/>
                  </a:lnTo>
                  <a:lnTo>
                    <a:pt x="154471" y="31902"/>
                  </a:lnTo>
                  <a:lnTo>
                    <a:pt x="117019" y="55146"/>
                  </a:lnTo>
                  <a:lnTo>
                    <a:pt x="83715" y="83715"/>
                  </a:lnTo>
                  <a:lnTo>
                    <a:pt x="55146" y="117019"/>
                  </a:lnTo>
                  <a:lnTo>
                    <a:pt x="31902" y="154471"/>
                  </a:lnTo>
                  <a:lnTo>
                    <a:pt x="14571" y="195481"/>
                  </a:lnTo>
                  <a:lnTo>
                    <a:pt x="3740" y="239462"/>
                  </a:lnTo>
                  <a:lnTo>
                    <a:pt x="0" y="285826"/>
                  </a:lnTo>
                  <a:lnTo>
                    <a:pt x="0" y="3323513"/>
                  </a:lnTo>
                  <a:lnTo>
                    <a:pt x="7366444" y="3323513"/>
                  </a:lnTo>
                  <a:lnTo>
                    <a:pt x="7412804" y="3319772"/>
                  </a:lnTo>
                  <a:lnTo>
                    <a:pt x="7456784" y="3308942"/>
                  </a:lnTo>
                  <a:lnTo>
                    <a:pt x="7497794" y="3291611"/>
                  </a:lnTo>
                  <a:lnTo>
                    <a:pt x="7535245" y="3268367"/>
                  </a:lnTo>
                  <a:lnTo>
                    <a:pt x="7568550" y="3239800"/>
                  </a:lnTo>
                  <a:lnTo>
                    <a:pt x="7597120" y="3206497"/>
                  </a:lnTo>
                  <a:lnTo>
                    <a:pt x="7620365" y="3169047"/>
                  </a:lnTo>
                  <a:lnTo>
                    <a:pt x="7637698" y="3128038"/>
                  </a:lnTo>
                  <a:lnTo>
                    <a:pt x="7648529" y="3084060"/>
                  </a:lnTo>
                  <a:lnTo>
                    <a:pt x="7652270" y="3037700"/>
                  </a:lnTo>
                  <a:lnTo>
                    <a:pt x="7652270" y="0"/>
                  </a:lnTo>
                  <a:close/>
                </a:path>
              </a:pathLst>
            </a:custGeom>
            <a:solidFill>
              <a:srgbClr val="FFFFFF"/>
            </a:solidFill>
          </p:spPr>
          <p:txBody>
            <a:bodyPr wrap="square" lIns="0" tIns="0" rIns="0" bIns="0" rtlCol="0"/>
            <a:lstStyle/>
            <a:p>
              <a:endParaRPr/>
            </a:p>
          </p:txBody>
        </p:sp>
        <p:sp>
          <p:nvSpPr>
            <p:cNvPr id="8" name="object 8"/>
            <p:cNvSpPr/>
            <p:nvPr/>
          </p:nvSpPr>
          <p:spPr>
            <a:xfrm>
              <a:off x="846223" y="1157500"/>
              <a:ext cx="7652384" cy="3323590"/>
            </a:xfrm>
            <a:custGeom>
              <a:avLst/>
              <a:gdLst/>
              <a:ahLst/>
              <a:cxnLst/>
              <a:rect l="l" t="t" r="r" b="b"/>
              <a:pathLst>
                <a:path w="7652384" h="3323590">
                  <a:moveTo>
                    <a:pt x="285826" y="0"/>
                  </a:moveTo>
                  <a:lnTo>
                    <a:pt x="7652270" y="0"/>
                  </a:lnTo>
                  <a:lnTo>
                    <a:pt x="7652270" y="3037700"/>
                  </a:lnTo>
                  <a:lnTo>
                    <a:pt x="7648529" y="3084060"/>
                  </a:lnTo>
                  <a:lnTo>
                    <a:pt x="7637698" y="3128038"/>
                  </a:lnTo>
                  <a:lnTo>
                    <a:pt x="7620365" y="3169047"/>
                  </a:lnTo>
                  <a:lnTo>
                    <a:pt x="7597120" y="3206497"/>
                  </a:lnTo>
                  <a:lnTo>
                    <a:pt x="7568550" y="3239800"/>
                  </a:lnTo>
                  <a:lnTo>
                    <a:pt x="7535245" y="3268367"/>
                  </a:lnTo>
                  <a:lnTo>
                    <a:pt x="7497794" y="3291611"/>
                  </a:lnTo>
                  <a:lnTo>
                    <a:pt x="7456784" y="3308942"/>
                  </a:lnTo>
                  <a:lnTo>
                    <a:pt x="7412804" y="3319772"/>
                  </a:lnTo>
                  <a:lnTo>
                    <a:pt x="7366444" y="3323513"/>
                  </a:lnTo>
                  <a:lnTo>
                    <a:pt x="0" y="3323513"/>
                  </a:lnTo>
                  <a:lnTo>
                    <a:pt x="0" y="285826"/>
                  </a:lnTo>
                  <a:lnTo>
                    <a:pt x="3740" y="239462"/>
                  </a:lnTo>
                  <a:lnTo>
                    <a:pt x="14571" y="195481"/>
                  </a:lnTo>
                  <a:lnTo>
                    <a:pt x="31902" y="154471"/>
                  </a:lnTo>
                  <a:lnTo>
                    <a:pt x="55146" y="117019"/>
                  </a:lnTo>
                  <a:lnTo>
                    <a:pt x="83715" y="83715"/>
                  </a:lnTo>
                  <a:lnTo>
                    <a:pt x="117019" y="55146"/>
                  </a:lnTo>
                  <a:lnTo>
                    <a:pt x="154471" y="31902"/>
                  </a:lnTo>
                  <a:lnTo>
                    <a:pt x="195481" y="14571"/>
                  </a:lnTo>
                  <a:lnTo>
                    <a:pt x="239462" y="3740"/>
                  </a:lnTo>
                  <a:lnTo>
                    <a:pt x="285826" y="0"/>
                  </a:lnTo>
                  <a:close/>
                </a:path>
              </a:pathLst>
            </a:custGeom>
            <a:ln w="15875">
              <a:solidFill>
                <a:srgbClr val="FFFFFF"/>
              </a:solidFill>
            </a:ln>
          </p:spPr>
          <p:txBody>
            <a:bodyPr wrap="square" lIns="0" tIns="0" rIns="0" bIns="0" rtlCol="0"/>
            <a:lstStyle/>
            <a:p>
              <a:endParaRPr/>
            </a:p>
          </p:txBody>
        </p:sp>
      </p:grpSp>
      <p:grpSp>
        <p:nvGrpSpPr>
          <p:cNvPr id="9" name="object 9"/>
          <p:cNvGrpSpPr/>
          <p:nvPr/>
        </p:nvGrpSpPr>
        <p:grpSpPr>
          <a:xfrm>
            <a:off x="1313649" y="1613039"/>
            <a:ext cx="6389370" cy="2503805"/>
            <a:chOff x="1313649" y="1613039"/>
            <a:chExt cx="6389370" cy="2503805"/>
          </a:xfrm>
        </p:grpSpPr>
        <p:sp>
          <p:nvSpPr>
            <p:cNvPr id="10" name="object 10"/>
            <p:cNvSpPr/>
            <p:nvPr/>
          </p:nvSpPr>
          <p:spPr>
            <a:xfrm>
              <a:off x="1313649" y="1613039"/>
              <a:ext cx="989965" cy="229870"/>
            </a:xfrm>
            <a:custGeom>
              <a:avLst/>
              <a:gdLst/>
              <a:ahLst/>
              <a:cxnLst/>
              <a:rect l="l" t="t" r="r" b="b"/>
              <a:pathLst>
                <a:path w="989964" h="229869">
                  <a:moveTo>
                    <a:pt x="989469" y="0"/>
                  </a:moveTo>
                  <a:lnTo>
                    <a:pt x="0" y="0"/>
                  </a:lnTo>
                  <a:lnTo>
                    <a:pt x="0" y="229539"/>
                  </a:lnTo>
                  <a:lnTo>
                    <a:pt x="989469" y="229539"/>
                  </a:lnTo>
                  <a:lnTo>
                    <a:pt x="989469" y="0"/>
                  </a:lnTo>
                  <a:close/>
                </a:path>
              </a:pathLst>
            </a:custGeom>
            <a:solidFill>
              <a:srgbClr val="FFFFFF"/>
            </a:solidFill>
          </p:spPr>
          <p:txBody>
            <a:bodyPr wrap="square" lIns="0" tIns="0" rIns="0" bIns="0" rtlCol="0"/>
            <a:lstStyle/>
            <a:p>
              <a:endParaRPr/>
            </a:p>
          </p:txBody>
        </p:sp>
        <p:sp>
          <p:nvSpPr>
            <p:cNvPr id="11" name="object 11"/>
            <p:cNvSpPr/>
            <p:nvPr/>
          </p:nvSpPr>
          <p:spPr>
            <a:xfrm>
              <a:off x="2303119" y="1613039"/>
              <a:ext cx="1350010" cy="229870"/>
            </a:xfrm>
            <a:custGeom>
              <a:avLst/>
              <a:gdLst/>
              <a:ahLst/>
              <a:cxnLst/>
              <a:rect l="l" t="t" r="r" b="b"/>
              <a:pathLst>
                <a:path w="1350010" h="229869">
                  <a:moveTo>
                    <a:pt x="1349908" y="0"/>
                  </a:moveTo>
                  <a:lnTo>
                    <a:pt x="0" y="0"/>
                  </a:lnTo>
                  <a:lnTo>
                    <a:pt x="0" y="229539"/>
                  </a:lnTo>
                  <a:lnTo>
                    <a:pt x="1349908" y="229539"/>
                  </a:lnTo>
                  <a:lnTo>
                    <a:pt x="1349908" y="0"/>
                  </a:lnTo>
                  <a:close/>
                </a:path>
              </a:pathLst>
            </a:custGeom>
            <a:solidFill>
              <a:srgbClr val="EBD2F8"/>
            </a:solidFill>
          </p:spPr>
          <p:txBody>
            <a:bodyPr wrap="square" lIns="0" tIns="0" rIns="0" bIns="0" rtlCol="0"/>
            <a:lstStyle/>
            <a:p>
              <a:endParaRPr/>
            </a:p>
          </p:txBody>
        </p:sp>
        <p:sp>
          <p:nvSpPr>
            <p:cNvPr id="12" name="object 12"/>
            <p:cNvSpPr/>
            <p:nvPr/>
          </p:nvSpPr>
          <p:spPr>
            <a:xfrm>
              <a:off x="3653027" y="1613039"/>
              <a:ext cx="1350010" cy="229870"/>
            </a:xfrm>
            <a:custGeom>
              <a:avLst/>
              <a:gdLst/>
              <a:ahLst/>
              <a:cxnLst/>
              <a:rect l="l" t="t" r="r" b="b"/>
              <a:pathLst>
                <a:path w="1350010" h="229869">
                  <a:moveTo>
                    <a:pt x="1349908" y="0"/>
                  </a:moveTo>
                  <a:lnTo>
                    <a:pt x="0" y="0"/>
                  </a:lnTo>
                  <a:lnTo>
                    <a:pt x="0" y="229539"/>
                  </a:lnTo>
                  <a:lnTo>
                    <a:pt x="1349908" y="229539"/>
                  </a:lnTo>
                  <a:lnTo>
                    <a:pt x="1349908" y="0"/>
                  </a:lnTo>
                  <a:close/>
                </a:path>
              </a:pathLst>
            </a:custGeom>
            <a:solidFill>
              <a:srgbClr val="F7ECFD"/>
            </a:solidFill>
          </p:spPr>
          <p:txBody>
            <a:bodyPr wrap="square" lIns="0" tIns="0" rIns="0" bIns="0" rtlCol="0"/>
            <a:lstStyle/>
            <a:p>
              <a:endParaRPr/>
            </a:p>
          </p:txBody>
        </p:sp>
        <p:sp>
          <p:nvSpPr>
            <p:cNvPr id="13" name="object 13"/>
            <p:cNvSpPr/>
            <p:nvPr/>
          </p:nvSpPr>
          <p:spPr>
            <a:xfrm>
              <a:off x="5002936" y="1613039"/>
              <a:ext cx="1002030" cy="229870"/>
            </a:xfrm>
            <a:custGeom>
              <a:avLst/>
              <a:gdLst/>
              <a:ahLst/>
              <a:cxnLst/>
              <a:rect l="l" t="t" r="r" b="b"/>
              <a:pathLst>
                <a:path w="1002029" h="229869">
                  <a:moveTo>
                    <a:pt x="1002004" y="0"/>
                  </a:moveTo>
                  <a:lnTo>
                    <a:pt x="0" y="0"/>
                  </a:lnTo>
                  <a:lnTo>
                    <a:pt x="0" y="229539"/>
                  </a:lnTo>
                  <a:lnTo>
                    <a:pt x="1002004" y="229539"/>
                  </a:lnTo>
                  <a:lnTo>
                    <a:pt x="1002004" y="0"/>
                  </a:lnTo>
                  <a:close/>
                </a:path>
              </a:pathLst>
            </a:custGeom>
            <a:solidFill>
              <a:srgbClr val="EBD2F8"/>
            </a:solidFill>
          </p:spPr>
          <p:txBody>
            <a:bodyPr wrap="square" lIns="0" tIns="0" rIns="0" bIns="0" rtlCol="0"/>
            <a:lstStyle/>
            <a:p>
              <a:endParaRPr/>
            </a:p>
          </p:txBody>
        </p:sp>
        <p:sp>
          <p:nvSpPr>
            <p:cNvPr id="14" name="object 14"/>
            <p:cNvSpPr/>
            <p:nvPr/>
          </p:nvSpPr>
          <p:spPr>
            <a:xfrm>
              <a:off x="6004941" y="1613039"/>
              <a:ext cx="1697989" cy="229870"/>
            </a:xfrm>
            <a:custGeom>
              <a:avLst/>
              <a:gdLst/>
              <a:ahLst/>
              <a:cxnLst/>
              <a:rect l="l" t="t" r="r" b="b"/>
              <a:pathLst>
                <a:path w="1697990" h="229869">
                  <a:moveTo>
                    <a:pt x="1697812" y="0"/>
                  </a:moveTo>
                  <a:lnTo>
                    <a:pt x="0" y="0"/>
                  </a:lnTo>
                  <a:lnTo>
                    <a:pt x="0" y="229539"/>
                  </a:lnTo>
                  <a:lnTo>
                    <a:pt x="1697812" y="229539"/>
                  </a:lnTo>
                  <a:lnTo>
                    <a:pt x="1697812" y="0"/>
                  </a:lnTo>
                  <a:close/>
                </a:path>
              </a:pathLst>
            </a:custGeom>
            <a:solidFill>
              <a:srgbClr val="F7ECFD"/>
            </a:solidFill>
          </p:spPr>
          <p:txBody>
            <a:bodyPr wrap="square" lIns="0" tIns="0" rIns="0" bIns="0" rtlCol="0"/>
            <a:lstStyle/>
            <a:p>
              <a:endParaRPr/>
            </a:p>
          </p:txBody>
        </p:sp>
        <p:sp>
          <p:nvSpPr>
            <p:cNvPr id="15" name="object 15"/>
            <p:cNvSpPr/>
            <p:nvPr/>
          </p:nvSpPr>
          <p:spPr>
            <a:xfrm>
              <a:off x="1313649" y="1842579"/>
              <a:ext cx="989965" cy="229870"/>
            </a:xfrm>
            <a:custGeom>
              <a:avLst/>
              <a:gdLst/>
              <a:ahLst/>
              <a:cxnLst/>
              <a:rect l="l" t="t" r="r" b="b"/>
              <a:pathLst>
                <a:path w="989964" h="229869">
                  <a:moveTo>
                    <a:pt x="989469" y="0"/>
                  </a:moveTo>
                  <a:lnTo>
                    <a:pt x="0" y="0"/>
                  </a:lnTo>
                  <a:lnTo>
                    <a:pt x="0" y="229539"/>
                  </a:lnTo>
                  <a:lnTo>
                    <a:pt x="989469" y="229539"/>
                  </a:lnTo>
                  <a:lnTo>
                    <a:pt x="989469" y="0"/>
                  </a:lnTo>
                  <a:close/>
                </a:path>
              </a:pathLst>
            </a:custGeom>
            <a:solidFill>
              <a:srgbClr val="FFFFFF"/>
            </a:solidFill>
          </p:spPr>
          <p:txBody>
            <a:bodyPr wrap="square" lIns="0" tIns="0" rIns="0" bIns="0" rtlCol="0"/>
            <a:lstStyle/>
            <a:p>
              <a:endParaRPr/>
            </a:p>
          </p:txBody>
        </p:sp>
        <p:sp>
          <p:nvSpPr>
            <p:cNvPr id="16" name="object 16"/>
            <p:cNvSpPr/>
            <p:nvPr/>
          </p:nvSpPr>
          <p:spPr>
            <a:xfrm>
              <a:off x="2303119" y="1842579"/>
              <a:ext cx="1350010" cy="229870"/>
            </a:xfrm>
            <a:custGeom>
              <a:avLst/>
              <a:gdLst/>
              <a:ahLst/>
              <a:cxnLst/>
              <a:rect l="l" t="t" r="r" b="b"/>
              <a:pathLst>
                <a:path w="1350010" h="229869">
                  <a:moveTo>
                    <a:pt x="1349908" y="0"/>
                  </a:moveTo>
                  <a:lnTo>
                    <a:pt x="0" y="0"/>
                  </a:lnTo>
                  <a:lnTo>
                    <a:pt x="0" y="229539"/>
                  </a:lnTo>
                  <a:lnTo>
                    <a:pt x="1349908" y="229539"/>
                  </a:lnTo>
                  <a:lnTo>
                    <a:pt x="1349908" y="0"/>
                  </a:lnTo>
                  <a:close/>
                </a:path>
              </a:pathLst>
            </a:custGeom>
            <a:solidFill>
              <a:srgbClr val="EBD2F8"/>
            </a:solidFill>
          </p:spPr>
          <p:txBody>
            <a:bodyPr wrap="square" lIns="0" tIns="0" rIns="0" bIns="0" rtlCol="0"/>
            <a:lstStyle/>
            <a:p>
              <a:endParaRPr/>
            </a:p>
          </p:txBody>
        </p:sp>
        <p:sp>
          <p:nvSpPr>
            <p:cNvPr id="17" name="object 17"/>
            <p:cNvSpPr/>
            <p:nvPr/>
          </p:nvSpPr>
          <p:spPr>
            <a:xfrm>
              <a:off x="3653027" y="1842579"/>
              <a:ext cx="1350010" cy="229870"/>
            </a:xfrm>
            <a:custGeom>
              <a:avLst/>
              <a:gdLst/>
              <a:ahLst/>
              <a:cxnLst/>
              <a:rect l="l" t="t" r="r" b="b"/>
              <a:pathLst>
                <a:path w="1350010" h="229869">
                  <a:moveTo>
                    <a:pt x="1349908" y="0"/>
                  </a:moveTo>
                  <a:lnTo>
                    <a:pt x="0" y="0"/>
                  </a:lnTo>
                  <a:lnTo>
                    <a:pt x="0" y="229539"/>
                  </a:lnTo>
                  <a:lnTo>
                    <a:pt x="1349908" y="229539"/>
                  </a:lnTo>
                  <a:lnTo>
                    <a:pt x="1349908" y="0"/>
                  </a:lnTo>
                  <a:close/>
                </a:path>
              </a:pathLst>
            </a:custGeom>
            <a:solidFill>
              <a:srgbClr val="F7ECFD"/>
            </a:solidFill>
          </p:spPr>
          <p:txBody>
            <a:bodyPr wrap="square" lIns="0" tIns="0" rIns="0" bIns="0" rtlCol="0"/>
            <a:lstStyle/>
            <a:p>
              <a:endParaRPr/>
            </a:p>
          </p:txBody>
        </p:sp>
        <p:sp>
          <p:nvSpPr>
            <p:cNvPr id="18" name="object 18"/>
            <p:cNvSpPr/>
            <p:nvPr/>
          </p:nvSpPr>
          <p:spPr>
            <a:xfrm>
              <a:off x="5002936" y="1842579"/>
              <a:ext cx="1002030" cy="229870"/>
            </a:xfrm>
            <a:custGeom>
              <a:avLst/>
              <a:gdLst/>
              <a:ahLst/>
              <a:cxnLst/>
              <a:rect l="l" t="t" r="r" b="b"/>
              <a:pathLst>
                <a:path w="1002029" h="229869">
                  <a:moveTo>
                    <a:pt x="1002004" y="0"/>
                  </a:moveTo>
                  <a:lnTo>
                    <a:pt x="0" y="0"/>
                  </a:lnTo>
                  <a:lnTo>
                    <a:pt x="0" y="229539"/>
                  </a:lnTo>
                  <a:lnTo>
                    <a:pt x="1002004" y="229539"/>
                  </a:lnTo>
                  <a:lnTo>
                    <a:pt x="1002004" y="0"/>
                  </a:lnTo>
                  <a:close/>
                </a:path>
              </a:pathLst>
            </a:custGeom>
            <a:solidFill>
              <a:srgbClr val="EBD2F8"/>
            </a:solidFill>
          </p:spPr>
          <p:txBody>
            <a:bodyPr wrap="square" lIns="0" tIns="0" rIns="0" bIns="0" rtlCol="0"/>
            <a:lstStyle/>
            <a:p>
              <a:endParaRPr/>
            </a:p>
          </p:txBody>
        </p:sp>
        <p:sp>
          <p:nvSpPr>
            <p:cNvPr id="19" name="object 19"/>
            <p:cNvSpPr/>
            <p:nvPr/>
          </p:nvSpPr>
          <p:spPr>
            <a:xfrm>
              <a:off x="6004941" y="1842579"/>
              <a:ext cx="1697989" cy="229870"/>
            </a:xfrm>
            <a:custGeom>
              <a:avLst/>
              <a:gdLst/>
              <a:ahLst/>
              <a:cxnLst/>
              <a:rect l="l" t="t" r="r" b="b"/>
              <a:pathLst>
                <a:path w="1697990" h="229869">
                  <a:moveTo>
                    <a:pt x="1697812" y="0"/>
                  </a:moveTo>
                  <a:lnTo>
                    <a:pt x="0" y="0"/>
                  </a:lnTo>
                  <a:lnTo>
                    <a:pt x="0" y="229539"/>
                  </a:lnTo>
                  <a:lnTo>
                    <a:pt x="1697812" y="229539"/>
                  </a:lnTo>
                  <a:lnTo>
                    <a:pt x="1697812" y="0"/>
                  </a:lnTo>
                  <a:close/>
                </a:path>
              </a:pathLst>
            </a:custGeom>
            <a:solidFill>
              <a:srgbClr val="F7ECFD"/>
            </a:solidFill>
          </p:spPr>
          <p:txBody>
            <a:bodyPr wrap="square" lIns="0" tIns="0" rIns="0" bIns="0" rtlCol="0"/>
            <a:lstStyle/>
            <a:p>
              <a:endParaRPr/>
            </a:p>
          </p:txBody>
        </p:sp>
        <p:sp>
          <p:nvSpPr>
            <p:cNvPr id="20" name="object 20"/>
            <p:cNvSpPr/>
            <p:nvPr/>
          </p:nvSpPr>
          <p:spPr>
            <a:xfrm>
              <a:off x="1313649" y="2072131"/>
              <a:ext cx="989965" cy="313690"/>
            </a:xfrm>
            <a:custGeom>
              <a:avLst/>
              <a:gdLst/>
              <a:ahLst/>
              <a:cxnLst/>
              <a:rect l="l" t="t" r="r" b="b"/>
              <a:pathLst>
                <a:path w="989964" h="313689">
                  <a:moveTo>
                    <a:pt x="989469" y="0"/>
                  </a:moveTo>
                  <a:lnTo>
                    <a:pt x="0" y="0"/>
                  </a:lnTo>
                  <a:lnTo>
                    <a:pt x="0" y="313613"/>
                  </a:lnTo>
                  <a:lnTo>
                    <a:pt x="989469" y="313613"/>
                  </a:lnTo>
                  <a:lnTo>
                    <a:pt x="989469" y="0"/>
                  </a:lnTo>
                  <a:close/>
                </a:path>
              </a:pathLst>
            </a:custGeom>
            <a:solidFill>
              <a:srgbClr val="FFFFFF"/>
            </a:solidFill>
          </p:spPr>
          <p:txBody>
            <a:bodyPr wrap="square" lIns="0" tIns="0" rIns="0" bIns="0" rtlCol="0"/>
            <a:lstStyle/>
            <a:p>
              <a:endParaRPr/>
            </a:p>
          </p:txBody>
        </p:sp>
        <p:sp>
          <p:nvSpPr>
            <p:cNvPr id="21" name="object 21"/>
            <p:cNvSpPr/>
            <p:nvPr/>
          </p:nvSpPr>
          <p:spPr>
            <a:xfrm>
              <a:off x="2303119" y="2072131"/>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EBD2F8"/>
            </a:solidFill>
          </p:spPr>
          <p:txBody>
            <a:bodyPr wrap="square" lIns="0" tIns="0" rIns="0" bIns="0" rtlCol="0"/>
            <a:lstStyle/>
            <a:p>
              <a:endParaRPr/>
            </a:p>
          </p:txBody>
        </p:sp>
        <p:sp>
          <p:nvSpPr>
            <p:cNvPr id="22" name="object 22"/>
            <p:cNvSpPr/>
            <p:nvPr/>
          </p:nvSpPr>
          <p:spPr>
            <a:xfrm>
              <a:off x="3653027" y="2072131"/>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F7ECFD"/>
            </a:solidFill>
          </p:spPr>
          <p:txBody>
            <a:bodyPr wrap="square" lIns="0" tIns="0" rIns="0" bIns="0" rtlCol="0"/>
            <a:lstStyle/>
            <a:p>
              <a:endParaRPr/>
            </a:p>
          </p:txBody>
        </p:sp>
        <p:sp>
          <p:nvSpPr>
            <p:cNvPr id="23" name="object 23"/>
            <p:cNvSpPr/>
            <p:nvPr/>
          </p:nvSpPr>
          <p:spPr>
            <a:xfrm>
              <a:off x="5002936" y="2072131"/>
              <a:ext cx="1002030" cy="313690"/>
            </a:xfrm>
            <a:custGeom>
              <a:avLst/>
              <a:gdLst/>
              <a:ahLst/>
              <a:cxnLst/>
              <a:rect l="l" t="t" r="r" b="b"/>
              <a:pathLst>
                <a:path w="1002029" h="313689">
                  <a:moveTo>
                    <a:pt x="1002004" y="0"/>
                  </a:moveTo>
                  <a:lnTo>
                    <a:pt x="0" y="0"/>
                  </a:lnTo>
                  <a:lnTo>
                    <a:pt x="0" y="313613"/>
                  </a:lnTo>
                  <a:lnTo>
                    <a:pt x="1002004" y="313613"/>
                  </a:lnTo>
                  <a:lnTo>
                    <a:pt x="1002004" y="0"/>
                  </a:lnTo>
                  <a:close/>
                </a:path>
              </a:pathLst>
            </a:custGeom>
            <a:solidFill>
              <a:srgbClr val="EBD2F8"/>
            </a:solidFill>
          </p:spPr>
          <p:txBody>
            <a:bodyPr wrap="square" lIns="0" tIns="0" rIns="0" bIns="0" rtlCol="0"/>
            <a:lstStyle/>
            <a:p>
              <a:endParaRPr/>
            </a:p>
          </p:txBody>
        </p:sp>
        <p:sp>
          <p:nvSpPr>
            <p:cNvPr id="24" name="object 24"/>
            <p:cNvSpPr/>
            <p:nvPr/>
          </p:nvSpPr>
          <p:spPr>
            <a:xfrm>
              <a:off x="6004941" y="2072131"/>
              <a:ext cx="1697989" cy="313690"/>
            </a:xfrm>
            <a:custGeom>
              <a:avLst/>
              <a:gdLst/>
              <a:ahLst/>
              <a:cxnLst/>
              <a:rect l="l" t="t" r="r" b="b"/>
              <a:pathLst>
                <a:path w="1697990" h="313689">
                  <a:moveTo>
                    <a:pt x="1697812" y="0"/>
                  </a:moveTo>
                  <a:lnTo>
                    <a:pt x="0" y="0"/>
                  </a:lnTo>
                  <a:lnTo>
                    <a:pt x="0" y="313613"/>
                  </a:lnTo>
                  <a:lnTo>
                    <a:pt x="1697812" y="313613"/>
                  </a:lnTo>
                  <a:lnTo>
                    <a:pt x="1697812" y="0"/>
                  </a:lnTo>
                  <a:close/>
                </a:path>
              </a:pathLst>
            </a:custGeom>
            <a:solidFill>
              <a:srgbClr val="F7ECFD"/>
            </a:solidFill>
          </p:spPr>
          <p:txBody>
            <a:bodyPr wrap="square" lIns="0" tIns="0" rIns="0" bIns="0" rtlCol="0"/>
            <a:lstStyle/>
            <a:p>
              <a:endParaRPr/>
            </a:p>
          </p:txBody>
        </p:sp>
        <p:sp>
          <p:nvSpPr>
            <p:cNvPr id="25" name="object 25"/>
            <p:cNvSpPr/>
            <p:nvPr/>
          </p:nvSpPr>
          <p:spPr>
            <a:xfrm>
              <a:off x="1313649" y="2385745"/>
              <a:ext cx="989965" cy="238125"/>
            </a:xfrm>
            <a:custGeom>
              <a:avLst/>
              <a:gdLst/>
              <a:ahLst/>
              <a:cxnLst/>
              <a:rect l="l" t="t" r="r" b="b"/>
              <a:pathLst>
                <a:path w="989964" h="238125">
                  <a:moveTo>
                    <a:pt x="989469" y="0"/>
                  </a:moveTo>
                  <a:lnTo>
                    <a:pt x="0" y="0"/>
                  </a:lnTo>
                  <a:lnTo>
                    <a:pt x="0" y="238010"/>
                  </a:lnTo>
                  <a:lnTo>
                    <a:pt x="989469" y="238010"/>
                  </a:lnTo>
                  <a:lnTo>
                    <a:pt x="989469" y="0"/>
                  </a:lnTo>
                  <a:close/>
                </a:path>
              </a:pathLst>
            </a:custGeom>
            <a:solidFill>
              <a:srgbClr val="FFFFFF"/>
            </a:solidFill>
          </p:spPr>
          <p:txBody>
            <a:bodyPr wrap="square" lIns="0" tIns="0" rIns="0" bIns="0" rtlCol="0"/>
            <a:lstStyle/>
            <a:p>
              <a:endParaRPr/>
            </a:p>
          </p:txBody>
        </p:sp>
        <p:sp>
          <p:nvSpPr>
            <p:cNvPr id="26" name="object 26"/>
            <p:cNvSpPr/>
            <p:nvPr/>
          </p:nvSpPr>
          <p:spPr>
            <a:xfrm>
              <a:off x="2303119" y="2385745"/>
              <a:ext cx="1350010" cy="238125"/>
            </a:xfrm>
            <a:custGeom>
              <a:avLst/>
              <a:gdLst/>
              <a:ahLst/>
              <a:cxnLst/>
              <a:rect l="l" t="t" r="r" b="b"/>
              <a:pathLst>
                <a:path w="1350010" h="238125">
                  <a:moveTo>
                    <a:pt x="1349908" y="0"/>
                  </a:moveTo>
                  <a:lnTo>
                    <a:pt x="0" y="0"/>
                  </a:lnTo>
                  <a:lnTo>
                    <a:pt x="0" y="238010"/>
                  </a:lnTo>
                  <a:lnTo>
                    <a:pt x="1349908" y="238010"/>
                  </a:lnTo>
                  <a:lnTo>
                    <a:pt x="1349908" y="0"/>
                  </a:lnTo>
                  <a:close/>
                </a:path>
              </a:pathLst>
            </a:custGeom>
            <a:solidFill>
              <a:srgbClr val="EBD2F8"/>
            </a:solidFill>
          </p:spPr>
          <p:txBody>
            <a:bodyPr wrap="square" lIns="0" tIns="0" rIns="0" bIns="0" rtlCol="0"/>
            <a:lstStyle/>
            <a:p>
              <a:endParaRPr/>
            </a:p>
          </p:txBody>
        </p:sp>
        <p:sp>
          <p:nvSpPr>
            <p:cNvPr id="27" name="object 27"/>
            <p:cNvSpPr/>
            <p:nvPr/>
          </p:nvSpPr>
          <p:spPr>
            <a:xfrm>
              <a:off x="1313649" y="2623756"/>
              <a:ext cx="989965" cy="238125"/>
            </a:xfrm>
            <a:custGeom>
              <a:avLst/>
              <a:gdLst/>
              <a:ahLst/>
              <a:cxnLst/>
              <a:rect l="l" t="t" r="r" b="b"/>
              <a:pathLst>
                <a:path w="989964" h="238125">
                  <a:moveTo>
                    <a:pt x="989469" y="0"/>
                  </a:moveTo>
                  <a:lnTo>
                    <a:pt x="0" y="0"/>
                  </a:lnTo>
                  <a:lnTo>
                    <a:pt x="0" y="238010"/>
                  </a:lnTo>
                  <a:lnTo>
                    <a:pt x="989469" y="238010"/>
                  </a:lnTo>
                  <a:lnTo>
                    <a:pt x="989469" y="0"/>
                  </a:lnTo>
                  <a:close/>
                </a:path>
              </a:pathLst>
            </a:custGeom>
            <a:solidFill>
              <a:srgbClr val="FFFFFF"/>
            </a:solidFill>
          </p:spPr>
          <p:txBody>
            <a:bodyPr wrap="square" lIns="0" tIns="0" rIns="0" bIns="0" rtlCol="0"/>
            <a:lstStyle/>
            <a:p>
              <a:endParaRPr/>
            </a:p>
          </p:txBody>
        </p:sp>
        <p:sp>
          <p:nvSpPr>
            <p:cNvPr id="28" name="object 28"/>
            <p:cNvSpPr/>
            <p:nvPr/>
          </p:nvSpPr>
          <p:spPr>
            <a:xfrm>
              <a:off x="2303119" y="2623756"/>
              <a:ext cx="1350010" cy="238125"/>
            </a:xfrm>
            <a:custGeom>
              <a:avLst/>
              <a:gdLst/>
              <a:ahLst/>
              <a:cxnLst/>
              <a:rect l="l" t="t" r="r" b="b"/>
              <a:pathLst>
                <a:path w="1350010" h="238125">
                  <a:moveTo>
                    <a:pt x="1349908" y="0"/>
                  </a:moveTo>
                  <a:lnTo>
                    <a:pt x="0" y="0"/>
                  </a:lnTo>
                  <a:lnTo>
                    <a:pt x="0" y="238010"/>
                  </a:lnTo>
                  <a:lnTo>
                    <a:pt x="1349908" y="238010"/>
                  </a:lnTo>
                  <a:lnTo>
                    <a:pt x="1349908" y="0"/>
                  </a:lnTo>
                  <a:close/>
                </a:path>
              </a:pathLst>
            </a:custGeom>
            <a:solidFill>
              <a:srgbClr val="EBD2F8"/>
            </a:solidFill>
          </p:spPr>
          <p:txBody>
            <a:bodyPr wrap="square" lIns="0" tIns="0" rIns="0" bIns="0" rtlCol="0"/>
            <a:lstStyle/>
            <a:p>
              <a:endParaRPr/>
            </a:p>
          </p:txBody>
        </p:sp>
        <p:sp>
          <p:nvSpPr>
            <p:cNvPr id="29" name="object 29"/>
            <p:cNvSpPr/>
            <p:nvPr/>
          </p:nvSpPr>
          <p:spPr>
            <a:xfrm>
              <a:off x="1313649" y="2861766"/>
              <a:ext cx="989965" cy="313690"/>
            </a:xfrm>
            <a:custGeom>
              <a:avLst/>
              <a:gdLst/>
              <a:ahLst/>
              <a:cxnLst/>
              <a:rect l="l" t="t" r="r" b="b"/>
              <a:pathLst>
                <a:path w="989964" h="313689">
                  <a:moveTo>
                    <a:pt x="989469" y="0"/>
                  </a:moveTo>
                  <a:lnTo>
                    <a:pt x="0" y="0"/>
                  </a:lnTo>
                  <a:lnTo>
                    <a:pt x="0" y="313613"/>
                  </a:lnTo>
                  <a:lnTo>
                    <a:pt x="989469" y="313613"/>
                  </a:lnTo>
                  <a:lnTo>
                    <a:pt x="989469" y="0"/>
                  </a:lnTo>
                  <a:close/>
                </a:path>
              </a:pathLst>
            </a:custGeom>
            <a:solidFill>
              <a:srgbClr val="FFFFFF"/>
            </a:solidFill>
          </p:spPr>
          <p:txBody>
            <a:bodyPr wrap="square" lIns="0" tIns="0" rIns="0" bIns="0" rtlCol="0"/>
            <a:lstStyle/>
            <a:p>
              <a:endParaRPr/>
            </a:p>
          </p:txBody>
        </p:sp>
        <p:sp>
          <p:nvSpPr>
            <p:cNvPr id="30" name="object 30"/>
            <p:cNvSpPr/>
            <p:nvPr/>
          </p:nvSpPr>
          <p:spPr>
            <a:xfrm>
              <a:off x="2303119" y="2861766"/>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B3D5F0"/>
            </a:solidFill>
          </p:spPr>
          <p:txBody>
            <a:bodyPr wrap="square" lIns="0" tIns="0" rIns="0" bIns="0" rtlCol="0"/>
            <a:lstStyle/>
            <a:p>
              <a:endParaRPr/>
            </a:p>
          </p:txBody>
        </p:sp>
        <p:sp>
          <p:nvSpPr>
            <p:cNvPr id="31" name="object 31"/>
            <p:cNvSpPr/>
            <p:nvPr/>
          </p:nvSpPr>
          <p:spPr>
            <a:xfrm>
              <a:off x="3653027" y="2861766"/>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E0EFF9"/>
            </a:solidFill>
          </p:spPr>
          <p:txBody>
            <a:bodyPr wrap="square" lIns="0" tIns="0" rIns="0" bIns="0" rtlCol="0"/>
            <a:lstStyle/>
            <a:p>
              <a:endParaRPr/>
            </a:p>
          </p:txBody>
        </p:sp>
        <p:sp>
          <p:nvSpPr>
            <p:cNvPr id="32" name="object 32"/>
            <p:cNvSpPr/>
            <p:nvPr/>
          </p:nvSpPr>
          <p:spPr>
            <a:xfrm>
              <a:off x="5002936" y="2861766"/>
              <a:ext cx="1002030" cy="313690"/>
            </a:xfrm>
            <a:custGeom>
              <a:avLst/>
              <a:gdLst/>
              <a:ahLst/>
              <a:cxnLst/>
              <a:rect l="l" t="t" r="r" b="b"/>
              <a:pathLst>
                <a:path w="1002029" h="313689">
                  <a:moveTo>
                    <a:pt x="1002004" y="0"/>
                  </a:moveTo>
                  <a:lnTo>
                    <a:pt x="0" y="0"/>
                  </a:lnTo>
                  <a:lnTo>
                    <a:pt x="0" y="313613"/>
                  </a:lnTo>
                  <a:lnTo>
                    <a:pt x="1002004" y="313613"/>
                  </a:lnTo>
                  <a:lnTo>
                    <a:pt x="1002004" y="0"/>
                  </a:lnTo>
                  <a:close/>
                </a:path>
              </a:pathLst>
            </a:custGeom>
            <a:solidFill>
              <a:srgbClr val="B3D5F0"/>
            </a:solidFill>
          </p:spPr>
          <p:txBody>
            <a:bodyPr wrap="square" lIns="0" tIns="0" rIns="0" bIns="0" rtlCol="0"/>
            <a:lstStyle/>
            <a:p>
              <a:endParaRPr/>
            </a:p>
          </p:txBody>
        </p:sp>
        <p:sp>
          <p:nvSpPr>
            <p:cNvPr id="33" name="object 33"/>
            <p:cNvSpPr/>
            <p:nvPr/>
          </p:nvSpPr>
          <p:spPr>
            <a:xfrm>
              <a:off x="6004941" y="2861766"/>
              <a:ext cx="1697989" cy="313690"/>
            </a:xfrm>
            <a:custGeom>
              <a:avLst/>
              <a:gdLst/>
              <a:ahLst/>
              <a:cxnLst/>
              <a:rect l="l" t="t" r="r" b="b"/>
              <a:pathLst>
                <a:path w="1697990" h="313689">
                  <a:moveTo>
                    <a:pt x="1697812" y="0"/>
                  </a:moveTo>
                  <a:lnTo>
                    <a:pt x="0" y="0"/>
                  </a:lnTo>
                  <a:lnTo>
                    <a:pt x="0" y="313613"/>
                  </a:lnTo>
                  <a:lnTo>
                    <a:pt x="1697812" y="313613"/>
                  </a:lnTo>
                  <a:lnTo>
                    <a:pt x="1697812" y="0"/>
                  </a:lnTo>
                  <a:close/>
                </a:path>
              </a:pathLst>
            </a:custGeom>
            <a:solidFill>
              <a:srgbClr val="E0EFF9"/>
            </a:solidFill>
          </p:spPr>
          <p:txBody>
            <a:bodyPr wrap="square" lIns="0" tIns="0" rIns="0" bIns="0" rtlCol="0"/>
            <a:lstStyle/>
            <a:p>
              <a:endParaRPr/>
            </a:p>
          </p:txBody>
        </p:sp>
        <p:sp>
          <p:nvSpPr>
            <p:cNvPr id="34" name="object 34"/>
            <p:cNvSpPr/>
            <p:nvPr/>
          </p:nvSpPr>
          <p:spPr>
            <a:xfrm>
              <a:off x="1313649" y="3175380"/>
              <a:ext cx="989965" cy="313690"/>
            </a:xfrm>
            <a:custGeom>
              <a:avLst/>
              <a:gdLst/>
              <a:ahLst/>
              <a:cxnLst/>
              <a:rect l="l" t="t" r="r" b="b"/>
              <a:pathLst>
                <a:path w="989964" h="313689">
                  <a:moveTo>
                    <a:pt x="989469" y="0"/>
                  </a:moveTo>
                  <a:lnTo>
                    <a:pt x="0" y="0"/>
                  </a:lnTo>
                  <a:lnTo>
                    <a:pt x="0" y="313613"/>
                  </a:lnTo>
                  <a:lnTo>
                    <a:pt x="989469" y="313613"/>
                  </a:lnTo>
                  <a:lnTo>
                    <a:pt x="989469" y="0"/>
                  </a:lnTo>
                  <a:close/>
                </a:path>
              </a:pathLst>
            </a:custGeom>
            <a:solidFill>
              <a:srgbClr val="FFFFFF"/>
            </a:solidFill>
          </p:spPr>
          <p:txBody>
            <a:bodyPr wrap="square" lIns="0" tIns="0" rIns="0" bIns="0" rtlCol="0"/>
            <a:lstStyle/>
            <a:p>
              <a:endParaRPr/>
            </a:p>
          </p:txBody>
        </p:sp>
        <p:sp>
          <p:nvSpPr>
            <p:cNvPr id="35" name="object 35"/>
            <p:cNvSpPr/>
            <p:nvPr/>
          </p:nvSpPr>
          <p:spPr>
            <a:xfrm>
              <a:off x="2303119" y="3175380"/>
              <a:ext cx="3702050" cy="313690"/>
            </a:xfrm>
            <a:custGeom>
              <a:avLst/>
              <a:gdLst/>
              <a:ahLst/>
              <a:cxnLst/>
              <a:rect l="l" t="t" r="r" b="b"/>
              <a:pathLst>
                <a:path w="3702050" h="313689">
                  <a:moveTo>
                    <a:pt x="3701821" y="0"/>
                  </a:moveTo>
                  <a:lnTo>
                    <a:pt x="2699816" y="0"/>
                  </a:lnTo>
                  <a:lnTo>
                    <a:pt x="1349908" y="0"/>
                  </a:lnTo>
                  <a:lnTo>
                    <a:pt x="0" y="0"/>
                  </a:lnTo>
                  <a:lnTo>
                    <a:pt x="0" y="313613"/>
                  </a:lnTo>
                  <a:lnTo>
                    <a:pt x="1349908" y="313613"/>
                  </a:lnTo>
                  <a:lnTo>
                    <a:pt x="2699816" y="313613"/>
                  </a:lnTo>
                  <a:lnTo>
                    <a:pt x="3701821" y="313613"/>
                  </a:lnTo>
                  <a:lnTo>
                    <a:pt x="3701821" y="0"/>
                  </a:lnTo>
                  <a:close/>
                </a:path>
              </a:pathLst>
            </a:custGeom>
            <a:solidFill>
              <a:srgbClr val="B3D5F0"/>
            </a:solidFill>
          </p:spPr>
          <p:txBody>
            <a:bodyPr wrap="square" lIns="0" tIns="0" rIns="0" bIns="0" rtlCol="0"/>
            <a:lstStyle/>
            <a:p>
              <a:endParaRPr/>
            </a:p>
          </p:txBody>
        </p:sp>
        <p:sp>
          <p:nvSpPr>
            <p:cNvPr id="36" name="object 36"/>
            <p:cNvSpPr/>
            <p:nvPr/>
          </p:nvSpPr>
          <p:spPr>
            <a:xfrm>
              <a:off x="6004941" y="3175380"/>
              <a:ext cx="1697989" cy="313690"/>
            </a:xfrm>
            <a:custGeom>
              <a:avLst/>
              <a:gdLst/>
              <a:ahLst/>
              <a:cxnLst/>
              <a:rect l="l" t="t" r="r" b="b"/>
              <a:pathLst>
                <a:path w="1697990" h="313689">
                  <a:moveTo>
                    <a:pt x="1697812" y="0"/>
                  </a:moveTo>
                  <a:lnTo>
                    <a:pt x="0" y="0"/>
                  </a:lnTo>
                  <a:lnTo>
                    <a:pt x="0" y="313613"/>
                  </a:lnTo>
                  <a:lnTo>
                    <a:pt x="1697812" y="313613"/>
                  </a:lnTo>
                  <a:lnTo>
                    <a:pt x="1697812" y="0"/>
                  </a:lnTo>
                  <a:close/>
                </a:path>
              </a:pathLst>
            </a:custGeom>
            <a:solidFill>
              <a:srgbClr val="E0EFF9"/>
            </a:solidFill>
          </p:spPr>
          <p:txBody>
            <a:bodyPr wrap="square" lIns="0" tIns="0" rIns="0" bIns="0" rtlCol="0"/>
            <a:lstStyle/>
            <a:p>
              <a:endParaRPr/>
            </a:p>
          </p:txBody>
        </p:sp>
        <p:sp>
          <p:nvSpPr>
            <p:cNvPr id="37" name="object 37"/>
            <p:cNvSpPr/>
            <p:nvPr/>
          </p:nvSpPr>
          <p:spPr>
            <a:xfrm>
              <a:off x="1313649" y="3488994"/>
              <a:ext cx="989965" cy="313690"/>
            </a:xfrm>
            <a:custGeom>
              <a:avLst/>
              <a:gdLst/>
              <a:ahLst/>
              <a:cxnLst/>
              <a:rect l="l" t="t" r="r" b="b"/>
              <a:pathLst>
                <a:path w="989964" h="313689">
                  <a:moveTo>
                    <a:pt x="989469" y="0"/>
                  </a:moveTo>
                  <a:lnTo>
                    <a:pt x="0" y="0"/>
                  </a:lnTo>
                  <a:lnTo>
                    <a:pt x="0" y="313613"/>
                  </a:lnTo>
                  <a:lnTo>
                    <a:pt x="989469" y="313613"/>
                  </a:lnTo>
                  <a:lnTo>
                    <a:pt x="989469" y="0"/>
                  </a:lnTo>
                  <a:close/>
                </a:path>
              </a:pathLst>
            </a:custGeom>
            <a:solidFill>
              <a:srgbClr val="FFFFFF"/>
            </a:solidFill>
          </p:spPr>
          <p:txBody>
            <a:bodyPr wrap="square" lIns="0" tIns="0" rIns="0" bIns="0" rtlCol="0"/>
            <a:lstStyle/>
            <a:p>
              <a:endParaRPr/>
            </a:p>
          </p:txBody>
        </p:sp>
        <p:sp>
          <p:nvSpPr>
            <p:cNvPr id="38" name="object 38"/>
            <p:cNvSpPr/>
            <p:nvPr/>
          </p:nvSpPr>
          <p:spPr>
            <a:xfrm>
              <a:off x="2303119" y="3488994"/>
              <a:ext cx="3702050" cy="313690"/>
            </a:xfrm>
            <a:custGeom>
              <a:avLst/>
              <a:gdLst/>
              <a:ahLst/>
              <a:cxnLst/>
              <a:rect l="l" t="t" r="r" b="b"/>
              <a:pathLst>
                <a:path w="3702050" h="313689">
                  <a:moveTo>
                    <a:pt x="3701821" y="0"/>
                  </a:moveTo>
                  <a:lnTo>
                    <a:pt x="2699816" y="0"/>
                  </a:lnTo>
                  <a:lnTo>
                    <a:pt x="1349908" y="0"/>
                  </a:lnTo>
                  <a:lnTo>
                    <a:pt x="0" y="0"/>
                  </a:lnTo>
                  <a:lnTo>
                    <a:pt x="0" y="313613"/>
                  </a:lnTo>
                  <a:lnTo>
                    <a:pt x="1349908" y="313613"/>
                  </a:lnTo>
                  <a:lnTo>
                    <a:pt x="2699816" y="313613"/>
                  </a:lnTo>
                  <a:lnTo>
                    <a:pt x="3701821" y="313613"/>
                  </a:lnTo>
                  <a:lnTo>
                    <a:pt x="3701821" y="0"/>
                  </a:lnTo>
                  <a:close/>
                </a:path>
              </a:pathLst>
            </a:custGeom>
            <a:solidFill>
              <a:srgbClr val="B3D5F0"/>
            </a:solidFill>
          </p:spPr>
          <p:txBody>
            <a:bodyPr wrap="square" lIns="0" tIns="0" rIns="0" bIns="0" rtlCol="0"/>
            <a:lstStyle/>
            <a:p>
              <a:endParaRPr/>
            </a:p>
          </p:txBody>
        </p:sp>
        <p:sp>
          <p:nvSpPr>
            <p:cNvPr id="39" name="object 39"/>
            <p:cNvSpPr/>
            <p:nvPr/>
          </p:nvSpPr>
          <p:spPr>
            <a:xfrm>
              <a:off x="1313649" y="3802621"/>
              <a:ext cx="989965" cy="313690"/>
            </a:xfrm>
            <a:custGeom>
              <a:avLst/>
              <a:gdLst/>
              <a:ahLst/>
              <a:cxnLst/>
              <a:rect l="l" t="t" r="r" b="b"/>
              <a:pathLst>
                <a:path w="989964" h="313689">
                  <a:moveTo>
                    <a:pt x="989469" y="0"/>
                  </a:moveTo>
                  <a:lnTo>
                    <a:pt x="0" y="0"/>
                  </a:lnTo>
                  <a:lnTo>
                    <a:pt x="0" y="313613"/>
                  </a:lnTo>
                  <a:lnTo>
                    <a:pt x="989469" y="313613"/>
                  </a:lnTo>
                  <a:lnTo>
                    <a:pt x="989469" y="0"/>
                  </a:lnTo>
                  <a:close/>
                </a:path>
              </a:pathLst>
            </a:custGeom>
            <a:solidFill>
              <a:srgbClr val="FFFFFF"/>
            </a:solidFill>
          </p:spPr>
          <p:txBody>
            <a:bodyPr wrap="square" lIns="0" tIns="0" rIns="0" bIns="0" rtlCol="0"/>
            <a:lstStyle/>
            <a:p>
              <a:endParaRPr/>
            </a:p>
          </p:txBody>
        </p:sp>
        <p:sp>
          <p:nvSpPr>
            <p:cNvPr id="40" name="object 40"/>
            <p:cNvSpPr/>
            <p:nvPr/>
          </p:nvSpPr>
          <p:spPr>
            <a:xfrm>
              <a:off x="2303119" y="3802621"/>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B3D5F0"/>
            </a:solidFill>
          </p:spPr>
          <p:txBody>
            <a:bodyPr wrap="square" lIns="0" tIns="0" rIns="0" bIns="0" rtlCol="0"/>
            <a:lstStyle/>
            <a:p>
              <a:endParaRPr/>
            </a:p>
          </p:txBody>
        </p:sp>
        <p:sp>
          <p:nvSpPr>
            <p:cNvPr id="41" name="object 41"/>
            <p:cNvSpPr/>
            <p:nvPr/>
          </p:nvSpPr>
          <p:spPr>
            <a:xfrm>
              <a:off x="3653027" y="3802621"/>
              <a:ext cx="1350010" cy="313690"/>
            </a:xfrm>
            <a:custGeom>
              <a:avLst/>
              <a:gdLst/>
              <a:ahLst/>
              <a:cxnLst/>
              <a:rect l="l" t="t" r="r" b="b"/>
              <a:pathLst>
                <a:path w="1350010" h="313689">
                  <a:moveTo>
                    <a:pt x="1349908" y="0"/>
                  </a:moveTo>
                  <a:lnTo>
                    <a:pt x="0" y="0"/>
                  </a:lnTo>
                  <a:lnTo>
                    <a:pt x="0" y="313613"/>
                  </a:lnTo>
                  <a:lnTo>
                    <a:pt x="1349908" y="313613"/>
                  </a:lnTo>
                  <a:lnTo>
                    <a:pt x="1349908" y="0"/>
                  </a:lnTo>
                  <a:close/>
                </a:path>
              </a:pathLst>
            </a:custGeom>
            <a:solidFill>
              <a:srgbClr val="E0EFF9"/>
            </a:solidFill>
          </p:spPr>
          <p:txBody>
            <a:bodyPr wrap="square" lIns="0" tIns="0" rIns="0" bIns="0" rtlCol="0"/>
            <a:lstStyle/>
            <a:p>
              <a:endParaRPr/>
            </a:p>
          </p:txBody>
        </p:sp>
        <p:sp>
          <p:nvSpPr>
            <p:cNvPr id="42" name="object 42"/>
            <p:cNvSpPr/>
            <p:nvPr/>
          </p:nvSpPr>
          <p:spPr>
            <a:xfrm>
              <a:off x="5002936" y="3802621"/>
              <a:ext cx="1002030" cy="313690"/>
            </a:xfrm>
            <a:custGeom>
              <a:avLst/>
              <a:gdLst/>
              <a:ahLst/>
              <a:cxnLst/>
              <a:rect l="l" t="t" r="r" b="b"/>
              <a:pathLst>
                <a:path w="1002029" h="313689">
                  <a:moveTo>
                    <a:pt x="1002004" y="0"/>
                  </a:moveTo>
                  <a:lnTo>
                    <a:pt x="0" y="0"/>
                  </a:lnTo>
                  <a:lnTo>
                    <a:pt x="0" y="313613"/>
                  </a:lnTo>
                  <a:lnTo>
                    <a:pt x="1002004" y="313613"/>
                  </a:lnTo>
                  <a:lnTo>
                    <a:pt x="1002004" y="0"/>
                  </a:lnTo>
                  <a:close/>
                </a:path>
              </a:pathLst>
            </a:custGeom>
            <a:solidFill>
              <a:srgbClr val="B3D5F0"/>
            </a:solidFill>
          </p:spPr>
          <p:txBody>
            <a:bodyPr wrap="square" lIns="0" tIns="0" rIns="0" bIns="0" rtlCol="0"/>
            <a:lstStyle/>
            <a:p>
              <a:endParaRPr/>
            </a:p>
          </p:txBody>
        </p:sp>
        <p:sp>
          <p:nvSpPr>
            <p:cNvPr id="43" name="object 43"/>
            <p:cNvSpPr/>
            <p:nvPr/>
          </p:nvSpPr>
          <p:spPr>
            <a:xfrm>
              <a:off x="6004941" y="3802621"/>
              <a:ext cx="1697989" cy="313690"/>
            </a:xfrm>
            <a:custGeom>
              <a:avLst/>
              <a:gdLst/>
              <a:ahLst/>
              <a:cxnLst/>
              <a:rect l="l" t="t" r="r" b="b"/>
              <a:pathLst>
                <a:path w="1697990" h="313689">
                  <a:moveTo>
                    <a:pt x="1697812" y="0"/>
                  </a:moveTo>
                  <a:lnTo>
                    <a:pt x="0" y="0"/>
                  </a:lnTo>
                  <a:lnTo>
                    <a:pt x="0" y="313613"/>
                  </a:lnTo>
                  <a:lnTo>
                    <a:pt x="1697812" y="313613"/>
                  </a:lnTo>
                  <a:lnTo>
                    <a:pt x="1697812" y="0"/>
                  </a:lnTo>
                  <a:close/>
                </a:path>
              </a:pathLst>
            </a:custGeom>
            <a:solidFill>
              <a:srgbClr val="E0EFF9"/>
            </a:solidFill>
          </p:spPr>
          <p:txBody>
            <a:bodyPr wrap="square" lIns="0" tIns="0" rIns="0" bIns="0" rtlCol="0"/>
            <a:lstStyle/>
            <a:p>
              <a:endParaRPr/>
            </a:p>
          </p:txBody>
        </p:sp>
      </p:grpSp>
      <p:grpSp>
        <p:nvGrpSpPr>
          <p:cNvPr id="44" name="object 44"/>
          <p:cNvGrpSpPr/>
          <p:nvPr/>
        </p:nvGrpSpPr>
        <p:grpSpPr>
          <a:xfrm>
            <a:off x="2945997" y="1639212"/>
            <a:ext cx="3975100" cy="2369820"/>
            <a:chOff x="2945997" y="1639212"/>
            <a:chExt cx="3975100" cy="2369820"/>
          </a:xfrm>
        </p:grpSpPr>
        <p:pic>
          <p:nvPicPr>
            <p:cNvPr id="45" name="object 45"/>
            <p:cNvPicPr/>
            <p:nvPr/>
          </p:nvPicPr>
          <p:blipFill>
            <a:blip r:embed="rId3" cstate="print"/>
            <a:stretch>
              <a:fillRect/>
            </a:stretch>
          </p:blipFill>
          <p:spPr>
            <a:xfrm>
              <a:off x="2945997" y="2989196"/>
              <a:ext cx="105079" cy="105092"/>
            </a:xfrm>
            <a:prstGeom prst="rect">
              <a:avLst/>
            </a:prstGeom>
          </p:spPr>
        </p:pic>
        <p:pic>
          <p:nvPicPr>
            <p:cNvPr id="46" name="object 46"/>
            <p:cNvPicPr/>
            <p:nvPr/>
          </p:nvPicPr>
          <p:blipFill>
            <a:blip r:embed="rId3" cstate="print"/>
            <a:stretch>
              <a:fillRect/>
            </a:stretch>
          </p:blipFill>
          <p:spPr>
            <a:xfrm>
              <a:off x="2945997" y="3289232"/>
              <a:ext cx="105079" cy="105092"/>
            </a:xfrm>
            <a:prstGeom prst="rect">
              <a:avLst/>
            </a:prstGeom>
          </p:spPr>
        </p:pic>
        <p:pic>
          <p:nvPicPr>
            <p:cNvPr id="47" name="object 47"/>
            <p:cNvPicPr/>
            <p:nvPr/>
          </p:nvPicPr>
          <p:blipFill>
            <a:blip r:embed="rId3" cstate="print"/>
            <a:stretch>
              <a:fillRect/>
            </a:stretch>
          </p:blipFill>
          <p:spPr>
            <a:xfrm>
              <a:off x="2945997" y="3603557"/>
              <a:ext cx="105079" cy="105092"/>
            </a:xfrm>
            <a:prstGeom prst="rect">
              <a:avLst/>
            </a:prstGeom>
          </p:spPr>
        </p:pic>
        <p:pic>
          <p:nvPicPr>
            <p:cNvPr id="48" name="object 48"/>
            <p:cNvPicPr/>
            <p:nvPr/>
          </p:nvPicPr>
          <p:blipFill>
            <a:blip r:embed="rId3" cstate="print"/>
            <a:stretch>
              <a:fillRect/>
            </a:stretch>
          </p:blipFill>
          <p:spPr>
            <a:xfrm>
              <a:off x="2945997" y="3903596"/>
              <a:ext cx="105079" cy="105092"/>
            </a:xfrm>
            <a:prstGeom prst="rect">
              <a:avLst/>
            </a:prstGeom>
          </p:spPr>
        </p:pic>
        <p:pic>
          <p:nvPicPr>
            <p:cNvPr id="49" name="object 49"/>
            <p:cNvPicPr/>
            <p:nvPr/>
          </p:nvPicPr>
          <p:blipFill>
            <a:blip r:embed="rId4" cstate="print"/>
            <a:stretch>
              <a:fillRect/>
            </a:stretch>
          </p:blipFill>
          <p:spPr>
            <a:xfrm>
              <a:off x="2945997" y="1668394"/>
              <a:ext cx="105079" cy="105092"/>
            </a:xfrm>
            <a:prstGeom prst="rect">
              <a:avLst/>
            </a:prstGeom>
          </p:spPr>
        </p:pic>
        <p:pic>
          <p:nvPicPr>
            <p:cNvPr id="50" name="object 50"/>
            <p:cNvPicPr/>
            <p:nvPr/>
          </p:nvPicPr>
          <p:blipFill>
            <a:blip r:embed="rId4" cstate="print"/>
            <a:stretch>
              <a:fillRect/>
            </a:stretch>
          </p:blipFill>
          <p:spPr>
            <a:xfrm>
              <a:off x="2945997" y="1924376"/>
              <a:ext cx="105079" cy="105092"/>
            </a:xfrm>
            <a:prstGeom prst="rect">
              <a:avLst/>
            </a:prstGeom>
          </p:spPr>
        </p:pic>
        <p:pic>
          <p:nvPicPr>
            <p:cNvPr id="51" name="object 51"/>
            <p:cNvPicPr/>
            <p:nvPr/>
          </p:nvPicPr>
          <p:blipFill>
            <a:blip r:embed="rId4" cstate="print"/>
            <a:stretch>
              <a:fillRect/>
            </a:stretch>
          </p:blipFill>
          <p:spPr>
            <a:xfrm>
              <a:off x="2945997" y="2180357"/>
              <a:ext cx="105079" cy="105092"/>
            </a:xfrm>
            <a:prstGeom prst="rect">
              <a:avLst/>
            </a:prstGeom>
          </p:spPr>
        </p:pic>
        <p:pic>
          <p:nvPicPr>
            <p:cNvPr id="52" name="object 52"/>
            <p:cNvPicPr/>
            <p:nvPr/>
          </p:nvPicPr>
          <p:blipFill>
            <a:blip r:embed="rId4" cstate="print"/>
            <a:stretch>
              <a:fillRect/>
            </a:stretch>
          </p:blipFill>
          <p:spPr>
            <a:xfrm>
              <a:off x="2945997" y="2436337"/>
              <a:ext cx="105079" cy="105092"/>
            </a:xfrm>
            <a:prstGeom prst="rect">
              <a:avLst/>
            </a:prstGeom>
          </p:spPr>
        </p:pic>
        <p:pic>
          <p:nvPicPr>
            <p:cNvPr id="53" name="object 53"/>
            <p:cNvPicPr/>
            <p:nvPr/>
          </p:nvPicPr>
          <p:blipFill>
            <a:blip r:embed="rId4" cstate="print"/>
            <a:stretch>
              <a:fillRect/>
            </a:stretch>
          </p:blipFill>
          <p:spPr>
            <a:xfrm>
              <a:off x="2945997" y="2692317"/>
              <a:ext cx="105079" cy="105092"/>
            </a:xfrm>
            <a:prstGeom prst="rect">
              <a:avLst/>
            </a:prstGeom>
          </p:spPr>
        </p:pic>
        <p:pic>
          <p:nvPicPr>
            <p:cNvPr id="54" name="object 54"/>
            <p:cNvPicPr/>
            <p:nvPr/>
          </p:nvPicPr>
          <p:blipFill>
            <a:blip r:embed="rId5" cstate="print"/>
            <a:stretch>
              <a:fillRect/>
            </a:stretch>
          </p:blipFill>
          <p:spPr>
            <a:xfrm>
              <a:off x="5451543" y="2989196"/>
              <a:ext cx="105079" cy="105092"/>
            </a:xfrm>
            <a:prstGeom prst="rect">
              <a:avLst/>
            </a:prstGeom>
          </p:spPr>
        </p:pic>
        <p:pic>
          <p:nvPicPr>
            <p:cNvPr id="55" name="object 55"/>
            <p:cNvPicPr/>
            <p:nvPr/>
          </p:nvPicPr>
          <p:blipFill>
            <a:blip r:embed="rId5" cstate="print"/>
            <a:stretch>
              <a:fillRect/>
            </a:stretch>
          </p:blipFill>
          <p:spPr>
            <a:xfrm>
              <a:off x="5451543" y="3289232"/>
              <a:ext cx="105079" cy="105092"/>
            </a:xfrm>
            <a:prstGeom prst="rect">
              <a:avLst/>
            </a:prstGeom>
          </p:spPr>
        </p:pic>
        <p:pic>
          <p:nvPicPr>
            <p:cNvPr id="56" name="object 56"/>
            <p:cNvPicPr/>
            <p:nvPr/>
          </p:nvPicPr>
          <p:blipFill>
            <a:blip r:embed="rId5" cstate="print"/>
            <a:stretch>
              <a:fillRect/>
            </a:stretch>
          </p:blipFill>
          <p:spPr>
            <a:xfrm>
              <a:off x="5451543" y="3603557"/>
              <a:ext cx="105079" cy="105092"/>
            </a:xfrm>
            <a:prstGeom prst="rect">
              <a:avLst/>
            </a:prstGeom>
          </p:spPr>
        </p:pic>
        <p:pic>
          <p:nvPicPr>
            <p:cNvPr id="57" name="object 57"/>
            <p:cNvPicPr/>
            <p:nvPr/>
          </p:nvPicPr>
          <p:blipFill>
            <a:blip r:embed="rId5" cstate="print"/>
            <a:stretch>
              <a:fillRect/>
            </a:stretch>
          </p:blipFill>
          <p:spPr>
            <a:xfrm>
              <a:off x="5451543" y="3903596"/>
              <a:ext cx="105079" cy="105092"/>
            </a:xfrm>
            <a:prstGeom prst="rect">
              <a:avLst/>
            </a:prstGeom>
          </p:spPr>
        </p:pic>
        <p:pic>
          <p:nvPicPr>
            <p:cNvPr id="58" name="object 58"/>
            <p:cNvPicPr/>
            <p:nvPr/>
          </p:nvPicPr>
          <p:blipFill>
            <a:blip r:embed="rId6" cstate="print"/>
            <a:stretch>
              <a:fillRect/>
            </a:stretch>
          </p:blipFill>
          <p:spPr>
            <a:xfrm>
              <a:off x="5451543" y="1668394"/>
              <a:ext cx="105079" cy="105092"/>
            </a:xfrm>
            <a:prstGeom prst="rect">
              <a:avLst/>
            </a:prstGeom>
          </p:spPr>
        </p:pic>
        <p:pic>
          <p:nvPicPr>
            <p:cNvPr id="59" name="object 59"/>
            <p:cNvPicPr/>
            <p:nvPr/>
          </p:nvPicPr>
          <p:blipFill>
            <a:blip r:embed="rId6" cstate="print"/>
            <a:stretch>
              <a:fillRect/>
            </a:stretch>
          </p:blipFill>
          <p:spPr>
            <a:xfrm>
              <a:off x="5451543" y="1898579"/>
              <a:ext cx="105079" cy="105092"/>
            </a:xfrm>
            <a:prstGeom prst="rect">
              <a:avLst/>
            </a:prstGeom>
          </p:spPr>
        </p:pic>
        <p:pic>
          <p:nvPicPr>
            <p:cNvPr id="60" name="object 60"/>
            <p:cNvPicPr/>
            <p:nvPr/>
          </p:nvPicPr>
          <p:blipFill>
            <a:blip r:embed="rId6" cstate="print"/>
            <a:stretch>
              <a:fillRect/>
            </a:stretch>
          </p:blipFill>
          <p:spPr>
            <a:xfrm>
              <a:off x="5451543" y="2162102"/>
              <a:ext cx="105079" cy="105092"/>
            </a:xfrm>
            <a:prstGeom prst="rect">
              <a:avLst/>
            </a:prstGeom>
          </p:spPr>
        </p:pic>
        <p:pic>
          <p:nvPicPr>
            <p:cNvPr id="61" name="object 61"/>
            <p:cNvPicPr/>
            <p:nvPr/>
          </p:nvPicPr>
          <p:blipFill>
            <a:blip r:embed="rId5" cstate="print"/>
            <a:stretch>
              <a:fillRect/>
            </a:stretch>
          </p:blipFill>
          <p:spPr>
            <a:xfrm>
              <a:off x="4284225" y="2906511"/>
              <a:ext cx="105079" cy="105092"/>
            </a:xfrm>
            <a:prstGeom prst="rect">
              <a:avLst/>
            </a:prstGeom>
          </p:spPr>
        </p:pic>
        <p:pic>
          <p:nvPicPr>
            <p:cNvPr id="62" name="object 62"/>
            <p:cNvPicPr/>
            <p:nvPr/>
          </p:nvPicPr>
          <p:blipFill>
            <a:blip r:embed="rId7" cstate="print"/>
            <a:stretch>
              <a:fillRect/>
            </a:stretch>
          </p:blipFill>
          <p:spPr>
            <a:xfrm>
              <a:off x="4284225" y="3230868"/>
              <a:ext cx="105079" cy="105092"/>
            </a:xfrm>
            <a:prstGeom prst="rect">
              <a:avLst/>
            </a:prstGeom>
          </p:spPr>
        </p:pic>
        <p:pic>
          <p:nvPicPr>
            <p:cNvPr id="63" name="object 63"/>
            <p:cNvPicPr/>
            <p:nvPr/>
          </p:nvPicPr>
          <p:blipFill>
            <a:blip r:embed="rId7" cstate="print"/>
            <a:stretch>
              <a:fillRect/>
            </a:stretch>
          </p:blipFill>
          <p:spPr>
            <a:xfrm>
              <a:off x="4284225" y="3521440"/>
              <a:ext cx="105079" cy="105092"/>
            </a:xfrm>
            <a:prstGeom prst="rect">
              <a:avLst/>
            </a:prstGeom>
          </p:spPr>
        </p:pic>
        <p:pic>
          <p:nvPicPr>
            <p:cNvPr id="64" name="object 64"/>
            <p:cNvPicPr/>
            <p:nvPr/>
          </p:nvPicPr>
          <p:blipFill>
            <a:blip r:embed="rId5" cstate="print"/>
            <a:stretch>
              <a:fillRect/>
            </a:stretch>
          </p:blipFill>
          <p:spPr>
            <a:xfrm>
              <a:off x="4284225" y="3839293"/>
              <a:ext cx="105079" cy="105092"/>
            </a:xfrm>
            <a:prstGeom prst="rect">
              <a:avLst/>
            </a:prstGeom>
          </p:spPr>
        </p:pic>
        <p:pic>
          <p:nvPicPr>
            <p:cNvPr id="65" name="object 65"/>
            <p:cNvPicPr/>
            <p:nvPr/>
          </p:nvPicPr>
          <p:blipFill>
            <a:blip r:embed="rId6" cstate="print"/>
            <a:stretch>
              <a:fillRect/>
            </a:stretch>
          </p:blipFill>
          <p:spPr>
            <a:xfrm>
              <a:off x="4284225" y="1639212"/>
              <a:ext cx="105079" cy="105092"/>
            </a:xfrm>
            <a:prstGeom prst="rect">
              <a:avLst/>
            </a:prstGeom>
          </p:spPr>
        </p:pic>
        <p:pic>
          <p:nvPicPr>
            <p:cNvPr id="66" name="object 66"/>
            <p:cNvPicPr/>
            <p:nvPr/>
          </p:nvPicPr>
          <p:blipFill>
            <a:blip r:embed="rId6" cstate="print"/>
            <a:stretch>
              <a:fillRect/>
            </a:stretch>
          </p:blipFill>
          <p:spPr>
            <a:xfrm>
              <a:off x="4284225" y="1869397"/>
              <a:ext cx="105079" cy="105092"/>
            </a:xfrm>
            <a:prstGeom prst="rect">
              <a:avLst/>
            </a:prstGeom>
          </p:spPr>
        </p:pic>
        <p:pic>
          <p:nvPicPr>
            <p:cNvPr id="67" name="object 67"/>
            <p:cNvPicPr/>
            <p:nvPr/>
          </p:nvPicPr>
          <p:blipFill>
            <a:blip r:embed="rId6" cstate="print"/>
            <a:stretch>
              <a:fillRect/>
            </a:stretch>
          </p:blipFill>
          <p:spPr>
            <a:xfrm>
              <a:off x="4284225" y="2132920"/>
              <a:ext cx="105079" cy="105092"/>
            </a:xfrm>
            <a:prstGeom prst="rect">
              <a:avLst/>
            </a:prstGeom>
          </p:spPr>
        </p:pic>
        <p:pic>
          <p:nvPicPr>
            <p:cNvPr id="68" name="object 68"/>
            <p:cNvPicPr/>
            <p:nvPr/>
          </p:nvPicPr>
          <p:blipFill>
            <a:blip r:embed="rId3" cstate="print"/>
            <a:stretch>
              <a:fillRect/>
            </a:stretch>
          </p:blipFill>
          <p:spPr>
            <a:xfrm>
              <a:off x="6815552" y="2906511"/>
              <a:ext cx="105079" cy="105092"/>
            </a:xfrm>
            <a:prstGeom prst="rect">
              <a:avLst/>
            </a:prstGeom>
          </p:spPr>
        </p:pic>
        <p:pic>
          <p:nvPicPr>
            <p:cNvPr id="69" name="object 69"/>
            <p:cNvPicPr/>
            <p:nvPr/>
          </p:nvPicPr>
          <p:blipFill>
            <a:blip r:embed="rId3" cstate="print"/>
            <a:stretch>
              <a:fillRect/>
            </a:stretch>
          </p:blipFill>
          <p:spPr>
            <a:xfrm>
              <a:off x="6815552" y="3208565"/>
              <a:ext cx="105079" cy="105092"/>
            </a:xfrm>
            <a:prstGeom prst="rect">
              <a:avLst/>
            </a:prstGeom>
          </p:spPr>
        </p:pic>
        <p:pic>
          <p:nvPicPr>
            <p:cNvPr id="70" name="object 70"/>
            <p:cNvPicPr/>
            <p:nvPr/>
          </p:nvPicPr>
          <p:blipFill>
            <a:blip r:embed="rId8" cstate="print"/>
            <a:stretch>
              <a:fillRect/>
            </a:stretch>
          </p:blipFill>
          <p:spPr>
            <a:xfrm>
              <a:off x="6815552" y="3845230"/>
              <a:ext cx="105079" cy="105092"/>
            </a:xfrm>
            <a:prstGeom prst="rect">
              <a:avLst/>
            </a:prstGeom>
          </p:spPr>
        </p:pic>
        <p:pic>
          <p:nvPicPr>
            <p:cNvPr id="71" name="object 71"/>
            <p:cNvPicPr/>
            <p:nvPr/>
          </p:nvPicPr>
          <p:blipFill>
            <a:blip r:embed="rId4" cstate="print"/>
            <a:stretch>
              <a:fillRect/>
            </a:stretch>
          </p:blipFill>
          <p:spPr>
            <a:xfrm>
              <a:off x="6815552" y="1639212"/>
              <a:ext cx="105079" cy="105092"/>
            </a:xfrm>
            <a:prstGeom prst="rect">
              <a:avLst/>
            </a:prstGeom>
          </p:spPr>
        </p:pic>
        <p:pic>
          <p:nvPicPr>
            <p:cNvPr id="72" name="object 72"/>
            <p:cNvPicPr/>
            <p:nvPr/>
          </p:nvPicPr>
          <p:blipFill>
            <a:blip r:embed="rId4" cstate="print"/>
            <a:stretch>
              <a:fillRect/>
            </a:stretch>
          </p:blipFill>
          <p:spPr>
            <a:xfrm>
              <a:off x="6815552" y="1869397"/>
              <a:ext cx="105079" cy="105092"/>
            </a:xfrm>
            <a:prstGeom prst="rect">
              <a:avLst/>
            </a:prstGeom>
          </p:spPr>
        </p:pic>
        <p:pic>
          <p:nvPicPr>
            <p:cNvPr id="73" name="object 73"/>
            <p:cNvPicPr/>
            <p:nvPr/>
          </p:nvPicPr>
          <p:blipFill>
            <a:blip r:embed="rId4" cstate="print"/>
            <a:stretch>
              <a:fillRect/>
            </a:stretch>
          </p:blipFill>
          <p:spPr>
            <a:xfrm>
              <a:off x="6815552" y="2093891"/>
              <a:ext cx="105079" cy="105092"/>
            </a:xfrm>
            <a:prstGeom prst="rect">
              <a:avLst/>
            </a:prstGeom>
          </p:spPr>
        </p:pic>
      </p:grpSp>
      <p:graphicFrame>
        <p:nvGraphicFramePr>
          <p:cNvPr id="74" name="object 74"/>
          <p:cNvGraphicFramePr>
            <a:graphicFrameLocks noGrp="1"/>
          </p:cNvGraphicFramePr>
          <p:nvPr/>
        </p:nvGraphicFramePr>
        <p:xfrm>
          <a:off x="1313653" y="1176137"/>
          <a:ext cx="6465570" cy="2933700"/>
        </p:xfrm>
        <a:graphic>
          <a:graphicData uri="http://schemas.openxmlformats.org/drawingml/2006/table">
            <a:tbl>
              <a:tblPr firstRow="1" bandRow="1">
                <a:tableStyleId>{2D5ABB26-0587-4C30-8999-92F81FD0307C}</a:tableStyleId>
              </a:tblPr>
              <a:tblGrid>
                <a:gridCol w="999490">
                  <a:extLst>
                    <a:ext uri="{9D8B030D-6E8A-4147-A177-3AD203B41FA5}">
                      <a16:colId xmlns:a16="http://schemas.microsoft.com/office/drawing/2014/main" val="20000"/>
                    </a:ext>
                  </a:extLst>
                </a:gridCol>
                <a:gridCol w="1323340">
                  <a:extLst>
                    <a:ext uri="{9D8B030D-6E8A-4147-A177-3AD203B41FA5}">
                      <a16:colId xmlns:a16="http://schemas.microsoft.com/office/drawing/2014/main" val="20001"/>
                    </a:ext>
                  </a:extLst>
                </a:gridCol>
                <a:gridCol w="1366520">
                  <a:extLst>
                    <a:ext uri="{9D8B030D-6E8A-4147-A177-3AD203B41FA5}">
                      <a16:colId xmlns:a16="http://schemas.microsoft.com/office/drawing/2014/main" val="20002"/>
                    </a:ext>
                  </a:extLst>
                </a:gridCol>
                <a:gridCol w="1000760">
                  <a:extLst>
                    <a:ext uri="{9D8B030D-6E8A-4147-A177-3AD203B41FA5}">
                      <a16:colId xmlns:a16="http://schemas.microsoft.com/office/drawing/2014/main" val="20003"/>
                    </a:ext>
                  </a:extLst>
                </a:gridCol>
                <a:gridCol w="1697355">
                  <a:extLst>
                    <a:ext uri="{9D8B030D-6E8A-4147-A177-3AD203B41FA5}">
                      <a16:colId xmlns:a16="http://schemas.microsoft.com/office/drawing/2014/main" val="20004"/>
                    </a:ext>
                  </a:extLst>
                </a:gridCol>
              </a:tblGrid>
              <a:tr h="184150">
                <a:tc rowSpan="2">
                  <a:txBody>
                    <a:bodyPr/>
                    <a:lstStyle/>
                    <a:p>
                      <a:pPr>
                        <a:lnSpc>
                          <a:spcPct val="100000"/>
                        </a:lnSpc>
                        <a:spcBef>
                          <a:spcPts val="250"/>
                        </a:spcBef>
                      </a:pPr>
                      <a:endParaRPr sz="800">
                        <a:latin typeface="Times New Roman"/>
                        <a:cs typeface="Times New Roman"/>
                      </a:endParaRPr>
                    </a:p>
                    <a:p>
                      <a:pPr marL="260985">
                        <a:lnSpc>
                          <a:spcPct val="100000"/>
                        </a:lnSpc>
                      </a:pPr>
                      <a:r>
                        <a:rPr sz="800" b="1" spc="-10" dirty="0">
                          <a:latin typeface="Arial"/>
                          <a:cs typeface="Arial"/>
                        </a:rPr>
                        <a:t>Pathways</a:t>
                      </a:r>
                      <a:endParaRPr sz="800">
                        <a:latin typeface="Arial"/>
                        <a:cs typeface="Arial"/>
                      </a:endParaRPr>
                    </a:p>
                  </a:txBody>
                  <a:tcPr marL="0" marR="0" marT="31750" marB="0">
                    <a:lnR w="38100">
                      <a:solidFill>
                        <a:srgbClr val="FFFFFF"/>
                      </a:solidFill>
                      <a:prstDash val="solid"/>
                    </a:lnR>
                    <a:lnB w="19050">
                      <a:solidFill>
                        <a:srgbClr val="9F23E1"/>
                      </a:solidFill>
                      <a:prstDash val="solid"/>
                    </a:lnB>
                  </a:tcPr>
                </a:tc>
                <a:tc gridSpan="4">
                  <a:txBody>
                    <a:bodyPr/>
                    <a:lstStyle/>
                    <a:p>
                      <a:pPr marR="3810" algn="ctr">
                        <a:lnSpc>
                          <a:spcPct val="100000"/>
                        </a:lnSpc>
                        <a:spcBef>
                          <a:spcPts val="225"/>
                        </a:spcBef>
                      </a:pPr>
                      <a:r>
                        <a:rPr sz="800" b="1" spc="-10" dirty="0">
                          <a:latin typeface="Arial"/>
                          <a:cs typeface="Arial"/>
                        </a:rPr>
                        <a:t>Implications/Impact</a:t>
                      </a:r>
                      <a:endParaRPr sz="800">
                        <a:latin typeface="Arial"/>
                        <a:cs typeface="Arial"/>
                      </a:endParaRPr>
                    </a:p>
                  </a:txBody>
                  <a:tcPr marL="0" marR="0" marT="28575" marB="0">
                    <a:lnL w="38100">
                      <a:solidFill>
                        <a:srgbClr val="FFFFFF"/>
                      </a:solidFill>
                      <a:prstDash val="solid"/>
                    </a:lnL>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9395">
                <a:tc vMerge="1">
                  <a:txBody>
                    <a:bodyPr/>
                    <a:lstStyle/>
                    <a:p>
                      <a:endParaRPr/>
                    </a:p>
                  </a:txBody>
                  <a:tcPr marL="0" marR="0" marT="31750" marB="0">
                    <a:lnR w="38100">
                      <a:solidFill>
                        <a:srgbClr val="FFFFFF"/>
                      </a:solidFill>
                      <a:prstDash val="solid"/>
                    </a:lnR>
                    <a:lnB w="19050">
                      <a:solidFill>
                        <a:srgbClr val="9F23E1"/>
                      </a:solidFill>
                      <a:prstDash val="solid"/>
                    </a:lnB>
                  </a:tcPr>
                </a:tc>
                <a:tc>
                  <a:txBody>
                    <a:bodyPr/>
                    <a:lstStyle/>
                    <a:p>
                      <a:pPr marL="365760" marR="300355" indent="89535">
                        <a:lnSpc>
                          <a:spcPct val="100000"/>
                        </a:lnSpc>
                        <a:spcBef>
                          <a:spcPts val="210"/>
                        </a:spcBef>
                      </a:pPr>
                      <a:r>
                        <a:rPr sz="600" dirty="0">
                          <a:latin typeface="Arial"/>
                          <a:cs typeface="Arial"/>
                        </a:rPr>
                        <a:t>HCP</a:t>
                      </a:r>
                      <a:r>
                        <a:rPr sz="600" spc="-25" dirty="0">
                          <a:latin typeface="Arial"/>
                          <a:cs typeface="Arial"/>
                        </a:rPr>
                        <a:t> </a:t>
                      </a:r>
                      <a:r>
                        <a:rPr sz="600" dirty="0">
                          <a:latin typeface="Arial"/>
                          <a:cs typeface="Arial"/>
                        </a:rPr>
                        <a:t>Can</a:t>
                      </a:r>
                      <a:r>
                        <a:rPr sz="600" spc="-20" dirty="0">
                          <a:latin typeface="Arial"/>
                          <a:cs typeface="Arial"/>
                        </a:rPr>
                        <a:t> </a:t>
                      </a:r>
                      <a:r>
                        <a:rPr sz="600" spc="-10" dirty="0">
                          <a:latin typeface="Arial"/>
                          <a:cs typeface="Arial"/>
                        </a:rPr>
                        <a:t>Still</a:t>
                      </a:r>
                      <a:r>
                        <a:rPr sz="600" spc="500" dirty="0">
                          <a:latin typeface="Arial"/>
                          <a:cs typeface="Arial"/>
                        </a:rPr>
                        <a:t> </a:t>
                      </a:r>
                      <a:r>
                        <a:rPr sz="600" dirty="0">
                          <a:latin typeface="Arial"/>
                          <a:cs typeface="Arial"/>
                        </a:rPr>
                        <a:t>Prescribe</a:t>
                      </a:r>
                      <a:r>
                        <a:rPr sz="600" spc="-35" dirty="0">
                          <a:latin typeface="Arial"/>
                          <a:cs typeface="Arial"/>
                        </a:rPr>
                        <a:t> </a:t>
                      </a:r>
                      <a:r>
                        <a:rPr sz="600" spc="-10" dirty="0">
                          <a:latin typeface="Arial"/>
                          <a:cs typeface="Arial"/>
                        </a:rPr>
                        <a:t>Regimen</a:t>
                      </a:r>
                      <a:endParaRPr sz="600">
                        <a:latin typeface="Arial"/>
                        <a:cs typeface="Arial"/>
                      </a:endParaRPr>
                    </a:p>
                  </a:txBody>
                  <a:tcPr marL="0" marR="0" marT="26670" marB="0">
                    <a:lnL w="38100">
                      <a:solidFill>
                        <a:srgbClr val="D40055"/>
                      </a:solidFill>
                      <a:prstDash val="sysDot"/>
                    </a:lnL>
                    <a:lnR w="28575">
                      <a:solidFill>
                        <a:srgbClr val="D40055"/>
                      </a:solidFill>
                      <a:prstDash val="sysDot"/>
                    </a:lnR>
                    <a:lnT w="12700" cap="flat" cmpd="sng" algn="ctr">
                      <a:solidFill>
                        <a:srgbClr val="FFFFFF"/>
                      </a:solidFill>
                      <a:prstDash val="solid"/>
                      <a:round/>
                      <a:headEnd type="none" w="med" len="med"/>
                      <a:tailEnd type="none" w="med" len="med"/>
                    </a:lnT>
                    <a:lnB w="19050">
                      <a:solidFill>
                        <a:srgbClr val="9F23E1"/>
                      </a:solidFill>
                      <a:prstDash val="solid"/>
                    </a:lnB>
                  </a:tcPr>
                </a:tc>
                <a:tc>
                  <a:txBody>
                    <a:bodyPr/>
                    <a:lstStyle/>
                    <a:p>
                      <a:pPr marL="474345" marR="71755" indent="-327660">
                        <a:lnSpc>
                          <a:spcPct val="100000"/>
                        </a:lnSpc>
                        <a:spcBef>
                          <a:spcPts val="210"/>
                        </a:spcBef>
                      </a:pPr>
                      <a:r>
                        <a:rPr sz="600" dirty="0">
                          <a:latin typeface="Arial"/>
                          <a:cs typeface="Arial"/>
                        </a:rPr>
                        <a:t>Off-</a:t>
                      </a:r>
                      <a:r>
                        <a:rPr sz="600" spc="-10" dirty="0">
                          <a:latin typeface="Arial"/>
                          <a:cs typeface="Arial"/>
                        </a:rPr>
                        <a:t>Pathway</a:t>
                      </a:r>
                      <a:r>
                        <a:rPr sz="600" spc="15" dirty="0">
                          <a:latin typeface="Arial"/>
                          <a:cs typeface="Arial"/>
                        </a:rPr>
                        <a:t> </a:t>
                      </a:r>
                      <a:r>
                        <a:rPr sz="600" dirty="0">
                          <a:latin typeface="Arial"/>
                          <a:cs typeface="Arial"/>
                        </a:rPr>
                        <a:t>Rationale</a:t>
                      </a:r>
                      <a:r>
                        <a:rPr sz="600" spc="5" dirty="0">
                          <a:latin typeface="Arial"/>
                          <a:cs typeface="Arial"/>
                        </a:rPr>
                        <a:t> </a:t>
                      </a:r>
                      <a:r>
                        <a:rPr sz="600" spc="-10" dirty="0">
                          <a:latin typeface="Arial"/>
                          <a:cs typeface="Arial"/>
                        </a:rPr>
                        <a:t>Required</a:t>
                      </a:r>
                      <a:r>
                        <a:rPr sz="600" spc="10" dirty="0">
                          <a:latin typeface="Arial"/>
                          <a:cs typeface="Arial"/>
                        </a:rPr>
                        <a:t> </a:t>
                      </a:r>
                      <a:r>
                        <a:rPr sz="600" spc="-50" dirty="0">
                          <a:latin typeface="Arial"/>
                          <a:cs typeface="Arial"/>
                        </a:rPr>
                        <a:t>/</a:t>
                      </a:r>
                      <a:r>
                        <a:rPr sz="600" spc="500" dirty="0">
                          <a:latin typeface="Arial"/>
                          <a:cs typeface="Arial"/>
                        </a:rPr>
                        <a:t> </a:t>
                      </a:r>
                      <a:r>
                        <a:rPr sz="600" dirty="0">
                          <a:latin typeface="Arial"/>
                          <a:cs typeface="Arial"/>
                        </a:rPr>
                        <a:t>Admin</a:t>
                      </a:r>
                      <a:r>
                        <a:rPr sz="600" spc="-25" dirty="0">
                          <a:latin typeface="Arial"/>
                          <a:cs typeface="Arial"/>
                        </a:rPr>
                        <a:t> </a:t>
                      </a:r>
                      <a:r>
                        <a:rPr sz="600" spc="-10" dirty="0">
                          <a:latin typeface="Arial"/>
                          <a:cs typeface="Arial"/>
                        </a:rPr>
                        <a:t>Burden</a:t>
                      </a:r>
                      <a:endParaRPr sz="600">
                        <a:latin typeface="Arial"/>
                        <a:cs typeface="Arial"/>
                      </a:endParaRPr>
                    </a:p>
                  </a:txBody>
                  <a:tcPr marL="0" marR="0" marT="26670" marB="0">
                    <a:lnL w="28575">
                      <a:solidFill>
                        <a:srgbClr val="D40055"/>
                      </a:solidFill>
                      <a:prstDash val="sysDot"/>
                    </a:lnL>
                    <a:lnR w="12700">
                      <a:solidFill>
                        <a:srgbClr val="FFFFFF"/>
                      </a:solidFill>
                      <a:prstDash val="solid"/>
                    </a:lnR>
                    <a:lnT w="12700">
                      <a:solidFill>
                        <a:srgbClr val="FFFFFF"/>
                      </a:solidFill>
                      <a:prstDash val="solid"/>
                    </a:lnT>
                    <a:lnB w="19050">
                      <a:solidFill>
                        <a:srgbClr val="9F23E1"/>
                      </a:solidFill>
                      <a:prstDash val="solid"/>
                    </a:lnB>
                  </a:tcPr>
                </a:tc>
                <a:tc>
                  <a:txBody>
                    <a:bodyPr/>
                    <a:lstStyle/>
                    <a:p>
                      <a:pPr marL="180340" marR="120650" indent="68580">
                        <a:lnSpc>
                          <a:spcPct val="100000"/>
                        </a:lnSpc>
                        <a:spcBef>
                          <a:spcPts val="210"/>
                        </a:spcBef>
                      </a:pPr>
                      <a:r>
                        <a:rPr sz="600" dirty="0">
                          <a:latin typeface="Arial"/>
                          <a:cs typeface="Arial"/>
                        </a:rPr>
                        <a:t>Adherence</a:t>
                      </a:r>
                      <a:r>
                        <a:rPr sz="600" spc="-35" dirty="0">
                          <a:latin typeface="Arial"/>
                          <a:cs typeface="Arial"/>
                        </a:rPr>
                        <a:t> </a:t>
                      </a:r>
                      <a:r>
                        <a:rPr sz="600" spc="-20" dirty="0">
                          <a:latin typeface="Arial"/>
                          <a:cs typeface="Arial"/>
                        </a:rPr>
                        <a:t>Rate</a:t>
                      </a:r>
                      <a:r>
                        <a:rPr sz="600" spc="500" dirty="0">
                          <a:latin typeface="Arial"/>
                          <a:cs typeface="Arial"/>
                        </a:rPr>
                        <a:t> </a:t>
                      </a:r>
                      <a:r>
                        <a:rPr sz="600" dirty="0">
                          <a:latin typeface="Arial"/>
                          <a:cs typeface="Arial"/>
                        </a:rPr>
                        <a:t>Negatively</a:t>
                      </a:r>
                      <a:r>
                        <a:rPr sz="600" spc="-35" dirty="0">
                          <a:latin typeface="Arial"/>
                          <a:cs typeface="Arial"/>
                        </a:rPr>
                        <a:t> </a:t>
                      </a:r>
                      <a:r>
                        <a:rPr sz="600" spc="-10" dirty="0">
                          <a:latin typeface="Arial"/>
                          <a:cs typeface="Arial"/>
                        </a:rPr>
                        <a:t>Impacted</a:t>
                      </a:r>
                      <a:endParaRPr sz="6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9050">
                      <a:solidFill>
                        <a:srgbClr val="9F23E1"/>
                      </a:solidFill>
                      <a:prstDash val="solid"/>
                    </a:lnB>
                  </a:tcPr>
                </a:tc>
                <a:tc>
                  <a:txBody>
                    <a:bodyPr/>
                    <a:lstStyle/>
                    <a:p>
                      <a:pPr marL="528955" marR="404495" indent="-64135">
                        <a:lnSpc>
                          <a:spcPct val="100000"/>
                        </a:lnSpc>
                        <a:spcBef>
                          <a:spcPts val="210"/>
                        </a:spcBef>
                      </a:pPr>
                      <a:r>
                        <a:rPr sz="600" dirty="0">
                          <a:latin typeface="Arial"/>
                          <a:cs typeface="Arial"/>
                        </a:rPr>
                        <a:t>Compensation</a:t>
                      </a:r>
                      <a:r>
                        <a:rPr sz="600" spc="-35" dirty="0">
                          <a:latin typeface="Arial"/>
                          <a:cs typeface="Arial"/>
                        </a:rPr>
                        <a:t> </a:t>
                      </a:r>
                      <a:r>
                        <a:rPr sz="600" spc="-10" dirty="0">
                          <a:latin typeface="Arial"/>
                          <a:cs typeface="Arial"/>
                        </a:rPr>
                        <a:t>Eligibility</a:t>
                      </a:r>
                      <a:r>
                        <a:rPr sz="600" spc="500" dirty="0">
                          <a:latin typeface="Arial"/>
                          <a:cs typeface="Arial"/>
                        </a:rPr>
                        <a:t> </a:t>
                      </a:r>
                      <a:r>
                        <a:rPr sz="600" dirty="0">
                          <a:latin typeface="Arial"/>
                          <a:cs typeface="Arial"/>
                        </a:rPr>
                        <a:t>Negatively</a:t>
                      </a:r>
                      <a:r>
                        <a:rPr sz="600" spc="-35" dirty="0">
                          <a:latin typeface="Arial"/>
                          <a:cs typeface="Arial"/>
                        </a:rPr>
                        <a:t> </a:t>
                      </a:r>
                      <a:r>
                        <a:rPr sz="600" spc="-10" dirty="0">
                          <a:latin typeface="Arial"/>
                          <a:cs typeface="Arial"/>
                        </a:rPr>
                        <a:t>Impacted</a:t>
                      </a:r>
                      <a:endParaRPr sz="600">
                        <a:latin typeface="Arial"/>
                        <a:cs typeface="Arial"/>
                      </a:endParaRPr>
                    </a:p>
                  </a:txBody>
                  <a:tcPr marL="0" marR="0" marT="26670" marB="0">
                    <a:lnL w="12700">
                      <a:solidFill>
                        <a:srgbClr val="FFFFFF"/>
                      </a:solidFill>
                      <a:prstDash val="solid"/>
                    </a:lnL>
                    <a:lnT w="12700">
                      <a:solidFill>
                        <a:srgbClr val="FFFFFF"/>
                      </a:solidFill>
                      <a:prstDash val="solid"/>
                    </a:lnT>
                    <a:lnB w="19050">
                      <a:solidFill>
                        <a:srgbClr val="9F23E1"/>
                      </a:solidFill>
                      <a:prstDash val="solid"/>
                    </a:lnB>
                  </a:tcPr>
                </a:tc>
                <a:extLst>
                  <a:ext uri="{0D108BD9-81ED-4DB2-BD59-A6C34878D82A}">
                    <a16:rowId xmlns:a16="http://schemas.microsoft.com/office/drawing/2014/main" val="10001"/>
                  </a:ext>
                </a:extLst>
              </a:tr>
              <a:tr h="229235">
                <a:tc>
                  <a:txBody>
                    <a:bodyPr/>
                    <a:lstStyle/>
                    <a:p>
                      <a:pPr marR="3810" algn="ctr">
                        <a:lnSpc>
                          <a:spcPct val="100000"/>
                        </a:lnSpc>
                        <a:spcBef>
                          <a:spcPts val="530"/>
                        </a:spcBef>
                      </a:pPr>
                      <a:r>
                        <a:rPr sz="600" b="1" spc="-10" dirty="0">
                          <a:latin typeface="Arial"/>
                          <a:cs typeface="Arial"/>
                        </a:rPr>
                        <a:t>ClinicalPath</a:t>
                      </a:r>
                      <a:endParaRPr sz="600">
                        <a:latin typeface="Arial"/>
                        <a:cs typeface="Arial"/>
                      </a:endParaRPr>
                    </a:p>
                  </a:txBody>
                  <a:tcPr marL="0" marR="0" marT="67310" marB="0">
                    <a:lnR w="38100">
                      <a:solidFill>
                        <a:srgbClr val="D40055"/>
                      </a:solidFill>
                      <a:prstDash val="sysDot"/>
                    </a:lnR>
                    <a:lnT w="19050">
                      <a:solidFill>
                        <a:srgbClr val="9F23E1"/>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28575">
                      <a:solidFill>
                        <a:srgbClr val="D40055"/>
                      </a:solidFill>
                      <a:prstDash val="sysDot"/>
                    </a:lnR>
                    <a:lnT w="19050">
                      <a:solidFill>
                        <a:srgbClr val="9F23E1"/>
                      </a:solidFill>
                      <a:prstDash val="solid"/>
                    </a:lnT>
                    <a:lnB w="12700">
                      <a:solidFill>
                        <a:srgbClr val="FFFFFF"/>
                      </a:solidFill>
                      <a:prstDash val="solid"/>
                    </a:lnB>
                  </a:tcPr>
                </a:tc>
                <a:tc>
                  <a:txBody>
                    <a:bodyPr/>
                    <a:lstStyle/>
                    <a:p>
                      <a:pPr>
                        <a:lnSpc>
                          <a:spcPct val="100000"/>
                        </a:lnSpc>
                        <a:spcBef>
                          <a:spcPts val="500"/>
                        </a:spcBef>
                      </a:pPr>
                      <a:endParaRPr sz="500">
                        <a:latin typeface="Times New Roman"/>
                        <a:cs typeface="Times New Roman"/>
                      </a:endParaRPr>
                    </a:p>
                    <a:p>
                      <a:pPr marL="67310" algn="ctr">
                        <a:lnSpc>
                          <a:spcPct val="100000"/>
                        </a:lnSpc>
                      </a:pPr>
                      <a:r>
                        <a:rPr sz="500" dirty="0">
                          <a:solidFill>
                            <a:srgbClr val="181B1F"/>
                          </a:solidFill>
                          <a:latin typeface="Arial"/>
                          <a:cs typeface="Arial"/>
                        </a:rPr>
                        <a:t>(Depends</a:t>
                      </a:r>
                      <a:r>
                        <a:rPr sz="500" spc="-1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account)</a:t>
                      </a:r>
                      <a:endParaRPr sz="500">
                        <a:latin typeface="Arial"/>
                        <a:cs typeface="Arial"/>
                      </a:endParaRPr>
                    </a:p>
                  </a:txBody>
                  <a:tcPr marL="0" marR="0" marT="63500" marB="0">
                    <a:lnL w="28575">
                      <a:solidFill>
                        <a:srgbClr val="D40055"/>
                      </a:solidFill>
                      <a:prstDash val="sysDot"/>
                    </a:lnL>
                    <a:lnR w="12700">
                      <a:solidFill>
                        <a:srgbClr val="FFFFFF"/>
                      </a:solidFill>
                      <a:prstDash val="solid"/>
                    </a:lnR>
                    <a:lnT w="19050">
                      <a:solidFill>
                        <a:srgbClr val="9F23E1"/>
                      </a:solidFill>
                      <a:prstDash val="soli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12700">
                      <a:solidFill>
                        <a:srgbClr val="FFFFFF"/>
                      </a:solidFill>
                      <a:prstDash val="solid"/>
                    </a:lnL>
                    <a:lnR w="12700">
                      <a:solidFill>
                        <a:srgbClr val="FFFFFF"/>
                      </a:solidFill>
                      <a:prstDash val="solid"/>
                    </a:lnR>
                    <a:lnT w="19050">
                      <a:solidFill>
                        <a:srgbClr val="9F23E1"/>
                      </a:solidFill>
                      <a:prstDash val="solid"/>
                    </a:lnT>
                    <a:lnB w="12700">
                      <a:solidFill>
                        <a:srgbClr val="FFFFFF"/>
                      </a:solidFill>
                      <a:prstDash val="solid"/>
                    </a:lnB>
                  </a:tcPr>
                </a:tc>
                <a:tc>
                  <a:txBody>
                    <a:bodyPr/>
                    <a:lstStyle/>
                    <a:p>
                      <a:pPr>
                        <a:lnSpc>
                          <a:spcPct val="100000"/>
                        </a:lnSpc>
                        <a:spcBef>
                          <a:spcPts val="500"/>
                        </a:spcBef>
                      </a:pPr>
                      <a:endParaRPr sz="500">
                        <a:latin typeface="Times New Roman"/>
                        <a:cs typeface="Times New Roman"/>
                      </a:endParaRPr>
                    </a:p>
                    <a:p>
                      <a:pPr marL="52069" algn="ctr">
                        <a:lnSpc>
                          <a:spcPct val="100000"/>
                        </a:lnSpc>
                      </a:pPr>
                      <a:r>
                        <a:rPr sz="500" dirty="0">
                          <a:solidFill>
                            <a:srgbClr val="181B1F"/>
                          </a:solidFill>
                          <a:latin typeface="Arial"/>
                          <a:cs typeface="Arial"/>
                        </a:rPr>
                        <a:t>(Depends</a:t>
                      </a:r>
                      <a:r>
                        <a:rPr sz="500" spc="-1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account)</a:t>
                      </a:r>
                      <a:endParaRPr sz="500">
                        <a:latin typeface="Arial"/>
                        <a:cs typeface="Arial"/>
                      </a:endParaRPr>
                    </a:p>
                  </a:txBody>
                  <a:tcPr marL="0" marR="0" marT="63500" marB="0">
                    <a:lnL w="12700">
                      <a:solidFill>
                        <a:srgbClr val="FFFFFF"/>
                      </a:solidFill>
                      <a:prstDash val="solid"/>
                    </a:lnL>
                    <a:lnT w="19050">
                      <a:solidFill>
                        <a:srgbClr val="9F23E1"/>
                      </a:solidFill>
                      <a:prstDash val="solid"/>
                    </a:lnT>
                    <a:lnB w="12700">
                      <a:solidFill>
                        <a:srgbClr val="FFFFFF"/>
                      </a:solidFill>
                      <a:prstDash val="solid"/>
                    </a:lnB>
                  </a:tcPr>
                </a:tc>
                <a:extLst>
                  <a:ext uri="{0D108BD9-81ED-4DB2-BD59-A6C34878D82A}">
                    <a16:rowId xmlns:a16="http://schemas.microsoft.com/office/drawing/2014/main" val="10002"/>
                  </a:ext>
                </a:extLst>
              </a:tr>
              <a:tr h="229235">
                <a:tc>
                  <a:txBody>
                    <a:bodyPr/>
                    <a:lstStyle/>
                    <a:p>
                      <a:pPr marR="3175" algn="ctr">
                        <a:lnSpc>
                          <a:spcPct val="100000"/>
                        </a:lnSpc>
                        <a:spcBef>
                          <a:spcPts val="530"/>
                        </a:spcBef>
                      </a:pPr>
                      <a:r>
                        <a:rPr sz="600" b="1" dirty="0">
                          <a:latin typeface="Arial"/>
                          <a:cs typeface="Arial"/>
                        </a:rPr>
                        <a:t>Value</a:t>
                      </a:r>
                      <a:r>
                        <a:rPr sz="600" b="1" spc="-20" dirty="0">
                          <a:latin typeface="Arial"/>
                          <a:cs typeface="Arial"/>
                        </a:rPr>
                        <a:t> </a:t>
                      </a:r>
                      <a:r>
                        <a:rPr sz="600" b="1" spc="-10" dirty="0">
                          <a:latin typeface="Arial"/>
                          <a:cs typeface="Arial"/>
                        </a:rPr>
                        <a:t>Pathways</a:t>
                      </a:r>
                      <a:endParaRPr sz="600">
                        <a:latin typeface="Arial"/>
                        <a:cs typeface="Arial"/>
                      </a:endParaRPr>
                    </a:p>
                  </a:txBody>
                  <a:tcPr marL="0" marR="0" marT="67310" marB="0">
                    <a:lnR w="38100">
                      <a:solidFill>
                        <a:srgbClr val="D40055"/>
                      </a:solidFill>
                      <a:prstDash val="sysDot"/>
                    </a:lnR>
                    <a:lnT w="12700">
                      <a:solidFill>
                        <a:srgbClr val="BEBEBE"/>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28575">
                      <a:solidFill>
                        <a:srgbClr val="D40055"/>
                      </a:solidFill>
                      <a:prstDash val="sysDot"/>
                    </a:lnR>
                    <a:lnT w="12700">
                      <a:solidFill>
                        <a:srgbClr val="FFFFFF"/>
                      </a:solidFill>
                      <a:prstDash val="solid"/>
                    </a:lnT>
                    <a:lnB w="12700">
                      <a:solidFill>
                        <a:srgbClr val="FFFFFF"/>
                      </a:solidFill>
                      <a:prstDash val="solid"/>
                    </a:lnB>
                  </a:tcPr>
                </a:tc>
                <a:tc>
                  <a:txBody>
                    <a:bodyPr/>
                    <a:lstStyle/>
                    <a:p>
                      <a:pPr>
                        <a:lnSpc>
                          <a:spcPct val="100000"/>
                        </a:lnSpc>
                        <a:spcBef>
                          <a:spcPts val="500"/>
                        </a:spcBef>
                      </a:pPr>
                      <a:endParaRPr sz="500">
                        <a:latin typeface="Times New Roman"/>
                        <a:cs typeface="Times New Roman"/>
                      </a:endParaRPr>
                    </a:p>
                    <a:p>
                      <a:pPr marL="67310" algn="ctr">
                        <a:lnSpc>
                          <a:spcPct val="100000"/>
                        </a:lnSpc>
                      </a:pPr>
                      <a:r>
                        <a:rPr sz="500" dirty="0">
                          <a:solidFill>
                            <a:srgbClr val="181B1F"/>
                          </a:solidFill>
                          <a:latin typeface="Arial"/>
                          <a:cs typeface="Arial"/>
                        </a:rPr>
                        <a:t>(Depends</a:t>
                      </a:r>
                      <a:r>
                        <a:rPr sz="500" spc="-1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account)</a:t>
                      </a:r>
                      <a:endParaRPr sz="500">
                        <a:latin typeface="Arial"/>
                        <a:cs typeface="Arial"/>
                      </a:endParaRPr>
                    </a:p>
                  </a:txBody>
                  <a:tcPr marL="0" marR="0" marT="63500" marB="0">
                    <a:lnL w="28575">
                      <a:solidFill>
                        <a:srgbClr val="D40055"/>
                      </a:solidFill>
                      <a:prstDash val="sysDot"/>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500"/>
                        </a:spcBef>
                      </a:pPr>
                      <a:endParaRPr sz="500">
                        <a:latin typeface="Times New Roman"/>
                        <a:cs typeface="Times New Roman"/>
                      </a:endParaRPr>
                    </a:p>
                    <a:p>
                      <a:pPr marL="52069" algn="ctr">
                        <a:lnSpc>
                          <a:spcPct val="100000"/>
                        </a:lnSpc>
                      </a:pPr>
                      <a:r>
                        <a:rPr sz="500" dirty="0">
                          <a:solidFill>
                            <a:srgbClr val="181B1F"/>
                          </a:solidFill>
                          <a:latin typeface="Arial"/>
                          <a:cs typeface="Arial"/>
                        </a:rPr>
                        <a:t>(Depends</a:t>
                      </a:r>
                      <a:r>
                        <a:rPr sz="500" spc="-1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account)</a:t>
                      </a:r>
                      <a:endParaRPr sz="500">
                        <a:latin typeface="Arial"/>
                        <a:cs typeface="Arial"/>
                      </a:endParaRPr>
                    </a:p>
                  </a:txBody>
                  <a:tcPr marL="0" marR="0" marT="63500" marB="0">
                    <a:lnL w="12700">
                      <a:solidFill>
                        <a:srgbClr val="FFFFFF"/>
                      </a:solidFill>
                      <a:prstDash val="solid"/>
                    </a:lnL>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313055">
                <a:tc>
                  <a:txBody>
                    <a:bodyPr/>
                    <a:lstStyle/>
                    <a:p>
                      <a:pPr>
                        <a:lnSpc>
                          <a:spcPct val="100000"/>
                        </a:lnSpc>
                        <a:spcBef>
                          <a:spcPts val="170"/>
                        </a:spcBef>
                      </a:pPr>
                      <a:endParaRPr sz="600">
                        <a:latin typeface="Times New Roman"/>
                        <a:cs typeface="Times New Roman"/>
                      </a:endParaRPr>
                    </a:p>
                    <a:p>
                      <a:pPr marR="1905" algn="ctr">
                        <a:lnSpc>
                          <a:spcPct val="100000"/>
                        </a:lnSpc>
                      </a:pPr>
                      <a:r>
                        <a:rPr sz="600" b="1" spc="-10" dirty="0">
                          <a:latin typeface="Arial"/>
                          <a:cs typeface="Arial"/>
                        </a:rPr>
                        <a:t>Dana-Farber</a:t>
                      </a:r>
                      <a:endParaRPr sz="600">
                        <a:latin typeface="Arial"/>
                        <a:cs typeface="Arial"/>
                      </a:endParaRPr>
                    </a:p>
                  </a:txBody>
                  <a:tcPr marL="0" marR="0" marT="21590" marB="0">
                    <a:lnR w="38100">
                      <a:solidFill>
                        <a:srgbClr val="D40055"/>
                      </a:solidFill>
                      <a:prstDash val="sysDot"/>
                    </a:lnR>
                    <a:lnT w="12700">
                      <a:solidFill>
                        <a:srgbClr val="BEBEBE"/>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28575">
                      <a:solidFill>
                        <a:srgbClr val="D40055"/>
                      </a:solidFill>
                      <a:prstDash val="sysDot"/>
                    </a:lnR>
                    <a:lnT w="12700">
                      <a:solidFill>
                        <a:srgbClr val="FFFFFF"/>
                      </a:solidFill>
                      <a:prstDash val="solid"/>
                    </a:lnT>
                    <a:lnB w="12700">
                      <a:solidFill>
                        <a:srgbClr val="FFFFFF"/>
                      </a:solidFill>
                      <a:prstDash val="solid"/>
                    </a:lnB>
                  </a:tcPr>
                </a:tc>
                <a:tc>
                  <a:txBody>
                    <a:bodyPr/>
                    <a:lstStyle/>
                    <a:p>
                      <a:pPr>
                        <a:lnSpc>
                          <a:spcPct val="100000"/>
                        </a:lnSpc>
                      </a:pPr>
                      <a:endParaRPr sz="500">
                        <a:latin typeface="Times New Roman"/>
                        <a:cs typeface="Times New Roman"/>
                      </a:endParaRPr>
                    </a:p>
                    <a:p>
                      <a:pPr>
                        <a:lnSpc>
                          <a:spcPct val="100000"/>
                        </a:lnSpc>
                        <a:spcBef>
                          <a:spcPts val="254"/>
                        </a:spcBef>
                      </a:pPr>
                      <a:endParaRPr sz="500">
                        <a:latin typeface="Times New Roman"/>
                        <a:cs typeface="Times New Roman"/>
                      </a:endParaRPr>
                    </a:p>
                    <a:p>
                      <a:pPr marL="67310" algn="ctr">
                        <a:lnSpc>
                          <a:spcPct val="100000"/>
                        </a:lnSpc>
                      </a:pPr>
                      <a:r>
                        <a:rPr sz="500" dirty="0">
                          <a:solidFill>
                            <a:srgbClr val="181B1F"/>
                          </a:solidFill>
                          <a:latin typeface="Arial"/>
                          <a:cs typeface="Arial"/>
                        </a:rPr>
                        <a:t>(Depends</a:t>
                      </a:r>
                      <a:r>
                        <a:rPr sz="500" spc="-1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account)</a:t>
                      </a:r>
                      <a:endParaRPr sz="500">
                        <a:latin typeface="Arial"/>
                        <a:cs typeface="Arial"/>
                      </a:endParaRPr>
                    </a:p>
                  </a:txBody>
                  <a:tcPr marL="0" marR="0" marT="0" marB="0">
                    <a:lnL w="28575">
                      <a:solidFill>
                        <a:srgbClr val="D40055"/>
                      </a:solidFill>
                      <a:prstDash val="sysDot"/>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530"/>
                        </a:spcBef>
                      </a:pPr>
                      <a:endParaRPr sz="500">
                        <a:latin typeface="Times New Roman"/>
                        <a:cs typeface="Times New Roman"/>
                      </a:endParaRPr>
                    </a:p>
                    <a:p>
                      <a:pPr marL="510540" marR="133985" indent="-315595">
                        <a:lnSpc>
                          <a:spcPct val="100000"/>
                        </a:lnSpc>
                      </a:pPr>
                      <a:r>
                        <a:rPr sz="500" dirty="0">
                          <a:solidFill>
                            <a:srgbClr val="181B1F"/>
                          </a:solidFill>
                          <a:latin typeface="Arial"/>
                          <a:cs typeface="Arial"/>
                        </a:rPr>
                        <a:t>(Depends</a:t>
                      </a:r>
                      <a:r>
                        <a:rPr sz="500" spc="-20" dirty="0">
                          <a:solidFill>
                            <a:srgbClr val="181B1F"/>
                          </a:solidFill>
                          <a:latin typeface="Arial"/>
                          <a:cs typeface="Arial"/>
                        </a:rPr>
                        <a:t> </a:t>
                      </a:r>
                      <a:r>
                        <a:rPr sz="500" dirty="0">
                          <a:solidFill>
                            <a:srgbClr val="181B1F"/>
                          </a:solidFill>
                          <a:latin typeface="Arial"/>
                          <a:cs typeface="Arial"/>
                        </a:rPr>
                        <a:t>on</a:t>
                      </a:r>
                      <a:r>
                        <a:rPr sz="500" spc="-20" dirty="0">
                          <a:solidFill>
                            <a:srgbClr val="181B1F"/>
                          </a:solidFill>
                          <a:latin typeface="Arial"/>
                          <a:cs typeface="Arial"/>
                        </a:rPr>
                        <a:t> </a:t>
                      </a:r>
                      <a:r>
                        <a:rPr sz="500" dirty="0">
                          <a:solidFill>
                            <a:srgbClr val="181B1F"/>
                          </a:solidFill>
                          <a:latin typeface="Arial"/>
                          <a:cs typeface="Arial"/>
                        </a:rPr>
                        <a:t>account;</a:t>
                      </a:r>
                      <a:r>
                        <a:rPr sz="500" spc="-20" dirty="0">
                          <a:solidFill>
                            <a:srgbClr val="181B1F"/>
                          </a:solidFill>
                          <a:latin typeface="Arial"/>
                          <a:cs typeface="Arial"/>
                        </a:rPr>
                        <a:t> </a:t>
                      </a:r>
                      <a:r>
                        <a:rPr sz="500" dirty="0">
                          <a:solidFill>
                            <a:srgbClr val="181B1F"/>
                          </a:solidFill>
                          <a:latin typeface="Arial"/>
                          <a:cs typeface="Arial"/>
                        </a:rPr>
                        <a:t>bonuses</a:t>
                      </a:r>
                      <a:r>
                        <a:rPr sz="500" spc="-15" dirty="0">
                          <a:solidFill>
                            <a:srgbClr val="181B1F"/>
                          </a:solidFill>
                          <a:latin typeface="Arial"/>
                          <a:cs typeface="Arial"/>
                        </a:rPr>
                        <a:t> </a:t>
                      </a:r>
                      <a:r>
                        <a:rPr sz="500" dirty="0">
                          <a:solidFill>
                            <a:srgbClr val="181B1F"/>
                          </a:solidFill>
                          <a:latin typeface="Arial"/>
                          <a:cs typeface="Arial"/>
                        </a:rPr>
                        <a:t>at</a:t>
                      </a:r>
                      <a:r>
                        <a:rPr sz="500" spc="-10" dirty="0">
                          <a:solidFill>
                            <a:srgbClr val="181B1F"/>
                          </a:solidFill>
                          <a:latin typeface="Arial"/>
                          <a:cs typeface="Arial"/>
                        </a:rPr>
                        <a:t> </a:t>
                      </a:r>
                      <a:r>
                        <a:rPr sz="500" dirty="0">
                          <a:solidFill>
                            <a:srgbClr val="181B1F"/>
                          </a:solidFill>
                          <a:latin typeface="Arial"/>
                          <a:cs typeface="Arial"/>
                        </a:rPr>
                        <a:t>DFCI</a:t>
                      </a:r>
                      <a:r>
                        <a:rPr sz="500" spc="-20" dirty="0">
                          <a:solidFill>
                            <a:srgbClr val="181B1F"/>
                          </a:solidFill>
                          <a:latin typeface="Arial"/>
                          <a:cs typeface="Arial"/>
                        </a:rPr>
                        <a:t> </a:t>
                      </a:r>
                      <a:r>
                        <a:rPr sz="500" dirty="0">
                          <a:solidFill>
                            <a:srgbClr val="181B1F"/>
                          </a:solidFill>
                          <a:latin typeface="Arial"/>
                          <a:cs typeface="Arial"/>
                        </a:rPr>
                        <a:t>&amp; </a:t>
                      </a:r>
                      <a:r>
                        <a:rPr sz="500" spc="-20" dirty="0">
                          <a:solidFill>
                            <a:srgbClr val="181B1F"/>
                          </a:solidFill>
                          <a:latin typeface="Arial"/>
                          <a:cs typeface="Arial"/>
                        </a:rPr>
                        <a:t>NECS</a:t>
                      </a:r>
                      <a:r>
                        <a:rPr sz="500" spc="500" dirty="0">
                          <a:solidFill>
                            <a:srgbClr val="181B1F"/>
                          </a:solidFill>
                          <a:latin typeface="Arial"/>
                          <a:cs typeface="Arial"/>
                        </a:rPr>
                        <a:t> </a:t>
                      </a:r>
                      <a:r>
                        <a:rPr sz="500" dirty="0">
                          <a:solidFill>
                            <a:srgbClr val="181B1F"/>
                          </a:solidFill>
                          <a:latin typeface="Arial"/>
                          <a:cs typeface="Arial"/>
                        </a:rPr>
                        <a:t>tied</a:t>
                      </a:r>
                      <a:r>
                        <a:rPr sz="500" spc="-30" dirty="0">
                          <a:solidFill>
                            <a:srgbClr val="181B1F"/>
                          </a:solidFill>
                          <a:latin typeface="Arial"/>
                          <a:cs typeface="Arial"/>
                        </a:rPr>
                        <a:t> </a:t>
                      </a:r>
                      <a:r>
                        <a:rPr sz="500" dirty="0">
                          <a:solidFill>
                            <a:srgbClr val="181B1F"/>
                          </a:solidFill>
                          <a:latin typeface="Arial"/>
                          <a:cs typeface="Arial"/>
                        </a:rPr>
                        <a:t>to</a:t>
                      </a:r>
                      <a:r>
                        <a:rPr sz="500" spc="-20" dirty="0">
                          <a:solidFill>
                            <a:srgbClr val="181B1F"/>
                          </a:solidFill>
                          <a:latin typeface="Arial"/>
                          <a:cs typeface="Arial"/>
                        </a:rPr>
                        <a:t> </a:t>
                      </a:r>
                      <a:r>
                        <a:rPr sz="500" dirty="0">
                          <a:solidFill>
                            <a:srgbClr val="181B1F"/>
                          </a:solidFill>
                          <a:latin typeface="Arial"/>
                          <a:cs typeface="Arial"/>
                        </a:rPr>
                        <a:t>pathway </a:t>
                      </a:r>
                      <a:r>
                        <a:rPr sz="500" spc="-10" dirty="0">
                          <a:solidFill>
                            <a:srgbClr val="181B1F"/>
                          </a:solidFill>
                          <a:latin typeface="Arial"/>
                          <a:cs typeface="Arial"/>
                        </a:rPr>
                        <a:t>utilization)</a:t>
                      </a:r>
                      <a:endParaRPr sz="500">
                        <a:latin typeface="Arial"/>
                        <a:cs typeface="Arial"/>
                      </a:endParaRPr>
                    </a:p>
                  </a:txBody>
                  <a:tcPr marL="0" marR="0" marT="67310" marB="0">
                    <a:lnL w="12700">
                      <a:solidFill>
                        <a:srgbClr val="FFFFFF"/>
                      </a:solidFill>
                      <a:prstDash val="solid"/>
                    </a:lnL>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237490">
                <a:tc>
                  <a:txBody>
                    <a:bodyPr/>
                    <a:lstStyle/>
                    <a:p>
                      <a:pPr marR="3175" algn="ctr">
                        <a:lnSpc>
                          <a:spcPct val="100000"/>
                        </a:lnSpc>
                        <a:spcBef>
                          <a:spcPts val="565"/>
                        </a:spcBef>
                      </a:pPr>
                      <a:r>
                        <a:rPr sz="600" b="1" spc="-10" dirty="0">
                          <a:latin typeface="Arial"/>
                          <a:cs typeface="Arial"/>
                        </a:rPr>
                        <a:t>OneOncology</a:t>
                      </a:r>
                      <a:endParaRPr sz="600">
                        <a:latin typeface="Arial"/>
                        <a:cs typeface="Arial"/>
                      </a:endParaRPr>
                    </a:p>
                  </a:txBody>
                  <a:tcPr marL="0" marR="0" marT="71755" marB="0">
                    <a:lnR w="38100">
                      <a:solidFill>
                        <a:srgbClr val="D40055"/>
                      </a:solidFill>
                      <a:prstDash val="sysDot"/>
                    </a:lnR>
                    <a:lnT w="12700">
                      <a:solidFill>
                        <a:srgbClr val="BEBEBE"/>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28575">
                      <a:solidFill>
                        <a:srgbClr val="D40055"/>
                      </a:solidFill>
                      <a:prstDash val="sysDot"/>
                    </a:lnR>
                    <a:lnT w="12700">
                      <a:solidFill>
                        <a:srgbClr val="FFFFFF"/>
                      </a:solidFill>
                      <a:prstDash val="solid"/>
                    </a:lnT>
                    <a:lnB w="12700">
                      <a:solidFill>
                        <a:srgbClr val="FFFFFF"/>
                      </a:solidFill>
                      <a:prstDash val="solid"/>
                    </a:lnB>
                  </a:tcPr>
                </a:tc>
                <a:tc gridSpan="3">
                  <a:txBody>
                    <a:bodyPr/>
                    <a:lstStyle/>
                    <a:p>
                      <a:pPr marL="953135" marR="257810" indent="-619125">
                        <a:lnSpc>
                          <a:spcPct val="100000"/>
                        </a:lnSpc>
                        <a:spcBef>
                          <a:spcPts val="330"/>
                        </a:spcBef>
                      </a:pPr>
                      <a:r>
                        <a:rPr sz="500" dirty="0">
                          <a:latin typeface="Arial"/>
                          <a:cs typeface="Arial"/>
                        </a:rPr>
                        <a:t>TBD</a:t>
                      </a:r>
                      <a:r>
                        <a:rPr sz="500" spc="-10" dirty="0">
                          <a:latin typeface="Arial"/>
                          <a:cs typeface="Arial"/>
                        </a:rPr>
                        <a:t> </a:t>
                      </a:r>
                      <a:r>
                        <a:rPr sz="500" dirty="0">
                          <a:latin typeface="Arial"/>
                          <a:cs typeface="Arial"/>
                        </a:rPr>
                        <a:t>-</a:t>
                      </a:r>
                      <a:r>
                        <a:rPr sz="500" spc="-5" dirty="0">
                          <a:latin typeface="Arial"/>
                          <a:cs typeface="Arial"/>
                        </a:rPr>
                        <a:t> </a:t>
                      </a:r>
                      <a:r>
                        <a:rPr sz="500" dirty="0">
                          <a:latin typeface="Arial"/>
                          <a:cs typeface="Arial"/>
                        </a:rPr>
                        <a:t>Practice</a:t>
                      </a:r>
                      <a:r>
                        <a:rPr sz="500" spc="-40" dirty="0">
                          <a:latin typeface="Arial"/>
                          <a:cs typeface="Arial"/>
                        </a:rPr>
                        <a:t> </a:t>
                      </a:r>
                      <a:r>
                        <a:rPr sz="500" dirty="0">
                          <a:latin typeface="Arial"/>
                          <a:cs typeface="Arial"/>
                        </a:rPr>
                        <a:t>leadership</a:t>
                      </a:r>
                      <a:r>
                        <a:rPr sz="500" spc="-20" dirty="0">
                          <a:latin typeface="Arial"/>
                          <a:cs typeface="Arial"/>
                        </a:rPr>
                        <a:t> </a:t>
                      </a:r>
                      <a:r>
                        <a:rPr sz="500" dirty="0">
                          <a:latin typeface="Arial"/>
                          <a:cs typeface="Arial"/>
                        </a:rPr>
                        <a:t>may</a:t>
                      </a:r>
                      <a:r>
                        <a:rPr sz="500" spc="-15" dirty="0">
                          <a:latin typeface="Arial"/>
                          <a:cs typeface="Arial"/>
                        </a:rPr>
                        <a:t> </a:t>
                      </a:r>
                      <a:r>
                        <a:rPr sz="500" dirty="0">
                          <a:latin typeface="Arial"/>
                          <a:cs typeface="Arial"/>
                        </a:rPr>
                        <a:t>evaluate</a:t>
                      </a:r>
                      <a:r>
                        <a:rPr sz="500" spc="-35" dirty="0">
                          <a:latin typeface="Arial"/>
                          <a:cs typeface="Arial"/>
                        </a:rPr>
                        <a:t> </a:t>
                      </a:r>
                      <a:r>
                        <a:rPr sz="500" dirty="0">
                          <a:latin typeface="Arial"/>
                          <a:cs typeface="Arial"/>
                        </a:rPr>
                        <a:t>physician</a:t>
                      </a:r>
                      <a:r>
                        <a:rPr sz="500" spc="-20" dirty="0">
                          <a:latin typeface="Arial"/>
                          <a:cs typeface="Arial"/>
                        </a:rPr>
                        <a:t> </a:t>
                      </a:r>
                      <a:r>
                        <a:rPr sz="500" dirty="0">
                          <a:latin typeface="Arial"/>
                          <a:cs typeface="Arial"/>
                        </a:rPr>
                        <a:t>alignment,</a:t>
                      </a:r>
                      <a:r>
                        <a:rPr sz="500" spc="-35" dirty="0">
                          <a:latin typeface="Arial"/>
                          <a:cs typeface="Arial"/>
                        </a:rPr>
                        <a:t> </a:t>
                      </a:r>
                      <a:r>
                        <a:rPr sz="500" dirty="0">
                          <a:latin typeface="Arial"/>
                          <a:cs typeface="Arial"/>
                        </a:rPr>
                        <a:t>with</a:t>
                      </a:r>
                      <a:r>
                        <a:rPr sz="500" spc="5" dirty="0">
                          <a:latin typeface="Arial"/>
                          <a:cs typeface="Arial"/>
                        </a:rPr>
                        <a:t> </a:t>
                      </a:r>
                      <a:r>
                        <a:rPr sz="500" dirty="0">
                          <a:latin typeface="Arial"/>
                          <a:cs typeface="Arial"/>
                        </a:rPr>
                        <a:t>variable</a:t>
                      </a:r>
                      <a:r>
                        <a:rPr sz="500" spc="-35" dirty="0">
                          <a:latin typeface="Arial"/>
                          <a:cs typeface="Arial"/>
                        </a:rPr>
                        <a:t> </a:t>
                      </a:r>
                      <a:r>
                        <a:rPr sz="500" dirty="0">
                          <a:latin typeface="Arial"/>
                          <a:cs typeface="Arial"/>
                        </a:rPr>
                        <a:t>off-</a:t>
                      </a:r>
                      <a:r>
                        <a:rPr sz="500" spc="-10" dirty="0">
                          <a:latin typeface="Arial"/>
                          <a:cs typeface="Arial"/>
                        </a:rPr>
                        <a:t>pathways</a:t>
                      </a:r>
                      <a:r>
                        <a:rPr sz="500" spc="-15" dirty="0">
                          <a:latin typeface="Arial"/>
                          <a:cs typeface="Arial"/>
                        </a:rPr>
                        <a:t> </a:t>
                      </a:r>
                      <a:r>
                        <a:rPr sz="500" dirty="0">
                          <a:latin typeface="Arial"/>
                          <a:cs typeface="Arial"/>
                        </a:rPr>
                        <a:t>processes,</a:t>
                      </a:r>
                      <a:r>
                        <a:rPr sz="500" spc="10" dirty="0">
                          <a:latin typeface="Arial"/>
                          <a:cs typeface="Arial"/>
                        </a:rPr>
                        <a:t> </a:t>
                      </a:r>
                      <a:r>
                        <a:rPr sz="500" dirty="0">
                          <a:latin typeface="Arial"/>
                          <a:cs typeface="Arial"/>
                        </a:rPr>
                        <a:t>adherence</a:t>
                      </a:r>
                      <a:r>
                        <a:rPr sz="500" spc="-20" dirty="0">
                          <a:latin typeface="Arial"/>
                          <a:cs typeface="Arial"/>
                        </a:rPr>
                        <a:t> </a:t>
                      </a:r>
                      <a:r>
                        <a:rPr sz="500" dirty="0">
                          <a:latin typeface="Arial"/>
                          <a:cs typeface="Arial"/>
                        </a:rPr>
                        <a:t>rate</a:t>
                      </a:r>
                      <a:r>
                        <a:rPr sz="500" spc="-10" dirty="0">
                          <a:latin typeface="Arial"/>
                          <a:cs typeface="Arial"/>
                        </a:rPr>
                        <a:t> tracking,</a:t>
                      </a:r>
                      <a:r>
                        <a:rPr sz="500" spc="500" dirty="0">
                          <a:latin typeface="Arial"/>
                          <a:cs typeface="Arial"/>
                        </a:rPr>
                        <a:t> </a:t>
                      </a:r>
                      <a:r>
                        <a:rPr sz="500" dirty="0">
                          <a:latin typeface="Arial"/>
                          <a:cs typeface="Arial"/>
                        </a:rPr>
                        <a:t>and </a:t>
                      </a:r>
                      <a:r>
                        <a:rPr sz="500" spc="-10" dirty="0">
                          <a:latin typeface="Arial"/>
                          <a:cs typeface="Arial"/>
                        </a:rPr>
                        <a:t>compensation</a:t>
                      </a:r>
                      <a:r>
                        <a:rPr sz="500" spc="-30" dirty="0">
                          <a:latin typeface="Arial"/>
                          <a:cs typeface="Arial"/>
                        </a:rPr>
                        <a:t> </a:t>
                      </a:r>
                      <a:r>
                        <a:rPr sz="500" dirty="0">
                          <a:latin typeface="Arial"/>
                          <a:cs typeface="Arial"/>
                        </a:rPr>
                        <a:t>eligibility</a:t>
                      </a:r>
                      <a:r>
                        <a:rPr sz="500" spc="-20" dirty="0">
                          <a:latin typeface="Arial"/>
                          <a:cs typeface="Arial"/>
                        </a:rPr>
                        <a:t> </a:t>
                      </a:r>
                      <a:r>
                        <a:rPr sz="500" dirty="0">
                          <a:latin typeface="Arial"/>
                          <a:cs typeface="Arial"/>
                        </a:rPr>
                        <a:t>in</a:t>
                      </a:r>
                      <a:r>
                        <a:rPr sz="500" spc="-10" dirty="0">
                          <a:latin typeface="Arial"/>
                          <a:cs typeface="Arial"/>
                        </a:rPr>
                        <a:t> </a:t>
                      </a:r>
                      <a:r>
                        <a:rPr sz="500" dirty="0">
                          <a:latin typeface="Arial"/>
                          <a:cs typeface="Arial"/>
                        </a:rPr>
                        <a:t>place among</a:t>
                      </a:r>
                      <a:r>
                        <a:rPr sz="500" spc="-20" dirty="0">
                          <a:latin typeface="Arial"/>
                          <a:cs typeface="Arial"/>
                        </a:rPr>
                        <a:t> </a:t>
                      </a:r>
                      <a:r>
                        <a:rPr sz="500" dirty="0">
                          <a:latin typeface="Arial"/>
                          <a:cs typeface="Arial"/>
                        </a:rPr>
                        <a:t>early</a:t>
                      </a:r>
                      <a:r>
                        <a:rPr sz="500" spc="-5" dirty="0">
                          <a:latin typeface="Arial"/>
                          <a:cs typeface="Arial"/>
                        </a:rPr>
                        <a:t> </a:t>
                      </a:r>
                      <a:r>
                        <a:rPr sz="500" dirty="0">
                          <a:latin typeface="Arial"/>
                          <a:cs typeface="Arial"/>
                        </a:rPr>
                        <a:t>practice</a:t>
                      </a:r>
                      <a:r>
                        <a:rPr sz="500" spc="-10" dirty="0">
                          <a:latin typeface="Arial"/>
                          <a:cs typeface="Arial"/>
                        </a:rPr>
                        <a:t> </a:t>
                      </a:r>
                      <a:r>
                        <a:rPr sz="500" dirty="0">
                          <a:latin typeface="Arial"/>
                          <a:cs typeface="Arial"/>
                        </a:rPr>
                        <a:t>adopters</a:t>
                      </a:r>
                      <a:r>
                        <a:rPr sz="500" spc="-5" dirty="0">
                          <a:latin typeface="Arial"/>
                          <a:cs typeface="Arial"/>
                        </a:rPr>
                        <a:t> </a:t>
                      </a:r>
                      <a:r>
                        <a:rPr sz="500" dirty="0">
                          <a:latin typeface="Arial"/>
                          <a:cs typeface="Arial"/>
                        </a:rPr>
                        <a:t>at this</a:t>
                      </a:r>
                      <a:r>
                        <a:rPr sz="500" spc="-5" dirty="0">
                          <a:latin typeface="Arial"/>
                          <a:cs typeface="Arial"/>
                        </a:rPr>
                        <a:t> </a:t>
                      </a:r>
                      <a:r>
                        <a:rPr sz="500" spc="-10" dirty="0">
                          <a:latin typeface="Arial"/>
                          <a:cs typeface="Arial"/>
                        </a:rPr>
                        <a:t>stage</a:t>
                      </a:r>
                      <a:endParaRPr sz="500">
                        <a:latin typeface="Arial"/>
                        <a:cs typeface="Arial"/>
                      </a:endParaRPr>
                    </a:p>
                  </a:txBody>
                  <a:tcPr marL="0" marR="0" marT="41910" marB="0">
                    <a:lnL w="28575">
                      <a:solidFill>
                        <a:srgbClr val="D40055"/>
                      </a:solidFill>
                      <a:prstDash val="sysDot"/>
                    </a:lnL>
                    <a:lnT w="12700">
                      <a:solidFill>
                        <a:srgbClr val="FFFFFF"/>
                      </a:solidFill>
                      <a:prstDash val="solid"/>
                    </a:lnT>
                    <a:lnB w="12700">
                      <a:solidFill>
                        <a:srgbClr val="F1F1F1"/>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37490">
                <a:tc>
                  <a:txBody>
                    <a:bodyPr/>
                    <a:lstStyle/>
                    <a:p>
                      <a:pPr marR="5080" algn="ctr">
                        <a:lnSpc>
                          <a:spcPct val="100000"/>
                        </a:lnSpc>
                        <a:spcBef>
                          <a:spcPts val="565"/>
                        </a:spcBef>
                      </a:pPr>
                      <a:r>
                        <a:rPr sz="600" b="1" spc="-10" dirty="0">
                          <a:latin typeface="Arial"/>
                          <a:cs typeface="Arial"/>
                        </a:rPr>
                        <a:t>ONCare</a:t>
                      </a:r>
                      <a:r>
                        <a:rPr sz="600" b="1" spc="15" dirty="0">
                          <a:latin typeface="Arial"/>
                          <a:cs typeface="Arial"/>
                        </a:rPr>
                        <a:t> </a:t>
                      </a:r>
                      <a:r>
                        <a:rPr sz="600" b="1" spc="-10" dirty="0">
                          <a:latin typeface="Arial"/>
                          <a:cs typeface="Arial"/>
                        </a:rPr>
                        <a:t>Alliance</a:t>
                      </a:r>
                      <a:endParaRPr sz="600">
                        <a:latin typeface="Arial"/>
                        <a:cs typeface="Arial"/>
                      </a:endParaRPr>
                    </a:p>
                  </a:txBody>
                  <a:tcPr marL="0" marR="0" marT="71755" marB="0">
                    <a:lnR w="38100">
                      <a:solidFill>
                        <a:srgbClr val="D40055"/>
                      </a:solidFill>
                      <a:prstDash val="sysDot"/>
                    </a:lnR>
                    <a:lnT w="12700">
                      <a:solidFill>
                        <a:srgbClr val="BEBEBE"/>
                      </a:solidFill>
                      <a:prstDash val="solid"/>
                    </a:lnT>
                    <a:lnB w="19050">
                      <a:solidFill>
                        <a:srgbClr val="1F69E7"/>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28575">
                      <a:solidFill>
                        <a:srgbClr val="D40055"/>
                      </a:solidFill>
                      <a:prstDash val="sysDot"/>
                    </a:lnR>
                    <a:lnT w="12700">
                      <a:solidFill>
                        <a:srgbClr val="FFFFFF"/>
                      </a:solidFill>
                      <a:prstDash val="solid"/>
                    </a:lnT>
                    <a:lnB w="19050">
                      <a:solidFill>
                        <a:srgbClr val="1F69E7"/>
                      </a:solidFill>
                      <a:prstDash val="solid"/>
                    </a:lnB>
                  </a:tcPr>
                </a:tc>
                <a:tc gridSpan="3">
                  <a:txBody>
                    <a:bodyPr/>
                    <a:lstStyle/>
                    <a:p>
                      <a:pPr marL="1164590" marR="866775" indent="-222885">
                        <a:lnSpc>
                          <a:spcPct val="100000"/>
                        </a:lnSpc>
                        <a:spcBef>
                          <a:spcPts val="330"/>
                        </a:spcBef>
                      </a:pPr>
                      <a:r>
                        <a:rPr sz="500" dirty="0">
                          <a:latin typeface="Arial"/>
                          <a:cs typeface="Arial"/>
                        </a:rPr>
                        <a:t>TBD</a:t>
                      </a:r>
                      <a:r>
                        <a:rPr sz="500" spc="-15" dirty="0">
                          <a:latin typeface="Arial"/>
                          <a:cs typeface="Arial"/>
                        </a:rPr>
                        <a:t> </a:t>
                      </a:r>
                      <a:r>
                        <a:rPr sz="500" dirty="0">
                          <a:latin typeface="Arial"/>
                          <a:cs typeface="Arial"/>
                        </a:rPr>
                        <a:t>-</a:t>
                      </a:r>
                      <a:r>
                        <a:rPr sz="500" spc="-5" dirty="0">
                          <a:latin typeface="Arial"/>
                          <a:cs typeface="Arial"/>
                        </a:rPr>
                        <a:t> </a:t>
                      </a:r>
                      <a:r>
                        <a:rPr sz="500" dirty="0">
                          <a:latin typeface="Arial"/>
                          <a:cs typeface="Arial"/>
                        </a:rPr>
                        <a:t>Practice</a:t>
                      </a:r>
                      <a:r>
                        <a:rPr sz="500" spc="-30" dirty="0">
                          <a:latin typeface="Arial"/>
                          <a:cs typeface="Arial"/>
                        </a:rPr>
                        <a:t> </a:t>
                      </a:r>
                      <a:r>
                        <a:rPr sz="500" dirty="0">
                          <a:latin typeface="Arial"/>
                          <a:cs typeface="Arial"/>
                        </a:rPr>
                        <a:t>leadership</a:t>
                      </a:r>
                      <a:r>
                        <a:rPr sz="500" spc="-25" dirty="0">
                          <a:latin typeface="Arial"/>
                          <a:cs typeface="Arial"/>
                        </a:rPr>
                        <a:t> </a:t>
                      </a:r>
                      <a:r>
                        <a:rPr sz="500" dirty="0">
                          <a:latin typeface="Arial"/>
                          <a:cs typeface="Arial"/>
                        </a:rPr>
                        <a:t>may</a:t>
                      </a:r>
                      <a:r>
                        <a:rPr sz="500" spc="-15" dirty="0">
                          <a:latin typeface="Arial"/>
                          <a:cs typeface="Arial"/>
                        </a:rPr>
                        <a:t> </a:t>
                      </a:r>
                      <a:r>
                        <a:rPr sz="500" dirty="0">
                          <a:latin typeface="Arial"/>
                          <a:cs typeface="Arial"/>
                        </a:rPr>
                        <a:t>evaluate</a:t>
                      </a:r>
                      <a:r>
                        <a:rPr sz="500" spc="-35" dirty="0">
                          <a:latin typeface="Arial"/>
                          <a:cs typeface="Arial"/>
                        </a:rPr>
                        <a:t> </a:t>
                      </a:r>
                      <a:r>
                        <a:rPr sz="500" dirty="0">
                          <a:latin typeface="Arial"/>
                          <a:cs typeface="Arial"/>
                        </a:rPr>
                        <a:t>physician</a:t>
                      </a:r>
                      <a:r>
                        <a:rPr sz="500" spc="-20" dirty="0">
                          <a:latin typeface="Arial"/>
                          <a:cs typeface="Arial"/>
                        </a:rPr>
                        <a:t> </a:t>
                      </a:r>
                      <a:r>
                        <a:rPr sz="500" dirty="0">
                          <a:latin typeface="Arial"/>
                          <a:cs typeface="Arial"/>
                        </a:rPr>
                        <a:t>alignment,</a:t>
                      </a:r>
                      <a:r>
                        <a:rPr sz="500" spc="-35" dirty="0">
                          <a:latin typeface="Arial"/>
                          <a:cs typeface="Arial"/>
                        </a:rPr>
                        <a:t> </a:t>
                      </a:r>
                      <a:r>
                        <a:rPr sz="500" dirty="0">
                          <a:latin typeface="Arial"/>
                          <a:cs typeface="Arial"/>
                        </a:rPr>
                        <a:t>although</a:t>
                      </a:r>
                      <a:r>
                        <a:rPr sz="500" spc="-25" dirty="0">
                          <a:latin typeface="Arial"/>
                          <a:cs typeface="Arial"/>
                        </a:rPr>
                        <a:t> </a:t>
                      </a:r>
                      <a:r>
                        <a:rPr sz="500" dirty="0">
                          <a:latin typeface="Arial"/>
                          <a:cs typeface="Arial"/>
                        </a:rPr>
                        <a:t>no</a:t>
                      </a:r>
                      <a:r>
                        <a:rPr sz="500" spc="-10" dirty="0">
                          <a:latin typeface="Arial"/>
                          <a:cs typeface="Arial"/>
                        </a:rPr>
                        <a:t> official</a:t>
                      </a:r>
                      <a:r>
                        <a:rPr sz="500" spc="500" dirty="0">
                          <a:latin typeface="Arial"/>
                          <a:cs typeface="Arial"/>
                        </a:rPr>
                        <a:t> </a:t>
                      </a:r>
                      <a:r>
                        <a:rPr sz="500" dirty="0">
                          <a:latin typeface="Arial"/>
                          <a:cs typeface="Arial"/>
                        </a:rPr>
                        <a:t>enforcement</a:t>
                      </a:r>
                      <a:r>
                        <a:rPr sz="500" spc="-40" dirty="0">
                          <a:latin typeface="Arial"/>
                          <a:cs typeface="Arial"/>
                        </a:rPr>
                        <a:t> </a:t>
                      </a:r>
                      <a:r>
                        <a:rPr sz="500" dirty="0">
                          <a:latin typeface="Arial"/>
                          <a:cs typeface="Arial"/>
                        </a:rPr>
                        <a:t>/</a:t>
                      </a:r>
                      <a:r>
                        <a:rPr sz="500" spc="5" dirty="0">
                          <a:latin typeface="Arial"/>
                          <a:cs typeface="Arial"/>
                        </a:rPr>
                        <a:t> </a:t>
                      </a:r>
                      <a:r>
                        <a:rPr sz="500" dirty="0">
                          <a:latin typeface="Arial"/>
                          <a:cs typeface="Arial"/>
                        </a:rPr>
                        <a:t>adherence</a:t>
                      </a:r>
                      <a:r>
                        <a:rPr sz="500" spc="-20" dirty="0">
                          <a:latin typeface="Arial"/>
                          <a:cs typeface="Arial"/>
                        </a:rPr>
                        <a:t> </a:t>
                      </a:r>
                      <a:r>
                        <a:rPr sz="500" dirty="0">
                          <a:latin typeface="Arial"/>
                          <a:cs typeface="Arial"/>
                        </a:rPr>
                        <a:t>tracking</a:t>
                      </a:r>
                      <a:r>
                        <a:rPr sz="500" spc="-35" dirty="0">
                          <a:latin typeface="Arial"/>
                          <a:cs typeface="Arial"/>
                        </a:rPr>
                        <a:t> </a:t>
                      </a:r>
                      <a:r>
                        <a:rPr sz="500" dirty="0">
                          <a:latin typeface="Arial"/>
                          <a:cs typeface="Arial"/>
                        </a:rPr>
                        <a:t>is</a:t>
                      </a:r>
                      <a:r>
                        <a:rPr sz="500" spc="-5" dirty="0">
                          <a:latin typeface="Arial"/>
                          <a:cs typeface="Arial"/>
                        </a:rPr>
                        <a:t> </a:t>
                      </a:r>
                      <a:r>
                        <a:rPr sz="500" dirty="0">
                          <a:latin typeface="Arial"/>
                          <a:cs typeface="Arial"/>
                        </a:rPr>
                        <a:t>in</a:t>
                      </a:r>
                      <a:r>
                        <a:rPr sz="500" spc="-20" dirty="0">
                          <a:latin typeface="Arial"/>
                          <a:cs typeface="Arial"/>
                        </a:rPr>
                        <a:t> </a:t>
                      </a:r>
                      <a:r>
                        <a:rPr sz="500" dirty="0">
                          <a:latin typeface="Arial"/>
                          <a:cs typeface="Arial"/>
                        </a:rPr>
                        <a:t>place</a:t>
                      </a:r>
                      <a:r>
                        <a:rPr sz="500" spc="-10" dirty="0">
                          <a:latin typeface="Arial"/>
                          <a:cs typeface="Arial"/>
                        </a:rPr>
                        <a:t> </a:t>
                      </a:r>
                      <a:r>
                        <a:rPr sz="500" dirty="0">
                          <a:latin typeface="Arial"/>
                          <a:cs typeface="Arial"/>
                        </a:rPr>
                        <a:t>for</a:t>
                      </a:r>
                      <a:r>
                        <a:rPr sz="500" spc="-30" dirty="0">
                          <a:latin typeface="Arial"/>
                          <a:cs typeface="Arial"/>
                        </a:rPr>
                        <a:t> </a:t>
                      </a:r>
                      <a:r>
                        <a:rPr sz="500" dirty="0">
                          <a:latin typeface="Arial"/>
                          <a:cs typeface="Arial"/>
                        </a:rPr>
                        <a:t>pathways</a:t>
                      </a:r>
                      <a:r>
                        <a:rPr sz="500" spc="10" dirty="0">
                          <a:latin typeface="Arial"/>
                          <a:cs typeface="Arial"/>
                        </a:rPr>
                        <a:t> </a:t>
                      </a:r>
                      <a:r>
                        <a:rPr sz="500" spc="-10" dirty="0">
                          <a:latin typeface="Arial"/>
                          <a:cs typeface="Arial"/>
                        </a:rPr>
                        <a:t>rollout</a:t>
                      </a:r>
                      <a:endParaRPr sz="500">
                        <a:latin typeface="Arial"/>
                        <a:cs typeface="Arial"/>
                      </a:endParaRPr>
                    </a:p>
                  </a:txBody>
                  <a:tcPr marL="0" marR="0" marT="41910" marB="0">
                    <a:lnL w="28575">
                      <a:solidFill>
                        <a:srgbClr val="D40055"/>
                      </a:solidFill>
                      <a:prstDash val="sysDot"/>
                    </a:lnL>
                    <a:lnT w="12700">
                      <a:solidFill>
                        <a:srgbClr val="F1F1F1"/>
                      </a:solidFill>
                      <a:prstDash val="solid"/>
                    </a:lnT>
                    <a:lnB w="19050">
                      <a:solidFill>
                        <a:srgbClr val="1F69E7"/>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13055">
                <a:tc>
                  <a:txBody>
                    <a:bodyPr/>
                    <a:lstStyle/>
                    <a:p>
                      <a:pPr>
                        <a:lnSpc>
                          <a:spcPct val="100000"/>
                        </a:lnSpc>
                        <a:spcBef>
                          <a:spcPts val="170"/>
                        </a:spcBef>
                      </a:pPr>
                      <a:endParaRPr sz="600">
                        <a:latin typeface="Times New Roman"/>
                        <a:cs typeface="Times New Roman"/>
                      </a:endParaRPr>
                    </a:p>
                    <a:p>
                      <a:pPr marR="4445" algn="ctr">
                        <a:lnSpc>
                          <a:spcPct val="100000"/>
                        </a:lnSpc>
                      </a:pPr>
                      <a:r>
                        <a:rPr sz="600" b="1" spc="-25" dirty="0">
                          <a:latin typeface="Arial"/>
                          <a:cs typeface="Arial"/>
                        </a:rPr>
                        <a:t>UHC</a:t>
                      </a:r>
                      <a:endParaRPr sz="600">
                        <a:latin typeface="Arial"/>
                        <a:cs typeface="Arial"/>
                      </a:endParaRPr>
                    </a:p>
                  </a:txBody>
                  <a:tcPr marL="0" marR="0" marT="21590" marB="0">
                    <a:lnR w="38100">
                      <a:solidFill>
                        <a:srgbClr val="D40055"/>
                      </a:solidFill>
                      <a:prstDash val="sysDot"/>
                    </a:lnR>
                    <a:lnT w="19050">
                      <a:solidFill>
                        <a:srgbClr val="1F69E7"/>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57150">
                      <a:solidFill>
                        <a:srgbClr val="1F69E7"/>
                      </a:solidFill>
                      <a:prstDash val="sysDot"/>
                    </a:lnR>
                    <a:lnT w="19050">
                      <a:solidFill>
                        <a:srgbClr val="1F69E7"/>
                      </a:solidFill>
                      <a:prstDash val="solid"/>
                    </a:lnT>
                    <a:lnB w="12700">
                      <a:solidFill>
                        <a:srgbClr val="FFFFFF"/>
                      </a:solidFill>
                      <a:prstDash val="solid"/>
                    </a:lnB>
                  </a:tcPr>
                </a:tc>
                <a:tc>
                  <a:txBody>
                    <a:bodyPr/>
                    <a:lstStyle/>
                    <a:p>
                      <a:pPr>
                        <a:lnSpc>
                          <a:spcPct val="100000"/>
                        </a:lnSpc>
                        <a:spcBef>
                          <a:spcPts val="530"/>
                        </a:spcBef>
                      </a:pPr>
                      <a:endParaRPr sz="500">
                        <a:latin typeface="Times New Roman"/>
                        <a:cs typeface="Times New Roman"/>
                      </a:endParaRPr>
                    </a:p>
                    <a:p>
                      <a:pPr marL="436245" marR="34290" indent="-323215">
                        <a:lnSpc>
                          <a:spcPct val="100000"/>
                        </a:lnSpc>
                      </a:pPr>
                      <a:r>
                        <a:rPr sz="500" dirty="0">
                          <a:solidFill>
                            <a:srgbClr val="181B1F"/>
                          </a:solidFill>
                          <a:latin typeface="Arial"/>
                          <a:cs typeface="Arial"/>
                        </a:rPr>
                        <a:t>(Manual</a:t>
                      </a:r>
                      <a:r>
                        <a:rPr sz="500" spc="-30" dirty="0">
                          <a:solidFill>
                            <a:srgbClr val="181B1F"/>
                          </a:solidFill>
                          <a:latin typeface="Arial"/>
                          <a:cs typeface="Arial"/>
                        </a:rPr>
                        <a:t> </a:t>
                      </a:r>
                      <a:r>
                        <a:rPr sz="500" dirty="0">
                          <a:solidFill>
                            <a:srgbClr val="181B1F"/>
                          </a:solidFill>
                          <a:latin typeface="Arial"/>
                          <a:cs typeface="Arial"/>
                        </a:rPr>
                        <a:t>PA</a:t>
                      </a:r>
                      <a:r>
                        <a:rPr sz="500" spc="-5" dirty="0">
                          <a:solidFill>
                            <a:srgbClr val="181B1F"/>
                          </a:solidFill>
                          <a:latin typeface="Arial"/>
                          <a:cs typeface="Arial"/>
                        </a:rPr>
                        <a:t> </a:t>
                      </a:r>
                      <a:r>
                        <a:rPr sz="500" dirty="0">
                          <a:solidFill>
                            <a:srgbClr val="181B1F"/>
                          </a:solidFill>
                          <a:latin typeface="Arial"/>
                          <a:cs typeface="Arial"/>
                        </a:rPr>
                        <a:t>and</a:t>
                      </a:r>
                      <a:r>
                        <a:rPr sz="500" spc="-20" dirty="0">
                          <a:solidFill>
                            <a:srgbClr val="181B1F"/>
                          </a:solidFill>
                          <a:latin typeface="Arial"/>
                          <a:cs typeface="Arial"/>
                        </a:rPr>
                        <a:t> </a:t>
                      </a:r>
                      <a:r>
                        <a:rPr sz="500" dirty="0">
                          <a:solidFill>
                            <a:srgbClr val="181B1F"/>
                          </a:solidFill>
                          <a:latin typeface="Arial"/>
                          <a:cs typeface="Arial"/>
                        </a:rPr>
                        <a:t>potential</a:t>
                      </a:r>
                      <a:r>
                        <a:rPr sz="500" spc="-25" dirty="0">
                          <a:solidFill>
                            <a:srgbClr val="181B1F"/>
                          </a:solidFill>
                          <a:latin typeface="Arial"/>
                          <a:cs typeface="Arial"/>
                        </a:rPr>
                        <a:t> </a:t>
                      </a:r>
                      <a:r>
                        <a:rPr sz="500" dirty="0">
                          <a:solidFill>
                            <a:srgbClr val="181B1F"/>
                          </a:solidFill>
                          <a:latin typeface="Arial"/>
                          <a:cs typeface="Arial"/>
                        </a:rPr>
                        <a:t>UHC</a:t>
                      </a:r>
                      <a:r>
                        <a:rPr sz="500" spc="-5" dirty="0">
                          <a:solidFill>
                            <a:srgbClr val="181B1F"/>
                          </a:solidFill>
                          <a:latin typeface="Arial"/>
                          <a:cs typeface="Arial"/>
                        </a:rPr>
                        <a:t> </a:t>
                      </a:r>
                      <a:r>
                        <a:rPr sz="500" dirty="0">
                          <a:solidFill>
                            <a:srgbClr val="181B1F"/>
                          </a:solidFill>
                          <a:latin typeface="Arial"/>
                          <a:cs typeface="Arial"/>
                        </a:rPr>
                        <a:t>peer</a:t>
                      </a:r>
                      <a:r>
                        <a:rPr sz="500" spc="-15" dirty="0">
                          <a:solidFill>
                            <a:srgbClr val="181B1F"/>
                          </a:solidFill>
                          <a:latin typeface="Arial"/>
                          <a:cs typeface="Arial"/>
                        </a:rPr>
                        <a:t> </a:t>
                      </a:r>
                      <a:r>
                        <a:rPr sz="500" spc="-10" dirty="0">
                          <a:solidFill>
                            <a:srgbClr val="181B1F"/>
                          </a:solidFill>
                          <a:latin typeface="Arial"/>
                          <a:cs typeface="Arial"/>
                        </a:rPr>
                        <a:t>review</a:t>
                      </a:r>
                      <a:r>
                        <a:rPr sz="500" spc="500" dirty="0">
                          <a:solidFill>
                            <a:srgbClr val="181B1F"/>
                          </a:solidFill>
                          <a:latin typeface="Arial"/>
                          <a:cs typeface="Arial"/>
                        </a:rPr>
                        <a:t> </a:t>
                      </a:r>
                      <a:r>
                        <a:rPr sz="500" dirty="0">
                          <a:solidFill>
                            <a:srgbClr val="181B1F"/>
                          </a:solidFill>
                          <a:latin typeface="Arial"/>
                          <a:cs typeface="Arial"/>
                        </a:rPr>
                        <a:t>only</a:t>
                      </a:r>
                      <a:r>
                        <a:rPr sz="500" spc="-10" dirty="0">
                          <a:solidFill>
                            <a:srgbClr val="181B1F"/>
                          </a:solidFill>
                          <a:latin typeface="Arial"/>
                          <a:cs typeface="Arial"/>
                        </a:rPr>
                        <a:t> </a:t>
                      </a:r>
                      <a:r>
                        <a:rPr sz="500" dirty="0">
                          <a:solidFill>
                            <a:srgbClr val="181B1F"/>
                          </a:solidFill>
                          <a:latin typeface="Arial"/>
                          <a:cs typeface="Arial"/>
                        </a:rPr>
                        <a:t>if</a:t>
                      </a:r>
                      <a:r>
                        <a:rPr sz="500" spc="-15" dirty="0">
                          <a:solidFill>
                            <a:srgbClr val="181B1F"/>
                          </a:solidFill>
                          <a:latin typeface="Arial"/>
                          <a:cs typeface="Arial"/>
                        </a:rPr>
                        <a:t> </a:t>
                      </a:r>
                      <a:r>
                        <a:rPr sz="500" dirty="0">
                          <a:solidFill>
                            <a:srgbClr val="181B1F"/>
                          </a:solidFill>
                          <a:latin typeface="Arial"/>
                          <a:cs typeface="Arial"/>
                        </a:rPr>
                        <a:t>not</a:t>
                      </a:r>
                      <a:r>
                        <a:rPr sz="500" spc="-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10" dirty="0">
                          <a:solidFill>
                            <a:srgbClr val="181B1F"/>
                          </a:solidFill>
                          <a:latin typeface="Arial"/>
                          <a:cs typeface="Arial"/>
                        </a:rPr>
                        <a:t>NCCN)</a:t>
                      </a:r>
                      <a:endParaRPr sz="500">
                        <a:latin typeface="Arial"/>
                        <a:cs typeface="Arial"/>
                      </a:endParaRPr>
                    </a:p>
                  </a:txBody>
                  <a:tcPr marL="0" marR="0" marT="67310" marB="0">
                    <a:lnL w="57150">
                      <a:solidFill>
                        <a:srgbClr val="1F69E7"/>
                      </a:solidFill>
                      <a:prstDash val="sysDot"/>
                    </a:lnL>
                    <a:lnR w="28575">
                      <a:solidFill>
                        <a:srgbClr val="1F69E7"/>
                      </a:solidFill>
                      <a:prstDash val="sysDot"/>
                    </a:lnR>
                    <a:lnT w="19050" cap="flat" cmpd="sng" algn="ctr">
                      <a:solidFill>
                        <a:srgbClr val="1F69E7"/>
                      </a:solidFill>
                      <a:prstDash val="solid"/>
                      <a:round/>
                      <a:headEnd type="none" w="med" len="med"/>
                      <a:tailEnd type="none" w="med" len="me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1F69E7"/>
                      </a:solidFill>
                      <a:prstDash val="sysDot"/>
                    </a:lnL>
                    <a:lnR w="12700">
                      <a:solidFill>
                        <a:srgbClr val="FFFFFF"/>
                      </a:solidFill>
                      <a:prstDash val="solid"/>
                    </a:lnR>
                    <a:lnT w="19050">
                      <a:solidFill>
                        <a:srgbClr val="1F69E7"/>
                      </a:solidFill>
                      <a:prstDash val="solid"/>
                    </a:lnT>
                    <a:lnB w="12700">
                      <a:solidFill>
                        <a:srgbClr val="FFFFFF"/>
                      </a:solidFill>
                      <a:prstDash val="solid"/>
                    </a:lnB>
                  </a:tcPr>
                </a:tc>
                <a:tc>
                  <a:txBody>
                    <a:bodyPr/>
                    <a:lstStyle/>
                    <a:p>
                      <a:pPr>
                        <a:lnSpc>
                          <a:spcPct val="100000"/>
                        </a:lnSpc>
                      </a:pPr>
                      <a:endParaRPr sz="500">
                        <a:latin typeface="Times New Roman"/>
                        <a:cs typeface="Times New Roman"/>
                      </a:endParaRPr>
                    </a:p>
                    <a:p>
                      <a:pPr>
                        <a:lnSpc>
                          <a:spcPct val="100000"/>
                        </a:lnSpc>
                        <a:spcBef>
                          <a:spcPts val="254"/>
                        </a:spcBef>
                      </a:pPr>
                      <a:endParaRPr sz="500">
                        <a:latin typeface="Times New Roman"/>
                        <a:cs typeface="Times New Roman"/>
                      </a:endParaRPr>
                    </a:p>
                    <a:p>
                      <a:pPr marL="53975" algn="ctr">
                        <a:lnSpc>
                          <a:spcPct val="100000"/>
                        </a:lnSpc>
                      </a:pPr>
                      <a:r>
                        <a:rPr sz="500" dirty="0">
                          <a:solidFill>
                            <a:srgbClr val="181B1F"/>
                          </a:solidFill>
                          <a:latin typeface="Arial"/>
                          <a:cs typeface="Arial"/>
                        </a:rPr>
                        <a:t>(Depends</a:t>
                      </a:r>
                      <a:r>
                        <a:rPr sz="500" spc="-10"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dirty="0">
                          <a:solidFill>
                            <a:srgbClr val="181B1F"/>
                          </a:solidFill>
                          <a:latin typeface="Arial"/>
                          <a:cs typeface="Arial"/>
                        </a:rPr>
                        <a:t>overall</a:t>
                      </a:r>
                      <a:r>
                        <a:rPr sz="500" spc="-35" dirty="0">
                          <a:solidFill>
                            <a:srgbClr val="181B1F"/>
                          </a:solidFill>
                          <a:latin typeface="Arial"/>
                          <a:cs typeface="Arial"/>
                        </a:rPr>
                        <a:t> </a:t>
                      </a:r>
                      <a:r>
                        <a:rPr sz="500" dirty="0">
                          <a:solidFill>
                            <a:srgbClr val="181B1F"/>
                          </a:solidFill>
                          <a:latin typeface="Arial"/>
                          <a:cs typeface="Arial"/>
                        </a:rPr>
                        <a:t>adherence</a:t>
                      </a:r>
                      <a:r>
                        <a:rPr sz="500" spc="-25" dirty="0">
                          <a:solidFill>
                            <a:srgbClr val="181B1F"/>
                          </a:solidFill>
                          <a:latin typeface="Arial"/>
                          <a:cs typeface="Arial"/>
                        </a:rPr>
                        <a:t> </a:t>
                      </a:r>
                      <a:r>
                        <a:rPr sz="500" dirty="0">
                          <a:solidFill>
                            <a:srgbClr val="181B1F"/>
                          </a:solidFill>
                          <a:latin typeface="Arial"/>
                          <a:cs typeface="Arial"/>
                        </a:rPr>
                        <a:t>across</a:t>
                      </a:r>
                      <a:r>
                        <a:rPr sz="500" spc="10" dirty="0">
                          <a:solidFill>
                            <a:srgbClr val="181B1F"/>
                          </a:solidFill>
                          <a:latin typeface="Arial"/>
                          <a:cs typeface="Arial"/>
                        </a:rPr>
                        <a:t> </a:t>
                      </a:r>
                      <a:r>
                        <a:rPr sz="500" spc="-10" dirty="0">
                          <a:solidFill>
                            <a:srgbClr val="181B1F"/>
                          </a:solidFill>
                          <a:latin typeface="Arial"/>
                          <a:cs typeface="Arial"/>
                        </a:rPr>
                        <a:t>indications)</a:t>
                      </a:r>
                      <a:endParaRPr sz="500">
                        <a:latin typeface="Arial"/>
                        <a:cs typeface="Arial"/>
                      </a:endParaRPr>
                    </a:p>
                  </a:txBody>
                  <a:tcPr marL="0" marR="0" marT="0" marB="0">
                    <a:lnL w="12700">
                      <a:solidFill>
                        <a:srgbClr val="FFFFFF"/>
                      </a:solidFill>
                      <a:prstDash val="solid"/>
                    </a:lnL>
                    <a:lnT w="19050">
                      <a:solidFill>
                        <a:srgbClr val="1F69E7"/>
                      </a:solidFill>
                      <a:prstDash val="solid"/>
                    </a:lnT>
                    <a:lnB w="12700">
                      <a:solidFill>
                        <a:srgbClr val="FFFFFF"/>
                      </a:solidFill>
                      <a:prstDash val="solid"/>
                    </a:lnB>
                  </a:tcPr>
                </a:tc>
                <a:extLst>
                  <a:ext uri="{0D108BD9-81ED-4DB2-BD59-A6C34878D82A}">
                    <a16:rowId xmlns:a16="http://schemas.microsoft.com/office/drawing/2014/main" val="10007"/>
                  </a:ext>
                </a:extLst>
              </a:tr>
              <a:tr h="313055">
                <a:tc>
                  <a:txBody>
                    <a:bodyPr/>
                    <a:lstStyle/>
                    <a:p>
                      <a:pPr>
                        <a:lnSpc>
                          <a:spcPct val="100000"/>
                        </a:lnSpc>
                        <a:spcBef>
                          <a:spcPts val="170"/>
                        </a:spcBef>
                      </a:pPr>
                      <a:endParaRPr sz="600">
                        <a:latin typeface="Times New Roman"/>
                        <a:cs typeface="Times New Roman"/>
                      </a:endParaRPr>
                    </a:p>
                    <a:p>
                      <a:pPr marR="3810" algn="ctr">
                        <a:lnSpc>
                          <a:spcPct val="100000"/>
                        </a:lnSpc>
                      </a:pPr>
                      <a:r>
                        <a:rPr sz="600" b="1" spc="-10" dirty="0">
                          <a:latin typeface="Arial"/>
                          <a:cs typeface="Arial"/>
                        </a:rPr>
                        <a:t>Carelon</a:t>
                      </a:r>
                      <a:endParaRPr sz="600">
                        <a:latin typeface="Arial"/>
                        <a:cs typeface="Arial"/>
                      </a:endParaRPr>
                    </a:p>
                  </a:txBody>
                  <a:tcPr marL="0" marR="0" marT="21590" marB="0">
                    <a:lnR w="38100">
                      <a:solidFill>
                        <a:srgbClr val="D40055"/>
                      </a:solidFill>
                      <a:prstDash val="sysDot"/>
                    </a:lnR>
                    <a:lnT w="12700">
                      <a:solidFill>
                        <a:srgbClr val="BEBEBE"/>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57150">
                      <a:solidFill>
                        <a:srgbClr val="1F69E7"/>
                      </a:solidFill>
                      <a:prstDash val="sysDot"/>
                    </a:lnR>
                    <a:lnT w="12700">
                      <a:solidFill>
                        <a:srgbClr val="FFFFFF"/>
                      </a:solidFill>
                      <a:prstDash val="solid"/>
                    </a:lnT>
                    <a:lnB w="12700">
                      <a:solidFill>
                        <a:srgbClr val="FFFFFF"/>
                      </a:solidFill>
                      <a:prstDash val="solid"/>
                    </a:lnB>
                  </a:tcPr>
                </a:tc>
                <a:tc>
                  <a:txBody>
                    <a:bodyPr/>
                    <a:lstStyle/>
                    <a:p>
                      <a:pPr>
                        <a:lnSpc>
                          <a:spcPct val="100000"/>
                        </a:lnSpc>
                      </a:pPr>
                      <a:endParaRPr sz="500">
                        <a:latin typeface="Times New Roman"/>
                        <a:cs typeface="Times New Roman"/>
                      </a:endParaRPr>
                    </a:p>
                    <a:p>
                      <a:pPr>
                        <a:lnSpc>
                          <a:spcPct val="100000"/>
                        </a:lnSpc>
                        <a:spcBef>
                          <a:spcPts val="254"/>
                        </a:spcBef>
                      </a:pPr>
                      <a:endParaRPr sz="500">
                        <a:latin typeface="Times New Roman"/>
                        <a:cs typeface="Times New Roman"/>
                      </a:endParaRPr>
                    </a:p>
                    <a:p>
                      <a:pPr marL="68580" algn="ctr">
                        <a:lnSpc>
                          <a:spcPct val="100000"/>
                        </a:lnSpc>
                      </a:pPr>
                      <a:r>
                        <a:rPr sz="500" dirty="0">
                          <a:solidFill>
                            <a:srgbClr val="181B1F"/>
                          </a:solidFill>
                          <a:latin typeface="Arial"/>
                          <a:cs typeface="Arial"/>
                        </a:rPr>
                        <a:t>(Manual</a:t>
                      </a:r>
                      <a:r>
                        <a:rPr sz="500" spc="-30" dirty="0">
                          <a:solidFill>
                            <a:srgbClr val="181B1F"/>
                          </a:solidFill>
                          <a:latin typeface="Arial"/>
                          <a:cs typeface="Arial"/>
                        </a:rPr>
                        <a:t> </a:t>
                      </a:r>
                      <a:r>
                        <a:rPr sz="500" dirty="0">
                          <a:solidFill>
                            <a:srgbClr val="181B1F"/>
                          </a:solidFill>
                          <a:latin typeface="Arial"/>
                          <a:cs typeface="Arial"/>
                        </a:rPr>
                        <a:t>PA and</a:t>
                      </a:r>
                      <a:r>
                        <a:rPr sz="500" spc="-20" dirty="0">
                          <a:solidFill>
                            <a:srgbClr val="181B1F"/>
                          </a:solidFill>
                          <a:latin typeface="Arial"/>
                          <a:cs typeface="Arial"/>
                        </a:rPr>
                        <a:t> </a:t>
                      </a:r>
                      <a:r>
                        <a:rPr sz="500" dirty="0">
                          <a:solidFill>
                            <a:srgbClr val="181B1F"/>
                          </a:solidFill>
                          <a:latin typeface="Arial"/>
                          <a:cs typeface="Arial"/>
                        </a:rPr>
                        <a:t>potential</a:t>
                      </a:r>
                      <a:r>
                        <a:rPr sz="500" spc="-25" dirty="0">
                          <a:solidFill>
                            <a:srgbClr val="181B1F"/>
                          </a:solidFill>
                          <a:latin typeface="Arial"/>
                          <a:cs typeface="Arial"/>
                        </a:rPr>
                        <a:t> </a:t>
                      </a:r>
                      <a:r>
                        <a:rPr sz="500" dirty="0">
                          <a:solidFill>
                            <a:srgbClr val="181B1F"/>
                          </a:solidFill>
                          <a:latin typeface="Arial"/>
                          <a:cs typeface="Arial"/>
                        </a:rPr>
                        <a:t>peer</a:t>
                      </a:r>
                      <a:r>
                        <a:rPr sz="500" spc="-15" dirty="0">
                          <a:solidFill>
                            <a:srgbClr val="181B1F"/>
                          </a:solidFill>
                          <a:latin typeface="Arial"/>
                          <a:cs typeface="Arial"/>
                        </a:rPr>
                        <a:t> </a:t>
                      </a:r>
                      <a:r>
                        <a:rPr sz="500" spc="-10" dirty="0">
                          <a:solidFill>
                            <a:srgbClr val="181B1F"/>
                          </a:solidFill>
                          <a:latin typeface="Arial"/>
                          <a:cs typeface="Arial"/>
                        </a:rPr>
                        <a:t>review)</a:t>
                      </a:r>
                      <a:endParaRPr sz="500">
                        <a:latin typeface="Arial"/>
                        <a:cs typeface="Arial"/>
                      </a:endParaRPr>
                    </a:p>
                  </a:txBody>
                  <a:tcPr marL="0" marR="0" marT="0" marB="0">
                    <a:lnL w="57150">
                      <a:solidFill>
                        <a:srgbClr val="1F69E7"/>
                      </a:solidFill>
                      <a:prstDash val="sysDot"/>
                    </a:lnL>
                    <a:lnR w="28575">
                      <a:solidFill>
                        <a:srgbClr val="1F69E7"/>
                      </a:solidFill>
                      <a:prstDash val="sysDot"/>
                    </a:lnR>
                    <a:lnT w="12700">
                      <a:solidFill>
                        <a:srgbClr val="FFFFFF"/>
                      </a:solidFill>
                      <a:prstDash val="soli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1F69E7"/>
                      </a:solidFill>
                      <a:prstDash val="sysDot"/>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530"/>
                        </a:spcBef>
                      </a:pPr>
                      <a:endParaRPr sz="500">
                        <a:latin typeface="Times New Roman"/>
                        <a:cs typeface="Times New Roman"/>
                      </a:endParaRPr>
                    </a:p>
                    <a:p>
                      <a:pPr marL="217804" marR="77470" indent="-81280">
                        <a:lnSpc>
                          <a:spcPct val="100000"/>
                        </a:lnSpc>
                      </a:pPr>
                      <a:r>
                        <a:rPr sz="500" spc="-10" dirty="0">
                          <a:solidFill>
                            <a:srgbClr val="181B1F"/>
                          </a:solidFill>
                          <a:latin typeface="Arial"/>
                          <a:cs typeface="Arial"/>
                        </a:rPr>
                        <a:t>(Potential</a:t>
                      </a:r>
                      <a:r>
                        <a:rPr sz="500" spc="-20" dirty="0">
                          <a:solidFill>
                            <a:srgbClr val="181B1F"/>
                          </a:solidFill>
                          <a:latin typeface="Arial"/>
                          <a:cs typeface="Arial"/>
                        </a:rPr>
                        <a:t> </a:t>
                      </a:r>
                      <a:r>
                        <a:rPr sz="500" dirty="0">
                          <a:solidFill>
                            <a:srgbClr val="181B1F"/>
                          </a:solidFill>
                          <a:latin typeface="Arial"/>
                          <a:cs typeface="Arial"/>
                        </a:rPr>
                        <a:t>pathway</a:t>
                      </a:r>
                      <a:r>
                        <a:rPr sz="500" spc="25" dirty="0">
                          <a:solidFill>
                            <a:srgbClr val="181B1F"/>
                          </a:solidFill>
                          <a:latin typeface="Arial"/>
                          <a:cs typeface="Arial"/>
                        </a:rPr>
                        <a:t> </a:t>
                      </a:r>
                      <a:r>
                        <a:rPr sz="500" dirty="0">
                          <a:solidFill>
                            <a:srgbClr val="181B1F"/>
                          </a:solidFill>
                          <a:latin typeface="Arial"/>
                          <a:cs typeface="Arial"/>
                        </a:rPr>
                        <a:t>adherence</a:t>
                      </a:r>
                      <a:r>
                        <a:rPr sz="500" spc="-10" dirty="0">
                          <a:solidFill>
                            <a:srgbClr val="181B1F"/>
                          </a:solidFill>
                          <a:latin typeface="Arial"/>
                          <a:cs typeface="Arial"/>
                        </a:rPr>
                        <a:t> </a:t>
                      </a:r>
                      <a:r>
                        <a:rPr sz="500" dirty="0">
                          <a:solidFill>
                            <a:srgbClr val="181B1F"/>
                          </a:solidFill>
                          <a:latin typeface="Arial"/>
                          <a:cs typeface="Arial"/>
                        </a:rPr>
                        <a:t>impact</a:t>
                      </a:r>
                      <a:r>
                        <a:rPr sz="500" spc="-15" dirty="0">
                          <a:solidFill>
                            <a:srgbClr val="181B1F"/>
                          </a:solidFill>
                          <a:latin typeface="Arial"/>
                          <a:cs typeface="Arial"/>
                        </a:rPr>
                        <a:t> </a:t>
                      </a:r>
                      <a:r>
                        <a:rPr sz="500" dirty="0">
                          <a:solidFill>
                            <a:srgbClr val="181B1F"/>
                          </a:solidFill>
                          <a:latin typeface="Arial"/>
                          <a:cs typeface="Arial"/>
                        </a:rPr>
                        <a:t>on</a:t>
                      </a:r>
                      <a:r>
                        <a:rPr sz="500" spc="5" dirty="0">
                          <a:solidFill>
                            <a:srgbClr val="181B1F"/>
                          </a:solidFill>
                          <a:latin typeface="Arial"/>
                          <a:cs typeface="Arial"/>
                        </a:rPr>
                        <a:t> </a:t>
                      </a:r>
                      <a:r>
                        <a:rPr sz="500" dirty="0">
                          <a:solidFill>
                            <a:srgbClr val="181B1F"/>
                          </a:solidFill>
                          <a:latin typeface="Arial"/>
                          <a:cs typeface="Arial"/>
                        </a:rPr>
                        <a:t>eligibility</a:t>
                      </a:r>
                      <a:r>
                        <a:rPr sz="500" spc="-20" dirty="0">
                          <a:solidFill>
                            <a:srgbClr val="181B1F"/>
                          </a:solidFill>
                          <a:latin typeface="Arial"/>
                          <a:cs typeface="Arial"/>
                        </a:rPr>
                        <a:t> </a:t>
                      </a:r>
                      <a:r>
                        <a:rPr sz="500" spc="-25" dirty="0">
                          <a:solidFill>
                            <a:srgbClr val="181B1F"/>
                          </a:solidFill>
                          <a:latin typeface="Arial"/>
                          <a:cs typeface="Arial"/>
                        </a:rPr>
                        <a:t>for</a:t>
                      </a:r>
                      <a:r>
                        <a:rPr sz="500" spc="500" dirty="0">
                          <a:solidFill>
                            <a:srgbClr val="181B1F"/>
                          </a:solidFill>
                          <a:latin typeface="Arial"/>
                          <a:cs typeface="Arial"/>
                        </a:rPr>
                        <a:t> </a:t>
                      </a:r>
                      <a:r>
                        <a:rPr sz="500" dirty="0">
                          <a:solidFill>
                            <a:srgbClr val="181B1F"/>
                          </a:solidFill>
                          <a:latin typeface="Arial"/>
                          <a:cs typeface="Arial"/>
                        </a:rPr>
                        <a:t>Elevance</a:t>
                      </a:r>
                      <a:r>
                        <a:rPr sz="500" spc="-45" dirty="0">
                          <a:solidFill>
                            <a:srgbClr val="181B1F"/>
                          </a:solidFill>
                          <a:latin typeface="Arial"/>
                          <a:cs typeface="Arial"/>
                        </a:rPr>
                        <a:t> </a:t>
                      </a:r>
                      <a:r>
                        <a:rPr sz="500" dirty="0">
                          <a:solidFill>
                            <a:srgbClr val="181B1F"/>
                          </a:solidFill>
                          <a:latin typeface="Arial"/>
                          <a:cs typeface="Arial"/>
                        </a:rPr>
                        <a:t>enhanced</a:t>
                      </a:r>
                      <a:r>
                        <a:rPr sz="500" spc="-10" dirty="0">
                          <a:solidFill>
                            <a:srgbClr val="181B1F"/>
                          </a:solidFill>
                          <a:latin typeface="Arial"/>
                          <a:cs typeface="Arial"/>
                        </a:rPr>
                        <a:t> </a:t>
                      </a:r>
                      <a:r>
                        <a:rPr sz="500" dirty="0">
                          <a:solidFill>
                            <a:srgbClr val="181B1F"/>
                          </a:solidFill>
                          <a:latin typeface="Arial"/>
                          <a:cs typeface="Arial"/>
                        </a:rPr>
                        <a:t>reimbursement</a:t>
                      </a:r>
                      <a:r>
                        <a:rPr sz="500" spc="-50" dirty="0">
                          <a:solidFill>
                            <a:srgbClr val="181B1F"/>
                          </a:solidFill>
                          <a:latin typeface="Arial"/>
                          <a:cs typeface="Arial"/>
                        </a:rPr>
                        <a:t> </a:t>
                      </a:r>
                      <a:r>
                        <a:rPr sz="500" spc="-10" dirty="0">
                          <a:solidFill>
                            <a:srgbClr val="181B1F"/>
                          </a:solidFill>
                          <a:latin typeface="Arial"/>
                          <a:cs typeface="Arial"/>
                        </a:rPr>
                        <a:t>incentives)</a:t>
                      </a:r>
                      <a:endParaRPr sz="500">
                        <a:latin typeface="Arial"/>
                        <a:cs typeface="Arial"/>
                      </a:endParaRPr>
                    </a:p>
                  </a:txBody>
                  <a:tcPr marL="0" marR="0" marT="67310" marB="0">
                    <a:lnL w="12700">
                      <a:solidFill>
                        <a:srgbClr val="FFFFFF"/>
                      </a:solidFill>
                      <a:prstDash val="solid"/>
                    </a:lnL>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8"/>
                  </a:ext>
                </a:extLst>
              </a:tr>
              <a:tr h="313055">
                <a:tc>
                  <a:txBody>
                    <a:bodyPr/>
                    <a:lstStyle/>
                    <a:p>
                      <a:pPr>
                        <a:lnSpc>
                          <a:spcPct val="100000"/>
                        </a:lnSpc>
                        <a:spcBef>
                          <a:spcPts val="170"/>
                        </a:spcBef>
                      </a:pPr>
                      <a:endParaRPr sz="600">
                        <a:latin typeface="Times New Roman"/>
                        <a:cs typeface="Times New Roman"/>
                      </a:endParaRPr>
                    </a:p>
                    <a:p>
                      <a:pPr marR="4445" algn="ctr">
                        <a:lnSpc>
                          <a:spcPct val="100000"/>
                        </a:lnSpc>
                      </a:pPr>
                      <a:r>
                        <a:rPr sz="600" b="1" spc="-10" dirty="0">
                          <a:latin typeface="Arial"/>
                          <a:cs typeface="Arial"/>
                        </a:rPr>
                        <a:t>Cigna</a:t>
                      </a:r>
                      <a:endParaRPr sz="600">
                        <a:latin typeface="Arial"/>
                        <a:cs typeface="Arial"/>
                      </a:endParaRPr>
                    </a:p>
                  </a:txBody>
                  <a:tcPr marL="0" marR="0" marT="21590" marB="0">
                    <a:lnR w="38100">
                      <a:solidFill>
                        <a:srgbClr val="D40055"/>
                      </a:solidFill>
                      <a:prstDash val="sysDot"/>
                    </a:lnR>
                    <a:lnT w="12700">
                      <a:solidFill>
                        <a:srgbClr val="BEBEBE"/>
                      </a:solidFill>
                      <a:prstDash val="solid"/>
                    </a:lnT>
                    <a:lnB w="12700">
                      <a:solidFill>
                        <a:srgbClr val="BEBEBE"/>
                      </a:solidFill>
                      <a:prstDash val="solid"/>
                    </a:lnB>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57150">
                      <a:solidFill>
                        <a:srgbClr val="1F69E7"/>
                      </a:solidFill>
                      <a:prstDash val="sysDot"/>
                    </a:lnR>
                    <a:lnT w="12700">
                      <a:solidFill>
                        <a:srgbClr val="FFFFFF"/>
                      </a:solidFill>
                      <a:prstDash val="solid"/>
                    </a:lnT>
                    <a:lnB w="12700">
                      <a:solidFill>
                        <a:srgbClr val="FFFFFF"/>
                      </a:solidFill>
                      <a:prstDash val="solid"/>
                    </a:lnB>
                  </a:tcPr>
                </a:tc>
                <a:tc>
                  <a:txBody>
                    <a:bodyPr/>
                    <a:lstStyle/>
                    <a:p>
                      <a:pPr>
                        <a:lnSpc>
                          <a:spcPct val="100000"/>
                        </a:lnSpc>
                        <a:spcBef>
                          <a:spcPts val="530"/>
                        </a:spcBef>
                      </a:pPr>
                      <a:endParaRPr sz="500">
                        <a:latin typeface="Times New Roman"/>
                        <a:cs typeface="Times New Roman"/>
                      </a:endParaRPr>
                    </a:p>
                    <a:p>
                      <a:pPr marL="612775" marR="97790" indent="-439420">
                        <a:lnSpc>
                          <a:spcPct val="100000"/>
                        </a:lnSpc>
                      </a:pPr>
                      <a:r>
                        <a:rPr sz="500" dirty="0">
                          <a:solidFill>
                            <a:srgbClr val="181B1F"/>
                          </a:solidFill>
                          <a:latin typeface="Arial"/>
                          <a:cs typeface="Arial"/>
                        </a:rPr>
                        <a:t>(Manual</a:t>
                      </a:r>
                      <a:r>
                        <a:rPr sz="500" spc="-25" dirty="0">
                          <a:solidFill>
                            <a:srgbClr val="181B1F"/>
                          </a:solidFill>
                          <a:latin typeface="Arial"/>
                          <a:cs typeface="Arial"/>
                        </a:rPr>
                        <a:t> </a:t>
                      </a:r>
                      <a:r>
                        <a:rPr sz="500" dirty="0">
                          <a:solidFill>
                            <a:srgbClr val="181B1F"/>
                          </a:solidFill>
                          <a:latin typeface="Arial"/>
                          <a:cs typeface="Arial"/>
                        </a:rPr>
                        <a:t>PA and</a:t>
                      </a:r>
                      <a:r>
                        <a:rPr sz="500" spc="-10" dirty="0">
                          <a:solidFill>
                            <a:srgbClr val="181B1F"/>
                          </a:solidFill>
                          <a:latin typeface="Arial"/>
                          <a:cs typeface="Arial"/>
                        </a:rPr>
                        <a:t> </a:t>
                      </a:r>
                      <a:r>
                        <a:rPr sz="500" dirty="0">
                          <a:solidFill>
                            <a:srgbClr val="181B1F"/>
                          </a:solidFill>
                          <a:latin typeface="Arial"/>
                          <a:cs typeface="Arial"/>
                        </a:rPr>
                        <a:t>potential</a:t>
                      </a:r>
                      <a:r>
                        <a:rPr sz="500" spc="-25" dirty="0">
                          <a:solidFill>
                            <a:srgbClr val="181B1F"/>
                          </a:solidFill>
                          <a:latin typeface="Arial"/>
                          <a:cs typeface="Arial"/>
                        </a:rPr>
                        <a:t> </a:t>
                      </a:r>
                      <a:r>
                        <a:rPr sz="500" dirty="0">
                          <a:solidFill>
                            <a:srgbClr val="181B1F"/>
                          </a:solidFill>
                          <a:latin typeface="Arial"/>
                          <a:cs typeface="Arial"/>
                        </a:rPr>
                        <a:t>eviCore</a:t>
                      </a:r>
                      <a:r>
                        <a:rPr sz="500" spc="-50" dirty="0">
                          <a:solidFill>
                            <a:srgbClr val="181B1F"/>
                          </a:solidFill>
                          <a:latin typeface="Arial"/>
                          <a:cs typeface="Arial"/>
                        </a:rPr>
                        <a:t> </a:t>
                      </a:r>
                      <a:r>
                        <a:rPr sz="500" spc="-20" dirty="0">
                          <a:solidFill>
                            <a:srgbClr val="181B1F"/>
                          </a:solidFill>
                          <a:latin typeface="Arial"/>
                          <a:cs typeface="Arial"/>
                        </a:rPr>
                        <a:t>peer</a:t>
                      </a:r>
                      <a:r>
                        <a:rPr sz="500" spc="500" dirty="0">
                          <a:solidFill>
                            <a:srgbClr val="181B1F"/>
                          </a:solidFill>
                          <a:latin typeface="Arial"/>
                          <a:cs typeface="Arial"/>
                        </a:rPr>
                        <a:t> </a:t>
                      </a:r>
                      <a:r>
                        <a:rPr sz="500" spc="-10" dirty="0">
                          <a:solidFill>
                            <a:srgbClr val="181B1F"/>
                          </a:solidFill>
                          <a:latin typeface="Arial"/>
                          <a:cs typeface="Arial"/>
                        </a:rPr>
                        <a:t>review)</a:t>
                      </a:r>
                      <a:endParaRPr sz="500">
                        <a:latin typeface="Arial"/>
                        <a:cs typeface="Arial"/>
                      </a:endParaRPr>
                    </a:p>
                  </a:txBody>
                  <a:tcPr marL="0" marR="0" marT="67310" marB="0">
                    <a:lnL w="57150">
                      <a:solidFill>
                        <a:srgbClr val="1F69E7"/>
                      </a:solidFill>
                      <a:prstDash val="sysDot"/>
                    </a:lnL>
                    <a:lnR w="28575">
                      <a:solidFill>
                        <a:srgbClr val="1F69E7"/>
                      </a:solidFill>
                      <a:prstDash val="sysDot"/>
                    </a:lnR>
                    <a:lnT w="12700">
                      <a:solidFill>
                        <a:srgbClr val="FFFFFF"/>
                      </a:solidFill>
                      <a:prstDash val="solid"/>
                    </a:lnT>
                    <a:lnB w="12700">
                      <a:solidFill>
                        <a:srgbClr val="FFFFFF"/>
                      </a:solidFill>
                      <a:prstDash val="solid"/>
                    </a:lnB>
                  </a:tcPr>
                </a:tc>
                <a:tc>
                  <a:txBody>
                    <a:bodyPr/>
                    <a:lstStyle/>
                    <a:p>
                      <a:pPr>
                        <a:lnSpc>
                          <a:spcPct val="100000"/>
                        </a:lnSpc>
                      </a:pPr>
                      <a:endParaRPr sz="600">
                        <a:latin typeface="Times New Roman"/>
                        <a:cs typeface="Times New Roman"/>
                      </a:endParaRPr>
                    </a:p>
                  </a:txBody>
                  <a:tcPr marL="0" marR="0" marT="0" marB="0">
                    <a:lnL w="28575">
                      <a:solidFill>
                        <a:srgbClr val="1F69E7"/>
                      </a:solidFill>
                      <a:prstDash val="sysDot"/>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nSpc>
                          <a:spcPct val="100000"/>
                        </a:lnSpc>
                        <a:spcBef>
                          <a:spcPts val="350"/>
                        </a:spcBef>
                      </a:pPr>
                      <a:endParaRPr sz="500">
                        <a:latin typeface="Times New Roman"/>
                        <a:cs typeface="Times New Roman"/>
                      </a:endParaRPr>
                    </a:p>
                    <a:p>
                      <a:pPr marL="52069" algn="ctr">
                        <a:lnSpc>
                          <a:spcPct val="100000"/>
                        </a:lnSpc>
                      </a:pPr>
                      <a:r>
                        <a:rPr sz="500" dirty="0">
                          <a:solidFill>
                            <a:srgbClr val="181B1F"/>
                          </a:solidFill>
                          <a:latin typeface="Arial"/>
                          <a:cs typeface="Arial"/>
                        </a:rPr>
                        <a:t>TBD</a:t>
                      </a:r>
                      <a:r>
                        <a:rPr sz="500" spc="5" dirty="0">
                          <a:solidFill>
                            <a:srgbClr val="181B1F"/>
                          </a:solidFill>
                          <a:latin typeface="Arial"/>
                          <a:cs typeface="Arial"/>
                        </a:rPr>
                        <a:t> </a:t>
                      </a:r>
                      <a:r>
                        <a:rPr sz="500" dirty="0">
                          <a:solidFill>
                            <a:srgbClr val="181B1F"/>
                          </a:solidFill>
                          <a:latin typeface="Arial"/>
                          <a:cs typeface="Arial"/>
                        </a:rPr>
                        <a:t>–</a:t>
                      </a:r>
                      <a:r>
                        <a:rPr sz="500" spc="5" dirty="0">
                          <a:solidFill>
                            <a:srgbClr val="181B1F"/>
                          </a:solidFill>
                          <a:latin typeface="Arial"/>
                          <a:cs typeface="Arial"/>
                        </a:rPr>
                        <a:t> </a:t>
                      </a:r>
                      <a:r>
                        <a:rPr sz="500" dirty="0">
                          <a:solidFill>
                            <a:srgbClr val="181B1F"/>
                          </a:solidFill>
                          <a:latin typeface="Arial"/>
                          <a:cs typeface="Arial"/>
                        </a:rPr>
                        <a:t>no</a:t>
                      </a:r>
                      <a:r>
                        <a:rPr sz="500" spc="10" dirty="0">
                          <a:solidFill>
                            <a:srgbClr val="181B1F"/>
                          </a:solidFill>
                          <a:latin typeface="Arial"/>
                          <a:cs typeface="Arial"/>
                        </a:rPr>
                        <a:t> </a:t>
                      </a:r>
                      <a:r>
                        <a:rPr sz="500" spc="-10" dirty="0">
                          <a:solidFill>
                            <a:srgbClr val="181B1F"/>
                          </a:solidFill>
                          <a:latin typeface="Arial"/>
                          <a:cs typeface="Arial"/>
                        </a:rPr>
                        <a:t>compensation</a:t>
                      </a:r>
                      <a:r>
                        <a:rPr sz="500" spc="-20" dirty="0">
                          <a:solidFill>
                            <a:srgbClr val="181B1F"/>
                          </a:solidFill>
                          <a:latin typeface="Arial"/>
                          <a:cs typeface="Arial"/>
                        </a:rPr>
                        <a:t> </a:t>
                      </a:r>
                      <a:r>
                        <a:rPr sz="500" dirty="0">
                          <a:solidFill>
                            <a:srgbClr val="181B1F"/>
                          </a:solidFill>
                          <a:latin typeface="Arial"/>
                          <a:cs typeface="Arial"/>
                        </a:rPr>
                        <a:t>impact</a:t>
                      </a:r>
                      <a:r>
                        <a:rPr sz="500" spc="-15" dirty="0">
                          <a:solidFill>
                            <a:srgbClr val="181B1F"/>
                          </a:solidFill>
                          <a:latin typeface="Arial"/>
                          <a:cs typeface="Arial"/>
                        </a:rPr>
                        <a:t> </a:t>
                      </a:r>
                      <a:r>
                        <a:rPr sz="500" dirty="0">
                          <a:solidFill>
                            <a:srgbClr val="181B1F"/>
                          </a:solidFill>
                          <a:latin typeface="Arial"/>
                          <a:cs typeface="Arial"/>
                        </a:rPr>
                        <a:t>in place</a:t>
                      </a:r>
                      <a:r>
                        <a:rPr sz="500" spc="5" dirty="0">
                          <a:solidFill>
                            <a:srgbClr val="181B1F"/>
                          </a:solidFill>
                          <a:latin typeface="Arial"/>
                          <a:cs typeface="Arial"/>
                        </a:rPr>
                        <a:t> </a:t>
                      </a:r>
                      <a:r>
                        <a:rPr sz="500" spc="-10" dirty="0">
                          <a:solidFill>
                            <a:srgbClr val="181B1F"/>
                          </a:solidFill>
                          <a:latin typeface="Arial"/>
                          <a:cs typeface="Arial"/>
                        </a:rPr>
                        <a:t>currently</a:t>
                      </a:r>
                      <a:endParaRPr sz="500">
                        <a:latin typeface="Arial"/>
                        <a:cs typeface="Arial"/>
                      </a:endParaRPr>
                    </a:p>
                  </a:txBody>
                  <a:tcPr marL="0" marR="0" marT="44450" marB="0">
                    <a:lnL w="12700">
                      <a:solidFill>
                        <a:srgbClr val="FFFFFF"/>
                      </a:solidFill>
                      <a:prstDash val="solid"/>
                    </a:lnL>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324485">
                <a:tc>
                  <a:txBody>
                    <a:bodyPr/>
                    <a:lstStyle/>
                    <a:p>
                      <a:pPr>
                        <a:lnSpc>
                          <a:spcPct val="100000"/>
                        </a:lnSpc>
                        <a:spcBef>
                          <a:spcPts val="170"/>
                        </a:spcBef>
                      </a:pPr>
                      <a:endParaRPr sz="600">
                        <a:latin typeface="Times New Roman"/>
                        <a:cs typeface="Times New Roman"/>
                      </a:endParaRPr>
                    </a:p>
                    <a:p>
                      <a:pPr marR="5080" algn="ctr">
                        <a:lnSpc>
                          <a:spcPct val="100000"/>
                        </a:lnSpc>
                      </a:pPr>
                      <a:r>
                        <a:rPr sz="600" b="1" spc="-10" dirty="0">
                          <a:latin typeface="Arial"/>
                          <a:cs typeface="Arial"/>
                        </a:rPr>
                        <a:t>Evolent</a:t>
                      </a:r>
                      <a:endParaRPr sz="600">
                        <a:latin typeface="Arial"/>
                        <a:cs typeface="Arial"/>
                      </a:endParaRPr>
                    </a:p>
                  </a:txBody>
                  <a:tcPr marL="0" marR="0" marT="21590" marB="0">
                    <a:lnR w="38100">
                      <a:solidFill>
                        <a:srgbClr val="D40055"/>
                      </a:solidFill>
                      <a:prstDash val="sysDot"/>
                    </a:lnR>
                    <a:lnT w="12700">
                      <a:solidFill>
                        <a:srgbClr val="BEBEBE"/>
                      </a:solidFill>
                      <a:prstDash val="solid"/>
                    </a:lnT>
                  </a:tcPr>
                </a:tc>
                <a:tc>
                  <a:txBody>
                    <a:bodyPr/>
                    <a:lstStyle/>
                    <a:p>
                      <a:pPr>
                        <a:lnSpc>
                          <a:spcPct val="100000"/>
                        </a:lnSpc>
                      </a:pPr>
                      <a:endParaRPr sz="600">
                        <a:latin typeface="Times New Roman"/>
                        <a:cs typeface="Times New Roman"/>
                      </a:endParaRPr>
                    </a:p>
                  </a:txBody>
                  <a:tcPr marL="0" marR="0" marT="0" marB="0">
                    <a:lnL w="38100">
                      <a:solidFill>
                        <a:srgbClr val="D40055"/>
                      </a:solidFill>
                      <a:prstDash val="sysDot"/>
                    </a:lnL>
                    <a:lnR w="57150">
                      <a:solidFill>
                        <a:srgbClr val="1F69E7"/>
                      </a:solidFill>
                      <a:prstDash val="sysDot"/>
                    </a:lnR>
                    <a:lnT w="12700">
                      <a:solidFill>
                        <a:srgbClr val="FFFFFF"/>
                      </a:solidFill>
                      <a:prstDash val="solid"/>
                    </a:lnT>
                    <a:lnB w="28575">
                      <a:solidFill>
                        <a:srgbClr val="D40055"/>
                      </a:solidFill>
                      <a:prstDash val="sysDot"/>
                    </a:lnB>
                  </a:tcPr>
                </a:tc>
                <a:tc>
                  <a:txBody>
                    <a:bodyPr/>
                    <a:lstStyle/>
                    <a:p>
                      <a:pPr>
                        <a:lnSpc>
                          <a:spcPct val="100000"/>
                        </a:lnSpc>
                        <a:spcBef>
                          <a:spcPts val="530"/>
                        </a:spcBef>
                      </a:pPr>
                      <a:endParaRPr sz="500">
                        <a:latin typeface="Times New Roman"/>
                        <a:cs typeface="Times New Roman"/>
                      </a:endParaRPr>
                    </a:p>
                    <a:p>
                      <a:pPr marL="427355" marR="34290" indent="-314325">
                        <a:lnSpc>
                          <a:spcPct val="100000"/>
                        </a:lnSpc>
                      </a:pPr>
                      <a:r>
                        <a:rPr sz="500" dirty="0">
                          <a:solidFill>
                            <a:srgbClr val="181B1F"/>
                          </a:solidFill>
                          <a:latin typeface="Arial"/>
                          <a:cs typeface="Arial"/>
                        </a:rPr>
                        <a:t>(Manual</a:t>
                      </a:r>
                      <a:r>
                        <a:rPr sz="500" spc="-30" dirty="0">
                          <a:solidFill>
                            <a:srgbClr val="181B1F"/>
                          </a:solidFill>
                          <a:latin typeface="Arial"/>
                          <a:cs typeface="Arial"/>
                        </a:rPr>
                        <a:t> </a:t>
                      </a:r>
                      <a:r>
                        <a:rPr sz="500" dirty="0">
                          <a:solidFill>
                            <a:srgbClr val="181B1F"/>
                          </a:solidFill>
                          <a:latin typeface="Arial"/>
                          <a:cs typeface="Arial"/>
                        </a:rPr>
                        <a:t>PA</a:t>
                      </a:r>
                      <a:r>
                        <a:rPr sz="500" spc="-5" dirty="0">
                          <a:solidFill>
                            <a:srgbClr val="181B1F"/>
                          </a:solidFill>
                          <a:latin typeface="Arial"/>
                          <a:cs typeface="Arial"/>
                        </a:rPr>
                        <a:t> </a:t>
                      </a:r>
                      <a:r>
                        <a:rPr sz="500" dirty="0">
                          <a:solidFill>
                            <a:srgbClr val="181B1F"/>
                          </a:solidFill>
                          <a:latin typeface="Arial"/>
                          <a:cs typeface="Arial"/>
                        </a:rPr>
                        <a:t>and</a:t>
                      </a:r>
                      <a:r>
                        <a:rPr sz="500" spc="-20" dirty="0">
                          <a:solidFill>
                            <a:srgbClr val="181B1F"/>
                          </a:solidFill>
                          <a:latin typeface="Arial"/>
                          <a:cs typeface="Arial"/>
                        </a:rPr>
                        <a:t> </a:t>
                      </a:r>
                      <a:r>
                        <a:rPr sz="500" dirty="0">
                          <a:solidFill>
                            <a:srgbClr val="181B1F"/>
                          </a:solidFill>
                          <a:latin typeface="Arial"/>
                          <a:cs typeface="Arial"/>
                        </a:rPr>
                        <a:t>potential</a:t>
                      </a:r>
                      <a:r>
                        <a:rPr sz="500" spc="-25" dirty="0">
                          <a:solidFill>
                            <a:srgbClr val="181B1F"/>
                          </a:solidFill>
                          <a:latin typeface="Arial"/>
                          <a:cs typeface="Arial"/>
                        </a:rPr>
                        <a:t> </a:t>
                      </a:r>
                      <a:r>
                        <a:rPr sz="500" dirty="0">
                          <a:solidFill>
                            <a:srgbClr val="181B1F"/>
                          </a:solidFill>
                          <a:latin typeface="Arial"/>
                          <a:cs typeface="Arial"/>
                        </a:rPr>
                        <a:t>NCH</a:t>
                      </a:r>
                      <a:r>
                        <a:rPr sz="500" spc="-5" dirty="0">
                          <a:solidFill>
                            <a:srgbClr val="181B1F"/>
                          </a:solidFill>
                          <a:latin typeface="Arial"/>
                          <a:cs typeface="Arial"/>
                        </a:rPr>
                        <a:t> </a:t>
                      </a:r>
                      <a:r>
                        <a:rPr sz="500" dirty="0">
                          <a:solidFill>
                            <a:srgbClr val="181B1F"/>
                          </a:solidFill>
                          <a:latin typeface="Arial"/>
                          <a:cs typeface="Arial"/>
                        </a:rPr>
                        <a:t>peer</a:t>
                      </a:r>
                      <a:r>
                        <a:rPr sz="500" spc="-15" dirty="0">
                          <a:solidFill>
                            <a:srgbClr val="181B1F"/>
                          </a:solidFill>
                          <a:latin typeface="Arial"/>
                          <a:cs typeface="Arial"/>
                        </a:rPr>
                        <a:t> </a:t>
                      </a:r>
                      <a:r>
                        <a:rPr sz="500" spc="-10" dirty="0">
                          <a:solidFill>
                            <a:srgbClr val="181B1F"/>
                          </a:solidFill>
                          <a:latin typeface="Arial"/>
                          <a:cs typeface="Arial"/>
                        </a:rPr>
                        <a:t>review</a:t>
                      </a:r>
                      <a:r>
                        <a:rPr sz="500" spc="500" dirty="0">
                          <a:solidFill>
                            <a:srgbClr val="181B1F"/>
                          </a:solidFill>
                          <a:latin typeface="Arial"/>
                          <a:cs typeface="Arial"/>
                        </a:rPr>
                        <a:t> </a:t>
                      </a:r>
                      <a:r>
                        <a:rPr sz="500" dirty="0">
                          <a:solidFill>
                            <a:srgbClr val="181B1F"/>
                          </a:solidFill>
                          <a:latin typeface="Arial"/>
                          <a:cs typeface="Arial"/>
                        </a:rPr>
                        <a:t>only</a:t>
                      </a:r>
                      <a:r>
                        <a:rPr sz="500" spc="-20" dirty="0">
                          <a:solidFill>
                            <a:srgbClr val="181B1F"/>
                          </a:solidFill>
                          <a:latin typeface="Arial"/>
                          <a:cs typeface="Arial"/>
                        </a:rPr>
                        <a:t> </a:t>
                      </a:r>
                      <a:r>
                        <a:rPr sz="500" dirty="0">
                          <a:solidFill>
                            <a:srgbClr val="181B1F"/>
                          </a:solidFill>
                          <a:latin typeface="Arial"/>
                          <a:cs typeface="Arial"/>
                        </a:rPr>
                        <a:t>if</a:t>
                      </a:r>
                      <a:r>
                        <a:rPr sz="500" spc="-5" dirty="0">
                          <a:solidFill>
                            <a:srgbClr val="181B1F"/>
                          </a:solidFill>
                          <a:latin typeface="Arial"/>
                          <a:cs typeface="Arial"/>
                        </a:rPr>
                        <a:t> </a:t>
                      </a:r>
                      <a:r>
                        <a:rPr sz="500" dirty="0">
                          <a:solidFill>
                            <a:srgbClr val="181B1F"/>
                          </a:solidFill>
                          <a:latin typeface="Arial"/>
                          <a:cs typeface="Arial"/>
                        </a:rPr>
                        <a:t>not</a:t>
                      </a:r>
                      <a:r>
                        <a:rPr sz="500" spc="-5" dirty="0">
                          <a:solidFill>
                            <a:srgbClr val="181B1F"/>
                          </a:solidFill>
                          <a:latin typeface="Arial"/>
                          <a:cs typeface="Arial"/>
                        </a:rPr>
                        <a:t> </a:t>
                      </a:r>
                      <a:r>
                        <a:rPr sz="500" dirty="0">
                          <a:solidFill>
                            <a:srgbClr val="181B1F"/>
                          </a:solidFill>
                          <a:latin typeface="Arial"/>
                          <a:cs typeface="Arial"/>
                        </a:rPr>
                        <a:t>on</a:t>
                      </a:r>
                      <a:r>
                        <a:rPr sz="500" spc="-15" dirty="0">
                          <a:solidFill>
                            <a:srgbClr val="181B1F"/>
                          </a:solidFill>
                          <a:latin typeface="Arial"/>
                          <a:cs typeface="Arial"/>
                        </a:rPr>
                        <a:t> </a:t>
                      </a:r>
                      <a:r>
                        <a:rPr sz="500" spc="-20" dirty="0">
                          <a:solidFill>
                            <a:srgbClr val="181B1F"/>
                          </a:solidFill>
                          <a:latin typeface="Arial"/>
                          <a:cs typeface="Arial"/>
                        </a:rPr>
                        <a:t>NCCN)</a:t>
                      </a:r>
                      <a:endParaRPr sz="500">
                        <a:latin typeface="Arial"/>
                        <a:cs typeface="Arial"/>
                      </a:endParaRPr>
                    </a:p>
                  </a:txBody>
                  <a:tcPr marL="0" marR="0" marT="67310" marB="0">
                    <a:lnL w="57150">
                      <a:solidFill>
                        <a:srgbClr val="1F69E7"/>
                      </a:solidFill>
                      <a:prstDash val="sysDot"/>
                    </a:lnL>
                    <a:lnR w="28575">
                      <a:solidFill>
                        <a:srgbClr val="1F69E7"/>
                      </a:solidFill>
                      <a:prstDash val="sysDot"/>
                    </a:lnR>
                    <a:lnT w="12700">
                      <a:solidFill>
                        <a:srgbClr val="FFFFFF"/>
                      </a:solidFill>
                      <a:prstDash val="solid"/>
                    </a:lnT>
                    <a:lnB w="28575">
                      <a:solidFill>
                        <a:srgbClr val="1F69E7"/>
                      </a:solidFill>
                      <a:prstDash val="sysDot"/>
                    </a:lnB>
                  </a:tcPr>
                </a:tc>
                <a:tc>
                  <a:txBody>
                    <a:bodyPr/>
                    <a:lstStyle/>
                    <a:p>
                      <a:pPr>
                        <a:lnSpc>
                          <a:spcPct val="100000"/>
                        </a:lnSpc>
                      </a:pPr>
                      <a:endParaRPr sz="600">
                        <a:latin typeface="Times New Roman"/>
                        <a:cs typeface="Times New Roman"/>
                      </a:endParaRPr>
                    </a:p>
                  </a:txBody>
                  <a:tcPr marL="0" marR="0" marT="0" marB="0">
                    <a:lnL w="28575">
                      <a:solidFill>
                        <a:srgbClr val="1F69E7"/>
                      </a:solidFill>
                      <a:prstDash val="sysDot"/>
                    </a:lnL>
                    <a:lnR w="12700">
                      <a:solidFill>
                        <a:srgbClr val="FFFFFF"/>
                      </a:solidFill>
                      <a:prstDash val="solid"/>
                    </a:lnR>
                    <a:lnT w="12700">
                      <a:solidFill>
                        <a:srgbClr val="FFFFFF"/>
                      </a:solidFill>
                      <a:prstDash val="solid"/>
                    </a:lnT>
                  </a:tcPr>
                </a:tc>
                <a:tc>
                  <a:txBody>
                    <a:bodyPr/>
                    <a:lstStyle/>
                    <a:p>
                      <a:pPr>
                        <a:lnSpc>
                          <a:spcPct val="100000"/>
                        </a:lnSpc>
                      </a:pPr>
                      <a:endParaRPr sz="500">
                        <a:latin typeface="Times New Roman"/>
                        <a:cs typeface="Times New Roman"/>
                      </a:endParaRPr>
                    </a:p>
                    <a:p>
                      <a:pPr>
                        <a:lnSpc>
                          <a:spcPct val="100000"/>
                        </a:lnSpc>
                        <a:spcBef>
                          <a:spcPts val="254"/>
                        </a:spcBef>
                      </a:pPr>
                      <a:endParaRPr sz="500">
                        <a:latin typeface="Times New Roman"/>
                        <a:cs typeface="Times New Roman"/>
                      </a:endParaRPr>
                    </a:p>
                    <a:p>
                      <a:pPr marL="53340" algn="ctr">
                        <a:lnSpc>
                          <a:spcPct val="100000"/>
                        </a:lnSpc>
                      </a:pPr>
                      <a:r>
                        <a:rPr sz="500" dirty="0">
                          <a:solidFill>
                            <a:srgbClr val="181B1F"/>
                          </a:solidFill>
                          <a:latin typeface="Arial"/>
                          <a:cs typeface="Arial"/>
                        </a:rPr>
                        <a:t>(Depends</a:t>
                      </a:r>
                      <a:r>
                        <a:rPr sz="500" spc="-10" dirty="0">
                          <a:solidFill>
                            <a:srgbClr val="181B1F"/>
                          </a:solidFill>
                          <a:latin typeface="Arial"/>
                          <a:cs typeface="Arial"/>
                        </a:rPr>
                        <a:t> </a:t>
                      </a:r>
                      <a:r>
                        <a:rPr sz="500" dirty="0">
                          <a:solidFill>
                            <a:srgbClr val="181B1F"/>
                          </a:solidFill>
                          <a:latin typeface="Arial"/>
                          <a:cs typeface="Arial"/>
                        </a:rPr>
                        <a:t>on</a:t>
                      </a:r>
                      <a:r>
                        <a:rPr sz="500" spc="-10" dirty="0">
                          <a:solidFill>
                            <a:srgbClr val="181B1F"/>
                          </a:solidFill>
                          <a:latin typeface="Arial"/>
                          <a:cs typeface="Arial"/>
                        </a:rPr>
                        <a:t> </a:t>
                      </a:r>
                      <a:r>
                        <a:rPr sz="500" dirty="0">
                          <a:solidFill>
                            <a:srgbClr val="181B1F"/>
                          </a:solidFill>
                          <a:latin typeface="Arial"/>
                          <a:cs typeface="Arial"/>
                        </a:rPr>
                        <a:t>overall</a:t>
                      </a:r>
                      <a:r>
                        <a:rPr sz="500" spc="-35" dirty="0">
                          <a:solidFill>
                            <a:srgbClr val="181B1F"/>
                          </a:solidFill>
                          <a:latin typeface="Arial"/>
                          <a:cs typeface="Arial"/>
                        </a:rPr>
                        <a:t> </a:t>
                      </a:r>
                      <a:r>
                        <a:rPr sz="500" spc="-10" dirty="0">
                          <a:solidFill>
                            <a:srgbClr val="181B1F"/>
                          </a:solidFill>
                          <a:latin typeface="Arial"/>
                          <a:cs typeface="Arial"/>
                        </a:rPr>
                        <a:t>adherence)</a:t>
                      </a:r>
                      <a:endParaRPr sz="500">
                        <a:latin typeface="Arial"/>
                        <a:cs typeface="Arial"/>
                      </a:endParaRPr>
                    </a:p>
                  </a:txBody>
                  <a:tcPr marL="0" marR="0" marT="0" marB="0">
                    <a:lnL w="12700">
                      <a:solidFill>
                        <a:srgbClr val="FFFFFF"/>
                      </a:solidFill>
                      <a:prstDash val="solid"/>
                    </a:lnL>
                    <a:lnT w="12700">
                      <a:solidFill>
                        <a:srgbClr val="FFFFFF"/>
                      </a:solidFill>
                      <a:prstDash val="solid"/>
                    </a:lnT>
                  </a:tcPr>
                </a:tc>
                <a:extLst>
                  <a:ext uri="{0D108BD9-81ED-4DB2-BD59-A6C34878D82A}">
                    <a16:rowId xmlns:a16="http://schemas.microsoft.com/office/drawing/2014/main" val="10010"/>
                  </a:ext>
                </a:extLst>
              </a:tr>
            </a:tbl>
          </a:graphicData>
        </a:graphic>
      </p:graphicFrame>
      <p:sp>
        <p:nvSpPr>
          <p:cNvPr id="75" name="object 75"/>
          <p:cNvSpPr txBox="1"/>
          <p:nvPr/>
        </p:nvSpPr>
        <p:spPr>
          <a:xfrm>
            <a:off x="1077584" y="1701312"/>
            <a:ext cx="163830" cy="1036955"/>
          </a:xfrm>
          <a:prstGeom prst="rect">
            <a:avLst/>
          </a:prstGeom>
        </p:spPr>
        <p:txBody>
          <a:bodyPr vert="vert270" wrap="square" lIns="0" tIns="3810" rIns="0" bIns="0" rtlCol="0">
            <a:spAutoFit/>
          </a:bodyPr>
          <a:lstStyle/>
          <a:p>
            <a:pPr marL="12700">
              <a:lnSpc>
                <a:spcPct val="100000"/>
              </a:lnSpc>
              <a:spcBef>
                <a:spcPts val="30"/>
              </a:spcBef>
            </a:pPr>
            <a:r>
              <a:rPr sz="950" b="1" dirty="0">
                <a:solidFill>
                  <a:srgbClr val="9F23E1"/>
                </a:solidFill>
                <a:latin typeface="Arial"/>
                <a:cs typeface="Arial"/>
              </a:rPr>
              <a:t>Provider-</a:t>
            </a:r>
            <a:r>
              <a:rPr sz="950" b="1" spc="-10" dirty="0">
                <a:solidFill>
                  <a:srgbClr val="9F23E1"/>
                </a:solidFill>
                <a:latin typeface="Arial"/>
                <a:cs typeface="Arial"/>
              </a:rPr>
              <a:t>focused</a:t>
            </a:r>
            <a:endParaRPr sz="950">
              <a:latin typeface="Arial"/>
              <a:cs typeface="Arial"/>
            </a:endParaRPr>
          </a:p>
        </p:txBody>
      </p:sp>
      <p:sp>
        <p:nvSpPr>
          <p:cNvPr id="76" name="object 76"/>
          <p:cNvSpPr txBox="1"/>
          <p:nvPr/>
        </p:nvSpPr>
        <p:spPr>
          <a:xfrm>
            <a:off x="1070424" y="3072405"/>
            <a:ext cx="163830" cy="870585"/>
          </a:xfrm>
          <a:prstGeom prst="rect">
            <a:avLst/>
          </a:prstGeom>
        </p:spPr>
        <p:txBody>
          <a:bodyPr vert="vert270" wrap="square" lIns="0" tIns="3810" rIns="0" bIns="0" rtlCol="0">
            <a:spAutoFit/>
          </a:bodyPr>
          <a:lstStyle/>
          <a:p>
            <a:pPr marL="12700">
              <a:lnSpc>
                <a:spcPct val="100000"/>
              </a:lnSpc>
              <a:spcBef>
                <a:spcPts val="30"/>
              </a:spcBef>
            </a:pPr>
            <a:r>
              <a:rPr sz="950" b="1" dirty="0">
                <a:solidFill>
                  <a:srgbClr val="1F69E7"/>
                </a:solidFill>
                <a:latin typeface="Arial"/>
                <a:cs typeface="Arial"/>
              </a:rPr>
              <a:t>Payer-</a:t>
            </a:r>
            <a:r>
              <a:rPr sz="950" b="1" spc="-10" dirty="0">
                <a:solidFill>
                  <a:srgbClr val="1F69E7"/>
                </a:solidFill>
                <a:latin typeface="Arial"/>
                <a:cs typeface="Arial"/>
              </a:rPr>
              <a:t>focused</a:t>
            </a:r>
            <a:endParaRPr sz="950">
              <a:latin typeface="Arial"/>
              <a:cs typeface="Arial"/>
            </a:endParaRPr>
          </a:p>
        </p:txBody>
      </p:sp>
      <p:sp>
        <p:nvSpPr>
          <p:cNvPr id="77" name="object 77"/>
          <p:cNvSpPr txBox="1"/>
          <p:nvPr/>
        </p:nvSpPr>
        <p:spPr>
          <a:xfrm>
            <a:off x="7938896" y="1991927"/>
            <a:ext cx="455295" cy="396875"/>
          </a:xfrm>
          <a:prstGeom prst="rect">
            <a:avLst/>
          </a:prstGeom>
        </p:spPr>
        <p:txBody>
          <a:bodyPr vert="horz" wrap="square" lIns="0" tIns="13335" rIns="0" bIns="0" rtlCol="0">
            <a:spAutoFit/>
          </a:bodyPr>
          <a:lstStyle/>
          <a:p>
            <a:pPr marL="12700">
              <a:lnSpc>
                <a:spcPct val="100000"/>
              </a:lnSpc>
              <a:spcBef>
                <a:spcPts val="105"/>
              </a:spcBef>
            </a:pPr>
            <a:r>
              <a:rPr sz="450" dirty="0">
                <a:latin typeface="Arial"/>
                <a:cs typeface="Arial"/>
              </a:rPr>
              <a:t>Always</a:t>
            </a:r>
            <a:r>
              <a:rPr sz="450" spc="-25" dirty="0">
                <a:latin typeface="Arial"/>
                <a:cs typeface="Arial"/>
              </a:rPr>
              <a:t> </a:t>
            </a:r>
            <a:r>
              <a:rPr sz="450" spc="-10" dirty="0">
                <a:latin typeface="Arial"/>
                <a:cs typeface="Arial"/>
              </a:rPr>
              <a:t>Occurs</a:t>
            </a:r>
            <a:endParaRPr sz="450">
              <a:latin typeface="Arial"/>
              <a:cs typeface="Arial"/>
            </a:endParaRPr>
          </a:p>
          <a:p>
            <a:pPr marL="12700" marR="5080">
              <a:lnSpc>
                <a:spcPct val="100000"/>
              </a:lnSpc>
              <a:spcBef>
                <a:spcPts val="459"/>
              </a:spcBef>
            </a:pPr>
            <a:r>
              <a:rPr sz="450" spc="-10" dirty="0">
                <a:latin typeface="Arial"/>
                <a:cs typeface="Arial"/>
              </a:rPr>
              <a:t>Situational/</a:t>
            </a:r>
            <a:r>
              <a:rPr sz="450" spc="500" dirty="0">
                <a:latin typeface="Arial"/>
                <a:cs typeface="Arial"/>
              </a:rPr>
              <a:t> </a:t>
            </a:r>
            <a:r>
              <a:rPr sz="450" spc="-10" dirty="0">
                <a:latin typeface="Arial"/>
                <a:cs typeface="Arial"/>
              </a:rPr>
              <a:t>Account-Specific</a:t>
            </a:r>
            <a:endParaRPr sz="450">
              <a:latin typeface="Arial"/>
              <a:cs typeface="Arial"/>
            </a:endParaRPr>
          </a:p>
          <a:p>
            <a:pPr marL="12700">
              <a:lnSpc>
                <a:spcPct val="100000"/>
              </a:lnSpc>
              <a:spcBef>
                <a:spcPts val="295"/>
              </a:spcBef>
            </a:pPr>
            <a:r>
              <a:rPr sz="450" dirty="0">
                <a:latin typeface="Arial"/>
                <a:cs typeface="Arial"/>
              </a:rPr>
              <a:t>No</a:t>
            </a:r>
            <a:r>
              <a:rPr sz="450" spc="-15" dirty="0">
                <a:latin typeface="Arial"/>
                <a:cs typeface="Arial"/>
              </a:rPr>
              <a:t> </a:t>
            </a:r>
            <a:r>
              <a:rPr sz="450" spc="-10" dirty="0">
                <a:latin typeface="Arial"/>
                <a:cs typeface="Arial"/>
              </a:rPr>
              <a:t>impact</a:t>
            </a:r>
            <a:endParaRPr sz="450">
              <a:latin typeface="Arial"/>
              <a:cs typeface="Arial"/>
            </a:endParaRPr>
          </a:p>
        </p:txBody>
      </p:sp>
      <p:grpSp>
        <p:nvGrpSpPr>
          <p:cNvPr id="78" name="object 78"/>
          <p:cNvGrpSpPr/>
          <p:nvPr/>
        </p:nvGrpSpPr>
        <p:grpSpPr>
          <a:xfrm>
            <a:off x="7792084" y="1993074"/>
            <a:ext cx="78105" cy="78105"/>
            <a:chOff x="7792084" y="1993074"/>
            <a:chExt cx="78105" cy="78105"/>
          </a:xfrm>
        </p:grpSpPr>
        <p:sp>
          <p:nvSpPr>
            <p:cNvPr id="79" name="object 79"/>
            <p:cNvSpPr/>
            <p:nvPr/>
          </p:nvSpPr>
          <p:spPr>
            <a:xfrm>
              <a:off x="7795259" y="1996249"/>
              <a:ext cx="71755" cy="71755"/>
            </a:xfrm>
            <a:custGeom>
              <a:avLst/>
              <a:gdLst/>
              <a:ahLst/>
              <a:cxnLst/>
              <a:rect l="l" t="t" r="r" b="b"/>
              <a:pathLst>
                <a:path w="71754" h="71755">
                  <a:moveTo>
                    <a:pt x="71297" y="0"/>
                  </a:moveTo>
                  <a:lnTo>
                    <a:pt x="0" y="0"/>
                  </a:lnTo>
                  <a:lnTo>
                    <a:pt x="0" y="71297"/>
                  </a:lnTo>
                  <a:lnTo>
                    <a:pt x="71297" y="71297"/>
                  </a:lnTo>
                  <a:lnTo>
                    <a:pt x="71297" y="0"/>
                  </a:lnTo>
                  <a:close/>
                </a:path>
              </a:pathLst>
            </a:custGeom>
            <a:solidFill>
              <a:srgbClr val="D9A7F3"/>
            </a:solidFill>
          </p:spPr>
          <p:txBody>
            <a:bodyPr wrap="square" lIns="0" tIns="0" rIns="0" bIns="0" rtlCol="0"/>
            <a:lstStyle/>
            <a:p>
              <a:endParaRPr/>
            </a:p>
          </p:txBody>
        </p:sp>
        <p:sp>
          <p:nvSpPr>
            <p:cNvPr id="80" name="object 80"/>
            <p:cNvSpPr/>
            <p:nvPr/>
          </p:nvSpPr>
          <p:spPr>
            <a:xfrm>
              <a:off x="7795259" y="1996249"/>
              <a:ext cx="71755" cy="71755"/>
            </a:xfrm>
            <a:custGeom>
              <a:avLst/>
              <a:gdLst/>
              <a:ahLst/>
              <a:cxnLst/>
              <a:rect l="l" t="t" r="r" b="b"/>
              <a:pathLst>
                <a:path w="71754" h="71755">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grpSp>
        <p:nvGrpSpPr>
          <p:cNvPr id="81" name="object 81"/>
          <p:cNvGrpSpPr/>
          <p:nvPr/>
        </p:nvGrpSpPr>
        <p:grpSpPr>
          <a:xfrm>
            <a:off x="7792084" y="2139746"/>
            <a:ext cx="78105" cy="78105"/>
            <a:chOff x="7792084" y="2139746"/>
            <a:chExt cx="78105" cy="78105"/>
          </a:xfrm>
        </p:grpSpPr>
        <p:sp>
          <p:nvSpPr>
            <p:cNvPr id="82" name="object 82"/>
            <p:cNvSpPr/>
            <p:nvPr/>
          </p:nvSpPr>
          <p:spPr>
            <a:xfrm>
              <a:off x="7795259" y="2142921"/>
              <a:ext cx="71755" cy="71755"/>
            </a:xfrm>
            <a:custGeom>
              <a:avLst/>
              <a:gdLst/>
              <a:ahLst/>
              <a:cxnLst/>
              <a:rect l="l" t="t" r="r" b="b"/>
              <a:pathLst>
                <a:path w="71754" h="71755">
                  <a:moveTo>
                    <a:pt x="71297" y="0"/>
                  </a:moveTo>
                  <a:lnTo>
                    <a:pt x="0" y="0"/>
                  </a:lnTo>
                  <a:lnTo>
                    <a:pt x="0" y="71297"/>
                  </a:lnTo>
                  <a:lnTo>
                    <a:pt x="71297" y="71297"/>
                  </a:lnTo>
                  <a:lnTo>
                    <a:pt x="71297" y="0"/>
                  </a:lnTo>
                  <a:close/>
                </a:path>
              </a:pathLst>
            </a:custGeom>
            <a:solidFill>
              <a:srgbClr val="F7ECFD"/>
            </a:solidFill>
          </p:spPr>
          <p:txBody>
            <a:bodyPr wrap="square" lIns="0" tIns="0" rIns="0" bIns="0" rtlCol="0"/>
            <a:lstStyle/>
            <a:p>
              <a:endParaRPr/>
            </a:p>
          </p:txBody>
        </p:sp>
        <p:sp>
          <p:nvSpPr>
            <p:cNvPr id="83" name="object 83"/>
            <p:cNvSpPr/>
            <p:nvPr/>
          </p:nvSpPr>
          <p:spPr>
            <a:xfrm>
              <a:off x="7795259" y="2142921"/>
              <a:ext cx="71755" cy="71755"/>
            </a:xfrm>
            <a:custGeom>
              <a:avLst/>
              <a:gdLst/>
              <a:ahLst/>
              <a:cxnLst/>
              <a:rect l="l" t="t" r="r" b="b"/>
              <a:pathLst>
                <a:path w="71754" h="71755">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grpSp>
        <p:nvGrpSpPr>
          <p:cNvPr id="84" name="object 84"/>
          <p:cNvGrpSpPr/>
          <p:nvPr/>
        </p:nvGrpSpPr>
        <p:grpSpPr>
          <a:xfrm>
            <a:off x="7792084" y="2299601"/>
            <a:ext cx="78105" cy="78105"/>
            <a:chOff x="7792084" y="2299601"/>
            <a:chExt cx="78105" cy="78105"/>
          </a:xfrm>
        </p:grpSpPr>
        <p:sp>
          <p:nvSpPr>
            <p:cNvPr id="85" name="object 85"/>
            <p:cNvSpPr/>
            <p:nvPr/>
          </p:nvSpPr>
          <p:spPr>
            <a:xfrm>
              <a:off x="7795259" y="2302776"/>
              <a:ext cx="71755" cy="71755"/>
            </a:xfrm>
            <a:custGeom>
              <a:avLst/>
              <a:gdLst/>
              <a:ahLst/>
              <a:cxnLst/>
              <a:rect l="l" t="t" r="r" b="b"/>
              <a:pathLst>
                <a:path w="71754" h="71755">
                  <a:moveTo>
                    <a:pt x="71297" y="0"/>
                  </a:moveTo>
                  <a:lnTo>
                    <a:pt x="0" y="0"/>
                  </a:lnTo>
                  <a:lnTo>
                    <a:pt x="0" y="71297"/>
                  </a:lnTo>
                  <a:lnTo>
                    <a:pt x="71297" y="71297"/>
                  </a:lnTo>
                  <a:lnTo>
                    <a:pt x="71297" y="0"/>
                  </a:lnTo>
                  <a:close/>
                </a:path>
              </a:pathLst>
            </a:custGeom>
            <a:solidFill>
              <a:srgbClr val="FFFFFF"/>
            </a:solidFill>
          </p:spPr>
          <p:txBody>
            <a:bodyPr wrap="square" lIns="0" tIns="0" rIns="0" bIns="0" rtlCol="0"/>
            <a:lstStyle/>
            <a:p>
              <a:endParaRPr/>
            </a:p>
          </p:txBody>
        </p:sp>
        <p:sp>
          <p:nvSpPr>
            <p:cNvPr id="86" name="object 86"/>
            <p:cNvSpPr/>
            <p:nvPr/>
          </p:nvSpPr>
          <p:spPr>
            <a:xfrm>
              <a:off x="7795259" y="2302776"/>
              <a:ext cx="71755" cy="71755"/>
            </a:xfrm>
            <a:custGeom>
              <a:avLst/>
              <a:gdLst/>
              <a:ahLst/>
              <a:cxnLst/>
              <a:rect l="l" t="t" r="r" b="b"/>
              <a:pathLst>
                <a:path w="71754" h="71755">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sp>
        <p:nvSpPr>
          <p:cNvPr id="87" name="object 87"/>
          <p:cNvSpPr txBox="1"/>
          <p:nvPr/>
        </p:nvSpPr>
        <p:spPr>
          <a:xfrm>
            <a:off x="7938896" y="3270851"/>
            <a:ext cx="455295" cy="396875"/>
          </a:xfrm>
          <a:prstGeom prst="rect">
            <a:avLst/>
          </a:prstGeom>
        </p:spPr>
        <p:txBody>
          <a:bodyPr vert="horz" wrap="square" lIns="0" tIns="13335" rIns="0" bIns="0" rtlCol="0">
            <a:spAutoFit/>
          </a:bodyPr>
          <a:lstStyle/>
          <a:p>
            <a:pPr marL="12700">
              <a:lnSpc>
                <a:spcPct val="100000"/>
              </a:lnSpc>
              <a:spcBef>
                <a:spcPts val="105"/>
              </a:spcBef>
            </a:pPr>
            <a:r>
              <a:rPr sz="450" dirty="0">
                <a:latin typeface="Arial"/>
                <a:cs typeface="Arial"/>
              </a:rPr>
              <a:t>Always</a:t>
            </a:r>
            <a:r>
              <a:rPr sz="450" spc="-25" dirty="0">
                <a:latin typeface="Arial"/>
                <a:cs typeface="Arial"/>
              </a:rPr>
              <a:t> </a:t>
            </a:r>
            <a:r>
              <a:rPr sz="450" spc="-10" dirty="0">
                <a:latin typeface="Arial"/>
                <a:cs typeface="Arial"/>
              </a:rPr>
              <a:t>Occurs</a:t>
            </a:r>
            <a:endParaRPr sz="450">
              <a:latin typeface="Arial"/>
              <a:cs typeface="Arial"/>
            </a:endParaRPr>
          </a:p>
          <a:p>
            <a:pPr marL="12700" marR="5080">
              <a:lnSpc>
                <a:spcPct val="100000"/>
              </a:lnSpc>
              <a:spcBef>
                <a:spcPts val="459"/>
              </a:spcBef>
            </a:pPr>
            <a:r>
              <a:rPr sz="450" spc="-10" dirty="0">
                <a:latin typeface="Arial"/>
                <a:cs typeface="Arial"/>
              </a:rPr>
              <a:t>Situational/</a:t>
            </a:r>
            <a:r>
              <a:rPr sz="450" spc="500" dirty="0">
                <a:latin typeface="Arial"/>
                <a:cs typeface="Arial"/>
              </a:rPr>
              <a:t> </a:t>
            </a:r>
            <a:r>
              <a:rPr sz="450" spc="-10" dirty="0">
                <a:latin typeface="Arial"/>
                <a:cs typeface="Arial"/>
              </a:rPr>
              <a:t>Account-Specific</a:t>
            </a:r>
            <a:endParaRPr sz="450">
              <a:latin typeface="Arial"/>
              <a:cs typeface="Arial"/>
            </a:endParaRPr>
          </a:p>
          <a:p>
            <a:pPr marL="12700">
              <a:lnSpc>
                <a:spcPct val="100000"/>
              </a:lnSpc>
              <a:spcBef>
                <a:spcPts val="295"/>
              </a:spcBef>
            </a:pPr>
            <a:r>
              <a:rPr sz="450" dirty="0">
                <a:latin typeface="Arial"/>
                <a:cs typeface="Arial"/>
              </a:rPr>
              <a:t>No</a:t>
            </a:r>
            <a:r>
              <a:rPr sz="450" spc="-15" dirty="0">
                <a:latin typeface="Arial"/>
                <a:cs typeface="Arial"/>
              </a:rPr>
              <a:t> </a:t>
            </a:r>
            <a:r>
              <a:rPr sz="450" spc="-10" dirty="0">
                <a:latin typeface="Arial"/>
                <a:cs typeface="Arial"/>
              </a:rPr>
              <a:t>impact</a:t>
            </a:r>
            <a:endParaRPr sz="450">
              <a:latin typeface="Arial"/>
              <a:cs typeface="Arial"/>
            </a:endParaRPr>
          </a:p>
        </p:txBody>
      </p:sp>
      <p:grpSp>
        <p:nvGrpSpPr>
          <p:cNvPr id="88" name="object 88"/>
          <p:cNvGrpSpPr/>
          <p:nvPr/>
        </p:nvGrpSpPr>
        <p:grpSpPr>
          <a:xfrm>
            <a:off x="7792084" y="3272002"/>
            <a:ext cx="78105" cy="78105"/>
            <a:chOff x="7792084" y="3272002"/>
            <a:chExt cx="78105" cy="78105"/>
          </a:xfrm>
        </p:grpSpPr>
        <p:sp>
          <p:nvSpPr>
            <p:cNvPr id="89" name="object 89"/>
            <p:cNvSpPr/>
            <p:nvPr/>
          </p:nvSpPr>
          <p:spPr>
            <a:xfrm>
              <a:off x="7795259" y="3275177"/>
              <a:ext cx="71755" cy="71755"/>
            </a:xfrm>
            <a:custGeom>
              <a:avLst/>
              <a:gdLst/>
              <a:ahLst/>
              <a:cxnLst/>
              <a:rect l="l" t="t" r="r" b="b"/>
              <a:pathLst>
                <a:path w="71754" h="71754">
                  <a:moveTo>
                    <a:pt x="71297" y="0"/>
                  </a:moveTo>
                  <a:lnTo>
                    <a:pt x="0" y="0"/>
                  </a:lnTo>
                  <a:lnTo>
                    <a:pt x="0" y="71297"/>
                  </a:lnTo>
                  <a:lnTo>
                    <a:pt x="71297" y="71297"/>
                  </a:lnTo>
                  <a:lnTo>
                    <a:pt x="71297" y="0"/>
                  </a:lnTo>
                  <a:close/>
                </a:path>
              </a:pathLst>
            </a:custGeom>
            <a:solidFill>
              <a:srgbClr val="B4D5F0"/>
            </a:solidFill>
          </p:spPr>
          <p:txBody>
            <a:bodyPr wrap="square" lIns="0" tIns="0" rIns="0" bIns="0" rtlCol="0"/>
            <a:lstStyle/>
            <a:p>
              <a:endParaRPr/>
            </a:p>
          </p:txBody>
        </p:sp>
        <p:sp>
          <p:nvSpPr>
            <p:cNvPr id="90" name="object 90"/>
            <p:cNvSpPr/>
            <p:nvPr/>
          </p:nvSpPr>
          <p:spPr>
            <a:xfrm>
              <a:off x="7795259" y="3275177"/>
              <a:ext cx="71755" cy="71755"/>
            </a:xfrm>
            <a:custGeom>
              <a:avLst/>
              <a:gdLst/>
              <a:ahLst/>
              <a:cxnLst/>
              <a:rect l="l" t="t" r="r" b="b"/>
              <a:pathLst>
                <a:path w="71754" h="71754">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grpSp>
        <p:nvGrpSpPr>
          <p:cNvPr id="91" name="object 91"/>
          <p:cNvGrpSpPr/>
          <p:nvPr/>
        </p:nvGrpSpPr>
        <p:grpSpPr>
          <a:xfrm>
            <a:off x="7792084" y="3418674"/>
            <a:ext cx="78105" cy="78105"/>
            <a:chOff x="7792084" y="3418674"/>
            <a:chExt cx="78105" cy="78105"/>
          </a:xfrm>
        </p:grpSpPr>
        <p:sp>
          <p:nvSpPr>
            <p:cNvPr id="92" name="object 92"/>
            <p:cNvSpPr/>
            <p:nvPr/>
          </p:nvSpPr>
          <p:spPr>
            <a:xfrm>
              <a:off x="7795259" y="3421849"/>
              <a:ext cx="71755" cy="71755"/>
            </a:xfrm>
            <a:custGeom>
              <a:avLst/>
              <a:gdLst/>
              <a:ahLst/>
              <a:cxnLst/>
              <a:rect l="l" t="t" r="r" b="b"/>
              <a:pathLst>
                <a:path w="71754" h="71754">
                  <a:moveTo>
                    <a:pt x="71297" y="0"/>
                  </a:moveTo>
                  <a:lnTo>
                    <a:pt x="0" y="0"/>
                  </a:lnTo>
                  <a:lnTo>
                    <a:pt x="0" y="71297"/>
                  </a:lnTo>
                  <a:lnTo>
                    <a:pt x="71297" y="71297"/>
                  </a:lnTo>
                  <a:lnTo>
                    <a:pt x="71297" y="0"/>
                  </a:lnTo>
                  <a:close/>
                </a:path>
              </a:pathLst>
            </a:custGeom>
            <a:solidFill>
              <a:srgbClr val="DFF0FA"/>
            </a:solidFill>
          </p:spPr>
          <p:txBody>
            <a:bodyPr wrap="square" lIns="0" tIns="0" rIns="0" bIns="0" rtlCol="0"/>
            <a:lstStyle/>
            <a:p>
              <a:endParaRPr/>
            </a:p>
          </p:txBody>
        </p:sp>
        <p:sp>
          <p:nvSpPr>
            <p:cNvPr id="93" name="object 93"/>
            <p:cNvSpPr/>
            <p:nvPr/>
          </p:nvSpPr>
          <p:spPr>
            <a:xfrm>
              <a:off x="7795259" y="3421849"/>
              <a:ext cx="71755" cy="71755"/>
            </a:xfrm>
            <a:custGeom>
              <a:avLst/>
              <a:gdLst/>
              <a:ahLst/>
              <a:cxnLst/>
              <a:rect l="l" t="t" r="r" b="b"/>
              <a:pathLst>
                <a:path w="71754" h="71754">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grpSp>
        <p:nvGrpSpPr>
          <p:cNvPr id="94" name="object 94"/>
          <p:cNvGrpSpPr/>
          <p:nvPr/>
        </p:nvGrpSpPr>
        <p:grpSpPr>
          <a:xfrm>
            <a:off x="7792084" y="3578529"/>
            <a:ext cx="78105" cy="78105"/>
            <a:chOff x="7792084" y="3578529"/>
            <a:chExt cx="78105" cy="78105"/>
          </a:xfrm>
        </p:grpSpPr>
        <p:sp>
          <p:nvSpPr>
            <p:cNvPr id="95" name="object 95"/>
            <p:cNvSpPr/>
            <p:nvPr/>
          </p:nvSpPr>
          <p:spPr>
            <a:xfrm>
              <a:off x="7795259" y="3581704"/>
              <a:ext cx="71755" cy="71755"/>
            </a:xfrm>
            <a:custGeom>
              <a:avLst/>
              <a:gdLst/>
              <a:ahLst/>
              <a:cxnLst/>
              <a:rect l="l" t="t" r="r" b="b"/>
              <a:pathLst>
                <a:path w="71754" h="71754">
                  <a:moveTo>
                    <a:pt x="71297" y="0"/>
                  </a:moveTo>
                  <a:lnTo>
                    <a:pt x="0" y="0"/>
                  </a:lnTo>
                  <a:lnTo>
                    <a:pt x="0" y="71297"/>
                  </a:lnTo>
                  <a:lnTo>
                    <a:pt x="71297" y="71297"/>
                  </a:lnTo>
                  <a:lnTo>
                    <a:pt x="71297" y="0"/>
                  </a:lnTo>
                  <a:close/>
                </a:path>
              </a:pathLst>
            </a:custGeom>
            <a:solidFill>
              <a:srgbClr val="FFFFFF"/>
            </a:solidFill>
          </p:spPr>
          <p:txBody>
            <a:bodyPr wrap="square" lIns="0" tIns="0" rIns="0" bIns="0" rtlCol="0"/>
            <a:lstStyle/>
            <a:p>
              <a:endParaRPr/>
            </a:p>
          </p:txBody>
        </p:sp>
        <p:sp>
          <p:nvSpPr>
            <p:cNvPr id="96" name="object 96"/>
            <p:cNvSpPr/>
            <p:nvPr/>
          </p:nvSpPr>
          <p:spPr>
            <a:xfrm>
              <a:off x="7795259" y="3581704"/>
              <a:ext cx="71755" cy="71755"/>
            </a:xfrm>
            <a:custGeom>
              <a:avLst/>
              <a:gdLst/>
              <a:ahLst/>
              <a:cxnLst/>
              <a:rect l="l" t="t" r="r" b="b"/>
              <a:pathLst>
                <a:path w="71754" h="71754">
                  <a:moveTo>
                    <a:pt x="0" y="0"/>
                  </a:moveTo>
                  <a:lnTo>
                    <a:pt x="71297" y="0"/>
                  </a:lnTo>
                  <a:lnTo>
                    <a:pt x="71297" y="71297"/>
                  </a:lnTo>
                  <a:lnTo>
                    <a:pt x="0" y="71297"/>
                  </a:lnTo>
                  <a:lnTo>
                    <a:pt x="0" y="0"/>
                  </a:lnTo>
                  <a:close/>
                </a:path>
              </a:pathLst>
            </a:custGeom>
            <a:ln w="6350">
              <a:solidFill>
                <a:srgbClr val="000000"/>
              </a:solidFill>
            </a:ln>
          </p:spPr>
          <p:txBody>
            <a:bodyPr wrap="square" lIns="0" tIns="0" rIns="0" bIns="0" rtlCol="0"/>
            <a:lstStyle/>
            <a:p>
              <a:endParaRPr/>
            </a:p>
          </p:txBody>
        </p:sp>
      </p:grpSp>
      <p:sp>
        <p:nvSpPr>
          <p:cNvPr id="97" name="object 97"/>
          <p:cNvSpPr txBox="1"/>
          <p:nvPr/>
        </p:nvSpPr>
        <p:spPr>
          <a:xfrm>
            <a:off x="2483678" y="4253988"/>
            <a:ext cx="994410" cy="178435"/>
          </a:xfrm>
          <a:prstGeom prst="rect">
            <a:avLst/>
          </a:prstGeom>
        </p:spPr>
        <p:txBody>
          <a:bodyPr vert="horz" wrap="square" lIns="0" tIns="13335" rIns="0" bIns="0" rtlCol="0">
            <a:spAutoFit/>
          </a:bodyPr>
          <a:lstStyle/>
          <a:p>
            <a:pPr marL="102235" marR="5080" indent="-90170">
              <a:lnSpc>
                <a:spcPct val="100000"/>
              </a:lnSpc>
              <a:spcBef>
                <a:spcPts val="105"/>
              </a:spcBef>
            </a:pPr>
            <a:r>
              <a:rPr sz="500" b="1" i="1" dirty="0">
                <a:solidFill>
                  <a:srgbClr val="D40055"/>
                </a:solidFill>
                <a:latin typeface="Arial"/>
                <a:cs typeface="Arial"/>
              </a:rPr>
              <a:t>pathways</a:t>
            </a:r>
            <a:r>
              <a:rPr sz="500" b="1" i="1" spc="-40" dirty="0">
                <a:solidFill>
                  <a:srgbClr val="D40055"/>
                </a:solidFill>
                <a:latin typeface="Arial"/>
                <a:cs typeface="Arial"/>
              </a:rPr>
              <a:t> </a:t>
            </a:r>
            <a:r>
              <a:rPr sz="500" b="1" i="1" dirty="0">
                <a:solidFill>
                  <a:srgbClr val="D40055"/>
                </a:solidFill>
                <a:latin typeface="Arial"/>
                <a:cs typeface="Arial"/>
              </a:rPr>
              <a:t>do</a:t>
            </a:r>
            <a:r>
              <a:rPr sz="500" b="1" i="1" spc="-10" dirty="0">
                <a:solidFill>
                  <a:srgbClr val="D40055"/>
                </a:solidFill>
                <a:latin typeface="Arial"/>
                <a:cs typeface="Arial"/>
              </a:rPr>
              <a:t> </a:t>
            </a:r>
            <a:r>
              <a:rPr sz="500" b="1" i="1" dirty="0">
                <a:solidFill>
                  <a:srgbClr val="D40055"/>
                </a:solidFill>
                <a:latin typeface="Arial"/>
                <a:cs typeface="Arial"/>
              </a:rPr>
              <a:t>not</a:t>
            </a:r>
            <a:r>
              <a:rPr sz="500" b="1" i="1" spc="-20" dirty="0">
                <a:solidFill>
                  <a:srgbClr val="D40055"/>
                </a:solidFill>
                <a:latin typeface="Arial"/>
                <a:cs typeface="Arial"/>
              </a:rPr>
              <a:t> </a:t>
            </a:r>
            <a:r>
              <a:rPr sz="500" b="1" i="1" dirty="0">
                <a:solidFill>
                  <a:srgbClr val="D40055"/>
                </a:solidFill>
                <a:latin typeface="Arial"/>
                <a:cs typeface="Arial"/>
              </a:rPr>
              <a:t>dictate</a:t>
            </a:r>
            <a:r>
              <a:rPr sz="500" b="1" i="1" spc="-25" dirty="0">
                <a:solidFill>
                  <a:srgbClr val="D40055"/>
                </a:solidFill>
                <a:latin typeface="Arial"/>
                <a:cs typeface="Arial"/>
              </a:rPr>
              <a:t> </a:t>
            </a:r>
            <a:r>
              <a:rPr sz="500" b="1" i="1" spc="-10" dirty="0">
                <a:solidFill>
                  <a:srgbClr val="D40055"/>
                </a:solidFill>
                <a:latin typeface="Arial"/>
                <a:cs typeface="Arial"/>
              </a:rPr>
              <a:t>product</a:t>
            </a:r>
            <a:r>
              <a:rPr sz="500" b="1" i="1" spc="500" dirty="0">
                <a:solidFill>
                  <a:srgbClr val="D40055"/>
                </a:solidFill>
                <a:latin typeface="Arial"/>
                <a:cs typeface="Arial"/>
              </a:rPr>
              <a:t> </a:t>
            </a:r>
            <a:r>
              <a:rPr sz="500" b="1" i="1" dirty="0">
                <a:solidFill>
                  <a:srgbClr val="D40055"/>
                </a:solidFill>
                <a:latin typeface="Arial"/>
                <a:cs typeface="Arial"/>
              </a:rPr>
              <a:t>coverage</a:t>
            </a:r>
            <a:r>
              <a:rPr sz="500" b="1" i="1" spc="-25" dirty="0">
                <a:solidFill>
                  <a:srgbClr val="D40055"/>
                </a:solidFill>
                <a:latin typeface="Arial"/>
                <a:cs typeface="Arial"/>
              </a:rPr>
              <a:t> </a:t>
            </a:r>
            <a:r>
              <a:rPr sz="500" b="1" i="1" dirty="0">
                <a:solidFill>
                  <a:srgbClr val="D40055"/>
                </a:solidFill>
                <a:latin typeface="Arial"/>
                <a:cs typeface="Arial"/>
              </a:rPr>
              <a:t>/</a:t>
            </a:r>
            <a:r>
              <a:rPr sz="500" b="1" i="1" spc="-5" dirty="0">
                <a:solidFill>
                  <a:srgbClr val="D40055"/>
                </a:solidFill>
                <a:latin typeface="Arial"/>
                <a:cs typeface="Arial"/>
              </a:rPr>
              <a:t> </a:t>
            </a:r>
            <a:r>
              <a:rPr sz="500" b="1" i="1" spc="-10" dirty="0">
                <a:solidFill>
                  <a:srgbClr val="D40055"/>
                </a:solidFill>
                <a:latin typeface="Arial"/>
                <a:cs typeface="Arial"/>
              </a:rPr>
              <a:t>reimbursement</a:t>
            </a:r>
            <a:endParaRPr sz="500">
              <a:latin typeface="Arial"/>
              <a:cs typeface="Arial"/>
            </a:endParaRPr>
          </a:p>
        </p:txBody>
      </p:sp>
      <p:sp>
        <p:nvSpPr>
          <p:cNvPr id="100" name="object 100"/>
          <p:cNvSpPr txBox="1"/>
          <p:nvPr/>
        </p:nvSpPr>
        <p:spPr>
          <a:xfrm>
            <a:off x="295241" y="4648896"/>
            <a:ext cx="5987415" cy="111125"/>
          </a:xfrm>
          <a:prstGeom prst="rect">
            <a:avLst/>
          </a:prstGeom>
        </p:spPr>
        <p:txBody>
          <a:bodyPr vert="horz" wrap="square" lIns="0" tIns="5080" rIns="0" bIns="0" rtlCol="0">
            <a:spAutoFit/>
          </a:bodyPr>
          <a:lstStyle/>
          <a:p>
            <a:pPr marL="12700">
              <a:lnSpc>
                <a:spcPct val="100000"/>
              </a:lnSpc>
              <a:spcBef>
                <a:spcPts val="40"/>
              </a:spcBef>
            </a:pPr>
            <a:r>
              <a:rPr sz="600" b="1" dirty="0">
                <a:solidFill>
                  <a:srgbClr val="181B1F"/>
                </a:solidFill>
                <a:latin typeface="Arial"/>
                <a:cs typeface="Arial"/>
              </a:rPr>
              <a:t>Companies</a:t>
            </a:r>
            <a:r>
              <a:rPr sz="600" b="1" spc="-25" dirty="0">
                <a:solidFill>
                  <a:srgbClr val="181B1F"/>
                </a:solidFill>
                <a:latin typeface="Arial"/>
                <a:cs typeface="Arial"/>
              </a:rPr>
              <a:t> </a:t>
            </a:r>
            <a:r>
              <a:rPr sz="600" b="1" dirty="0">
                <a:solidFill>
                  <a:srgbClr val="181B1F"/>
                </a:solidFill>
                <a:latin typeface="Arial"/>
                <a:cs typeface="Arial"/>
              </a:rPr>
              <a:t>with</a:t>
            </a:r>
            <a:r>
              <a:rPr sz="600" b="1" spc="-30" dirty="0">
                <a:solidFill>
                  <a:srgbClr val="181B1F"/>
                </a:solidFill>
                <a:latin typeface="Arial"/>
                <a:cs typeface="Arial"/>
              </a:rPr>
              <a:t> </a:t>
            </a:r>
            <a:r>
              <a:rPr sz="600" b="1" dirty="0">
                <a:solidFill>
                  <a:srgbClr val="181B1F"/>
                </a:solidFill>
                <a:latin typeface="Arial"/>
                <a:cs typeface="Arial"/>
              </a:rPr>
              <a:t>Dual</a:t>
            </a:r>
            <a:r>
              <a:rPr sz="600" b="1" spc="-10" dirty="0">
                <a:solidFill>
                  <a:srgbClr val="181B1F"/>
                </a:solidFill>
                <a:latin typeface="Arial"/>
                <a:cs typeface="Arial"/>
              </a:rPr>
              <a:t> </a:t>
            </a:r>
            <a:r>
              <a:rPr sz="600" b="1" dirty="0">
                <a:solidFill>
                  <a:srgbClr val="181B1F"/>
                </a:solidFill>
                <a:latin typeface="Arial"/>
                <a:cs typeface="Arial"/>
              </a:rPr>
              <a:t>Pathway</a:t>
            </a:r>
            <a:r>
              <a:rPr sz="600" b="1" spc="-25" dirty="0">
                <a:solidFill>
                  <a:srgbClr val="181B1F"/>
                </a:solidFill>
                <a:latin typeface="Arial"/>
                <a:cs typeface="Arial"/>
              </a:rPr>
              <a:t> </a:t>
            </a:r>
            <a:r>
              <a:rPr sz="600" b="1" dirty="0">
                <a:solidFill>
                  <a:srgbClr val="181B1F"/>
                </a:solidFill>
                <a:latin typeface="Arial"/>
                <a:cs typeface="Arial"/>
              </a:rPr>
              <a:t>/</a:t>
            </a:r>
            <a:r>
              <a:rPr sz="600" b="1" spc="-20" dirty="0">
                <a:solidFill>
                  <a:srgbClr val="181B1F"/>
                </a:solidFill>
                <a:latin typeface="Arial"/>
                <a:cs typeface="Arial"/>
              </a:rPr>
              <a:t> </a:t>
            </a:r>
            <a:r>
              <a:rPr sz="600" b="1" dirty="0">
                <a:solidFill>
                  <a:srgbClr val="181B1F"/>
                </a:solidFill>
                <a:latin typeface="Arial"/>
                <a:cs typeface="Arial"/>
              </a:rPr>
              <a:t>OBM</a:t>
            </a:r>
            <a:r>
              <a:rPr sz="600" b="1" spc="-5" dirty="0">
                <a:solidFill>
                  <a:srgbClr val="181B1F"/>
                </a:solidFill>
                <a:latin typeface="Arial"/>
                <a:cs typeface="Arial"/>
              </a:rPr>
              <a:t> </a:t>
            </a:r>
            <a:r>
              <a:rPr sz="600" b="1" dirty="0">
                <a:solidFill>
                  <a:srgbClr val="181B1F"/>
                </a:solidFill>
                <a:latin typeface="Arial"/>
                <a:cs typeface="Arial"/>
              </a:rPr>
              <a:t>Services: </a:t>
            </a:r>
            <a:r>
              <a:rPr sz="600" dirty="0">
                <a:solidFill>
                  <a:srgbClr val="181B1F"/>
                </a:solidFill>
                <a:latin typeface="Arial"/>
                <a:cs typeface="Arial"/>
              </a:rPr>
              <a:t>Claims</a:t>
            </a:r>
            <a:r>
              <a:rPr sz="600" spc="-5" dirty="0">
                <a:solidFill>
                  <a:srgbClr val="181B1F"/>
                </a:solidFill>
                <a:latin typeface="Arial"/>
                <a:cs typeface="Arial"/>
              </a:rPr>
              <a:t> </a:t>
            </a:r>
            <a:r>
              <a:rPr sz="600" spc="-10" dirty="0">
                <a:solidFill>
                  <a:srgbClr val="181B1F"/>
                </a:solidFill>
                <a:latin typeface="Arial"/>
                <a:cs typeface="Arial"/>
              </a:rPr>
              <a:t>adjudication, </a:t>
            </a:r>
            <a:r>
              <a:rPr sz="600" dirty="0">
                <a:solidFill>
                  <a:srgbClr val="181B1F"/>
                </a:solidFill>
                <a:latin typeface="Arial"/>
                <a:cs typeface="Arial"/>
              </a:rPr>
              <a:t>Prior</a:t>
            </a:r>
            <a:r>
              <a:rPr sz="600" spc="-20" dirty="0">
                <a:solidFill>
                  <a:srgbClr val="181B1F"/>
                </a:solidFill>
                <a:latin typeface="Arial"/>
                <a:cs typeface="Arial"/>
              </a:rPr>
              <a:t> </a:t>
            </a:r>
            <a:r>
              <a:rPr sz="600" dirty="0">
                <a:solidFill>
                  <a:srgbClr val="181B1F"/>
                </a:solidFill>
                <a:latin typeface="Arial"/>
                <a:cs typeface="Arial"/>
              </a:rPr>
              <a:t>Auth.,</a:t>
            </a:r>
            <a:r>
              <a:rPr sz="600" spc="-35" dirty="0">
                <a:solidFill>
                  <a:srgbClr val="181B1F"/>
                </a:solidFill>
                <a:latin typeface="Arial"/>
                <a:cs typeface="Arial"/>
              </a:rPr>
              <a:t> </a:t>
            </a:r>
            <a:r>
              <a:rPr sz="600" dirty="0">
                <a:solidFill>
                  <a:srgbClr val="181B1F"/>
                </a:solidFill>
                <a:latin typeface="Arial"/>
                <a:cs typeface="Arial"/>
              </a:rPr>
              <a:t>and</a:t>
            </a:r>
            <a:r>
              <a:rPr sz="600" spc="-15" dirty="0">
                <a:solidFill>
                  <a:srgbClr val="181B1F"/>
                </a:solidFill>
                <a:latin typeface="Arial"/>
                <a:cs typeface="Arial"/>
              </a:rPr>
              <a:t> </a:t>
            </a:r>
            <a:r>
              <a:rPr sz="600" spc="-10" dirty="0">
                <a:solidFill>
                  <a:srgbClr val="181B1F"/>
                </a:solidFill>
                <a:latin typeface="Arial"/>
                <a:cs typeface="Arial"/>
              </a:rPr>
              <a:t>Peer-to-</a:t>
            </a:r>
            <a:r>
              <a:rPr sz="600" dirty="0">
                <a:solidFill>
                  <a:srgbClr val="181B1F"/>
                </a:solidFill>
                <a:latin typeface="Arial"/>
                <a:cs typeface="Arial"/>
              </a:rPr>
              <a:t>Peer</a:t>
            </a:r>
            <a:r>
              <a:rPr sz="600" spc="-20" dirty="0">
                <a:solidFill>
                  <a:srgbClr val="181B1F"/>
                </a:solidFill>
                <a:latin typeface="Arial"/>
                <a:cs typeface="Arial"/>
              </a:rPr>
              <a:t> </a:t>
            </a:r>
            <a:r>
              <a:rPr sz="600" dirty="0">
                <a:solidFill>
                  <a:srgbClr val="181B1F"/>
                </a:solidFill>
                <a:latin typeface="Arial"/>
                <a:cs typeface="Arial"/>
              </a:rPr>
              <a:t>may</a:t>
            </a:r>
            <a:r>
              <a:rPr sz="600" spc="10" dirty="0">
                <a:solidFill>
                  <a:srgbClr val="181B1F"/>
                </a:solidFill>
                <a:latin typeface="Arial"/>
                <a:cs typeface="Arial"/>
              </a:rPr>
              <a:t> </a:t>
            </a:r>
            <a:r>
              <a:rPr sz="600" dirty="0">
                <a:solidFill>
                  <a:srgbClr val="181B1F"/>
                </a:solidFill>
                <a:latin typeface="Arial"/>
                <a:cs typeface="Arial"/>
              </a:rPr>
              <a:t>be</a:t>
            </a:r>
            <a:r>
              <a:rPr sz="600" spc="-20" dirty="0">
                <a:solidFill>
                  <a:srgbClr val="181B1F"/>
                </a:solidFill>
                <a:latin typeface="Arial"/>
                <a:cs typeface="Arial"/>
              </a:rPr>
              <a:t> </a:t>
            </a:r>
            <a:r>
              <a:rPr sz="600" dirty="0">
                <a:solidFill>
                  <a:srgbClr val="181B1F"/>
                </a:solidFill>
                <a:latin typeface="Arial"/>
                <a:cs typeface="Arial"/>
              </a:rPr>
              <a:t>managed</a:t>
            </a:r>
            <a:r>
              <a:rPr sz="600" spc="10" dirty="0">
                <a:solidFill>
                  <a:srgbClr val="181B1F"/>
                </a:solidFill>
                <a:latin typeface="Arial"/>
                <a:cs typeface="Arial"/>
              </a:rPr>
              <a:t> </a:t>
            </a:r>
            <a:r>
              <a:rPr sz="600" dirty="0">
                <a:solidFill>
                  <a:srgbClr val="181B1F"/>
                </a:solidFill>
                <a:latin typeface="Arial"/>
                <a:cs typeface="Arial"/>
              </a:rPr>
              <a:t>by</a:t>
            </a:r>
            <a:r>
              <a:rPr sz="600" spc="-10" dirty="0">
                <a:solidFill>
                  <a:srgbClr val="181B1F"/>
                </a:solidFill>
                <a:latin typeface="Arial"/>
                <a:cs typeface="Arial"/>
              </a:rPr>
              <a:t> </a:t>
            </a:r>
            <a:r>
              <a:rPr sz="600" dirty="0">
                <a:solidFill>
                  <a:srgbClr val="181B1F"/>
                </a:solidFill>
                <a:latin typeface="Arial"/>
                <a:cs typeface="Arial"/>
              </a:rPr>
              <a:t>OBMs</a:t>
            </a:r>
            <a:r>
              <a:rPr sz="600" spc="-15" dirty="0">
                <a:solidFill>
                  <a:srgbClr val="181B1F"/>
                </a:solidFill>
                <a:latin typeface="Arial"/>
                <a:cs typeface="Arial"/>
              </a:rPr>
              <a:t> </a:t>
            </a:r>
            <a:r>
              <a:rPr sz="600" dirty="0">
                <a:solidFill>
                  <a:srgbClr val="181B1F"/>
                </a:solidFill>
                <a:latin typeface="Arial"/>
                <a:cs typeface="Arial"/>
              </a:rPr>
              <a:t>including</a:t>
            </a:r>
            <a:r>
              <a:rPr sz="600" spc="-20" dirty="0">
                <a:solidFill>
                  <a:srgbClr val="181B1F"/>
                </a:solidFill>
                <a:latin typeface="Arial"/>
                <a:cs typeface="Arial"/>
              </a:rPr>
              <a:t> </a:t>
            </a:r>
            <a:r>
              <a:rPr sz="600" dirty="0">
                <a:solidFill>
                  <a:srgbClr val="181B1F"/>
                </a:solidFill>
                <a:latin typeface="Arial"/>
                <a:cs typeface="Arial"/>
              </a:rPr>
              <a:t>Carelon,</a:t>
            </a:r>
            <a:r>
              <a:rPr sz="600" spc="-20" dirty="0">
                <a:solidFill>
                  <a:srgbClr val="181B1F"/>
                </a:solidFill>
                <a:latin typeface="Arial"/>
                <a:cs typeface="Arial"/>
              </a:rPr>
              <a:t> </a:t>
            </a:r>
            <a:r>
              <a:rPr sz="600" dirty="0">
                <a:solidFill>
                  <a:srgbClr val="181B1F"/>
                </a:solidFill>
                <a:latin typeface="Arial"/>
                <a:cs typeface="Arial"/>
              </a:rPr>
              <a:t>Evolent</a:t>
            </a:r>
            <a:r>
              <a:rPr sz="600" spc="-25" dirty="0">
                <a:solidFill>
                  <a:srgbClr val="181B1F"/>
                </a:solidFill>
                <a:latin typeface="Arial"/>
                <a:cs typeface="Arial"/>
              </a:rPr>
              <a:t> </a:t>
            </a:r>
            <a:r>
              <a:rPr sz="600" dirty="0">
                <a:solidFill>
                  <a:srgbClr val="181B1F"/>
                </a:solidFill>
                <a:latin typeface="Arial"/>
                <a:cs typeface="Arial"/>
              </a:rPr>
              <a:t>/</a:t>
            </a:r>
            <a:r>
              <a:rPr sz="600" spc="-20" dirty="0">
                <a:solidFill>
                  <a:srgbClr val="181B1F"/>
                </a:solidFill>
                <a:latin typeface="Arial"/>
                <a:cs typeface="Arial"/>
              </a:rPr>
              <a:t> </a:t>
            </a:r>
            <a:r>
              <a:rPr sz="600" dirty="0">
                <a:solidFill>
                  <a:srgbClr val="181B1F"/>
                </a:solidFill>
                <a:latin typeface="Arial"/>
                <a:cs typeface="Arial"/>
              </a:rPr>
              <a:t>NCH,</a:t>
            </a:r>
            <a:r>
              <a:rPr sz="600" spc="-5" dirty="0">
                <a:solidFill>
                  <a:srgbClr val="181B1F"/>
                </a:solidFill>
                <a:latin typeface="Arial"/>
                <a:cs typeface="Arial"/>
              </a:rPr>
              <a:t> </a:t>
            </a:r>
            <a:r>
              <a:rPr sz="600" dirty="0">
                <a:solidFill>
                  <a:srgbClr val="181B1F"/>
                </a:solidFill>
                <a:latin typeface="Arial"/>
                <a:cs typeface="Arial"/>
              </a:rPr>
              <a:t>and</a:t>
            </a:r>
            <a:r>
              <a:rPr sz="600" spc="-10" dirty="0">
                <a:solidFill>
                  <a:srgbClr val="181B1F"/>
                </a:solidFill>
                <a:latin typeface="Arial"/>
                <a:cs typeface="Arial"/>
              </a:rPr>
              <a:t> eviCore</a:t>
            </a:r>
            <a:endParaRPr sz="600">
              <a:latin typeface="Arial"/>
              <a:cs typeface="Arial"/>
            </a:endParaRPr>
          </a:p>
        </p:txBody>
      </p:sp>
      <p:sp>
        <p:nvSpPr>
          <p:cNvPr id="101" name="object 101"/>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13</a:t>
            </a:fld>
            <a:endParaRPr spc="-25" dirty="0"/>
          </a:p>
        </p:txBody>
      </p:sp>
      <p:sp>
        <p:nvSpPr>
          <p:cNvPr id="102" name="object 102"/>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98" name="object 98"/>
          <p:cNvSpPr txBox="1"/>
          <p:nvPr/>
        </p:nvSpPr>
        <p:spPr>
          <a:xfrm>
            <a:off x="2387666" y="4177818"/>
            <a:ext cx="2493645" cy="102235"/>
          </a:xfrm>
          <a:prstGeom prst="rect">
            <a:avLst/>
          </a:prstGeom>
        </p:spPr>
        <p:txBody>
          <a:bodyPr vert="horz" wrap="square" lIns="0" tIns="13335" rIns="0" bIns="0" rtlCol="0">
            <a:spAutoFit/>
          </a:bodyPr>
          <a:lstStyle/>
          <a:p>
            <a:pPr marL="12700">
              <a:lnSpc>
                <a:spcPct val="100000"/>
              </a:lnSpc>
              <a:spcBef>
                <a:spcPts val="105"/>
              </a:spcBef>
              <a:tabLst>
                <a:tab pos="1393825" algn="l"/>
              </a:tabLst>
            </a:pPr>
            <a:r>
              <a:rPr sz="500" b="1" i="1" dirty="0">
                <a:solidFill>
                  <a:srgbClr val="D40055"/>
                </a:solidFill>
                <a:latin typeface="Arial"/>
                <a:cs typeface="Arial"/>
              </a:rPr>
              <a:t>Pathways</a:t>
            </a:r>
            <a:r>
              <a:rPr sz="500" b="1" i="1" spc="-25" dirty="0">
                <a:solidFill>
                  <a:srgbClr val="D40055"/>
                </a:solidFill>
                <a:latin typeface="Arial"/>
                <a:cs typeface="Arial"/>
              </a:rPr>
              <a:t> </a:t>
            </a:r>
            <a:r>
              <a:rPr sz="500" b="1" i="1" dirty="0">
                <a:solidFill>
                  <a:srgbClr val="D40055"/>
                </a:solidFill>
                <a:latin typeface="Arial"/>
                <a:cs typeface="Arial"/>
              </a:rPr>
              <a:t>use</a:t>
            </a:r>
            <a:r>
              <a:rPr sz="500" b="1" i="1" spc="5" dirty="0">
                <a:solidFill>
                  <a:srgbClr val="D40055"/>
                </a:solidFill>
                <a:latin typeface="Arial"/>
                <a:cs typeface="Arial"/>
              </a:rPr>
              <a:t> </a:t>
            </a:r>
            <a:r>
              <a:rPr sz="500" b="1" i="1" dirty="0">
                <a:solidFill>
                  <a:srgbClr val="D40055"/>
                </a:solidFill>
                <a:latin typeface="Arial"/>
                <a:cs typeface="Arial"/>
              </a:rPr>
              <a:t>is</a:t>
            </a:r>
            <a:r>
              <a:rPr sz="500" b="1" i="1" spc="10" dirty="0">
                <a:solidFill>
                  <a:srgbClr val="D40055"/>
                </a:solidFill>
                <a:latin typeface="Arial"/>
                <a:cs typeface="Arial"/>
              </a:rPr>
              <a:t> </a:t>
            </a:r>
            <a:r>
              <a:rPr sz="500" b="1" i="1" dirty="0">
                <a:solidFill>
                  <a:srgbClr val="D40055"/>
                </a:solidFill>
                <a:latin typeface="Arial"/>
                <a:cs typeface="Arial"/>
              </a:rPr>
              <a:t>ultimately</a:t>
            </a:r>
            <a:r>
              <a:rPr sz="500" b="1" i="1" spc="-35" dirty="0">
                <a:solidFill>
                  <a:srgbClr val="D40055"/>
                </a:solidFill>
                <a:latin typeface="Arial"/>
                <a:cs typeface="Arial"/>
              </a:rPr>
              <a:t> </a:t>
            </a:r>
            <a:r>
              <a:rPr sz="500" b="1" i="1" spc="-10" dirty="0">
                <a:solidFill>
                  <a:srgbClr val="D40055"/>
                </a:solidFill>
                <a:latin typeface="Arial"/>
                <a:cs typeface="Arial"/>
              </a:rPr>
              <a:t>voluntary</a:t>
            </a:r>
            <a:r>
              <a:rPr sz="500" b="1" i="1" spc="-20" dirty="0">
                <a:solidFill>
                  <a:srgbClr val="D40055"/>
                </a:solidFill>
                <a:latin typeface="Arial"/>
                <a:cs typeface="Arial"/>
              </a:rPr>
              <a:t> </a:t>
            </a:r>
            <a:r>
              <a:rPr sz="500" b="1" i="1" spc="-50" dirty="0">
                <a:solidFill>
                  <a:srgbClr val="D40055"/>
                </a:solidFill>
                <a:latin typeface="Arial"/>
                <a:cs typeface="Arial"/>
              </a:rPr>
              <a:t>&amp;</a:t>
            </a:r>
            <a:r>
              <a:rPr sz="500" b="1" i="1" dirty="0">
                <a:solidFill>
                  <a:srgbClr val="D40055"/>
                </a:solidFill>
                <a:latin typeface="Arial"/>
                <a:cs typeface="Arial"/>
              </a:rPr>
              <a:t>	</a:t>
            </a:r>
            <a:r>
              <a:rPr sz="500" b="1" i="1" dirty="0">
                <a:solidFill>
                  <a:srgbClr val="1F69E7"/>
                </a:solidFill>
                <a:latin typeface="Arial"/>
                <a:cs typeface="Arial"/>
              </a:rPr>
              <a:t>Off-</a:t>
            </a:r>
            <a:r>
              <a:rPr sz="500" b="1" i="1" spc="-10" dirty="0">
                <a:solidFill>
                  <a:srgbClr val="1F69E7"/>
                </a:solidFill>
                <a:latin typeface="Arial"/>
                <a:cs typeface="Arial"/>
              </a:rPr>
              <a:t>pathways</a:t>
            </a:r>
            <a:r>
              <a:rPr sz="500" b="1" i="1" spc="-25" dirty="0">
                <a:solidFill>
                  <a:srgbClr val="1F69E7"/>
                </a:solidFill>
                <a:latin typeface="Arial"/>
                <a:cs typeface="Arial"/>
              </a:rPr>
              <a:t> </a:t>
            </a:r>
            <a:r>
              <a:rPr sz="500" b="1" i="1" dirty="0">
                <a:solidFill>
                  <a:srgbClr val="1F69E7"/>
                </a:solidFill>
                <a:latin typeface="Arial"/>
                <a:cs typeface="Arial"/>
              </a:rPr>
              <a:t>selections</a:t>
            </a:r>
            <a:r>
              <a:rPr sz="500" b="1" i="1" spc="-35" dirty="0">
                <a:solidFill>
                  <a:srgbClr val="1F69E7"/>
                </a:solidFill>
                <a:latin typeface="Arial"/>
                <a:cs typeface="Arial"/>
              </a:rPr>
              <a:t> </a:t>
            </a:r>
            <a:r>
              <a:rPr sz="500" b="1" i="1" dirty="0">
                <a:solidFill>
                  <a:srgbClr val="1F69E7"/>
                </a:solidFill>
                <a:latin typeface="Arial"/>
                <a:cs typeface="Arial"/>
              </a:rPr>
              <a:t>may</a:t>
            </a:r>
            <a:r>
              <a:rPr sz="500" b="1" i="1" spc="25" dirty="0">
                <a:solidFill>
                  <a:srgbClr val="1F69E7"/>
                </a:solidFill>
                <a:latin typeface="Arial"/>
                <a:cs typeface="Arial"/>
              </a:rPr>
              <a:t> </a:t>
            </a:r>
            <a:r>
              <a:rPr sz="500" b="1" i="1" dirty="0">
                <a:solidFill>
                  <a:srgbClr val="1F69E7"/>
                </a:solidFill>
                <a:latin typeface="Arial"/>
                <a:cs typeface="Arial"/>
              </a:rPr>
              <a:t>lead</a:t>
            </a:r>
            <a:r>
              <a:rPr sz="500" b="1" i="1" spc="5" dirty="0">
                <a:solidFill>
                  <a:srgbClr val="1F69E7"/>
                </a:solidFill>
                <a:latin typeface="Arial"/>
                <a:cs typeface="Arial"/>
              </a:rPr>
              <a:t> </a:t>
            </a:r>
            <a:r>
              <a:rPr sz="500" b="1" i="1" spc="-25" dirty="0">
                <a:solidFill>
                  <a:srgbClr val="1F69E7"/>
                </a:solidFill>
                <a:latin typeface="Arial"/>
                <a:cs typeface="Arial"/>
              </a:rPr>
              <a:t>to</a:t>
            </a:r>
            <a:endParaRPr sz="500">
              <a:latin typeface="Arial"/>
              <a:cs typeface="Arial"/>
            </a:endParaRPr>
          </a:p>
        </p:txBody>
      </p:sp>
      <p:sp>
        <p:nvSpPr>
          <p:cNvPr id="99" name="object 99"/>
          <p:cNvSpPr txBox="1"/>
          <p:nvPr/>
        </p:nvSpPr>
        <p:spPr>
          <a:xfrm>
            <a:off x="3695863" y="4253988"/>
            <a:ext cx="1259840" cy="178435"/>
          </a:xfrm>
          <a:prstGeom prst="rect">
            <a:avLst/>
          </a:prstGeom>
        </p:spPr>
        <p:txBody>
          <a:bodyPr vert="horz" wrap="square" lIns="0" tIns="13335" rIns="0" bIns="0" rtlCol="0">
            <a:spAutoFit/>
          </a:bodyPr>
          <a:lstStyle/>
          <a:p>
            <a:pPr marL="12700" marR="5080" indent="152400">
              <a:lnSpc>
                <a:spcPct val="100000"/>
              </a:lnSpc>
              <a:spcBef>
                <a:spcPts val="105"/>
              </a:spcBef>
            </a:pPr>
            <a:r>
              <a:rPr sz="500" b="1" i="1" spc="-10" dirty="0">
                <a:solidFill>
                  <a:srgbClr val="1F69E7"/>
                </a:solidFill>
                <a:latin typeface="Arial"/>
                <a:cs typeface="Arial"/>
              </a:rPr>
              <a:t>additional</a:t>
            </a:r>
            <a:r>
              <a:rPr sz="500" b="1" i="1" spc="25" dirty="0">
                <a:solidFill>
                  <a:srgbClr val="1F69E7"/>
                </a:solidFill>
                <a:latin typeface="Arial"/>
                <a:cs typeface="Arial"/>
              </a:rPr>
              <a:t> </a:t>
            </a:r>
            <a:r>
              <a:rPr sz="500" b="1" i="1" dirty="0">
                <a:solidFill>
                  <a:srgbClr val="1F69E7"/>
                </a:solidFill>
                <a:latin typeface="Arial"/>
                <a:cs typeface="Arial"/>
              </a:rPr>
              <a:t>peer-to-</a:t>
            </a:r>
            <a:r>
              <a:rPr sz="500" b="1" i="1" spc="-10" dirty="0">
                <a:solidFill>
                  <a:srgbClr val="1F69E7"/>
                </a:solidFill>
                <a:latin typeface="Arial"/>
                <a:cs typeface="Arial"/>
              </a:rPr>
              <a:t>peer</a:t>
            </a:r>
            <a:r>
              <a:rPr sz="500" b="1" i="1" spc="30" dirty="0">
                <a:solidFill>
                  <a:srgbClr val="1F69E7"/>
                </a:solidFill>
                <a:latin typeface="Arial"/>
                <a:cs typeface="Arial"/>
              </a:rPr>
              <a:t> </a:t>
            </a:r>
            <a:r>
              <a:rPr sz="500" b="1" i="1" spc="-10" dirty="0">
                <a:solidFill>
                  <a:srgbClr val="1F69E7"/>
                </a:solidFill>
                <a:latin typeface="Arial"/>
                <a:cs typeface="Arial"/>
              </a:rPr>
              <a:t>reviews</a:t>
            </a:r>
            <a:r>
              <a:rPr sz="500" b="1" i="1" spc="500" dirty="0">
                <a:solidFill>
                  <a:srgbClr val="1F69E7"/>
                </a:solidFill>
                <a:latin typeface="Arial"/>
                <a:cs typeface="Arial"/>
              </a:rPr>
              <a:t> </a:t>
            </a:r>
            <a:r>
              <a:rPr sz="500" b="1" i="1" dirty="0">
                <a:solidFill>
                  <a:srgbClr val="1F69E7"/>
                </a:solidFill>
                <a:latin typeface="Arial"/>
                <a:cs typeface="Arial"/>
              </a:rPr>
              <a:t>medicated</a:t>
            </a:r>
            <a:r>
              <a:rPr sz="500" b="1" i="1" spc="-15" dirty="0">
                <a:solidFill>
                  <a:srgbClr val="1F69E7"/>
                </a:solidFill>
                <a:latin typeface="Arial"/>
                <a:cs typeface="Arial"/>
              </a:rPr>
              <a:t> </a:t>
            </a:r>
            <a:r>
              <a:rPr sz="500" b="1" i="1" dirty="0">
                <a:solidFill>
                  <a:srgbClr val="1F69E7"/>
                </a:solidFill>
                <a:latin typeface="Arial"/>
                <a:cs typeface="Arial"/>
              </a:rPr>
              <a:t>by</a:t>
            </a:r>
            <a:r>
              <a:rPr sz="500" b="1" i="1" spc="-5" dirty="0">
                <a:solidFill>
                  <a:srgbClr val="1F69E7"/>
                </a:solidFill>
                <a:latin typeface="Arial"/>
                <a:cs typeface="Arial"/>
              </a:rPr>
              <a:t> </a:t>
            </a:r>
            <a:r>
              <a:rPr sz="500" b="1" i="1" dirty="0">
                <a:solidFill>
                  <a:srgbClr val="1F69E7"/>
                </a:solidFill>
                <a:latin typeface="Arial"/>
                <a:cs typeface="Arial"/>
              </a:rPr>
              <a:t>payers</a:t>
            </a:r>
            <a:r>
              <a:rPr sz="500" b="1" i="1" spc="5" dirty="0">
                <a:solidFill>
                  <a:srgbClr val="1F69E7"/>
                </a:solidFill>
                <a:latin typeface="Arial"/>
                <a:cs typeface="Arial"/>
              </a:rPr>
              <a:t> </a:t>
            </a:r>
            <a:r>
              <a:rPr sz="500" b="1" i="1" dirty="0">
                <a:solidFill>
                  <a:srgbClr val="1F69E7"/>
                </a:solidFill>
                <a:latin typeface="Arial"/>
                <a:cs typeface="Arial"/>
              </a:rPr>
              <a:t>/</a:t>
            </a:r>
            <a:r>
              <a:rPr sz="500" b="1" i="1" spc="15" dirty="0">
                <a:solidFill>
                  <a:srgbClr val="1F69E7"/>
                </a:solidFill>
                <a:latin typeface="Arial"/>
                <a:cs typeface="Arial"/>
              </a:rPr>
              <a:t> </a:t>
            </a:r>
            <a:r>
              <a:rPr sz="500" b="1" i="1" spc="-10" dirty="0">
                <a:solidFill>
                  <a:srgbClr val="1F69E7"/>
                </a:solidFill>
                <a:latin typeface="Arial"/>
                <a:cs typeface="Arial"/>
              </a:rPr>
              <a:t>associated</a:t>
            </a:r>
            <a:r>
              <a:rPr sz="500" b="1" i="1" spc="10" dirty="0">
                <a:solidFill>
                  <a:srgbClr val="1F69E7"/>
                </a:solidFill>
                <a:latin typeface="Arial"/>
                <a:cs typeface="Arial"/>
              </a:rPr>
              <a:t> </a:t>
            </a:r>
            <a:r>
              <a:rPr sz="500" b="1" i="1" spc="-10" dirty="0">
                <a:solidFill>
                  <a:srgbClr val="1F69E7"/>
                </a:solidFill>
                <a:latin typeface="Arial"/>
                <a:cs typeface="Arial"/>
              </a:rPr>
              <a:t>groups</a:t>
            </a:r>
            <a:endParaRPr sz="5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9055" y="786383"/>
            <a:ext cx="8223884" cy="3698875"/>
            <a:chOff x="829055" y="786383"/>
            <a:chExt cx="8223884" cy="3698875"/>
          </a:xfrm>
        </p:grpSpPr>
        <p:pic>
          <p:nvPicPr>
            <p:cNvPr id="3" name="object 3"/>
            <p:cNvPicPr/>
            <p:nvPr/>
          </p:nvPicPr>
          <p:blipFill>
            <a:blip r:embed="rId2" cstate="print"/>
            <a:stretch>
              <a:fillRect/>
            </a:stretch>
          </p:blipFill>
          <p:spPr>
            <a:xfrm>
              <a:off x="829055" y="786383"/>
              <a:ext cx="8223503" cy="3698747"/>
            </a:xfrm>
            <a:prstGeom prst="rect">
              <a:avLst/>
            </a:prstGeom>
          </p:spPr>
        </p:pic>
        <p:sp>
          <p:nvSpPr>
            <p:cNvPr id="4" name="object 4"/>
            <p:cNvSpPr/>
            <p:nvPr/>
          </p:nvSpPr>
          <p:spPr>
            <a:xfrm>
              <a:off x="1158229" y="1070378"/>
              <a:ext cx="7564755" cy="3129915"/>
            </a:xfrm>
            <a:custGeom>
              <a:avLst/>
              <a:gdLst/>
              <a:ahLst/>
              <a:cxnLst/>
              <a:rect l="l" t="t" r="r" b="b"/>
              <a:pathLst>
                <a:path w="7564755" h="3129915">
                  <a:moveTo>
                    <a:pt x="7564577" y="0"/>
                  </a:moveTo>
                  <a:lnTo>
                    <a:pt x="246011" y="0"/>
                  </a:lnTo>
                  <a:lnTo>
                    <a:pt x="196432" y="4998"/>
                  </a:lnTo>
                  <a:lnTo>
                    <a:pt x="150254" y="19333"/>
                  </a:lnTo>
                  <a:lnTo>
                    <a:pt x="108465" y="42015"/>
                  </a:lnTo>
                  <a:lnTo>
                    <a:pt x="72056" y="72056"/>
                  </a:lnTo>
                  <a:lnTo>
                    <a:pt x="42015" y="108465"/>
                  </a:lnTo>
                  <a:lnTo>
                    <a:pt x="19333" y="150254"/>
                  </a:lnTo>
                  <a:lnTo>
                    <a:pt x="4998" y="196432"/>
                  </a:lnTo>
                  <a:lnTo>
                    <a:pt x="0" y="246011"/>
                  </a:lnTo>
                  <a:lnTo>
                    <a:pt x="0" y="3129521"/>
                  </a:lnTo>
                  <a:lnTo>
                    <a:pt x="7318552" y="3129521"/>
                  </a:lnTo>
                  <a:lnTo>
                    <a:pt x="7368135" y="3124523"/>
                  </a:lnTo>
                  <a:lnTo>
                    <a:pt x="7414317" y="3110187"/>
                  </a:lnTo>
                  <a:lnTo>
                    <a:pt x="7456108" y="3087504"/>
                  </a:lnTo>
                  <a:lnTo>
                    <a:pt x="7492518" y="3057463"/>
                  </a:lnTo>
                  <a:lnTo>
                    <a:pt x="7522560" y="3021052"/>
                  </a:lnTo>
                  <a:lnTo>
                    <a:pt x="7545243" y="2979261"/>
                  </a:lnTo>
                  <a:lnTo>
                    <a:pt x="7559578" y="2933079"/>
                  </a:lnTo>
                  <a:lnTo>
                    <a:pt x="7564577" y="2883496"/>
                  </a:lnTo>
                  <a:lnTo>
                    <a:pt x="7564577" y="0"/>
                  </a:lnTo>
                  <a:close/>
                </a:path>
              </a:pathLst>
            </a:custGeom>
            <a:solidFill>
              <a:srgbClr val="FFFFFF"/>
            </a:solidFill>
          </p:spPr>
          <p:txBody>
            <a:bodyPr wrap="square" lIns="0" tIns="0" rIns="0" bIns="0" rtlCol="0"/>
            <a:lstStyle/>
            <a:p>
              <a:endParaRPr/>
            </a:p>
          </p:txBody>
        </p:sp>
        <p:sp>
          <p:nvSpPr>
            <p:cNvPr id="5" name="object 5"/>
            <p:cNvSpPr/>
            <p:nvPr/>
          </p:nvSpPr>
          <p:spPr>
            <a:xfrm>
              <a:off x="1158229" y="1070378"/>
              <a:ext cx="7564755" cy="3129915"/>
            </a:xfrm>
            <a:custGeom>
              <a:avLst/>
              <a:gdLst/>
              <a:ahLst/>
              <a:cxnLst/>
              <a:rect l="l" t="t" r="r" b="b"/>
              <a:pathLst>
                <a:path w="7564755" h="3129915">
                  <a:moveTo>
                    <a:pt x="246011" y="0"/>
                  </a:moveTo>
                  <a:lnTo>
                    <a:pt x="7564577" y="0"/>
                  </a:lnTo>
                  <a:lnTo>
                    <a:pt x="7564577" y="2883496"/>
                  </a:lnTo>
                  <a:lnTo>
                    <a:pt x="7559578" y="2933079"/>
                  </a:lnTo>
                  <a:lnTo>
                    <a:pt x="7545243" y="2979261"/>
                  </a:lnTo>
                  <a:lnTo>
                    <a:pt x="7522560" y="3021052"/>
                  </a:lnTo>
                  <a:lnTo>
                    <a:pt x="7492518" y="3057463"/>
                  </a:lnTo>
                  <a:lnTo>
                    <a:pt x="7456108" y="3087504"/>
                  </a:lnTo>
                  <a:lnTo>
                    <a:pt x="7414317" y="3110187"/>
                  </a:lnTo>
                  <a:lnTo>
                    <a:pt x="7368135" y="3124523"/>
                  </a:lnTo>
                  <a:lnTo>
                    <a:pt x="7318552" y="3129521"/>
                  </a:lnTo>
                  <a:lnTo>
                    <a:pt x="0" y="3129521"/>
                  </a:lnTo>
                  <a:lnTo>
                    <a:pt x="0" y="246011"/>
                  </a:lnTo>
                  <a:lnTo>
                    <a:pt x="4998" y="196432"/>
                  </a:lnTo>
                  <a:lnTo>
                    <a:pt x="19333" y="150254"/>
                  </a:lnTo>
                  <a:lnTo>
                    <a:pt x="42015" y="108465"/>
                  </a:lnTo>
                  <a:lnTo>
                    <a:pt x="72056" y="72056"/>
                  </a:lnTo>
                  <a:lnTo>
                    <a:pt x="108465" y="42015"/>
                  </a:lnTo>
                  <a:lnTo>
                    <a:pt x="150254" y="19333"/>
                  </a:lnTo>
                  <a:lnTo>
                    <a:pt x="196432" y="4998"/>
                  </a:lnTo>
                  <a:lnTo>
                    <a:pt x="246011" y="0"/>
                  </a:lnTo>
                  <a:close/>
                </a:path>
              </a:pathLst>
            </a:custGeom>
            <a:ln w="15875">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5291683" y="1319529"/>
              <a:ext cx="282905" cy="2382786"/>
            </a:xfrm>
            <a:prstGeom prst="rect">
              <a:avLst/>
            </a:prstGeom>
          </p:spPr>
        </p:pic>
        <p:sp>
          <p:nvSpPr>
            <p:cNvPr id="7" name="object 7"/>
            <p:cNvSpPr/>
            <p:nvPr/>
          </p:nvSpPr>
          <p:spPr>
            <a:xfrm>
              <a:off x="6192622" y="2717723"/>
              <a:ext cx="1804670" cy="711835"/>
            </a:xfrm>
            <a:custGeom>
              <a:avLst/>
              <a:gdLst/>
              <a:ahLst/>
              <a:cxnLst/>
              <a:rect l="l" t="t" r="r" b="b"/>
              <a:pathLst>
                <a:path w="1804670" h="711835">
                  <a:moveTo>
                    <a:pt x="1359154" y="617880"/>
                  </a:moveTo>
                  <a:lnTo>
                    <a:pt x="0" y="617880"/>
                  </a:lnTo>
                  <a:lnTo>
                    <a:pt x="0" y="711492"/>
                  </a:lnTo>
                  <a:lnTo>
                    <a:pt x="1359154" y="711492"/>
                  </a:lnTo>
                  <a:lnTo>
                    <a:pt x="1359154" y="617880"/>
                  </a:lnTo>
                  <a:close/>
                </a:path>
                <a:path w="1804670" h="711835">
                  <a:moveTo>
                    <a:pt x="1406017" y="411911"/>
                  </a:moveTo>
                  <a:lnTo>
                    <a:pt x="0" y="411911"/>
                  </a:lnTo>
                  <a:lnTo>
                    <a:pt x="0" y="505536"/>
                  </a:lnTo>
                  <a:lnTo>
                    <a:pt x="1406017" y="505536"/>
                  </a:lnTo>
                  <a:lnTo>
                    <a:pt x="1406017" y="411911"/>
                  </a:lnTo>
                  <a:close/>
                </a:path>
                <a:path w="1804670" h="711835">
                  <a:moveTo>
                    <a:pt x="1640357" y="205955"/>
                  </a:moveTo>
                  <a:lnTo>
                    <a:pt x="0" y="205955"/>
                  </a:lnTo>
                  <a:lnTo>
                    <a:pt x="0" y="299567"/>
                  </a:lnTo>
                  <a:lnTo>
                    <a:pt x="1640357" y="299567"/>
                  </a:lnTo>
                  <a:lnTo>
                    <a:pt x="1640357" y="205955"/>
                  </a:lnTo>
                  <a:close/>
                </a:path>
                <a:path w="1804670" h="711835">
                  <a:moveTo>
                    <a:pt x="1804390" y="0"/>
                  </a:moveTo>
                  <a:lnTo>
                    <a:pt x="0" y="0"/>
                  </a:lnTo>
                  <a:lnTo>
                    <a:pt x="0" y="93611"/>
                  </a:lnTo>
                  <a:lnTo>
                    <a:pt x="1804390" y="93611"/>
                  </a:lnTo>
                  <a:lnTo>
                    <a:pt x="1804390" y="0"/>
                  </a:lnTo>
                  <a:close/>
                </a:path>
              </a:pathLst>
            </a:custGeom>
            <a:solidFill>
              <a:srgbClr val="1F69E7"/>
            </a:solidFill>
          </p:spPr>
          <p:txBody>
            <a:bodyPr wrap="square" lIns="0" tIns="0" rIns="0" bIns="0" rtlCol="0"/>
            <a:lstStyle/>
            <a:p>
              <a:endParaRPr/>
            </a:p>
          </p:txBody>
        </p:sp>
        <p:sp>
          <p:nvSpPr>
            <p:cNvPr id="8" name="object 8"/>
            <p:cNvSpPr/>
            <p:nvPr/>
          </p:nvSpPr>
          <p:spPr>
            <a:xfrm>
              <a:off x="6192622" y="1893887"/>
              <a:ext cx="2109470" cy="711835"/>
            </a:xfrm>
            <a:custGeom>
              <a:avLst/>
              <a:gdLst/>
              <a:ahLst/>
              <a:cxnLst/>
              <a:rect l="l" t="t" r="r" b="b"/>
              <a:pathLst>
                <a:path w="2109470" h="711835">
                  <a:moveTo>
                    <a:pt x="1874685" y="617867"/>
                  </a:moveTo>
                  <a:lnTo>
                    <a:pt x="0" y="617867"/>
                  </a:lnTo>
                  <a:lnTo>
                    <a:pt x="0" y="711492"/>
                  </a:lnTo>
                  <a:lnTo>
                    <a:pt x="1874685" y="711492"/>
                  </a:lnTo>
                  <a:lnTo>
                    <a:pt x="1874685" y="617867"/>
                  </a:lnTo>
                  <a:close/>
                </a:path>
                <a:path w="2109470" h="711835">
                  <a:moveTo>
                    <a:pt x="1874685" y="411911"/>
                  </a:moveTo>
                  <a:lnTo>
                    <a:pt x="0" y="411911"/>
                  </a:lnTo>
                  <a:lnTo>
                    <a:pt x="0" y="505536"/>
                  </a:lnTo>
                  <a:lnTo>
                    <a:pt x="1874685" y="505536"/>
                  </a:lnTo>
                  <a:lnTo>
                    <a:pt x="1874685" y="411911"/>
                  </a:lnTo>
                  <a:close/>
                </a:path>
                <a:path w="2109470" h="711835">
                  <a:moveTo>
                    <a:pt x="1874685" y="205968"/>
                  </a:moveTo>
                  <a:lnTo>
                    <a:pt x="0" y="205968"/>
                  </a:lnTo>
                  <a:lnTo>
                    <a:pt x="0" y="299580"/>
                  </a:lnTo>
                  <a:lnTo>
                    <a:pt x="1874685" y="299580"/>
                  </a:lnTo>
                  <a:lnTo>
                    <a:pt x="1874685" y="205968"/>
                  </a:lnTo>
                  <a:close/>
                </a:path>
                <a:path w="2109470" h="711835">
                  <a:moveTo>
                    <a:pt x="2109025" y="0"/>
                  </a:moveTo>
                  <a:lnTo>
                    <a:pt x="0" y="0"/>
                  </a:lnTo>
                  <a:lnTo>
                    <a:pt x="0" y="93611"/>
                  </a:lnTo>
                  <a:lnTo>
                    <a:pt x="2109025" y="93611"/>
                  </a:lnTo>
                  <a:lnTo>
                    <a:pt x="2109025" y="0"/>
                  </a:lnTo>
                  <a:close/>
                </a:path>
              </a:pathLst>
            </a:custGeom>
            <a:solidFill>
              <a:srgbClr val="9F23E1"/>
            </a:solidFill>
          </p:spPr>
          <p:txBody>
            <a:bodyPr wrap="square" lIns="0" tIns="0" rIns="0" bIns="0" rtlCol="0"/>
            <a:lstStyle/>
            <a:p>
              <a:endParaRPr/>
            </a:p>
          </p:txBody>
        </p:sp>
        <p:sp>
          <p:nvSpPr>
            <p:cNvPr id="9" name="object 9"/>
            <p:cNvSpPr/>
            <p:nvPr/>
          </p:nvSpPr>
          <p:spPr>
            <a:xfrm>
              <a:off x="6192630" y="1837713"/>
              <a:ext cx="0" cy="1647825"/>
            </a:xfrm>
            <a:custGeom>
              <a:avLst/>
              <a:gdLst/>
              <a:ahLst/>
              <a:cxnLst/>
              <a:rect l="l" t="t" r="r" b="b"/>
              <a:pathLst>
                <a:path h="1647825">
                  <a:moveTo>
                    <a:pt x="0" y="1647672"/>
                  </a:moveTo>
                  <a:lnTo>
                    <a:pt x="0" y="0"/>
                  </a:lnTo>
                </a:path>
              </a:pathLst>
            </a:custGeom>
            <a:ln w="9525">
              <a:solidFill>
                <a:srgbClr val="D9DCE0"/>
              </a:solidFill>
            </a:ln>
          </p:spPr>
          <p:txBody>
            <a:bodyPr wrap="square" lIns="0" tIns="0" rIns="0" bIns="0" rtlCol="0"/>
            <a:lstStyle/>
            <a:p>
              <a:endParaRPr/>
            </a:p>
          </p:txBody>
        </p:sp>
      </p:grpSp>
      <p:sp>
        <p:nvSpPr>
          <p:cNvPr id="10" name="object 10"/>
          <p:cNvSpPr txBox="1"/>
          <p:nvPr/>
        </p:nvSpPr>
        <p:spPr>
          <a:xfrm>
            <a:off x="7616039" y="331401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58%</a:t>
            </a:r>
            <a:endParaRPr sz="700">
              <a:latin typeface="Arial"/>
              <a:cs typeface="Arial"/>
            </a:endParaRPr>
          </a:p>
        </p:txBody>
      </p:sp>
      <p:sp>
        <p:nvSpPr>
          <p:cNvPr id="11" name="object 11"/>
          <p:cNvSpPr txBox="1"/>
          <p:nvPr/>
        </p:nvSpPr>
        <p:spPr>
          <a:xfrm>
            <a:off x="7662886" y="3108061"/>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60%</a:t>
            </a:r>
            <a:endParaRPr sz="700">
              <a:latin typeface="Arial"/>
              <a:cs typeface="Arial"/>
            </a:endParaRPr>
          </a:p>
        </p:txBody>
      </p:sp>
      <p:sp>
        <p:nvSpPr>
          <p:cNvPr id="12" name="object 12"/>
          <p:cNvSpPr txBox="1"/>
          <p:nvPr/>
        </p:nvSpPr>
        <p:spPr>
          <a:xfrm>
            <a:off x="8061269" y="269615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77%</a:t>
            </a:r>
            <a:endParaRPr sz="700">
              <a:latin typeface="Arial"/>
              <a:cs typeface="Arial"/>
            </a:endParaRPr>
          </a:p>
        </p:txBody>
      </p:sp>
      <p:sp>
        <p:nvSpPr>
          <p:cNvPr id="13" name="object 13"/>
          <p:cNvSpPr txBox="1"/>
          <p:nvPr/>
        </p:nvSpPr>
        <p:spPr>
          <a:xfrm>
            <a:off x="8131540" y="2490201"/>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80%</a:t>
            </a:r>
            <a:endParaRPr sz="700">
              <a:latin typeface="Arial"/>
              <a:cs typeface="Arial"/>
            </a:endParaRPr>
          </a:p>
        </p:txBody>
      </p:sp>
      <p:sp>
        <p:nvSpPr>
          <p:cNvPr id="14" name="object 14"/>
          <p:cNvSpPr txBox="1"/>
          <p:nvPr/>
        </p:nvSpPr>
        <p:spPr>
          <a:xfrm>
            <a:off x="8131540" y="2284248"/>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80%</a:t>
            </a:r>
            <a:endParaRPr sz="700">
              <a:latin typeface="Arial"/>
              <a:cs typeface="Arial"/>
            </a:endParaRPr>
          </a:p>
        </p:txBody>
      </p:sp>
      <p:sp>
        <p:nvSpPr>
          <p:cNvPr id="15" name="object 15"/>
          <p:cNvSpPr txBox="1"/>
          <p:nvPr/>
        </p:nvSpPr>
        <p:spPr>
          <a:xfrm>
            <a:off x="8131540" y="2078295"/>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80%</a:t>
            </a:r>
            <a:endParaRPr sz="700">
              <a:latin typeface="Arial"/>
              <a:cs typeface="Arial"/>
            </a:endParaRPr>
          </a:p>
        </p:txBody>
      </p:sp>
      <p:sp>
        <p:nvSpPr>
          <p:cNvPr id="16" name="object 16"/>
          <p:cNvSpPr txBox="1"/>
          <p:nvPr/>
        </p:nvSpPr>
        <p:spPr>
          <a:xfrm>
            <a:off x="8365868" y="1872341"/>
            <a:ext cx="201295" cy="13208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90%</a:t>
            </a:r>
            <a:endParaRPr sz="700">
              <a:latin typeface="Arial"/>
              <a:cs typeface="Arial"/>
            </a:endParaRPr>
          </a:p>
        </p:txBody>
      </p:sp>
      <p:sp>
        <p:nvSpPr>
          <p:cNvPr id="17" name="object 17"/>
          <p:cNvSpPr txBox="1"/>
          <p:nvPr/>
        </p:nvSpPr>
        <p:spPr>
          <a:xfrm>
            <a:off x="5929872" y="3309860"/>
            <a:ext cx="217804" cy="132080"/>
          </a:xfrm>
          <a:prstGeom prst="rect">
            <a:avLst/>
          </a:prstGeom>
        </p:spPr>
        <p:txBody>
          <a:bodyPr vert="horz" wrap="square" lIns="0" tIns="12065" rIns="0" bIns="0" rtlCol="0">
            <a:spAutoFit/>
          </a:bodyPr>
          <a:lstStyle/>
          <a:p>
            <a:pPr marL="12700">
              <a:lnSpc>
                <a:spcPct val="100000"/>
              </a:lnSpc>
              <a:spcBef>
                <a:spcPts val="95"/>
              </a:spcBef>
            </a:pPr>
            <a:r>
              <a:rPr sz="700" spc="-25" dirty="0">
                <a:latin typeface="Arial"/>
                <a:cs typeface="Arial"/>
              </a:rPr>
              <a:t>UHC</a:t>
            </a:r>
            <a:endParaRPr sz="700">
              <a:latin typeface="Arial"/>
              <a:cs typeface="Arial"/>
            </a:endParaRPr>
          </a:p>
        </p:txBody>
      </p:sp>
      <p:sp>
        <p:nvSpPr>
          <p:cNvPr id="18" name="object 18"/>
          <p:cNvSpPr txBox="1"/>
          <p:nvPr/>
        </p:nvSpPr>
        <p:spPr>
          <a:xfrm>
            <a:off x="5811074" y="3103907"/>
            <a:ext cx="33718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Carelon</a:t>
            </a:r>
            <a:endParaRPr sz="700">
              <a:latin typeface="Arial"/>
              <a:cs typeface="Arial"/>
            </a:endParaRPr>
          </a:p>
        </p:txBody>
      </p:sp>
      <p:sp>
        <p:nvSpPr>
          <p:cNvPr id="19" name="object 19"/>
          <p:cNvSpPr txBox="1"/>
          <p:nvPr/>
        </p:nvSpPr>
        <p:spPr>
          <a:xfrm>
            <a:off x="5825835" y="2897954"/>
            <a:ext cx="32131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Evolent</a:t>
            </a:r>
            <a:endParaRPr sz="700">
              <a:latin typeface="Arial"/>
              <a:cs typeface="Arial"/>
            </a:endParaRPr>
          </a:p>
        </p:txBody>
      </p:sp>
      <p:sp>
        <p:nvSpPr>
          <p:cNvPr id="20" name="object 20"/>
          <p:cNvSpPr txBox="1"/>
          <p:nvPr/>
        </p:nvSpPr>
        <p:spPr>
          <a:xfrm>
            <a:off x="5890096" y="2692000"/>
            <a:ext cx="25781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Cigna</a:t>
            </a:r>
            <a:endParaRPr sz="700">
              <a:latin typeface="Arial"/>
              <a:cs typeface="Arial"/>
            </a:endParaRPr>
          </a:p>
        </p:txBody>
      </p:sp>
      <p:sp>
        <p:nvSpPr>
          <p:cNvPr id="21" name="object 21"/>
          <p:cNvSpPr txBox="1"/>
          <p:nvPr/>
        </p:nvSpPr>
        <p:spPr>
          <a:xfrm>
            <a:off x="5873302" y="2486047"/>
            <a:ext cx="27432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DFCI^</a:t>
            </a:r>
            <a:endParaRPr sz="700">
              <a:latin typeface="Arial"/>
              <a:cs typeface="Arial"/>
            </a:endParaRPr>
          </a:p>
        </p:txBody>
      </p:sp>
      <p:sp>
        <p:nvSpPr>
          <p:cNvPr id="22" name="object 22"/>
          <p:cNvSpPr txBox="1"/>
          <p:nvPr/>
        </p:nvSpPr>
        <p:spPr>
          <a:xfrm>
            <a:off x="5894958" y="2280093"/>
            <a:ext cx="25336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Value</a:t>
            </a:r>
            <a:endParaRPr sz="700">
              <a:latin typeface="Arial"/>
              <a:cs typeface="Arial"/>
            </a:endParaRPr>
          </a:p>
        </p:txBody>
      </p:sp>
      <p:sp>
        <p:nvSpPr>
          <p:cNvPr id="23" name="object 23"/>
          <p:cNvSpPr txBox="1"/>
          <p:nvPr/>
        </p:nvSpPr>
        <p:spPr>
          <a:xfrm>
            <a:off x="5652852" y="2074140"/>
            <a:ext cx="49530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ClinicalPath</a:t>
            </a:r>
            <a:endParaRPr sz="700">
              <a:latin typeface="Arial"/>
              <a:cs typeface="Arial"/>
            </a:endParaRPr>
          </a:p>
        </p:txBody>
      </p:sp>
      <p:sp>
        <p:nvSpPr>
          <p:cNvPr id="24" name="object 24"/>
          <p:cNvSpPr txBox="1"/>
          <p:nvPr/>
        </p:nvSpPr>
        <p:spPr>
          <a:xfrm>
            <a:off x="5544041" y="1868187"/>
            <a:ext cx="60452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OneOncology*</a:t>
            </a:r>
            <a:endParaRPr sz="700">
              <a:latin typeface="Arial"/>
              <a:cs typeface="Arial"/>
            </a:endParaRPr>
          </a:p>
        </p:txBody>
      </p:sp>
      <p:sp>
        <p:nvSpPr>
          <p:cNvPr id="25" name="object 25"/>
          <p:cNvSpPr txBox="1">
            <a:spLocks noGrp="1"/>
          </p:cNvSpPr>
          <p:nvPr>
            <p:ph type="title"/>
          </p:nvPr>
        </p:nvSpPr>
        <p:spPr>
          <a:xfrm>
            <a:off x="498768" y="180068"/>
            <a:ext cx="7792720" cy="666750"/>
          </a:xfrm>
          <a:prstGeom prst="rect">
            <a:avLst/>
          </a:prstGeom>
        </p:spPr>
        <p:txBody>
          <a:bodyPr vert="horz" wrap="square" lIns="0" tIns="13335" rIns="0" bIns="0" rtlCol="0">
            <a:spAutoFit/>
          </a:bodyPr>
          <a:lstStyle/>
          <a:p>
            <a:pPr marL="12700" marR="5080">
              <a:lnSpc>
                <a:spcPct val="100000"/>
              </a:lnSpc>
              <a:spcBef>
                <a:spcPts val="105"/>
              </a:spcBef>
            </a:pPr>
            <a:r>
              <a:rPr dirty="0"/>
              <a:t>Although</a:t>
            </a:r>
            <a:r>
              <a:rPr spc="25" dirty="0"/>
              <a:t> </a:t>
            </a:r>
            <a:r>
              <a:rPr dirty="0"/>
              <a:t>some</a:t>
            </a:r>
            <a:r>
              <a:rPr spc="5" dirty="0"/>
              <a:t> </a:t>
            </a:r>
            <a:r>
              <a:rPr dirty="0"/>
              <a:t>payer-focused</a:t>
            </a:r>
            <a:r>
              <a:rPr spc="-5" dirty="0"/>
              <a:t> </a:t>
            </a:r>
            <a:r>
              <a:rPr dirty="0"/>
              <a:t>programs</a:t>
            </a:r>
            <a:r>
              <a:rPr spc="5" dirty="0"/>
              <a:t> </a:t>
            </a:r>
            <a:r>
              <a:rPr dirty="0"/>
              <a:t>have</a:t>
            </a:r>
            <a:r>
              <a:rPr spc="15" dirty="0"/>
              <a:t> </a:t>
            </a:r>
            <a:r>
              <a:rPr dirty="0"/>
              <a:t>financial incentives</a:t>
            </a:r>
            <a:r>
              <a:rPr spc="-5" dirty="0"/>
              <a:t> </a:t>
            </a:r>
            <a:r>
              <a:rPr dirty="0"/>
              <a:t>for</a:t>
            </a:r>
            <a:r>
              <a:rPr spc="25" dirty="0"/>
              <a:t> </a:t>
            </a:r>
            <a:r>
              <a:rPr dirty="0"/>
              <a:t>pathways</a:t>
            </a:r>
            <a:r>
              <a:rPr spc="40" dirty="0"/>
              <a:t> </a:t>
            </a:r>
            <a:r>
              <a:rPr spc="-10" dirty="0"/>
              <a:t>adherence, </a:t>
            </a:r>
            <a:r>
              <a:rPr dirty="0"/>
              <a:t>they</a:t>
            </a:r>
            <a:r>
              <a:rPr spc="10" dirty="0"/>
              <a:t> </a:t>
            </a:r>
            <a:r>
              <a:rPr dirty="0"/>
              <a:t>currently do</a:t>
            </a:r>
            <a:r>
              <a:rPr spc="35" dirty="0"/>
              <a:t> </a:t>
            </a:r>
            <a:r>
              <a:rPr dirty="0"/>
              <a:t>not</a:t>
            </a:r>
            <a:r>
              <a:rPr spc="25" dirty="0"/>
              <a:t> </a:t>
            </a:r>
            <a:r>
              <a:rPr dirty="0"/>
              <a:t>experience</a:t>
            </a:r>
            <a:r>
              <a:rPr spc="5" dirty="0"/>
              <a:t> </a:t>
            </a:r>
            <a:r>
              <a:rPr dirty="0"/>
              <a:t>high</a:t>
            </a:r>
            <a:r>
              <a:rPr spc="15" dirty="0"/>
              <a:t> </a:t>
            </a:r>
            <a:r>
              <a:rPr dirty="0"/>
              <a:t>adherence rates due</a:t>
            </a:r>
            <a:r>
              <a:rPr spc="25" dirty="0"/>
              <a:t> </a:t>
            </a:r>
            <a:r>
              <a:rPr dirty="0"/>
              <a:t>to</a:t>
            </a:r>
            <a:r>
              <a:rPr spc="35" dirty="0"/>
              <a:t> </a:t>
            </a:r>
            <a:r>
              <a:rPr dirty="0"/>
              <a:t>their</a:t>
            </a:r>
            <a:r>
              <a:rPr spc="5" dirty="0"/>
              <a:t> </a:t>
            </a:r>
            <a:r>
              <a:rPr dirty="0"/>
              <a:t>voluntary nature </a:t>
            </a:r>
            <a:r>
              <a:rPr spc="-25" dirty="0"/>
              <a:t>and</a:t>
            </a:r>
            <a:r>
              <a:rPr spc="500" dirty="0"/>
              <a:t> </a:t>
            </a:r>
            <a:r>
              <a:rPr dirty="0"/>
              <a:t>lack of</a:t>
            </a:r>
            <a:r>
              <a:rPr spc="20" dirty="0"/>
              <a:t> </a:t>
            </a:r>
            <a:r>
              <a:rPr dirty="0"/>
              <a:t>workflow</a:t>
            </a:r>
            <a:r>
              <a:rPr spc="20" dirty="0"/>
              <a:t> </a:t>
            </a:r>
            <a:r>
              <a:rPr spc="-10" dirty="0"/>
              <a:t>integration</a:t>
            </a:r>
          </a:p>
        </p:txBody>
      </p:sp>
      <p:sp>
        <p:nvSpPr>
          <p:cNvPr id="26" name="object 26"/>
          <p:cNvSpPr txBox="1"/>
          <p:nvPr/>
        </p:nvSpPr>
        <p:spPr>
          <a:xfrm>
            <a:off x="2727761" y="1576873"/>
            <a:ext cx="2136775"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181B1F"/>
                </a:solidFill>
                <a:latin typeface="Arial"/>
                <a:cs typeface="Arial"/>
              </a:rPr>
              <a:t>EHR</a:t>
            </a:r>
            <a:r>
              <a:rPr sz="700" spc="-35" dirty="0">
                <a:solidFill>
                  <a:srgbClr val="181B1F"/>
                </a:solidFill>
                <a:latin typeface="Arial"/>
                <a:cs typeface="Arial"/>
              </a:rPr>
              <a:t> </a:t>
            </a:r>
            <a:r>
              <a:rPr sz="700" dirty="0">
                <a:solidFill>
                  <a:srgbClr val="181B1F"/>
                </a:solidFill>
                <a:latin typeface="Arial"/>
                <a:cs typeface="Arial"/>
              </a:rPr>
              <a:t>integration</a:t>
            </a:r>
            <a:r>
              <a:rPr sz="700" spc="-5" dirty="0">
                <a:solidFill>
                  <a:srgbClr val="181B1F"/>
                </a:solidFill>
                <a:latin typeface="Arial"/>
                <a:cs typeface="Arial"/>
              </a:rPr>
              <a:t> </a:t>
            </a:r>
            <a:r>
              <a:rPr sz="700" dirty="0">
                <a:solidFill>
                  <a:srgbClr val="181B1F"/>
                </a:solidFill>
                <a:latin typeface="Arial"/>
                <a:cs typeface="Arial"/>
              </a:rPr>
              <a:t>may</a:t>
            </a:r>
            <a:r>
              <a:rPr sz="700" spc="-25" dirty="0">
                <a:solidFill>
                  <a:srgbClr val="181B1F"/>
                </a:solidFill>
                <a:latin typeface="Arial"/>
                <a:cs typeface="Arial"/>
              </a:rPr>
              <a:t> </a:t>
            </a:r>
            <a:r>
              <a:rPr sz="700" dirty="0">
                <a:solidFill>
                  <a:srgbClr val="181B1F"/>
                </a:solidFill>
                <a:latin typeface="Arial"/>
                <a:cs typeface="Arial"/>
              </a:rPr>
              <a:t>enhance</a:t>
            </a:r>
            <a:r>
              <a:rPr sz="700" spc="-5" dirty="0">
                <a:solidFill>
                  <a:srgbClr val="181B1F"/>
                </a:solidFill>
                <a:latin typeface="Arial"/>
                <a:cs typeface="Arial"/>
              </a:rPr>
              <a:t> </a:t>
            </a:r>
            <a:r>
              <a:rPr sz="700" dirty="0">
                <a:solidFill>
                  <a:srgbClr val="181B1F"/>
                </a:solidFill>
                <a:latin typeface="Arial"/>
                <a:cs typeface="Arial"/>
              </a:rPr>
              <a:t>pathway</a:t>
            </a:r>
            <a:r>
              <a:rPr sz="700" spc="-5" dirty="0">
                <a:solidFill>
                  <a:srgbClr val="181B1F"/>
                </a:solidFill>
                <a:latin typeface="Arial"/>
                <a:cs typeface="Arial"/>
              </a:rPr>
              <a:t> </a:t>
            </a:r>
            <a:r>
              <a:rPr sz="700" dirty="0">
                <a:solidFill>
                  <a:srgbClr val="181B1F"/>
                </a:solidFill>
                <a:latin typeface="Arial"/>
                <a:cs typeface="Arial"/>
              </a:rPr>
              <a:t>ease</a:t>
            </a:r>
            <a:r>
              <a:rPr sz="700" spc="-20" dirty="0">
                <a:solidFill>
                  <a:srgbClr val="181B1F"/>
                </a:solidFill>
                <a:latin typeface="Arial"/>
                <a:cs typeface="Arial"/>
              </a:rPr>
              <a:t> </a:t>
            </a:r>
            <a:r>
              <a:rPr sz="700" dirty="0">
                <a:solidFill>
                  <a:srgbClr val="181B1F"/>
                </a:solidFill>
                <a:latin typeface="Arial"/>
                <a:cs typeface="Arial"/>
              </a:rPr>
              <a:t>of</a:t>
            </a:r>
            <a:r>
              <a:rPr sz="700" spc="-25" dirty="0">
                <a:solidFill>
                  <a:srgbClr val="181B1F"/>
                </a:solidFill>
                <a:latin typeface="Arial"/>
                <a:cs typeface="Arial"/>
              </a:rPr>
              <a:t> </a:t>
            </a:r>
            <a:r>
              <a:rPr sz="700" dirty="0">
                <a:solidFill>
                  <a:srgbClr val="181B1F"/>
                </a:solidFill>
                <a:latin typeface="Arial"/>
                <a:cs typeface="Arial"/>
              </a:rPr>
              <a:t>use</a:t>
            </a:r>
            <a:r>
              <a:rPr sz="700" spc="-15" dirty="0">
                <a:solidFill>
                  <a:srgbClr val="181B1F"/>
                </a:solidFill>
                <a:latin typeface="Arial"/>
                <a:cs typeface="Arial"/>
              </a:rPr>
              <a:t> </a:t>
            </a:r>
            <a:r>
              <a:rPr sz="700" spc="-50" dirty="0">
                <a:solidFill>
                  <a:srgbClr val="181B1F"/>
                </a:solidFill>
                <a:latin typeface="Arial"/>
                <a:cs typeface="Arial"/>
              </a:rPr>
              <a:t>&amp;</a:t>
            </a:r>
            <a:r>
              <a:rPr sz="700" spc="500" dirty="0">
                <a:solidFill>
                  <a:srgbClr val="181B1F"/>
                </a:solidFill>
                <a:latin typeface="Arial"/>
                <a:cs typeface="Arial"/>
              </a:rPr>
              <a:t> </a:t>
            </a:r>
            <a:r>
              <a:rPr sz="700" dirty="0">
                <a:solidFill>
                  <a:srgbClr val="181B1F"/>
                </a:solidFill>
                <a:latin typeface="Arial"/>
                <a:cs typeface="Arial"/>
              </a:rPr>
              <a:t>influence</a:t>
            </a:r>
            <a:r>
              <a:rPr sz="700" spc="-25" dirty="0">
                <a:solidFill>
                  <a:srgbClr val="181B1F"/>
                </a:solidFill>
                <a:latin typeface="Arial"/>
                <a:cs typeface="Arial"/>
              </a:rPr>
              <a:t> </a:t>
            </a:r>
            <a:r>
              <a:rPr sz="700" dirty="0">
                <a:solidFill>
                  <a:srgbClr val="181B1F"/>
                </a:solidFill>
                <a:latin typeface="Arial"/>
                <a:cs typeface="Arial"/>
              </a:rPr>
              <a:t>on</a:t>
            </a:r>
            <a:r>
              <a:rPr sz="700" spc="-30" dirty="0">
                <a:solidFill>
                  <a:srgbClr val="181B1F"/>
                </a:solidFill>
                <a:latin typeface="Arial"/>
                <a:cs typeface="Arial"/>
              </a:rPr>
              <a:t> </a:t>
            </a:r>
            <a:r>
              <a:rPr sz="700" dirty="0">
                <a:solidFill>
                  <a:srgbClr val="181B1F"/>
                </a:solidFill>
                <a:latin typeface="Arial"/>
                <a:cs typeface="Arial"/>
              </a:rPr>
              <a:t>physician</a:t>
            </a:r>
            <a:r>
              <a:rPr sz="700" spc="-5" dirty="0">
                <a:solidFill>
                  <a:srgbClr val="181B1F"/>
                </a:solidFill>
                <a:latin typeface="Arial"/>
                <a:cs typeface="Arial"/>
              </a:rPr>
              <a:t> </a:t>
            </a:r>
            <a:r>
              <a:rPr sz="700" spc="-10" dirty="0">
                <a:solidFill>
                  <a:srgbClr val="181B1F"/>
                </a:solidFill>
                <a:latin typeface="Arial"/>
                <a:cs typeface="Arial"/>
              </a:rPr>
              <a:t>workflow</a:t>
            </a:r>
            <a:endParaRPr sz="700">
              <a:latin typeface="Arial"/>
              <a:cs typeface="Arial"/>
            </a:endParaRPr>
          </a:p>
        </p:txBody>
      </p:sp>
      <p:sp>
        <p:nvSpPr>
          <p:cNvPr id="27" name="object 27"/>
          <p:cNvSpPr txBox="1"/>
          <p:nvPr/>
        </p:nvSpPr>
        <p:spPr>
          <a:xfrm>
            <a:off x="2143993" y="1204344"/>
            <a:ext cx="272542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Key</a:t>
            </a:r>
            <a:r>
              <a:rPr sz="1050" b="1" spc="-30" dirty="0">
                <a:solidFill>
                  <a:srgbClr val="1F69E7"/>
                </a:solidFill>
                <a:latin typeface="Arial"/>
                <a:cs typeface="Arial"/>
              </a:rPr>
              <a:t> </a:t>
            </a:r>
            <a:r>
              <a:rPr sz="1050" b="1" dirty="0">
                <a:solidFill>
                  <a:srgbClr val="1F69E7"/>
                </a:solidFill>
                <a:latin typeface="Arial"/>
                <a:cs typeface="Arial"/>
              </a:rPr>
              <a:t>factors</a:t>
            </a:r>
            <a:r>
              <a:rPr sz="1050" b="1" spc="-10" dirty="0">
                <a:solidFill>
                  <a:srgbClr val="1F69E7"/>
                </a:solidFill>
                <a:latin typeface="Arial"/>
                <a:cs typeface="Arial"/>
              </a:rPr>
              <a:t> </a:t>
            </a:r>
            <a:r>
              <a:rPr sz="1050" b="1" dirty="0">
                <a:solidFill>
                  <a:srgbClr val="1F69E7"/>
                </a:solidFill>
                <a:latin typeface="Arial"/>
                <a:cs typeface="Arial"/>
              </a:rPr>
              <a:t>Impacting</a:t>
            </a:r>
            <a:r>
              <a:rPr sz="1050" b="1" spc="-30" dirty="0">
                <a:solidFill>
                  <a:srgbClr val="1F69E7"/>
                </a:solidFill>
                <a:latin typeface="Arial"/>
                <a:cs typeface="Arial"/>
              </a:rPr>
              <a:t> </a:t>
            </a:r>
            <a:r>
              <a:rPr sz="1050" b="1" dirty="0">
                <a:solidFill>
                  <a:srgbClr val="1F69E7"/>
                </a:solidFill>
                <a:latin typeface="Arial"/>
                <a:cs typeface="Arial"/>
              </a:rPr>
              <a:t>Pathway</a:t>
            </a:r>
            <a:r>
              <a:rPr sz="1050" b="1" spc="-45" dirty="0">
                <a:solidFill>
                  <a:srgbClr val="1F69E7"/>
                </a:solidFill>
                <a:latin typeface="Arial"/>
                <a:cs typeface="Arial"/>
              </a:rPr>
              <a:t> </a:t>
            </a:r>
            <a:r>
              <a:rPr sz="1050" b="1" spc="-10" dirty="0">
                <a:solidFill>
                  <a:srgbClr val="1F69E7"/>
                </a:solidFill>
                <a:latin typeface="Arial"/>
                <a:cs typeface="Arial"/>
              </a:rPr>
              <a:t>Adherence</a:t>
            </a:r>
            <a:endParaRPr sz="1050">
              <a:latin typeface="Arial"/>
              <a:cs typeface="Arial"/>
            </a:endParaRPr>
          </a:p>
        </p:txBody>
      </p:sp>
      <p:sp>
        <p:nvSpPr>
          <p:cNvPr id="28" name="object 28"/>
          <p:cNvSpPr txBox="1"/>
          <p:nvPr/>
        </p:nvSpPr>
        <p:spPr>
          <a:xfrm>
            <a:off x="2727761" y="2065532"/>
            <a:ext cx="2309495" cy="238760"/>
          </a:xfrm>
          <a:prstGeom prst="rect">
            <a:avLst/>
          </a:prstGeom>
        </p:spPr>
        <p:txBody>
          <a:bodyPr vert="horz" wrap="square" lIns="0" tIns="12065" rIns="0" bIns="0" rtlCol="0">
            <a:spAutoFit/>
          </a:bodyPr>
          <a:lstStyle/>
          <a:p>
            <a:pPr marL="12700" marR="5080" indent="-635">
              <a:lnSpc>
                <a:spcPct val="100000"/>
              </a:lnSpc>
              <a:spcBef>
                <a:spcPts val="95"/>
              </a:spcBef>
            </a:pPr>
            <a:r>
              <a:rPr sz="700" spc="-10" dirty="0">
                <a:solidFill>
                  <a:srgbClr val="181B1F"/>
                </a:solidFill>
                <a:latin typeface="Arial"/>
                <a:cs typeface="Arial"/>
              </a:rPr>
              <a:t>Organizational</a:t>
            </a:r>
            <a:r>
              <a:rPr sz="700" spc="45" dirty="0">
                <a:solidFill>
                  <a:srgbClr val="181B1F"/>
                </a:solidFill>
                <a:latin typeface="Arial"/>
                <a:cs typeface="Arial"/>
              </a:rPr>
              <a:t> </a:t>
            </a:r>
            <a:r>
              <a:rPr sz="700" spc="-25" dirty="0">
                <a:solidFill>
                  <a:srgbClr val="181B1F"/>
                </a:solidFill>
                <a:latin typeface="Arial"/>
                <a:cs typeface="Arial"/>
              </a:rPr>
              <a:t>buy-</a:t>
            </a:r>
            <a:r>
              <a:rPr sz="700" dirty="0">
                <a:solidFill>
                  <a:srgbClr val="181B1F"/>
                </a:solidFill>
                <a:latin typeface="Arial"/>
                <a:cs typeface="Arial"/>
              </a:rPr>
              <a:t>in,</a:t>
            </a:r>
            <a:r>
              <a:rPr sz="700" spc="35" dirty="0">
                <a:solidFill>
                  <a:srgbClr val="181B1F"/>
                </a:solidFill>
                <a:latin typeface="Arial"/>
                <a:cs typeface="Arial"/>
              </a:rPr>
              <a:t> </a:t>
            </a:r>
            <a:r>
              <a:rPr sz="700" dirty="0">
                <a:solidFill>
                  <a:srgbClr val="181B1F"/>
                </a:solidFill>
                <a:latin typeface="Arial"/>
                <a:cs typeface="Arial"/>
              </a:rPr>
              <a:t>with</a:t>
            </a:r>
            <a:r>
              <a:rPr sz="700" spc="10" dirty="0">
                <a:solidFill>
                  <a:srgbClr val="181B1F"/>
                </a:solidFill>
                <a:latin typeface="Arial"/>
                <a:cs typeface="Arial"/>
              </a:rPr>
              <a:t> </a:t>
            </a:r>
            <a:r>
              <a:rPr sz="700" dirty="0">
                <a:solidFill>
                  <a:srgbClr val="181B1F"/>
                </a:solidFill>
                <a:latin typeface="Arial"/>
                <a:cs typeface="Arial"/>
              </a:rPr>
              <a:t>some</a:t>
            </a:r>
            <a:r>
              <a:rPr sz="700" spc="5" dirty="0">
                <a:solidFill>
                  <a:srgbClr val="181B1F"/>
                </a:solidFill>
                <a:latin typeface="Arial"/>
                <a:cs typeface="Arial"/>
              </a:rPr>
              <a:t> </a:t>
            </a:r>
            <a:r>
              <a:rPr sz="700" dirty="0">
                <a:solidFill>
                  <a:srgbClr val="181B1F"/>
                </a:solidFill>
                <a:latin typeface="Arial"/>
                <a:cs typeface="Arial"/>
              </a:rPr>
              <a:t>implementing</a:t>
            </a:r>
            <a:r>
              <a:rPr sz="700" spc="10" dirty="0">
                <a:solidFill>
                  <a:srgbClr val="181B1F"/>
                </a:solidFill>
                <a:latin typeface="Arial"/>
                <a:cs typeface="Arial"/>
              </a:rPr>
              <a:t> </a:t>
            </a:r>
            <a:r>
              <a:rPr sz="700" spc="-10" dirty="0">
                <a:solidFill>
                  <a:srgbClr val="181B1F"/>
                </a:solidFill>
                <a:latin typeface="Arial"/>
                <a:cs typeface="Arial"/>
              </a:rPr>
              <a:t>incentives/</a:t>
            </a:r>
            <a:r>
              <a:rPr sz="700" spc="500" dirty="0">
                <a:solidFill>
                  <a:srgbClr val="181B1F"/>
                </a:solidFill>
                <a:latin typeface="Arial"/>
                <a:cs typeface="Arial"/>
              </a:rPr>
              <a:t> </a:t>
            </a:r>
            <a:r>
              <a:rPr sz="700" dirty="0">
                <a:solidFill>
                  <a:srgbClr val="181B1F"/>
                </a:solidFill>
                <a:latin typeface="Arial"/>
                <a:cs typeface="Arial"/>
              </a:rPr>
              <a:t>disincentives,</a:t>
            </a:r>
            <a:r>
              <a:rPr sz="700" spc="-20" dirty="0">
                <a:solidFill>
                  <a:srgbClr val="181B1F"/>
                </a:solidFill>
                <a:latin typeface="Arial"/>
                <a:cs typeface="Arial"/>
              </a:rPr>
              <a:t> </a:t>
            </a:r>
            <a:r>
              <a:rPr sz="700" dirty="0">
                <a:solidFill>
                  <a:srgbClr val="181B1F"/>
                </a:solidFill>
                <a:latin typeface="Arial"/>
                <a:cs typeface="Arial"/>
              </a:rPr>
              <a:t>could</a:t>
            </a:r>
            <a:r>
              <a:rPr sz="700" spc="-40" dirty="0">
                <a:solidFill>
                  <a:srgbClr val="181B1F"/>
                </a:solidFill>
                <a:latin typeface="Arial"/>
                <a:cs typeface="Arial"/>
              </a:rPr>
              <a:t> </a:t>
            </a:r>
            <a:r>
              <a:rPr sz="700" dirty="0">
                <a:solidFill>
                  <a:srgbClr val="181B1F"/>
                </a:solidFill>
                <a:latin typeface="Arial"/>
                <a:cs typeface="Arial"/>
              </a:rPr>
              <a:t>encourage</a:t>
            </a:r>
            <a:r>
              <a:rPr sz="700" spc="-20" dirty="0">
                <a:solidFill>
                  <a:srgbClr val="181B1F"/>
                </a:solidFill>
                <a:latin typeface="Arial"/>
                <a:cs typeface="Arial"/>
              </a:rPr>
              <a:t> </a:t>
            </a:r>
            <a:r>
              <a:rPr sz="700" dirty="0">
                <a:solidFill>
                  <a:srgbClr val="181B1F"/>
                </a:solidFill>
                <a:latin typeface="Arial"/>
                <a:cs typeface="Arial"/>
              </a:rPr>
              <a:t>higher</a:t>
            </a:r>
            <a:r>
              <a:rPr sz="700" spc="-20" dirty="0">
                <a:solidFill>
                  <a:srgbClr val="181B1F"/>
                </a:solidFill>
                <a:latin typeface="Arial"/>
                <a:cs typeface="Arial"/>
              </a:rPr>
              <a:t> </a:t>
            </a:r>
            <a:r>
              <a:rPr sz="700" dirty="0">
                <a:solidFill>
                  <a:srgbClr val="181B1F"/>
                </a:solidFill>
                <a:latin typeface="Arial"/>
                <a:cs typeface="Arial"/>
              </a:rPr>
              <a:t>pathway</a:t>
            </a:r>
            <a:r>
              <a:rPr sz="700" spc="-20" dirty="0">
                <a:solidFill>
                  <a:srgbClr val="181B1F"/>
                </a:solidFill>
                <a:latin typeface="Arial"/>
                <a:cs typeface="Arial"/>
              </a:rPr>
              <a:t> </a:t>
            </a:r>
            <a:r>
              <a:rPr sz="700" spc="-10" dirty="0">
                <a:solidFill>
                  <a:srgbClr val="181B1F"/>
                </a:solidFill>
                <a:latin typeface="Arial"/>
                <a:cs typeface="Arial"/>
              </a:rPr>
              <a:t>adherence</a:t>
            </a:r>
            <a:endParaRPr sz="700">
              <a:latin typeface="Arial"/>
              <a:cs typeface="Arial"/>
            </a:endParaRPr>
          </a:p>
        </p:txBody>
      </p:sp>
      <p:sp>
        <p:nvSpPr>
          <p:cNvPr id="29" name="object 29"/>
          <p:cNvSpPr txBox="1"/>
          <p:nvPr/>
        </p:nvSpPr>
        <p:spPr>
          <a:xfrm>
            <a:off x="2727850" y="3018752"/>
            <a:ext cx="2211070"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181B1F"/>
                </a:solidFill>
                <a:latin typeface="Arial"/>
                <a:cs typeface="Arial"/>
              </a:rPr>
              <a:t>Involvement</a:t>
            </a:r>
            <a:r>
              <a:rPr sz="700" spc="-10" dirty="0">
                <a:solidFill>
                  <a:srgbClr val="181B1F"/>
                </a:solidFill>
                <a:latin typeface="Arial"/>
                <a:cs typeface="Arial"/>
              </a:rPr>
              <a:t> </a:t>
            </a:r>
            <a:r>
              <a:rPr sz="700" dirty="0">
                <a:solidFill>
                  <a:srgbClr val="181B1F"/>
                </a:solidFill>
                <a:latin typeface="Arial"/>
                <a:cs typeface="Arial"/>
              </a:rPr>
              <a:t>in</a:t>
            </a:r>
            <a:r>
              <a:rPr sz="700" spc="-35" dirty="0">
                <a:solidFill>
                  <a:srgbClr val="181B1F"/>
                </a:solidFill>
                <a:latin typeface="Arial"/>
                <a:cs typeface="Arial"/>
              </a:rPr>
              <a:t> </a:t>
            </a:r>
            <a:r>
              <a:rPr sz="700" dirty="0">
                <a:solidFill>
                  <a:srgbClr val="181B1F"/>
                </a:solidFill>
                <a:latin typeface="Arial"/>
                <a:cs typeface="Arial"/>
              </a:rPr>
              <a:t>the</a:t>
            </a:r>
            <a:r>
              <a:rPr sz="700" spc="-30" dirty="0">
                <a:solidFill>
                  <a:srgbClr val="181B1F"/>
                </a:solidFill>
                <a:latin typeface="Arial"/>
                <a:cs typeface="Arial"/>
              </a:rPr>
              <a:t> </a:t>
            </a:r>
            <a:r>
              <a:rPr sz="700" dirty="0">
                <a:solidFill>
                  <a:srgbClr val="181B1F"/>
                </a:solidFill>
                <a:latin typeface="Arial"/>
                <a:cs typeface="Arial"/>
              </a:rPr>
              <a:t>pathway</a:t>
            </a:r>
            <a:r>
              <a:rPr sz="700" spc="-15" dirty="0">
                <a:solidFill>
                  <a:srgbClr val="181B1F"/>
                </a:solidFill>
                <a:latin typeface="Arial"/>
                <a:cs typeface="Arial"/>
              </a:rPr>
              <a:t> </a:t>
            </a:r>
            <a:r>
              <a:rPr sz="700" dirty="0">
                <a:solidFill>
                  <a:srgbClr val="181B1F"/>
                </a:solidFill>
                <a:latin typeface="Arial"/>
                <a:cs typeface="Arial"/>
              </a:rPr>
              <a:t>development</a:t>
            </a:r>
            <a:r>
              <a:rPr sz="700" spc="-15" dirty="0">
                <a:solidFill>
                  <a:srgbClr val="181B1F"/>
                </a:solidFill>
                <a:latin typeface="Arial"/>
                <a:cs typeface="Arial"/>
              </a:rPr>
              <a:t> </a:t>
            </a:r>
            <a:r>
              <a:rPr sz="700" dirty="0">
                <a:solidFill>
                  <a:srgbClr val="181B1F"/>
                </a:solidFill>
                <a:latin typeface="Arial"/>
                <a:cs typeface="Arial"/>
              </a:rPr>
              <a:t>process</a:t>
            </a:r>
            <a:r>
              <a:rPr sz="700" spc="-15" dirty="0">
                <a:solidFill>
                  <a:srgbClr val="181B1F"/>
                </a:solidFill>
                <a:latin typeface="Arial"/>
                <a:cs typeface="Arial"/>
              </a:rPr>
              <a:t> </a:t>
            </a:r>
            <a:r>
              <a:rPr sz="700" spc="-20" dirty="0">
                <a:solidFill>
                  <a:srgbClr val="181B1F"/>
                </a:solidFill>
                <a:latin typeface="Arial"/>
                <a:cs typeface="Arial"/>
              </a:rPr>
              <a:t>could</a:t>
            </a:r>
            <a:r>
              <a:rPr sz="700" spc="500" dirty="0">
                <a:solidFill>
                  <a:srgbClr val="181B1F"/>
                </a:solidFill>
                <a:latin typeface="Arial"/>
                <a:cs typeface="Arial"/>
              </a:rPr>
              <a:t> </a:t>
            </a:r>
            <a:r>
              <a:rPr sz="700" dirty="0">
                <a:solidFill>
                  <a:srgbClr val="181B1F"/>
                </a:solidFill>
                <a:latin typeface="Arial"/>
                <a:cs typeface="Arial"/>
              </a:rPr>
              <a:t>increase</a:t>
            </a:r>
            <a:r>
              <a:rPr sz="700" spc="-20" dirty="0">
                <a:solidFill>
                  <a:srgbClr val="181B1F"/>
                </a:solidFill>
                <a:latin typeface="Arial"/>
                <a:cs typeface="Arial"/>
              </a:rPr>
              <a:t> </a:t>
            </a:r>
            <a:r>
              <a:rPr sz="700" dirty="0">
                <a:solidFill>
                  <a:srgbClr val="181B1F"/>
                </a:solidFill>
                <a:latin typeface="Arial"/>
                <a:cs typeface="Arial"/>
              </a:rPr>
              <a:t>awareness</a:t>
            </a:r>
            <a:r>
              <a:rPr sz="700" spc="5" dirty="0">
                <a:solidFill>
                  <a:srgbClr val="181B1F"/>
                </a:solidFill>
                <a:latin typeface="Arial"/>
                <a:cs typeface="Arial"/>
              </a:rPr>
              <a:t> </a:t>
            </a:r>
            <a:r>
              <a:rPr sz="700" dirty="0">
                <a:solidFill>
                  <a:srgbClr val="181B1F"/>
                </a:solidFill>
                <a:latin typeface="Arial"/>
                <a:cs typeface="Arial"/>
              </a:rPr>
              <a:t>&amp;</a:t>
            </a:r>
            <a:r>
              <a:rPr sz="700" spc="-25" dirty="0">
                <a:solidFill>
                  <a:srgbClr val="181B1F"/>
                </a:solidFill>
                <a:latin typeface="Arial"/>
                <a:cs typeface="Arial"/>
              </a:rPr>
              <a:t> </a:t>
            </a:r>
            <a:r>
              <a:rPr sz="700" dirty="0">
                <a:solidFill>
                  <a:srgbClr val="181B1F"/>
                </a:solidFill>
                <a:latin typeface="Arial"/>
                <a:cs typeface="Arial"/>
              </a:rPr>
              <a:t>support</a:t>
            </a:r>
            <a:r>
              <a:rPr sz="700" spc="-10" dirty="0">
                <a:solidFill>
                  <a:srgbClr val="181B1F"/>
                </a:solidFill>
                <a:latin typeface="Arial"/>
                <a:cs typeface="Arial"/>
              </a:rPr>
              <a:t> </a:t>
            </a:r>
            <a:r>
              <a:rPr sz="700" dirty="0">
                <a:solidFill>
                  <a:srgbClr val="181B1F"/>
                </a:solidFill>
                <a:latin typeface="Arial"/>
                <a:cs typeface="Arial"/>
              </a:rPr>
              <a:t>of</a:t>
            </a:r>
            <a:r>
              <a:rPr sz="700" spc="-15" dirty="0">
                <a:solidFill>
                  <a:srgbClr val="181B1F"/>
                </a:solidFill>
                <a:latin typeface="Arial"/>
                <a:cs typeface="Arial"/>
              </a:rPr>
              <a:t> </a:t>
            </a:r>
            <a:r>
              <a:rPr sz="700" dirty="0">
                <a:solidFill>
                  <a:srgbClr val="181B1F"/>
                </a:solidFill>
                <a:latin typeface="Arial"/>
                <a:cs typeface="Arial"/>
              </a:rPr>
              <a:t>the</a:t>
            </a:r>
            <a:r>
              <a:rPr sz="700" spc="-20" dirty="0">
                <a:solidFill>
                  <a:srgbClr val="181B1F"/>
                </a:solidFill>
                <a:latin typeface="Arial"/>
                <a:cs typeface="Arial"/>
              </a:rPr>
              <a:t> </a:t>
            </a:r>
            <a:r>
              <a:rPr sz="700" spc="-10" dirty="0">
                <a:solidFill>
                  <a:srgbClr val="181B1F"/>
                </a:solidFill>
                <a:latin typeface="Arial"/>
                <a:cs typeface="Arial"/>
              </a:rPr>
              <a:t>recommendations</a:t>
            </a:r>
            <a:endParaRPr sz="700">
              <a:latin typeface="Arial"/>
              <a:cs typeface="Arial"/>
            </a:endParaRPr>
          </a:p>
        </p:txBody>
      </p:sp>
      <p:sp>
        <p:nvSpPr>
          <p:cNvPr id="30" name="object 30"/>
          <p:cNvSpPr txBox="1"/>
          <p:nvPr/>
        </p:nvSpPr>
        <p:spPr>
          <a:xfrm>
            <a:off x="5741983" y="1192960"/>
            <a:ext cx="2615565" cy="317500"/>
          </a:xfrm>
          <a:prstGeom prst="rect">
            <a:avLst/>
          </a:prstGeom>
        </p:spPr>
        <p:txBody>
          <a:bodyPr vert="horz" wrap="square" lIns="0" tIns="38735" rIns="0" bIns="0" rtlCol="0">
            <a:spAutoFit/>
          </a:bodyPr>
          <a:lstStyle/>
          <a:p>
            <a:pPr algn="ctr">
              <a:lnSpc>
                <a:spcPct val="100000"/>
              </a:lnSpc>
              <a:spcBef>
                <a:spcPts val="305"/>
              </a:spcBef>
            </a:pPr>
            <a:r>
              <a:rPr sz="1050" b="1" dirty="0">
                <a:solidFill>
                  <a:srgbClr val="1F69E7"/>
                </a:solidFill>
                <a:latin typeface="Arial"/>
                <a:cs typeface="Arial"/>
              </a:rPr>
              <a:t>Overall</a:t>
            </a:r>
            <a:r>
              <a:rPr sz="1050" b="1" spc="-30" dirty="0">
                <a:solidFill>
                  <a:srgbClr val="1F69E7"/>
                </a:solidFill>
                <a:latin typeface="Arial"/>
                <a:cs typeface="Arial"/>
              </a:rPr>
              <a:t> </a:t>
            </a:r>
            <a:r>
              <a:rPr sz="1050" b="1" dirty="0">
                <a:solidFill>
                  <a:srgbClr val="1F69E7"/>
                </a:solidFill>
                <a:latin typeface="Arial"/>
                <a:cs typeface="Arial"/>
              </a:rPr>
              <a:t>Adherence</a:t>
            </a:r>
            <a:r>
              <a:rPr sz="1050" b="1" spc="-35" dirty="0">
                <a:solidFill>
                  <a:srgbClr val="1F69E7"/>
                </a:solidFill>
                <a:latin typeface="Arial"/>
                <a:cs typeface="Arial"/>
              </a:rPr>
              <a:t> </a:t>
            </a:r>
            <a:r>
              <a:rPr sz="1050" b="1" dirty="0">
                <a:solidFill>
                  <a:srgbClr val="1F69E7"/>
                </a:solidFill>
                <a:latin typeface="Arial"/>
                <a:cs typeface="Arial"/>
              </a:rPr>
              <a:t>of</a:t>
            </a:r>
            <a:r>
              <a:rPr sz="1050" b="1" spc="-50" dirty="0">
                <a:solidFill>
                  <a:srgbClr val="1F69E7"/>
                </a:solidFill>
                <a:latin typeface="Arial"/>
                <a:cs typeface="Arial"/>
              </a:rPr>
              <a:t> </a:t>
            </a:r>
            <a:r>
              <a:rPr sz="1050" b="1" dirty="0">
                <a:solidFill>
                  <a:srgbClr val="1F69E7"/>
                </a:solidFill>
                <a:latin typeface="Arial"/>
                <a:cs typeface="Arial"/>
              </a:rPr>
              <a:t>Relevant</a:t>
            </a:r>
            <a:r>
              <a:rPr sz="1050" b="1" spc="-40" dirty="0">
                <a:solidFill>
                  <a:srgbClr val="1F69E7"/>
                </a:solidFill>
                <a:latin typeface="Arial"/>
                <a:cs typeface="Arial"/>
              </a:rPr>
              <a:t> </a:t>
            </a:r>
            <a:r>
              <a:rPr sz="1050" b="1" spc="-10" dirty="0">
                <a:solidFill>
                  <a:srgbClr val="1F69E7"/>
                </a:solidFill>
                <a:latin typeface="Arial"/>
                <a:cs typeface="Arial"/>
              </a:rPr>
              <a:t>Pathways</a:t>
            </a:r>
            <a:endParaRPr sz="1050">
              <a:latin typeface="Arial"/>
              <a:cs typeface="Arial"/>
            </a:endParaRPr>
          </a:p>
          <a:p>
            <a:pPr algn="ctr">
              <a:lnSpc>
                <a:spcPct val="100000"/>
              </a:lnSpc>
              <a:spcBef>
                <a:spcPts val="110"/>
              </a:spcBef>
            </a:pPr>
            <a:r>
              <a:rPr sz="600" i="1" dirty="0">
                <a:latin typeface="Arial"/>
                <a:cs typeface="Arial"/>
              </a:rPr>
              <a:t>(N</a:t>
            </a:r>
            <a:r>
              <a:rPr sz="600" i="1" spc="-15" dirty="0">
                <a:latin typeface="Arial"/>
                <a:cs typeface="Arial"/>
              </a:rPr>
              <a:t> </a:t>
            </a:r>
            <a:r>
              <a:rPr sz="600" i="1" dirty="0">
                <a:latin typeface="Arial"/>
                <a:cs typeface="Arial"/>
              </a:rPr>
              <a:t>=</a:t>
            </a:r>
            <a:r>
              <a:rPr sz="600" i="1" spc="-25" dirty="0">
                <a:latin typeface="Arial"/>
                <a:cs typeface="Arial"/>
              </a:rPr>
              <a:t> </a:t>
            </a:r>
            <a:r>
              <a:rPr sz="600" i="1" dirty="0">
                <a:latin typeface="Arial"/>
                <a:cs typeface="Arial"/>
              </a:rPr>
              <a:t>9</a:t>
            </a:r>
            <a:r>
              <a:rPr sz="600" i="1" spc="-15" dirty="0">
                <a:latin typeface="Arial"/>
                <a:cs typeface="Arial"/>
              </a:rPr>
              <a:t> </a:t>
            </a:r>
            <a:r>
              <a:rPr sz="600" i="1" dirty="0">
                <a:latin typeface="Arial"/>
                <a:cs typeface="Arial"/>
              </a:rPr>
              <a:t>Pathway</a:t>
            </a:r>
            <a:r>
              <a:rPr sz="600" i="1" spc="-10" dirty="0">
                <a:latin typeface="Arial"/>
                <a:cs typeface="Arial"/>
              </a:rPr>
              <a:t> </a:t>
            </a:r>
            <a:r>
              <a:rPr sz="600" i="1" dirty="0">
                <a:latin typeface="Arial"/>
                <a:cs typeface="Arial"/>
              </a:rPr>
              <a:t>Programs</a:t>
            </a:r>
            <a:r>
              <a:rPr sz="600" i="1" spc="-15" dirty="0">
                <a:latin typeface="Arial"/>
                <a:cs typeface="Arial"/>
              </a:rPr>
              <a:t> </a:t>
            </a:r>
            <a:r>
              <a:rPr sz="600" i="1" dirty="0">
                <a:latin typeface="Arial"/>
                <a:cs typeface="Arial"/>
              </a:rPr>
              <a:t>Evaluated;</a:t>
            </a:r>
            <a:r>
              <a:rPr sz="600" i="1" spc="-10" dirty="0">
                <a:latin typeface="Arial"/>
                <a:cs typeface="Arial"/>
              </a:rPr>
              <a:t> Self-Reported)</a:t>
            </a:r>
            <a:endParaRPr sz="600">
              <a:latin typeface="Arial"/>
              <a:cs typeface="Arial"/>
            </a:endParaRPr>
          </a:p>
        </p:txBody>
      </p:sp>
      <p:sp>
        <p:nvSpPr>
          <p:cNvPr id="31" name="object 31"/>
          <p:cNvSpPr/>
          <p:nvPr/>
        </p:nvSpPr>
        <p:spPr>
          <a:xfrm>
            <a:off x="6959765" y="1566366"/>
            <a:ext cx="99695" cy="87630"/>
          </a:xfrm>
          <a:custGeom>
            <a:avLst/>
            <a:gdLst/>
            <a:ahLst/>
            <a:cxnLst/>
            <a:rect l="l" t="t" r="r" b="b"/>
            <a:pathLst>
              <a:path w="99695" h="87630">
                <a:moveTo>
                  <a:pt x="99072" y="0"/>
                </a:moveTo>
                <a:lnTo>
                  <a:pt x="0" y="0"/>
                </a:lnTo>
                <a:lnTo>
                  <a:pt x="0" y="87287"/>
                </a:lnTo>
                <a:lnTo>
                  <a:pt x="99072" y="87287"/>
                </a:lnTo>
                <a:lnTo>
                  <a:pt x="99072" y="0"/>
                </a:lnTo>
                <a:close/>
              </a:path>
            </a:pathLst>
          </a:custGeom>
          <a:solidFill>
            <a:srgbClr val="9F23E1"/>
          </a:solidFill>
        </p:spPr>
        <p:txBody>
          <a:bodyPr wrap="square" lIns="0" tIns="0" rIns="0" bIns="0" rtlCol="0"/>
          <a:lstStyle/>
          <a:p>
            <a:endParaRPr/>
          </a:p>
        </p:txBody>
      </p:sp>
      <p:sp>
        <p:nvSpPr>
          <p:cNvPr id="32" name="object 32"/>
          <p:cNvSpPr txBox="1"/>
          <p:nvPr/>
        </p:nvSpPr>
        <p:spPr>
          <a:xfrm>
            <a:off x="7101058" y="1542553"/>
            <a:ext cx="1113155" cy="226695"/>
          </a:xfrm>
          <a:prstGeom prst="rect">
            <a:avLst/>
          </a:prstGeom>
        </p:spPr>
        <p:txBody>
          <a:bodyPr vert="horz" wrap="square" lIns="0" tIns="17780" rIns="0" bIns="0" rtlCol="0">
            <a:spAutoFit/>
          </a:bodyPr>
          <a:lstStyle/>
          <a:p>
            <a:pPr marL="12700">
              <a:lnSpc>
                <a:spcPct val="100000"/>
              </a:lnSpc>
              <a:spcBef>
                <a:spcPts val="140"/>
              </a:spcBef>
            </a:pPr>
            <a:r>
              <a:rPr sz="600" spc="-10" dirty="0">
                <a:latin typeface="Arial"/>
                <a:cs typeface="Arial"/>
              </a:rPr>
              <a:t>Provider-Focused</a:t>
            </a:r>
            <a:endParaRPr sz="600">
              <a:latin typeface="Arial"/>
              <a:cs typeface="Arial"/>
            </a:endParaRPr>
          </a:p>
          <a:p>
            <a:pPr marL="509905">
              <a:lnSpc>
                <a:spcPct val="100000"/>
              </a:lnSpc>
              <a:spcBef>
                <a:spcPts val="40"/>
              </a:spcBef>
            </a:pPr>
            <a:r>
              <a:rPr sz="650" b="1" spc="-10" dirty="0">
                <a:solidFill>
                  <a:srgbClr val="D40055"/>
                </a:solidFill>
                <a:latin typeface="Arial"/>
                <a:cs typeface="Arial"/>
              </a:rPr>
              <a:t>Average:</a:t>
            </a:r>
            <a:r>
              <a:rPr sz="650" b="1" spc="35" dirty="0">
                <a:solidFill>
                  <a:srgbClr val="D40055"/>
                </a:solidFill>
                <a:latin typeface="Arial"/>
                <a:cs typeface="Arial"/>
              </a:rPr>
              <a:t> </a:t>
            </a:r>
            <a:r>
              <a:rPr sz="650" b="1" spc="-20" dirty="0">
                <a:solidFill>
                  <a:srgbClr val="D40055"/>
                </a:solidFill>
                <a:latin typeface="Arial"/>
                <a:cs typeface="Arial"/>
              </a:rPr>
              <a:t>~74%</a:t>
            </a:r>
            <a:endParaRPr sz="650">
              <a:latin typeface="Arial"/>
              <a:cs typeface="Arial"/>
            </a:endParaRPr>
          </a:p>
        </p:txBody>
      </p:sp>
      <p:sp>
        <p:nvSpPr>
          <p:cNvPr id="33" name="object 33"/>
          <p:cNvSpPr/>
          <p:nvPr/>
        </p:nvSpPr>
        <p:spPr>
          <a:xfrm>
            <a:off x="6134087" y="1566366"/>
            <a:ext cx="99695" cy="87630"/>
          </a:xfrm>
          <a:custGeom>
            <a:avLst/>
            <a:gdLst/>
            <a:ahLst/>
            <a:cxnLst/>
            <a:rect l="l" t="t" r="r" b="b"/>
            <a:pathLst>
              <a:path w="99695" h="87630">
                <a:moveTo>
                  <a:pt x="99072" y="0"/>
                </a:moveTo>
                <a:lnTo>
                  <a:pt x="0" y="0"/>
                </a:lnTo>
                <a:lnTo>
                  <a:pt x="0" y="87287"/>
                </a:lnTo>
                <a:lnTo>
                  <a:pt x="99072" y="87287"/>
                </a:lnTo>
                <a:lnTo>
                  <a:pt x="99072" y="0"/>
                </a:lnTo>
                <a:close/>
              </a:path>
            </a:pathLst>
          </a:custGeom>
          <a:solidFill>
            <a:srgbClr val="1F69E7"/>
          </a:solidFill>
        </p:spPr>
        <p:txBody>
          <a:bodyPr wrap="square" lIns="0" tIns="0" rIns="0" bIns="0" rtlCol="0"/>
          <a:lstStyle/>
          <a:p>
            <a:endParaRPr/>
          </a:p>
        </p:txBody>
      </p:sp>
      <p:sp>
        <p:nvSpPr>
          <p:cNvPr id="34" name="object 34"/>
          <p:cNvSpPr txBox="1"/>
          <p:nvPr/>
        </p:nvSpPr>
        <p:spPr>
          <a:xfrm>
            <a:off x="6280520" y="1547748"/>
            <a:ext cx="54546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Arial"/>
                <a:cs typeface="Arial"/>
              </a:rPr>
              <a:t>Payer-Focused</a:t>
            </a:r>
            <a:endParaRPr sz="600">
              <a:latin typeface="Arial"/>
              <a:cs typeface="Arial"/>
            </a:endParaRPr>
          </a:p>
        </p:txBody>
      </p:sp>
      <p:sp>
        <p:nvSpPr>
          <p:cNvPr id="35" name="object 35"/>
          <p:cNvSpPr txBox="1"/>
          <p:nvPr/>
        </p:nvSpPr>
        <p:spPr>
          <a:xfrm>
            <a:off x="2727763" y="2545185"/>
            <a:ext cx="2133600" cy="238760"/>
          </a:xfrm>
          <a:prstGeom prst="rect">
            <a:avLst/>
          </a:prstGeom>
        </p:spPr>
        <p:txBody>
          <a:bodyPr vert="horz" wrap="square" lIns="0" tIns="12065" rIns="0" bIns="0" rtlCol="0">
            <a:spAutoFit/>
          </a:bodyPr>
          <a:lstStyle/>
          <a:p>
            <a:pPr marL="12700" marR="5080">
              <a:lnSpc>
                <a:spcPct val="100000"/>
              </a:lnSpc>
              <a:spcBef>
                <a:spcPts val="95"/>
              </a:spcBef>
            </a:pPr>
            <a:r>
              <a:rPr sz="700" dirty="0">
                <a:solidFill>
                  <a:srgbClr val="181B1F"/>
                </a:solidFill>
                <a:latin typeface="Arial"/>
                <a:cs typeface="Arial"/>
              </a:rPr>
              <a:t>Greater</a:t>
            </a:r>
            <a:r>
              <a:rPr sz="700" spc="10" dirty="0">
                <a:solidFill>
                  <a:srgbClr val="181B1F"/>
                </a:solidFill>
                <a:latin typeface="Arial"/>
                <a:cs typeface="Arial"/>
              </a:rPr>
              <a:t> </a:t>
            </a:r>
            <a:r>
              <a:rPr sz="700" dirty="0">
                <a:solidFill>
                  <a:srgbClr val="181B1F"/>
                </a:solidFill>
                <a:latin typeface="Arial"/>
                <a:cs typeface="Arial"/>
              </a:rPr>
              <a:t>alignment</a:t>
            </a:r>
            <a:r>
              <a:rPr sz="700" spc="-30" dirty="0">
                <a:solidFill>
                  <a:srgbClr val="181B1F"/>
                </a:solidFill>
                <a:latin typeface="Arial"/>
                <a:cs typeface="Arial"/>
              </a:rPr>
              <a:t> </a:t>
            </a:r>
            <a:r>
              <a:rPr sz="700" dirty="0">
                <a:solidFill>
                  <a:srgbClr val="181B1F"/>
                </a:solidFill>
                <a:latin typeface="Arial"/>
                <a:cs typeface="Arial"/>
              </a:rPr>
              <a:t>with</a:t>
            </a:r>
            <a:r>
              <a:rPr sz="700" spc="-15" dirty="0">
                <a:solidFill>
                  <a:srgbClr val="181B1F"/>
                </a:solidFill>
                <a:latin typeface="Arial"/>
                <a:cs typeface="Arial"/>
              </a:rPr>
              <a:t> </a:t>
            </a:r>
            <a:r>
              <a:rPr sz="700" dirty="0">
                <a:solidFill>
                  <a:srgbClr val="181B1F"/>
                </a:solidFill>
                <a:latin typeface="Arial"/>
                <a:cs typeface="Arial"/>
              </a:rPr>
              <a:t>national</a:t>
            </a:r>
            <a:r>
              <a:rPr sz="700" spc="-15" dirty="0">
                <a:solidFill>
                  <a:srgbClr val="181B1F"/>
                </a:solidFill>
                <a:latin typeface="Arial"/>
                <a:cs typeface="Arial"/>
              </a:rPr>
              <a:t> </a:t>
            </a:r>
            <a:r>
              <a:rPr sz="700" dirty="0">
                <a:solidFill>
                  <a:srgbClr val="181B1F"/>
                </a:solidFill>
                <a:latin typeface="Arial"/>
                <a:cs typeface="Arial"/>
              </a:rPr>
              <a:t>guidelines</a:t>
            </a:r>
            <a:r>
              <a:rPr sz="700" spc="-30" dirty="0">
                <a:solidFill>
                  <a:srgbClr val="181B1F"/>
                </a:solidFill>
                <a:latin typeface="Arial"/>
                <a:cs typeface="Arial"/>
              </a:rPr>
              <a:t> </a:t>
            </a:r>
            <a:r>
              <a:rPr sz="700" dirty="0">
                <a:solidFill>
                  <a:srgbClr val="181B1F"/>
                </a:solidFill>
                <a:latin typeface="Arial"/>
                <a:cs typeface="Arial"/>
              </a:rPr>
              <a:t>&amp;</a:t>
            </a:r>
            <a:r>
              <a:rPr sz="700" spc="-30" dirty="0">
                <a:solidFill>
                  <a:srgbClr val="181B1F"/>
                </a:solidFill>
                <a:latin typeface="Arial"/>
                <a:cs typeface="Arial"/>
              </a:rPr>
              <a:t> </a:t>
            </a:r>
            <a:r>
              <a:rPr sz="700" spc="-20" dirty="0">
                <a:solidFill>
                  <a:srgbClr val="181B1F"/>
                </a:solidFill>
                <a:latin typeface="Arial"/>
                <a:cs typeface="Arial"/>
              </a:rPr>
              <a:t>fewer</a:t>
            </a:r>
            <a:r>
              <a:rPr sz="700" spc="500" dirty="0">
                <a:solidFill>
                  <a:srgbClr val="181B1F"/>
                </a:solidFill>
                <a:latin typeface="Arial"/>
                <a:cs typeface="Arial"/>
              </a:rPr>
              <a:t> </a:t>
            </a:r>
            <a:r>
              <a:rPr sz="700" dirty="0">
                <a:solidFill>
                  <a:srgbClr val="181B1F"/>
                </a:solidFill>
                <a:latin typeface="Arial"/>
                <a:cs typeface="Arial"/>
              </a:rPr>
              <a:t>restrictions</a:t>
            </a:r>
            <a:r>
              <a:rPr sz="700" spc="10" dirty="0">
                <a:solidFill>
                  <a:srgbClr val="181B1F"/>
                </a:solidFill>
                <a:latin typeface="Arial"/>
                <a:cs typeface="Arial"/>
              </a:rPr>
              <a:t> </a:t>
            </a:r>
            <a:r>
              <a:rPr sz="700" dirty="0">
                <a:solidFill>
                  <a:srgbClr val="181B1F"/>
                </a:solidFill>
                <a:latin typeface="Arial"/>
                <a:cs typeface="Arial"/>
              </a:rPr>
              <a:t>can</a:t>
            </a:r>
            <a:r>
              <a:rPr sz="700" spc="-20" dirty="0">
                <a:solidFill>
                  <a:srgbClr val="181B1F"/>
                </a:solidFill>
                <a:latin typeface="Arial"/>
                <a:cs typeface="Arial"/>
              </a:rPr>
              <a:t> </a:t>
            </a:r>
            <a:r>
              <a:rPr sz="700" dirty="0">
                <a:solidFill>
                  <a:srgbClr val="181B1F"/>
                </a:solidFill>
                <a:latin typeface="Arial"/>
                <a:cs typeface="Arial"/>
              </a:rPr>
              <a:t>reduce likelihood</a:t>
            </a:r>
            <a:r>
              <a:rPr sz="700" spc="-45" dirty="0">
                <a:solidFill>
                  <a:srgbClr val="181B1F"/>
                </a:solidFill>
                <a:latin typeface="Arial"/>
                <a:cs typeface="Arial"/>
              </a:rPr>
              <a:t> </a:t>
            </a:r>
            <a:r>
              <a:rPr sz="700" dirty="0">
                <a:solidFill>
                  <a:srgbClr val="181B1F"/>
                </a:solidFill>
                <a:latin typeface="Arial"/>
                <a:cs typeface="Arial"/>
              </a:rPr>
              <a:t>of</a:t>
            </a:r>
            <a:r>
              <a:rPr sz="700" spc="-10" dirty="0">
                <a:solidFill>
                  <a:srgbClr val="181B1F"/>
                </a:solidFill>
                <a:latin typeface="Arial"/>
                <a:cs typeface="Arial"/>
              </a:rPr>
              <a:t> </a:t>
            </a:r>
            <a:r>
              <a:rPr sz="700" dirty="0">
                <a:solidFill>
                  <a:srgbClr val="181B1F"/>
                </a:solidFill>
                <a:latin typeface="Arial"/>
                <a:cs typeface="Arial"/>
              </a:rPr>
              <a:t>going</a:t>
            </a:r>
            <a:r>
              <a:rPr sz="700" spc="-20" dirty="0">
                <a:solidFill>
                  <a:srgbClr val="181B1F"/>
                </a:solidFill>
                <a:latin typeface="Arial"/>
                <a:cs typeface="Arial"/>
              </a:rPr>
              <a:t> off-</a:t>
            </a:r>
            <a:r>
              <a:rPr sz="700" spc="-10" dirty="0">
                <a:solidFill>
                  <a:srgbClr val="181B1F"/>
                </a:solidFill>
                <a:latin typeface="Arial"/>
                <a:cs typeface="Arial"/>
              </a:rPr>
              <a:t>pathway</a:t>
            </a:r>
            <a:endParaRPr sz="700">
              <a:latin typeface="Arial"/>
              <a:cs typeface="Arial"/>
            </a:endParaRPr>
          </a:p>
        </p:txBody>
      </p:sp>
      <p:sp>
        <p:nvSpPr>
          <p:cNvPr id="36" name="object 36"/>
          <p:cNvSpPr/>
          <p:nvPr/>
        </p:nvSpPr>
        <p:spPr>
          <a:xfrm>
            <a:off x="1316781" y="3761709"/>
            <a:ext cx="7285355" cy="331470"/>
          </a:xfrm>
          <a:custGeom>
            <a:avLst/>
            <a:gdLst/>
            <a:ahLst/>
            <a:cxnLst/>
            <a:rect l="l" t="t" r="r" b="b"/>
            <a:pathLst>
              <a:path w="7285355" h="331470">
                <a:moveTo>
                  <a:pt x="7284974" y="0"/>
                </a:moveTo>
                <a:lnTo>
                  <a:pt x="165671" y="0"/>
                </a:lnTo>
                <a:lnTo>
                  <a:pt x="121627" y="5918"/>
                </a:lnTo>
                <a:lnTo>
                  <a:pt x="82051" y="22620"/>
                </a:lnTo>
                <a:lnTo>
                  <a:pt x="48521" y="48526"/>
                </a:lnTo>
                <a:lnTo>
                  <a:pt x="22617" y="82057"/>
                </a:lnTo>
                <a:lnTo>
                  <a:pt x="5917" y="121631"/>
                </a:lnTo>
                <a:lnTo>
                  <a:pt x="0" y="165671"/>
                </a:lnTo>
                <a:lnTo>
                  <a:pt x="0" y="331342"/>
                </a:lnTo>
                <a:lnTo>
                  <a:pt x="7119289" y="331342"/>
                </a:lnTo>
                <a:lnTo>
                  <a:pt x="7163334" y="325425"/>
                </a:lnTo>
                <a:lnTo>
                  <a:pt x="7202913" y="308725"/>
                </a:lnTo>
                <a:lnTo>
                  <a:pt x="7236445" y="282821"/>
                </a:lnTo>
                <a:lnTo>
                  <a:pt x="7262352" y="249291"/>
                </a:lnTo>
                <a:lnTo>
                  <a:pt x="7279055" y="209715"/>
                </a:lnTo>
                <a:lnTo>
                  <a:pt x="7284974" y="165671"/>
                </a:lnTo>
                <a:lnTo>
                  <a:pt x="7284974" y="0"/>
                </a:lnTo>
                <a:close/>
              </a:path>
            </a:pathLst>
          </a:custGeom>
          <a:solidFill>
            <a:srgbClr val="B3D5F0">
              <a:alpha val="39605"/>
            </a:srgbClr>
          </a:solidFill>
        </p:spPr>
        <p:txBody>
          <a:bodyPr wrap="square" lIns="0" tIns="0" rIns="0" bIns="0" rtlCol="0"/>
          <a:lstStyle/>
          <a:p>
            <a:endParaRPr/>
          </a:p>
        </p:txBody>
      </p:sp>
      <p:sp>
        <p:nvSpPr>
          <p:cNvPr id="37" name="object 37"/>
          <p:cNvSpPr txBox="1"/>
          <p:nvPr/>
        </p:nvSpPr>
        <p:spPr>
          <a:xfrm>
            <a:off x="1543441" y="3806287"/>
            <a:ext cx="6830695" cy="238760"/>
          </a:xfrm>
          <a:prstGeom prst="rect">
            <a:avLst/>
          </a:prstGeom>
        </p:spPr>
        <p:txBody>
          <a:bodyPr vert="horz" wrap="square" lIns="0" tIns="12065" rIns="0" bIns="0" rtlCol="0">
            <a:spAutoFit/>
          </a:bodyPr>
          <a:lstStyle/>
          <a:p>
            <a:pPr marL="1859280" marR="5080" indent="-1847214">
              <a:lnSpc>
                <a:spcPct val="100000"/>
              </a:lnSpc>
              <a:spcBef>
                <a:spcPts val="95"/>
              </a:spcBef>
            </a:pPr>
            <a:r>
              <a:rPr sz="700" b="1" dirty="0">
                <a:solidFill>
                  <a:srgbClr val="065BAA"/>
                </a:solidFill>
                <a:latin typeface="Arial"/>
                <a:cs typeface="Arial"/>
              </a:rPr>
              <a:t>EMR</a:t>
            </a:r>
            <a:r>
              <a:rPr sz="700" b="1" spc="-45" dirty="0">
                <a:solidFill>
                  <a:srgbClr val="065BAA"/>
                </a:solidFill>
                <a:latin typeface="Arial"/>
                <a:cs typeface="Arial"/>
              </a:rPr>
              <a:t> </a:t>
            </a:r>
            <a:r>
              <a:rPr sz="700" b="1" spc="-10" dirty="0">
                <a:solidFill>
                  <a:srgbClr val="065BAA"/>
                </a:solidFill>
                <a:latin typeface="Arial"/>
                <a:cs typeface="Arial"/>
              </a:rPr>
              <a:t>integration</a:t>
            </a:r>
            <a:r>
              <a:rPr sz="700" b="1" spc="25" dirty="0">
                <a:solidFill>
                  <a:srgbClr val="065BAA"/>
                </a:solidFill>
                <a:latin typeface="Arial"/>
                <a:cs typeface="Arial"/>
              </a:rPr>
              <a:t> </a:t>
            </a:r>
            <a:r>
              <a:rPr sz="700" b="1" dirty="0">
                <a:solidFill>
                  <a:srgbClr val="065BAA"/>
                </a:solidFill>
                <a:latin typeface="Arial"/>
                <a:cs typeface="Arial"/>
              </a:rPr>
              <a:t>as</a:t>
            </a:r>
            <a:r>
              <a:rPr sz="700" b="1" spc="-20" dirty="0">
                <a:solidFill>
                  <a:srgbClr val="065BAA"/>
                </a:solidFill>
                <a:latin typeface="Arial"/>
                <a:cs typeface="Arial"/>
              </a:rPr>
              <a:t> </a:t>
            </a:r>
            <a:r>
              <a:rPr sz="700" b="1" dirty="0">
                <a:solidFill>
                  <a:srgbClr val="065BAA"/>
                </a:solidFill>
                <a:latin typeface="Arial"/>
                <a:cs typeface="Arial"/>
              </a:rPr>
              <a:t>well as</a:t>
            </a:r>
            <a:r>
              <a:rPr sz="700" b="1" spc="-25" dirty="0">
                <a:solidFill>
                  <a:srgbClr val="065BAA"/>
                </a:solidFill>
                <a:latin typeface="Arial"/>
                <a:cs typeface="Arial"/>
              </a:rPr>
              <a:t> </a:t>
            </a:r>
            <a:r>
              <a:rPr sz="700" b="1" dirty="0">
                <a:solidFill>
                  <a:srgbClr val="065BAA"/>
                </a:solidFill>
                <a:latin typeface="Arial"/>
                <a:cs typeface="Arial"/>
              </a:rPr>
              <a:t>policing</a:t>
            </a:r>
            <a:r>
              <a:rPr sz="700" b="1" spc="15" dirty="0">
                <a:solidFill>
                  <a:srgbClr val="065BAA"/>
                </a:solidFill>
                <a:latin typeface="Arial"/>
                <a:cs typeface="Arial"/>
              </a:rPr>
              <a:t> </a:t>
            </a:r>
            <a:r>
              <a:rPr sz="700" b="1" dirty="0">
                <a:solidFill>
                  <a:srgbClr val="065BAA"/>
                </a:solidFill>
                <a:latin typeface="Arial"/>
                <a:cs typeface="Arial"/>
              </a:rPr>
              <a:t>mechanisms</a:t>
            </a:r>
            <a:r>
              <a:rPr sz="700" b="1" spc="10" dirty="0">
                <a:solidFill>
                  <a:srgbClr val="065BAA"/>
                </a:solidFill>
                <a:latin typeface="Arial"/>
                <a:cs typeface="Arial"/>
              </a:rPr>
              <a:t> </a:t>
            </a:r>
            <a:r>
              <a:rPr sz="700" b="1" dirty="0">
                <a:solidFill>
                  <a:srgbClr val="065BAA"/>
                </a:solidFill>
                <a:latin typeface="Arial"/>
                <a:cs typeface="Arial"/>
              </a:rPr>
              <a:t>such</a:t>
            </a:r>
            <a:r>
              <a:rPr sz="700" b="1" spc="-15" dirty="0">
                <a:solidFill>
                  <a:srgbClr val="065BAA"/>
                </a:solidFill>
                <a:latin typeface="Arial"/>
                <a:cs typeface="Arial"/>
              </a:rPr>
              <a:t> </a:t>
            </a:r>
            <a:r>
              <a:rPr sz="700" b="1" dirty="0">
                <a:solidFill>
                  <a:srgbClr val="065BAA"/>
                </a:solidFill>
                <a:latin typeface="Arial"/>
                <a:cs typeface="Arial"/>
              </a:rPr>
              <a:t>as</a:t>
            </a:r>
            <a:r>
              <a:rPr sz="700" b="1" spc="-20" dirty="0">
                <a:solidFill>
                  <a:srgbClr val="065BAA"/>
                </a:solidFill>
                <a:latin typeface="Arial"/>
                <a:cs typeface="Arial"/>
              </a:rPr>
              <a:t> </a:t>
            </a:r>
            <a:r>
              <a:rPr sz="700" b="1" spc="-10" dirty="0">
                <a:solidFill>
                  <a:srgbClr val="065BAA"/>
                </a:solidFill>
                <a:latin typeface="Arial"/>
                <a:cs typeface="Arial"/>
              </a:rPr>
              <a:t>(financial</a:t>
            </a:r>
            <a:r>
              <a:rPr sz="700" b="1" spc="30" dirty="0">
                <a:solidFill>
                  <a:srgbClr val="065BAA"/>
                </a:solidFill>
                <a:latin typeface="Arial"/>
                <a:cs typeface="Arial"/>
              </a:rPr>
              <a:t> </a:t>
            </a:r>
            <a:r>
              <a:rPr sz="700" b="1" dirty="0">
                <a:solidFill>
                  <a:srgbClr val="065BAA"/>
                </a:solidFill>
                <a:latin typeface="Arial"/>
                <a:cs typeface="Arial"/>
              </a:rPr>
              <a:t>risk,</a:t>
            </a:r>
            <a:r>
              <a:rPr sz="700" b="1" spc="-10" dirty="0">
                <a:solidFill>
                  <a:srgbClr val="065BAA"/>
                </a:solidFill>
                <a:latin typeface="Arial"/>
                <a:cs typeface="Arial"/>
              </a:rPr>
              <a:t> </a:t>
            </a:r>
            <a:r>
              <a:rPr sz="700" b="1" dirty="0">
                <a:solidFill>
                  <a:srgbClr val="065BAA"/>
                </a:solidFill>
                <a:latin typeface="Arial"/>
                <a:cs typeface="Arial"/>
              </a:rPr>
              <a:t>peer</a:t>
            </a:r>
            <a:r>
              <a:rPr sz="700" b="1" spc="-5" dirty="0">
                <a:solidFill>
                  <a:srgbClr val="065BAA"/>
                </a:solidFill>
                <a:latin typeface="Arial"/>
                <a:cs typeface="Arial"/>
              </a:rPr>
              <a:t> </a:t>
            </a:r>
            <a:r>
              <a:rPr sz="700" b="1" spc="-10" dirty="0">
                <a:solidFill>
                  <a:srgbClr val="065BAA"/>
                </a:solidFill>
                <a:latin typeface="Arial"/>
                <a:cs typeface="Arial"/>
              </a:rPr>
              <a:t>benchmarking</a:t>
            </a:r>
            <a:r>
              <a:rPr sz="700" b="1" spc="15" dirty="0">
                <a:solidFill>
                  <a:srgbClr val="065BAA"/>
                </a:solidFill>
                <a:latin typeface="Arial"/>
                <a:cs typeface="Arial"/>
              </a:rPr>
              <a:t> </a:t>
            </a:r>
            <a:r>
              <a:rPr sz="700" b="1" dirty="0">
                <a:solidFill>
                  <a:srgbClr val="065BAA"/>
                </a:solidFill>
                <a:latin typeface="Arial"/>
                <a:cs typeface="Arial"/>
              </a:rPr>
              <a:t>etc.)</a:t>
            </a:r>
            <a:r>
              <a:rPr sz="700" b="1" spc="-5" dirty="0">
                <a:solidFill>
                  <a:srgbClr val="065BAA"/>
                </a:solidFill>
                <a:latin typeface="Arial"/>
                <a:cs typeface="Arial"/>
              </a:rPr>
              <a:t> </a:t>
            </a:r>
            <a:r>
              <a:rPr sz="700" b="1" dirty="0">
                <a:solidFill>
                  <a:srgbClr val="065BAA"/>
                </a:solidFill>
                <a:latin typeface="Arial"/>
                <a:cs typeface="Arial"/>
              </a:rPr>
              <a:t>could</a:t>
            </a:r>
            <a:r>
              <a:rPr sz="700" b="1" spc="-5" dirty="0">
                <a:solidFill>
                  <a:srgbClr val="065BAA"/>
                </a:solidFill>
                <a:latin typeface="Arial"/>
                <a:cs typeface="Arial"/>
              </a:rPr>
              <a:t> </a:t>
            </a:r>
            <a:r>
              <a:rPr sz="700" b="1" spc="-10" dirty="0">
                <a:solidFill>
                  <a:srgbClr val="065BAA"/>
                </a:solidFill>
                <a:latin typeface="Arial"/>
                <a:cs typeface="Arial"/>
              </a:rPr>
              <a:t>potentially</a:t>
            </a:r>
            <a:r>
              <a:rPr sz="700" b="1" spc="15" dirty="0">
                <a:solidFill>
                  <a:srgbClr val="065BAA"/>
                </a:solidFill>
                <a:latin typeface="Arial"/>
                <a:cs typeface="Arial"/>
              </a:rPr>
              <a:t> </a:t>
            </a:r>
            <a:r>
              <a:rPr sz="700" b="1" dirty="0">
                <a:solidFill>
                  <a:srgbClr val="065BAA"/>
                </a:solidFill>
                <a:latin typeface="Arial"/>
                <a:cs typeface="Arial"/>
              </a:rPr>
              <a:t>lead</a:t>
            </a:r>
            <a:r>
              <a:rPr sz="700" b="1" spc="-5" dirty="0">
                <a:solidFill>
                  <a:srgbClr val="065BAA"/>
                </a:solidFill>
                <a:latin typeface="Arial"/>
                <a:cs typeface="Arial"/>
              </a:rPr>
              <a:t> </a:t>
            </a:r>
            <a:r>
              <a:rPr sz="700" b="1" dirty="0">
                <a:solidFill>
                  <a:srgbClr val="065BAA"/>
                </a:solidFill>
                <a:latin typeface="Arial"/>
                <a:cs typeface="Arial"/>
              </a:rPr>
              <a:t>to</a:t>
            </a:r>
            <a:r>
              <a:rPr sz="700" b="1" spc="-15" dirty="0">
                <a:solidFill>
                  <a:srgbClr val="065BAA"/>
                </a:solidFill>
                <a:latin typeface="Arial"/>
                <a:cs typeface="Arial"/>
              </a:rPr>
              <a:t> </a:t>
            </a:r>
            <a:r>
              <a:rPr sz="700" b="1" dirty="0">
                <a:solidFill>
                  <a:srgbClr val="065BAA"/>
                </a:solidFill>
                <a:latin typeface="Arial"/>
                <a:cs typeface="Arial"/>
              </a:rPr>
              <a:t>overall</a:t>
            </a:r>
            <a:r>
              <a:rPr sz="700" b="1" spc="10" dirty="0">
                <a:solidFill>
                  <a:srgbClr val="065BAA"/>
                </a:solidFill>
                <a:latin typeface="Arial"/>
                <a:cs typeface="Arial"/>
              </a:rPr>
              <a:t> </a:t>
            </a:r>
            <a:r>
              <a:rPr sz="700" b="1" dirty="0">
                <a:solidFill>
                  <a:srgbClr val="065BAA"/>
                </a:solidFill>
                <a:latin typeface="Arial"/>
                <a:cs typeface="Arial"/>
              </a:rPr>
              <a:t>greater</a:t>
            </a:r>
            <a:r>
              <a:rPr sz="700" b="1" spc="-5" dirty="0">
                <a:solidFill>
                  <a:srgbClr val="065BAA"/>
                </a:solidFill>
                <a:latin typeface="Arial"/>
                <a:cs typeface="Arial"/>
              </a:rPr>
              <a:t> </a:t>
            </a:r>
            <a:r>
              <a:rPr sz="700" b="1" dirty="0">
                <a:solidFill>
                  <a:srgbClr val="065BAA"/>
                </a:solidFill>
                <a:latin typeface="Arial"/>
                <a:cs typeface="Arial"/>
              </a:rPr>
              <a:t>adherence</a:t>
            </a:r>
            <a:r>
              <a:rPr sz="700" b="1" spc="5" dirty="0">
                <a:solidFill>
                  <a:srgbClr val="065BAA"/>
                </a:solidFill>
                <a:latin typeface="Arial"/>
                <a:cs typeface="Arial"/>
              </a:rPr>
              <a:t> </a:t>
            </a:r>
            <a:r>
              <a:rPr sz="700" b="1" dirty="0">
                <a:solidFill>
                  <a:srgbClr val="065BAA"/>
                </a:solidFill>
                <a:latin typeface="Arial"/>
                <a:cs typeface="Arial"/>
              </a:rPr>
              <a:t>to</a:t>
            </a:r>
            <a:r>
              <a:rPr sz="700" b="1" spc="-10" dirty="0">
                <a:solidFill>
                  <a:srgbClr val="065BAA"/>
                </a:solidFill>
                <a:latin typeface="Arial"/>
                <a:cs typeface="Arial"/>
              </a:rPr>
              <a:t> pathways,</a:t>
            </a:r>
            <a:r>
              <a:rPr sz="700" b="1" spc="500" dirty="0">
                <a:solidFill>
                  <a:srgbClr val="065BAA"/>
                </a:solidFill>
                <a:latin typeface="Arial"/>
                <a:cs typeface="Arial"/>
              </a:rPr>
              <a:t> </a:t>
            </a:r>
            <a:r>
              <a:rPr sz="700" b="1" dirty="0">
                <a:solidFill>
                  <a:srgbClr val="065BAA"/>
                </a:solidFill>
                <a:latin typeface="Arial"/>
                <a:cs typeface="Arial"/>
              </a:rPr>
              <a:t>as</a:t>
            </a:r>
            <a:r>
              <a:rPr sz="700" b="1" spc="-25" dirty="0">
                <a:solidFill>
                  <a:srgbClr val="065BAA"/>
                </a:solidFill>
                <a:latin typeface="Arial"/>
                <a:cs typeface="Arial"/>
              </a:rPr>
              <a:t> </a:t>
            </a:r>
            <a:r>
              <a:rPr sz="700" b="1" dirty="0">
                <a:solidFill>
                  <a:srgbClr val="065BAA"/>
                </a:solidFill>
                <a:latin typeface="Arial"/>
                <a:cs typeface="Arial"/>
              </a:rPr>
              <a:t>observed</a:t>
            </a:r>
            <a:r>
              <a:rPr sz="700" b="1" spc="5" dirty="0">
                <a:solidFill>
                  <a:srgbClr val="065BAA"/>
                </a:solidFill>
                <a:latin typeface="Arial"/>
                <a:cs typeface="Arial"/>
              </a:rPr>
              <a:t> </a:t>
            </a:r>
            <a:r>
              <a:rPr sz="700" b="1" dirty="0">
                <a:solidFill>
                  <a:srgbClr val="065BAA"/>
                </a:solidFill>
                <a:latin typeface="Arial"/>
                <a:cs typeface="Arial"/>
              </a:rPr>
              <a:t>with</a:t>
            </a:r>
            <a:r>
              <a:rPr sz="700" b="1" spc="-5" dirty="0">
                <a:solidFill>
                  <a:srgbClr val="065BAA"/>
                </a:solidFill>
                <a:latin typeface="Arial"/>
                <a:cs typeface="Arial"/>
              </a:rPr>
              <a:t> </a:t>
            </a:r>
            <a:r>
              <a:rPr sz="700" b="1" dirty="0">
                <a:solidFill>
                  <a:srgbClr val="065BAA"/>
                </a:solidFill>
                <a:latin typeface="Arial"/>
                <a:cs typeface="Arial"/>
              </a:rPr>
              <a:t>provider</a:t>
            </a:r>
            <a:r>
              <a:rPr sz="700" b="1" spc="20" dirty="0">
                <a:solidFill>
                  <a:srgbClr val="065BAA"/>
                </a:solidFill>
                <a:latin typeface="Arial"/>
                <a:cs typeface="Arial"/>
              </a:rPr>
              <a:t> </a:t>
            </a:r>
            <a:r>
              <a:rPr sz="700" b="1" spc="-10" dirty="0">
                <a:solidFill>
                  <a:srgbClr val="065BAA"/>
                </a:solidFill>
                <a:latin typeface="Arial"/>
                <a:cs typeface="Arial"/>
              </a:rPr>
              <a:t>pathways</a:t>
            </a:r>
            <a:r>
              <a:rPr sz="700" b="1" spc="25" dirty="0">
                <a:solidFill>
                  <a:srgbClr val="065BAA"/>
                </a:solidFill>
                <a:latin typeface="Arial"/>
                <a:cs typeface="Arial"/>
              </a:rPr>
              <a:t> </a:t>
            </a:r>
            <a:r>
              <a:rPr sz="700" b="1" dirty="0">
                <a:solidFill>
                  <a:srgbClr val="065BAA"/>
                </a:solidFill>
                <a:latin typeface="Arial"/>
                <a:cs typeface="Arial"/>
              </a:rPr>
              <a:t>(i.e.,</a:t>
            </a:r>
            <a:r>
              <a:rPr sz="700" b="1" spc="10" dirty="0">
                <a:solidFill>
                  <a:srgbClr val="065BAA"/>
                </a:solidFill>
                <a:latin typeface="Arial"/>
                <a:cs typeface="Arial"/>
              </a:rPr>
              <a:t> </a:t>
            </a:r>
            <a:r>
              <a:rPr sz="700" b="1" spc="-10" dirty="0">
                <a:solidFill>
                  <a:srgbClr val="065BAA"/>
                </a:solidFill>
                <a:latin typeface="Arial"/>
                <a:cs typeface="Arial"/>
              </a:rPr>
              <a:t>OneOncology,</a:t>
            </a:r>
            <a:r>
              <a:rPr sz="700" b="1" spc="30" dirty="0">
                <a:solidFill>
                  <a:srgbClr val="065BAA"/>
                </a:solidFill>
                <a:latin typeface="Arial"/>
                <a:cs typeface="Arial"/>
              </a:rPr>
              <a:t> </a:t>
            </a:r>
            <a:r>
              <a:rPr sz="700" b="1" spc="-10" dirty="0">
                <a:solidFill>
                  <a:srgbClr val="065BAA"/>
                </a:solidFill>
                <a:latin typeface="Arial"/>
                <a:cs typeface="Arial"/>
              </a:rPr>
              <a:t>ClinicalPath</a:t>
            </a:r>
            <a:r>
              <a:rPr sz="700" b="1" spc="15" dirty="0">
                <a:solidFill>
                  <a:srgbClr val="065BAA"/>
                </a:solidFill>
                <a:latin typeface="Arial"/>
                <a:cs typeface="Arial"/>
              </a:rPr>
              <a:t> </a:t>
            </a:r>
            <a:r>
              <a:rPr sz="700" b="1" spc="-10" dirty="0">
                <a:solidFill>
                  <a:srgbClr val="065BAA"/>
                </a:solidFill>
                <a:latin typeface="Arial"/>
                <a:cs typeface="Arial"/>
              </a:rPr>
              <a:t>etc.).</a:t>
            </a:r>
            <a:endParaRPr sz="700">
              <a:latin typeface="Arial"/>
              <a:cs typeface="Arial"/>
            </a:endParaRPr>
          </a:p>
        </p:txBody>
      </p:sp>
      <p:sp>
        <p:nvSpPr>
          <p:cNvPr id="38" name="object 38"/>
          <p:cNvSpPr txBox="1"/>
          <p:nvPr/>
        </p:nvSpPr>
        <p:spPr>
          <a:xfrm>
            <a:off x="1348426" y="3414948"/>
            <a:ext cx="3925570" cy="193675"/>
          </a:xfrm>
          <a:prstGeom prst="rect">
            <a:avLst/>
          </a:prstGeom>
        </p:spPr>
        <p:txBody>
          <a:bodyPr vert="horz" wrap="square" lIns="0" tIns="12700" rIns="0" bIns="0" rtlCol="0">
            <a:spAutoFit/>
          </a:bodyPr>
          <a:lstStyle/>
          <a:p>
            <a:pPr marL="12700" marR="5080">
              <a:lnSpc>
                <a:spcPct val="100000"/>
              </a:lnSpc>
              <a:spcBef>
                <a:spcPts val="100"/>
              </a:spcBef>
            </a:pPr>
            <a:r>
              <a:rPr sz="550" b="1" i="1" dirty="0">
                <a:latin typeface="Arial"/>
                <a:cs typeface="Arial"/>
              </a:rPr>
              <a:t>“We’ve</a:t>
            </a:r>
            <a:r>
              <a:rPr sz="550" b="1" i="1" spc="-30" dirty="0">
                <a:latin typeface="Arial"/>
                <a:cs typeface="Arial"/>
              </a:rPr>
              <a:t> </a:t>
            </a:r>
            <a:r>
              <a:rPr sz="550" b="1" i="1" dirty="0">
                <a:latin typeface="Arial"/>
                <a:cs typeface="Arial"/>
              </a:rPr>
              <a:t>achieved</a:t>
            </a:r>
            <a:r>
              <a:rPr sz="550" b="1" i="1" spc="-30" dirty="0">
                <a:latin typeface="Arial"/>
                <a:cs typeface="Arial"/>
              </a:rPr>
              <a:t> </a:t>
            </a:r>
            <a:r>
              <a:rPr sz="550" b="1" i="1" dirty="0">
                <a:latin typeface="Arial"/>
                <a:cs typeface="Arial"/>
              </a:rPr>
              <a:t>83%</a:t>
            </a:r>
            <a:r>
              <a:rPr sz="550" b="1" i="1" spc="-35" dirty="0">
                <a:latin typeface="Arial"/>
                <a:cs typeface="Arial"/>
              </a:rPr>
              <a:t> </a:t>
            </a:r>
            <a:r>
              <a:rPr sz="550" b="1" i="1" dirty="0">
                <a:latin typeface="Arial"/>
                <a:cs typeface="Arial"/>
              </a:rPr>
              <a:t>adherence</a:t>
            </a:r>
            <a:r>
              <a:rPr sz="550" b="1" i="1" spc="-35" dirty="0">
                <a:latin typeface="Arial"/>
                <a:cs typeface="Arial"/>
              </a:rPr>
              <a:t> </a:t>
            </a:r>
            <a:r>
              <a:rPr sz="550" b="1" i="1" dirty="0">
                <a:latin typeface="Arial"/>
                <a:cs typeface="Arial"/>
              </a:rPr>
              <a:t>to</a:t>
            </a:r>
            <a:r>
              <a:rPr sz="550" b="1" i="1" spc="5" dirty="0">
                <a:latin typeface="Arial"/>
                <a:cs typeface="Arial"/>
              </a:rPr>
              <a:t> </a:t>
            </a:r>
            <a:r>
              <a:rPr sz="550" b="1" i="1" dirty="0">
                <a:latin typeface="Arial"/>
                <a:cs typeface="Arial"/>
              </a:rPr>
              <a:t>these</a:t>
            </a:r>
            <a:r>
              <a:rPr sz="550" b="1" i="1" spc="-15" dirty="0">
                <a:latin typeface="Arial"/>
                <a:cs typeface="Arial"/>
              </a:rPr>
              <a:t> </a:t>
            </a:r>
            <a:r>
              <a:rPr sz="550" b="1" i="1" dirty="0">
                <a:latin typeface="Arial"/>
                <a:cs typeface="Arial"/>
              </a:rPr>
              <a:t>evidence-</a:t>
            </a:r>
            <a:r>
              <a:rPr sz="550" b="1" i="1" spc="-10" dirty="0">
                <a:latin typeface="Arial"/>
                <a:cs typeface="Arial"/>
              </a:rPr>
              <a:t>based</a:t>
            </a:r>
            <a:r>
              <a:rPr sz="550" b="1" i="1" spc="-50" dirty="0">
                <a:latin typeface="Arial"/>
                <a:cs typeface="Arial"/>
              </a:rPr>
              <a:t> </a:t>
            </a:r>
            <a:r>
              <a:rPr sz="550" b="1" i="1" dirty="0">
                <a:latin typeface="Arial"/>
                <a:cs typeface="Arial"/>
              </a:rPr>
              <a:t>treatment</a:t>
            </a:r>
            <a:r>
              <a:rPr sz="550" b="1" i="1" spc="-10" dirty="0">
                <a:latin typeface="Arial"/>
                <a:cs typeface="Arial"/>
              </a:rPr>
              <a:t> guidelines</a:t>
            </a:r>
            <a:r>
              <a:rPr sz="550" b="1" i="1" spc="-40" dirty="0">
                <a:latin typeface="Arial"/>
                <a:cs typeface="Arial"/>
              </a:rPr>
              <a:t> </a:t>
            </a:r>
            <a:r>
              <a:rPr sz="550" b="1" i="1" dirty="0">
                <a:latin typeface="Arial"/>
                <a:cs typeface="Arial"/>
              </a:rPr>
              <a:t>from</a:t>
            </a:r>
            <a:r>
              <a:rPr sz="550" b="1" i="1" spc="-5" dirty="0">
                <a:latin typeface="Arial"/>
                <a:cs typeface="Arial"/>
              </a:rPr>
              <a:t> </a:t>
            </a:r>
            <a:r>
              <a:rPr sz="550" b="1" i="1" dirty="0">
                <a:latin typeface="Arial"/>
                <a:cs typeface="Arial"/>
              </a:rPr>
              <a:t>the</a:t>
            </a:r>
            <a:r>
              <a:rPr sz="550" b="1" i="1" spc="10" dirty="0">
                <a:latin typeface="Arial"/>
                <a:cs typeface="Arial"/>
              </a:rPr>
              <a:t> </a:t>
            </a:r>
            <a:r>
              <a:rPr sz="550" b="1" i="1" dirty="0">
                <a:latin typeface="Arial"/>
                <a:cs typeface="Arial"/>
              </a:rPr>
              <a:t>NCCN</a:t>
            </a:r>
            <a:r>
              <a:rPr sz="550" b="1" i="1" spc="5" dirty="0">
                <a:latin typeface="Arial"/>
                <a:cs typeface="Arial"/>
              </a:rPr>
              <a:t> </a:t>
            </a:r>
            <a:r>
              <a:rPr sz="550" b="1" i="1" dirty="0">
                <a:latin typeface="Arial"/>
                <a:cs typeface="Arial"/>
              </a:rPr>
              <a:t>for</a:t>
            </a:r>
            <a:r>
              <a:rPr sz="550" b="1" i="1" spc="5" dirty="0">
                <a:latin typeface="Arial"/>
                <a:cs typeface="Arial"/>
              </a:rPr>
              <a:t> </a:t>
            </a:r>
            <a:r>
              <a:rPr sz="550" b="1" i="1" dirty="0">
                <a:latin typeface="Arial"/>
                <a:cs typeface="Arial"/>
              </a:rPr>
              <a:t>more than 15</a:t>
            </a:r>
            <a:r>
              <a:rPr sz="550" b="1" i="1" spc="-25" dirty="0">
                <a:latin typeface="Arial"/>
                <a:cs typeface="Arial"/>
              </a:rPr>
              <a:t> </a:t>
            </a:r>
            <a:r>
              <a:rPr sz="550" b="1" i="1" spc="-10" dirty="0">
                <a:latin typeface="Arial"/>
                <a:cs typeface="Arial"/>
              </a:rPr>
              <a:t>years.</a:t>
            </a:r>
            <a:r>
              <a:rPr sz="550" b="1" i="1" spc="500" dirty="0">
                <a:latin typeface="Arial"/>
                <a:cs typeface="Arial"/>
              </a:rPr>
              <a:t> </a:t>
            </a:r>
            <a:r>
              <a:rPr sz="550" b="1" i="1" spc="-10" dirty="0">
                <a:latin typeface="Arial"/>
                <a:cs typeface="Arial"/>
              </a:rPr>
              <a:t>That’s </a:t>
            </a:r>
            <a:r>
              <a:rPr sz="550" b="1" i="1" dirty="0">
                <a:latin typeface="Arial"/>
                <a:cs typeface="Arial"/>
              </a:rPr>
              <a:t>helped</a:t>
            </a:r>
            <a:r>
              <a:rPr sz="550" b="1" i="1" spc="-20" dirty="0">
                <a:latin typeface="Arial"/>
                <a:cs typeface="Arial"/>
              </a:rPr>
              <a:t> </a:t>
            </a:r>
            <a:r>
              <a:rPr sz="550" b="1" i="1" dirty="0">
                <a:latin typeface="Arial"/>
                <a:cs typeface="Arial"/>
              </a:rPr>
              <a:t>us</a:t>
            </a:r>
            <a:r>
              <a:rPr sz="550" b="1" i="1" spc="10" dirty="0">
                <a:latin typeface="Arial"/>
                <a:cs typeface="Arial"/>
              </a:rPr>
              <a:t> </a:t>
            </a:r>
            <a:r>
              <a:rPr sz="550" b="1" i="1" dirty="0">
                <a:latin typeface="Arial"/>
                <a:cs typeface="Arial"/>
              </a:rPr>
              <a:t>remove</a:t>
            </a:r>
            <a:r>
              <a:rPr sz="550" b="1" i="1" spc="-15" dirty="0">
                <a:latin typeface="Arial"/>
                <a:cs typeface="Arial"/>
              </a:rPr>
              <a:t> </a:t>
            </a:r>
            <a:r>
              <a:rPr sz="550" b="1" i="1" dirty="0">
                <a:latin typeface="Arial"/>
                <a:cs typeface="Arial"/>
              </a:rPr>
              <a:t>waste</a:t>
            </a:r>
            <a:r>
              <a:rPr sz="550" b="1" i="1" spc="-5" dirty="0">
                <a:latin typeface="Arial"/>
                <a:cs typeface="Arial"/>
              </a:rPr>
              <a:t> </a:t>
            </a:r>
            <a:r>
              <a:rPr sz="550" b="1" i="1" dirty="0">
                <a:latin typeface="Arial"/>
                <a:cs typeface="Arial"/>
              </a:rPr>
              <a:t>and</a:t>
            </a:r>
            <a:r>
              <a:rPr sz="550" b="1" i="1" spc="-10" dirty="0">
                <a:latin typeface="Arial"/>
                <a:cs typeface="Arial"/>
              </a:rPr>
              <a:t> </a:t>
            </a:r>
            <a:r>
              <a:rPr sz="550" b="1" i="1" dirty="0">
                <a:latin typeface="Arial"/>
                <a:cs typeface="Arial"/>
              </a:rPr>
              <a:t>reduce</a:t>
            </a:r>
            <a:r>
              <a:rPr sz="550" b="1" i="1" spc="-15" dirty="0">
                <a:latin typeface="Arial"/>
                <a:cs typeface="Arial"/>
              </a:rPr>
              <a:t> </a:t>
            </a:r>
            <a:r>
              <a:rPr sz="550" b="1" i="1" spc="-10" dirty="0">
                <a:latin typeface="Arial"/>
                <a:cs typeface="Arial"/>
              </a:rPr>
              <a:t>variations</a:t>
            </a:r>
            <a:r>
              <a:rPr sz="550" b="1" i="1" spc="-30" dirty="0">
                <a:latin typeface="Arial"/>
                <a:cs typeface="Arial"/>
              </a:rPr>
              <a:t> </a:t>
            </a:r>
            <a:r>
              <a:rPr sz="550" b="1" i="1" dirty="0">
                <a:latin typeface="Arial"/>
                <a:cs typeface="Arial"/>
              </a:rPr>
              <a:t>and</a:t>
            </a:r>
            <a:r>
              <a:rPr sz="550" b="1" i="1" spc="5" dirty="0">
                <a:latin typeface="Arial"/>
                <a:cs typeface="Arial"/>
              </a:rPr>
              <a:t> </a:t>
            </a:r>
            <a:r>
              <a:rPr sz="550" b="1" i="1" dirty="0">
                <a:latin typeface="Arial"/>
                <a:cs typeface="Arial"/>
              </a:rPr>
              <a:t>toxicity</a:t>
            </a:r>
            <a:r>
              <a:rPr sz="550" b="1" i="1" spc="-15" dirty="0">
                <a:latin typeface="Arial"/>
                <a:cs typeface="Arial"/>
              </a:rPr>
              <a:t> </a:t>
            </a:r>
            <a:r>
              <a:rPr sz="550" b="1" i="1" dirty="0">
                <a:latin typeface="Arial"/>
                <a:cs typeface="Arial"/>
              </a:rPr>
              <a:t>in</a:t>
            </a:r>
            <a:r>
              <a:rPr sz="550" b="1" i="1" spc="20" dirty="0">
                <a:latin typeface="Arial"/>
                <a:cs typeface="Arial"/>
              </a:rPr>
              <a:t> </a:t>
            </a:r>
            <a:r>
              <a:rPr sz="550" b="1" i="1" spc="-10" dirty="0">
                <a:latin typeface="Arial"/>
                <a:cs typeface="Arial"/>
              </a:rPr>
              <a:t>treatment.”</a:t>
            </a:r>
            <a:endParaRPr sz="550">
              <a:latin typeface="Arial"/>
              <a:cs typeface="Arial"/>
            </a:endParaRPr>
          </a:p>
        </p:txBody>
      </p:sp>
      <p:grpSp>
        <p:nvGrpSpPr>
          <p:cNvPr id="39" name="object 39"/>
          <p:cNvGrpSpPr/>
          <p:nvPr/>
        </p:nvGrpSpPr>
        <p:grpSpPr>
          <a:xfrm>
            <a:off x="1350057" y="2984371"/>
            <a:ext cx="3554729" cy="612140"/>
            <a:chOff x="1350057" y="2984371"/>
            <a:chExt cx="3554729" cy="612140"/>
          </a:xfrm>
        </p:grpSpPr>
        <p:pic>
          <p:nvPicPr>
            <p:cNvPr id="40" name="object 40"/>
            <p:cNvPicPr/>
            <p:nvPr/>
          </p:nvPicPr>
          <p:blipFill>
            <a:blip r:embed="rId4" cstate="print"/>
            <a:stretch>
              <a:fillRect/>
            </a:stretch>
          </p:blipFill>
          <p:spPr>
            <a:xfrm>
              <a:off x="4052366" y="3530536"/>
              <a:ext cx="851954" cy="65785"/>
            </a:xfrm>
            <a:prstGeom prst="rect">
              <a:avLst/>
            </a:prstGeom>
          </p:spPr>
        </p:pic>
        <p:sp>
          <p:nvSpPr>
            <p:cNvPr id="41" name="object 41"/>
            <p:cNvSpPr/>
            <p:nvPr/>
          </p:nvSpPr>
          <p:spPr>
            <a:xfrm>
              <a:off x="1350057" y="2984371"/>
              <a:ext cx="1283335" cy="327660"/>
            </a:xfrm>
            <a:custGeom>
              <a:avLst/>
              <a:gdLst/>
              <a:ahLst/>
              <a:cxnLst/>
              <a:rect l="l" t="t" r="r" b="b"/>
              <a:pathLst>
                <a:path w="1283335" h="327660">
                  <a:moveTo>
                    <a:pt x="1283093" y="0"/>
                  </a:moveTo>
                  <a:lnTo>
                    <a:pt x="131762" y="0"/>
                  </a:lnTo>
                  <a:lnTo>
                    <a:pt x="90115" y="6717"/>
                  </a:lnTo>
                  <a:lnTo>
                    <a:pt x="53945" y="25422"/>
                  </a:lnTo>
                  <a:lnTo>
                    <a:pt x="25422" y="53945"/>
                  </a:lnTo>
                  <a:lnTo>
                    <a:pt x="6717" y="90115"/>
                  </a:lnTo>
                  <a:lnTo>
                    <a:pt x="0" y="131762"/>
                  </a:lnTo>
                  <a:lnTo>
                    <a:pt x="0" y="327291"/>
                  </a:lnTo>
                  <a:lnTo>
                    <a:pt x="1151331" y="327291"/>
                  </a:lnTo>
                  <a:lnTo>
                    <a:pt x="1192978" y="320574"/>
                  </a:lnTo>
                  <a:lnTo>
                    <a:pt x="1229148" y="301870"/>
                  </a:lnTo>
                  <a:lnTo>
                    <a:pt x="1257671" y="273349"/>
                  </a:lnTo>
                  <a:lnTo>
                    <a:pt x="1276376" y="237183"/>
                  </a:lnTo>
                  <a:lnTo>
                    <a:pt x="1283093" y="195541"/>
                  </a:lnTo>
                  <a:lnTo>
                    <a:pt x="1283093" y="0"/>
                  </a:lnTo>
                  <a:close/>
                </a:path>
              </a:pathLst>
            </a:custGeom>
            <a:solidFill>
              <a:srgbClr val="1F69E7"/>
            </a:solidFill>
          </p:spPr>
          <p:txBody>
            <a:bodyPr wrap="square" lIns="0" tIns="0" rIns="0" bIns="0" rtlCol="0"/>
            <a:lstStyle/>
            <a:p>
              <a:endParaRPr/>
            </a:p>
          </p:txBody>
        </p:sp>
      </p:grpSp>
      <p:sp>
        <p:nvSpPr>
          <p:cNvPr id="42" name="object 42"/>
          <p:cNvSpPr txBox="1"/>
          <p:nvPr/>
        </p:nvSpPr>
        <p:spPr>
          <a:xfrm>
            <a:off x="1769144" y="3027114"/>
            <a:ext cx="576580" cy="238760"/>
          </a:xfrm>
          <a:prstGeom prst="rect">
            <a:avLst/>
          </a:prstGeom>
        </p:spPr>
        <p:txBody>
          <a:bodyPr vert="horz" wrap="square" lIns="0" tIns="12065" rIns="0" bIns="0" rtlCol="0">
            <a:spAutoFit/>
          </a:bodyPr>
          <a:lstStyle/>
          <a:p>
            <a:pPr marL="12700" marR="5080">
              <a:lnSpc>
                <a:spcPct val="100000"/>
              </a:lnSpc>
              <a:spcBef>
                <a:spcPts val="95"/>
              </a:spcBef>
            </a:pPr>
            <a:r>
              <a:rPr sz="700" b="1" spc="-10" dirty="0">
                <a:solidFill>
                  <a:srgbClr val="FFFFFF"/>
                </a:solidFill>
                <a:latin typeface="Arial"/>
                <a:cs typeface="Arial"/>
              </a:rPr>
              <a:t>Development</a:t>
            </a:r>
            <a:r>
              <a:rPr sz="700" b="1" spc="500" dirty="0">
                <a:solidFill>
                  <a:srgbClr val="FFFFFF"/>
                </a:solidFill>
                <a:latin typeface="Arial"/>
                <a:cs typeface="Arial"/>
              </a:rPr>
              <a:t> </a:t>
            </a:r>
            <a:r>
              <a:rPr sz="700" b="1" spc="-10" dirty="0">
                <a:solidFill>
                  <a:srgbClr val="FFFFFF"/>
                </a:solidFill>
                <a:latin typeface="Arial"/>
                <a:cs typeface="Arial"/>
              </a:rPr>
              <a:t>involvement</a:t>
            </a:r>
            <a:endParaRPr sz="700">
              <a:latin typeface="Arial"/>
              <a:cs typeface="Arial"/>
            </a:endParaRPr>
          </a:p>
        </p:txBody>
      </p:sp>
      <p:sp>
        <p:nvSpPr>
          <p:cNvPr id="43" name="object 43"/>
          <p:cNvSpPr/>
          <p:nvPr/>
        </p:nvSpPr>
        <p:spPr>
          <a:xfrm>
            <a:off x="1350057" y="2503206"/>
            <a:ext cx="1283335" cy="327660"/>
          </a:xfrm>
          <a:custGeom>
            <a:avLst/>
            <a:gdLst/>
            <a:ahLst/>
            <a:cxnLst/>
            <a:rect l="l" t="t" r="r" b="b"/>
            <a:pathLst>
              <a:path w="1283335" h="327660">
                <a:moveTo>
                  <a:pt x="1283093" y="0"/>
                </a:moveTo>
                <a:lnTo>
                  <a:pt x="131762" y="0"/>
                </a:lnTo>
                <a:lnTo>
                  <a:pt x="90115" y="6717"/>
                </a:lnTo>
                <a:lnTo>
                  <a:pt x="53945" y="25422"/>
                </a:lnTo>
                <a:lnTo>
                  <a:pt x="25422" y="53945"/>
                </a:lnTo>
                <a:lnTo>
                  <a:pt x="6717" y="90115"/>
                </a:lnTo>
                <a:lnTo>
                  <a:pt x="0" y="131762"/>
                </a:lnTo>
                <a:lnTo>
                  <a:pt x="0" y="327291"/>
                </a:lnTo>
                <a:lnTo>
                  <a:pt x="1151331" y="327291"/>
                </a:lnTo>
                <a:lnTo>
                  <a:pt x="1192978" y="320574"/>
                </a:lnTo>
                <a:lnTo>
                  <a:pt x="1229148" y="301870"/>
                </a:lnTo>
                <a:lnTo>
                  <a:pt x="1257671" y="273349"/>
                </a:lnTo>
                <a:lnTo>
                  <a:pt x="1276376" y="237183"/>
                </a:lnTo>
                <a:lnTo>
                  <a:pt x="1283093" y="195541"/>
                </a:lnTo>
                <a:lnTo>
                  <a:pt x="1283093" y="0"/>
                </a:lnTo>
                <a:close/>
              </a:path>
            </a:pathLst>
          </a:custGeom>
          <a:solidFill>
            <a:srgbClr val="9F23E1"/>
          </a:solidFill>
        </p:spPr>
        <p:txBody>
          <a:bodyPr wrap="square" lIns="0" tIns="0" rIns="0" bIns="0" rtlCol="0"/>
          <a:lstStyle/>
          <a:p>
            <a:endParaRPr/>
          </a:p>
        </p:txBody>
      </p:sp>
      <p:sp>
        <p:nvSpPr>
          <p:cNvPr id="44" name="object 44"/>
          <p:cNvSpPr txBox="1"/>
          <p:nvPr/>
        </p:nvSpPr>
        <p:spPr>
          <a:xfrm>
            <a:off x="1769144" y="2599290"/>
            <a:ext cx="675005" cy="132080"/>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FFFFFF"/>
                </a:solidFill>
                <a:latin typeface="Arial"/>
                <a:cs typeface="Arial"/>
              </a:rPr>
              <a:t>Restrictiveness</a:t>
            </a:r>
            <a:endParaRPr sz="700">
              <a:latin typeface="Arial"/>
              <a:cs typeface="Arial"/>
            </a:endParaRPr>
          </a:p>
        </p:txBody>
      </p:sp>
      <p:sp>
        <p:nvSpPr>
          <p:cNvPr id="45" name="object 45"/>
          <p:cNvSpPr/>
          <p:nvPr/>
        </p:nvSpPr>
        <p:spPr>
          <a:xfrm>
            <a:off x="1350057" y="2010507"/>
            <a:ext cx="1283335" cy="327660"/>
          </a:xfrm>
          <a:custGeom>
            <a:avLst/>
            <a:gdLst/>
            <a:ahLst/>
            <a:cxnLst/>
            <a:rect l="l" t="t" r="r" b="b"/>
            <a:pathLst>
              <a:path w="1283335" h="327660">
                <a:moveTo>
                  <a:pt x="1283093" y="0"/>
                </a:moveTo>
                <a:lnTo>
                  <a:pt x="131762" y="0"/>
                </a:lnTo>
                <a:lnTo>
                  <a:pt x="90115" y="6717"/>
                </a:lnTo>
                <a:lnTo>
                  <a:pt x="53945" y="25422"/>
                </a:lnTo>
                <a:lnTo>
                  <a:pt x="25422" y="53945"/>
                </a:lnTo>
                <a:lnTo>
                  <a:pt x="6717" y="90115"/>
                </a:lnTo>
                <a:lnTo>
                  <a:pt x="0" y="131762"/>
                </a:lnTo>
                <a:lnTo>
                  <a:pt x="0" y="327291"/>
                </a:lnTo>
                <a:lnTo>
                  <a:pt x="1151331" y="327291"/>
                </a:lnTo>
                <a:lnTo>
                  <a:pt x="1192978" y="320574"/>
                </a:lnTo>
                <a:lnTo>
                  <a:pt x="1229148" y="301870"/>
                </a:lnTo>
                <a:lnTo>
                  <a:pt x="1257671" y="273349"/>
                </a:lnTo>
                <a:lnTo>
                  <a:pt x="1276376" y="237183"/>
                </a:lnTo>
                <a:lnTo>
                  <a:pt x="1283093" y="195541"/>
                </a:lnTo>
                <a:lnTo>
                  <a:pt x="1283093" y="0"/>
                </a:lnTo>
                <a:close/>
              </a:path>
            </a:pathLst>
          </a:custGeom>
          <a:solidFill>
            <a:srgbClr val="CA0092"/>
          </a:solidFill>
        </p:spPr>
        <p:txBody>
          <a:bodyPr wrap="square" lIns="0" tIns="0" rIns="0" bIns="0" rtlCol="0"/>
          <a:lstStyle/>
          <a:p>
            <a:endParaRPr/>
          </a:p>
        </p:txBody>
      </p:sp>
      <p:sp>
        <p:nvSpPr>
          <p:cNvPr id="46" name="object 46"/>
          <p:cNvSpPr txBox="1"/>
          <p:nvPr/>
        </p:nvSpPr>
        <p:spPr>
          <a:xfrm>
            <a:off x="1769144" y="2053251"/>
            <a:ext cx="559435" cy="238760"/>
          </a:xfrm>
          <a:prstGeom prst="rect">
            <a:avLst/>
          </a:prstGeom>
        </p:spPr>
        <p:txBody>
          <a:bodyPr vert="horz" wrap="square" lIns="0" tIns="12065" rIns="0" bIns="0" rtlCol="0">
            <a:spAutoFit/>
          </a:bodyPr>
          <a:lstStyle/>
          <a:p>
            <a:pPr marL="12700" marR="5080">
              <a:lnSpc>
                <a:spcPct val="100000"/>
              </a:lnSpc>
              <a:spcBef>
                <a:spcPts val="95"/>
              </a:spcBef>
            </a:pPr>
            <a:r>
              <a:rPr sz="700" b="1" spc="-10" dirty="0">
                <a:solidFill>
                  <a:srgbClr val="FFFFFF"/>
                </a:solidFill>
                <a:latin typeface="Arial"/>
                <a:cs typeface="Arial"/>
              </a:rPr>
              <a:t>Policing</a:t>
            </a:r>
            <a:r>
              <a:rPr sz="700" b="1" spc="500" dirty="0">
                <a:solidFill>
                  <a:srgbClr val="FFFFFF"/>
                </a:solidFill>
                <a:latin typeface="Arial"/>
                <a:cs typeface="Arial"/>
              </a:rPr>
              <a:t> </a:t>
            </a:r>
            <a:r>
              <a:rPr sz="700" b="1" spc="-10" dirty="0">
                <a:solidFill>
                  <a:srgbClr val="FFFFFF"/>
                </a:solidFill>
                <a:latin typeface="Arial"/>
                <a:cs typeface="Arial"/>
              </a:rPr>
              <a:t>mechanisms</a:t>
            </a:r>
            <a:endParaRPr sz="700">
              <a:latin typeface="Arial"/>
              <a:cs typeface="Arial"/>
            </a:endParaRPr>
          </a:p>
        </p:txBody>
      </p:sp>
      <p:sp>
        <p:nvSpPr>
          <p:cNvPr id="47" name="object 47"/>
          <p:cNvSpPr/>
          <p:nvPr/>
        </p:nvSpPr>
        <p:spPr>
          <a:xfrm>
            <a:off x="1350057" y="1523575"/>
            <a:ext cx="1283335" cy="327660"/>
          </a:xfrm>
          <a:custGeom>
            <a:avLst/>
            <a:gdLst/>
            <a:ahLst/>
            <a:cxnLst/>
            <a:rect l="l" t="t" r="r" b="b"/>
            <a:pathLst>
              <a:path w="1283335" h="327660">
                <a:moveTo>
                  <a:pt x="1283093" y="0"/>
                </a:moveTo>
                <a:lnTo>
                  <a:pt x="131762" y="0"/>
                </a:lnTo>
                <a:lnTo>
                  <a:pt x="90115" y="6717"/>
                </a:lnTo>
                <a:lnTo>
                  <a:pt x="53945" y="25422"/>
                </a:lnTo>
                <a:lnTo>
                  <a:pt x="25422" y="53945"/>
                </a:lnTo>
                <a:lnTo>
                  <a:pt x="6717" y="90115"/>
                </a:lnTo>
                <a:lnTo>
                  <a:pt x="0" y="131762"/>
                </a:lnTo>
                <a:lnTo>
                  <a:pt x="0" y="327291"/>
                </a:lnTo>
                <a:lnTo>
                  <a:pt x="1151331" y="327291"/>
                </a:lnTo>
                <a:lnTo>
                  <a:pt x="1192978" y="320574"/>
                </a:lnTo>
                <a:lnTo>
                  <a:pt x="1229148" y="301870"/>
                </a:lnTo>
                <a:lnTo>
                  <a:pt x="1257671" y="273349"/>
                </a:lnTo>
                <a:lnTo>
                  <a:pt x="1276376" y="237183"/>
                </a:lnTo>
                <a:lnTo>
                  <a:pt x="1283093" y="195541"/>
                </a:lnTo>
                <a:lnTo>
                  <a:pt x="1283093" y="0"/>
                </a:lnTo>
                <a:close/>
              </a:path>
            </a:pathLst>
          </a:custGeom>
          <a:solidFill>
            <a:srgbClr val="D40055"/>
          </a:solidFill>
        </p:spPr>
        <p:txBody>
          <a:bodyPr wrap="square" lIns="0" tIns="0" rIns="0" bIns="0" rtlCol="0"/>
          <a:lstStyle/>
          <a:p>
            <a:endParaRPr/>
          </a:p>
        </p:txBody>
      </p:sp>
      <p:sp>
        <p:nvSpPr>
          <p:cNvPr id="48" name="object 48"/>
          <p:cNvSpPr txBox="1"/>
          <p:nvPr/>
        </p:nvSpPr>
        <p:spPr>
          <a:xfrm>
            <a:off x="1769144" y="1566320"/>
            <a:ext cx="478790" cy="238760"/>
          </a:xfrm>
          <a:prstGeom prst="rect">
            <a:avLst/>
          </a:prstGeom>
        </p:spPr>
        <p:txBody>
          <a:bodyPr vert="horz" wrap="square" lIns="0" tIns="12065" rIns="0" bIns="0" rtlCol="0">
            <a:spAutoFit/>
          </a:bodyPr>
          <a:lstStyle/>
          <a:p>
            <a:pPr marL="12700" marR="5080">
              <a:lnSpc>
                <a:spcPct val="100000"/>
              </a:lnSpc>
              <a:spcBef>
                <a:spcPts val="95"/>
              </a:spcBef>
            </a:pPr>
            <a:r>
              <a:rPr sz="700" b="1" spc="-10" dirty="0">
                <a:solidFill>
                  <a:srgbClr val="FFFFFF"/>
                </a:solidFill>
                <a:latin typeface="Arial"/>
                <a:cs typeface="Arial"/>
              </a:rPr>
              <a:t>Workflow</a:t>
            </a:r>
            <a:r>
              <a:rPr sz="700" b="1" spc="500" dirty="0">
                <a:solidFill>
                  <a:srgbClr val="FFFFFF"/>
                </a:solidFill>
                <a:latin typeface="Arial"/>
                <a:cs typeface="Arial"/>
              </a:rPr>
              <a:t> </a:t>
            </a:r>
            <a:r>
              <a:rPr sz="700" b="1" spc="-10" dirty="0">
                <a:solidFill>
                  <a:srgbClr val="FFFFFF"/>
                </a:solidFill>
                <a:latin typeface="Arial"/>
                <a:cs typeface="Arial"/>
              </a:rPr>
              <a:t>integration</a:t>
            </a:r>
            <a:endParaRPr sz="700">
              <a:latin typeface="Arial"/>
              <a:cs typeface="Arial"/>
            </a:endParaRPr>
          </a:p>
        </p:txBody>
      </p:sp>
      <p:grpSp>
        <p:nvGrpSpPr>
          <p:cNvPr id="49" name="object 49"/>
          <p:cNvGrpSpPr/>
          <p:nvPr/>
        </p:nvGrpSpPr>
        <p:grpSpPr>
          <a:xfrm>
            <a:off x="1343712" y="1918305"/>
            <a:ext cx="3893820" cy="995044"/>
            <a:chOff x="1343712" y="1918305"/>
            <a:chExt cx="3893820" cy="995044"/>
          </a:xfrm>
        </p:grpSpPr>
        <p:sp>
          <p:nvSpPr>
            <p:cNvPr id="50" name="object 50"/>
            <p:cNvSpPr/>
            <p:nvPr/>
          </p:nvSpPr>
          <p:spPr>
            <a:xfrm>
              <a:off x="1350062" y="2906483"/>
              <a:ext cx="3881120" cy="0"/>
            </a:xfrm>
            <a:custGeom>
              <a:avLst/>
              <a:gdLst/>
              <a:ahLst/>
              <a:cxnLst/>
              <a:rect l="l" t="t" r="r" b="b"/>
              <a:pathLst>
                <a:path w="3881120">
                  <a:moveTo>
                    <a:pt x="0" y="0"/>
                  </a:moveTo>
                  <a:lnTo>
                    <a:pt x="3880866" y="0"/>
                  </a:lnTo>
                </a:path>
              </a:pathLst>
            </a:custGeom>
            <a:ln w="12700">
              <a:solidFill>
                <a:srgbClr val="D9D9D9"/>
              </a:solidFill>
            </a:ln>
          </p:spPr>
          <p:txBody>
            <a:bodyPr wrap="square" lIns="0" tIns="0" rIns="0" bIns="0" rtlCol="0"/>
            <a:lstStyle/>
            <a:p>
              <a:endParaRPr/>
            </a:p>
          </p:txBody>
        </p:sp>
        <p:sp>
          <p:nvSpPr>
            <p:cNvPr id="51" name="object 51"/>
            <p:cNvSpPr/>
            <p:nvPr/>
          </p:nvSpPr>
          <p:spPr>
            <a:xfrm>
              <a:off x="1350062" y="2427904"/>
              <a:ext cx="3881120" cy="0"/>
            </a:xfrm>
            <a:custGeom>
              <a:avLst/>
              <a:gdLst/>
              <a:ahLst/>
              <a:cxnLst/>
              <a:rect l="l" t="t" r="r" b="b"/>
              <a:pathLst>
                <a:path w="3881120">
                  <a:moveTo>
                    <a:pt x="0" y="0"/>
                  </a:moveTo>
                  <a:lnTo>
                    <a:pt x="3880866" y="0"/>
                  </a:lnTo>
                </a:path>
              </a:pathLst>
            </a:custGeom>
            <a:ln w="12700">
              <a:solidFill>
                <a:srgbClr val="D9D9D9"/>
              </a:solidFill>
            </a:ln>
          </p:spPr>
          <p:txBody>
            <a:bodyPr wrap="square" lIns="0" tIns="0" rIns="0" bIns="0" rtlCol="0"/>
            <a:lstStyle/>
            <a:p>
              <a:endParaRPr/>
            </a:p>
          </p:txBody>
        </p:sp>
        <p:sp>
          <p:nvSpPr>
            <p:cNvPr id="52" name="object 52"/>
            <p:cNvSpPr/>
            <p:nvPr/>
          </p:nvSpPr>
          <p:spPr>
            <a:xfrm>
              <a:off x="1350062" y="1924655"/>
              <a:ext cx="3881120" cy="0"/>
            </a:xfrm>
            <a:custGeom>
              <a:avLst/>
              <a:gdLst/>
              <a:ahLst/>
              <a:cxnLst/>
              <a:rect l="l" t="t" r="r" b="b"/>
              <a:pathLst>
                <a:path w="3881120">
                  <a:moveTo>
                    <a:pt x="0" y="0"/>
                  </a:moveTo>
                  <a:lnTo>
                    <a:pt x="3880866" y="0"/>
                  </a:lnTo>
                </a:path>
              </a:pathLst>
            </a:custGeom>
            <a:ln w="12700">
              <a:solidFill>
                <a:srgbClr val="D9D9D9"/>
              </a:solidFill>
            </a:ln>
          </p:spPr>
          <p:txBody>
            <a:bodyPr wrap="square" lIns="0" tIns="0" rIns="0" bIns="0" rtlCol="0"/>
            <a:lstStyle/>
            <a:p>
              <a:endParaRPr/>
            </a:p>
          </p:txBody>
        </p:sp>
      </p:grpSp>
      <p:sp>
        <p:nvSpPr>
          <p:cNvPr id="53" name="object 53"/>
          <p:cNvSpPr txBox="1"/>
          <p:nvPr/>
        </p:nvSpPr>
        <p:spPr>
          <a:xfrm>
            <a:off x="7948038" y="2902108"/>
            <a:ext cx="585470" cy="527050"/>
          </a:xfrm>
          <a:prstGeom prst="rect">
            <a:avLst/>
          </a:prstGeom>
        </p:spPr>
        <p:txBody>
          <a:bodyPr vert="horz" wrap="square" lIns="0" tIns="12065" rIns="0" bIns="0" rtlCol="0">
            <a:spAutoFit/>
          </a:bodyPr>
          <a:lstStyle/>
          <a:p>
            <a:pPr marL="12700">
              <a:lnSpc>
                <a:spcPct val="100000"/>
              </a:lnSpc>
              <a:spcBef>
                <a:spcPts val="95"/>
              </a:spcBef>
            </a:pPr>
            <a:r>
              <a:rPr sz="700" spc="-25" dirty="0">
                <a:solidFill>
                  <a:srgbClr val="181B1F"/>
                </a:solidFill>
                <a:latin typeface="Arial"/>
                <a:cs typeface="Arial"/>
              </a:rPr>
              <a:t>70%</a:t>
            </a:r>
            <a:endParaRPr sz="700">
              <a:latin typeface="Arial"/>
              <a:cs typeface="Arial"/>
            </a:endParaRPr>
          </a:p>
          <a:p>
            <a:pPr marL="90170" marR="5080" indent="91440">
              <a:lnSpc>
                <a:spcPct val="100000"/>
              </a:lnSpc>
              <a:spcBef>
                <a:spcPts val="409"/>
              </a:spcBef>
            </a:pPr>
            <a:r>
              <a:rPr sz="450" b="1" spc="-10" dirty="0">
                <a:solidFill>
                  <a:srgbClr val="1F69E7"/>
                </a:solidFill>
                <a:latin typeface="Arial"/>
                <a:cs typeface="Arial"/>
              </a:rPr>
              <a:t>Restrictive</a:t>
            </a:r>
            <a:r>
              <a:rPr sz="450" b="1" spc="500" dirty="0">
                <a:solidFill>
                  <a:srgbClr val="1F69E7"/>
                </a:solidFill>
                <a:latin typeface="Arial"/>
                <a:cs typeface="Arial"/>
              </a:rPr>
              <a:t> </a:t>
            </a:r>
            <a:r>
              <a:rPr sz="450" b="1" dirty="0">
                <a:solidFill>
                  <a:srgbClr val="1F69E7"/>
                </a:solidFill>
                <a:latin typeface="Arial"/>
                <a:cs typeface="Arial"/>
              </a:rPr>
              <a:t>payer</a:t>
            </a:r>
            <a:r>
              <a:rPr sz="450" b="1" spc="-25" dirty="0">
                <a:solidFill>
                  <a:srgbClr val="1F69E7"/>
                </a:solidFill>
                <a:latin typeface="Arial"/>
                <a:cs typeface="Arial"/>
              </a:rPr>
              <a:t> </a:t>
            </a:r>
            <a:r>
              <a:rPr sz="450" b="1" spc="-10" dirty="0">
                <a:solidFill>
                  <a:srgbClr val="1F69E7"/>
                </a:solidFill>
                <a:latin typeface="Arial"/>
                <a:cs typeface="Arial"/>
              </a:rPr>
              <a:t>pathways</a:t>
            </a:r>
            <a:r>
              <a:rPr sz="450" b="1" spc="500" dirty="0">
                <a:solidFill>
                  <a:srgbClr val="1F69E7"/>
                </a:solidFill>
                <a:latin typeface="Arial"/>
                <a:cs typeface="Arial"/>
              </a:rPr>
              <a:t> </a:t>
            </a:r>
            <a:r>
              <a:rPr sz="450" b="1" dirty="0">
                <a:solidFill>
                  <a:srgbClr val="102746"/>
                </a:solidFill>
                <a:latin typeface="Arial"/>
                <a:cs typeface="Arial"/>
              </a:rPr>
              <a:t>(UHC,</a:t>
            </a:r>
            <a:r>
              <a:rPr sz="450" b="1" spc="-25" dirty="0">
                <a:solidFill>
                  <a:srgbClr val="102746"/>
                </a:solidFill>
                <a:latin typeface="Arial"/>
                <a:cs typeface="Arial"/>
              </a:rPr>
              <a:t> </a:t>
            </a:r>
            <a:r>
              <a:rPr sz="450" b="1" dirty="0">
                <a:solidFill>
                  <a:srgbClr val="102746"/>
                </a:solidFill>
                <a:latin typeface="Arial"/>
                <a:cs typeface="Arial"/>
              </a:rPr>
              <a:t>Evolent,</a:t>
            </a:r>
            <a:r>
              <a:rPr sz="450" b="1" spc="-30" dirty="0">
                <a:solidFill>
                  <a:srgbClr val="102746"/>
                </a:solidFill>
                <a:latin typeface="Arial"/>
                <a:cs typeface="Arial"/>
              </a:rPr>
              <a:t> </a:t>
            </a:r>
            <a:r>
              <a:rPr sz="450" b="1" spc="-50" dirty="0">
                <a:solidFill>
                  <a:srgbClr val="102746"/>
                </a:solidFill>
                <a:latin typeface="Arial"/>
                <a:cs typeface="Arial"/>
              </a:rPr>
              <a:t>&amp;</a:t>
            </a:r>
            <a:r>
              <a:rPr sz="450" b="1" spc="500" dirty="0">
                <a:solidFill>
                  <a:srgbClr val="102746"/>
                </a:solidFill>
                <a:latin typeface="Arial"/>
                <a:cs typeface="Arial"/>
              </a:rPr>
              <a:t> </a:t>
            </a:r>
            <a:r>
              <a:rPr sz="450" b="1" spc="-10" dirty="0">
                <a:solidFill>
                  <a:srgbClr val="102746"/>
                </a:solidFill>
                <a:latin typeface="Arial"/>
                <a:cs typeface="Arial"/>
              </a:rPr>
              <a:t>Carelon)</a:t>
            </a:r>
            <a:r>
              <a:rPr sz="450" b="1" spc="5" dirty="0">
                <a:solidFill>
                  <a:srgbClr val="102746"/>
                </a:solidFill>
                <a:latin typeface="Arial"/>
                <a:cs typeface="Arial"/>
              </a:rPr>
              <a:t> </a:t>
            </a:r>
            <a:r>
              <a:rPr sz="450" b="1" dirty="0">
                <a:solidFill>
                  <a:srgbClr val="102746"/>
                </a:solidFill>
                <a:latin typeface="Arial"/>
                <a:cs typeface="Arial"/>
              </a:rPr>
              <a:t>have</a:t>
            </a:r>
            <a:r>
              <a:rPr sz="450" b="1" spc="25" dirty="0">
                <a:solidFill>
                  <a:srgbClr val="102746"/>
                </a:solidFill>
                <a:latin typeface="Arial"/>
                <a:cs typeface="Arial"/>
              </a:rPr>
              <a:t> </a:t>
            </a:r>
            <a:r>
              <a:rPr sz="450" b="1" spc="-25" dirty="0">
                <a:solidFill>
                  <a:srgbClr val="102746"/>
                </a:solidFill>
                <a:latin typeface="Arial"/>
                <a:cs typeface="Arial"/>
              </a:rPr>
              <a:t>the</a:t>
            </a:r>
            <a:r>
              <a:rPr sz="450" b="1" spc="500" dirty="0">
                <a:solidFill>
                  <a:srgbClr val="102746"/>
                </a:solidFill>
                <a:latin typeface="Arial"/>
                <a:cs typeface="Arial"/>
              </a:rPr>
              <a:t> </a:t>
            </a:r>
            <a:r>
              <a:rPr sz="450" b="1" dirty="0">
                <a:solidFill>
                  <a:srgbClr val="102746"/>
                </a:solidFill>
                <a:latin typeface="Arial"/>
                <a:cs typeface="Arial"/>
              </a:rPr>
              <a:t>lowest</a:t>
            </a:r>
            <a:r>
              <a:rPr sz="450" b="1" spc="-25" dirty="0">
                <a:solidFill>
                  <a:srgbClr val="102746"/>
                </a:solidFill>
                <a:latin typeface="Arial"/>
                <a:cs typeface="Arial"/>
              </a:rPr>
              <a:t> </a:t>
            </a:r>
            <a:r>
              <a:rPr sz="450" b="1" spc="-10" dirty="0">
                <a:solidFill>
                  <a:srgbClr val="102746"/>
                </a:solidFill>
                <a:latin typeface="Arial"/>
                <a:cs typeface="Arial"/>
              </a:rPr>
              <a:t>adherence</a:t>
            </a:r>
            <a:endParaRPr sz="450">
              <a:latin typeface="Arial"/>
              <a:cs typeface="Arial"/>
            </a:endParaRPr>
          </a:p>
        </p:txBody>
      </p:sp>
      <p:grpSp>
        <p:nvGrpSpPr>
          <p:cNvPr id="54" name="object 54"/>
          <p:cNvGrpSpPr/>
          <p:nvPr/>
        </p:nvGrpSpPr>
        <p:grpSpPr>
          <a:xfrm>
            <a:off x="1452445" y="1780137"/>
            <a:ext cx="6480810" cy="1739900"/>
            <a:chOff x="1452445" y="1780137"/>
            <a:chExt cx="6480810" cy="1739900"/>
          </a:xfrm>
        </p:grpSpPr>
        <p:pic>
          <p:nvPicPr>
            <p:cNvPr id="55" name="object 55"/>
            <p:cNvPicPr/>
            <p:nvPr/>
          </p:nvPicPr>
          <p:blipFill>
            <a:blip r:embed="rId5" cstate="print"/>
            <a:stretch>
              <a:fillRect/>
            </a:stretch>
          </p:blipFill>
          <p:spPr>
            <a:xfrm>
              <a:off x="1460167" y="3041747"/>
              <a:ext cx="222652" cy="220492"/>
            </a:xfrm>
            <a:prstGeom prst="rect">
              <a:avLst/>
            </a:prstGeom>
          </p:spPr>
        </p:pic>
        <p:pic>
          <p:nvPicPr>
            <p:cNvPr id="56" name="object 56"/>
            <p:cNvPicPr/>
            <p:nvPr/>
          </p:nvPicPr>
          <p:blipFill>
            <a:blip r:embed="rId6" cstate="print"/>
            <a:stretch>
              <a:fillRect/>
            </a:stretch>
          </p:blipFill>
          <p:spPr>
            <a:xfrm>
              <a:off x="1452445" y="2549081"/>
              <a:ext cx="234530" cy="234607"/>
            </a:xfrm>
            <a:prstGeom prst="rect">
              <a:avLst/>
            </a:prstGeom>
          </p:spPr>
        </p:pic>
        <p:sp>
          <p:nvSpPr>
            <p:cNvPr id="57" name="object 57"/>
            <p:cNvSpPr/>
            <p:nvPr/>
          </p:nvSpPr>
          <p:spPr>
            <a:xfrm>
              <a:off x="7923521" y="1780137"/>
              <a:ext cx="0" cy="1739900"/>
            </a:xfrm>
            <a:custGeom>
              <a:avLst/>
              <a:gdLst/>
              <a:ahLst/>
              <a:cxnLst/>
              <a:rect l="l" t="t" r="r" b="b"/>
              <a:pathLst>
                <a:path h="1739900">
                  <a:moveTo>
                    <a:pt x="0" y="1739811"/>
                  </a:moveTo>
                  <a:lnTo>
                    <a:pt x="0" y="0"/>
                  </a:lnTo>
                </a:path>
              </a:pathLst>
            </a:custGeom>
            <a:ln w="19050">
              <a:solidFill>
                <a:srgbClr val="D40055"/>
              </a:solidFill>
              <a:prstDash val="sysDash"/>
            </a:ln>
          </p:spPr>
          <p:txBody>
            <a:bodyPr wrap="square" lIns="0" tIns="0" rIns="0" bIns="0" rtlCol="0"/>
            <a:lstStyle/>
            <a:p>
              <a:endParaRPr/>
            </a:p>
          </p:txBody>
        </p:sp>
      </p:grpSp>
      <p:sp>
        <p:nvSpPr>
          <p:cNvPr id="58" name="object 58"/>
          <p:cNvSpPr txBox="1"/>
          <p:nvPr/>
        </p:nvSpPr>
        <p:spPr>
          <a:xfrm>
            <a:off x="260830" y="4550238"/>
            <a:ext cx="159893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181B1F"/>
                </a:solidFill>
                <a:latin typeface="Arial"/>
                <a:cs typeface="Arial"/>
              </a:rPr>
              <a:t>^DFCI</a:t>
            </a:r>
            <a:r>
              <a:rPr sz="600" spc="-15" dirty="0">
                <a:solidFill>
                  <a:srgbClr val="181B1F"/>
                </a:solidFill>
                <a:latin typeface="Arial"/>
                <a:cs typeface="Arial"/>
              </a:rPr>
              <a:t> </a:t>
            </a:r>
            <a:r>
              <a:rPr sz="600" dirty="0">
                <a:solidFill>
                  <a:srgbClr val="181B1F"/>
                </a:solidFill>
                <a:latin typeface="Arial"/>
                <a:cs typeface="Arial"/>
              </a:rPr>
              <a:t>adherence</a:t>
            </a:r>
            <a:r>
              <a:rPr sz="600" spc="-20" dirty="0">
                <a:solidFill>
                  <a:srgbClr val="181B1F"/>
                </a:solidFill>
                <a:latin typeface="Arial"/>
                <a:cs typeface="Arial"/>
              </a:rPr>
              <a:t> </a:t>
            </a:r>
            <a:r>
              <a:rPr sz="600" dirty="0">
                <a:solidFill>
                  <a:srgbClr val="181B1F"/>
                </a:solidFill>
                <a:latin typeface="Arial"/>
                <a:cs typeface="Arial"/>
              </a:rPr>
              <a:t>as</a:t>
            </a:r>
            <a:r>
              <a:rPr sz="600" spc="-15" dirty="0">
                <a:solidFill>
                  <a:srgbClr val="181B1F"/>
                </a:solidFill>
                <a:latin typeface="Arial"/>
                <a:cs typeface="Arial"/>
              </a:rPr>
              <a:t> </a:t>
            </a:r>
            <a:r>
              <a:rPr sz="600" dirty="0">
                <a:solidFill>
                  <a:srgbClr val="181B1F"/>
                </a:solidFill>
                <a:latin typeface="Arial"/>
                <a:cs typeface="Arial"/>
              </a:rPr>
              <a:t>reported</a:t>
            </a:r>
            <a:r>
              <a:rPr sz="600" spc="-30" dirty="0">
                <a:solidFill>
                  <a:srgbClr val="181B1F"/>
                </a:solidFill>
                <a:latin typeface="Arial"/>
                <a:cs typeface="Arial"/>
              </a:rPr>
              <a:t> </a:t>
            </a:r>
            <a:r>
              <a:rPr sz="600" dirty="0">
                <a:solidFill>
                  <a:srgbClr val="181B1F"/>
                </a:solidFill>
                <a:latin typeface="Arial"/>
                <a:cs typeface="Arial"/>
              </a:rPr>
              <a:t>by</a:t>
            </a:r>
            <a:r>
              <a:rPr sz="600" spc="-20" dirty="0">
                <a:solidFill>
                  <a:srgbClr val="181B1F"/>
                </a:solidFill>
                <a:latin typeface="Arial"/>
                <a:cs typeface="Arial"/>
              </a:rPr>
              <a:t> </a:t>
            </a:r>
            <a:r>
              <a:rPr sz="600" dirty="0">
                <a:solidFill>
                  <a:srgbClr val="181B1F"/>
                </a:solidFill>
                <a:latin typeface="Arial"/>
                <a:cs typeface="Arial"/>
              </a:rPr>
              <a:t>flagship</a:t>
            </a:r>
            <a:r>
              <a:rPr sz="600" spc="-40" dirty="0">
                <a:solidFill>
                  <a:srgbClr val="181B1F"/>
                </a:solidFill>
                <a:latin typeface="Arial"/>
                <a:cs typeface="Arial"/>
              </a:rPr>
              <a:t> </a:t>
            </a:r>
            <a:r>
              <a:rPr sz="600" spc="-20" dirty="0">
                <a:solidFill>
                  <a:srgbClr val="181B1F"/>
                </a:solidFill>
                <a:latin typeface="Arial"/>
                <a:cs typeface="Arial"/>
              </a:rPr>
              <a:t>sites</a:t>
            </a:r>
            <a:endParaRPr sz="600">
              <a:latin typeface="Arial"/>
              <a:cs typeface="Arial"/>
            </a:endParaRPr>
          </a:p>
        </p:txBody>
      </p:sp>
      <p:sp>
        <p:nvSpPr>
          <p:cNvPr id="59" name="object 59"/>
          <p:cNvSpPr txBox="1"/>
          <p:nvPr/>
        </p:nvSpPr>
        <p:spPr>
          <a:xfrm>
            <a:off x="260830" y="4648896"/>
            <a:ext cx="2713355" cy="111125"/>
          </a:xfrm>
          <a:prstGeom prst="rect">
            <a:avLst/>
          </a:prstGeom>
        </p:spPr>
        <p:txBody>
          <a:bodyPr vert="horz" wrap="square" lIns="0" tIns="5080" rIns="0" bIns="0" rtlCol="0">
            <a:spAutoFit/>
          </a:bodyPr>
          <a:lstStyle/>
          <a:p>
            <a:pPr marL="12700">
              <a:lnSpc>
                <a:spcPct val="100000"/>
              </a:lnSpc>
              <a:spcBef>
                <a:spcPts val="40"/>
              </a:spcBef>
            </a:pPr>
            <a:r>
              <a:rPr sz="600" spc="-10" dirty="0">
                <a:solidFill>
                  <a:srgbClr val="181B1F"/>
                </a:solidFill>
                <a:latin typeface="Arial"/>
                <a:cs typeface="Arial"/>
              </a:rPr>
              <a:t>*OneOncology </a:t>
            </a:r>
            <a:r>
              <a:rPr sz="600" dirty="0">
                <a:solidFill>
                  <a:srgbClr val="181B1F"/>
                </a:solidFill>
                <a:latin typeface="Arial"/>
                <a:cs typeface="Arial"/>
              </a:rPr>
              <a:t>adherence</a:t>
            </a:r>
            <a:r>
              <a:rPr sz="600" spc="-10" dirty="0">
                <a:solidFill>
                  <a:srgbClr val="181B1F"/>
                </a:solidFill>
                <a:latin typeface="Arial"/>
                <a:cs typeface="Arial"/>
              </a:rPr>
              <a:t> </a:t>
            </a:r>
            <a:r>
              <a:rPr sz="600" dirty="0">
                <a:solidFill>
                  <a:srgbClr val="181B1F"/>
                </a:solidFill>
                <a:latin typeface="Arial"/>
                <a:cs typeface="Arial"/>
              </a:rPr>
              <a:t>reported</a:t>
            </a:r>
            <a:r>
              <a:rPr sz="600" spc="-20" dirty="0">
                <a:solidFill>
                  <a:srgbClr val="181B1F"/>
                </a:solidFill>
                <a:latin typeface="Arial"/>
                <a:cs typeface="Arial"/>
              </a:rPr>
              <a:t> </a:t>
            </a:r>
            <a:r>
              <a:rPr sz="600" dirty="0">
                <a:solidFill>
                  <a:srgbClr val="181B1F"/>
                </a:solidFill>
                <a:latin typeface="Arial"/>
                <a:cs typeface="Arial"/>
              </a:rPr>
              <a:t>based</a:t>
            </a:r>
            <a:r>
              <a:rPr sz="600" spc="-5" dirty="0">
                <a:solidFill>
                  <a:srgbClr val="181B1F"/>
                </a:solidFill>
                <a:latin typeface="Arial"/>
                <a:cs typeface="Arial"/>
              </a:rPr>
              <a:t> </a:t>
            </a:r>
            <a:r>
              <a:rPr sz="600" dirty="0">
                <a:solidFill>
                  <a:srgbClr val="181B1F"/>
                </a:solidFill>
                <a:latin typeface="Arial"/>
                <a:cs typeface="Arial"/>
              </a:rPr>
              <a:t>on</a:t>
            </a:r>
            <a:r>
              <a:rPr sz="600" spc="-10" dirty="0">
                <a:solidFill>
                  <a:srgbClr val="181B1F"/>
                </a:solidFill>
                <a:latin typeface="Arial"/>
                <a:cs typeface="Arial"/>
              </a:rPr>
              <a:t> </a:t>
            </a:r>
            <a:r>
              <a:rPr sz="600" dirty="0">
                <a:solidFill>
                  <a:srgbClr val="181B1F"/>
                </a:solidFill>
                <a:latin typeface="Arial"/>
                <a:cs typeface="Arial"/>
              </a:rPr>
              <a:t>pathways rollout</a:t>
            </a:r>
            <a:r>
              <a:rPr sz="600" spc="-30" dirty="0">
                <a:solidFill>
                  <a:srgbClr val="181B1F"/>
                </a:solidFill>
                <a:latin typeface="Arial"/>
                <a:cs typeface="Arial"/>
              </a:rPr>
              <a:t> </a:t>
            </a:r>
            <a:r>
              <a:rPr sz="600" dirty="0">
                <a:solidFill>
                  <a:srgbClr val="181B1F"/>
                </a:solidFill>
                <a:latin typeface="Arial"/>
                <a:cs typeface="Arial"/>
              </a:rPr>
              <a:t>across</a:t>
            </a:r>
            <a:r>
              <a:rPr sz="600" spc="-25" dirty="0">
                <a:solidFill>
                  <a:srgbClr val="181B1F"/>
                </a:solidFill>
                <a:latin typeface="Arial"/>
                <a:cs typeface="Arial"/>
              </a:rPr>
              <a:t> </a:t>
            </a:r>
            <a:r>
              <a:rPr sz="600" dirty="0">
                <a:solidFill>
                  <a:srgbClr val="181B1F"/>
                </a:solidFill>
                <a:latin typeface="Arial"/>
                <a:cs typeface="Arial"/>
              </a:rPr>
              <a:t>pilot</a:t>
            </a:r>
            <a:r>
              <a:rPr sz="600" spc="-35" dirty="0">
                <a:solidFill>
                  <a:srgbClr val="181B1F"/>
                </a:solidFill>
                <a:latin typeface="Arial"/>
                <a:cs typeface="Arial"/>
              </a:rPr>
              <a:t> </a:t>
            </a:r>
            <a:r>
              <a:rPr sz="600" spc="-20" dirty="0">
                <a:solidFill>
                  <a:srgbClr val="181B1F"/>
                </a:solidFill>
                <a:latin typeface="Arial"/>
                <a:cs typeface="Arial"/>
              </a:rPr>
              <a:t>sites</a:t>
            </a:r>
            <a:endParaRPr sz="600">
              <a:latin typeface="Arial"/>
              <a:cs typeface="Arial"/>
            </a:endParaRPr>
          </a:p>
        </p:txBody>
      </p:sp>
      <p:sp>
        <p:nvSpPr>
          <p:cNvPr id="60" name="object 60"/>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14</a:t>
            </a:fld>
            <a:endParaRPr spc="-25" dirty="0"/>
          </a:p>
        </p:txBody>
      </p:sp>
      <p:sp>
        <p:nvSpPr>
          <p:cNvPr id="61" name="object 61"/>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9011" y="1054608"/>
            <a:ext cx="7777480" cy="3979545"/>
            <a:chOff x="1239011" y="1054608"/>
            <a:chExt cx="7777480" cy="3979545"/>
          </a:xfrm>
        </p:grpSpPr>
        <p:pic>
          <p:nvPicPr>
            <p:cNvPr id="3" name="object 3"/>
            <p:cNvPicPr/>
            <p:nvPr/>
          </p:nvPicPr>
          <p:blipFill>
            <a:blip r:embed="rId2" cstate="print"/>
            <a:stretch>
              <a:fillRect/>
            </a:stretch>
          </p:blipFill>
          <p:spPr>
            <a:xfrm>
              <a:off x="1239011" y="1054608"/>
              <a:ext cx="7776971" cy="3979163"/>
            </a:xfrm>
            <a:prstGeom prst="rect">
              <a:avLst/>
            </a:prstGeom>
          </p:spPr>
        </p:pic>
        <p:sp>
          <p:nvSpPr>
            <p:cNvPr id="4" name="object 4"/>
            <p:cNvSpPr/>
            <p:nvPr/>
          </p:nvSpPr>
          <p:spPr>
            <a:xfrm>
              <a:off x="1563122" y="1341437"/>
              <a:ext cx="7127875" cy="3405504"/>
            </a:xfrm>
            <a:custGeom>
              <a:avLst/>
              <a:gdLst/>
              <a:ahLst/>
              <a:cxnLst/>
              <a:rect l="l" t="t" r="r" b="b"/>
              <a:pathLst>
                <a:path w="7127875" h="3405504">
                  <a:moveTo>
                    <a:pt x="7127582" y="0"/>
                  </a:moveTo>
                  <a:lnTo>
                    <a:pt x="267703" y="0"/>
                  </a:lnTo>
                  <a:lnTo>
                    <a:pt x="219581" y="4312"/>
                  </a:lnTo>
                  <a:lnTo>
                    <a:pt x="174290" y="16747"/>
                  </a:lnTo>
                  <a:lnTo>
                    <a:pt x="132586" y="36548"/>
                  </a:lnTo>
                  <a:lnTo>
                    <a:pt x="95223" y="62958"/>
                  </a:lnTo>
                  <a:lnTo>
                    <a:pt x="62958" y="95223"/>
                  </a:lnTo>
                  <a:lnTo>
                    <a:pt x="36548" y="132586"/>
                  </a:lnTo>
                  <a:lnTo>
                    <a:pt x="16747" y="174290"/>
                  </a:lnTo>
                  <a:lnTo>
                    <a:pt x="4312" y="219581"/>
                  </a:lnTo>
                  <a:lnTo>
                    <a:pt x="0" y="267703"/>
                  </a:lnTo>
                  <a:lnTo>
                    <a:pt x="0" y="3405492"/>
                  </a:lnTo>
                  <a:lnTo>
                    <a:pt x="6859866" y="3405492"/>
                  </a:lnTo>
                  <a:lnTo>
                    <a:pt x="6907988" y="3401178"/>
                  </a:lnTo>
                  <a:lnTo>
                    <a:pt x="6953280" y="3388743"/>
                  </a:lnTo>
                  <a:lnTo>
                    <a:pt x="6994987" y="3368941"/>
                  </a:lnTo>
                  <a:lnTo>
                    <a:pt x="7032352" y="3342529"/>
                  </a:lnTo>
                  <a:lnTo>
                    <a:pt x="7064618" y="3310263"/>
                  </a:lnTo>
                  <a:lnTo>
                    <a:pt x="7091031" y="3272900"/>
                  </a:lnTo>
                  <a:lnTo>
                    <a:pt x="7110833" y="3231196"/>
                  </a:lnTo>
                  <a:lnTo>
                    <a:pt x="7123269" y="3185906"/>
                  </a:lnTo>
                  <a:lnTo>
                    <a:pt x="7127582" y="3137789"/>
                  </a:lnTo>
                  <a:lnTo>
                    <a:pt x="7127582" y="0"/>
                  </a:lnTo>
                  <a:close/>
                </a:path>
              </a:pathLst>
            </a:custGeom>
            <a:solidFill>
              <a:srgbClr val="FFFFFF"/>
            </a:solidFill>
          </p:spPr>
          <p:txBody>
            <a:bodyPr wrap="square" lIns="0" tIns="0" rIns="0" bIns="0" rtlCol="0"/>
            <a:lstStyle/>
            <a:p>
              <a:endParaRPr/>
            </a:p>
          </p:txBody>
        </p:sp>
        <p:sp>
          <p:nvSpPr>
            <p:cNvPr id="5" name="object 5"/>
            <p:cNvSpPr/>
            <p:nvPr/>
          </p:nvSpPr>
          <p:spPr>
            <a:xfrm>
              <a:off x="1563122" y="1341437"/>
              <a:ext cx="7127875" cy="3405504"/>
            </a:xfrm>
            <a:custGeom>
              <a:avLst/>
              <a:gdLst/>
              <a:ahLst/>
              <a:cxnLst/>
              <a:rect l="l" t="t" r="r" b="b"/>
              <a:pathLst>
                <a:path w="7127875" h="3405504">
                  <a:moveTo>
                    <a:pt x="267703" y="0"/>
                  </a:moveTo>
                  <a:lnTo>
                    <a:pt x="7127582" y="0"/>
                  </a:lnTo>
                  <a:lnTo>
                    <a:pt x="7127582" y="3137789"/>
                  </a:lnTo>
                  <a:lnTo>
                    <a:pt x="7123269" y="3185906"/>
                  </a:lnTo>
                  <a:lnTo>
                    <a:pt x="7110833" y="3231196"/>
                  </a:lnTo>
                  <a:lnTo>
                    <a:pt x="7091031" y="3272900"/>
                  </a:lnTo>
                  <a:lnTo>
                    <a:pt x="7064618" y="3310263"/>
                  </a:lnTo>
                  <a:lnTo>
                    <a:pt x="7032352" y="3342529"/>
                  </a:lnTo>
                  <a:lnTo>
                    <a:pt x="6994987" y="3368941"/>
                  </a:lnTo>
                  <a:lnTo>
                    <a:pt x="6953280" y="3388743"/>
                  </a:lnTo>
                  <a:lnTo>
                    <a:pt x="6907988" y="3401178"/>
                  </a:lnTo>
                  <a:lnTo>
                    <a:pt x="6859866" y="3405492"/>
                  </a:lnTo>
                  <a:lnTo>
                    <a:pt x="0" y="3405492"/>
                  </a:lnTo>
                  <a:lnTo>
                    <a:pt x="0" y="267703"/>
                  </a:lnTo>
                  <a:lnTo>
                    <a:pt x="4312" y="219581"/>
                  </a:lnTo>
                  <a:lnTo>
                    <a:pt x="16747" y="174290"/>
                  </a:lnTo>
                  <a:lnTo>
                    <a:pt x="36548" y="132586"/>
                  </a:lnTo>
                  <a:lnTo>
                    <a:pt x="62958" y="95223"/>
                  </a:lnTo>
                  <a:lnTo>
                    <a:pt x="95223" y="62958"/>
                  </a:lnTo>
                  <a:lnTo>
                    <a:pt x="132586" y="36548"/>
                  </a:lnTo>
                  <a:lnTo>
                    <a:pt x="174290" y="16747"/>
                  </a:lnTo>
                  <a:lnTo>
                    <a:pt x="219581" y="4312"/>
                  </a:lnTo>
                  <a:lnTo>
                    <a:pt x="267703" y="0"/>
                  </a:lnTo>
                  <a:close/>
                </a:path>
              </a:pathLst>
            </a:custGeom>
            <a:ln w="15875">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7685366" y="1469173"/>
              <a:ext cx="842124" cy="12700"/>
            </a:xfrm>
            <a:prstGeom prst="rect">
              <a:avLst/>
            </a:prstGeom>
          </p:spPr>
        </p:pic>
        <p:sp>
          <p:nvSpPr>
            <p:cNvPr id="7" name="object 7"/>
            <p:cNvSpPr/>
            <p:nvPr/>
          </p:nvSpPr>
          <p:spPr>
            <a:xfrm>
              <a:off x="7837449" y="1386839"/>
              <a:ext cx="593725" cy="196850"/>
            </a:xfrm>
            <a:custGeom>
              <a:avLst/>
              <a:gdLst/>
              <a:ahLst/>
              <a:cxnLst/>
              <a:rect l="l" t="t" r="r" b="b"/>
              <a:pathLst>
                <a:path w="593725" h="196850">
                  <a:moveTo>
                    <a:pt x="593153" y="0"/>
                  </a:moveTo>
                  <a:lnTo>
                    <a:pt x="0" y="0"/>
                  </a:lnTo>
                  <a:lnTo>
                    <a:pt x="0" y="196761"/>
                  </a:lnTo>
                  <a:lnTo>
                    <a:pt x="593153" y="196761"/>
                  </a:lnTo>
                  <a:lnTo>
                    <a:pt x="593153"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2666606" y="1469173"/>
              <a:ext cx="1638300" cy="12700"/>
            </a:xfrm>
            <a:prstGeom prst="rect">
              <a:avLst/>
            </a:prstGeom>
          </p:spPr>
        </p:pic>
        <p:sp>
          <p:nvSpPr>
            <p:cNvPr id="9" name="object 9"/>
            <p:cNvSpPr/>
            <p:nvPr/>
          </p:nvSpPr>
          <p:spPr>
            <a:xfrm>
              <a:off x="3086061" y="1386839"/>
              <a:ext cx="788670" cy="196850"/>
            </a:xfrm>
            <a:custGeom>
              <a:avLst/>
              <a:gdLst/>
              <a:ahLst/>
              <a:cxnLst/>
              <a:rect l="l" t="t" r="r" b="b"/>
              <a:pathLst>
                <a:path w="788670" h="196850">
                  <a:moveTo>
                    <a:pt x="788593" y="0"/>
                  </a:moveTo>
                  <a:lnTo>
                    <a:pt x="0" y="0"/>
                  </a:lnTo>
                  <a:lnTo>
                    <a:pt x="0" y="196761"/>
                  </a:lnTo>
                  <a:lnTo>
                    <a:pt x="788593" y="196761"/>
                  </a:lnTo>
                  <a:lnTo>
                    <a:pt x="788593" y="0"/>
                  </a:lnTo>
                  <a:close/>
                </a:path>
              </a:pathLst>
            </a:custGeom>
            <a:solidFill>
              <a:srgbClr val="FFFFFF"/>
            </a:solidFill>
          </p:spPr>
          <p:txBody>
            <a:bodyPr wrap="square" lIns="0" tIns="0" rIns="0" bIns="0" rtlCol="0"/>
            <a:lstStyle/>
            <a:p>
              <a:endParaRPr/>
            </a:p>
          </p:txBody>
        </p:sp>
        <p:pic>
          <p:nvPicPr>
            <p:cNvPr id="10" name="object 10"/>
            <p:cNvPicPr/>
            <p:nvPr/>
          </p:nvPicPr>
          <p:blipFill>
            <a:blip r:embed="rId5" cstate="print"/>
            <a:stretch>
              <a:fillRect/>
            </a:stretch>
          </p:blipFill>
          <p:spPr>
            <a:xfrm>
              <a:off x="4370984" y="1469173"/>
              <a:ext cx="3227425" cy="12700"/>
            </a:xfrm>
            <a:prstGeom prst="rect">
              <a:avLst/>
            </a:prstGeom>
          </p:spPr>
        </p:pic>
        <p:sp>
          <p:nvSpPr>
            <p:cNvPr id="11" name="object 11"/>
            <p:cNvSpPr/>
            <p:nvPr/>
          </p:nvSpPr>
          <p:spPr>
            <a:xfrm>
              <a:off x="5492838" y="1386839"/>
              <a:ext cx="1049655" cy="196850"/>
            </a:xfrm>
            <a:custGeom>
              <a:avLst/>
              <a:gdLst/>
              <a:ahLst/>
              <a:cxnLst/>
              <a:rect l="l" t="t" r="r" b="b"/>
              <a:pathLst>
                <a:path w="1049654" h="196850">
                  <a:moveTo>
                    <a:pt x="1049629" y="0"/>
                  </a:moveTo>
                  <a:lnTo>
                    <a:pt x="0" y="0"/>
                  </a:lnTo>
                  <a:lnTo>
                    <a:pt x="0" y="196761"/>
                  </a:lnTo>
                  <a:lnTo>
                    <a:pt x="1049629" y="196761"/>
                  </a:lnTo>
                  <a:lnTo>
                    <a:pt x="1049629" y="0"/>
                  </a:lnTo>
                  <a:close/>
                </a:path>
              </a:pathLst>
            </a:custGeom>
            <a:solidFill>
              <a:srgbClr val="FFFFFF"/>
            </a:solidFill>
          </p:spPr>
          <p:txBody>
            <a:bodyPr wrap="square" lIns="0" tIns="0" rIns="0" bIns="0" rtlCol="0"/>
            <a:lstStyle/>
            <a:p>
              <a:endParaRPr/>
            </a:p>
          </p:txBody>
        </p:sp>
      </p:grpSp>
      <p:sp>
        <p:nvSpPr>
          <p:cNvPr id="12" name="object 12"/>
          <p:cNvSpPr/>
          <p:nvPr/>
        </p:nvSpPr>
        <p:spPr>
          <a:xfrm>
            <a:off x="6132163" y="4207164"/>
            <a:ext cx="2419985" cy="429259"/>
          </a:xfrm>
          <a:custGeom>
            <a:avLst/>
            <a:gdLst/>
            <a:ahLst/>
            <a:cxnLst/>
            <a:rect l="l" t="t" r="r" b="b"/>
            <a:pathLst>
              <a:path w="2419984" h="429260">
                <a:moveTo>
                  <a:pt x="2419845" y="0"/>
                </a:moveTo>
                <a:lnTo>
                  <a:pt x="0" y="0"/>
                </a:lnTo>
                <a:lnTo>
                  <a:pt x="0" y="428878"/>
                </a:lnTo>
                <a:lnTo>
                  <a:pt x="2256929" y="428878"/>
                </a:lnTo>
                <a:lnTo>
                  <a:pt x="2300240" y="423058"/>
                </a:lnTo>
                <a:lnTo>
                  <a:pt x="2339157" y="406633"/>
                </a:lnTo>
                <a:lnTo>
                  <a:pt x="2372129" y="381157"/>
                </a:lnTo>
                <a:lnTo>
                  <a:pt x="2397603" y="348182"/>
                </a:lnTo>
                <a:lnTo>
                  <a:pt x="2414026" y="309262"/>
                </a:lnTo>
                <a:lnTo>
                  <a:pt x="2419845" y="265950"/>
                </a:lnTo>
                <a:lnTo>
                  <a:pt x="2419845" y="0"/>
                </a:lnTo>
                <a:close/>
              </a:path>
            </a:pathLst>
          </a:custGeom>
          <a:solidFill>
            <a:srgbClr val="A6C3F5"/>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230893" rIns="0" bIns="0" rtlCol="0">
            <a:spAutoFit/>
          </a:bodyPr>
          <a:lstStyle/>
          <a:p>
            <a:pPr marL="12700" marR="5080">
              <a:lnSpc>
                <a:spcPct val="100000"/>
              </a:lnSpc>
              <a:spcBef>
                <a:spcPts val="105"/>
              </a:spcBef>
            </a:pPr>
            <a:r>
              <a:rPr dirty="0"/>
              <a:t>As</a:t>
            </a:r>
            <a:r>
              <a:rPr spc="70" dirty="0"/>
              <a:t> </a:t>
            </a:r>
            <a:r>
              <a:rPr dirty="0"/>
              <a:t>of</a:t>
            </a:r>
            <a:r>
              <a:rPr spc="20" dirty="0"/>
              <a:t> </a:t>
            </a:r>
            <a:r>
              <a:rPr dirty="0"/>
              <a:t>Q4</a:t>
            </a:r>
            <a:r>
              <a:rPr spc="25" dirty="0"/>
              <a:t> </a:t>
            </a:r>
            <a:r>
              <a:rPr dirty="0"/>
              <a:t>2024,</a:t>
            </a:r>
            <a:r>
              <a:rPr spc="5" dirty="0"/>
              <a:t> </a:t>
            </a:r>
            <a:r>
              <a:rPr dirty="0"/>
              <a:t>Brukinsa</a:t>
            </a:r>
            <a:r>
              <a:rPr spc="-5" dirty="0"/>
              <a:t> </a:t>
            </a:r>
            <a:r>
              <a:rPr dirty="0"/>
              <a:t>+</a:t>
            </a:r>
            <a:r>
              <a:rPr spc="20" dirty="0"/>
              <a:t> </a:t>
            </a:r>
            <a:r>
              <a:rPr dirty="0"/>
              <a:t>Gazyva</a:t>
            </a:r>
            <a:r>
              <a:rPr spc="60" dirty="0"/>
              <a:t> </a:t>
            </a:r>
            <a:r>
              <a:rPr dirty="0"/>
              <a:t>has</a:t>
            </a:r>
            <a:r>
              <a:rPr spc="10" dirty="0"/>
              <a:t> </a:t>
            </a:r>
            <a:r>
              <a:rPr dirty="0"/>
              <a:t>been</a:t>
            </a:r>
            <a:r>
              <a:rPr spc="15" dirty="0"/>
              <a:t> </a:t>
            </a:r>
            <a:r>
              <a:rPr dirty="0"/>
              <a:t>added</a:t>
            </a:r>
            <a:r>
              <a:rPr spc="5" dirty="0"/>
              <a:t> </a:t>
            </a:r>
            <a:r>
              <a:rPr dirty="0"/>
              <a:t>across</a:t>
            </a:r>
            <a:r>
              <a:rPr spc="-5" dirty="0"/>
              <a:t> </a:t>
            </a:r>
            <a:r>
              <a:rPr dirty="0"/>
              <a:t>major</a:t>
            </a:r>
            <a:r>
              <a:rPr spc="20" dirty="0"/>
              <a:t> </a:t>
            </a:r>
            <a:r>
              <a:rPr dirty="0"/>
              <a:t>provider</a:t>
            </a:r>
            <a:r>
              <a:rPr spc="5" dirty="0"/>
              <a:t> </a:t>
            </a:r>
            <a:r>
              <a:rPr dirty="0"/>
              <a:t>pathways</a:t>
            </a:r>
            <a:r>
              <a:rPr spc="30" dirty="0"/>
              <a:t> </a:t>
            </a:r>
            <a:r>
              <a:rPr dirty="0"/>
              <a:t>for</a:t>
            </a:r>
            <a:r>
              <a:rPr spc="30" dirty="0"/>
              <a:t> </a:t>
            </a:r>
            <a:r>
              <a:rPr spc="-25" dirty="0"/>
              <a:t>FL, </a:t>
            </a:r>
            <a:r>
              <a:rPr dirty="0"/>
              <a:t>with</a:t>
            </a:r>
            <a:r>
              <a:rPr spc="-35" dirty="0"/>
              <a:t> </a:t>
            </a:r>
            <a:r>
              <a:rPr dirty="0"/>
              <a:t>positioning</a:t>
            </a:r>
            <a:r>
              <a:rPr spc="-30" dirty="0"/>
              <a:t> </a:t>
            </a:r>
            <a:r>
              <a:rPr dirty="0"/>
              <a:t>across</a:t>
            </a:r>
            <a:r>
              <a:rPr spc="-35" dirty="0"/>
              <a:t> </a:t>
            </a:r>
            <a:r>
              <a:rPr dirty="0"/>
              <a:t>other</a:t>
            </a:r>
            <a:r>
              <a:rPr spc="-20" dirty="0"/>
              <a:t> </a:t>
            </a:r>
            <a:r>
              <a:rPr dirty="0"/>
              <a:t>earlier-line</a:t>
            </a:r>
            <a:r>
              <a:rPr spc="-50" dirty="0"/>
              <a:t> </a:t>
            </a:r>
            <a:r>
              <a:rPr dirty="0"/>
              <a:t>targeted</a:t>
            </a:r>
            <a:r>
              <a:rPr spc="-40" dirty="0"/>
              <a:t> </a:t>
            </a:r>
            <a:r>
              <a:rPr dirty="0"/>
              <a:t>therapies</a:t>
            </a:r>
            <a:r>
              <a:rPr spc="-50" dirty="0"/>
              <a:t> </a:t>
            </a:r>
            <a:r>
              <a:rPr dirty="0"/>
              <a:t>remaining</a:t>
            </a:r>
            <a:r>
              <a:rPr spc="-55" dirty="0"/>
              <a:t> </a:t>
            </a:r>
            <a:r>
              <a:rPr spc="-10" dirty="0"/>
              <a:t>stable</a:t>
            </a:r>
          </a:p>
        </p:txBody>
      </p:sp>
      <p:sp>
        <p:nvSpPr>
          <p:cNvPr id="14" name="object 14"/>
          <p:cNvSpPr/>
          <p:nvPr/>
        </p:nvSpPr>
        <p:spPr>
          <a:xfrm>
            <a:off x="1713268" y="1736864"/>
            <a:ext cx="925194" cy="2907665"/>
          </a:xfrm>
          <a:custGeom>
            <a:avLst/>
            <a:gdLst/>
            <a:ahLst/>
            <a:cxnLst/>
            <a:rect l="l" t="t" r="r" b="b"/>
            <a:pathLst>
              <a:path w="925194" h="2907665">
                <a:moveTo>
                  <a:pt x="925156" y="2666174"/>
                </a:moveTo>
                <a:lnTo>
                  <a:pt x="0" y="2666174"/>
                </a:lnTo>
                <a:lnTo>
                  <a:pt x="0" y="2907220"/>
                </a:lnTo>
                <a:lnTo>
                  <a:pt x="925156" y="2907220"/>
                </a:lnTo>
                <a:lnTo>
                  <a:pt x="925156" y="2666174"/>
                </a:lnTo>
                <a:close/>
              </a:path>
              <a:path w="925194" h="2907665">
                <a:moveTo>
                  <a:pt x="925156" y="0"/>
                </a:moveTo>
                <a:lnTo>
                  <a:pt x="0" y="0"/>
                </a:lnTo>
                <a:lnTo>
                  <a:pt x="0" y="756462"/>
                </a:lnTo>
                <a:lnTo>
                  <a:pt x="0" y="1146390"/>
                </a:lnTo>
                <a:lnTo>
                  <a:pt x="0" y="2666161"/>
                </a:lnTo>
                <a:lnTo>
                  <a:pt x="925156" y="2666161"/>
                </a:lnTo>
                <a:lnTo>
                  <a:pt x="925156" y="756462"/>
                </a:lnTo>
                <a:lnTo>
                  <a:pt x="925156" y="0"/>
                </a:lnTo>
                <a:close/>
              </a:path>
            </a:pathLst>
          </a:custGeom>
          <a:solidFill>
            <a:srgbClr val="FFFFFF"/>
          </a:solidFill>
        </p:spPr>
        <p:txBody>
          <a:bodyPr wrap="square" lIns="0" tIns="0" rIns="0" bIns="0" rtlCol="0"/>
          <a:lstStyle/>
          <a:p>
            <a:endParaRPr/>
          </a:p>
        </p:txBody>
      </p:sp>
      <p:sp>
        <p:nvSpPr>
          <p:cNvPr id="15" name="object 15"/>
          <p:cNvSpPr txBox="1"/>
          <p:nvPr/>
        </p:nvSpPr>
        <p:spPr>
          <a:xfrm>
            <a:off x="1972322" y="1459994"/>
            <a:ext cx="410209"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1F69E7"/>
                </a:solidFill>
                <a:latin typeface="Arial"/>
                <a:cs typeface="Arial"/>
              </a:rPr>
              <a:t>3rd</a:t>
            </a:r>
            <a:r>
              <a:rPr sz="700" b="1" spc="-10" dirty="0">
                <a:solidFill>
                  <a:srgbClr val="1F69E7"/>
                </a:solidFill>
                <a:latin typeface="Arial"/>
                <a:cs typeface="Arial"/>
              </a:rPr>
              <a:t> Party</a:t>
            </a:r>
            <a:endParaRPr sz="700">
              <a:latin typeface="Arial"/>
              <a:cs typeface="Arial"/>
            </a:endParaRPr>
          </a:p>
        </p:txBody>
      </p:sp>
      <p:sp>
        <p:nvSpPr>
          <p:cNvPr id="16" name="object 16"/>
          <p:cNvSpPr txBox="1"/>
          <p:nvPr/>
        </p:nvSpPr>
        <p:spPr>
          <a:xfrm>
            <a:off x="3110778" y="1416282"/>
            <a:ext cx="744855" cy="124460"/>
          </a:xfrm>
          <a:prstGeom prst="rect">
            <a:avLst/>
          </a:prstGeom>
        </p:spPr>
        <p:txBody>
          <a:bodyPr vert="horz" wrap="square" lIns="0" tIns="12065" rIns="0" bIns="0" rtlCol="0">
            <a:spAutoFit/>
          </a:bodyPr>
          <a:lstStyle/>
          <a:p>
            <a:pPr marL="12700">
              <a:lnSpc>
                <a:spcPct val="100000"/>
              </a:lnSpc>
              <a:spcBef>
                <a:spcPts val="95"/>
              </a:spcBef>
            </a:pPr>
            <a:r>
              <a:rPr sz="650" spc="-10" dirty="0">
                <a:latin typeface="Arial"/>
                <a:cs typeface="Arial"/>
              </a:rPr>
              <a:t>Anti-</a:t>
            </a:r>
            <a:r>
              <a:rPr sz="650" dirty="0">
                <a:latin typeface="Arial"/>
                <a:cs typeface="Arial"/>
              </a:rPr>
              <a:t>CD20</a:t>
            </a:r>
            <a:r>
              <a:rPr sz="650" spc="15" dirty="0">
                <a:latin typeface="Arial"/>
                <a:cs typeface="Arial"/>
              </a:rPr>
              <a:t> </a:t>
            </a:r>
            <a:r>
              <a:rPr sz="650" u="sng" dirty="0">
                <a:uFill>
                  <a:solidFill>
                    <a:srgbClr val="000000"/>
                  </a:solidFill>
                </a:uFill>
                <a:latin typeface="Arial"/>
                <a:cs typeface="Arial"/>
              </a:rPr>
              <a:t>+</a:t>
            </a:r>
            <a:r>
              <a:rPr sz="650" u="none" spc="-25" dirty="0">
                <a:latin typeface="Arial"/>
                <a:cs typeface="Arial"/>
              </a:rPr>
              <a:t> </a:t>
            </a:r>
            <a:r>
              <a:rPr sz="650" u="none" spc="-10" dirty="0">
                <a:latin typeface="Arial"/>
                <a:cs typeface="Arial"/>
              </a:rPr>
              <a:t>chemo</a:t>
            </a:r>
            <a:endParaRPr sz="650">
              <a:latin typeface="Arial"/>
              <a:cs typeface="Arial"/>
            </a:endParaRPr>
          </a:p>
        </p:txBody>
      </p:sp>
      <p:sp>
        <p:nvSpPr>
          <p:cNvPr id="17" name="object 17"/>
          <p:cNvSpPr txBox="1"/>
          <p:nvPr/>
        </p:nvSpPr>
        <p:spPr>
          <a:xfrm>
            <a:off x="5533286" y="1416282"/>
            <a:ext cx="970280" cy="124460"/>
          </a:xfrm>
          <a:prstGeom prst="rect">
            <a:avLst/>
          </a:prstGeom>
        </p:spPr>
        <p:txBody>
          <a:bodyPr vert="horz" wrap="square" lIns="0" tIns="12065" rIns="0" bIns="0" rtlCol="0">
            <a:spAutoFit/>
          </a:bodyPr>
          <a:lstStyle/>
          <a:p>
            <a:pPr marL="12700">
              <a:lnSpc>
                <a:spcPct val="100000"/>
              </a:lnSpc>
              <a:spcBef>
                <a:spcPts val="95"/>
              </a:spcBef>
            </a:pPr>
            <a:r>
              <a:rPr sz="650" dirty="0">
                <a:latin typeface="Arial"/>
                <a:cs typeface="Arial"/>
              </a:rPr>
              <a:t>Other </a:t>
            </a:r>
            <a:r>
              <a:rPr sz="650" spc="-10" dirty="0">
                <a:latin typeface="Arial"/>
                <a:cs typeface="Arial"/>
              </a:rPr>
              <a:t>Targeted</a:t>
            </a:r>
            <a:r>
              <a:rPr sz="650" spc="5" dirty="0">
                <a:latin typeface="Arial"/>
                <a:cs typeface="Arial"/>
              </a:rPr>
              <a:t> </a:t>
            </a:r>
            <a:r>
              <a:rPr sz="650" spc="-10" dirty="0">
                <a:latin typeface="Arial"/>
                <a:cs typeface="Arial"/>
              </a:rPr>
              <a:t>Therapies</a:t>
            </a:r>
            <a:endParaRPr sz="650">
              <a:latin typeface="Arial"/>
              <a:cs typeface="Arial"/>
            </a:endParaRPr>
          </a:p>
        </p:txBody>
      </p:sp>
      <p:sp>
        <p:nvSpPr>
          <p:cNvPr id="18" name="object 18"/>
          <p:cNvSpPr txBox="1"/>
          <p:nvPr/>
        </p:nvSpPr>
        <p:spPr>
          <a:xfrm>
            <a:off x="7849589" y="1416282"/>
            <a:ext cx="561975" cy="124460"/>
          </a:xfrm>
          <a:prstGeom prst="rect">
            <a:avLst/>
          </a:prstGeom>
        </p:spPr>
        <p:txBody>
          <a:bodyPr vert="horz" wrap="square" lIns="0" tIns="12065" rIns="0" bIns="0" rtlCol="0">
            <a:spAutoFit/>
          </a:bodyPr>
          <a:lstStyle/>
          <a:p>
            <a:pPr marL="12700">
              <a:lnSpc>
                <a:spcPct val="100000"/>
              </a:lnSpc>
              <a:spcBef>
                <a:spcPts val="95"/>
              </a:spcBef>
            </a:pPr>
            <a:r>
              <a:rPr sz="650" spc="-10" dirty="0">
                <a:latin typeface="Arial"/>
                <a:cs typeface="Arial"/>
              </a:rPr>
              <a:t>Chemotherapy</a:t>
            </a:r>
            <a:endParaRPr sz="650">
              <a:latin typeface="Arial"/>
              <a:cs typeface="Arial"/>
            </a:endParaRPr>
          </a:p>
        </p:txBody>
      </p:sp>
      <p:graphicFrame>
        <p:nvGraphicFramePr>
          <p:cNvPr id="19" name="object 19"/>
          <p:cNvGraphicFramePr>
            <a:graphicFrameLocks noGrp="1"/>
          </p:cNvGraphicFramePr>
          <p:nvPr/>
        </p:nvGraphicFramePr>
        <p:xfrm>
          <a:off x="1706914" y="1531969"/>
          <a:ext cx="6925945" cy="3105785"/>
        </p:xfrm>
        <a:graphic>
          <a:graphicData uri="http://schemas.openxmlformats.org/drawingml/2006/table">
            <a:tbl>
              <a:tblPr firstRow="1" bandRow="1">
                <a:tableStyleId>{2D5ABB26-0587-4C30-8999-92F81FD0307C}</a:tableStyleId>
              </a:tblPr>
              <a:tblGrid>
                <a:gridCol w="928369">
                  <a:extLst>
                    <a:ext uri="{9D8B030D-6E8A-4147-A177-3AD203B41FA5}">
                      <a16:colId xmlns:a16="http://schemas.microsoft.com/office/drawing/2014/main" val="20000"/>
                    </a:ext>
                  </a:extLst>
                </a:gridCol>
                <a:gridCol w="845184">
                  <a:extLst>
                    <a:ext uri="{9D8B030D-6E8A-4147-A177-3AD203B41FA5}">
                      <a16:colId xmlns:a16="http://schemas.microsoft.com/office/drawing/2014/main" val="20001"/>
                    </a:ext>
                  </a:extLst>
                </a:gridCol>
                <a:gridCol w="845185">
                  <a:extLst>
                    <a:ext uri="{9D8B030D-6E8A-4147-A177-3AD203B41FA5}">
                      <a16:colId xmlns:a16="http://schemas.microsoft.com/office/drawing/2014/main" val="20002"/>
                    </a:ext>
                  </a:extLst>
                </a:gridCol>
                <a:gridCol w="845185">
                  <a:extLst>
                    <a:ext uri="{9D8B030D-6E8A-4147-A177-3AD203B41FA5}">
                      <a16:colId xmlns:a16="http://schemas.microsoft.com/office/drawing/2014/main" val="20003"/>
                    </a:ext>
                  </a:extLst>
                </a:gridCol>
                <a:gridCol w="845185">
                  <a:extLst>
                    <a:ext uri="{9D8B030D-6E8A-4147-A177-3AD203B41FA5}">
                      <a16:colId xmlns:a16="http://schemas.microsoft.com/office/drawing/2014/main" val="20004"/>
                    </a:ext>
                  </a:extLst>
                </a:gridCol>
                <a:gridCol w="845185">
                  <a:extLst>
                    <a:ext uri="{9D8B030D-6E8A-4147-A177-3AD203B41FA5}">
                      <a16:colId xmlns:a16="http://schemas.microsoft.com/office/drawing/2014/main" val="20005"/>
                    </a:ext>
                  </a:extLst>
                </a:gridCol>
                <a:gridCol w="845185">
                  <a:extLst>
                    <a:ext uri="{9D8B030D-6E8A-4147-A177-3AD203B41FA5}">
                      <a16:colId xmlns:a16="http://schemas.microsoft.com/office/drawing/2014/main" val="20006"/>
                    </a:ext>
                  </a:extLst>
                </a:gridCol>
                <a:gridCol w="845185">
                  <a:extLst>
                    <a:ext uri="{9D8B030D-6E8A-4147-A177-3AD203B41FA5}">
                      <a16:colId xmlns:a16="http://schemas.microsoft.com/office/drawing/2014/main" val="20007"/>
                    </a:ext>
                  </a:extLst>
                </a:gridCol>
              </a:tblGrid>
              <a:tr h="201295">
                <a:tc>
                  <a:txBody>
                    <a:bodyPr/>
                    <a:lstStyle/>
                    <a:p>
                      <a:pPr marL="264160">
                        <a:lnSpc>
                          <a:spcPct val="100000"/>
                        </a:lnSpc>
                        <a:spcBef>
                          <a:spcPts val="345"/>
                        </a:spcBef>
                      </a:pPr>
                      <a:r>
                        <a:rPr sz="700" b="1" spc="-10" dirty="0">
                          <a:solidFill>
                            <a:srgbClr val="1F69E7"/>
                          </a:solidFill>
                          <a:latin typeface="Arial"/>
                          <a:cs typeface="Arial"/>
                        </a:rPr>
                        <a:t>Pathways</a:t>
                      </a:r>
                      <a:endParaRPr sz="700">
                        <a:latin typeface="Arial"/>
                        <a:cs typeface="Arial"/>
                      </a:endParaRPr>
                    </a:p>
                  </a:txBody>
                  <a:tcPr marL="0" marR="0" marT="43815" marB="0">
                    <a:lnB w="12700">
                      <a:solidFill>
                        <a:srgbClr val="1F69E7"/>
                      </a:solidFill>
                      <a:prstDash val="solid"/>
                    </a:lnB>
                  </a:tcPr>
                </a:tc>
                <a:tc>
                  <a:txBody>
                    <a:bodyPr/>
                    <a:lstStyle/>
                    <a:p>
                      <a:pPr algn="ctr">
                        <a:lnSpc>
                          <a:spcPct val="100000"/>
                        </a:lnSpc>
                        <a:spcBef>
                          <a:spcPts val="355"/>
                        </a:spcBef>
                      </a:pPr>
                      <a:r>
                        <a:rPr sz="700" b="1" dirty="0">
                          <a:solidFill>
                            <a:srgbClr val="1F69E7"/>
                          </a:solidFill>
                          <a:latin typeface="Arial"/>
                          <a:cs typeface="Arial"/>
                        </a:rPr>
                        <a:t>Rituxan</a:t>
                      </a:r>
                      <a:r>
                        <a:rPr sz="700" b="1" spc="-10" dirty="0">
                          <a:solidFill>
                            <a:srgbClr val="1F69E7"/>
                          </a:solidFill>
                          <a:latin typeface="Arial"/>
                          <a:cs typeface="Arial"/>
                        </a:rPr>
                        <a:t> </a:t>
                      </a:r>
                      <a:r>
                        <a:rPr sz="700" b="1" dirty="0">
                          <a:solidFill>
                            <a:srgbClr val="1F69E7"/>
                          </a:solidFill>
                          <a:latin typeface="Arial"/>
                          <a:cs typeface="Arial"/>
                        </a:rPr>
                        <a:t>±</a:t>
                      </a:r>
                      <a:r>
                        <a:rPr sz="700" b="1" spc="-20" dirty="0">
                          <a:solidFill>
                            <a:srgbClr val="1F69E7"/>
                          </a:solidFill>
                          <a:latin typeface="Arial"/>
                          <a:cs typeface="Arial"/>
                        </a:rPr>
                        <a:t> </a:t>
                      </a:r>
                      <a:r>
                        <a:rPr sz="700" b="1" spc="-10" dirty="0">
                          <a:solidFill>
                            <a:srgbClr val="1F69E7"/>
                          </a:solidFill>
                          <a:latin typeface="Arial"/>
                          <a:cs typeface="Arial"/>
                        </a:rPr>
                        <a:t>chemo</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dirty="0">
                          <a:solidFill>
                            <a:srgbClr val="1F69E7"/>
                          </a:solidFill>
                          <a:latin typeface="Arial"/>
                          <a:cs typeface="Arial"/>
                        </a:rPr>
                        <a:t>Gazyva</a:t>
                      </a:r>
                      <a:r>
                        <a:rPr sz="700" b="1" spc="10" dirty="0">
                          <a:solidFill>
                            <a:srgbClr val="1F69E7"/>
                          </a:solidFill>
                          <a:latin typeface="Arial"/>
                          <a:cs typeface="Arial"/>
                        </a:rPr>
                        <a:t> </a:t>
                      </a:r>
                      <a:r>
                        <a:rPr sz="700" b="1" dirty="0">
                          <a:solidFill>
                            <a:srgbClr val="1F69E7"/>
                          </a:solidFill>
                          <a:latin typeface="Arial"/>
                          <a:cs typeface="Arial"/>
                        </a:rPr>
                        <a:t>±</a:t>
                      </a:r>
                      <a:r>
                        <a:rPr sz="700" b="1" spc="-35" dirty="0">
                          <a:solidFill>
                            <a:srgbClr val="1F69E7"/>
                          </a:solidFill>
                          <a:latin typeface="Arial"/>
                          <a:cs typeface="Arial"/>
                        </a:rPr>
                        <a:t> </a:t>
                      </a:r>
                      <a:r>
                        <a:rPr sz="700" b="1" spc="-10" dirty="0">
                          <a:solidFill>
                            <a:srgbClr val="1F69E7"/>
                          </a:solidFill>
                          <a:latin typeface="Arial"/>
                          <a:cs typeface="Arial"/>
                        </a:rPr>
                        <a:t>chemo</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spc="-10" dirty="0">
                          <a:solidFill>
                            <a:srgbClr val="1F69E7"/>
                          </a:solidFill>
                          <a:latin typeface="Arial"/>
                          <a:cs typeface="Arial"/>
                        </a:rPr>
                        <a:t>Aliqopa</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dirty="0">
                          <a:solidFill>
                            <a:srgbClr val="1F69E7"/>
                          </a:solidFill>
                          <a:latin typeface="Arial"/>
                          <a:cs typeface="Arial"/>
                        </a:rPr>
                        <a:t>Rituxan</a:t>
                      </a:r>
                      <a:r>
                        <a:rPr sz="700" b="1" spc="-10" dirty="0">
                          <a:solidFill>
                            <a:srgbClr val="1F69E7"/>
                          </a:solidFill>
                          <a:latin typeface="Arial"/>
                          <a:cs typeface="Arial"/>
                        </a:rPr>
                        <a:t> </a:t>
                      </a:r>
                      <a:r>
                        <a:rPr sz="700" b="1" dirty="0">
                          <a:solidFill>
                            <a:srgbClr val="1F69E7"/>
                          </a:solidFill>
                          <a:latin typeface="Arial"/>
                          <a:cs typeface="Arial"/>
                        </a:rPr>
                        <a:t>+</a:t>
                      </a:r>
                      <a:r>
                        <a:rPr sz="700" b="1" spc="-15" dirty="0">
                          <a:solidFill>
                            <a:srgbClr val="1F69E7"/>
                          </a:solidFill>
                          <a:latin typeface="Arial"/>
                          <a:cs typeface="Arial"/>
                        </a:rPr>
                        <a:t> </a:t>
                      </a:r>
                      <a:r>
                        <a:rPr sz="700" b="1" spc="-10" dirty="0">
                          <a:solidFill>
                            <a:srgbClr val="1F69E7"/>
                          </a:solidFill>
                          <a:latin typeface="Arial"/>
                          <a:cs typeface="Arial"/>
                        </a:rPr>
                        <a:t>Revlimid</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spc="-10" dirty="0">
                          <a:solidFill>
                            <a:srgbClr val="1F69E7"/>
                          </a:solidFill>
                          <a:latin typeface="Arial"/>
                          <a:cs typeface="Arial"/>
                        </a:rPr>
                        <a:t>Tazverik</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dirty="0">
                          <a:solidFill>
                            <a:srgbClr val="1F69E7"/>
                          </a:solidFill>
                          <a:latin typeface="Arial"/>
                          <a:cs typeface="Arial"/>
                        </a:rPr>
                        <a:t>Brukinsa</a:t>
                      </a:r>
                      <a:r>
                        <a:rPr sz="700" b="1" spc="-5" dirty="0">
                          <a:solidFill>
                            <a:srgbClr val="1F69E7"/>
                          </a:solidFill>
                          <a:latin typeface="Arial"/>
                          <a:cs typeface="Arial"/>
                        </a:rPr>
                        <a:t> </a:t>
                      </a:r>
                      <a:r>
                        <a:rPr sz="700" b="1" dirty="0">
                          <a:solidFill>
                            <a:srgbClr val="1F69E7"/>
                          </a:solidFill>
                          <a:latin typeface="Arial"/>
                          <a:cs typeface="Arial"/>
                        </a:rPr>
                        <a:t>+</a:t>
                      </a:r>
                      <a:r>
                        <a:rPr sz="700" b="1" spc="-20" dirty="0">
                          <a:solidFill>
                            <a:srgbClr val="1F69E7"/>
                          </a:solidFill>
                          <a:latin typeface="Arial"/>
                          <a:cs typeface="Arial"/>
                        </a:rPr>
                        <a:t> </a:t>
                      </a:r>
                      <a:r>
                        <a:rPr sz="700" b="1" spc="-10" dirty="0">
                          <a:solidFill>
                            <a:srgbClr val="1F69E7"/>
                          </a:solidFill>
                          <a:latin typeface="Arial"/>
                          <a:cs typeface="Arial"/>
                        </a:rPr>
                        <a:t>Gazyva</a:t>
                      </a:r>
                      <a:endParaRPr sz="700">
                        <a:latin typeface="Arial"/>
                        <a:cs typeface="Arial"/>
                      </a:endParaRPr>
                    </a:p>
                  </a:txBody>
                  <a:tcPr marL="0" marR="0" marT="45085" marB="0">
                    <a:lnB w="12700">
                      <a:solidFill>
                        <a:srgbClr val="1F69E7"/>
                      </a:solidFill>
                      <a:prstDash val="solid"/>
                    </a:lnB>
                  </a:tcPr>
                </a:tc>
                <a:tc>
                  <a:txBody>
                    <a:bodyPr/>
                    <a:lstStyle/>
                    <a:p>
                      <a:pPr algn="ctr">
                        <a:lnSpc>
                          <a:spcPct val="100000"/>
                        </a:lnSpc>
                        <a:spcBef>
                          <a:spcPts val="355"/>
                        </a:spcBef>
                      </a:pPr>
                      <a:r>
                        <a:rPr sz="700" b="1" spc="-10" dirty="0">
                          <a:solidFill>
                            <a:srgbClr val="1F69E7"/>
                          </a:solidFill>
                          <a:latin typeface="Arial"/>
                          <a:cs typeface="Arial"/>
                        </a:rPr>
                        <a:t>Treanda</a:t>
                      </a:r>
                      <a:endParaRPr sz="700">
                        <a:latin typeface="Arial"/>
                        <a:cs typeface="Arial"/>
                      </a:endParaRPr>
                    </a:p>
                  </a:txBody>
                  <a:tcPr marL="0" marR="0" marT="45085" marB="0">
                    <a:lnR w="6350">
                      <a:solidFill>
                        <a:srgbClr val="FFFFFF"/>
                      </a:solidFill>
                      <a:prstDash val="solid"/>
                    </a:lnR>
                    <a:lnB w="12700">
                      <a:solidFill>
                        <a:srgbClr val="1F69E7"/>
                      </a:solidFill>
                      <a:prstDash val="solid"/>
                    </a:lnB>
                  </a:tcPr>
                </a:tc>
                <a:extLst>
                  <a:ext uri="{0D108BD9-81ED-4DB2-BD59-A6C34878D82A}">
                    <a16:rowId xmlns:a16="http://schemas.microsoft.com/office/drawing/2014/main" val="10000"/>
                  </a:ext>
                </a:extLst>
              </a:tr>
              <a:tr h="756285">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25"/>
                        </a:spcBef>
                      </a:pPr>
                      <a:endParaRPr sz="700">
                        <a:latin typeface="Times New Roman"/>
                        <a:cs typeface="Times New Roman"/>
                      </a:endParaRPr>
                    </a:p>
                    <a:p>
                      <a:pPr marL="40640">
                        <a:lnSpc>
                          <a:spcPct val="100000"/>
                        </a:lnSpc>
                      </a:pPr>
                      <a:r>
                        <a:rPr sz="700" b="1" spc="-10" dirty="0">
                          <a:latin typeface="Arial"/>
                          <a:cs typeface="Arial"/>
                        </a:rPr>
                        <a:t>ClinicalPath</a:t>
                      </a:r>
                      <a:endParaRPr sz="700">
                        <a:latin typeface="Arial"/>
                        <a:cs typeface="Arial"/>
                      </a:endParaRPr>
                    </a:p>
                  </a:txBody>
                  <a:tcPr marL="0" marR="0" marT="0" marB="0">
                    <a:lnT w="12700">
                      <a:solidFill>
                        <a:srgbClr val="1F69E7"/>
                      </a:solidFill>
                      <a:prstDash val="solid"/>
                    </a:lnT>
                    <a:lnB w="6350">
                      <a:solidFill>
                        <a:srgbClr val="BEBEBE"/>
                      </a:solidFill>
                      <a:prstDash val="solid"/>
                    </a:lnB>
                  </a:tcPr>
                </a:tc>
                <a:tc>
                  <a:txBody>
                    <a:bodyPr/>
                    <a:lstStyle/>
                    <a:p>
                      <a:pPr>
                        <a:lnSpc>
                          <a:spcPct val="100000"/>
                        </a:lnSpc>
                        <a:spcBef>
                          <a:spcPts val="25"/>
                        </a:spcBef>
                      </a:pPr>
                      <a:endParaRPr sz="600">
                        <a:latin typeface="Times New Roman"/>
                        <a:cs typeface="Times New Roman"/>
                      </a:endParaRPr>
                    </a:p>
                    <a:p>
                      <a:pPr algn="ctr">
                        <a:lnSpc>
                          <a:spcPts val="715"/>
                        </a:lnSpc>
                      </a:pPr>
                      <a:r>
                        <a:rPr sz="600" b="1" dirty="0">
                          <a:solidFill>
                            <a:srgbClr val="002173"/>
                          </a:solidFill>
                          <a:latin typeface="Arial"/>
                          <a:cs typeface="Arial"/>
                        </a:rPr>
                        <a:t>1L</a:t>
                      </a:r>
                      <a:r>
                        <a:rPr sz="600" b="1" spc="-15" dirty="0">
                          <a:solidFill>
                            <a:srgbClr val="002173"/>
                          </a:solidFill>
                          <a:latin typeface="Arial"/>
                          <a:cs typeface="Arial"/>
                        </a:rPr>
                        <a:t> </a:t>
                      </a:r>
                      <a:r>
                        <a:rPr sz="600" b="1" dirty="0">
                          <a:solidFill>
                            <a:srgbClr val="002173"/>
                          </a:solidFill>
                          <a:latin typeface="Arial"/>
                          <a:cs typeface="Arial"/>
                        </a:rPr>
                        <a:t>&amp; </a:t>
                      </a:r>
                      <a:r>
                        <a:rPr sz="600" b="1" spc="-25" dirty="0">
                          <a:solidFill>
                            <a:srgbClr val="002173"/>
                          </a:solidFill>
                          <a:latin typeface="Arial"/>
                          <a:cs typeface="Arial"/>
                        </a:rPr>
                        <a:t>2L</a:t>
                      </a:r>
                      <a:endParaRPr sz="600">
                        <a:latin typeface="Arial"/>
                        <a:cs typeface="Arial"/>
                      </a:endParaRPr>
                    </a:p>
                    <a:p>
                      <a:pPr marL="43815" marR="38735" algn="ctr">
                        <a:lnSpc>
                          <a:spcPts val="540"/>
                        </a:lnSpc>
                        <a:spcBef>
                          <a:spcPts val="15"/>
                        </a:spcBef>
                      </a:pPr>
                      <a:r>
                        <a:rPr sz="450" dirty="0">
                          <a:latin typeface="Arial"/>
                          <a:cs typeface="Arial"/>
                        </a:rPr>
                        <a:t>(1L:</a:t>
                      </a:r>
                      <a:r>
                        <a:rPr sz="450" spc="-15" dirty="0">
                          <a:latin typeface="Arial"/>
                          <a:cs typeface="Arial"/>
                        </a:rPr>
                        <a:t> </a:t>
                      </a:r>
                      <a:r>
                        <a:rPr sz="450" dirty="0">
                          <a:latin typeface="Arial"/>
                          <a:cs typeface="Arial"/>
                        </a:rPr>
                        <a:t>Stage</a:t>
                      </a:r>
                      <a:r>
                        <a:rPr sz="450" spc="-15" dirty="0">
                          <a:latin typeface="Arial"/>
                          <a:cs typeface="Arial"/>
                        </a:rPr>
                        <a:t> </a:t>
                      </a:r>
                      <a:r>
                        <a:rPr sz="450" dirty="0">
                          <a:latin typeface="Arial"/>
                          <a:cs typeface="Arial"/>
                        </a:rPr>
                        <a:t>I-IV,</a:t>
                      </a:r>
                      <a:r>
                        <a:rPr sz="450" spc="-25" dirty="0">
                          <a:latin typeface="Arial"/>
                          <a:cs typeface="Arial"/>
                        </a:rPr>
                        <a:t> </a:t>
                      </a:r>
                      <a:r>
                        <a:rPr sz="450" spc="-10" dirty="0">
                          <a:latin typeface="Arial"/>
                          <a:cs typeface="Arial"/>
                        </a:rPr>
                        <a:t>monotherapy;</a:t>
                      </a:r>
                      <a:r>
                        <a:rPr sz="450" spc="500" dirty="0">
                          <a:latin typeface="Arial"/>
                          <a:cs typeface="Arial"/>
                        </a:rPr>
                        <a:t> </a:t>
                      </a:r>
                      <a:r>
                        <a:rPr sz="450" dirty="0">
                          <a:latin typeface="Arial"/>
                          <a:cs typeface="Arial"/>
                        </a:rPr>
                        <a:t>2L:</a:t>
                      </a:r>
                      <a:r>
                        <a:rPr sz="450" spc="-15" dirty="0">
                          <a:latin typeface="Arial"/>
                          <a:cs typeface="Arial"/>
                        </a:rPr>
                        <a:t> </a:t>
                      </a:r>
                      <a:r>
                        <a:rPr sz="450" dirty="0">
                          <a:latin typeface="Arial"/>
                          <a:cs typeface="Arial"/>
                        </a:rPr>
                        <a:t>Prior</a:t>
                      </a:r>
                      <a:r>
                        <a:rPr sz="450" spc="-15" dirty="0">
                          <a:latin typeface="Arial"/>
                          <a:cs typeface="Arial"/>
                        </a:rPr>
                        <a:t> </a:t>
                      </a:r>
                      <a:r>
                        <a:rPr sz="450" dirty="0">
                          <a:latin typeface="Arial"/>
                          <a:cs typeface="Arial"/>
                        </a:rPr>
                        <a:t>Tx</a:t>
                      </a:r>
                      <a:r>
                        <a:rPr sz="450" spc="-5" dirty="0">
                          <a:latin typeface="Arial"/>
                          <a:cs typeface="Arial"/>
                        </a:rPr>
                        <a:t> </a:t>
                      </a:r>
                      <a:r>
                        <a:rPr sz="450" dirty="0">
                          <a:latin typeface="Arial"/>
                          <a:cs typeface="Arial"/>
                        </a:rPr>
                        <a:t>with</a:t>
                      </a:r>
                      <a:r>
                        <a:rPr sz="450" spc="-20" dirty="0">
                          <a:latin typeface="Arial"/>
                          <a:cs typeface="Arial"/>
                        </a:rPr>
                        <a:t> </a:t>
                      </a:r>
                      <a:r>
                        <a:rPr sz="450" dirty="0">
                          <a:latin typeface="Arial"/>
                          <a:cs typeface="Arial"/>
                        </a:rPr>
                        <a:t>BR, </a:t>
                      </a:r>
                      <a:r>
                        <a:rPr sz="450" spc="-10" dirty="0">
                          <a:latin typeface="Arial"/>
                          <a:cs typeface="Arial"/>
                        </a:rPr>
                        <a:t>relapse</a:t>
                      </a:r>
                      <a:endParaRPr sz="450">
                        <a:latin typeface="Arial"/>
                        <a:cs typeface="Arial"/>
                      </a:endParaRPr>
                    </a:p>
                    <a:p>
                      <a:pPr marL="85090" marR="78740" algn="ctr">
                        <a:lnSpc>
                          <a:spcPts val="540"/>
                        </a:lnSpc>
                      </a:pPr>
                      <a:r>
                        <a:rPr sz="450" dirty="0">
                          <a:latin typeface="Arial"/>
                          <a:cs typeface="Arial"/>
                        </a:rPr>
                        <a:t>&gt;24 months,</a:t>
                      </a:r>
                      <a:r>
                        <a:rPr sz="450" spc="-30" dirty="0">
                          <a:latin typeface="Arial"/>
                          <a:cs typeface="Arial"/>
                        </a:rPr>
                        <a:t> </a:t>
                      </a:r>
                      <a:r>
                        <a:rPr sz="450" spc="-10" dirty="0">
                          <a:latin typeface="Arial"/>
                          <a:cs typeface="Arial"/>
                        </a:rPr>
                        <a:t>R-</a:t>
                      </a:r>
                      <a:r>
                        <a:rPr sz="450" dirty="0">
                          <a:latin typeface="Arial"/>
                          <a:cs typeface="Arial"/>
                        </a:rPr>
                        <a:t>CHOP</a:t>
                      </a:r>
                      <a:r>
                        <a:rPr sz="450" spc="-15" dirty="0">
                          <a:latin typeface="Arial"/>
                          <a:cs typeface="Arial"/>
                        </a:rPr>
                        <a:t> </a:t>
                      </a:r>
                      <a:r>
                        <a:rPr sz="450" spc="-25" dirty="0">
                          <a:latin typeface="Arial"/>
                          <a:cs typeface="Arial"/>
                        </a:rPr>
                        <a:t>or</a:t>
                      </a:r>
                      <a:r>
                        <a:rPr sz="450" spc="500" dirty="0">
                          <a:latin typeface="Arial"/>
                          <a:cs typeface="Arial"/>
                        </a:rPr>
                        <a:t> </a:t>
                      </a:r>
                      <a:r>
                        <a:rPr sz="450" spc="-10" dirty="0">
                          <a:latin typeface="Arial"/>
                          <a:cs typeface="Arial"/>
                        </a:rPr>
                        <a:t>R-</a:t>
                      </a:r>
                      <a:r>
                        <a:rPr sz="450" dirty="0">
                          <a:latin typeface="Arial"/>
                          <a:cs typeface="Arial"/>
                        </a:rPr>
                        <a:t>CVP</a:t>
                      </a:r>
                      <a:r>
                        <a:rPr sz="450" spc="-10" dirty="0">
                          <a:latin typeface="Arial"/>
                          <a:cs typeface="Arial"/>
                        </a:rPr>
                        <a:t> </a:t>
                      </a:r>
                      <a:r>
                        <a:rPr sz="450" dirty="0">
                          <a:latin typeface="Arial"/>
                          <a:cs typeface="Arial"/>
                        </a:rPr>
                        <a:t>followed</a:t>
                      </a:r>
                      <a:r>
                        <a:rPr sz="450" spc="-20" dirty="0">
                          <a:latin typeface="Arial"/>
                          <a:cs typeface="Arial"/>
                        </a:rPr>
                        <a:t> </a:t>
                      </a:r>
                      <a:r>
                        <a:rPr sz="450" dirty="0">
                          <a:latin typeface="Arial"/>
                          <a:cs typeface="Arial"/>
                        </a:rPr>
                        <a:t>by</a:t>
                      </a:r>
                      <a:r>
                        <a:rPr sz="450" spc="-5" dirty="0">
                          <a:latin typeface="Arial"/>
                          <a:cs typeface="Arial"/>
                        </a:rPr>
                        <a:t> </a:t>
                      </a:r>
                      <a:r>
                        <a:rPr sz="450" spc="-20" dirty="0">
                          <a:latin typeface="Arial"/>
                          <a:cs typeface="Arial"/>
                        </a:rPr>
                        <a:t>mono</a:t>
                      </a:r>
                      <a:r>
                        <a:rPr sz="450" spc="500" dirty="0">
                          <a:latin typeface="Arial"/>
                          <a:cs typeface="Arial"/>
                        </a:rPr>
                        <a:t> </a:t>
                      </a:r>
                      <a:r>
                        <a:rPr sz="450" spc="-10" dirty="0">
                          <a:latin typeface="Arial"/>
                          <a:cs typeface="Arial"/>
                        </a:rPr>
                        <a:t>maintenance; </a:t>
                      </a:r>
                      <a:r>
                        <a:rPr sz="450" dirty="0">
                          <a:latin typeface="Arial"/>
                          <a:cs typeface="Arial"/>
                        </a:rPr>
                        <a:t>prior</a:t>
                      </a:r>
                      <a:r>
                        <a:rPr sz="450" spc="30" dirty="0">
                          <a:latin typeface="Arial"/>
                          <a:cs typeface="Arial"/>
                        </a:rPr>
                        <a:t> </a:t>
                      </a:r>
                      <a:r>
                        <a:rPr sz="450" dirty="0">
                          <a:latin typeface="Arial"/>
                          <a:cs typeface="Arial"/>
                        </a:rPr>
                        <a:t>Tx</a:t>
                      </a:r>
                      <a:r>
                        <a:rPr sz="450" spc="35" dirty="0">
                          <a:latin typeface="Arial"/>
                          <a:cs typeface="Arial"/>
                        </a:rPr>
                        <a:t> </a:t>
                      </a:r>
                      <a:r>
                        <a:rPr sz="450" spc="-20" dirty="0">
                          <a:latin typeface="Arial"/>
                          <a:cs typeface="Arial"/>
                        </a:rPr>
                        <a:t>with</a:t>
                      </a:r>
                      <a:r>
                        <a:rPr sz="450" spc="500" dirty="0">
                          <a:latin typeface="Arial"/>
                          <a:cs typeface="Arial"/>
                        </a:rPr>
                        <a:t> </a:t>
                      </a:r>
                      <a:r>
                        <a:rPr sz="450" dirty="0">
                          <a:latin typeface="Arial"/>
                          <a:cs typeface="Arial"/>
                        </a:rPr>
                        <a:t>Rituxan</a:t>
                      </a:r>
                      <a:r>
                        <a:rPr sz="450" spc="-25" dirty="0">
                          <a:latin typeface="Arial"/>
                          <a:cs typeface="Arial"/>
                        </a:rPr>
                        <a:t> </a:t>
                      </a:r>
                      <a:r>
                        <a:rPr sz="450" dirty="0">
                          <a:latin typeface="Arial"/>
                          <a:cs typeface="Arial"/>
                        </a:rPr>
                        <a:t>alone</a:t>
                      </a:r>
                      <a:r>
                        <a:rPr sz="450" spc="-15" dirty="0">
                          <a:latin typeface="Arial"/>
                          <a:cs typeface="Arial"/>
                        </a:rPr>
                        <a:t> </a:t>
                      </a:r>
                      <a:r>
                        <a:rPr sz="450" spc="-10" dirty="0">
                          <a:latin typeface="Arial"/>
                          <a:cs typeface="Arial"/>
                        </a:rPr>
                        <a:t>relapse</a:t>
                      </a:r>
                      <a:endParaRPr sz="450">
                        <a:latin typeface="Arial"/>
                        <a:cs typeface="Arial"/>
                      </a:endParaRPr>
                    </a:p>
                    <a:p>
                      <a:pPr algn="ctr">
                        <a:lnSpc>
                          <a:spcPts val="520"/>
                        </a:lnSpc>
                      </a:pPr>
                      <a:r>
                        <a:rPr sz="450" dirty="0">
                          <a:latin typeface="Arial"/>
                          <a:cs typeface="Arial"/>
                        </a:rPr>
                        <a:t>&gt;24 months,</a:t>
                      </a:r>
                      <a:r>
                        <a:rPr sz="450" spc="-35" dirty="0">
                          <a:latin typeface="Arial"/>
                          <a:cs typeface="Arial"/>
                        </a:rPr>
                        <a:t> </a:t>
                      </a:r>
                      <a:r>
                        <a:rPr sz="450" spc="-10" dirty="0">
                          <a:latin typeface="Arial"/>
                          <a:cs typeface="Arial"/>
                        </a:rPr>
                        <a:t>mono)</a:t>
                      </a:r>
                      <a:endParaRPr sz="450">
                        <a:latin typeface="Arial"/>
                        <a:cs typeface="Arial"/>
                      </a:endParaRPr>
                    </a:p>
                  </a:txBody>
                  <a:tcPr marL="0" marR="0" marT="3175" marB="0">
                    <a:lnR w="12700">
                      <a:solidFill>
                        <a:srgbClr val="FFFFFF"/>
                      </a:solidFill>
                      <a:prstDash val="solid"/>
                    </a:lnR>
                    <a:lnT w="12700">
                      <a:solidFill>
                        <a:srgbClr val="1F69E7"/>
                      </a:solidFill>
                      <a:prstDash val="solid"/>
                    </a:lnT>
                    <a:lnB w="12700">
                      <a:solidFill>
                        <a:srgbClr val="FFFFFF"/>
                      </a:solidFill>
                      <a:prstDash val="solid"/>
                    </a:lnB>
                    <a:solidFill>
                      <a:srgbClr val="A6C3F5"/>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25"/>
                        </a:spcBef>
                      </a:pPr>
                      <a:endParaRPr sz="700">
                        <a:latin typeface="Times New Roman"/>
                        <a:cs typeface="Times New Roman"/>
                      </a:endParaRPr>
                    </a:p>
                    <a:p>
                      <a:pPr algn="ctr">
                        <a:lnSpc>
                          <a:spcPct val="100000"/>
                        </a:lnSpc>
                      </a:pPr>
                      <a:r>
                        <a:rPr sz="700" b="1" spc="-25" dirty="0">
                          <a:solidFill>
                            <a:srgbClr val="D40055"/>
                          </a:solidFill>
                          <a:latin typeface="Arial"/>
                          <a:cs typeface="Arial"/>
                        </a:rPr>
                        <a:t>NR</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FFC4DC"/>
                    </a:solidFill>
                  </a:tcPr>
                </a:tc>
                <a:tc>
                  <a:txBody>
                    <a:bodyPr/>
                    <a:lstStyle/>
                    <a:p>
                      <a:pPr>
                        <a:lnSpc>
                          <a:spcPct val="100000"/>
                        </a:lnSpc>
                      </a:pPr>
                      <a:endParaRPr sz="700">
                        <a:latin typeface="Times New Roman"/>
                        <a:cs typeface="Times New Roman"/>
                      </a:endParaRPr>
                    </a:p>
                    <a:p>
                      <a:pPr>
                        <a:lnSpc>
                          <a:spcPct val="100000"/>
                        </a:lnSpc>
                        <a:spcBef>
                          <a:spcPts val="660"/>
                        </a:spcBef>
                      </a:pPr>
                      <a:endParaRPr sz="700">
                        <a:latin typeface="Times New Roman"/>
                        <a:cs typeface="Times New Roman"/>
                      </a:endParaRPr>
                    </a:p>
                    <a:p>
                      <a:pPr algn="ctr">
                        <a:lnSpc>
                          <a:spcPts val="840"/>
                        </a:lnSpc>
                      </a:pPr>
                      <a:r>
                        <a:rPr sz="700" b="1" spc="-25" dirty="0">
                          <a:solidFill>
                            <a:srgbClr val="D40055"/>
                          </a:solidFill>
                          <a:latin typeface="Arial"/>
                          <a:cs typeface="Arial"/>
                        </a:rPr>
                        <a:t>NR</a:t>
                      </a:r>
                      <a:endParaRPr sz="700">
                        <a:latin typeface="Arial"/>
                        <a:cs typeface="Arial"/>
                      </a:endParaRPr>
                    </a:p>
                    <a:p>
                      <a:pPr algn="ctr">
                        <a:lnSpc>
                          <a:spcPct val="100000"/>
                        </a:lnSpc>
                      </a:pPr>
                      <a:r>
                        <a:rPr sz="450" dirty="0">
                          <a:latin typeface="Arial"/>
                          <a:cs typeface="Arial"/>
                        </a:rPr>
                        <a:t>(Effective</a:t>
                      </a:r>
                      <a:r>
                        <a:rPr sz="450" spc="-20" dirty="0">
                          <a:latin typeface="Arial"/>
                          <a:cs typeface="Arial"/>
                        </a:rPr>
                        <a:t> </a:t>
                      </a:r>
                      <a:r>
                        <a:rPr sz="450" spc="-10" dirty="0">
                          <a:latin typeface="Arial"/>
                          <a:cs typeface="Arial"/>
                        </a:rPr>
                        <a:t>2/2023)</a:t>
                      </a:r>
                      <a:endParaRPr sz="45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FFC4DC"/>
                    </a:solidFill>
                  </a:tcPr>
                </a:tc>
                <a:tc>
                  <a:txBody>
                    <a:bodyPr/>
                    <a:lstStyle/>
                    <a:p>
                      <a:pPr algn="ctr">
                        <a:lnSpc>
                          <a:spcPct val="100000"/>
                        </a:lnSpc>
                        <a:spcBef>
                          <a:spcPts val="45"/>
                        </a:spcBef>
                      </a:pPr>
                      <a:r>
                        <a:rPr sz="800" b="1" spc="-25" dirty="0">
                          <a:solidFill>
                            <a:srgbClr val="065BAA"/>
                          </a:solidFill>
                          <a:latin typeface="Arial"/>
                          <a:cs typeface="Arial"/>
                        </a:rPr>
                        <a:t>2L+</a:t>
                      </a:r>
                      <a:endParaRPr sz="800">
                        <a:latin typeface="Arial"/>
                        <a:cs typeface="Arial"/>
                      </a:endParaRPr>
                    </a:p>
                    <a:p>
                      <a:pPr marL="24130" marR="16510" indent="-1270" algn="ctr">
                        <a:lnSpc>
                          <a:spcPct val="100000"/>
                        </a:lnSpc>
                        <a:spcBef>
                          <a:spcPts val="5"/>
                        </a:spcBef>
                      </a:pPr>
                      <a:r>
                        <a:rPr sz="450" dirty="0">
                          <a:latin typeface="Arial"/>
                          <a:cs typeface="Arial"/>
                        </a:rPr>
                        <a:t>(Updated</a:t>
                      </a:r>
                      <a:r>
                        <a:rPr sz="450" spc="-30" dirty="0">
                          <a:latin typeface="Arial"/>
                          <a:cs typeface="Arial"/>
                        </a:rPr>
                        <a:t> </a:t>
                      </a:r>
                      <a:r>
                        <a:rPr sz="450" dirty="0">
                          <a:latin typeface="Arial"/>
                          <a:cs typeface="Arial"/>
                        </a:rPr>
                        <a:t>4/2022:</a:t>
                      </a:r>
                      <a:r>
                        <a:rPr sz="450" spc="-30" dirty="0">
                          <a:latin typeface="Arial"/>
                          <a:cs typeface="Arial"/>
                        </a:rPr>
                        <a:t> </a:t>
                      </a:r>
                      <a:r>
                        <a:rPr sz="450" spc="-10" dirty="0">
                          <a:latin typeface="Arial"/>
                          <a:cs typeface="Arial"/>
                        </a:rPr>
                        <a:t>Portal</a:t>
                      </a:r>
                      <a:r>
                        <a:rPr sz="450" spc="500" dirty="0">
                          <a:latin typeface="Arial"/>
                          <a:cs typeface="Arial"/>
                        </a:rPr>
                        <a:t> </a:t>
                      </a:r>
                      <a:r>
                        <a:rPr sz="450" spc="-10" dirty="0">
                          <a:latin typeface="Arial"/>
                          <a:cs typeface="Arial"/>
                        </a:rPr>
                        <a:t>guidance</a:t>
                      </a:r>
                      <a:r>
                        <a:rPr sz="450" spc="-25" dirty="0">
                          <a:latin typeface="Arial"/>
                          <a:cs typeface="Arial"/>
                        </a:rPr>
                        <a:t> </a:t>
                      </a:r>
                      <a:r>
                        <a:rPr sz="450" dirty="0">
                          <a:latin typeface="Arial"/>
                          <a:cs typeface="Arial"/>
                        </a:rPr>
                        <a:t>note</a:t>
                      </a:r>
                      <a:r>
                        <a:rPr sz="450" spc="5" dirty="0">
                          <a:latin typeface="Arial"/>
                          <a:cs typeface="Arial"/>
                        </a:rPr>
                        <a:t> </a:t>
                      </a:r>
                      <a:r>
                        <a:rPr sz="450" dirty="0">
                          <a:latin typeface="Arial"/>
                          <a:cs typeface="Arial"/>
                        </a:rPr>
                        <a:t>added</a:t>
                      </a:r>
                      <a:r>
                        <a:rPr sz="450" spc="5" dirty="0">
                          <a:latin typeface="Arial"/>
                          <a:cs typeface="Arial"/>
                        </a:rPr>
                        <a:t> </a:t>
                      </a:r>
                      <a:r>
                        <a:rPr sz="450" dirty="0">
                          <a:latin typeface="Arial"/>
                          <a:cs typeface="Arial"/>
                        </a:rPr>
                        <a:t>for</a:t>
                      </a:r>
                      <a:r>
                        <a:rPr sz="450" spc="10" dirty="0">
                          <a:latin typeface="Arial"/>
                          <a:cs typeface="Arial"/>
                        </a:rPr>
                        <a:t> </a:t>
                      </a:r>
                      <a:r>
                        <a:rPr sz="450" dirty="0">
                          <a:latin typeface="Arial"/>
                          <a:cs typeface="Arial"/>
                        </a:rPr>
                        <a:t>1L </a:t>
                      </a:r>
                      <a:r>
                        <a:rPr sz="450" spc="-25" dirty="0">
                          <a:latin typeface="Arial"/>
                          <a:cs typeface="Arial"/>
                        </a:rPr>
                        <a:t>FL:</a:t>
                      </a:r>
                      <a:r>
                        <a:rPr sz="450" spc="500" dirty="0">
                          <a:latin typeface="Arial"/>
                          <a:cs typeface="Arial"/>
                        </a:rPr>
                        <a:t> </a:t>
                      </a:r>
                      <a:r>
                        <a:rPr sz="450" dirty="0">
                          <a:latin typeface="Arial"/>
                          <a:cs typeface="Arial"/>
                        </a:rPr>
                        <a:t>May</a:t>
                      </a:r>
                      <a:r>
                        <a:rPr sz="450" spc="-10" dirty="0">
                          <a:latin typeface="Arial"/>
                          <a:cs typeface="Arial"/>
                        </a:rPr>
                        <a:t> </a:t>
                      </a:r>
                      <a:r>
                        <a:rPr sz="450" dirty="0">
                          <a:latin typeface="Arial"/>
                          <a:cs typeface="Arial"/>
                        </a:rPr>
                        <a:t>be</a:t>
                      </a:r>
                      <a:r>
                        <a:rPr sz="450" spc="-15" dirty="0">
                          <a:latin typeface="Arial"/>
                          <a:cs typeface="Arial"/>
                        </a:rPr>
                        <a:t> </a:t>
                      </a:r>
                      <a:r>
                        <a:rPr sz="450" dirty="0">
                          <a:latin typeface="Arial"/>
                          <a:cs typeface="Arial"/>
                        </a:rPr>
                        <a:t>considered</a:t>
                      </a:r>
                      <a:r>
                        <a:rPr sz="450" spc="-10" dirty="0">
                          <a:latin typeface="Arial"/>
                          <a:cs typeface="Arial"/>
                        </a:rPr>
                        <a:t> </a:t>
                      </a:r>
                      <a:r>
                        <a:rPr sz="450" dirty="0">
                          <a:latin typeface="Arial"/>
                          <a:cs typeface="Arial"/>
                        </a:rPr>
                        <a:t>if</a:t>
                      </a:r>
                      <a:r>
                        <a:rPr sz="450" spc="-15" dirty="0">
                          <a:latin typeface="Arial"/>
                          <a:cs typeface="Arial"/>
                        </a:rPr>
                        <a:t> </a:t>
                      </a:r>
                      <a:r>
                        <a:rPr sz="450" dirty="0">
                          <a:latin typeface="Arial"/>
                          <a:cs typeface="Arial"/>
                        </a:rPr>
                        <a:t>pt.</a:t>
                      </a:r>
                      <a:r>
                        <a:rPr sz="450" spc="-20" dirty="0">
                          <a:latin typeface="Arial"/>
                          <a:cs typeface="Arial"/>
                        </a:rPr>
                        <a:t> </a:t>
                      </a:r>
                      <a:r>
                        <a:rPr sz="450" spc="-10" dirty="0">
                          <a:latin typeface="Arial"/>
                          <a:cs typeface="Arial"/>
                        </a:rPr>
                        <a:t>unable</a:t>
                      </a:r>
                      <a:r>
                        <a:rPr sz="450" spc="500" dirty="0">
                          <a:latin typeface="Arial"/>
                          <a:cs typeface="Arial"/>
                        </a:rPr>
                        <a:t> </a:t>
                      </a:r>
                      <a:r>
                        <a:rPr sz="450" dirty="0">
                          <a:latin typeface="Arial"/>
                          <a:cs typeface="Arial"/>
                        </a:rPr>
                        <a:t>to</a:t>
                      </a:r>
                      <a:r>
                        <a:rPr sz="450" spc="-5" dirty="0">
                          <a:latin typeface="Arial"/>
                          <a:cs typeface="Arial"/>
                        </a:rPr>
                        <a:t> </a:t>
                      </a:r>
                      <a:r>
                        <a:rPr sz="450" dirty="0">
                          <a:latin typeface="Arial"/>
                          <a:cs typeface="Arial"/>
                        </a:rPr>
                        <a:t>tolerate</a:t>
                      </a:r>
                      <a:r>
                        <a:rPr sz="450" spc="-30" dirty="0">
                          <a:latin typeface="Arial"/>
                          <a:cs typeface="Arial"/>
                        </a:rPr>
                        <a:t> </a:t>
                      </a:r>
                      <a:r>
                        <a:rPr sz="450" dirty="0">
                          <a:latin typeface="Arial"/>
                          <a:cs typeface="Arial"/>
                        </a:rPr>
                        <a:t>chemo</a:t>
                      </a:r>
                      <a:r>
                        <a:rPr sz="450" spc="-15" dirty="0">
                          <a:latin typeface="Arial"/>
                          <a:cs typeface="Arial"/>
                        </a:rPr>
                        <a:t> </a:t>
                      </a:r>
                      <a:r>
                        <a:rPr sz="450" dirty="0">
                          <a:latin typeface="Arial"/>
                          <a:cs typeface="Arial"/>
                        </a:rPr>
                        <a:t>&amp; </a:t>
                      </a:r>
                      <a:r>
                        <a:rPr sz="450" spc="-10" dirty="0">
                          <a:latin typeface="Arial"/>
                          <a:cs typeface="Arial"/>
                        </a:rPr>
                        <a:t>eligible</a:t>
                      </a:r>
                      <a:endParaRPr sz="450">
                        <a:latin typeface="Arial"/>
                        <a:cs typeface="Arial"/>
                      </a:endParaRPr>
                    </a:p>
                    <a:p>
                      <a:pPr marL="15240" marR="8255" indent="-1270" algn="ctr">
                        <a:lnSpc>
                          <a:spcPct val="100000"/>
                        </a:lnSpc>
                      </a:pPr>
                      <a:r>
                        <a:rPr sz="450" dirty="0">
                          <a:latin typeface="Arial"/>
                          <a:cs typeface="Arial"/>
                        </a:rPr>
                        <a:t>for</a:t>
                      </a:r>
                      <a:r>
                        <a:rPr sz="450" spc="-5" dirty="0">
                          <a:latin typeface="Arial"/>
                          <a:cs typeface="Arial"/>
                        </a:rPr>
                        <a:t> </a:t>
                      </a:r>
                      <a:r>
                        <a:rPr sz="450" dirty="0">
                          <a:latin typeface="Arial"/>
                          <a:cs typeface="Arial"/>
                        </a:rPr>
                        <a:t>an IMiD or</a:t>
                      </a:r>
                      <a:r>
                        <a:rPr sz="450" spc="-5" dirty="0">
                          <a:latin typeface="Arial"/>
                          <a:cs typeface="Arial"/>
                        </a:rPr>
                        <a:t> </a:t>
                      </a:r>
                      <a:r>
                        <a:rPr sz="450" spc="-10" dirty="0">
                          <a:latin typeface="Arial"/>
                          <a:cs typeface="Arial"/>
                        </a:rPr>
                        <a:t>non-chemo</a:t>
                      </a:r>
                      <a:r>
                        <a:rPr sz="450" spc="500" dirty="0">
                          <a:latin typeface="Arial"/>
                          <a:cs typeface="Arial"/>
                        </a:rPr>
                        <a:t> </a:t>
                      </a:r>
                      <a:r>
                        <a:rPr sz="450" dirty="0">
                          <a:latin typeface="Arial"/>
                          <a:cs typeface="Arial"/>
                        </a:rPr>
                        <a:t>combo</a:t>
                      </a:r>
                      <a:r>
                        <a:rPr sz="450" spc="-35" dirty="0">
                          <a:latin typeface="Arial"/>
                          <a:cs typeface="Arial"/>
                        </a:rPr>
                        <a:t> </a:t>
                      </a:r>
                      <a:r>
                        <a:rPr sz="450" dirty="0">
                          <a:latin typeface="Arial"/>
                          <a:cs typeface="Arial"/>
                        </a:rPr>
                        <a:t>Tx pref.;</a:t>
                      </a:r>
                      <a:r>
                        <a:rPr sz="450" spc="-10" dirty="0">
                          <a:latin typeface="Arial"/>
                          <a:cs typeface="Arial"/>
                        </a:rPr>
                        <a:t> </a:t>
                      </a:r>
                      <a:r>
                        <a:rPr sz="450" dirty="0">
                          <a:latin typeface="Arial"/>
                          <a:cs typeface="Arial"/>
                        </a:rPr>
                        <a:t>2L-</a:t>
                      </a:r>
                      <a:r>
                        <a:rPr sz="450" spc="-10" dirty="0">
                          <a:latin typeface="Arial"/>
                          <a:cs typeface="Arial"/>
                        </a:rPr>
                        <a:t> </a:t>
                      </a:r>
                      <a:r>
                        <a:rPr sz="450" dirty="0">
                          <a:latin typeface="Arial"/>
                          <a:cs typeface="Arial"/>
                        </a:rPr>
                        <a:t>Prior</a:t>
                      </a:r>
                      <a:r>
                        <a:rPr sz="450" spc="-15" dirty="0">
                          <a:latin typeface="Arial"/>
                          <a:cs typeface="Arial"/>
                        </a:rPr>
                        <a:t> </a:t>
                      </a:r>
                      <a:r>
                        <a:rPr sz="450" spc="-25" dirty="0">
                          <a:latin typeface="Arial"/>
                          <a:cs typeface="Arial"/>
                        </a:rPr>
                        <a:t>BR</a:t>
                      </a:r>
                      <a:r>
                        <a:rPr sz="450" spc="500" dirty="0">
                          <a:latin typeface="Arial"/>
                          <a:cs typeface="Arial"/>
                        </a:rPr>
                        <a:t> </a:t>
                      </a:r>
                      <a:r>
                        <a:rPr sz="450" dirty="0">
                          <a:latin typeface="Arial"/>
                          <a:cs typeface="Arial"/>
                        </a:rPr>
                        <a:t>treatment;</a:t>
                      </a:r>
                      <a:r>
                        <a:rPr sz="450" spc="-40" dirty="0">
                          <a:latin typeface="Arial"/>
                          <a:cs typeface="Arial"/>
                        </a:rPr>
                        <a:t> </a:t>
                      </a:r>
                      <a:r>
                        <a:rPr sz="450" dirty="0">
                          <a:latin typeface="Arial"/>
                          <a:cs typeface="Arial"/>
                        </a:rPr>
                        <a:t>relapse</a:t>
                      </a:r>
                      <a:r>
                        <a:rPr sz="450" spc="-20" dirty="0">
                          <a:latin typeface="Arial"/>
                          <a:cs typeface="Arial"/>
                        </a:rPr>
                        <a:t> </a:t>
                      </a:r>
                      <a:r>
                        <a:rPr sz="450" dirty="0">
                          <a:latin typeface="Arial"/>
                          <a:cs typeface="Arial"/>
                        </a:rPr>
                        <a:t>&gt;</a:t>
                      </a:r>
                      <a:r>
                        <a:rPr sz="450" spc="5" dirty="0">
                          <a:latin typeface="Arial"/>
                          <a:cs typeface="Arial"/>
                        </a:rPr>
                        <a:t> </a:t>
                      </a:r>
                      <a:r>
                        <a:rPr sz="450" dirty="0">
                          <a:latin typeface="Arial"/>
                          <a:cs typeface="Arial"/>
                        </a:rPr>
                        <a:t>24</a:t>
                      </a:r>
                      <a:r>
                        <a:rPr sz="450" spc="-10" dirty="0">
                          <a:latin typeface="Arial"/>
                          <a:cs typeface="Arial"/>
                        </a:rPr>
                        <a:t> months,</a:t>
                      </a:r>
                      <a:r>
                        <a:rPr sz="450" spc="500" dirty="0">
                          <a:latin typeface="Arial"/>
                          <a:cs typeface="Arial"/>
                        </a:rPr>
                        <a:t> </a:t>
                      </a:r>
                      <a:r>
                        <a:rPr sz="450" dirty="0">
                          <a:latin typeface="Arial"/>
                          <a:cs typeface="Arial"/>
                        </a:rPr>
                        <a:t>if </a:t>
                      </a:r>
                      <a:r>
                        <a:rPr sz="450" spc="-10" dirty="0">
                          <a:latin typeface="Arial"/>
                          <a:cs typeface="Arial"/>
                        </a:rPr>
                        <a:t>non-</a:t>
                      </a:r>
                      <a:r>
                        <a:rPr sz="450" dirty="0">
                          <a:latin typeface="Arial"/>
                          <a:cs typeface="Arial"/>
                        </a:rPr>
                        <a:t>cytotoxic</a:t>
                      </a:r>
                      <a:r>
                        <a:rPr sz="450" spc="-35" dirty="0">
                          <a:latin typeface="Arial"/>
                          <a:cs typeface="Arial"/>
                        </a:rPr>
                        <a:t> </a:t>
                      </a:r>
                      <a:r>
                        <a:rPr sz="450" dirty="0">
                          <a:latin typeface="Arial"/>
                          <a:cs typeface="Arial"/>
                        </a:rPr>
                        <a:t>Tx</a:t>
                      </a:r>
                      <a:r>
                        <a:rPr sz="450" spc="15" dirty="0">
                          <a:latin typeface="Arial"/>
                          <a:cs typeface="Arial"/>
                        </a:rPr>
                        <a:t> </a:t>
                      </a:r>
                      <a:r>
                        <a:rPr sz="450" spc="-10" dirty="0">
                          <a:latin typeface="Arial"/>
                          <a:cs typeface="Arial"/>
                        </a:rPr>
                        <a:t>pref.;</a:t>
                      </a:r>
                      <a:endParaRPr sz="450">
                        <a:latin typeface="Arial"/>
                        <a:cs typeface="Arial"/>
                      </a:endParaRPr>
                    </a:p>
                    <a:p>
                      <a:pPr algn="ctr">
                        <a:lnSpc>
                          <a:spcPts val="525"/>
                        </a:lnSpc>
                      </a:pPr>
                      <a:r>
                        <a:rPr sz="450" dirty="0">
                          <a:latin typeface="Arial"/>
                          <a:cs typeface="Arial"/>
                        </a:rPr>
                        <a:t>3L</a:t>
                      </a:r>
                      <a:r>
                        <a:rPr sz="450" spc="-15" dirty="0">
                          <a:latin typeface="Arial"/>
                          <a:cs typeface="Arial"/>
                        </a:rPr>
                        <a:t> </a:t>
                      </a:r>
                      <a:r>
                        <a:rPr sz="450" dirty="0">
                          <a:latin typeface="Arial"/>
                          <a:cs typeface="Arial"/>
                        </a:rPr>
                        <a:t>pref.</a:t>
                      </a:r>
                      <a:r>
                        <a:rPr sz="450" spc="-20" dirty="0">
                          <a:latin typeface="Arial"/>
                          <a:cs typeface="Arial"/>
                        </a:rPr>
                        <a:t> </a:t>
                      </a:r>
                      <a:r>
                        <a:rPr sz="450" spc="-10" dirty="0">
                          <a:latin typeface="Arial"/>
                          <a:cs typeface="Arial"/>
                        </a:rPr>
                        <a:t>option)</a:t>
                      </a:r>
                      <a:endParaRPr sz="45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DFEFFF"/>
                    </a:solidFill>
                  </a:tcPr>
                </a:tc>
                <a:tc>
                  <a:txBody>
                    <a:bodyPr/>
                    <a:lstStyle/>
                    <a:p>
                      <a:pPr>
                        <a:lnSpc>
                          <a:spcPct val="100000"/>
                        </a:lnSpc>
                      </a:pPr>
                      <a:endParaRPr sz="700">
                        <a:latin typeface="Times New Roman"/>
                        <a:cs typeface="Times New Roman"/>
                      </a:endParaRPr>
                    </a:p>
                    <a:p>
                      <a:pPr>
                        <a:lnSpc>
                          <a:spcPct val="100000"/>
                        </a:lnSpc>
                        <a:spcBef>
                          <a:spcPts val="120"/>
                        </a:spcBef>
                      </a:pPr>
                      <a:endParaRPr sz="700">
                        <a:latin typeface="Times New Roman"/>
                        <a:cs typeface="Times New Roman"/>
                      </a:endParaRPr>
                    </a:p>
                    <a:p>
                      <a:pPr algn="ctr">
                        <a:lnSpc>
                          <a:spcPts val="840"/>
                        </a:lnSpc>
                      </a:pPr>
                      <a:r>
                        <a:rPr sz="700" b="1" spc="-25" dirty="0">
                          <a:solidFill>
                            <a:srgbClr val="7816AD"/>
                          </a:solidFill>
                          <a:latin typeface="Arial"/>
                          <a:cs typeface="Arial"/>
                        </a:rPr>
                        <a:t>3L+</a:t>
                      </a:r>
                      <a:endParaRPr sz="700">
                        <a:latin typeface="Arial"/>
                        <a:cs typeface="Arial"/>
                      </a:endParaRPr>
                    </a:p>
                    <a:p>
                      <a:pPr marL="42545" marR="36195" algn="ctr">
                        <a:lnSpc>
                          <a:spcPct val="100000"/>
                        </a:lnSpc>
                      </a:pPr>
                      <a:r>
                        <a:rPr sz="450" dirty="0">
                          <a:latin typeface="Arial"/>
                          <a:cs typeface="Arial"/>
                        </a:rPr>
                        <a:t>(Not</a:t>
                      </a:r>
                      <a:r>
                        <a:rPr sz="450" spc="-15" dirty="0">
                          <a:latin typeface="Arial"/>
                          <a:cs typeface="Arial"/>
                        </a:rPr>
                        <a:t> </a:t>
                      </a:r>
                      <a:r>
                        <a:rPr sz="450" dirty="0">
                          <a:latin typeface="Arial"/>
                          <a:cs typeface="Arial"/>
                        </a:rPr>
                        <a:t>a</a:t>
                      </a:r>
                      <a:r>
                        <a:rPr sz="450" spc="-10" dirty="0">
                          <a:latin typeface="Arial"/>
                          <a:cs typeface="Arial"/>
                        </a:rPr>
                        <a:t> </a:t>
                      </a:r>
                      <a:r>
                        <a:rPr sz="450" dirty="0">
                          <a:latin typeface="Arial"/>
                          <a:cs typeface="Arial"/>
                        </a:rPr>
                        <a:t>candidate</a:t>
                      </a:r>
                      <a:r>
                        <a:rPr sz="450" spc="-35" dirty="0">
                          <a:latin typeface="Arial"/>
                          <a:cs typeface="Arial"/>
                        </a:rPr>
                        <a:t> </a:t>
                      </a:r>
                      <a:r>
                        <a:rPr sz="450" dirty="0">
                          <a:latin typeface="Arial"/>
                          <a:cs typeface="Arial"/>
                        </a:rPr>
                        <a:t>for </a:t>
                      </a:r>
                      <a:r>
                        <a:rPr sz="450" spc="-10" dirty="0">
                          <a:latin typeface="Arial"/>
                          <a:cs typeface="Arial"/>
                        </a:rPr>
                        <a:t>bispecific</a:t>
                      </a:r>
                      <a:r>
                        <a:rPr sz="450" spc="500" dirty="0">
                          <a:latin typeface="Arial"/>
                          <a:cs typeface="Arial"/>
                        </a:rPr>
                        <a:t> </a:t>
                      </a:r>
                      <a:r>
                        <a:rPr sz="450" dirty="0">
                          <a:latin typeface="Arial"/>
                          <a:cs typeface="Arial"/>
                        </a:rPr>
                        <a:t>or </a:t>
                      </a:r>
                      <a:r>
                        <a:rPr sz="450" spc="-10" dirty="0">
                          <a:latin typeface="Arial"/>
                          <a:cs typeface="Arial"/>
                        </a:rPr>
                        <a:t>CAR-</a:t>
                      </a:r>
                      <a:r>
                        <a:rPr sz="450" dirty="0">
                          <a:latin typeface="Arial"/>
                          <a:cs typeface="Arial"/>
                        </a:rPr>
                        <a:t>T,</a:t>
                      </a:r>
                      <a:r>
                        <a:rPr sz="450" spc="-5" dirty="0">
                          <a:latin typeface="Arial"/>
                          <a:cs typeface="Arial"/>
                        </a:rPr>
                        <a:t> </a:t>
                      </a:r>
                      <a:r>
                        <a:rPr sz="450" dirty="0">
                          <a:latin typeface="Arial"/>
                          <a:cs typeface="Arial"/>
                        </a:rPr>
                        <a:t>prior</a:t>
                      </a:r>
                      <a:r>
                        <a:rPr sz="450" spc="-5" dirty="0">
                          <a:latin typeface="Arial"/>
                          <a:cs typeface="Arial"/>
                        </a:rPr>
                        <a:t> </a:t>
                      </a:r>
                      <a:r>
                        <a:rPr sz="450" spc="-10" dirty="0">
                          <a:latin typeface="Arial"/>
                          <a:cs typeface="Arial"/>
                        </a:rPr>
                        <a:t>Revlimid</a:t>
                      </a:r>
                      <a:endParaRPr sz="450">
                        <a:latin typeface="Arial"/>
                        <a:cs typeface="Arial"/>
                      </a:endParaRPr>
                    </a:p>
                    <a:p>
                      <a:pPr algn="ctr">
                        <a:lnSpc>
                          <a:spcPct val="100000"/>
                        </a:lnSpc>
                      </a:pPr>
                      <a:r>
                        <a:rPr sz="450" dirty="0">
                          <a:latin typeface="Arial"/>
                          <a:cs typeface="Arial"/>
                        </a:rPr>
                        <a:t>and</a:t>
                      </a:r>
                      <a:r>
                        <a:rPr sz="450" spc="-15" dirty="0">
                          <a:latin typeface="Arial"/>
                          <a:cs typeface="Arial"/>
                        </a:rPr>
                        <a:t> </a:t>
                      </a:r>
                      <a:r>
                        <a:rPr sz="450" spc="-10" dirty="0">
                          <a:latin typeface="Arial"/>
                          <a:cs typeface="Arial"/>
                        </a:rPr>
                        <a:t>BTKi)</a:t>
                      </a:r>
                      <a:endParaRPr sz="450">
                        <a:latin typeface="Arial"/>
                        <a:cs typeface="Arial"/>
                      </a:endParaRPr>
                    </a:p>
                  </a:txBody>
                  <a:tcPr marL="0" marR="0" marT="0" marB="0">
                    <a:lnL w="12700">
                      <a:solidFill>
                        <a:srgbClr val="FFFFFF"/>
                      </a:solidFill>
                      <a:prstDash val="solid"/>
                    </a:lnL>
                    <a:lnR w="28575">
                      <a:solidFill>
                        <a:srgbClr val="FFFFFF"/>
                      </a:solidFill>
                      <a:prstDash val="solid"/>
                    </a:lnR>
                    <a:lnT w="12700">
                      <a:solidFill>
                        <a:srgbClr val="1F69E7"/>
                      </a:solidFill>
                      <a:prstDash val="solid"/>
                    </a:lnT>
                    <a:lnB w="12700">
                      <a:solidFill>
                        <a:srgbClr val="FFFFFF"/>
                      </a:solidFill>
                      <a:prstDash val="solid"/>
                    </a:lnB>
                    <a:solidFill>
                      <a:srgbClr val="EBD2F8"/>
                    </a:solidFill>
                  </a:tcPr>
                </a:tc>
                <a:tc>
                  <a:txBody>
                    <a:bodyPr/>
                    <a:lstStyle/>
                    <a:p>
                      <a:pPr>
                        <a:lnSpc>
                          <a:spcPct val="100000"/>
                        </a:lnSpc>
                      </a:pPr>
                      <a:endParaRPr sz="700">
                        <a:latin typeface="Times New Roman"/>
                        <a:cs typeface="Times New Roman"/>
                      </a:endParaRPr>
                    </a:p>
                    <a:p>
                      <a:pPr>
                        <a:lnSpc>
                          <a:spcPct val="100000"/>
                        </a:lnSpc>
                        <a:spcBef>
                          <a:spcPts val="120"/>
                        </a:spcBef>
                      </a:pPr>
                      <a:endParaRPr sz="700">
                        <a:latin typeface="Times New Roman"/>
                        <a:cs typeface="Times New Roman"/>
                      </a:endParaRPr>
                    </a:p>
                    <a:p>
                      <a:pPr algn="ctr">
                        <a:lnSpc>
                          <a:spcPts val="840"/>
                        </a:lnSpc>
                      </a:pPr>
                      <a:r>
                        <a:rPr sz="700" b="1" spc="-25" dirty="0">
                          <a:solidFill>
                            <a:srgbClr val="7816AD"/>
                          </a:solidFill>
                          <a:latin typeface="Arial"/>
                          <a:cs typeface="Arial"/>
                        </a:rPr>
                        <a:t>3L+</a:t>
                      </a:r>
                      <a:endParaRPr sz="700">
                        <a:latin typeface="Arial"/>
                        <a:cs typeface="Arial"/>
                      </a:endParaRPr>
                    </a:p>
                    <a:p>
                      <a:pPr algn="ctr">
                        <a:lnSpc>
                          <a:spcPct val="100000"/>
                        </a:lnSpc>
                      </a:pPr>
                      <a:r>
                        <a:rPr sz="450" spc="-10" dirty="0">
                          <a:latin typeface="Arial"/>
                          <a:cs typeface="Arial"/>
                        </a:rPr>
                        <a:t>(Reviewed:</a:t>
                      </a:r>
                      <a:r>
                        <a:rPr sz="450" spc="40" dirty="0">
                          <a:latin typeface="Arial"/>
                          <a:cs typeface="Arial"/>
                        </a:rPr>
                        <a:t> </a:t>
                      </a:r>
                      <a:r>
                        <a:rPr sz="450" dirty="0">
                          <a:latin typeface="Arial"/>
                          <a:cs typeface="Arial"/>
                        </a:rPr>
                        <a:t>6/2024:</a:t>
                      </a:r>
                      <a:r>
                        <a:rPr sz="450" spc="-5" dirty="0">
                          <a:latin typeface="Arial"/>
                          <a:cs typeface="Arial"/>
                        </a:rPr>
                        <a:t> </a:t>
                      </a:r>
                      <a:r>
                        <a:rPr sz="450" spc="-25" dirty="0">
                          <a:latin typeface="Arial"/>
                          <a:cs typeface="Arial"/>
                        </a:rPr>
                        <a:t>Not</a:t>
                      </a:r>
                      <a:endParaRPr sz="450">
                        <a:latin typeface="Arial"/>
                        <a:cs typeface="Arial"/>
                      </a:endParaRPr>
                    </a:p>
                    <a:p>
                      <a:pPr marL="73025" marR="67310" algn="ctr">
                        <a:lnSpc>
                          <a:spcPct val="100000"/>
                        </a:lnSpc>
                      </a:pPr>
                      <a:r>
                        <a:rPr sz="450" dirty="0">
                          <a:latin typeface="Arial"/>
                          <a:cs typeface="Arial"/>
                        </a:rPr>
                        <a:t>a</a:t>
                      </a:r>
                      <a:r>
                        <a:rPr sz="450" spc="-5" dirty="0">
                          <a:latin typeface="Arial"/>
                          <a:cs typeface="Arial"/>
                        </a:rPr>
                        <a:t> </a:t>
                      </a:r>
                      <a:r>
                        <a:rPr sz="450" dirty="0">
                          <a:latin typeface="Arial"/>
                          <a:cs typeface="Arial"/>
                        </a:rPr>
                        <a:t>candidate</a:t>
                      </a:r>
                      <a:r>
                        <a:rPr sz="450" spc="-30" dirty="0">
                          <a:latin typeface="Arial"/>
                          <a:cs typeface="Arial"/>
                        </a:rPr>
                        <a:t> </a:t>
                      </a:r>
                      <a:r>
                        <a:rPr sz="450" dirty="0">
                          <a:latin typeface="Arial"/>
                          <a:cs typeface="Arial"/>
                        </a:rPr>
                        <a:t>for</a:t>
                      </a:r>
                      <a:r>
                        <a:rPr sz="450" spc="-10" dirty="0">
                          <a:latin typeface="Arial"/>
                          <a:cs typeface="Arial"/>
                        </a:rPr>
                        <a:t> </a:t>
                      </a:r>
                      <a:r>
                        <a:rPr sz="450" dirty="0">
                          <a:latin typeface="Arial"/>
                          <a:cs typeface="Arial"/>
                        </a:rPr>
                        <a:t>bispecific</a:t>
                      </a:r>
                      <a:r>
                        <a:rPr sz="450" spc="-20" dirty="0">
                          <a:latin typeface="Arial"/>
                          <a:cs typeface="Arial"/>
                        </a:rPr>
                        <a:t> </a:t>
                      </a:r>
                      <a:r>
                        <a:rPr sz="450" spc="-25" dirty="0">
                          <a:latin typeface="Arial"/>
                          <a:cs typeface="Arial"/>
                        </a:rPr>
                        <a:t>or</a:t>
                      </a:r>
                      <a:r>
                        <a:rPr sz="450" spc="500" dirty="0">
                          <a:latin typeface="Arial"/>
                          <a:cs typeface="Arial"/>
                        </a:rPr>
                        <a:t> </a:t>
                      </a:r>
                      <a:r>
                        <a:rPr sz="450" spc="-10" dirty="0">
                          <a:latin typeface="Arial"/>
                          <a:cs typeface="Arial"/>
                        </a:rPr>
                        <a:t>CAR-</a:t>
                      </a:r>
                      <a:r>
                        <a:rPr sz="450" dirty="0">
                          <a:latin typeface="Arial"/>
                          <a:cs typeface="Arial"/>
                        </a:rPr>
                        <a:t>T,</a:t>
                      </a:r>
                      <a:r>
                        <a:rPr sz="450" spc="-10" dirty="0">
                          <a:latin typeface="Arial"/>
                          <a:cs typeface="Arial"/>
                        </a:rPr>
                        <a:t> </a:t>
                      </a:r>
                      <a:r>
                        <a:rPr sz="450" dirty="0">
                          <a:latin typeface="Arial"/>
                          <a:cs typeface="Arial"/>
                        </a:rPr>
                        <a:t>and prior</a:t>
                      </a:r>
                      <a:r>
                        <a:rPr sz="450" spc="-5" dirty="0">
                          <a:latin typeface="Arial"/>
                          <a:cs typeface="Arial"/>
                        </a:rPr>
                        <a:t> </a:t>
                      </a:r>
                      <a:r>
                        <a:rPr sz="450" spc="-10" dirty="0">
                          <a:latin typeface="Arial"/>
                          <a:cs typeface="Arial"/>
                        </a:rPr>
                        <a:t>Revlimid)</a:t>
                      </a:r>
                      <a:endParaRPr sz="450">
                        <a:latin typeface="Arial"/>
                        <a:cs typeface="Arial"/>
                      </a:endParaRPr>
                    </a:p>
                  </a:txBody>
                  <a:tcPr marL="0" marR="0" marT="0" marB="0">
                    <a:lnL w="28575">
                      <a:solidFill>
                        <a:srgbClr val="FFFFFF"/>
                      </a:solidFill>
                      <a:prstDash val="solid"/>
                    </a:lnL>
                    <a:lnR w="28575">
                      <a:solidFill>
                        <a:srgbClr val="FFFFFF"/>
                      </a:solidFill>
                      <a:prstDash val="solid"/>
                    </a:lnR>
                    <a:lnT w="12700">
                      <a:solidFill>
                        <a:srgbClr val="1F69E7"/>
                      </a:solidFill>
                      <a:prstDash val="solid"/>
                    </a:lnT>
                    <a:lnB w="28575">
                      <a:solidFill>
                        <a:srgbClr val="FFFFFF"/>
                      </a:solidFill>
                      <a:prstDash val="solid"/>
                    </a:lnB>
                    <a:solidFill>
                      <a:srgbClr val="EBD2F8"/>
                    </a:solidFill>
                  </a:tcPr>
                </a:tc>
                <a:tc>
                  <a:txBody>
                    <a:bodyPr/>
                    <a:lstStyle/>
                    <a:p>
                      <a:pPr>
                        <a:lnSpc>
                          <a:spcPct val="100000"/>
                        </a:lnSpc>
                        <a:spcBef>
                          <a:spcPts val="114"/>
                        </a:spcBef>
                      </a:pPr>
                      <a:endParaRPr sz="700">
                        <a:latin typeface="Times New Roman"/>
                        <a:cs typeface="Times New Roman"/>
                      </a:endParaRPr>
                    </a:p>
                    <a:p>
                      <a:pPr marL="262255">
                        <a:lnSpc>
                          <a:spcPts val="840"/>
                        </a:lnSpc>
                      </a:pPr>
                      <a:r>
                        <a:rPr sz="700" b="1" dirty="0">
                          <a:solidFill>
                            <a:srgbClr val="002173"/>
                          </a:solidFill>
                          <a:latin typeface="Arial"/>
                          <a:cs typeface="Arial"/>
                        </a:rPr>
                        <a:t>1L</a:t>
                      </a:r>
                      <a:r>
                        <a:rPr sz="700" b="1" spc="-10" dirty="0">
                          <a:solidFill>
                            <a:srgbClr val="002173"/>
                          </a:solidFill>
                          <a:latin typeface="Arial"/>
                          <a:cs typeface="Arial"/>
                        </a:rPr>
                        <a:t> </a:t>
                      </a:r>
                      <a:r>
                        <a:rPr sz="700" b="1" dirty="0">
                          <a:solidFill>
                            <a:srgbClr val="002173"/>
                          </a:solidFill>
                          <a:latin typeface="Arial"/>
                          <a:cs typeface="Arial"/>
                        </a:rPr>
                        <a:t>&amp;</a:t>
                      </a:r>
                      <a:r>
                        <a:rPr sz="700" b="1" spc="5" dirty="0">
                          <a:solidFill>
                            <a:srgbClr val="002173"/>
                          </a:solidFill>
                          <a:latin typeface="Arial"/>
                          <a:cs typeface="Arial"/>
                        </a:rPr>
                        <a:t> </a:t>
                      </a:r>
                      <a:r>
                        <a:rPr sz="700" b="1" spc="-25" dirty="0">
                          <a:solidFill>
                            <a:srgbClr val="002173"/>
                          </a:solidFill>
                          <a:latin typeface="Arial"/>
                          <a:cs typeface="Arial"/>
                        </a:rPr>
                        <a:t>2L</a:t>
                      </a:r>
                      <a:endParaRPr sz="700">
                        <a:latin typeface="Arial"/>
                        <a:cs typeface="Arial"/>
                      </a:endParaRPr>
                    </a:p>
                    <a:p>
                      <a:pPr marL="36195" marR="30480" indent="50165">
                        <a:lnSpc>
                          <a:spcPts val="540"/>
                        </a:lnSpc>
                        <a:spcBef>
                          <a:spcPts val="20"/>
                        </a:spcBef>
                      </a:pPr>
                      <a:r>
                        <a:rPr sz="450" dirty="0">
                          <a:latin typeface="Arial"/>
                          <a:cs typeface="Arial"/>
                        </a:rPr>
                        <a:t>(with</a:t>
                      </a:r>
                      <a:r>
                        <a:rPr sz="450" spc="-20" dirty="0">
                          <a:latin typeface="Arial"/>
                          <a:cs typeface="Arial"/>
                        </a:rPr>
                        <a:t> </a:t>
                      </a:r>
                      <a:r>
                        <a:rPr sz="450" dirty="0">
                          <a:latin typeface="Arial"/>
                          <a:cs typeface="Arial"/>
                        </a:rPr>
                        <a:t>Rituxan</a:t>
                      </a:r>
                      <a:r>
                        <a:rPr sz="450" spc="-15" dirty="0">
                          <a:latin typeface="Arial"/>
                          <a:cs typeface="Arial"/>
                        </a:rPr>
                        <a:t> </a:t>
                      </a:r>
                      <a:r>
                        <a:rPr sz="450" dirty="0">
                          <a:latin typeface="Arial"/>
                          <a:cs typeface="Arial"/>
                        </a:rPr>
                        <a:t>in</a:t>
                      </a:r>
                      <a:r>
                        <a:rPr sz="450" spc="-10" dirty="0">
                          <a:latin typeface="Arial"/>
                          <a:cs typeface="Arial"/>
                        </a:rPr>
                        <a:t> </a:t>
                      </a:r>
                      <a:r>
                        <a:rPr sz="450" dirty="0">
                          <a:latin typeface="Arial"/>
                          <a:cs typeface="Arial"/>
                        </a:rPr>
                        <a:t>both</a:t>
                      </a:r>
                      <a:r>
                        <a:rPr sz="450" spc="-15" dirty="0">
                          <a:latin typeface="Arial"/>
                          <a:cs typeface="Arial"/>
                        </a:rPr>
                        <a:t> </a:t>
                      </a:r>
                      <a:r>
                        <a:rPr sz="450" spc="-10" dirty="0">
                          <a:latin typeface="Arial"/>
                          <a:cs typeface="Arial"/>
                        </a:rPr>
                        <a:t>lines;</a:t>
                      </a:r>
                      <a:r>
                        <a:rPr sz="450" spc="500" dirty="0">
                          <a:latin typeface="Arial"/>
                          <a:cs typeface="Arial"/>
                        </a:rPr>
                        <a:t> </a:t>
                      </a:r>
                      <a:r>
                        <a:rPr sz="450" dirty="0">
                          <a:latin typeface="Arial"/>
                          <a:cs typeface="Arial"/>
                        </a:rPr>
                        <a:t>1L grade</a:t>
                      </a:r>
                      <a:r>
                        <a:rPr sz="450" spc="-10" dirty="0">
                          <a:latin typeface="Arial"/>
                          <a:cs typeface="Arial"/>
                        </a:rPr>
                        <a:t> 1-</a:t>
                      </a:r>
                      <a:r>
                        <a:rPr sz="450" dirty="0">
                          <a:latin typeface="Arial"/>
                          <a:cs typeface="Arial"/>
                        </a:rPr>
                        <a:t>3A</a:t>
                      </a:r>
                      <a:r>
                        <a:rPr sz="450" spc="5" dirty="0">
                          <a:latin typeface="Arial"/>
                          <a:cs typeface="Arial"/>
                        </a:rPr>
                        <a:t> </a:t>
                      </a:r>
                      <a:r>
                        <a:rPr sz="450" dirty="0">
                          <a:latin typeface="Arial"/>
                          <a:cs typeface="Arial"/>
                        </a:rPr>
                        <a:t>stage</a:t>
                      </a:r>
                      <a:r>
                        <a:rPr sz="450" spc="-10" dirty="0">
                          <a:latin typeface="Arial"/>
                          <a:cs typeface="Arial"/>
                        </a:rPr>
                        <a:t> </a:t>
                      </a:r>
                      <a:r>
                        <a:rPr sz="450" dirty="0">
                          <a:latin typeface="Arial"/>
                          <a:cs typeface="Arial"/>
                        </a:rPr>
                        <a:t>III/IV</a:t>
                      </a:r>
                      <a:r>
                        <a:rPr sz="450" spc="-40" dirty="0">
                          <a:latin typeface="Arial"/>
                          <a:cs typeface="Arial"/>
                        </a:rPr>
                        <a:t> </a:t>
                      </a:r>
                      <a:r>
                        <a:rPr sz="450" spc="-20" dirty="0">
                          <a:latin typeface="Arial"/>
                          <a:cs typeface="Arial"/>
                        </a:rPr>
                        <a:t>with</a:t>
                      </a:r>
                      <a:r>
                        <a:rPr sz="450" spc="500" dirty="0">
                          <a:latin typeface="Arial"/>
                          <a:cs typeface="Arial"/>
                        </a:rPr>
                        <a:t> </a:t>
                      </a:r>
                      <a:r>
                        <a:rPr sz="450" dirty="0">
                          <a:latin typeface="Arial"/>
                          <a:cs typeface="Arial"/>
                        </a:rPr>
                        <a:t>symptomatic</a:t>
                      </a:r>
                      <a:r>
                        <a:rPr sz="450" spc="-40" dirty="0">
                          <a:latin typeface="Arial"/>
                          <a:cs typeface="Arial"/>
                        </a:rPr>
                        <a:t> </a:t>
                      </a:r>
                      <a:r>
                        <a:rPr sz="450" dirty="0">
                          <a:latin typeface="Arial"/>
                          <a:cs typeface="Arial"/>
                        </a:rPr>
                        <a:t>or bulky</a:t>
                      </a:r>
                      <a:r>
                        <a:rPr sz="450" spc="-25" dirty="0">
                          <a:latin typeface="Arial"/>
                          <a:cs typeface="Arial"/>
                        </a:rPr>
                        <a:t> </a:t>
                      </a:r>
                      <a:r>
                        <a:rPr sz="450" spc="-10" dirty="0">
                          <a:latin typeface="Arial"/>
                          <a:cs typeface="Arial"/>
                        </a:rPr>
                        <a:t>disease;</a:t>
                      </a:r>
                      <a:r>
                        <a:rPr sz="450" spc="500" dirty="0">
                          <a:latin typeface="Arial"/>
                          <a:cs typeface="Arial"/>
                        </a:rPr>
                        <a:t> </a:t>
                      </a:r>
                      <a:r>
                        <a:rPr sz="450" dirty="0">
                          <a:latin typeface="Arial"/>
                          <a:cs typeface="Arial"/>
                        </a:rPr>
                        <a:t>2L</a:t>
                      </a:r>
                      <a:r>
                        <a:rPr sz="450" spc="-5" dirty="0">
                          <a:latin typeface="Arial"/>
                          <a:cs typeface="Arial"/>
                        </a:rPr>
                        <a:t> </a:t>
                      </a:r>
                      <a:r>
                        <a:rPr sz="450" dirty="0">
                          <a:latin typeface="Arial"/>
                          <a:cs typeface="Arial"/>
                        </a:rPr>
                        <a:t>grade</a:t>
                      </a:r>
                      <a:r>
                        <a:rPr sz="450" spc="-15" dirty="0">
                          <a:latin typeface="Arial"/>
                          <a:cs typeface="Arial"/>
                        </a:rPr>
                        <a:t> </a:t>
                      </a:r>
                      <a:r>
                        <a:rPr sz="450" spc="-10" dirty="0">
                          <a:latin typeface="Arial"/>
                          <a:cs typeface="Arial"/>
                        </a:rPr>
                        <a:t>1-</a:t>
                      </a:r>
                      <a:r>
                        <a:rPr sz="450" dirty="0">
                          <a:latin typeface="Arial"/>
                          <a:cs typeface="Arial"/>
                        </a:rPr>
                        <a:t>3A</a:t>
                      </a:r>
                      <a:r>
                        <a:rPr sz="450" spc="-5" dirty="0">
                          <a:latin typeface="Arial"/>
                          <a:cs typeface="Arial"/>
                        </a:rPr>
                        <a:t> </a:t>
                      </a:r>
                      <a:r>
                        <a:rPr sz="450" dirty="0">
                          <a:latin typeface="Arial"/>
                          <a:cs typeface="Arial"/>
                        </a:rPr>
                        <a:t>prior</a:t>
                      </a:r>
                      <a:r>
                        <a:rPr sz="450" spc="-20" dirty="0">
                          <a:latin typeface="Arial"/>
                          <a:cs typeface="Arial"/>
                        </a:rPr>
                        <a:t> </a:t>
                      </a:r>
                      <a:r>
                        <a:rPr sz="450" spc="-10" dirty="0">
                          <a:latin typeface="Arial"/>
                          <a:cs typeface="Arial"/>
                        </a:rPr>
                        <a:t>Rituximab</a:t>
                      </a:r>
                      <a:r>
                        <a:rPr sz="450" spc="500" dirty="0">
                          <a:latin typeface="Arial"/>
                          <a:cs typeface="Arial"/>
                        </a:rPr>
                        <a:t> </a:t>
                      </a:r>
                      <a:r>
                        <a:rPr sz="450" dirty="0">
                          <a:latin typeface="Arial"/>
                          <a:cs typeface="Arial"/>
                        </a:rPr>
                        <a:t>monotherapy</a:t>
                      </a:r>
                      <a:r>
                        <a:rPr sz="450" spc="-45" dirty="0">
                          <a:latin typeface="Arial"/>
                          <a:cs typeface="Arial"/>
                        </a:rPr>
                        <a:t> </a:t>
                      </a:r>
                      <a:r>
                        <a:rPr sz="450" dirty="0">
                          <a:latin typeface="Arial"/>
                          <a:cs typeface="Arial"/>
                        </a:rPr>
                        <a:t>treatment</a:t>
                      </a:r>
                      <a:r>
                        <a:rPr sz="450" spc="-20" dirty="0">
                          <a:latin typeface="Arial"/>
                          <a:cs typeface="Arial"/>
                        </a:rPr>
                        <a:t> </a:t>
                      </a:r>
                      <a:r>
                        <a:rPr sz="450" dirty="0">
                          <a:latin typeface="Arial"/>
                          <a:cs typeface="Arial"/>
                        </a:rPr>
                        <a:t>in</a:t>
                      </a:r>
                      <a:r>
                        <a:rPr sz="450" spc="-15" dirty="0">
                          <a:latin typeface="Arial"/>
                          <a:cs typeface="Arial"/>
                        </a:rPr>
                        <a:t> </a:t>
                      </a:r>
                      <a:r>
                        <a:rPr sz="450" spc="-25" dirty="0">
                          <a:latin typeface="Arial"/>
                          <a:cs typeface="Arial"/>
                        </a:rPr>
                        <a:t>1L</a:t>
                      </a:r>
                      <a:endParaRPr sz="450">
                        <a:latin typeface="Arial"/>
                        <a:cs typeface="Arial"/>
                      </a:endParaRPr>
                    </a:p>
                    <a:p>
                      <a:pPr marL="80645">
                        <a:lnSpc>
                          <a:spcPts val="520"/>
                        </a:lnSpc>
                      </a:pPr>
                      <a:r>
                        <a:rPr sz="450" dirty="0">
                          <a:latin typeface="Arial"/>
                          <a:cs typeface="Arial"/>
                        </a:rPr>
                        <a:t>and</a:t>
                      </a:r>
                      <a:r>
                        <a:rPr sz="450" spc="-5" dirty="0">
                          <a:latin typeface="Arial"/>
                          <a:cs typeface="Arial"/>
                        </a:rPr>
                        <a:t> </a:t>
                      </a:r>
                      <a:r>
                        <a:rPr sz="450" dirty="0">
                          <a:latin typeface="Arial"/>
                          <a:cs typeface="Arial"/>
                        </a:rPr>
                        <a:t>&lt;24</a:t>
                      </a:r>
                      <a:r>
                        <a:rPr sz="450" spc="-5" dirty="0">
                          <a:latin typeface="Arial"/>
                          <a:cs typeface="Arial"/>
                        </a:rPr>
                        <a:t> </a:t>
                      </a:r>
                      <a:r>
                        <a:rPr sz="450" dirty="0">
                          <a:latin typeface="Arial"/>
                          <a:cs typeface="Arial"/>
                        </a:rPr>
                        <a:t>months</a:t>
                      </a:r>
                      <a:r>
                        <a:rPr sz="450" spc="-25" dirty="0">
                          <a:latin typeface="Arial"/>
                          <a:cs typeface="Arial"/>
                        </a:rPr>
                        <a:t> </a:t>
                      </a:r>
                      <a:r>
                        <a:rPr sz="450" dirty="0">
                          <a:latin typeface="Arial"/>
                          <a:cs typeface="Arial"/>
                        </a:rPr>
                        <a:t>to</a:t>
                      </a:r>
                      <a:r>
                        <a:rPr sz="450" spc="-15" dirty="0">
                          <a:latin typeface="Arial"/>
                          <a:cs typeface="Arial"/>
                        </a:rPr>
                        <a:t> </a:t>
                      </a:r>
                      <a:r>
                        <a:rPr sz="450" spc="-10" dirty="0">
                          <a:latin typeface="Arial"/>
                          <a:cs typeface="Arial"/>
                        </a:rPr>
                        <a:t>relapse)</a:t>
                      </a:r>
                      <a:endParaRPr sz="450">
                        <a:latin typeface="Arial"/>
                        <a:cs typeface="Arial"/>
                      </a:endParaRPr>
                    </a:p>
                  </a:txBody>
                  <a:tcPr marL="0" marR="0" marT="14604" marB="0">
                    <a:lnL w="28575">
                      <a:solidFill>
                        <a:srgbClr val="FFFFFF"/>
                      </a:solidFill>
                      <a:prstDash val="solid"/>
                    </a:lnL>
                    <a:lnR w="6350">
                      <a:solidFill>
                        <a:srgbClr val="FFFFFF"/>
                      </a:solidFill>
                      <a:prstDash val="solid"/>
                    </a:lnR>
                    <a:lnT w="12700">
                      <a:solidFill>
                        <a:srgbClr val="1F69E7"/>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1"/>
                  </a:ext>
                </a:extLst>
              </a:tr>
              <a:tr h="389890">
                <a:tc>
                  <a:txBody>
                    <a:bodyPr/>
                    <a:lstStyle/>
                    <a:p>
                      <a:pPr>
                        <a:lnSpc>
                          <a:spcPct val="100000"/>
                        </a:lnSpc>
                        <a:spcBef>
                          <a:spcPts val="290"/>
                        </a:spcBef>
                      </a:pPr>
                      <a:endParaRPr sz="700">
                        <a:latin typeface="Times New Roman"/>
                        <a:cs typeface="Times New Roman"/>
                      </a:endParaRPr>
                    </a:p>
                    <a:p>
                      <a:pPr marL="40005">
                        <a:lnSpc>
                          <a:spcPct val="100000"/>
                        </a:lnSpc>
                        <a:spcBef>
                          <a:spcPts val="5"/>
                        </a:spcBef>
                      </a:pPr>
                      <a:r>
                        <a:rPr sz="700" b="1" dirty="0">
                          <a:latin typeface="Arial"/>
                          <a:cs typeface="Arial"/>
                        </a:rPr>
                        <a:t>Value</a:t>
                      </a:r>
                      <a:r>
                        <a:rPr sz="700" b="1" spc="-25" dirty="0">
                          <a:latin typeface="Arial"/>
                          <a:cs typeface="Arial"/>
                        </a:rPr>
                        <a:t> </a:t>
                      </a:r>
                      <a:r>
                        <a:rPr sz="700" b="1" spc="-10" dirty="0">
                          <a:latin typeface="Arial"/>
                          <a:cs typeface="Arial"/>
                        </a:rPr>
                        <a:t>Pathways</a:t>
                      </a:r>
                      <a:endParaRPr sz="700">
                        <a:latin typeface="Arial"/>
                        <a:cs typeface="Arial"/>
                      </a:endParaRPr>
                    </a:p>
                  </a:txBody>
                  <a:tcPr marL="0" marR="0" marT="36830" marB="0">
                    <a:lnT w="6350">
                      <a:solidFill>
                        <a:srgbClr val="BEBEBE"/>
                      </a:solidFill>
                      <a:prstDash val="solid"/>
                    </a:lnT>
                    <a:lnB w="6350">
                      <a:solidFill>
                        <a:srgbClr val="BEBEBE"/>
                      </a:solidFill>
                      <a:prstDash val="solid"/>
                    </a:lnB>
                  </a:tcPr>
                </a:tc>
                <a:tc>
                  <a:txBody>
                    <a:bodyPr/>
                    <a:lstStyle/>
                    <a:p>
                      <a:pPr algn="ctr">
                        <a:lnSpc>
                          <a:spcPts val="840"/>
                        </a:lnSpc>
                        <a:spcBef>
                          <a:spcPts val="290"/>
                        </a:spcBef>
                      </a:pPr>
                      <a:r>
                        <a:rPr sz="700" b="1" spc="-25" dirty="0">
                          <a:solidFill>
                            <a:srgbClr val="7816AD"/>
                          </a:solidFill>
                          <a:latin typeface="Arial"/>
                          <a:cs typeface="Arial"/>
                        </a:rPr>
                        <a:t>1L+</a:t>
                      </a:r>
                      <a:endParaRPr sz="700">
                        <a:latin typeface="Arial"/>
                        <a:cs typeface="Arial"/>
                      </a:endParaRPr>
                    </a:p>
                    <a:p>
                      <a:pPr marL="41275" marR="34290" indent="53340">
                        <a:lnSpc>
                          <a:spcPct val="100000"/>
                        </a:lnSpc>
                      </a:pPr>
                      <a:r>
                        <a:rPr sz="450" dirty="0">
                          <a:latin typeface="Arial"/>
                          <a:cs typeface="Arial"/>
                        </a:rPr>
                        <a:t>(Biosimilar</a:t>
                      </a:r>
                      <a:r>
                        <a:rPr sz="450" spc="-30" dirty="0">
                          <a:latin typeface="Arial"/>
                          <a:cs typeface="Arial"/>
                        </a:rPr>
                        <a:t> </a:t>
                      </a:r>
                      <a:r>
                        <a:rPr sz="450" dirty="0">
                          <a:latin typeface="Arial"/>
                          <a:cs typeface="Arial"/>
                        </a:rPr>
                        <a:t>rituximab</a:t>
                      </a:r>
                      <a:r>
                        <a:rPr sz="450" spc="-35" dirty="0">
                          <a:latin typeface="Arial"/>
                          <a:cs typeface="Arial"/>
                        </a:rPr>
                        <a:t> </a:t>
                      </a:r>
                      <a:r>
                        <a:rPr sz="450" spc="-10" dirty="0">
                          <a:latin typeface="Arial"/>
                          <a:cs typeface="Arial"/>
                        </a:rPr>
                        <a:t>only;</a:t>
                      </a:r>
                      <a:r>
                        <a:rPr sz="450" spc="500" dirty="0">
                          <a:latin typeface="Arial"/>
                          <a:cs typeface="Arial"/>
                        </a:rPr>
                        <a:t> </a:t>
                      </a:r>
                      <a:r>
                        <a:rPr sz="450" spc="-10" dirty="0">
                          <a:latin typeface="Arial"/>
                          <a:cs typeface="Arial"/>
                        </a:rPr>
                        <a:t>1L-</a:t>
                      </a:r>
                      <a:r>
                        <a:rPr sz="450" dirty="0">
                          <a:latin typeface="Arial"/>
                          <a:cs typeface="Arial"/>
                        </a:rPr>
                        <a:t>4L:</a:t>
                      </a:r>
                      <a:r>
                        <a:rPr sz="450" spc="-10" dirty="0">
                          <a:latin typeface="Arial"/>
                          <a:cs typeface="Arial"/>
                        </a:rPr>
                        <a:t> </a:t>
                      </a:r>
                      <a:r>
                        <a:rPr sz="450" dirty="0">
                          <a:latin typeface="Arial"/>
                          <a:cs typeface="Arial"/>
                        </a:rPr>
                        <a:t>BR,</a:t>
                      </a:r>
                      <a:r>
                        <a:rPr sz="450" spc="5" dirty="0">
                          <a:latin typeface="Arial"/>
                          <a:cs typeface="Arial"/>
                        </a:rPr>
                        <a:t> </a:t>
                      </a:r>
                      <a:r>
                        <a:rPr sz="450" spc="-10" dirty="0">
                          <a:latin typeface="Arial"/>
                          <a:cs typeface="Arial"/>
                        </a:rPr>
                        <a:t>R-</a:t>
                      </a:r>
                      <a:r>
                        <a:rPr sz="450" dirty="0">
                          <a:latin typeface="Arial"/>
                          <a:cs typeface="Arial"/>
                        </a:rPr>
                        <a:t>CHOP;</a:t>
                      </a:r>
                      <a:r>
                        <a:rPr sz="450" spc="-20" dirty="0">
                          <a:latin typeface="Arial"/>
                          <a:cs typeface="Arial"/>
                        </a:rPr>
                        <a:t> </a:t>
                      </a:r>
                      <a:r>
                        <a:rPr sz="450" dirty="0">
                          <a:latin typeface="Arial"/>
                          <a:cs typeface="Arial"/>
                        </a:rPr>
                        <a:t>1L</a:t>
                      </a:r>
                      <a:r>
                        <a:rPr sz="450" spc="-5" dirty="0">
                          <a:latin typeface="Arial"/>
                          <a:cs typeface="Arial"/>
                        </a:rPr>
                        <a:t> </a:t>
                      </a:r>
                      <a:r>
                        <a:rPr sz="450" spc="-10" dirty="0">
                          <a:latin typeface="Arial"/>
                          <a:cs typeface="Arial"/>
                        </a:rPr>
                        <a:t>Only:</a:t>
                      </a:r>
                      <a:endParaRPr sz="450">
                        <a:latin typeface="Arial"/>
                        <a:cs typeface="Arial"/>
                      </a:endParaRPr>
                    </a:p>
                    <a:p>
                      <a:pPr marL="26034">
                        <a:lnSpc>
                          <a:spcPct val="100000"/>
                        </a:lnSpc>
                      </a:pPr>
                      <a:r>
                        <a:rPr sz="450" spc="-10" dirty="0">
                          <a:latin typeface="Arial"/>
                          <a:cs typeface="Arial"/>
                        </a:rPr>
                        <a:t>R-</a:t>
                      </a:r>
                      <a:r>
                        <a:rPr sz="450" dirty="0">
                          <a:latin typeface="Arial"/>
                          <a:cs typeface="Arial"/>
                        </a:rPr>
                        <a:t>CVP</a:t>
                      </a:r>
                      <a:r>
                        <a:rPr sz="450" spc="-5" dirty="0">
                          <a:latin typeface="Arial"/>
                          <a:cs typeface="Arial"/>
                        </a:rPr>
                        <a:t> </a:t>
                      </a:r>
                      <a:r>
                        <a:rPr sz="450" dirty="0">
                          <a:latin typeface="Arial"/>
                          <a:cs typeface="Arial"/>
                        </a:rPr>
                        <a:t>or R;</a:t>
                      </a:r>
                      <a:r>
                        <a:rPr sz="450" spc="5" dirty="0">
                          <a:latin typeface="Arial"/>
                          <a:cs typeface="Arial"/>
                        </a:rPr>
                        <a:t> </a:t>
                      </a:r>
                      <a:r>
                        <a:rPr sz="450" spc="-10" dirty="0">
                          <a:latin typeface="Arial"/>
                          <a:cs typeface="Arial"/>
                        </a:rPr>
                        <a:t>2L-</a:t>
                      </a:r>
                      <a:r>
                        <a:rPr sz="450" dirty="0">
                          <a:latin typeface="Arial"/>
                          <a:cs typeface="Arial"/>
                        </a:rPr>
                        <a:t>4L:</a:t>
                      </a:r>
                      <a:r>
                        <a:rPr sz="450" spc="-15" dirty="0">
                          <a:latin typeface="Arial"/>
                          <a:cs typeface="Arial"/>
                        </a:rPr>
                        <a:t> </a:t>
                      </a:r>
                      <a:r>
                        <a:rPr sz="450" spc="-10" dirty="0">
                          <a:latin typeface="Arial"/>
                          <a:cs typeface="Arial"/>
                        </a:rPr>
                        <a:t>R+Zevalin)</a:t>
                      </a:r>
                      <a:endParaRPr sz="450">
                        <a:latin typeface="Arial"/>
                        <a:cs typeface="Arial"/>
                      </a:endParaRPr>
                    </a:p>
                  </a:txBody>
                  <a:tcPr marL="0" marR="0" marT="36830" marB="0">
                    <a:lnR w="12700">
                      <a:solidFill>
                        <a:srgbClr val="FFFFFF"/>
                      </a:solidFill>
                      <a:prstDash val="solid"/>
                    </a:lnR>
                    <a:lnT w="12700">
                      <a:solidFill>
                        <a:srgbClr val="FFFFFF"/>
                      </a:solidFill>
                      <a:prstDash val="solid"/>
                    </a:lnT>
                    <a:lnB w="12700">
                      <a:solidFill>
                        <a:srgbClr val="FFFFFF"/>
                      </a:solidFill>
                      <a:prstDash val="solid"/>
                    </a:lnB>
                    <a:solidFill>
                      <a:srgbClr val="EBD2F8"/>
                    </a:solidFill>
                  </a:tcPr>
                </a:tc>
                <a:tc>
                  <a:txBody>
                    <a:bodyPr/>
                    <a:lstStyle/>
                    <a:p>
                      <a:pPr algn="ctr">
                        <a:lnSpc>
                          <a:spcPts val="840"/>
                        </a:lnSpc>
                        <a:spcBef>
                          <a:spcPts val="20"/>
                        </a:spcBef>
                      </a:pPr>
                      <a:r>
                        <a:rPr sz="700" b="1" spc="-25" dirty="0">
                          <a:solidFill>
                            <a:srgbClr val="7816AD"/>
                          </a:solidFill>
                          <a:latin typeface="Arial"/>
                          <a:cs typeface="Arial"/>
                        </a:rPr>
                        <a:t>1L+</a:t>
                      </a:r>
                      <a:endParaRPr sz="700">
                        <a:latin typeface="Arial"/>
                        <a:cs typeface="Arial"/>
                      </a:endParaRPr>
                    </a:p>
                    <a:p>
                      <a:pPr algn="ctr">
                        <a:lnSpc>
                          <a:spcPct val="100000"/>
                        </a:lnSpc>
                      </a:pPr>
                      <a:r>
                        <a:rPr sz="450" dirty="0">
                          <a:latin typeface="Arial"/>
                          <a:cs typeface="Arial"/>
                        </a:rPr>
                        <a:t>(1L:</a:t>
                      </a:r>
                      <a:r>
                        <a:rPr sz="450" spc="-15" dirty="0">
                          <a:latin typeface="Arial"/>
                          <a:cs typeface="Arial"/>
                        </a:rPr>
                        <a:t> </a:t>
                      </a:r>
                      <a:r>
                        <a:rPr sz="450" dirty="0">
                          <a:latin typeface="Arial"/>
                          <a:cs typeface="Arial"/>
                        </a:rPr>
                        <a:t>G-CHOP,</a:t>
                      </a:r>
                      <a:r>
                        <a:rPr sz="450" spc="-20" dirty="0">
                          <a:latin typeface="Arial"/>
                          <a:cs typeface="Arial"/>
                        </a:rPr>
                        <a:t> </a:t>
                      </a:r>
                      <a:r>
                        <a:rPr sz="450" dirty="0">
                          <a:latin typeface="Arial"/>
                          <a:cs typeface="Arial"/>
                        </a:rPr>
                        <a:t>G-</a:t>
                      </a:r>
                      <a:r>
                        <a:rPr sz="450" spc="-20" dirty="0">
                          <a:latin typeface="Arial"/>
                          <a:cs typeface="Arial"/>
                        </a:rPr>
                        <a:t>CVP,</a:t>
                      </a:r>
                      <a:endParaRPr sz="450">
                        <a:latin typeface="Arial"/>
                        <a:cs typeface="Arial"/>
                      </a:endParaRPr>
                    </a:p>
                    <a:p>
                      <a:pPr marL="115570" marR="110489" algn="ctr">
                        <a:lnSpc>
                          <a:spcPct val="100000"/>
                        </a:lnSpc>
                      </a:pPr>
                      <a:r>
                        <a:rPr sz="450" dirty="0">
                          <a:latin typeface="Arial"/>
                          <a:cs typeface="Arial"/>
                        </a:rPr>
                        <a:t>or</a:t>
                      </a:r>
                      <a:r>
                        <a:rPr sz="450" spc="30" dirty="0">
                          <a:latin typeface="Arial"/>
                          <a:cs typeface="Arial"/>
                        </a:rPr>
                        <a:t> </a:t>
                      </a:r>
                      <a:r>
                        <a:rPr sz="450" dirty="0">
                          <a:latin typeface="Arial"/>
                          <a:cs typeface="Arial"/>
                        </a:rPr>
                        <a:t>w/</a:t>
                      </a:r>
                      <a:r>
                        <a:rPr sz="450" spc="35" dirty="0">
                          <a:latin typeface="Arial"/>
                          <a:cs typeface="Arial"/>
                        </a:rPr>
                        <a:t> </a:t>
                      </a:r>
                      <a:r>
                        <a:rPr sz="450" spc="-10" dirty="0">
                          <a:latin typeface="Arial"/>
                          <a:cs typeface="Arial"/>
                        </a:rPr>
                        <a:t>bendamustine;</a:t>
                      </a:r>
                      <a:r>
                        <a:rPr sz="450" spc="5" dirty="0">
                          <a:latin typeface="Arial"/>
                          <a:cs typeface="Arial"/>
                        </a:rPr>
                        <a:t> </a:t>
                      </a:r>
                      <a:r>
                        <a:rPr sz="450" spc="-25" dirty="0">
                          <a:latin typeface="Arial"/>
                          <a:cs typeface="Arial"/>
                        </a:rPr>
                        <a:t>2L:</a:t>
                      </a:r>
                      <a:r>
                        <a:rPr sz="450" spc="500" dirty="0">
                          <a:latin typeface="Arial"/>
                          <a:cs typeface="Arial"/>
                        </a:rPr>
                        <a:t> </a:t>
                      </a:r>
                      <a:r>
                        <a:rPr sz="450" dirty="0">
                          <a:latin typeface="Arial"/>
                          <a:cs typeface="Arial"/>
                        </a:rPr>
                        <a:t>w/</a:t>
                      </a:r>
                      <a:r>
                        <a:rPr sz="450" spc="-10" dirty="0">
                          <a:latin typeface="Arial"/>
                          <a:cs typeface="Arial"/>
                        </a:rPr>
                        <a:t> bendamustine;</a:t>
                      </a:r>
                      <a:r>
                        <a:rPr sz="450" spc="500" dirty="0">
                          <a:latin typeface="Arial"/>
                          <a:cs typeface="Arial"/>
                        </a:rPr>
                        <a:t> </a:t>
                      </a:r>
                      <a:r>
                        <a:rPr sz="450" dirty="0">
                          <a:latin typeface="Arial"/>
                          <a:cs typeface="Arial"/>
                        </a:rPr>
                        <a:t>mono</a:t>
                      </a:r>
                      <a:r>
                        <a:rPr sz="450" spc="-30" dirty="0">
                          <a:latin typeface="Arial"/>
                          <a:cs typeface="Arial"/>
                        </a:rPr>
                        <a:t> </a:t>
                      </a:r>
                      <a:r>
                        <a:rPr sz="450" dirty="0">
                          <a:latin typeface="Arial"/>
                          <a:cs typeface="Arial"/>
                        </a:rPr>
                        <a:t>off </a:t>
                      </a:r>
                      <a:r>
                        <a:rPr sz="450" spc="-10" dirty="0">
                          <a:latin typeface="Arial"/>
                          <a:cs typeface="Arial"/>
                        </a:rPr>
                        <a:t>pathway)</a:t>
                      </a:r>
                      <a:endParaRPr sz="45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D2F8"/>
                    </a:solidFill>
                  </a:tcPr>
                </a:tc>
                <a:tc>
                  <a:txBody>
                    <a:bodyPr/>
                    <a:lstStyle/>
                    <a:p>
                      <a:pPr>
                        <a:lnSpc>
                          <a:spcPct val="100000"/>
                        </a:lnSpc>
                        <a:spcBef>
                          <a:spcPts val="20"/>
                        </a:spcBef>
                      </a:pPr>
                      <a:endParaRPr sz="700">
                        <a:latin typeface="Times New Roman"/>
                        <a:cs typeface="Times New Roman"/>
                      </a:endParaRPr>
                    </a:p>
                    <a:p>
                      <a:pPr algn="ctr">
                        <a:lnSpc>
                          <a:spcPts val="840"/>
                        </a:lnSpc>
                        <a:spcBef>
                          <a:spcPts val="5"/>
                        </a:spcBef>
                      </a:pPr>
                      <a:r>
                        <a:rPr sz="700" b="1" spc="-25" dirty="0">
                          <a:solidFill>
                            <a:srgbClr val="D40055"/>
                          </a:solidFill>
                          <a:latin typeface="Arial"/>
                          <a:cs typeface="Arial"/>
                        </a:rPr>
                        <a:t>NR</a:t>
                      </a:r>
                      <a:endParaRPr sz="700">
                        <a:latin typeface="Arial"/>
                        <a:cs typeface="Arial"/>
                      </a:endParaRPr>
                    </a:p>
                    <a:p>
                      <a:pPr algn="ctr">
                        <a:lnSpc>
                          <a:spcPts val="540"/>
                        </a:lnSpc>
                      </a:pPr>
                      <a:r>
                        <a:rPr sz="450" dirty="0">
                          <a:latin typeface="Arial"/>
                          <a:cs typeface="Arial"/>
                        </a:rPr>
                        <a:t>(Effective</a:t>
                      </a:r>
                      <a:r>
                        <a:rPr sz="450" spc="-20" dirty="0">
                          <a:latin typeface="Arial"/>
                          <a:cs typeface="Arial"/>
                        </a:rPr>
                        <a:t> </a:t>
                      </a:r>
                      <a:r>
                        <a:rPr sz="450" spc="-10" dirty="0">
                          <a:latin typeface="Arial"/>
                          <a:cs typeface="Arial"/>
                        </a:rPr>
                        <a:t>12/2020)</a:t>
                      </a:r>
                      <a:endParaRPr sz="45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nSpc>
                          <a:spcPct val="100000"/>
                        </a:lnSpc>
                        <a:spcBef>
                          <a:spcPts val="20"/>
                        </a:spcBef>
                      </a:pPr>
                      <a:endParaRPr sz="700">
                        <a:latin typeface="Times New Roman"/>
                        <a:cs typeface="Times New Roman"/>
                      </a:endParaRPr>
                    </a:p>
                    <a:p>
                      <a:pPr algn="ctr">
                        <a:lnSpc>
                          <a:spcPts val="840"/>
                        </a:lnSpc>
                        <a:spcBef>
                          <a:spcPts val="5"/>
                        </a:spcBef>
                      </a:pPr>
                      <a:r>
                        <a:rPr sz="700" b="1" spc="-25" dirty="0">
                          <a:solidFill>
                            <a:srgbClr val="065BAA"/>
                          </a:solidFill>
                          <a:latin typeface="Arial"/>
                          <a:cs typeface="Arial"/>
                        </a:rPr>
                        <a:t>2L+</a:t>
                      </a:r>
                      <a:endParaRPr sz="700">
                        <a:latin typeface="Arial"/>
                        <a:cs typeface="Arial"/>
                      </a:endParaRPr>
                    </a:p>
                    <a:p>
                      <a:pPr algn="ctr">
                        <a:lnSpc>
                          <a:spcPts val="540"/>
                        </a:lnSpc>
                      </a:pPr>
                      <a:r>
                        <a:rPr sz="450" spc="-10" dirty="0">
                          <a:latin typeface="Arial"/>
                          <a:cs typeface="Arial"/>
                        </a:rPr>
                        <a:t>(Reviewed</a:t>
                      </a:r>
                      <a:r>
                        <a:rPr sz="450" spc="25" dirty="0">
                          <a:latin typeface="Arial"/>
                          <a:cs typeface="Arial"/>
                        </a:rPr>
                        <a:t> </a:t>
                      </a:r>
                      <a:r>
                        <a:rPr sz="450" dirty="0">
                          <a:latin typeface="Arial"/>
                          <a:cs typeface="Arial"/>
                        </a:rPr>
                        <a:t>2019</a:t>
                      </a:r>
                      <a:r>
                        <a:rPr sz="450" spc="15" dirty="0">
                          <a:latin typeface="Arial"/>
                          <a:cs typeface="Arial"/>
                        </a:rPr>
                        <a:t> </a:t>
                      </a:r>
                      <a:r>
                        <a:rPr sz="450" spc="-25" dirty="0">
                          <a:latin typeface="Arial"/>
                          <a:cs typeface="Arial"/>
                        </a:rPr>
                        <a:t>Q2)</a:t>
                      </a:r>
                      <a:endParaRPr sz="45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ts val="840"/>
                        </a:lnSpc>
                        <a:spcBef>
                          <a:spcPts val="560"/>
                        </a:spcBef>
                      </a:pPr>
                      <a:r>
                        <a:rPr sz="700" b="1" spc="-25" dirty="0">
                          <a:solidFill>
                            <a:srgbClr val="7816AD"/>
                          </a:solidFill>
                          <a:latin typeface="Arial"/>
                          <a:cs typeface="Arial"/>
                        </a:rPr>
                        <a:t>3L+</a:t>
                      </a:r>
                      <a:endParaRPr sz="700">
                        <a:latin typeface="Arial"/>
                        <a:cs typeface="Arial"/>
                      </a:endParaRPr>
                    </a:p>
                    <a:p>
                      <a:pPr marL="34925" marR="28575" algn="ctr">
                        <a:lnSpc>
                          <a:spcPct val="100000"/>
                        </a:lnSpc>
                      </a:pPr>
                      <a:r>
                        <a:rPr sz="450" spc="-10" dirty="0">
                          <a:latin typeface="Arial"/>
                          <a:cs typeface="Arial"/>
                        </a:rPr>
                        <a:t>(Regardless</a:t>
                      </a:r>
                      <a:r>
                        <a:rPr sz="450" dirty="0">
                          <a:latin typeface="Arial"/>
                          <a:cs typeface="Arial"/>
                        </a:rPr>
                        <a:t> of</a:t>
                      </a:r>
                      <a:r>
                        <a:rPr sz="450" spc="25" dirty="0">
                          <a:latin typeface="Arial"/>
                          <a:cs typeface="Arial"/>
                        </a:rPr>
                        <a:t> </a:t>
                      </a:r>
                      <a:r>
                        <a:rPr sz="450" dirty="0">
                          <a:latin typeface="Arial"/>
                          <a:cs typeface="Arial"/>
                        </a:rPr>
                        <a:t>EZH2</a:t>
                      </a:r>
                      <a:r>
                        <a:rPr sz="450" spc="15" dirty="0">
                          <a:latin typeface="Arial"/>
                          <a:cs typeface="Arial"/>
                        </a:rPr>
                        <a:t> </a:t>
                      </a:r>
                      <a:r>
                        <a:rPr sz="450" spc="-10" dirty="0">
                          <a:latin typeface="Arial"/>
                          <a:cs typeface="Arial"/>
                        </a:rPr>
                        <a:t>mutation</a:t>
                      </a:r>
                      <a:r>
                        <a:rPr sz="450" spc="500" dirty="0">
                          <a:latin typeface="Arial"/>
                          <a:cs typeface="Arial"/>
                        </a:rPr>
                        <a:t> </a:t>
                      </a:r>
                      <a:r>
                        <a:rPr sz="450" spc="-10" dirty="0">
                          <a:latin typeface="Arial"/>
                          <a:cs typeface="Arial"/>
                        </a:rPr>
                        <a:t>status)</a:t>
                      </a:r>
                      <a:endParaRPr sz="450">
                        <a:latin typeface="Arial"/>
                        <a:cs typeface="Arial"/>
                      </a:endParaRPr>
                    </a:p>
                  </a:txBody>
                  <a:tcPr marL="0" marR="0" marT="711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D2F8"/>
                    </a:solidFill>
                  </a:tcPr>
                </a:tc>
                <a:tc>
                  <a:txBody>
                    <a:bodyPr/>
                    <a:lstStyle/>
                    <a:p>
                      <a:pPr algn="ctr">
                        <a:lnSpc>
                          <a:spcPts val="840"/>
                        </a:lnSpc>
                        <a:spcBef>
                          <a:spcPts val="20"/>
                        </a:spcBef>
                      </a:pPr>
                      <a:r>
                        <a:rPr sz="700" b="1" spc="-25" dirty="0">
                          <a:solidFill>
                            <a:srgbClr val="065BAA"/>
                          </a:solidFill>
                          <a:latin typeface="Arial"/>
                          <a:cs typeface="Arial"/>
                        </a:rPr>
                        <a:t>3L+</a:t>
                      </a:r>
                      <a:endParaRPr sz="700">
                        <a:latin typeface="Arial"/>
                        <a:cs typeface="Arial"/>
                      </a:endParaRPr>
                    </a:p>
                    <a:p>
                      <a:pPr marL="79375" marR="73025" algn="ctr">
                        <a:lnSpc>
                          <a:spcPct val="100000"/>
                        </a:lnSpc>
                      </a:pPr>
                      <a:r>
                        <a:rPr sz="450" dirty="0">
                          <a:latin typeface="Arial"/>
                          <a:cs typeface="Arial"/>
                        </a:rPr>
                        <a:t>(Effective</a:t>
                      </a:r>
                      <a:r>
                        <a:rPr sz="450" spc="-35" dirty="0">
                          <a:latin typeface="Arial"/>
                          <a:cs typeface="Arial"/>
                        </a:rPr>
                        <a:t> </a:t>
                      </a:r>
                      <a:r>
                        <a:rPr sz="450" dirty="0">
                          <a:latin typeface="Arial"/>
                          <a:cs typeface="Arial"/>
                        </a:rPr>
                        <a:t>3/2024:</a:t>
                      </a:r>
                      <a:r>
                        <a:rPr sz="450" spc="-30" dirty="0">
                          <a:latin typeface="Arial"/>
                          <a:cs typeface="Arial"/>
                        </a:rPr>
                        <a:t> </a:t>
                      </a:r>
                      <a:r>
                        <a:rPr sz="450" dirty="0">
                          <a:latin typeface="Arial"/>
                          <a:cs typeface="Arial"/>
                        </a:rPr>
                        <a:t>added</a:t>
                      </a:r>
                      <a:r>
                        <a:rPr sz="450" spc="5" dirty="0">
                          <a:latin typeface="Arial"/>
                          <a:cs typeface="Arial"/>
                        </a:rPr>
                        <a:t> </a:t>
                      </a:r>
                      <a:r>
                        <a:rPr sz="450" spc="-25" dirty="0">
                          <a:latin typeface="Arial"/>
                          <a:cs typeface="Arial"/>
                        </a:rPr>
                        <a:t>to</a:t>
                      </a:r>
                      <a:r>
                        <a:rPr sz="450" spc="500" dirty="0">
                          <a:latin typeface="Arial"/>
                          <a:cs typeface="Arial"/>
                        </a:rPr>
                        <a:t> </a:t>
                      </a:r>
                      <a:r>
                        <a:rPr sz="450" dirty="0">
                          <a:latin typeface="Arial"/>
                          <a:cs typeface="Arial"/>
                        </a:rPr>
                        <a:t>pathways</a:t>
                      </a:r>
                      <a:r>
                        <a:rPr sz="450" spc="-20" dirty="0">
                          <a:latin typeface="Arial"/>
                          <a:cs typeface="Arial"/>
                        </a:rPr>
                        <a:t> </a:t>
                      </a:r>
                      <a:r>
                        <a:rPr sz="450" dirty="0">
                          <a:latin typeface="Arial"/>
                          <a:cs typeface="Arial"/>
                        </a:rPr>
                        <a:t>due</a:t>
                      </a:r>
                      <a:r>
                        <a:rPr sz="450" spc="-10" dirty="0">
                          <a:latin typeface="Arial"/>
                          <a:cs typeface="Arial"/>
                        </a:rPr>
                        <a:t> </a:t>
                      </a:r>
                      <a:r>
                        <a:rPr sz="450" dirty="0">
                          <a:latin typeface="Arial"/>
                          <a:cs typeface="Arial"/>
                        </a:rPr>
                        <a:t>to</a:t>
                      </a:r>
                      <a:r>
                        <a:rPr sz="450" spc="-20" dirty="0">
                          <a:latin typeface="Arial"/>
                          <a:cs typeface="Arial"/>
                        </a:rPr>
                        <a:t> </a:t>
                      </a:r>
                      <a:r>
                        <a:rPr sz="450" spc="-10" dirty="0">
                          <a:latin typeface="Arial"/>
                          <a:cs typeface="Arial"/>
                        </a:rPr>
                        <a:t>favorable</a:t>
                      </a:r>
                      <a:r>
                        <a:rPr sz="450" spc="500" dirty="0">
                          <a:latin typeface="Arial"/>
                          <a:cs typeface="Arial"/>
                        </a:rPr>
                        <a:t> </a:t>
                      </a:r>
                      <a:r>
                        <a:rPr sz="450" dirty="0">
                          <a:latin typeface="Arial"/>
                          <a:cs typeface="Arial"/>
                        </a:rPr>
                        <a:t>efficacy</a:t>
                      </a:r>
                      <a:r>
                        <a:rPr sz="450" spc="-30" dirty="0">
                          <a:latin typeface="Arial"/>
                          <a:cs typeface="Arial"/>
                        </a:rPr>
                        <a:t> </a:t>
                      </a:r>
                      <a:r>
                        <a:rPr sz="450" dirty="0">
                          <a:latin typeface="Arial"/>
                          <a:cs typeface="Arial"/>
                        </a:rPr>
                        <a:t>vs. Gazyva</a:t>
                      </a:r>
                      <a:r>
                        <a:rPr sz="450" spc="-20" dirty="0">
                          <a:latin typeface="Arial"/>
                          <a:cs typeface="Arial"/>
                        </a:rPr>
                        <a:t> </a:t>
                      </a:r>
                      <a:r>
                        <a:rPr sz="450" dirty="0">
                          <a:latin typeface="Arial"/>
                          <a:cs typeface="Arial"/>
                        </a:rPr>
                        <a:t>&amp; </a:t>
                      </a:r>
                      <a:r>
                        <a:rPr sz="450" spc="-25" dirty="0">
                          <a:latin typeface="Arial"/>
                          <a:cs typeface="Arial"/>
                        </a:rPr>
                        <a:t>HCP</a:t>
                      </a:r>
                      <a:r>
                        <a:rPr sz="450" spc="500" dirty="0">
                          <a:latin typeface="Arial"/>
                          <a:cs typeface="Arial"/>
                        </a:rPr>
                        <a:t> </a:t>
                      </a:r>
                      <a:r>
                        <a:rPr sz="450" dirty="0">
                          <a:latin typeface="Arial"/>
                          <a:cs typeface="Arial"/>
                        </a:rPr>
                        <a:t>familiarity</a:t>
                      </a:r>
                      <a:r>
                        <a:rPr sz="450" spc="-40" dirty="0">
                          <a:latin typeface="Arial"/>
                          <a:cs typeface="Arial"/>
                        </a:rPr>
                        <a:t> </a:t>
                      </a:r>
                      <a:r>
                        <a:rPr sz="450" dirty="0">
                          <a:latin typeface="Arial"/>
                          <a:cs typeface="Arial"/>
                        </a:rPr>
                        <a:t>with</a:t>
                      </a:r>
                      <a:r>
                        <a:rPr sz="450" spc="-10" dirty="0">
                          <a:latin typeface="Arial"/>
                          <a:cs typeface="Arial"/>
                        </a:rPr>
                        <a:t> BTKis)</a:t>
                      </a:r>
                      <a:endParaRPr sz="450">
                        <a:latin typeface="Arial"/>
                        <a:cs typeface="Arial"/>
                      </a:endParaRPr>
                    </a:p>
                  </a:txBody>
                  <a:tcPr marL="0" marR="0" marT="2540" marB="0">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DFEFFF"/>
                    </a:solidFill>
                  </a:tcPr>
                </a:tc>
                <a:tc>
                  <a:txBody>
                    <a:bodyPr/>
                    <a:lstStyle/>
                    <a:p>
                      <a:pPr>
                        <a:lnSpc>
                          <a:spcPct val="100000"/>
                        </a:lnSpc>
                        <a:spcBef>
                          <a:spcPts val="290"/>
                        </a:spcBef>
                      </a:pPr>
                      <a:endParaRPr sz="700">
                        <a:latin typeface="Times New Roman"/>
                        <a:cs typeface="Times New Roman"/>
                      </a:endParaRPr>
                    </a:p>
                    <a:p>
                      <a:pPr algn="ctr">
                        <a:lnSpc>
                          <a:spcPct val="100000"/>
                        </a:lnSpc>
                        <a:spcBef>
                          <a:spcPts val="5"/>
                        </a:spcBef>
                      </a:pPr>
                      <a:r>
                        <a:rPr sz="700" b="1" spc="-25" dirty="0">
                          <a:solidFill>
                            <a:srgbClr val="002173"/>
                          </a:solidFill>
                          <a:latin typeface="Arial"/>
                          <a:cs typeface="Arial"/>
                        </a:rPr>
                        <a:t>1L+</a:t>
                      </a:r>
                      <a:endParaRPr sz="700">
                        <a:latin typeface="Arial"/>
                        <a:cs typeface="Arial"/>
                      </a:endParaRPr>
                    </a:p>
                  </a:txBody>
                  <a:tcPr marL="0" marR="0" marT="3683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2"/>
                  </a:ext>
                </a:extLst>
              </a:tr>
              <a:tr h="248920">
                <a:tc>
                  <a:txBody>
                    <a:bodyPr/>
                    <a:lstStyle/>
                    <a:p>
                      <a:pPr marL="40005">
                        <a:lnSpc>
                          <a:spcPct val="100000"/>
                        </a:lnSpc>
                        <a:spcBef>
                          <a:spcPts val="545"/>
                        </a:spcBef>
                      </a:pPr>
                      <a:r>
                        <a:rPr sz="700" b="1" spc="-10" dirty="0">
                          <a:latin typeface="Arial"/>
                          <a:cs typeface="Arial"/>
                        </a:rPr>
                        <a:t>Dana-Farber</a:t>
                      </a:r>
                      <a:endParaRPr sz="700">
                        <a:latin typeface="Arial"/>
                        <a:cs typeface="Arial"/>
                      </a:endParaRPr>
                    </a:p>
                  </a:txBody>
                  <a:tcPr marL="0" marR="0" marT="69215" marB="0">
                    <a:lnT w="6350">
                      <a:solidFill>
                        <a:srgbClr val="BEBEBE"/>
                      </a:solidFill>
                      <a:prstDash val="solid"/>
                    </a:lnT>
                    <a:lnB w="6350">
                      <a:solidFill>
                        <a:srgbClr val="BEBEBE"/>
                      </a:solidFill>
                      <a:prstDash val="solid"/>
                    </a:lnB>
                  </a:tcPr>
                </a:tc>
                <a:tc>
                  <a:txBody>
                    <a:bodyPr/>
                    <a:lstStyle/>
                    <a:p>
                      <a:pPr algn="ctr">
                        <a:lnSpc>
                          <a:spcPct val="100000"/>
                        </a:lnSpc>
                        <a:spcBef>
                          <a:spcPts val="545"/>
                        </a:spcBef>
                      </a:pPr>
                      <a:r>
                        <a:rPr sz="700" b="1" spc="-25" dirty="0">
                          <a:solidFill>
                            <a:srgbClr val="002173"/>
                          </a:solidFill>
                          <a:latin typeface="Arial"/>
                          <a:cs typeface="Arial"/>
                        </a:rPr>
                        <a:t>1L+</a:t>
                      </a:r>
                      <a:endParaRPr sz="700">
                        <a:latin typeface="Arial"/>
                        <a:cs typeface="Arial"/>
                      </a:endParaRPr>
                    </a:p>
                  </a:txBody>
                  <a:tcPr marL="0" marR="0" marT="69215" marB="0">
                    <a:lnR w="12700">
                      <a:solidFill>
                        <a:srgbClr val="FFFFFF"/>
                      </a:solidFill>
                      <a:prstDash val="solid"/>
                    </a:lnR>
                    <a:lnT w="12700">
                      <a:solidFill>
                        <a:srgbClr val="FFFFFF"/>
                      </a:solidFill>
                      <a:prstDash val="solid"/>
                    </a:lnT>
                    <a:lnB w="12700">
                      <a:solidFill>
                        <a:srgbClr val="FFFFFF"/>
                      </a:solidFill>
                      <a:prstDash val="solid"/>
                    </a:lnB>
                    <a:solidFill>
                      <a:srgbClr val="A6C3F5"/>
                    </a:solidFill>
                  </a:tcPr>
                </a:tc>
                <a:tc>
                  <a:txBody>
                    <a:bodyPr/>
                    <a:lstStyle/>
                    <a:p>
                      <a:pPr algn="ctr">
                        <a:lnSpc>
                          <a:spcPct val="100000"/>
                        </a:lnSpc>
                        <a:spcBef>
                          <a:spcPts val="545"/>
                        </a:spcBef>
                      </a:pPr>
                      <a:r>
                        <a:rPr sz="700" b="1" spc="-25" dirty="0">
                          <a:solidFill>
                            <a:srgbClr val="065BAA"/>
                          </a:solidFill>
                          <a:latin typeface="Arial"/>
                          <a:cs typeface="Arial"/>
                        </a:rPr>
                        <a:t>1L+</a:t>
                      </a:r>
                      <a:endParaRPr sz="7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ct val="100000"/>
                        </a:lnSpc>
                        <a:spcBef>
                          <a:spcPts val="545"/>
                        </a:spcBef>
                      </a:pPr>
                      <a:r>
                        <a:rPr sz="700" b="1" spc="-25" dirty="0">
                          <a:solidFill>
                            <a:srgbClr val="D40055"/>
                          </a:solidFill>
                          <a:latin typeface="Arial"/>
                          <a:cs typeface="Arial"/>
                        </a:rPr>
                        <a:t>NR</a:t>
                      </a:r>
                      <a:endParaRPr sz="7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ct val="100000"/>
                        </a:lnSpc>
                        <a:spcBef>
                          <a:spcPts val="545"/>
                        </a:spcBef>
                      </a:pPr>
                      <a:r>
                        <a:rPr sz="700" b="1" spc="-25" dirty="0">
                          <a:solidFill>
                            <a:srgbClr val="002173"/>
                          </a:solidFill>
                          <a:latin typeface="Arial"/>
                          <a:cs typeface="Arial"/>
                        </a:rPr>
                        <a:t>1L+</a:t>
                      </a:r>
                      <a:endParaRPr sz="700">
                        <a:latin typeface="Arial"/>
                        <a:cs typeface="Arial"/>
                      </a:endParaRPr>
                    </a:p>
                  </a:txBody>
                  <a:tcPr marL="0" marR="0" marT="692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6C3F5"/>
                    </a:solidFill>
                  </a:tcPr>
                </a:tc>
                <a:tc>
                  <a:txBody>
                    <a:bodyPr/>
                    <a:lstStyle/>
                    <a:p>
                      <a:pPr algn="ctr">
                        <a:lnSpc>
                          <a:spcPct val="100000"/>
                        </a:lnSpc>
                        <a:spcBef>
                          <a:spcPts val="480"/>
                        </a:spcBef>
                      </a:pPr>
                      <a:r>
                        <a:rPr sz="800" b="1" spc="-25" dirty="0">
                          <a:solidFill>
                            <a:srgbClr val="7816AD"/>
                          </a:solidFill>
                          <a:latin typeface="Arial"/>
                          <a:cs typeface="Arial"/>
                        </a:rPr>
                        <a:t>3L+</a:t>
                      </a:r>
                      <a:endParaRPr sz="800">
                        <a:latin typeface="Arial"/>
                        <a:cs typeface="Arial"/>
                      </a:endParaRPr>
                    </a:p>
                  </a:txBody>
                  <a:tcPr marL="0" marR="0" marT="60960" marB="0">
                    <a:lnL w="12700">
                      <a:solidFill>
                        <a:srgbClr val="FFFFFF"/>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EBD2F8"/>
                    </a:solidFill>
                  </a:tcPr>
                </a:tc>
                <a:tc>
                  <a:txBody>
                    <a:bodyPr/>
                    <a:lstStyle/>
                    <a:p>
                      <a:pPr algn="ctr">
                        <a:lnSpc>
                          <a:spcPts val="840"/>
                        </a:lnSpc>
                        <a:spcBef>
                          <a:spcPts val="5"/>
                        </a:spcBef>
                      </a:pPr>
                      <a:r>
                        <a:rPr sz="700" b="1" spc="-25" dirty="0">
                          <a:solidFill>
                            <a:srgbClr val="7816AD"/>
                          </a:solidFill>
                          <a:latin typeface="Arial"/>
                          <a:cs typeface="Arial"/>
                        </a:rPr>
                        <a:t>3L</a:t>
                      </a:r>
                      <a:endParaRPr sz="700">
                        <a:latin typeface="Arial"/>
                        <a:cs typeface="Arial"/>
                      </a:endParaRPr>
                    </a:p>
                    <a:p>
                      <a:pPr marL="117475" marR="109220" algn="ctr">
                        <a:lnSpc>
                          <a:spcPct val="100000"/>
                        </a:lnSpc>
                      </a:pPr>
                      <a:r>
                        <a:rPr sz="450" dirty="0">
                          <a:latin typeface="Arial"/>
                          <a:cs typeface="Arial"/>
                        </a:rPr>
                        <a:t>(If</a:t>
                      </a:r>
                      <a:r>
                        <a:rPr sz="450" spc="-10" dirty="0">
                          <a:latin typeface="Arial"/>
                          <a:cs typeface="Arial"/>
                        </a:rPr>
                        <a:t> </a:t>
                      </a:r>
                      <a:r>
                        <a:rPr sz="450" dirty="0">
                          <a:latin typeface="Arial"/>
                          <a:cs typeface="Arial"/>
                        </a:rPr>
                        <a:t>prior</a:t>
                      </a:r>
                      <a:r>
                        <a:rPr sz="450" spc="-15" dirty="0">
                          <a:latin typeface="Arial"/>
                          <a:cs typeface="Arial"/>
                        </a:rPr>
                        <a:t> </a:t>
                      </a:r>
                      <a:r>
                        <a:rPr sz="450" dirty="0">
                          <a:latin typeface="Arial"/>
                          <a:cs typeface="Arial"/>
                        </a:rPr>
                        <a:t>bendamustine</a:t>
                      </a:r>
                      <a:r>
                        <a:rPr sz="450" spc="-40" dirty="0">
                          <a:latin typeface="Arial"/>
                          <a:cs typeface="Arial"/>
                        </a:rPr>
                        <a:t> </a:t>
                      </a:r>
                      <a:r>
                        <a:rPr sz="450" spc="-50" dirty="0">
                          <a:latin typeface="Arial"/>
                          <a:cs typeface="Arial"/>
                        </a:rPr>
                        <a:t>&amp;</a:t>
                      </a:r>
                      <a:r>
                        <a:rPr sz="450" spc="500" dirty="0">
                          <a:latin typeface="Arial"/>
                          <a:cs typeface="Arial"/>
                        </a:rPr>
                        <a:t> </a:t>
                      </a:r>
                      <a:r>
                        <a:rPr sz="450" spc="-10" dirty="0">
                          <a:latin typeface="Arial"/>
                          <a:cs typeface="Arial"/>
                        </a:rPr>
                        <a:t>Revlimid)</a:t>
                      </a:r>
                      <a:endParaRPr sz="450">
                        <a:latin typeface="Arial"/>
                        <a:cs typeface="Arial"/>
                      </a:endParaRPr>
                    </a:p>
                  </a:txBody>
                  <a:tcPr marL="0" marR="0" marT="635" marB="0">
                    <a:lnL w="28575">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EBD2F8"/>
                    </a:solidFill>
                  </a:tcPr>
                </a:tc>
                <a:tc>
                  <a:txBody>
                    <a:bodyPr/>
                    <a:lstStyle/>
                    <a:p>
                      <a:pPr algn="ctr">
                        <a:lnSpc>
                          <a:spcPct val="100000"/>
                        </a:lnSpc>
                        <a:spcBef>
                          <a:spcPts val="545"/>
                        </a:spcBef>
                      </a:pPr>
                      <a:r>
                        <a:rPr sz="700" b="1" spc="-25" dirty="0">
                          <a:solidFill>
                            <a:srgbClr val="002173"/>
                          </a:solidFill>
                          <a:latin typeface="Arial"/>
                          <a:cs typeface="Arial"/>
                        </a:rPr>
                        <a:t>1L+</a:t>
                      </a:r>
                      <a:endParaRPr sz="700">
                        <a:latin typeface="Arial"/>
                        <a:cs typeface="Arial"/>
                      </a:endParaRPr>
                    </a:p>
                  </a:txBody>
                  <a:tcPr marL="0" marR="0" marT="69215" marB="0">
                    <a:lnL w="28575">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3"/>
                  </a:ext>
                </a:extLst>
              </a:tr>
              <a:tr h="193675">
                <a:tc>
                  <a:txBody>
                    <a:bodyPr/>
                    <a:lstStyle/>
                    <a:p>
                      <a:pPr marL="40005">
                        <a:lnSpc>
                          <a:spcPct val="100000"/>
                        </a:lnSpc>
                        <a:spcBef>
                          <a:spcPts val="325"/>
                        </a:spcBef>
                      </a:pPr>
                      <a:r>
                        <a:rPr sz="700" b="1" spc="-10" dirty="0">
                          <a:latin typeface="Arial"/>
                          <a:cs typeface="Arial"/>
                        </a:rPr>
                        <a:t>OneOncology</a:t>
                      </a:r>
                      <a:endParaRPr sz="700">
                        <a:latin typeface="Arial"/>
                        <a:cs typeface="Arial"/>
                      </a:endParaRPr>
                    </a:p>
                  </a:txBody>
                  <a:tcPr marL="0" marR="0" marT="41275" marB="0">
                    <a:lnT w="6350">
                      <a:solidFill>
                        <a:srgbClr val="BEBEBE"/>
                      </a:solidFill>
                      <a:prstDash val="solid"/>
                    </a:lnT>
                    <a:lnB w="6350">
                      <a:solidFill>
                        <a:srgbClr val="BEBEBE"/>
                      </a:solidFill>
                      <a:prstDash val="solid"/>
                    </a:lnB>
                  </a:tcPr>
                </a:tc>
                <a:tc gridSpan="7">
                  <a:txBody>
                    <a:bodyPr/>
                    <a:lstStyle/>
                    <a:p>
                      <a:pPr algn="ctr">
                        <a:lnSpc>
                          <a:spcPct val="100000"/>
                        </a:lnSpc>
                        <a:spcBef>
                          <a:spcPts val="325"/>
                        </a:spcBef>
                      </a:pPr>
                      <a:r>
                        <a:rPr sz="700" spc="-25" dirty="0">
                          <a:solidFill>
                            <a:srgbClr val="FFFFFF"/>
                          </a:solidFill>
                          <a:latin typeface="Arial"/>
                          <a:cs typeface="Arial"/>
                        </a:rPr>
                        <a:t>TBD</a:t>
                      </a:r>
                      <a:endParaRPr sz="700">
                        <a:latin typeface="Arial"/>
                        <a:cs typeface="Arial"/>
                      </a:endParaRPr>
                    </a:p>
                  </a:txBody>
                  <a:tcPr marL="0" marR="0" marT="41275" marB="0">
                    <a:lnR w="6350">
                      <a:solidFill>
                        <a:srgbClr val="FFFFFF"/>
                      </a:solidFill>
                      <a:prstDash val="solid"/>
                    </a:lnR>
                    <a:lnT w="12700" cap="flat" cmpd="sng" algn="ctr">
                      <a:solidFill>
                        <a:srgbClr val="FFFFFF"/>
                      </a:solidFill>
                      <a:prstDash val="solid"/>
                      <a:round/>
                      <a:headEnd type="none" w="med" len="med"/>
                      <a:tailEnd type="none" w="med" len="med"/>
                    </a:lnT>
                    <a:lnB w="6350">
                      <a:solidFill>
                        <a:srgbClr val="FFFFFF"/>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25120">
                <a:tc>
                  <a:txBody>
                    <a:bodyPr/>
                    <a:lstStyle/>
                    <a:p>
                      <a:pPr>
                        <a:lnSpc>
                          <a:spcPct val="100000"/>
                        </a:lnSpc>
                        <a:spcBef>
                          <a:spcPts val="35"/>
                        </a:spcBef>
                      </a:pPr>
                      <a:endParaRPr sz="700">
                        <a:latin typeface="Times New Roman"/>
                        <a:cs typeface="Times New Roman"/>
                      </a:endParaRPr>
                    </a:p>
                    <a:p>
                      <a:pPr marL="40005">
                        <a:lnSpc>
                          <a:spcPct val="100000"/>
                        </a:lnSpc>
                        <a:spcBef>
                          <a:spcPts val="5"/>
                        </a:spcBef>
                      </a:pPr>
                      <a:r>
                        <a:rPr sz="700" b="1" spc="-10" dirty="0">
                          <a:latin typeface="Arial"/>
                          <a:cs typeface="Arial"/>
                        </a:rPr>
                        <a:t>Carelon</a:t>
                      </a:r>
                      <a:endParaRPr sz="700">
                        <a:latin typeface="Arial"/>
                        <a:cs typeface="Arial"/>
                      </a:endParaRPr>
                    </a:p>
                  </a:txBody>
                  <a:tcPr marL="0" marR="0" marT="4445" marB="0">
                    <a:lnT w="6350">
                      <a:solidFill>
                        <a:srgbClr val="BEBEBE"/>
                      </a:solidFill>
                      <a:prstDash val="solid"/>
                    </a:lnT>
                    <a:lnB w="6350">
                      <a:solidFill>
                        <a:srgbClr val="BEBEBE"/>
                      </a:solidFill>
                      <a:prstDash val="solid"/>
                    </a:lnB>
                  </a:tcPr>
                </a:tc>
                <a:tc>
                  <a:txBody>
                    <a:bodyPr/>
                    <a:lstStyle/>
                    <a:p>
                      <a:pPr algn="ctr">
                        <a:lnSpc>
                          <a:spcPts val="840"/>
                        </a:lnSpc>
                        <a:spcBef>
                          <a:spcPts val="35"/>
                        </a:spcBef>
                      </a:pPr>
                      <a:r>
                        <a:rPr sz="700" b="1" spc="-25" dirty="0">
                          <a:solidFill>
                            <a:srgbClr val="002173"/>
                          </a:solidFill>
                          <a:latin typeface="Arial"/>
                          <a:cs typeface="Arial"/>
                        </a:rPr>
                        <a:t>1L</a:t>
                      </a:r>
                      <a:endParaRPr sz="700">
                        <a:latin typeface="Arial"/>
                        <a:cs typeface="Arial"/>
                      </a:endParaRPr>
                    </a:p>
                    <a:p>
                      <a:pPr marL="46990" marR="40640" algn="ctr">
                        <a:lnSpc>
                          <a:spcPct val="100000"/>
                        </a:lnSpc>
                      </a:pPr>
                      <a:r>
                        <a:rPr sz="450" dirty="0">
                          <a:latin typeface="Arial"/>
                          <a:cs typeface="Arial"/>
                        </a:rPr>
                        <a:t>(Stages</a:t>
                      </a:r>
                      <a:r>
                        <a:rPr sz="450" spc="-5" dirty="0">
                          <a:latin typeface="Arial"/>
                          <a:cs typeface="Arial"/>
                        </a:rPr>
                        <a:t> </a:t>
                      </a:r>
                      <a:r>
                        <a:rPr sz="450" dirty="0">
                          <a:latin typeface="Arial"/>
                          <a:cs typeface="Arial"/>
                        </a:rPr>
                        <a:t>I-IV:</a:t>
                      </a:r>
                      <a:r>
                        <a:rPr sz="450" spc="-20" dirty="0">
                          <a:latin typeface="Arial"/>
                          <a:cs typeface="Arial"/>
                        </a:rPr>
                        <a:t> </a:t>
                      </a:r>
                      <a:r>
                        <a:rPr sz="450" dirty="0">
                          <a:latin typeface="Arial"/>
                          <a:cs typeface="Arial"/>
                        </a:rPr>
                        <a:t>Grade</a:t>
                      </a:r>
                      <a:r>
                        <a:rPr sz="450" spc="-30" dirty="0">
                          <a:latin typeface="Arial"/>
                          <a:cs typeface="Arial"/>
                        </a:rPr>
                        <a:t> </a:t>
                      </a:r>
                      <a:r>
                        <a:rPr sz="450" spc="-10" dirty="0">
                          <a:latin typeface="Arial"/>
                          <a:cs typeface="Arial"/>
                        </a:rPr>
                        <a:t>1-</a:t>
                      </a:r>
                      <a:r>
                        <a:rPr sz="450" dirty="0">
                          <a:latin typeface="Arial"/>
                          <a:cs typeface="Arial"/>
                        </a:rPr>
                        <a:t>3a,</a:t>
                      </a:r>
                      <a:r>
                        <a:rPr sz="450" spc="-5" dirty="0">
                          <a:latin typeface="Arial"/>
                          <a:cs typeface="Arial"/>
                        </a:rPr>
                        <a:t> </a:t>
                      </a:r>
                      <a:r>
                        <a:rPr sz="450" spc="-25" dirty="0">
                          <a:latin typeface="Arial"/>
                          <a:cs typeface="Arial"/>
                        </a:rPr>
                        <a:t>BR,</a:t>
                      </a:r>
                      <a:r>
                        <a:rPr sz="450" spc="500" dirty="0">
                          <a:latin typeface="Arial"/>
                          <a:cs typeface="Arial"/>
                        </a:rPr>
                        <a:t> </a:t>
                      </a:r>
                      <a:r>
                        <a:rPr sz="450" spc="-10" dirty="0">
                          <a:latin typeface="Arial"/>
                          <a:cs typeface="Arial"/>
                        </a:rPr>
                        <a:t>R-</a:t>
                      </a:r>
                      <a:r>
                        <a:rPr sz="450" dirty="0">
                          <a:latin typeface="Arial"/>
                          <a:cs typeface="Arial"/>
                        </a:rPr>
                        <a:t>CHOP,</a:t>
                      </a:r>
                      <a:r>
                        <a:rPr sz="450" spc="-10" dirty="0">
                          <a:latin typeface="Arial"/>
                          <a:cs typeface="Arial"/>
                        </a:rPr>
                        <a:t> R-</a:t>
                      </a:r>
                      <a:r>
                        <a:rPr sz="450" dirty="0">
                          <a:latin typeface="Arial"/>
                          <a:cs typeface="Arial"/>
                        </a:rPr>
                        <a:t>CVP;</a:t>
                      </a:r>
                      <a:r>
                        <a:rPr sz="450" spc="-10" dirty="0">
                          <a:latin typeface="Arial"/>
                          <a:cs typeface="Arial"/>
                        </a:rPr>
                        <a:t> </a:t>
                      </a:r>
                      <a:r>
                        <a:rPr sz="450" dirty="0">
                          <a:latin typeface="Arial"/>
                          <a:cs typeface="Arial"/>
                        </a:rPr>
                        <a:t>Grade</a:t>
                      </a:r>
                      <a:r>
                        <a:rPr sz="450" spc="-10" dirty="0">
                          <a:latin typeface="Arial"/>
                          <a:cs typeface="Arial"/>
                        </a:rPr>
                        <a:t> </a:t>
                      </a:r>
                      <a:r>
                        <a:rPr sz="450" spc="-25" dirty="0">
                          <a:latin typeface="Arial"/>
                          <a:cs typeface="Arial"/>
                        </a:rPr>
                        <a:t>3b,</a:t>
                      </a:r>
                      <a:r>
                        <a:rPr sz="450" spc="500" dirty="0">
                          <a:latin typeface="Arial"/>
                          <a:cs typeface="Arial"/>
                        </a:rPr>
                        <a:t> </a:t>
                      </a:r>
                      <a:r>
                        <a:rPr sz="450" spc="-10" dirty="0">
                          <a:latin typeface="Arial"/>
                          <a:cs typeface="Arial"/>
                        </a:rPr>
                        <a:t>R-</a:t>
                      </a:r>
                      <a:r>
                        <a:rPr sz="450" dirty="0">
                          <a:latin typeface="Arial"/>
                          <a:cs typeface="Arial"/>
                        </a:rPr>
                        <a:t>CHOP or </a:t>
                      </a:r>
                      <a:r>
                        <a:rPr sz="450" spc="-10" dirty="0">
                          <a:latin typeface="Arial"/>
                          <a:cs typeface="Arial"/>
                        </a:rPr>
                        <a:t>R-CEOzP)</a:t>
                      </a:r>
                      <a:endParaRPr sz="450">
                        <a:latin typeface="Arial"/>
                        <a:cs typeface="Arial"/>
                      </a:endParaRPr>
                    </a:p>
                  </a:txBody>
                  <a:tcPr marL="0" marR="0" marT="4445" marB="0">
                    <a:lnR w="12700">
                      <a:solidFill>
                        <a:srgbClr val="FFFFFF"/>
                      </a:solidFill>
                      <a:prstDash val="solid"/>
                    </a:lnR>
                    <a:lnT w="6350">
                      <a:solidFill>
                        <a:srgbClr val="FFFFFF"/>
                      </a:solidFill>
                      <a:prstDash val="solid"/>
                    </a:lnT>
                    <a:lnB w="12700">
                      <a:solidFill>
                        <a:srgbClr val="FFFFFF"/>
                      </a:solidFill>
                      <a:prstDash val="solid"/>
                    </a:lnB>
                    <a:solidFill>
                      <a:srgbClr val="A6C3F5"/>
                    </a:solidFill>
                  </a:tcPr>
                </a:tc>
                <a:tc>
                  <a:txBody>
                    <a:bodyPr/>
                    <a:lstStyle/>
                    <a:p>
                      <a:pPr>
                        <a:lnSpc>
                          <a:spcPct val="100000"/>
                        </a:lnSpc>
                        <a:spcBef>
                          <a:spcPts val="40"/>
                        </a:spcBef>
                      </a:pPr>
                      <a:endParaRPr sz="700">
                        <a:latin typeface="Times New Roman"/>
                        <a:cs typeface="Times New Roman"/>
                      </a:endParaRPr>
                    </a:p>
                    <a:p>
                      <a:pPr algn="ctr">
                        <a:lnSpc>
                          <a:spcPct val="100000"/>
                        </a:lnSpc>
                      </a:pPr>
                      <a:r>
                        <a:rPr sz="700" b="1" spc="-25" dirty="0">
                          <a:solidFill>
                            <a:srgbClr val="D40055"/>
                          </a:solidFill>
                          <a:latin typeface="Arial"/>
                          <a:cs typeface="Arial"/>
                        </a:rPr>
                        <a:t>NR</a:t>
                      </a:r>
                      <a:endParaRPr sz="700">
                        <a:latin typeface="Arial"/>
                        <a:cs typeface="Arial"/>
                      </a:endParaRPr>
                    </a:p>
                  </a:txBody>
                  <a:tcPr marL="0" marR="0" marT="5080" marB="0">
                    <a:lnL w="12700">
                      <a:solidFill>
                        <a:srgbClr val="FFFFFF"/>
                      </a:solidFill>
                      <a:prstDash val="solid"/>
                    </a:lnL>
                    <a:lnR w="12700">
                      <a:solidFill>
                        <a:srgbClr val="FFFFFF"/>
                      </a:solidFill>
                      <a:prstDash val="solid"/>
                    </a:lnR>
                    <a:lnT w="6350">
                      <a:solidFill>
                        <a:srgbClr val="FFFFFF"/>
                      </a:solidFill>
                      <a:prstDash val="solid"/>
                    </a:lnT>
                    <a:lnB w="12700">
                      <a:solidFill>
                        <a:srgbClr val="FFFFFF"/>
                      </a:solidFill>
                      <a:prstDash val="solid"/>
                    </a:lnB>
                    <a:solidFill>
                      <a:srgbClr val="FFC4DC"/>
                    </a:solidFill>
                  </a:tcPr>
                </a:tc>
                <a:tc gridSpan="4">
                  <a:txBody>
                    <a:bodyPr/>
                    <a:lstStyle/>
                    <a:p>
                      <a:pPr>
                        <a:lnSpc>
                          <a:spcPct val="100000"/>
                        </a:lnSpc>
                        <a:spcBef>
                          <a:spcPts val="215"/>
                        </a:spcBef>
                      </a:pPr>
                      <a:endParaRPr sz="600">
                        <a:latin typeface="Times New Roman"/>
                        <a:cs typeface="Times New Roman"/>
                      </a:endParaRPr>
                    </a:p>
                    <a:p>
                      <a:pPr algn="ctr">
                        <a:lnSpc>
                          <a:spcPct val="100000"/>
                        </a:lnSpc>
                        <a:spcBef>
                          <a:spcPts val="5"/>
                        </a:spcBef>
                      </a:pPr>
                      <a:r>
                        <a:rPr sz="600" dirty="0">
                          <a:latin typeface="Arial"/>
                          <a:cs typeface="Arial"/>
                        </a:rPr>
                        <a:t>Only</a:t>
                      </a:r>
                      <a:r>
                        <a:rPr sz="600" spc="-35" dirty="0">
                          <a:latin typeface="Arial"/>
                          <a:cs typeface="Arial"/>
                        </a:rPr>
                        <a:t> </a:t>
                      </a:r>
                      <a:r>
                        <a:rPr sz="600" dirty="0">
                          <a:latin typeface="Arial"/>
                          <a:cs typeface="Arial"/>
                        </a:rPr>
                        <a:t>Manages</a:t>
                      </a:r>
                      <a:r>
                        <a:rPr sz="600" spc="-15" dirty="0">
                          <a:latin typeface="Arial"/>
                          <a:cs typeface="Arial"/>
                        </a:rPr>
                        <a:t> </a:t>
                      </a:r>
                      <a:r>
                        <a:rPr sz="600" spc="-25" dirty="0">
                          <a:latin typeface="Arial"/>
                          <a:cs typeface="Arial"/>
                        </a:rPr>
                        <a:t>1L</a:t>
                      </a:r>
                      <a:endParaRPr sz="600">
                        <a:latin typeface="Arial"/>
                        <a:cs typeface="Arial"/>
                      </a:endParaRPr>
                    </a:p>
                  </a:txBody>
                  <a:tcPr marL="0" marR="0" marT="27305" marB="0">
                    <a:lnL w="12700">
                      <a:solidFill>
                        <a:srgbClr val="FFFFFF"/>
                      </a:solidFill>
                      <a:prstDash val="solid"/>
                    </a:lnL>
                    <a:lnR w="12700">
                      <a:solidFill>
                        <a:srgbClr val="FFFFFF"/>
                      </a:solidFill>
                      <a:prstDash val="solid"/>
                    </a:lnR>
                    <a:lnT w="635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ts val="840"/>
                        </a:lnSpc>
                        <a:spcBef>
                          <a:spcPts val="575"/>
                        </a:spcBef>
                      </a:pPr>
                      <a:r>
                        <a:rPr sz="700" b="1" spc="-25" dirty="0">
                          <a:solidFill>
                            <a:srgbClr val="002173"/>
                          </a:solidFill>
                          <a:latin typeface="Arial"/>
                          <a:cs typeface="Arial"/>
                        </a:rPr>
                        <a:t>1L+</a:t>
                      </a:r>
                      <a:endParaRPr sz="700">
                        <a:latin typeface="Arial"/>
                        <a:cs typeface="Arial"/>
                      </a:endParaRPr>
                    </a:p>
                    <a:p>
                      <a:pPr algn="ctr">
                        <a:lnSpc>
                          <a:spcPts val="540"/>
                        </a:lnSpc>
                      </a:pPr>
                      <a:r>
                        <a:rPr sz="450" dirty="0">
                          <a:latin typeface="Arial"/>
                          <a:cs typeface="Arial"/>
                        </a:rPr>
                        <a:t>(In</a:t>
                      </a:r>
                      <a:r>
                        <a:rPr sz="450" spc="-15" dirty="0">
                          <a:latin typeface="Arial"/>
                          <a:cs typeface="Arial"/>
                        </a:rPr>
                        <a:t> </a:t>
                      </a:r>
                      <a:r>
                        <a:rPr sz="450" dirty="0">
                          <a:latin typeface="Arial"/>
                          <a:cs typeface="Arial"/>
                        </a:rPr>
                        <a:t>combination</a:t>
                      </a:r>
                      <a:r>
                        <a:rPr sz="450" spc="-30" dirty="0">
                          <a:latin typeface="Arial"/>
                          <a:cs typeface="Arial"/>
                        </a:rPr>
                        <a:t> </a:t>
                      </a:r>
                      <a:r>
                        <a:rPr sz="450" dirty="0">
                          <a:latin typeface="Arial"/>
                          <a:cs typeface="Arial"/>
                        </a:rPr>
                        <a:t>with</a:t>
                      </a:r>
                      <a:r>
                        <a:rPr sz="450" spc="-10" dirty="0">
                          <a:latin typeface="Arial"/>
                          <a:cs typeface="Arial"/>
                        </a:rPr>
                        <a:t> Rituxan)</a:t>
                      </a:r>
                      <a:endParaRPr sz="450">
                        <a:latin typeface="Arial"/>
                        <a:cs typeface="Arial"/>
                      </a:endParaRPr>
                    </a:p>
                  </a:txBody>
                  <a:tcPr marL="0" marR="0" marT="73025" marB="0">
                    <a:lnL w="12700">
                      <a:solidFill>
                        <a:srgbClr val="FFFFFF"/>
                      </a:solidFill>
                      <a:prstDash val="solid"/>
                    </a:lnL>
                    <a:lnR w="6350">
                      <a:solidFill>
                        <a:srgbClr val="FFFFFF"/>
                      </a:solidFill>
                      <a:prstDash val="solid"/>
                    </a:lnR>
                    <a:lnT w="6350">
                      <a:solidFill>
                        <a:srgbClr val="FFFFFF"/>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5"/>
                  </a:ext>
                </a:extLst>
              </a:tr>
              <a:tr h="438150">
                <a:tc>
                  <a:txBody>
                    <a:bodyPr/>
                    <a:lstStyle/>
                    <a:p>
                      <a:pPr>
                        <a:lnSpc>
                          <a:spcPct val="100000"/>
                        </a:lnSpc>
                        <a:spcBef>
                          <a:spcPts val="484"/>
                        </a:spcBef>
                      </a:pPr>
                      <a:endParaRPr sz="700">
                        <a:latin typeface="Times New Roman"/>
                        <a:cs typeface="Times New Roman"/>
                      </a:endParaRPr>
                    </a:p>
                    <a:p>
                      <a:pPr marL="40005">
                        <a:lnSpc>
                          <a:spcPct val="100000"/>
                        </a:lnSpc>
                      </a:pPr>
                      <a:r>
                        <a:rPr sz="700" b="1" dirty="0">
                          <a:latin typeface="Arial"/>
                          <a:cs typeface="Arial"/>
                        </a:rPr>
                        <a:t>UHC</a:t>
                      </a:r>
                      <a:r>
                        <a:rPr sz="675" b="1" baseline="24691" dirty="0">
                          <a:latin typeface="Arial"/>
                          <a:cs typeface="Arial"/>
                        </a:rPr>
                        <a:t>1</a:t>
                      </a:r>
                      <a:r>
                        <a:rPr sz="675" b="1" spc="104" baseline="24691" dirty="0">
                          <a:latin typeface="Arial"/>
                          <a:cs typeface="Arial"/>
                        </a:rPr>
                        <a:t> </a:t>
                      </a:r>
                      <a:r>
                        <a:rPr sz="700" b="1" dirty="0">
                          <a:latin typeface="Arial"/>
                          <a:cs typeface="Arial"/>
                        </a:rPr>
                        <a:t>/</a:t>
                      </a:r>
                      <a:r>
                        <a:rPr sz="700" b="1" spc="5" dirty="0">
                          <a:latin typeface="Arial"/>
                          <a:cs typeface="Arial"/>
                        </a:rPr>
                        <a:t> </a:t>
                      </a:r>
                      <a:r>
                        <a:rPr sz="700" b="1" spc="-10" dirty="0">
                          <a:latin typeface="Arial"/>
                          <a:cs typeface="Arial"/>
                        </a:rPr>
                        <a:t>Optum</a:t>
                      </a:r>
                      <a:endParaRPr sz="700">
                        <a:latin typeface="Arial"/>
                        <a:cs typeface="Arial"/>
                      </a:endParaRPr>
                    </a:p>
                  </a:txBody>
                  <a:tcPr marL="0" marR="0" marT="61594" marB="0">
                    <a:lnT w="6350">
                      <a:solidFill>
                        <a:srgbClr val="BEBEBE"/>
                      </a:solidFill>
                      <a:prstDash val="solid"/>
                    </a:lnT>
                    <a:lnB w="6350">
                      <a:solidFill>
                        <a:srgbClr val="BEBEBE"/>
                      </a:solidFill>
                      <a:prstDash val="solid"/>
                    </a:lnB>
                  </a:tcPr>
                </a:tc>
                <a:tc>
                  <a:txBody>
                    <a:bodyPr/>
                    <a:lstStyle/>
                    <a:p>
                      <a:pPr algn="ctr">
                        <a:lnSpc>
                          <a:spcPts val="840"/>
                        </a:lnSpc>
                        <a:spcBef>
                          <a:spcPts val="210"/>
                        </a:spcBef>
                      </a:pPr>
                      <a:r>
                        <a:rPr sz="700" b="1" spc="-25" dirty="0">
                          <a:solidFill>
                            <a:srgbClr val="002173"/>
                          </a:solidFill>
                          <a:latin typeface="Arial"/>
                          <a:cs typeface="Arial"/>
                        </a:rPr>
                        <a:t>1L+</a:t>
                      </a:r>
                      <a:endParaRPr sz="700">
                        <a:latin typeface="Arial"/>
                        <a:cs typeface="Arial"/>
                      </a:endParaRPr>
                    </a:p>
                    <a:p>
                      <a:pPr marL="45720" marR="38735" algn="ctr">
                        <a:lnSpc>
                          <a:spcPct val="100000"/>
                        </a:lnSpc>
                      </a:pPr>
                      <a:r>
                        <a:rPr sz="450" dirty="0">
                          <a:latin typeface="Arial"/>
                          <a:cs typeface="Arial"/>
                        </a:rPr>
                        <a:t>(Grade</a:t>
                      </a:r>
                      <a:r>
                        <a:rPr sz="450" spc="-35" dirty="0">
                          <a:latin typeface="Arial"/>
                          <a:cs typeface="Arial"/>
                        </a:rPr>
                        <a:t> </a:t>
                      </a:r>
                      <a:r>
                        <a:rPr sz="450" spc="-10" dirty="0">
                          <a:latin typeface="Arial"/>
                          <a:cs typeface="Arial"/>
                        </a:rPr>
                        <a:t>1-</a:t>
                      </a:r>
                      <a:r>
                        <a:rPr sz="450" dirty="0">
                          <a:latin typeface="Arial"/>
                          <a:cs typeface="Arial"/>
                        </a:rPr>
                        <a:t>2:</a:t>
                      </a:r>
                      <a:r>
                        <a:rPr sz="450" spc="-10" dirty="0">
                          <a:latin typeface="Arial"/>
                          <a:cs typeface="Arial"/>
                        </a:rPr>
                        <a:t> </a:t>
                      </a:r>
                      <a:r>
                        <a:rPr sz="450" dirty="0">
                          <a:latin typeface="Arial"/>
                          <a:cs typeface="Arial"/>
                        </a:rPr>
                        <a:t>1L: R</a:t>
                      </a:r>
                      <a:r>
                        <a:rPr sz="450" spc="-10" dirty="0">
                          <a:latin typeface="Arial"/>
                          <a:cs typeface="Arial"/>
                        </a:rPr>
                        <a:t> </a:t>
                      </a:r>
                      <a:r>
                        <a:rPr sz="450" dirty="0">
                          <a:latin typeface="Arial"/>
                          <a:cs typeface="Arial"/>
                        </a:rPr>
                        <a:t>or</a:t>
                      </a:r>
                      <a:r>
                        <a:rPr sz="450" spc="-5" dirty="0">
                          <a:latin typeface="Arial"/>
                          <a:cs typeface="Arial"/>
                        </a:rPr>
                        <a:t> </a:t>
                      </a:r>
                      <a:r>
                        <a:rPr sz="450" dirty="0">
                          <a:latin typeface="Arial"/>
                          <a:cs typeface="Arial"/>
                        </a:rPr>
                        <a:t>BR;</a:t>
                      </a:r>
                      <a:r>
                        <a:rPr sz="450" spc="5" dirty="0">
                          <a:latin typeface="Arial"/>
                          <a:cs typeface="Arial"/>
                        </a:rPr>
                        <a:t> </a:t>
                      </a:r>
                      <a:r>
                        <a:rPr sz="450" spc="-20" dirty="0">
                          <a:latin typeface="Arial"/>
                          <a:cs typeface="Arial"/>
                        </a:rPr>
                        <a:t>2L+:</a:t>
                      </a:r>
                      <a:r>
                        <a:rPr sz="450" spc="500" dirty="0">
                          <a:latin typeface="Arial"/>
                          <a:cs typeface="Arial"/>
                        </a:rPr>
                        <a:t> </a:t>
                      </a:r>
                      <a:r>
                        <a:rPr sz="450" dirty="0">
                          <a:latin typeface="Arial"/>
                          <a:cs typeface="Arial"/>
                        </a:rPr>
                        <a:t>R, BR,</a:t>
                      </a:r>
                      <a:r>
                        <a:rPr sz="450" spc="5" dirty="0">
                          <a:latin typeface="Arial"/>
                          <a:cs typeface="Arial"/>
                        </a:rPr>
                        <a:t> </a:t>
                      </a:r>
                      <a:r>
                        <a:rPr sz="450" spc="-10" dirty="0">
                          <a:latin typeface="Arial"/>
                          <a:cs typeface="Arial"/>
                        </a:rPr>
                        <a:t>R-</a:t>
                      </a:r>
                      <a:r>
                        <a:rPr sz="450" dirty="0">
                          <a:latin typeface="Arial"/>
                          <a:cs typeface="Arial"/>
                        </a:rPr>
                        <a:t>CHOP,</a:t>
                      </a:r>
                      <a:r>
                        <a:rPr sz="450" spc="-15" dirty="0">
                          <a:latin typeface="Arial"/>
                          <a:cs typeface="Arial"/>
                        </a:rPr>
                        <a:t> </a:t>
                      </a:r>
                      <a:r>
                        <a:rPr sz="450" dirty="0">
                          <a:latin typeface="Arial"/>
                          <a:cs typeface="Arial"/>
                        </a:rPr>
                        <a:t>or</a:t>
                      </a:r>
                      <a:r>
                        <a:rPr sz="450" spc="-15" dirty="0">
                          <a:latin typeface="Arial"/>
                          <a:cs typeface="Arial"/>
                        </a:rPr>
                        <a:t> </a:t>
                      </a:r>
                      <a:r>
                        <a:rPr sz="450" spc="-10" dirty="0">
                          <a:latin typeface="Arial"/>
                          <a:cs typeface="Arial"/>
                        </a:rPr>
                        <a:t>R-</a:t>
                      </a:r>
                      <a:r>
                        <a:rPr sz="450" spc="-20" dirty="0">
                          <a:latin typeface="Arial"/>
                          <a:cs typeface="Arial"/>
                        </a:rPr>
                        <a:t>CVP;</a:t>
                      </a:r>
                      <a:r>
                        <a:rPr sz="450" spc="500" dirty="0">
                          <a:latin typeface="Arial"/>
                          <a:cs typeface="Arial"/>
                        </a:rPr>
                        <a:t> </a:t>
                      </a:r>
                      <a:r>
                        <a:rPr sz="450" dirty="0">
                          <a:latin typeface="Arial"/>
                          <a:cs typeface="Arial"/>
                        </a:rPr>
                        <a:t>Grade</a:t>
                      </a:r>
                      <a:r>
                        <a:rPr sz="450" spc="-20" dirty="0">
                          <a:latin typeface="Arial"/>
                          <a:cs typeface="Arial"/>
                        </a:rPr>
                        <a:t> </a:t>
                      </a:r>
                      <a:r>
                        <a:rPr sz="450" dirty="0">
                          <a:latin typeface="Arial"/>
                          <a:cs typeface="Arial"/>
                        </a:rPr>
                        <a:t>3:</a:t>
                      </a:r>
                      <a:r>
                        <a:rPr sz="450" spc="-10" dirty="0">
                          <a:latin typeface="Arial"/>
                          <a:cs typeface="Arial"/>
                        </a:rPr>
                        <a:t> </a:t>
                      </a:r>
                      <a:r>
                        <a:rPr sz="450" dirty="0">
                          <a:latin typeface="Arial"/>
                          <a:cs typeface="Arial"/>
                        </a:rPr>
                        <a:t>1L: </a:t>
                      </a:r>
                      <a:r>
                        <a:rPr sz="450" spc="-10" dirty="0">
                          <a:latin typeface="Arial"/>
                          <a:cs typeface="Arial"/>
                        </a:rPr>
                        <a:t>R-</a:t>
                      </a:r>
                      <a:r>
                        <a:rPr sz="450" dirty="0">
                          <a:latin typeface="Arial"/>
                          <a:cs typeface="Arial"/>
                        </a:rPr>
                        <a:t>CHOP;</a:t>
                      </a:r>
                      <a:r>
                        <a:rPr sz="450" spc="-20" dirty="0">
                          <a:latin typeface="Arial"/>
                          <a:cs typeface="Arial"/>
                        </a:rPr>
                        <a:t> 2L+:</a:t>
                      </a:r>
                      <a:r>
                        <a:rPr sz="450" spc="500" dirty="0">
                          <a:latin typeface="Arial"/>
                          <a:cs typeface="Arial"/>
                        </a:rPr>
                        <a:t> </a:t>
                      </a:r>
                      <a:r>
                        <a:rPr sz="450" dirty="0">
                          <a:latin typeface="Arial"/>
                          <a:cs typeface="Arial"/>
                        </a:rPr>
                        <a:t>R, </a:t>
                      </a:r>
                      <a:r>
                        <a:rPr sz="450" spc="-10" dirty="0">
                          <a:latin typeface="Arial"/>
                          <a:cs typeface="Arial"/>
                        </a:rPr>
                        <a:t>R-</a:t>
                      </a:r>
                      <a:r>
                        <a:rPr sz="450" dirty="0">
                          <a:latin typeface="Arial"/>
                          <a:cs typeface="Arial"/>
                        </a:rPr>
                        <a:t>GDP,</a:t>
                      </a:r>
                      <a:r>
                        <a:rPr sz="450" spc="-15" dirty="0">
                          <a:latin typeface="Arial"/>
                          <a:cs typeface="Arial"/>
                        </a:rPr>
                        <a:t> </a:t>
                      </a:r>
                      <a:r>
                        <a:rPr sz="450" dirty="0">
                          <a:latin typeface="Arial"/>
                          <a:cs typeface="Arial"/>
                        </a:rPr>
                        <a:t>R+ICE,</a:t>
                      </a:r>
                      <a:r>
                        <a:rPr sz="450" spc="-15" dirty="0">
                          <a:latin typeface="Arial"/>
                          <a:cs typeface="Arial"/>
                        </a:rPr>
                        <a:t> </a:t>
                      </a:r>
                      <a:r>
                        <a:rPr sz="450" spc="-10" dirty="0">
                          <a:latin typeface="Arial"/>
                          <a:cs typeface="Arial"/>
                        </a:rPr>
                        <a:t>R+DHAP)</a:t>
                      </a:r>
                      <a:endParaRPr sz="450">
                        <a:latin typeface="Arial"/>
                        <a:cs typeface="Arial"/>
                      </a:endParaRPr>
                    </a:p>
                  </a:txBody>
                  <a:tcPr marL="0" marR="0" marT="26670" marB="0">
                    <a:lnR w="12700">
                      <a:solidFill>
                        <a:srgbClr val="FFFFFF"/>
                      </a:solidFill>
                      <a:prstDash val="solid"/>
                    </a:lnR>
                    <a:lnT w="12700">
                      <a:solidFill>
                        <a:srgbClr val="FFFFFF"/>
                      </a:solidFill>
                      <a:prstDash val="solid"/>
                    </a:lnT>
                    <a:lnB w="12700">
                      <a:solidFill>
                        <a:srgbClr val="FFFFFF"/>
                      </a:solidFill>
                      <a:prstDash val="solid"/>
                    </a:lnB>
                    <a:solidFill>
                      <a:srgbClr val="A6C3F5"/>
                    </a:solidFill>
                  </a:tcPr>
                </a:tc>
                <a:tc>
                  <a:txBody>
                    <a:bodyPr/>
                    <a:lstStyle/>
                    <a:p>
                      <a:pPr algn="ctr">
                        <a:lnSpc>
                          <a:spcPts val="840"/>
                        </a:lnSpc>
                        <a:spcBef>
                          <a:spcPts val="750"/>
                        </a:spcBef>
                      </a:pPr>
                      <a:r>
                        <a:rPr sz="700" b="1" spc="-25" dirty="0">
                          <a:solidFill>
                            <a:srgbClr val="7816AD"/>
                          </a:solidFill>
                          <a:latin typeface="Arial"/>
                          <a:cs typeface="Arial"/>
                        </a:rPr>
                        <a:t>2L+</a:t>
                      </a:r>
                      <a:endParaRPr sz="700">
                        <a:latin typeface="Arial"/>
                        <a:cs typeface="Arial"/>
                      </a:endParaRPr>
                    </a:p>
                    <a:p>
                      <a:pPr marL="31750" marR="26670" algn="ctr">
                        <a:lnSpc>
                          <a:spcPct val="100000"/>
                        </a:lnSpc>
                      </a:pPr>
                      <a:r>
                        <a:rPr sz="450" dirty="0">
                          <a:latin typeface="Arial"/>
                          <a:cs typeface="Arial"/>
                        </a:rPr>
                        <a:t>(Grade</a:t>
                      </a:r>
                      <a:r>
                        <a:rPr sz="450" spc="-30" dirty="0">
                          <a:latin typeface="Arial"/>
                          <a:cs typeface="Arial"/>
                        </a:rPr>
                        <a:t> </a:t>
                      </a:r>
                      <a:r>
                        <a:rPr sz="450" spc="-10" dirty="0">
                          <a:latin typeface="Arial"/>
                          <a:cs typeface="Arial"/>
                        </a:rPr>
                        <a:t>1-</a:t>
                      </a:r>
                      <a:r>
                        <a:rPr sz="450" dirty="0">
                          <a:latin typeface="Arial"/>
                          <a:cs typeface="Arial"/>
                        </a:rPr>
                        <a:t>2, refractory</a:t>
                      </a:r>
                      <a:r>
                        <a:rPr sz="450" spc="-20" dirty="0">
                          <a:latin typeface="Arial"/>
                          <a:cs typeface="Arial"/>
                        </a:rPr>
                        <a:t> </a:t>
                      </a:r>
                      <a:r>
                        <a:rPr sz="450" spc="-10" dirty="0">
                          <a:latin typeface="Arial"/>
                          <a:cs typeface="Arial"/>
                        </a:rPr>
                        <a:t>disease,</a:t>
                      </a:r>
                      <a:r>
                        <a:rPr sz="450" spc="500" dirty="0">
                          <a:latin typeface="Arial"/>
                          <a:cs typeface="Arial"/>
                        </a:rPr>
                        <a:t> </a:t>
                      </a:r>
                      <a:r>
                        <a:rPr sz="450" dirty="0">
                          <a:latin typeface="Arial"/>
                          <a:cs typeface="Arial"/>
                        </a:rPr>
                        <a:t>w/</a:t>
                      </a:r>
                      <a:r>
                        <a:rPr sz="450" spc="65" dirty="0">
                          <a:latin typeface="Arial"/>
                          <a:cs typeface="Arial"/>
                        </a:rPr>
                        <a:t> </a:t>
                      </a:r>
                      <a:r>
                        <a:rPr sz="450" spc="-10" dirty="0">
                          <a:latin typeface="Arial"/>
                          <a:cs typeface="Arial"/>
                        </a:rPr>
                        <a:t>bendamustine</a:t>
                      </a:r>
                      <a:r>
                        <a:rPr sz="450" spc="10" dirty="0">
                          <a:latin typeface="Arial"/>
                          <a:cs typeface="Arial"/>
                        </a:rPr>
                        <a:t> </a:t>
                      </a:r>
                      <a:r>
                        <a:rPr sz="450" spc="-10" dirty="0">
                          <a:latin typeface="Arial"/>
                          <a:cs typeface="Arial"/>
                        </a:rPr>
                        <a:t>only)</a:t>
                      </a:r>
                      <a:endParaRPr sz="450">
                        <a:latin typeface="Arial"/>
                        <a:cs typeface="Arial"/>
                      </a:endParaRPr>
                    </a:p>
                  </a:txBody>
                  <a:tcPr marL="0" marR="0" marT="952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D2F8"/>
                    </a:solidFill>
                  </a:tcPr>
                </a:tc>
                <a:tc>
                  <a:txBody>
                    <a:bodyPr/>
                    <a:lstStyle/>
                    <a:p>
                      <a:pPr>
                        <a:lnSpc>
                          <a:spcPct val="100000"/>
                        </a:lnSpc>
                        <a:spcBef>
                          <a:spcPts val="484"/>
                        </a:spcBef>
                      </a:pPr>
                      <a:endParaRPr sz="700">
                        <a:latin typeface="Times New Roman"/>
                        <a:cs typeface="Times New Roman"/>
                      </a:endParaRPr>
                    </a:p>
                    <a:p>
                      <a:pPr algn="ctr">
                        <a:lnSpc>
                          <a:spcPct val="100000"/>
                        </a:lnSpc>
                      </a:pPr>
                      <a:r>
                        <a:rPr sz="700" b="1" spc="-25" dirty="0">
                          <a:solidFill>
                            <a:srgbClr val="D40055"/>
                          </a:solidFill>
                          <a:latin typeface="Arial"/>
                          <a:cs typeface="Arial"/>
                        </a:rPr>
                        <a:t>NR</a:t>
                      </a:r>
                      <a:endParaRPr sz="700">
                        <a:latin typeface="Arial"/>
                        <a:cs typeface="Arial"/>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nSpc>
                          <a:spcPct val="100000"/>
                        </a:lnSpc>
                        <a:spcBef>
                          <a:spcPts val="215"/>
                        </a:spcBef>
                      </a:pPr>
                      <a:endParaRPr sz="700">
                        <a:latin typeface="Times New Roman"/>
                        <a:cs typeface="Times New Roman"/>
                      </a:endParaRPr>
                    </a:p>
                    <a:p>
                      <a:pPr algn="ctr">
                        <a:lnSpc>
                          <a:spcPts val="840"/>
                        </a:lnSpc>
                      </a:pPr>
                      <a:r>
                        <a:rPr sz="700" b="1" spc="-25" dirty="0">
                          <a:solidFill>
                            <a:srgbClr val="D40055"/>
                          </a:solidFill>
                          <a:latin typeface="Arial"/>
                          <a:cs typeface="Arial"/>
                        </a:rPr>
                        <a:t>NR</a:t>
                      </a:r>
                      <a:endParaRPr sz="700">
                        <a:latin typeface="Arial"/>
                        <a:cs typeface="Arial"/>
                      </a:endParaRPr>
                    </a:p>
                    <a:p>
                      <a:pPr algn="ctr">
                        <a:lnSpc>
                          <a:spcPct val="100000"/>
                        </a:lnSpc>
                      </a:pPr>
                      <a:r>
                        <a:rPr sz="450" dirty="0">
                          <a:latin typeface="Arial"/>
                          <a:cs typeface="Arial"/>
                        </a:rPr>
                        <a:t>(Effective</a:t>
                      </a:r>
                      <a:r>
                        <a:rPr sz="450" spc="-20" dirty="0">
                          <a:latin typeface="Arial"/>
                          <a:cs typeface="Arial"/>
                        </a:rPr>
                        <a:t> </a:t>
                      </a:r>
                      <a:r>
                        <a:rPr sz="450" spc="-10" dirty="0">
                          <a:latin typeface="Arial"/>
                          <a:cs typeface="Arial"/>
                        </a:rPr>
                        <a:t>5/2021)</a:t>
                      </a:r>
                      <a:endParaRPr sz="450">
                        <a:latin typeface="Arial"/>
                        <a:cs typeface="Arial"/>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nSpc>
                          <a:spcPct val="100000"/>
                        </a:lnSpc>
                        <a:spcBef>
                          <a:spcPts val="484"/>
                        </a:spcBef>
                      </a:pPr>
                      <a:endParaRPr sz="700">
                        <a:latin typeface="Times New Roman"/>
                        <a:cs typeface="Times New Roman"/>
                      </a:endParaRPr>
                    </a:p>
                    <a:p>
                      <a:pPr algn="ctr">
                        <a:lnSpc>
                          <a:spcPct val="100000"/>
                        </a:lnSpc>
                      </a:pPr>
                      <a:r>
                        <a:rPr sz="700" b="1" spc="-25" dirty="0">
                          <a:solidFill>
                            <a:srgbClr val="D40055"/>
                          </a:solidFill>
                          <a:latin typeface="Arial"/>
                          <a:cs typeface="Arial"/>
                        </a:rPr>
                        <a:t>NR</a:t>
                      </a:r>
                      <a:endParaRPr sz="700">
                        <a:latin typeface="Arial"/>
                        <a:cs typeface="Arial"/>
                      </a:endParaRPr>
                    </a:p>
                  </a:txBody>
                  <a:tcPr marL="0" marR="0" marT="615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nSpc>
                          <a:spcPct val="100000"/>
                        </a:lnSpc>
                        <a:spcBef>
                          <a:spcPts val="660"/>
                        </a:spcBef>
                      </a:pPr>
                      <a:endParaRPr sz="600">
                        <a:latin typeface="Times New Roman"/>
                        <a:cs typeface="Times New Roman"/>
                      </a:endParaRPr>
                    </a:p>
                    <a:p>
                      <a:pPr algn="ctr">
                        <a:lnSpc>
                          <a:spcPct val="100000"/>
                        </a:lnSpc>
                        <a:spcBef>
                          <a:spcPts val="5"/>
                        </a:spcBef>
                      </a:pPr>
                      <a:r>
                        <a:rPr sz="600" b="1" dirty="0">
                          <a:solidFill>
                            <a:srgbClr val="FFFFFF"/>
                          </a:solidFill>
                          <a:latin typeface="Arial"/>
                          <a:cs typeface="Arial"/>
                        </a:rPr>
                        <a:t>Not</a:t>
                      </a:r>
                      <a:r>
                        <a:rPr sz="600" b="1" spc="-15" dirty="0">
                          <a:solidFill>
                            <a:srgbClr val="FFFFFF"/>
                          </a:solidFill>
                          <a:latin typeface="Arial"/>
                          <a:cs typeface="Arial"/>
                        </a:rPr>
                        <a:t> </a:t>
                      </a:r>
                      <a:r>
                        <a:rPr sz="600" b="1" spc="-10" dirty="0">
                          <a:solidFill>
                            <a:srgbClr val="FFFFFF"/>
                          </a:solidFill>
                          <a:latin typeface="Arial"/>
                          <a:cs typeface="Arial"/>
                        </a:rPr>
                        <a:t>Reviewed</a:t>
                      </a:r>
                      <a:endParaRPr sz="600">
                        <a:latin typeface="Arial"/>
                        <a:cs typeface="Arial"/>
                      </a:endParaRPr>
                    </a:p>
                  </a:txBody>
                  <a:tcPr marL="0" marR="0" marT="838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ts val="840"/>
                        </a:lnSpc>
                        <a:spcBef>
                          <a:spcPts val="210"/>
                        </a:spcBef>
                      </a:pPr>
                      <a:r>
                        <a:rPr sz="700" b="1" spc="-25" dirty="0">
                          <a:solidFill>
                            <a:srgbClr val="002173"/>
                          </a:solidFill>
                          <a:latin typeface="Arial"/>
                          <a:cs typeface="Arial"/>
                        </a:rPr>
                        <a:t>1L+</a:t>
                      </a:r>
                      <a:endParaRPr sz="700">
                        <a:latin typeface="Arial"/>
                        <a:cs typeface="Arial"/>
                      </a:endParaRPr>
                    </a:p>
                    <a:p>
                      <a:pPr marL="173355">
                        <a:lnSpc>
                          <a:spcPct val="100000"/>
                        </a:lnSpc>
                      </a:pPr>
                      <a:r>
                        <a:rPr sz="450" dirty="0">
                          <a:latin typeface="Arial"/>
                          <a:cs typeface="Arial"/>
                        </a:rPr>
                        <a:t>(Effective</a:t>
                      </a:r>
                      <a:r>
                        <a:rPr sz="450" spc="-20" dirty="0">
                          <a:latin typeface="Arial"/>
                          <a:cs typeface="Arial"/>
                        </a:rPr>
                        <a:t> </a:t>
                      </a:r>
                      <a:r>
                        <a:rPr sz="450" spc="-10" dirty="0">
                          <a:latin typeface="Arial"/>
                          <a:cs typeface="Arial"/>
                        </a:rPr>
                        <a:t>5/1/2021:</a:t>
                      </a:r>
                      <a:endParaRPr sz="450">
                        <a:latin typeface="Arial"/>
                        <a:cs typeface="Arial"/>
                      </a:endParaRPr>
                    </a:p>
                    <a:p>
                      <a:pPr marL="73025" marR="66040" indent="-635" algn="ctr">
                        <a:lnSpc>
                          <a:spcPct val="100000"/>
                        </a:lnSpc>
                      </a:pPr>
                      <a:r>
                        <a:rPr sz="450" dirty="0">
                          <a:latin typeface="Arial"/>
                          <a:cs typeface="Arial"/>
                        </a:rPr>
                        <a:t>For grade</a:t>
                      </a:r>
                      <a:r>
                        <a:rPr sz="450" spc="-20" dirty="0">
                          <a:latin typeface="Arial"/>
                          <a:cs typeface="Arial"/>
                        </a:rPr>
                        <a:t> </a:t>
                      </a:r>
                      <a:r>
                        <a:rPr sz="450" spc="-10" dirty="0">
                          <a:latin typeface="Arial"/>
                          <a:cs typeface="Arial"/>
                        </a:rPr>
                        <a:t>1-</a:t>
                      </a:r>
                      <a:r>
                        <a:rPr sz="450" dirty="0">
                          <a:latin typeface="Arial"/>
                          <a:cs typeface="Arial"/>
                        </a:rPr>
                        <a:t>2</a:t>
                      </a:r>
                      <a:r>
                        <a:rPr sz="450" spc="-15" dirty="0">
                          <a:latin typeface="Arial"/>
                          <a:cs typeface="Arial"/>
                        </a:rPr>
                        <a:t> </a:t>
                      </a:r>
                      <a:r>
                        <a:rPr sz="450" dirty="0">
                          <a:latin typeface="Arial"/>
                          <a:cs typeface="Arial"/>
                        </a:rPr>
                        <a:t>refractory</a:t>
                      </a:r>
                      <a:r>
                        <a:rPr sz="450" spc="-25" dirty="0">
                          <a:latin typeface="Arial"/>
                          <a:cs typeface="Arial"/>
                        </a:rPr>
                        <a:t> or</a:t>
                      </a:r>
                      <a:r>
                        <a:rPr sz="450" spc="500" dirty="0">
                          <a:latin typeface="Arial"/>
                          <a:cs typeface="Arial"/>
                        </a:rPr>
                        <a:t> </a:t>
                      </a:r>
                      <a:r>
                        <a:rPr sz="450" spc="-10" dirty="0">
                          <a:latin typeface="Arial"/>
                          <a:cs typeface="Arial"/>
                        </a:rPr>
                        <a:t>non-</a:t>
                      </a:r>
                      <a:r>
                        <a:rPr sz="450" dirty="0">
                          <a:latin typeface="Arial"/>
                          <a:cs typeface="Arial"/>
                        </a:rPr>
                        <a:t>refractory</a:t>
                      </a:r>
                      <a:r>
                        <a:rPr sz="450" spc="-35" dirty="0">
                          <a:latin typeface="Arial"/>
                          <a:cs typeface="Arial"/>
                        </a:rPr>
                        <a:t> </a:t>
                      </a:r>
                      <a:r>
                        <a:rPr sz="450" dirty="0">
                          <a:latin typeface="Arial"/>
                          <a:cs typeface="Arial"/>
                        </a:rPr>
                        <a:t>FL,</a:t>
                      </a:r>
                      <a:r>
                        <a:rPr sz="450" spc="20" dirty="0">
                          <a:latin typeface="Arial"/>
                          <a:cs typeface="Arial"/>
                        </a:rPr>
                        <a:t> </a:t>
                      </a:r>
                      <a:r>
                        <a:rPr sz="450" spc="-25" dirty="0">
                          <a:latin typeface="Arial"/>
                          <a:cs typeface="Arial"/>
                        </a:rPr>
                        <a:t>in</a:t>
                      </a:r>
                      <a:r>
                        <a:rPr sz="450" spc="500" dirty="0">
                          <a:latin typeface="Arial"/>
                          <a:cs typeface="Arial"/>
                        </a:rPr>
                        <a:t> </a:t>
                      </a:r>
                      <a:r>
                        <a:rPr sz="450" spc="-10" dirty="0">
                          <a:latin typeface="Arial"/>
                          <a:cs typeface="Arial"/>
                        </a:rPr>
                        <a:t>combination</a:t>
                      </a:r>
                      <a:r>
                        <a:rPr sz="450" dirty="0">
                          <a:latin typeface="Arial"/>
                          <a:cs typeface="Arial"/>
                        </a:rPr>
                        <a:t> with</a:t>
                      </a:r>
                      <a:r>
                        <a:rPr sz="450" spc="60" dirty="0">
                          <a:latin typeface="Arial"/>
                          <a:cs typeface="Arial"/>
                        </a:rPr>
                        <a:t> </a:t>
                      </a:r>
                      <a:r>
                        <a:rPr sz="450" spc="-10" dirty="0">
                          <a:latin typeface="Arial"/>
                          <a:cs typeface="Arial"/>
                        </a:rPr>
                        <a:t>rituximab)</a:t>
                      </a:r>
                      <a:endParaRPr sz="450">
                        <a:latin typeface="Arial"/>
                        <a:cs typeface="Arial"/>
                      </a:endParaRPr>
                    </a:p>
                  </a:txBody>
                  <a:tcPr marL="0" marR="0" marT="266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6"/>
                  </a:ext>
                </a:extLst>
              </a:tr>
              <a:tr h="311785">
                <a:tc>
                  <a:txBody>
                    <a:bodyPr/>
                    <a:lstStyle/>
                    <a:p>
                      <a:pPr marL="40005">
                        <a:lnSpc>
                          <a:spcPct val="100000"/>
                        </a:lnSpc>
                        <a:spcBef>
                          <a:spcPts val="790"/>
                        </a:spcBef>
                      </a:pPr>
                      <a:r>
                        <a:rPr sz="700" b="1" spc="-10" dirty="0">
                          <a:latin typeface="Arial"/>
                          <a:cs typeface="Arial"/>
                        </a:rPr>
                        <a:t>Evolent</a:t>
                      </a:r>
                      <a:endParaRPr sz="700">
                        <a:latin typeface="Arial"/>
                        <a:cs typeface="Arial"/>
                      </a:endParaRPr>
                    </a:p>
                  </a:txBody>
                  <a:tcPr marL="0" marR="0" marT="100330" marB="0">
                    <a:lnT w="6350">
                      <a:solidFill>
                        <a:srgbClr val="BEBEBE"/>
                      </a:solidFill>
                      <a:prstDash val="solid"/>
                    </a:lnT>
                    <a:lnB w="6350">
                      <a:solidFill>
                        <a:srgbClr val="BEBEBE"/>
                      </a:solidFill>
                      <a:prstDash val="solid"/>
                    </a:lnB>
                  </a:tcPr>
                </a:tc>
                <a:tc>
                  <a:txBody>
                    <a:bodyPr/>
                    <a:lstStyle/>
                    <a:p>
                      <a:pPr algn="ctr">
                        <a:lnSpc>
                          <a:spcPts val="840"/>
                        </a:lnSpc>
                        <a:spcBef>
                          <a:spcPts val="250"/>
                        </a:spcBef>
                      </a:pPr>
                      <a:r>
                        <a:rPr sz="700" b="1" spc="-25" dirty="0">
                          <a:solidFill>
                            <a:srgbClr val="002173"/>
                          </a:solidFill>
                          <a:latin typeface="Arial"/>
                          <a:cs typeface="Arial"/>
                        </a:rPr>
                        <a:t>1L+</a:t>
                      </a:r>
                      <a:endParaRPr sz="700">
                        <a:latin typeface="Arial"/>
                        <a:cs typeface="Arial"/>
                      </a:endParaRPr>
                    </a:p>
                    <a:p>
                      <a:pPr algn="ctr">
                        <a:lnSpc>
                          <a:spcPct val="100000"/>
                        </a:lnSpc>
                      </a:pPr>
                      <a:r>
                        <a:rPr sz="450" dirty="0">
                          <a:latin typeface="Arial"/>
                          <a:cs typeface="Arial"/>
                        </a:rPr>
                        <a:t>(1L+</a:t>
                      </a:r>
                      <a:r>
                        <a:rPr sz="450" spc="-20" dirty="0">
                          <a:latin typeface="Arial"/>
                          <a:cs typeface="Arial"/>
                        </a:rPr>
                        <a:t> </a:t>
                      </a:r>
                      <a:r>
                        <a:rPr sz="450" spc="-10" dirty="0">
                          <a:latin typeface="Arial"/>
                          <a:cs typeface="Arial"/>
                        </a:rPr>
                        <a:t>R-</a:t>
                      </a:r>
                      <a:r>
                        <a:rPr sz="450" dirty="0">
                          <a:latin typeface="Arial"/>
                          <a:cs typeface="Arial"/>
                        </a:rPr>
                        <a:t>CVP, </a:t>
                      </a:r>
                      <a:r>
                        <a:rPr sz="450" spc="-10" dirty="0">
                          <a:latin typeface="Arial"/>
                          <a:cs typeface="Arial"/>
                        </a:rPr>
                        <a:t>R-</a:t>
                      </a:r>
                      <a:r>
                        <a:rPr sz="450" dirty="0">
                          <a:latin typeface="Arial"/>
                          <a:cs typeface="Arial"/>
                        </a:rPr>
                        <a:t>CHOP,</a:t>
                      </a:r>
                      <a:r>
                        <a:rPr sz="450" spc="-15" dirty="0">
                          <a:latin typeface="Arial"/>
                          <a:cs typeface="Arial"/>
                        </a:rPr>
                        <a:t> </a:t>
                      </a:r>
                      <a:r>
                        <a:rPr sz="450" dirty="0">
                          <a:latin typeface="Arial"/>
                          <a:cs typeface="Arial"/>
                        </a:rPr>
                        <a:t>BR, or</a:t>
                      </a:r>
                      <a:r>
                        <a:rPr sz="450" spc="-15" dirty="0">
                          <a:latin typeface="Arial"/>
                          <a:cs typeface="Arial"/>
                        </a:rPr>
                        <a:t> </a:t>
                      </a:r>
                      <a:r>
                        <a:rPr sz="450" spc="-25" dirty="0">
                          <a:latin typeface="Arial"/>
                          <a:cs typeface="Arial"/>
                        </a:rPr>
                        <a:t>R;</a:t>
                      </a:r>
                      <a:endParaRPr sz="450">
                        <a:latin typeface="Arial"/>
                        <a:cs typeface="Arial"/>
                      </a:endParaRPr>
                    </a:p>
                    <a:p>
                      <a:pPr algn="ctr">
                        <a:lnSpc>
                          <a:spcPct val="100000"/>
                        </a:lnSpc>
                      </a:pPr>
                      <a:r>
                        <a:rPr sz="450" spc="-10" dirty="0">
                          <a:latin typeface="Arial"/>
                          <a:cs typeface="Arial"/>
                        </a:rPr>
                        <a:t>Maintenance:</a:t>
                      </a:r>
                      <a:r>
                        <a:rPr sz="450" spc="5" dirty="0">
                          <a:latin typeface="Arial"/>
                          <a:cs typeface="Arial"/>
                        </a:rPr>
                        <a:t> </a:t>
                      </a:r>
                      <a:r>
                        <a:rPr sz="450" dirty="0">
                          <a:latin typeface="Arial"/>
                          <a:cs typeface="Arial"/>
                        </a:rPr>
                        <a:t>R</a:t>
                      </a:r>
                      <a:r>
                        <a:rPr sz="450" spc="20" dirty="0">
                          <a:latin typeface="Arial"/>
                          <a:cs typeface="Arial"/>
                        </a:rPr>
                        <a:t> </a:t>
                      </a:r>
                      <a:r>
                        <a:rPr sz="450" dirty="0">
                          <a:latin typeface="Arial"/>
                          <a:cs typeface="Arial"/>
                        </a:rPr>
                        <a:t>up</a:t>
                      </a:r>
                      <a:r>
                        <a:rPr sz="450" spc="10" dirty="0">
                          <a:latin typeface="Arial"/>
                          <a:cs typeface="Arial"/>
                        </a:rPr>
                        <a:t> </a:t>
                      </a:r>
                      <a:r>
                        <a:rPr sz="450" dirty="0">
                          <a:latin typeface="Arial"/>
                          <a:cs typeface="Arial"/>
                        </a:rPr>
                        <a:t>to</a:t>
                      </a:r>
                      <a:r>
                        <a:rPr sz="450" spc="15" dirty="0">
                          <a:latin typeface="Arial"/>
                          <a:cs typeface="Arial"/>
                        </a:rPr>
                        <a:t> </a:t>
                      </a:r>
                      <a:r>
                        <a:rPr sz="450" dirty="0">
                          <a:latin typeface="Arial"/>
                          <a:cs typeface="Arial"/>
                        </a:rPr>
                        <a:t>2</a:t>
                      </a:r>
                      <a:r>
                        <a:rPr sz="450" spc="10" dirty="0">
                          <a:latin typeface="Arial"/>
                          <a:cs typeface="Arial"/>
                        </a:rPr>
                        <a:t> </a:t>
                      </a:r>
                      <a:r>
                        <a:rPr sz="450" spc="-10" dirty="0">
                          <a:latin typeface="Arial"/>
                          <a:cs typeface="Arial"/>
                        </a:rPr>
                        <a:t>years)</a:t>
                      </a:r>
                      <a:endParaRPr sz="450">
                        <a:latin typeface="Arial"/>
                        <a:cs typeface="Arial"/>
                      </a:endParaRPr>
                    </a:p>
                  </a:txBody>
                  <a:tcPr marL="0" marR="0" marT="31750" marB="0">
                    <a:lnR w="12700">
                      <a:solidFill>
                        <a:srgbClr val="FFFFFF"/>
                      </a:solidFill>
                      <a:prstDash val="solid"/>
                    </a:lnR>
                    <a:lnT w="12700">
                      <a:solidFill>
                        <a:srgbClr val="FFFFFF"/>
                      </a:solidFill>
                      <a:prstDash val="solid"/>
                    </a:lnT>
                    <a:lnB w="12700">
                      <a:solidFill>
                        <a:srgbClr val="FFFFFF"/>
                      </a:solidFill>
                      <a:prstDash val="solid"/>
                    </a:lnB>
                    <a:solidFill>
                      <a:srgbClr val="A6C3F5"/>
                    </a:solidFill>
                  </a:tcPr>
                </a:tc>
                <a:tc>
                  <a:txBody>
                    <a:bodyPr/>
                    <a:lstStyle/>
                    <a:p>
                      <a:pPr algn="ctr">
                        <a:lnSpc>
                          <a:spcPts val="840"/>
                        </a:lnSpc>
                        <a:spcBef>
                          <a:spcPts val="520"/>
                        </a:spcBef>
                      </a:pPr>
                      <a:r>
                        <a:rPr sz="700" b="1" spc="-25" dirty="0">
                          <a:solidFill>
                            <a:srgbClr val="D40055"/>
                          </a:solidFill>
                          <a:latin typeface="Arial"/>
                          <a:cs typeface="Arial"/>
                        </a:rPr>
                        <a:t>NR</a:t>
                      </a:r>
                      <a:endParaRPr sz="700">
                        <a:latin typeface="Arial"/>
                        <a:cs typeface="Arial"/>
                      </a:endParaRPr>
                    </a:p>
                    <a:p>
                      <a:pPr algn="ctr">
                        <a:lnSpc>
                          <a:spcPts val="540"/>
                        </a:lnSpc>
                      </a:pPr>
                      <a:r>
                        <a:rPr sz="450" dirty="0">
                          <a:latin typeface="Arial"/>
                          <a:cs typeface="Arial"/>
                        </a:rPr>
                        <a:t>(Effective</a:t>
                      </a:r>
                      <a:r>
                        <a:rPr sz="450" spc="-20" dirty="0">
                          <a:latin typeface="Arial"/>
                          <a:cs typeface="Arial"/>
                        </a:rPr>
                        <a:t> </a:t>
                      </a:r>
                      <a:r>
                        <a:rPr sz="450" spc="-10" dirty="0">
                          <a:latin typeface="Arial"/>
                          <a:cs typeface="Arial"/>
                        </a:rPr>
                        <a:t>2/2019)</a:t>
                      </a:r>
                      <a:endParaRPr sz="450">
                        <a:latin typeface="Arial"/>
                        <a:cs typeface="Arial"/>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ct val="100000"/>
                        </a:lnSpc>
                        <a:spcBef>
                          <a:spcPts val="790"/>
                        </a:spcBef>
                      </a:pPr>
                      <a:r>
                        <a:rPr sz="700" b="1" spc="-25" dirty="0">
                          <a:solidFill>
                            <a:srgbClr val="D40055"/>
                          </a:solidFill>
                          <a:latin typeface="Arial"/>
                          <a:cs typeface="Arial"/>
                        </a:rPr>
                        <a:t>NR</a:t>
                      </a:r>
                      <a:endParaRPr sz="700">
                        <a:latin typeface="Arial"/>
                        <a:cs typeface="Arial"/>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ts val="840"/>
                        </a:lnSpc>
                        <a:spcBef>
                          <a:spcPts val="250"/>
                        </a:spcBef>
                      </a:pPr>
                      <a:r>
                        <a:rPr sz="700" b="1" spc="-25" dirty="0">
                          <a:solidFill>
                            <a:srgbClr val="D40055"/>
                          </a:solidFill>
                          <a:latin typeface="Arial"/>
                          <a:cs typeface="Arial"/>
                        </a:rPr>
                        <a:t>NR</a:t>
                      </a:r>
                      <a:endParaRPr sz="700">
                        <a:latin typeface="Arial"/>
                        <a:cs typeface="Arial"/>
                      </a:endParaRPr>
                    </a:p>
                    <a:p>
                      <a:pPr marL="33655" marR="25400" algn="ctr">
                        <a:lnSpc>
                          <a:spcPct val="100000"/>
                        </a:lnSpc>
                      </a:pPr>
                      <a:r>
                        <a:rPr sz="450" dirty="0">
                          <a:latin typeface="Arial"/>
                          <a:cs typeface="Arial"/>
                        </a:rPr>
                        <a:t>(Effective</a:t>
                      </a:r>
                      <a:r>
                        <a:rPr sz="450" spc="-30" dirty="0">
                          <a:latin typeface="Arial"/>
                          <a:cs typeface="Arial"/>
                        </a:rPr>
                        <a:t> </a:t>
                      </a:r>
                      <a:r>
                        <a:rPr sz="450" dirty="0">
                          <a:latin typeface="Arial"/>
                          <a:cs typeface="Arial"/>
                        </a:rPr>
                        <a:t>9/2022:</a:t>
                      </a:r>
                      <a:r>
                        <a:rPr sz="450" spc="-20" dirty="0">
                          <a:latin typeface="Arial"/>
                          <a:cs typeface="Arial"/>
                        </a:rPr>
                        <a:t> </a:t>
                      </a:r>
                      <a:r>
                        <a:rPr sz="450" spc="-10" dirty="0">
                          <a:latin typeface="Arial"/>
                          <a:cs typeface="Arial"/>
                        </a:rPr>
                        <a:t>Emphasized</a:t>
                      </a:r>
                      <a:r>
                        <a:rPr sz="450" spc="500" dirty="0">
                          <a:latin typeface="Arial"/>
                          <a:cs typeface="Arial"/>
                        </a:rPr>
                        <a:t> </a:t>
                      </a:r>
                      <a:r>
                        <a:rPr sz="450" dirty="0">
                          <a:latin typeface="Arial"/>
                          <a:cs typeface="Arial"/>
                        </a:rPr>
                        <a:t>as</a:t>
                      </a:r>
                      <a:r>
                        <a:rPr sz="450" spc="20" dirty="0">
                          <a:latin typeface="Arial"/>
                          <a:cs typeface="Arial"/>
                        </a:rPr>
                        <a:t> </a:t>
                      </a:r>
                      <a:r>
                        <a:rPr sz="450" spc="-10" dirty="0">
                          <a:latin typeface="Arial"/>
                          <a:cs typeface="Arial"/>
                        </a:rPr>
                        <a:t>non-pathway)</a:t>
                      </a:r>
                      <a:endParaRPr sz="45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ct val="100000"/>
                        </a:lnSpc>
                        <a:spcBef>
                          <a:spcPts val="790"/>
                        </a:spcBef>
                      </a:pPr>
                      <a:r>
                        <a:rPr sz="700" b="1" spc="-25" dirty="0">
                          <a:solidFill>
                            <a:srgbClr val="D40055"/>
                          </a:solidFill>
                          <a:latin typeface="Arial"/>
                          <a:cs typeface="Arial"/>
                        </a:rPr>
                        <a:t>NR</a:t>
                      </a:r>
                      <a:endParaRPr sz="700">
                        <a:latin typeface="Arial"/>
                        <a:cs typeface="Arial"/>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nSpc>
                          <a:spcPct val="100000"/>
                        </a:lnSpc>
                        <a:spcBef>
                          <a:spcPts val="165"/>
                        </a:spcBef>
                      </a:pPr>
                      <a:endParaRPr sz="600">
                        <a:latin typeface="Times New Roman"/>
                        <a:cs typeface="Times New Roman"/>
                      </a:endParaRPr>
                    </a:p>
                    <a:p>
                      <a:pPr algn="ctr">
                        <a:lnSpc>
                          <a:spcPct val="100000"/>
                        </a:lnSpc>
                      </a:pPr>
                      <a:r>
                        <a:rPr sz="600" b="1" dirty="0">
                          <a:solidFill>
                            <a:srgbClr val="FFFFFF"/>
                          </a:solidFill>
                          <a:latin typeface="Arial"/>
                          <a:cs typeface="Arial"/>
                        </a:rPr>
                        <a:t>Not</a:t>
                      </a:r>
                      <a:r>
                        <a:rPr sz="600" b="1" spc="-15" dirty="0">
                          <a:solidFill>
                            <a:srgbClr val="FFFFFF"/>
                          </a:solidFill>
                          <a:latin typeface="Arial"/>
                          <a:cs typeface="Arial"/>
                        </a:rPr>
                        <a:t> </a:t>
                      </a:r>
                      <a:r>
                        <a:rPr sz="600" b="1" spc="-10" dirty="0">
                          <a:solidFill>
                            <a:srgbClr val="FFFFFF"/>
                          </a:solidFill>
                          <a:latin typeface="Arial"/>
                          <a:cs typeface="Arial"/>
                        </a:rPr>
                        <a:t>Reviewed</a:t>
                      </a:r>
                      <a:endParaRPr sz="600">
                        <a:latin typeface="Arial"/>
                        <a:cs typeface="Arial"/>
                      </a:endParaRPr>
                    </a:p>
                  </a:txBody>
                  <a:tcPr marL="0" marR="0" marT="20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EBEBE"/>
                    </a:solidFill>
                  </a:tcPr>
                </a:tc>
                <a:tc>
                  <a:txBody>
                    <a:bodyPr/>
                    <a:lstStyle/>
                    <a:p>
                      <a:pPr algn="ctr">
                        <a:lnSpc>
                          <a:spcPct val="100000"/>
                        </a:lnSpc>
                        <a:spcBef>
                          <a:spcPts val="790"/>
                        </a:spcBef>
                      </a:pPr>
                      <a:r>
                        <a:rPr sz="700" b="1" dirty="0">
                          <a:solidFill>
                            <a:srgbClr val="002173"/>
                          </a:solidFill>
                          <a:latin typeface="Arial"/>
                          <a:cs typeface="Arial"/>
                        </a:rPr>
                        <a:t>1L</a:t>
                      </a:r>
                      <a:r>
                        <a:rPr sz="700" b="1" spc="-10" dirty="0">
                          <a:solidFill>
                            <a:srgbClr val="002173"/>
                          </a:solidFill>
                          <a:latin typeface="Arial"/>
                          <a:cs typeface="Arial"/>
                        </a:rPr>
                        <a:t> </a:t>
                      </a:r>
                      <a:r>
                        <a:rPr sz="700" b="1" dirty="0">
                          <a:solidFill>
                            <a:srgbClr val="002173"/>
                          </a:solidFill>
                          <a:latin typeface="Arial"/>
                          <a:cs typeface="Arial"/>
                        </a:rPr>
                        <a:t>&amp;</a:t>
                      </a:r>
                      <a:r>
                        <a:rPr sz="700" b="1" spc="5" dirty="0">
                          <a:solidFill>
                            <a:srgbClr val="002173"/>
                          </a:solidFill>
                          <a:latin typeface="Arial"/>
                          <a:cs typeface="Arial"/>
                        </a:rPr>
                        <a:t> </a:t>
                      </a:r>
                      <a:r>
                        <a:rPr sz="700" b="1" spc="-25" dirty="0">
                          <a:solidFill>
                            <a:srgbClr val="002173"/>
                          </a:solidFill>
                          <a:latin typeface="Arial"/>
                          <a:cs typeface="Arial"/>
                        </a:rPr>
                        <a:t>2L</a:t>
                      </a:r>
                      <a:endParaRPr sz="700">
                        <a:latin typeface="Arial"/>
                        <a:cs typeface="Arial"/>
                      </a:endParaRPr>
                    </a:p>
                  </a:txBody>
                  <a:tcPr marL="0" marR="0" marT="10033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A6C3F5"/>
                    </a:solidFill>
                  </a:tcPr>
                </a:tc>
                <a:extLst>
                  <a:ext uri="{0D108BD9-81ED-4DB2-BD59-A6C34878D82A}">
                    <a16:rowId xmlns:a16="http://schemas.microsoft.com/office/drawing/2014/main" val="10007"/>
                  </a:ext>
                </a:extLst>
              </a:tr>
              <a:tr h="240665">
                <a:tc>
                  <a:txBody>
                    <a:bodyPr/>
                    <a:lstStyle/>
                    <a:p>
                      <a:pPr marL="40005">
                        <a:lnSpc>
                          <a:spcPct val="100000"/>
                        </a:lnSpc>
                        <a:spcBef>
                          <a:spcPts val="509"/>
                        </a:spcBef>
                      </a:pPr>
                      <a:r>
                        <a:rPr sz="700" b="1" spc="-10" dirty="0">
                          <a:latin typeface="Arial"/>
                          <a:cs typeface="Arial"/>
                        </a:rPr>
                        <a:t>Cigna</a:t>
                      </a:r>
                      <a:endParaRPr sz="700">
                        <a:latin typeface="Arial"/>
                        <a:cs typeface="Arial"/>
                      </a:endParaRPr>
                    </a:p>
                  </a:txBody>
                  <a:tcPr marL="0" marR="0" marT="64769" marB="0">
                    <a:lnT w="6350">
                      <a:solidFill>
                        <a:srgbClr val="BEBEBE"/>
                      </a:solidFill>
                      <a:prstDash val="solid"/>
                    </a:lnT>
                    <a:lnB w="6350">
                      <a:solidFill>
                        <a:srgbClr val="FFFFFF"/>
                      </a:solidFill>
                      <a:prstDash val="solid"/>
                    </a:lnB>
                  </a:tcPr>
                </a:tc>
                <a:tc>
                  <a:txBody>
                    <a:bodyPr/>
                    <a:lstStyle/>
                    <a:p>
                      <a:pPr algn="ctr">
                        <a:lnSpc>
                          <a:spcPts val="840"/>
                        </a:lnSpc>
                        <a:spcBef>
                          <a:spcPts val="240"/>
                        </a:spcBef>
                      </a:pPr>
                      <a:r>
                        <a:rPr sz="700" b="1" spc="-25" dirty="0">
                          <a:solidFill>
                            <a:srgbClr val="002173"/>
                          </a:solidFill>
                          <a:latin typeface="Arial"/>
                          <a:cs typeface="Arial"/>
                        </a:rPr>
                        <a:t>1L</a:t>
                      </a:r>
                      <a:endParaRPr sz="700">
                        <a:latin typeface="Arial"/>
                        <a:cs typeface="Arial"/>
                      </a:endParaRPr>
                    </a:p>
                    <a:p>
                      <a:pPr algn="ctr">
                        <a:lnSpc>
                          <a:spcPct val="100000"/>
                        </a:lnSpc>
                      </a:pPr>
                      <a:r>
                        <a:rPr sz="450" dirty="0">
                          <a:latin typeface="Arial"/>
                          <a:cs typeface="Arial"/>
                        </a:rPr>
                        <a:t>(First</a:t>
                      </a:r>
                      <a:r>
                        <a:rPr sz="450" spc="-20" dirty="0">
                          <a:latin typeface="Arial"/>
                          <a:cs typeface="Arial"/>
                        </a:rPr>
                        <a:t> </a:t>
                      </a:r>
                      <a:r>
                        <a:rPr sz="450" dirty="0">
                          <a:latin typeface="Arial"/>
                          <a:cs typeface="Arial"/>
                        </a:rPr>
                        <a:t>Line:</a:t>
                      </a:r>
                      <a:r>
                        <a:rPr sz="450" spc="-5" dirty="0">
                          <a:latin typeface="Arial"/>
                          <a:cs typeface="Arial"/>
                        </a:rPr>
                        <a:t> </a:t>
                      </a:r>
                      <a:r>
                        <a:rPr sz="450" dirty="0">
                          <a:latin typeface="Arial"/>
                          <a:cs typeface="Arial"/>
                        </a:rPr>
                        <a:t>Grade</a:t>
                      </a:r>
                      <a:r>
                        <a:rPr sz="450" spc="-10" dirty="0">
                          <a:latin typeface="Arial"/>
                          <a:cs typeface="Arial"/>
                        </a:rPr>
                        <a:t> 1-</a:t>
                      </a:r>
                      <a:r>
                        <a:rPr sz="450" spc="-25" dirty="0">
                          <a:latin typeface="Arial"/>
                          <a:cs typeface="Arial"/>
                        </a:rPr>
                        <a:t>2)</a:t>
                      </a:r>
                      <a:endParaRPr sz="450">
                        <a:latin typeface="Arial"/>
                        <a:cs typeface="Arial"/>
                      </a:endParaRPr>
                    </a:p>
                  </a:txBody>
                  <a:tcPr marL="0" marR="0" marT="30480" marB="0">
                    <a:lnR w="12700">
                      <a:solidFill>
                        <a:srgbClr val="FFFFFF"/>
                      </a:solidFill>
                      <a:prstDash val="solid"/>
                    </a:lnR>
                    <a:lnT w="12700">
                      <a:solidFill>
                        <a:srgbClr val="FFFFFF"/>
                      </a:solidFill>
                      <a:prstDash val="solid"/>
                    </a:lnT>
                    <a:lnB w="6350">
                      <a:solidFill>
                        <a:srgbClr val="FFFFFF"/>
                      </a:solidFill>
                      <a:prstDash val="solid"/>
                    </a:lnB>
                    <a:solidFill>
                      <a:srgbClr val="A6C3F5"/>
                    </a:solidFill>
                  </a:tcPr>
                </a:tc>
                <a:tc>
                  <a:txBody>
                    <a:bodyPr/>
                    <a:lstStyle/>
                    <a:p>
                      <a:pPr algn="ctr">
                        <a:lnSpc>
                          <a:spcPct val="100000"/>
                        </a:lnSpc>
                        <a:spcBef>
                          <a:spcPts val="509"/>
                        </a:spcBef>
                      </a:pPr>
                      <a:r>
                        <a:rPr sz="700" b="1" spc="-25" dirty="0">
                          <a:solidFill>
                            <a:srgbClr val="D40055"/>
                          </a:solidFill>
                          <a:latin typeface="Arial"/>
                          <a:cs typeface="Arial"/>
                        </a:rPr>
                        <a:t>NR</a:t>
                      </a:r>
                      <a:endParaRPr sz="700">
                        <a:latin typeface="Arial"/>
                        <a:cs typeface="Arial"/>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FFC4DC"/>
                    </a:solidFill>
                  </a:tcPr>
                </a:tc>
                <a:tc gridSpan="4">
                  <a:txBody>
                    <a:bodyPr/>
                    <a:lstStyle/>
                    <a:p>
                      <a:pPr algn="ctr">
                        <a:lnSpc>
                          <a:spcPct val="100000"/>
                        </a:lnSpc>
                        <a:spcBef>
                          <a:spcPts val="575"/>
                        </a:spcBef>
                      </a:pPr>
                      <a:r>
                        <a:rPr sz="600" dirty="0">
                          <a:latin typeface="Arial"/>
                          <a:cs typeface="Arial"/>
                        </a:rPr>
                        <a:t>Only</a:t>
                      </a:r>
                      <a:r>
                        <a:rPr sz="600" spc="-35" dirty="0">
                          <a:latin typeface="Arial"/>
                          <a:cs typeface="Arial"/>
                        </a:rPr>
                        <a:t> </a:t>
                      </a:r>
                      <a:r>
                        <a:rPr sz="600" dirty="0">
                          <a:latin typeface="Arial"/>
                          <a:cs typeface="Arial"/>
                        </a:rPr>
                        <a:t>Manages</a:t>
                      </a:r>
                      <a:r>
                        <a:rPr sz="600" spc="-15" dirty="0">
                          <a:latin typeface="Arial"/>
                          <a:cs typeface="Arial"/>
                        </a:rPr>
                        <a:t> </a:t>
                      </a:r>
                      <a:r>
                        <a:rPr sz="600" spc="-25" dirty="0">
                          <a:latin typeface="Arial"/>
                          <a:cs typeface="Arial"/>
                        </a:rPr>
                        <a:t>1L</a:t>
                      </a:r>
                      <a:endParaRPr sz="600">
                        <a:latin typeface="Arial"/>
                        <a:cs typeface="Arial"/>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635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gn="ctr">
                        <a:lnSpc>
                          <a:spcPts val="715"/>
                        </a:lnSpc>
                        <a:spcBef>
                          <a:spcPts val="305"/>
                        </a:spcBef>
                      </a:pPr>
                      <a:r>
                        <a:rPr sz="600" b="1" spc="-25" dirty="0">
                          <a:solidFill>
                            <a:srgbClr val="002173"/>
                          </a:solidFill>
                          <a:latin typeface="Arial"/>
                          <a:cs typeface="Arial"/>
                        </a:rPr>
                        <a:t>1L</a:t>
                      </a:r>
                      <a:endParaRPr sz="600">
                        <a:latin typeface="Arial"/>
                        <a:cs typeface="Arial"/>
                      </a:endParaRPr>
                    </a:p>
                    <a:p>
                      <a:pPr algn="ctr">
                        <a:lnSpc>
                          <a:spcPts val="535"/>
                        </a:lnSpc>
                      </a:pPr>
                      <a:r>
                        <a:rPr sz="450" dirty="0">
                          <a:latin typeface="Arial"/>
                          <a:cs typeface="Arial"/>
                        </a:rPr>
                        <a:t>(In</a:t>
                      </a:r>
                      <a:r>
                        <a:rPr sz="450" spc="-15" dirty="0">
                          <a:latin typeface="Arial"/>
                          <a:cs typeface="Arial"/>
                        </a:rPr>
                        <a:t> </a:t>
                      </a:r>
                      <a:r>
                        <a:rPr sz="450" dirty="0">
                          <a:latin typeface="Arial"/>
                          <a:cs typeface="Arial"/>
                        </a:rPr>
                        <a:t>combination</a:t>
                      </a:r>
                      <a:r>
                        <a:rPr sz="450" spc="-30" dirty="0">
                          <a:latin typeface="Arial"/>
                          <a:cs typeface="Arial"/>
                        </a:rPr>
                        <a:t> </a:t>
                      </a:r>
                      <a:r>
                        <a:rPr sz="450" dirty="0">
                          <a:latin typeface="Arial"/>
                          <a:cs typeface="Arial"/>
                        </a:rPr>
                        <a:t>with</a:t>
                      </a:r>
                      <a:r>
                        <a:rPr sz="450" spc="-10" dirty="0">
                          <a:latin typeface="Arial"/>
                          <a:cs typeface="Arial"/>
                        </a:rPr>
                        <a:t> rituximab)</a:t>
                      </a:r>
                      <a:endParaRPr sz="450">
                        <a:latin typeface="Arial"/>
                        <a:cs typeface="Arial"/>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tcPr>
                </a:tc>
                <a:extLst>
                  <a:ext uri="{0D108BD9-81ED-4DB2-BD59-A6C34878D82A}">
                    <a16:rowId xmlns:a16="http://schemas.microsoft.com/office/drawing/2014/main" val="10008"/>
                  </a:ext>
                </a:extLst>
              </a:tr>
            </a:tbl>
          </a:graphicData>
        </a:graphic>
      </p:graphicFrame>
      <p:sp>
        <p:nvSpPr>
          <p:cNvPr id="20" name="object 20"/>
          <p:cNvSpPr/>
          <p:nvPr/>
        </p:nvSpPr>
        <p:spPr>
          <a:xfrm>
            <a:off x="304800" y="1642782"/>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BDDFFC"/>
          </a:solidFill>
        </p:spPr>
        <p:txBody>
          <a:bodyPr wrap="square" lIns="0" tIns="0" rIns="0" bIns="0" rtlCol="0"/>
          <a:lstStyle/>
          <a:p>
            <a:endParaRPr/>
          </a:p>
        </p:txBody>
      </p:sp>
      <p:sp>
        <p:nvSpPr>
          <p:cNvPr id="21" name="object 21"/>
          <p:cNvSpPr/>
          <p:nvPr/>
        </p:nvSpPr>
        <p:spPr>
          <a:xfrm>
            <a:off x="304800" y="1839137"/>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EBD2F8"/>
          </a:solidFill>
        </p:spPr>
        <p:txBody>
          <a:bodyPr wrap="square" lIns="0" tIns="0" rIns="0" bIns="0" rtlCol="0"/>
          <a:lstStyle/>
          <a:p>
            <a:endParaRPr/>
          </a:p>
        </p:txBody>
      </p:sp>
      <p:sp>
        <p:nvSpPr>
          <p:cNvPr id="22" name="object 22"/>
          <p:cNvSpPr/>
          <p:nvPr/>
        </p:nvSpPr>
        <p:spPr>
          <a:xfrm>
            <a:off x="304800" y="1446440"/>
            <a:ext cx="137160" cy="137160"/>
          </a:xfrm>
          <a:custGeom>
            <a:avLst/>
            <a:gdLst/>
            <a:ahLst/>
            <a:cxnLst/>
            <a:rect l="l" t="t" r="r" b="b"/>
            <a:pathLst>
              <a:path w="137159" h="137159">
                <a:moveTo>
                  <a:pt x="137159" y="0"/>
                </a:moveTo>
                <a:lnTo>
                  <a:pt x="0" y="0"/>
                </a:lnTo>
                <a:lnTo>
                  <a:pt x="0" y="137160"/>
                </a:lnTo>
                <a:lnTo>
                  <a:pt x="137159" y="137160"/>
                </a:lnTo>
                <a:lnTo>
                  <a:pt x="137159" y="0"/>
                </a:lnTo>
                <a:close/>
              </a:path>
            </a:pathLst>
          </a:custGeom>
          <a:solidFill>
            <a:srgbClr val="79A4F0"/>
          </a:solidFill>
        </p:spPr>
        <p:txBody>
          <a:bodyPr wrap="square" lIns="0" tIns="0" rIns="0" bIns="0" rtlCol="0"/>
          <a:lstStyle/>
          <a:p>
            <a:endParaRPr/>
          </a:p>
        </p:txBody>
      </p:sp>
      <p:sp>
        <p:nvSpPr>
          <p:cNvPr id="23" name="object 23"/>
          <p:cNvSpPr txBox="1"/>
          <p:nvPr/>
        </p:nvSpPr>
        <p:spPr>
          <a:xfrm>
            <a:off x="500999" y="1447455"/>
            <a:ext cx="94043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a:cs typeface="Arial"/>
              </a:rPr>
              <a:t>Advantaged</a:t>
            </a:r>
            <a:r>
              <a:rPr sz="700" spc="-10" dirty="0">
                <a:latin typeface="Arial"/>
                <a:cs typeface="Arial"/>
              </a:rPr>
              <a:t> </a:t>
            </a:r>
            <a:r>
              <a:rPr sz="700" dirty="0">
                <a:latin typeface="Arial"/>
                <a:cs typeface="Arial"/>
              </a:rPr>
              <a:t>/</a:t>
            </a:r>
            <a:r>
              <a:rPr sz="700" spc="-35" dirty="0">
                <a:latin typeface="Arial"/>
                <a:cs typeface="Arial"/>
              </a:rPr>
              <a:t> </a:t>
            </a:r>
            <a:r>
              <a:rPr sz="700" spc="-10" dirty="0">
                <a:latin typeface="Arial"/>
                <a:cs typeface="Arial"/>
              </a:rPr>
              <a:t>Preferred</a:t>
            </a:r>
            <a:endParaRPr sz="700">
              <a:latin typeface="Arial"/>
              <a:cs typeface="Arial"/>
            </a:endParaRPr>
          </a:p>
        </p:txBody>
      </p:sp>
      <p:sp>
        <p:nvSpPr>
          <p:cNvPr id="24" name="object 24"/>
          <p:cNvSpPr/>
          <p:nvPr/>
        </p:nvSpPr>
        <p:spPr>
          <a:xfrm>
            <a:off x="304800" y="2035492"/>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FFC4DC"/>
          </a:solidFill>
        </p:spPr>
        <p:txBody>
          <a:bodyPr wrap="square" lIns="0" tIns="0" rIns="0" bIns="0" rtlCol="0"/>
          <a:lstStyle/>
          <a:p>
            <a:endParaRPr/>
          </a:p>
        </p:txBody>
      </p:sp>
      <p:sp>
        <p:nvSpPr>
          <p:cNvPr id="25" name="object 25"/>
          <p:cNvSpPr/>
          <p:nvPr/>
        </p:nvSpPr>
        <p:spPr>
          <a:xfrm>
            <a:off x="305854" y="2231834"/>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BEBEBE"/>
          </a:solidFill>
        </p:spPr>
        <p:txBody>
          <a:bodyPr wrap="square" lIns="0" tIns="0" rIns="0" bIns="0" rtlCol="0"/>
          <a:lstStyle/>
          <a:p>
            <a:endParaRPr/>
          </a:p>
        </p:txBody>
      </p:sp>
      <p:sp>
        <p:nvSpPr>
          <p:cNvPr id="26" name="object 26"/>
          <p:cNvSpPr txBox="1"/>
          <p:nvPr/>
        </p:nvSpPr>
        <p:spPr>
          <a:xfrm>
            <a:off x="214416" y="1643805"/>
            <a:ext cx="1330325" cy="3014345"/>
          </a:xfrm>
          <a:prstGeom prst="rect">
            <a:avLst/>
          </a:prstGeom>
        </p:spPr>
        <p:txBody>
          <a:bodyPr vert="horz" wrap="square" lIns="0" tIns="12065" rIns="0" bIns="0" rtlCol="0">
            <a:spAutoFit/>
          </a:bodyPr>
          <a:lstStyle/>
          <a:p>
            <a:pPr marL="299085">
              <a:lnSpc>
                <a:spcPct val="100000"/>
              </a:lnSpc>
              <a:spcBef>
                <a:spcPts val="95"/>
              </a:spcBef>
            </a:pPr>
            <a:r>
              <a:rPr sz="700" dirty="0">
                <a:latin typeface="Arial"/>
                <a:cs typeface="Arial"/>
              </a:rPr>
              <a:t>On</a:t>
            </a:r>
            <a:r>
              <a:rPr sz="700" spc="-25" dirty="0">
                <a:latin typeface="Arial"/>
                <a:cs typeface="Arial"/>
              </a:rPr>
              <a:t> </a:t>
            </a:r>
            <a:r>
              <a:rPr sz="700" dirty="0">
                <a:latin typeface="Arial"/>
                <a:cs typeface="Arial"/>
              </a:rPr>
              <a:t>pathways</a:t>
            </a:r>
            <a:r>
              <a:rPr sz="700" spc="10" dirty="0">
                <a:latin typeface="Arial"/>
                <a:cs typeface="Arial"/>
              </a:rPr>
              <a:t> </a:t>
            </a:r>
            <a:r>
              <a:rPr sz="700" dirty="0">
                <a:latin typeface="Arial"/>
                <a:cs typeface="Arial"/>
              </a:rPr>
              <a:t>to</a:t>
            </a:r>
            <a:r>
              <a:rPr sz="700" spc="-25" dirty="0">
                <a:latin typeface="Arial"/>
                <a:cs typeface="Arial"/>
              </a:rPr>
              <a:t> </a:t>
            </a:r>
            <a:r>
              <a:rPr sz="700" spc="-10" dirty="0">
                <a:latin typeface="Arial"/>
                <a:cs typeface="Arial"/>
              </a:rPr>
              <a:t>label</a:t>
            </a:r>
            <a:endParaRPr sz="700">
              <a:latin typeface="Arial"/>
              <a:cs typeface="Arial"/>
            </a:endParaRPr>
          </a:p>
          <a:p>
            <a:pPr marL="299085">
              <a:lnSpc>
                <a:spcPct val="100000"/>
              </a:lnSpc>
              <a:spcBef>
                <a:spcPts val="705"/>
              </a:spcBef>
            </a:pPr>
            <a:r>
              <a:rPr sz="700" dirty="0">
                <a:latin typeface="Arial"/>
                <a:cs typeface="Arial"/>
              </a:rPr>
              <a:t>Some</a:t>
            </a:r>
            <a:r>
              <a:rPr sz="700" spc="-10" dirty="0">
                <a:latin typeface="Arial"/>
                <a:cs typeface="Arial"/>
              </a:rPr>
              <a:t> restrictions</a:t>
            </a:r>
            <a:endParaRPr sz="700">
              <a:latin typeface="Arial"/>
              <a:cs typeface="Arial"/>
            </a:endParaRPr>
          </a:p>
          <a:p>
            <a:pPr marL="299085" marR="78740">
              <a:lnSpc>
                <a:spcPct val="184100"/>
              </a:lnSpc>
            </a:pPr>
            <a:r>
              <a:rPr sz="700" dirty="0">
                <a:latin typeface="Arial"/>
                <a:cs typeface="Arial"/>
              </a:rPr>
              <a:t>Not</a:t>
            </a:r>
            <a:r>
              <a:rPr sz="700" spc="-40" dirty="0">
                <a:latin typeface="Arial"/>
                <a:cs typeface="Arial"/>
              </a:rPr>
              <a:t> </a:t>
            </a:r>
            <a:r>
              <a:rPr sz="700" dirty="0">
                <a:latin typeface="Arial"/>
                <a:cs typeface="Arial"/>
              </a:rPr>
              <a:t>recommended</a:t>
            </a:r>
            <a:r>
              <a:rPr sz="700" spc="-15" dirty="0">
                <a:latin typeface="Arial"/>
                <a:cs typeface="Arial"/>
              </a:rPr>
              <a:t> </a:t>
            </a:r>
            <a:r>
              <a:rPr sz="700" spc="-20" dirty="0">
                <a:latin typeface="Arial"/>
                <a:cs typeface="Arial"/>
              </a:rPr>
              <a:t>(NR)</a:t>
            </a:r>
            <a:r>
              <a:rPr sz="700" spc="500" dirty="0">
                <a:latin typeface="Arial"/>
                <a:cs typeface="Arial"/>
              </a:rPr>
              <a:t> </a:t>
            </a:r>
            <a:r>
              <a:rPr sz="700" dirty="0">
                <a:latin typeface="Arial"/>
                <a:cs typeface="Arial"/>
              </a:rPr>
              <a:t>Not</a:t>
            </a:r>
            <a:r>
              <a:rPr sz="700" spc="-15" dirty="0">
                <a:latin typeface="Arial"/>
                <a:cs typeface="Arial"/>
              </a:rPr>
              <a:t> </a:t>
            </a:r>
            <a:r>
              <a:rPr sz="700" spc="-10" dirty="0">
                <a:latin typeface="Arial"/>
                <a:cs typeface="Arial"/>
              </a:rPr>
              <a:t>reviewed</a:t>
            </a:r>
            <a:endParaRPr sz="700">
              <a:latin typeface="Arial"/>
              <a:cs typeface="Arial"/>
            </a:endParaRPr>
          </a:p>
          <a:p>
            <a:pPr>
              <a:lnSpc>
                <a:spcPct val="100000"/>
              </a:lnSpc>
              <a:spcBef>
                <a:spcPts val="770"/>
              </a:spcBef>
            </a:pPr>
            <a:endParaRPr sz="700">
              <a:latin typeface="Arial"/>
              <a:cs typeface="Arial"/>
            </a:endParaRPr>
          </a:p>
          <a:p>
            <a:pPr marL="92710" marR="407034">
              <a:lnSpc>
                <a:spcPct val="100000"/>
              </a:lnSpc>
            </a:pPr>
            <a:r>
              <a:rPr sz="700" b="1" dirty="0">
                <a:solidFill>
                  <a:srgbClr val="181B1F"/>
                </a:solidFill>
                <a:latin typeface="Arial"/>
                <a:cs typeface="Arial"/>
              </a:rPr>
              <a:t>BOLD</a:t>
            </a:r>
            <a:r>
              <a:rPr sz="700" b="1" spc="-45" dirty="0">
                <a:solidFill>
                  <a:srgbClr val="181B1F"/>
                </a:solidFill>
                <a:latin typeface="Arial"/>
                <a:cs typeface="Arial"/>
              </a:rPr>
              <a:t> </a:t>
            </a:r>
            <a:r>
              <a:rPr sz="700" b="1" dirty="0">
                <a:solidFill>
                  <a:srgbClr val="181B1F"/>
                </a:solidFill>
                <a:latin typeface="Arial"/>
                <a:cs typeface="Arial"/>
              </a:rPr>
              <a:t>Outline:</a:t>
            </a:r>
            <a:r>
              <a:rPr sz="700" b="1" spc="5" dirty="0">
                <a:solidFill>
                  <a:srgbClr val="181B1F"/>
                </a:solidFill>
                <a:latin typeface="Arial"/>
                <a:cs typeface="Arial"/>
              </a:rPr>
              <a:t> </a:t>
            </a:r>
            <a:r>
              <a:rPr sz="700" b="1" spc="-25" dirty="0">
                <a:solidFill>
                  <a:srgbClr val="181B1F"/>
                </a:solidFill>
                <a:latin typeface="Arial"/>
                <a:cs typeface="Arial"/>
              </a:rPr>
              <a:t>New</a:t>
            </a:r>
            <a:r>
              <a:rPr sz="700" b="1" spc="500" dirty="0">
                <a:solidFill>
                  <a:srgbClr val="181B1F"/>
                </a:solidFill>
                <a:latin typeface="Arial"/>
                <a:cs typeface="Arial"/>
              </a:rPr>
              <a:t> </a:t>
            </a:r>
            <a:r>
              <a:rPr sz="700" b="1" dirty="0">
                <a:solidFill>
                  <a:srgbClr val="181B1F"/>
                </a:solidFill>
                <a:latin typeface="Arial"/>
                <a:cs typeface="Arial"/>
              </a:rPr>
              <a:t>change</a:t>
            </a:r>
            <a:r>
              <a:rPr sz="700" b="1" spc="-5" dirty="0">
                <a:solidFill>
                  <a:srgbClr val="181B1F"/>
                </a:solidFill>
                <a:latin typeface="Arial"/>
                <a:cs typeface="Arial"/>
              </a:rPr>
              <a:t> </a:t>
            </a:r>
            <a:r>
              <a:rPr sz="700" b="1" dirty="0">
                <a:solidFill>
                  <a:srgbClr val="181B1F"/>
                </a:solidFill>
                <a:latin typeface="Arial"/>
                <a:cs typeface="Arial"/>
              </a:rPr>
              <a:t>in</a:t>
            </a:r>
            <a:r>
              <a:rPr sz="700" b="1" spc="-15" dirty="0">
                <a:solidFill>
                  <a:srgbClr val="181B1F"/>
                </a:solidFill>
                <a:latin typeface="Arial"/>
                <a:cs typeface="Arial"/>
              </a:rPr>
              <a:t> </a:t>
            </a:r>
            <a:r>
              <a:rPr sz="700" b="1" dirty="0">
                <a:solidFill>
                  <a:srgbClr val="181B1F"/>
                </a:solidFill>
                <a:latin typeface="Arial"/>
                <a:cs typeface="Arial"/>
              </a:rPr>
              <a:t>Q4</a:t>
            </a:r>
            <a:r>
              <a:rPr sz="700" b="1" spc="-25" dirty="0">
                <a:solidFill>
                  <a:srgbClr val="181B1F"/>
                </a:solidFill>
                <a:latin typeface="Arial"/>
                <a:cs typeface="Arial"/>
              </a:rPr>
              <a:t> </a:t>
            </a:r>
            <a:r>
              <a:rPr sz="700" b="1" spc="-20" dirty="0">
                <a:solidFill>
                  <a:srgbClr val="181B1F"/>
                </a:solidFill>
                <a:latin typeface="Arial"/>
                <a:cs typeface="Arial"/>
              </a:rPr>
              <a:t>2024</a:t>
            </a:r>
            <a:endParaRPr sz="700">
              <a:latin typeface="Arial"/>
              <a:cs typeface="Arial"/>
            </a:endParaRPr>
          </a:p>
          <a:p>
            <a:pPr marL="92710" marR="356870">
              <a:lnSpc>
                <a:spcPct val="100000"/>
              </a:lnSpc>
              <a:spcBef>
                <a:spcPts val="459"/>
              </a:spcBef>
            </a:pPr>
            <a:r>
              <a:rPr sz="600" b="1" dirty="0">
                <a:latin typeface="Arial"/>
                <a:cs typeface="Arial"/>
              </a:rPr>
              <a:t>Note:</a:t>
            </a:r>
            <a:r>
              <a:rPr sz="600" b="1" spc="15" dirty="0">
                <a:latin typeface="Arial"/>
                <a:cs typeface="Arial"/>
              </a:rPr>
              <a:t> </a:t>
            </a:r>
            <a:r>
              <a:rPr sz="600" spc="-10" dirty="0">
                <a:latin typeface="Arial"/>
                <a:cs typeface="Arial"/>
              </a:rPr>
              <a:t>Positioning</a:t>
            </a:r>
            <a:r>
              <a:rPr sz="600" dirty="0">
                <a:latin typeface="Arial"/>
                <a:cs typeface="Arial"/>
              </a:rPr>
              <a:t> of</a:t>
            </a:r>
            <a:r>
              <a:rPr sz="600" spc="20" dirty="0">
                <a:latin typeface="Arial"/>
                <a:cs typeface="Arial"/>
              </a:rPr>
              <a:t> </a:t>
            </a:r>
            <a:r>
              <a:rPr sz="600" spc="-10" dirty="0">
                <a:latin typeface="Arial"/>
                <a:cs typeface="Arial"/>
              </a:rPr>
              <a:t>other</a:t>
            </a:r>
            <a:r>
              <a:rPr sz="600" spc="500" dirty="0">
                <a:latin typeface="Arial"/>
                <a:cs typeface="Arial"/>
              </a:rPr>
              <a:t> </a:t>
            </a:r>
            <a:r>
              <a:rPr sz="600" dirty="0">
                <a:latin typeface="Arial"/>
                <a:cs typeface="Arial"/>
              </a:rPr>
              <a:t>regimens</a:t>
            </a:r>
            <a:r>
              <a:rPr sz="600" spc="-15" dirty="0">
                <a:latin typeface="Arial"/>
                <a:cs typeface="Arial"/>
              </a:rPr>
              <a:t> </a:t>
            </a:r>
            <a:r>
              <a:rPr sz="600" dirty="0">
                <a:latin typeface="Arial"/>
                <a:cs typeface="Arial"/>
              </a:rPr>
              <a:t>&amp;</a:t>
            </a:r>
            <a:r>
              <a:rPr sz="600" spc="-25" dirty="0">
                <a:latin typeface="Arial"/>
                <a:cs typeface="Arial"/>
              </a:rPr>
              <a:t> </a:t>
            </a:r>
            <a:r>
              <a:rPr sz="600" spc="-10" dirty="0">
                <a:latin typeface="Arial"/>
                <a:cs typeface="Arial"/>
              </a:rPr>
              <a:t>additional</a:t>
            </a:r>
            <a:r>
              <a:rPr sz="600" spc="500" dirty="0">
                <a:latin typeface="Arial"/>
                <a:cs typeface="Arial"/>
              </a:rPr>
              <a:t> </a:t>
            </a:r>
            <a:r>
              <a:rPr sz="600" dirty="0">
                <a:latin typeface="Arial"/>
                <a:cs typeface="Arial"/>
              </a:rPr>
              <a:t>utilization</a:t>
            </a:r>
            <a:r>
              <a:rPr sz="600" spc="-40" dirty="0">
                <a:latin typeface="Arial"/>
                <a:cs typeface="Arial"/>
              </a:rPr>
              <a:t> </a:t>
            </a:r>
            <a:r>
              <a:rPr sz="600" dirty="0">
                <a:latin typeface="Arial"/>
                <a:cs typeface="Arial"/>
              </a:rPr>
              <a:t>criteria</a:t>
            </a:r>
            <a:r>
              <a:rPr sz="600" spc="-30" dirty="0">
                <a:latin typeface="Arial"/>
                <a:cs typeface="Arial"/>
              </a:rPr>
              <a:t> </a:t>
            </a:r>
            <a:r>
              <a:rPr sz="600" dirty="0">
                <a:latin typeface="Arial"/>
                <a:cs typeface="Arial"/>
              </a:rPr>
              <a:t>can</a:t>
            </a:r>
            <a:r>
              <a:rPr sz="600" spc="-15" dirty="0">
                <a:latin typeface="Arial"/>
                <a:cs typeface="Arial"/>
              </a:rPr>
              <a:t> </a:t>
            </a:r>
            <a:r>
              <a:rPr sz="600" spc="-25" dirty="0">
                <a:latin typeface="Arial"/>
                <a:cs typeface="Arial"/>
              </a:rPr>
              <a:t>be</a:t>
            </a:r>
            <a:r>
              <a:rPr sz="600" spc="500" dirty="0">
                <a:latin typeface="Arial"/>
                <a:cs typeface="Arial"/>
              </a:rPr>
              <a:t> </a:t>
            </a:r>
            <a:r>
              <a:rPr sz="600" dirty="0">
                <a:latin typeface="Arial"/>
                <a:cs typeface="Arial"/>
              </a:rPr>
              <a:t>viewed</a:t>
            </a:r>
            <a:r>
              <a:rPr sz="600" spc="-15" dirty="0">
                <a:latin typeface="Arial"/>
                <a:cs typeface="Arial"/>
              </a:rPr>
              <a:t> </a:t>
            </a:r>
            <a:r>
              <a:rPr sz="600" dirty="0">
                <a:latin typeface="Arial"/>
                <a:cs typeface="Arial"/>
              </a:rPr>
              <a:t>within</a:t>
            </a:r>
            <a:r>
              <a:rPr sz="600" spc="-20" dirty="0">
                <a:latin typeface="Arial"/>
                <a:cs typeface="Arial"/>
              </a:rPr>
              <a:t> </a:t>
            </a:r>
            <a:r>
              <a:rPr sz="600" dirty="0">
                <a:latin typeface="Arial"/>
                <a:cs typeface="Arial"/>
              </a:rPr>
              <a:t>Web</a:t>
            </a:r>
            <a:r>
              <a:rPr sz="600" spc="-40" dirty="0">
                <a:latin typeface="Arial"/>
                <a:cs typeface="Arial"/>
              </a:rPr>
              <a:t> </a:t>
            </a:r>
            <a:r>
              <a:rPr sz="600" spc="-20" dirty="0">
                <a:latin typeface="Arial"/>
                <a:cs typeface="Arial"/>
              </a:rPr>
              <a:t>Tool</a:t>
            </a:r>
            <a:r>
              <a:rPr sz="600" spc="500" dirty="0">
                <a:latin typeface="Arial"/>
                <a:cs typeface="Arial"/>
              </a:rPr>
              <a:t> </a:t>
            </a:r>
            <a:r>
              <a:rPr sz="600" spc="-10" dirty="0">
                <a:latin typeface="Arial"/>
                <a:cs typeface="Arial"/>
              </a:rPr>
              <a:t>(pulse-tools.com)</a:t>
            </a:r>
            <a:endParaRPr sz="600">
              <a:latin typeface="Arial"/>
              <a:cs typeface="Arial"/>
            </a:endParaRPr>
          </a:p>
          <a:p>
            <a:pPr>
              <a:lnSpc>
                <a:spcPct val="100000"/>
              </a:lnSpc>
            </a:pPr>
            <a:endParaRPr sz="600">
              <a:latin typeface="Arial"/>
              <a:cs typeface="Arial"/>
            </a:endParaRPr>
          </a:p>
          <a:p>
            <a:pPr>
              <a:lnSpc>
                <a:spcPct val="100000"/>
              </a:lnSpc>
              <a:spcBef>
                <a:spcPts val="325"/>
              </a:spcBef>
            </a:pPr>
            <a:endParaRPr sz="600">
              <a:latin typeface="Arial"/>
              <a:cs typeface="Arial"/>
            </a:endParaRPr>
          </a:p>
          <a:p>
            <a:pPr marL="91440" marR="179705" indent="4445" algn="just">
              <a:lnSpc>
                <a:spcPct val="100000"/>
              </a:lnSpc>
              <a:spcBef>
                <a:spcPts val="5"/>
              </a:spcBef>
            </a:pPr>
            <a:r>
              <a:rPr sz="600" b="1" dirty="0">
                <a:latin typeface="Arial"/>
                <a:cs typeface="Arial"/>
              </a:rPr>
              <a:t>Note</a:t>
            </a:r>
            <a:r>
              <a:rPr sz="600" dirty="0">
                <a:latin typeface="Arial"/>
                <a:cs typeface="Arial"/>
              </a:rPr>
              <a:t>:</a:t>
            </a:r>
            <a:r>
              <a:rPr sz="600" spc="-35" dirty="0">
                <a:latin typeface="Arial"/>
                <a:cs typeface="Arial"/>
              </a:rPr>
              <a:t> </a:t>
            </a:r>
            <a:r>
              <a:rPr sz="600" dirty="0">
                <a:latin typeface="Arial"/>
                <a:cs typeface="Arial"/>
              </a:rPr>
              <a:t>Regimens</a:t>
            </a:r>
            <a:r>
              <a:rPr sz="600" spc="-20" dirty="0">
                <a:latin typeface="Arial"/>
                <a:cs typeface="Arial"/>
              </a:rPr>
              <a:t> </a:t>
            </a:r>
            <a:r>
              <a:rPr sz="600" dirty="0">
                <a:latin typeface="Arial"/>
                <a:cs typeface="Arial"/>
              </a:rPr>
              <a:t>are</a:t>
            </a:r>
            <a:r>
              <a:rPr sz="600" spc="-25" dirty="0">
                <a:latin typeface="Arial"/>
                <a:cs typeface="Arial"/>
              </a:rPr>
              <a:t> </a:t>
            </a:r>
            <a:r>
              <a:rPr sz="600" spc="-10" dirty="0">
                <a:latin typeface="Arial"/>
                <a:cs typeface="Arial"/>
              </a:rPr>
              <a:t>generally</a:t>
            </a:r>
            <a:r>
              <a:rPr sz="600" spc="500" dirty="0">
                <a:latin typeface="Arial"/>
                <a:cs typeface="Arial"/>
              </a:rPr>
              <a:t> </a:t>
            </a:r>
            <a:r>
              <a:rPr sz="600" spc="-10" dirty="0">
                <a:latin typeface="Arial"/>
                <a:cs typeface="Arial"/>
              </a:rPr>
              <a:t>arranged</a:t>
            </a:r>
            <a:r>
              <a:rPr sz="600" dirty="0">
                <a:latin typeface="Arial"/>
                <a:cs typeface="Arial"/>
              </a:rPr>
              <a:t> left</a:t>
            </a:r>
            <a:r>
              <a:rPr sz="600" spc="-20" dirty="0">
                <a:latin typeface="Arial"/>
                <a:cs typeface="Arial"/>
              </a:rPr>
              <a:t> </a:t>
            </a:r>
            <a:r>
              <a:rPr sz="600" dirty="0">
                <a:latin typeface="Arial"/>
                <a:cs typeface="Arial"/>
              </a:rPr>
              <a:t>to</a:t>
            </a:r>
            <a:r>
              <a:rPr sz="600" spc="-5" dirty="0">
                <a:latin typeface="Arial"/>
                <a:cs typeface="Arial"/>
              </a:rPr>
              <a:t> </a:t>
            </a:r>
            <a:r>
              <a:rPr sz="600" dirty="0">
                <a:latin typeface="Arial"/>
                <a:cs typeface="Arial"/>
              </a:rPr>
              <a:t>right</a:t>
            </a:r>
            <a:r>
              <a:rPr sz="600" spc="-25" dirty="0">
                <a:latin typeface="Arial"/>
                <a:cs typeface="Arial"/>
              </a:rPr>
              <a:t> </a:t>
            </a:r>
            <a:r>
              <a:rPr sz="600" dirty="0">
                <a:latin typeface="Arial"/>
                <a:cs typeface="Arial"/>
              </a:rPr>
              <a:t>in</a:t>
            </a:r>
            <a:r>
              <a:rPr sz="600" spc="5" dirty="0">
                <a:latin typeface="Arial"/>
                <a:cs typeface="Arial"/>
              </a:rPr>
              <a:t> </a:t>
            </a:r>
            <a:r>
              <a:rPr sz="600" dirty="0">
                <a:latin typeface="Arial"/>
                <a:cs typeface="Arial"/>
              </a:rPr>
              <a:t>order</a:t>
            </a:r>
            <a:r>
              <a:rPr sz="600" spc="-5" dirty="0">
                <a:latin typeface="Arial"/>
                <a:cs typeface="Arial"/>
              </a:rPr>
              <a:t> </a:t>
            </a:r>
            <a:r>
              <a:rPr sz="600" spc="-25" dirty="0">
                <a:latin typeface="Arial"/>
                <a:cs typeface="Arial"/>
              </a:rPr>
              <a:t>of</a:t>
            </a:r>
            <a:r>
              <a:rPr sz="600" spc="500" dirty="0">
                <a:latin typeface="Arial"/>
                <a:cs typeface="Arial"/>
              </a:rPr>
              <a:t> </a:t>
            </a:r>
            <a:r>
              <a:rPr sz="600" dirty="0">
                <a:latin typeface="Arial"/>
                <a:cs typeface="Arial"/>
              </a:rPr>
              <a:t>FDA</a:t>
            </a:r>
            <a:r>
              <a:rPr sz="600" spc="-10" dirty="0">
                <a:latin typeface="Arial"/>
                <a:cs typeface="Arial"/>
              </a:rPr>
              <a:t> approval</a:t>
            </a:r>
            <a:endParaRPr sz="600">
              <a:latin typeface="Arial"/>
              <a:cs typeface="Arial"/>
            </a:endParaRPr>
          </a:p>
          <a:p>
            <a:pPr marL="91440" marR="118745">
              <a:lnSpc>
                <a:spcPct val="100000"/>
              </a:lnSpc>
              <a:spcBef>
                <a:spcPts val="190"/>
              </a:spcBef>
            </a:pPr>
            <a:r>
              <a:rPr sz="600" dirty="0">
                <a:latin typeface="Arial"/>
                <a:cs typeface="Arial"/>
              </a:rPr>
              <a:t>Source:</a:t>
            </a:r>
            <a:r>
              <a:rPr sz="600" spc="-25" dirty="0">
                <a:latin typeface="Arial"/>
                <a:cs typeface="Arial"/>
              </a:rPr>
              <a:t> </a:t>
            </a:r>
            <a:r>
              <a:rPr sz="600" dirty="0">
                <a:latin typeface="Arial"/>
                <a:cs typeface="Arial"/>
              </a:rPr>
              <a:t>TDG</a:t>
            </a:r>
            <a:r>
              <a:rPr sz="600" spc="-25" dirty="0">
                <a:latin typeface="Arial"/>
                <a:cs typeface="Arial"/>
              </a:rPr>
              <a:t> </a:t>
            </a:r>
            <a:r>
              <a:rPr sz="600" dirty="0">
                <a:latin typeface="Arial"/>
                <a:cs typeface="Arial"/>
              </a:rPr>
              <a:t>Research;</a:t>
            </a:r>
            <a:r>
              <a:rPr sz="600" spc="-10" dirty="0">
                <a:latin typeface="Arial"/>
                <a:cs typeface="Arial"/>
              </a:rPr>
              <a:t> Publicly</a:t>
            </a:r>
            <a:r>
              <a:rPr sz="600" spc="500" dirty="0">
                <a:latin typeface="Arial"/>
                <a:cs typeface="Arial"/>
              </a:rPr>
              <a:t> </a:t>
            </a:r>
            <a:r>
              <a:rPr sz="600" dirty="0">
                <a:latin typeface="Arial"/>
                <a:cs typeface="Arial"/>
              </a:rPr>
              <a:t>Available</a:t>
            </a:r>
            <a:r>
              <a:rPr sz="600" spc="10" dirty="0">
                <a:latin typeface="Arial"/>
                <a:cs typeface="Arial"/>
              </a:rPr>
              <a:t> </a:t>
            </a:r>
            <a:r>
              <a:rPr sz="600" spc="-10" dirty="0">
                <a:latin typeface="Arial"/>
                <a:cs typeface="Arial"/>
              </a:rPr>
              <a:t>Information</a:t>
            </a:r>
            <a:r>
              <a:rPr sz="600" spc="10" dirty="0">
                <a:latin typeface="Arial"/>
                <a:cs typeface="Arial"/>
              </a:rPr>
              <a:t> </a:t>
            </a:r>
            <a:r>
              <a:rPr sz="600" dirty="0">
                <a:latin typeface="Arial"/>
                <a:cs typeface="Arial"/>
              </a:rPr>
              <a:t>&amp;</a:t>
            </a:r>
            <a:r>
              <a:rPr sz="600" spc="15" dirty="0">
                <a:latin typeface="Arial"/>
                <a:cs typeface="Arial"/>
              </a:rPr>
              <a:t> </a:t>
            </a:r>
            <a:r>
              <a:rPr sz="600" spc="-20" dirty="0">
                <a:latin typeface="Arial"/>
                <a:cs typeface="Arial"/>
              </a:rPr>
              <a:t>Self-</a:t>
            </a:r>
            <a:r>
              <a:rPr sz="600" spc="500" dirty="0">
                <a:latin typeface="Arial"/>
                <a:cs typeface="Arial"/>
              </a:rPr>
              <a:t> </a:t>
            </a:r>
            <a:r>
              <a:rPr sz="600" dirty="0">
                <a:latin typeface="Arial"/>
                <a:cs typeface="Arial"/>
              </a:rPr>
              <a:t>Reported</a:t>
            </a:r>
            <a:r>
              <a:rPr sz="600" spc="-25" dirty="0">
                <a:latin typeface="Arial"/>
                <a:cs typeface="Arial"/>
              </a:rPr>
              <a:t> </a:t>
            </a:r>
            <a:r>
              <a:rPr sz="600" dirty="0">
                <a:latin typeface="Arial"/>
                <a:cs typeface="Arial"/>
              </a:rPr>
              <a:t>via</a:t>
            </a:r>
            <a:r>
              <a:rPr sz="600" spc="-35" dirty="0">
                <a:latin typeface="Arial"/>
                <a:cs typeface="Arial"/>
              </a:rPr>
              <a:t> </a:t>
            </a:r>
            <a:r>
              <a:rPr sz="600" dirty="0">
                <a:latin typeface="Arial"/>
                <a:cs typeface="Arial"/>
              </a:rPr>
              <a:t>Primary</a:t>
            </a:r>
            <a:r>
              <a:rPr sz="600" spc="-25" dirty="0">
                <a:latin typeface="Arial"/>
                <a:cs typeface="Arial"/>
              </a:rPr>
              <a:t> </a:t>
            </a:r>
            <a:r>
              <a:rPr sz="600" dirty="0">
                <a:latin typeface="Arial"/>
                <a:cs typeface="Arial"/>
              </a:rPr>
              <a:t>Research</a:t>
            </a:r>
            <a:r>
              <a:rPr sz="600" spc="-10" dirty="0">
                <a:latin typeface="Arial"/>
                <a:cs typeface="Arial"/>
              </a:rPr>
              <a:t> </a:t>
            </a:r>
            <a:r>
              <a:rPr sz="600" spc="-50" dirty="0">
                <a:latin typeface="Arial"/>
                <a:cs typeface="Arial"/>
              </a:rPr>
              <a:t>/</a:t>
            </a:r>
            <a:r>
              <a:rPr sz="600" spc="500" dirty="0">
                <a:latin typeface="Arial"/>
                <a:cs typeface="Arial"/>
              </a:rPr>
              <a:t> </a:t>
            </a:r>
            <a:r>
              <a:rPr sz="600" dirty="0">
                <a:latin typeface="Arial"/>
                <a:cs typeface="Arial"/>
              </a:rPr>
              <a:t>Survey</a:t>
            </a:r>
            <a:r>
              <a:rPr sz="600" spc="-35" dirty="0">
                <a:latin typeface="Arial"/>
                <a:cs typeface="Arial"/>
              </a:rPr>
              <a:t> </a:t>
            </a:r>
            <a:r>
              <a:rPr sz="600" dirty="0">
                <a:latin typeface="Arial"/>
                <a:cs typeface="Arial"/>
              </a:rPr>
              <a:t>(December</a:t>
            </a:r>
            <a:r>
              <a:rPr sz="600" spc="-25" dirty="0">
                <a:latin typeface="Arial"/>
                <a:cs typeface="Arial"/>
              </a:rPr>
              <a:t> </a:t>
            </a:r>
            <a:r>
              <a:rPr sz="600" spc="-10" dirty="0">
                <a:latin typeface="Arial"/>
                <a:cs typeface="Arial"/>
              </a:rPr>
              <a:t>2024)</a:t>
            </a:r>
            <a:endParaRPr sz="600">
              <a:latin typeface="Arial"/>
              <a:cs typeface="Arial"/>
            </a:endParaRPr>
          </a:p>
          <a:p>
            <a:pPr marL="91440" marR="43180" indent="-41275">
              <a:lnSpc>
                <a:spcPct val="100000"/>
              </a:lnSpc>
              <a:spcBef>
                <a:spcPts val="204"/>
              </a:spcBef>
            </a:pPr>
            <a:r>
              <a:rPr sz="600" baseline="27777" dirty="0">
                <a:latin typeface="Arial"/>
                <a:cs typeface="Arial"/>
              </a:rPr>
              <a:t>1</a:t>
            </a:r>
            <a:r>
              <a:rPr sz="600" dirty="0">
                <a:latin typeface="Arial"/>
                <a:cs typeface="Arial"/>
              </a:rPr>
              <a:t>Truxima</a:t>
            </a:r>
            <a:r>
              <a:rPr sz="600" spc="-10" dirty="0">
                <a:latin typeface="Arial"/>
                <a:cs typeface="Arial"/>
              </a:rPr>
              <a:t> </a:t>
            </a:r>
            <a:r>
              <a:rPr sz="600" dirty="0">
                <a:latin typeface="Arial"/>
                <a:cs typeface="Arial"/>
              </a:rPr>
              <a:t>and</a:t>
            </a:r>
            <a:r>
              <a:rPr sz="600" spc="-35" dirty="0">
                <a:latin typeface="Arial"/>
                <a:cs typeface="Arial"/>
              </a:rPr>
              <a:t> </a:t>
            </a:r>
            <a:r>
              <a:rPr sz="600" dirty="0">
                <a:latin typeface="Arial"/>
                <a:cs typeface="Arial"/>
              </a:rPr>
              <a:t>Ruxience</a:t>
            </a:r>
            <a:r>
              <a:rPr sz="600" spc="-15" dirty="0">
                <a:latin typeface="Arial"/>
                <a:cs typeface="Arial"/>
              </a:rPr>
              <a:t> </a:t>
            </a:r>
            <a:r>
              <a:rPr sz="600" dirty="0">
                <a:latin typeface="Arial"/>
                <a:cs typeface="Arial"/>
              </a:rPr>
              <a:t>are</a:t>
            </a:r>
            <a:r>
              <a:rPr sz="600" spc="-25" dirty="0">
                <a:latin typeface="Arial"/>
                <a:cs typeface="Arial"/>
              </a:rPr>
              <a:t> </a:t>
            </a:r>
            <a:r>
              <a:rPr sz="600" dirty="0">
                <a:latin typeface="Arial"/>
                <a:cs typeface="Arial"/>
              </a:rPr>
              <a:t>the</a:t>
            </a:r>
            <a:r>
              <a:rPr sz="600" spc="-35" dirty="0">
                <a:latin typeface="Arial"/>
                <a:cs typeface="Arial"/>
              </a:rPr>
              <a:t> </a:t>
            </a:r>
            <a:r>
              <a:rPr sz="600" spc="-10" dirty="0">
                <a:latin typeface="Arial"/>
                <a:cs typeface="Arial"/>
              </a:rPr>
              <a:t>pref.</a:t>
            </a:r>
            <a:r>
              <a:rPr sz="600" spc="500" dirty="0">
                <a:latin typeface="Arial"/>
                <a:cs typeface="Arial"/>
              </a:rPr>
              <a:t> </a:t>
            </a:r>
            <a:r>
              <a:rPr sz="600" dirty="0">
                <a:latin typeface="Arial"/>
                <a:cs typeface="Arial"/>
              </a:rPr>
              <a:t>regimen</a:t>
            </a:r>
            <a:r>
              <a:rPr sz="600" spc="5" dirty="0">
                <a:latin typeface="Arial"/>
                <a:cs typeface="Arial"/>
              </a:rPr>
              <a:t> </a:t>
            </a:r>
            <a:r>
              <a:rPr sz="600" dirty="0">
                <a:latin typeface="Arial"/>
                <a:cs typeface="Arial"/>
              </a:rPr>
              <a:t>for</a:t>
            </a:r>
            <a:r>
              <a:rPr sz="600" spc="-20" dirty="0">
                <a:latin typeface="Arial"/>
                <a:cs typeface="Arial"/>
              </a:rPr>
              <a:t> </a:t>
            </a:r>
            <a:r>
              <a:rPr sz="600" spc="-10" dirty="0">
                <a:latin typeface="Arial"/>
                <a:cs typeface="Arial"/>
              </a:rPr>
              <a:t>Community</a:t>
            </a:r>
            <a:r>
              <a:rPr sz="600" spc="20" dirty="0">
                <a:latin typeface="Arial"/>
                <a:cs typeface="Arial"/>
              </a:rPr>
              <a:t> </a:t>
            </a:r>
            <a:r>
              <a:rPr sz="600" spc="-50" dirty="0">
                <a:latin typeface="Arial"/>
                <a:cs typeface="Arial"/>
              </a:rPr>
              <a:t>&amp;</a:t>
            </a:r>
            <a:r>
              <a:rPr sz="600" spc="500" dirty="0">
                <a:latin typeface="Arial"/>
                <a:cs typeface="Arial"/>
              </a:rPr>
              <a:t> </a:t>
            </a:r>
            <a:r>
              <a:rPr sz="600" dirty="0">
                <a:latin typeface="Arial"/>
                <a:cs typeface="Arial"/>
              </a:rPr>
              <a:t>commercial</a:t>
            </a:r>
            <a:r>
              <a:rPr sz="600" spc="-5" dirty="0">
                <a:latin typeface="Arial"/>
                <a:cs typeface="Arial"/>
              </a:rPr>
              <a:t> </a:t>
            </a:r>
            <a:r>
              <a:rPr sz="600" dirty="0">
                <a:latin typeface="Arial"/>
                <a:cs typeface="Arial"/>
              </a:rPr>
              <a:t>plans.</a:t>
            </a:r>
            <a:r>
              <a:rPr sz="600" spc="-40" dirty="0">
                <a:latin typeface="Arial"/>
                <a:cs typeface="Arial"/>
              </a:rPr>
              <a:t> </a:t>
            </a:r>
            <a:r>
              <a:rPr sz="600" spc="-10" dirty="0">
                <a:latin typeface="Arial"/>
                <a:cs typeface="Arial"/>
              </a:rPr>
              <a:t>Truxima,</a:t>
            </a:r>
            <a:r>
              <a:rPr sz="600" spc="500" dirty="0">
                <a:latin typeface="Arial"/>
                <a:cs typeface="Arial"/>
              </a:rPr>
              <a:t> </a:t>
            </a:r>
            <a:r>
              <a:rPr sz="600" dirty="0">
                <a:latin typeface="Arial"/>
                <a:cs typeface="Arial"/>
              </a:rPr>
              <a:t>Ruxience</a:t>
            </a:r>
            <a:r>
              <a:rPr sz="600" spc="-20" dirty="0">
                <a:latin typeface="Arial"/>
                <a:cs typeface="Arial"/>
              </a:rPr>
              <a:t> </a:t>
            </a:r>
            <a:r>
              <a:rPr sz="600" dirty="0">
                <a:latin typeface="Arial"/>
                <a:cs typeface="Arial"/>
              </a:rPr>
              <a:t>and</a:t>
            </a:r>
            <a:r>
              <a:rPr sz="600" spc="-30" dirty="0">
                <a:latin typeface="Arial"/>
                <a:cs typeface="Arial"/>
              </a:rPr>
              <a:t> </a:t>
            </a:r>
            <a:r>
              <a:rPr sz="600" dirty="0">
                <a:latin typeface="Arial"/>
                <a:cs typeface="Arial"/>
              </a:rPr>
              <a:t>rituximab</a:t>
            </a:r>
            <a:r>
              <a:rPr sz="600" spc="-20" dirty="0">
                <a:latin typeface="Arial"/>
                <a:cs typeface="Arial"/>
              </a:rPr>
              <a:t> </a:t>
            </a:r>
            <a:r>
              <a:rPr sz="600" dirty="0">
                <a:latin typeface="Arial"/>
                <a:cs typeface="Arial"/>
              </a:rPr>
              <a:t>are</a:t>
            </a:r>
            <a:r>
              <a:rPr sz="600" spc="-35" dirty="0">
                <a:latin typeface="Arial"/>
                <a:cs typeface="Arial"/>
              </a:rPr>
              <a:t> </a:t>
            </a:r>
            <a:r>
              <a:rPr sz="600" spc="-10" dirty="0">
                <a:latin typeface="Arial"/>
                <a:cs typeface="Arial"/>
              </a:rPr>
              <a:t>pref.</a:t>
            </a:r>
            <a:r>
              <a:rPr sz="600" spc="500" dirty="0">
                <a:latin typeface="Arial"/>
                <a:cs typeface="Arial"/>
              </a:rPr>
              <a:t> </a:t>
            </a:r>
            <a:r>
              <a:rPr sz="600" dirty="0">
                <a:latin typeface="Arial"/>
                <a:cs typeface="Arial"/>
              </a:rPr>
              <a:t>for</a:t>
            </a:r>
            <a:r>
              <a:rPr sz="600" spc="-35" dirty="0">
                <a:latin typeface="Arial"/>
                <a:cs typeface="Arial"/>
              </a:rPr>
              <a:t> </a:t>
            </a:r>
            <a:r>
              <a:rPr sz="600" dirty="0">
                <a:latin typeface="Arial"/>
                <a:cs typeface="Arial"/>
              </a:rPr>
              <a:t>Medicare</a:t>
            </a:r>
            <a:r>
              <a:rPr sz="600" spc="-25" dirty="0">
                <a:latin typeface="Arial"/>
                <a:cs typeface="Arial"/>
              </a:rPr>
              <a:t> </a:t>
            </a:r>
            <a:r>
              <a:rPr sz="600" dirty="0">
                <a:latin typeface="Arial"/>
                <a:cs typeface="Arial"/>
              </a:rPr>
              <a:t>Advantage</a:t>
            </a:r>
            <a:r>
              <a:rPr sz="600" spc="-30" dirty="0">
                <a:latin typeface="Arial"/>
                <a:cs typeface="Arial"/>
              </a:rPr>
              <a:t> </a:t>
            </a:r>
            <a:r>
              <a:rPr sz="600" spc="-20" dirty="0">
                <a:latin typeface="Arial"/>
                <a:cs typeface="Arial"/>
              </a:rPr>
              <a:t>plan</a:t>
            </a:r>
            <a:endParaRPr sz="600">
              <a:latin typeface="Arial"/>
              <a:cs typeface="Arial"/>
            </a:endParaRPr>
          </a:p>
        </p:txBody>
      </p:sp>
      <p:sp>
        <p:nvSpPr>
          <p:cNvPr id="28" name="object 28"/>
          <p:cNvSpPr txBox="1"/>
          <p:nvPr/>
        </p:nvSpPr>
        <p:spPr>
          <a:xfrm>
            <a:off x="298236" y="4665610"/>
            <a:ext cx="1057275" cy="111125"/>
          </a:xfrm>
          <a:prstGeom prst="rect">
            <a:avLst/>
          </a:prstGeom>
        </p:spPr>
        <p:txBody>
          <a:bodyPr vert="horz" wrap="square" lIns="0" tIns="5080" rIns="0" bIns="0" rtlCol="0">
            <a:spAutoFit/>
          </a:bodyPr>
          <a:lstStyle/>
          <a:p>
            <a:pPr marL="12700">
              <a:lnSpc>
                <a:spcPct val="100000"/>
              </a:lnSpc>
              <a:spcBef>
                <a:spcPts val="40"/>
              </a:spcBef>
            </a:pPr>
            <a:r>
              <a:rPr sz="600" b="1" dirty="0">
                <a:latin typeface="Arial"/>
                <a:cs typeface="Arial"/>
              </a:rPr>
              <a:t>BR</a:t>
            </a:r>
            <a:r>
              <a:rPr sz="600" b="1" spc="-20" dirty="0">
                <a:latin typeface="Arial"/>
                <a:cs typeface="Arial"/>
              </a:rPr>
              <a:t> </a:t>
            </a:r>
            <a:r>
              <a:rPr sz="600" dirty="0">
                <a:latin typeface="Arial"/>
                <a:cs typeface="Arial"/>
              </a:rPr>
              <a:t>=</a:t>
            </a:r>
            <a:r>
              <a:rPr sz="600" spc="-20" dirty="0">
                <a:latin typeface="Arial"/>
                <a:cs typeface="Arial"/>
              </a:rPr>
              <a:t> </a:t>
            </a:r>
            <a:r>
              <a:rPr sz="600" dirty="0">
                <a:latin typeface="Arial"/>
                <a:cs typeface="Arial"/>
              </a:rPr>
              <a:t>Bendamustine</a:t>
            </a:r>
            <a:r>
              <a:rPr sz="600" spc="5" dirty="0">
                <a:latin typeface="Arial"/>
                <a:cs typeface="Arial"/>
              </a:rPr>
              <a:t> </a:t>
            </a:r>
            <a:r>
              <a:rPr sz="600" dirty="0">
                <a:latin typeface="Arial"/>
                <a:cs typeface="Arial"/>
              </a:rPr>
              <a:t>+</a:t>
            </a:r>
            <a:r>
              <a:rPr sz="600" spc="-30" dirty="0">
                <a:latin typeface="Arial"/>
                <a:cs typeface="Arial"/>
              </a:rPr>
              <a:t> </a:t>
            </a:r>
            <a:r>
              <a:rPr sz="600" spc="-10" dirty="0">
                <a:latin typeface="Arial"/>
                <a:cs typeface="Arial"/>
              </a:rPr>
              <a:t>Rituxan</a:t>
            </a:r>
            <a:endParaRPr sz="600">
              <a:latin typeface="Arial"/>
              <a:cs typeface="Arial"/>
            </a:endParaRPr>
          </a:p>
        </p:txBody>
      </p:sp>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15</a:t>
            </a:fld>
            <a:endParaRPr spc="-25" dirty="0"/>
          </a:p>
        </p:txBody>
      </p:sp>
      <p:sp>
        <p:nvSpPr>
          <p:cNvPr id="30" name="object 30"/>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27" name="object 27"/>
          <p:cNvSpPr txBox="1"/>
          <p:nvPr/>
        </p:nvSpPr>
        <p:spPr>
          <a:xfrm>
            <a:off x="3056515" y="876866"/>
            <a:ext cx="4378960" cy="382270"/>
          </a:xfrm>
          <a:prstGeom prst="rect">
            <a:avLst/>
          </a:prstGeom>
        </p:spPr>
        <p:txBody>
          <a:bodyPr vert="horz" wrap="square" lIns="0" tIns="35560" rIns="0" bIns="0" rtlCol="0">
            <a:spAutoFit/>
          </a:bodyPr>
          <a:lstStyle/>
          <a:p>
            <a:pPr algn="ctr">
              <a:lnSpc>
                <a:spcPct val="100000"/>
              </a:lnSpc>
              <a:spcBef>
                <a:spcPts val="280"/>
              </a:spcBef>
            </a:pPr>
            <a:r>
              <a:rPr sz="1050" b="1" dirty="0">
                <a:solidFill>
                  <a:srgbClr val="1F69E7"/>
                </a:solidFill>
                <a:latin typeface="Arial"/>
                <a:cs typeface="Arial"/>
              </a:rPr>
              <a:t>Follicular</a:t>
            </a:r>
            <a:r>
              <a:rPr sz="1050" b="1" spc="-65" dirty="0">
                <a:solidFill>
                  <a:srgbClr val="1F69E7"/>
                </a:solidFill>
                <a:latin typeface="Arial"/>
                <a:cs typeface="Arial"/>
              </a:rPr>
              <a:t> </a:t>
            </a:r>
            <a:r>
              <a:rPr sz="1050" b="1" dirty="0">
                <a:solidFill>
                  <a:srgbClr val="1F69E7"/>
                </a:solidFill>
                <a:latin typeface="Arial"/>
                <a:cs typeface="Arial"/>
              </a:rPr>
              <a:t>Lymphoma:</a:t>
            </a:r>
            <a:r>
              <a:rPr sz="1050" b="1" spc="-35" dirty="0">
                <a:solidFill>
                  <a:srgbClr val="1F69E7"/>
                </a:solidFill>
                <a:latin typeface="Arial"/>
                <a:cs typeface="Arial"/>
              </a:rPr>
              <a:t> </a:t>
            </a:r>
            <a:r>
              <a:rPr sz="1050" b="1" dirty="0">
                <a:solidFill>
                  <a:srgbClr val="1F69E7"/>
                </a:solidFill>
                <a:latin typeface="Arial"/>
                <a:cs typeface="Arial"/>
              </a:rPr>
              <a:t>Dominant</a:t>
            </a:r>
            <a:r>
              <a:rPr sz="1050" b="1" spc="-65" dirty="0">
                <a:solidFill>
                  <a:srgbClr val="1F69E7"/>
                </a:solidFill>
                <a:latin typeface="Arial"/>
                <a:cs typeface="Arial"/>
              </a:rPr>
              <a:t> </a:t>
            </a:r>
            <a:r>
              <a:rPr sz="1050" b="1" dirty="0">
                <a:solidFill>
                  <a:srgbClr val="1F69E7"/>
                </a:solidFill>
                <a:latin typeface="Arial"/>
                <a:cs typeface="Arial"/>
              </a:rPr>
              <a:t>3</a:t>
            </a:r>
            <a:r>
              <a:rPr sz="1050" b="1" baseline="23809" dirty="0">
                <a:solidFill>
                  <a:srgbClr val="1F69E7"/>
                </a:solidFill>
                <a:latin typeface="Arial"/>
                <a:cs typeface="Arial"/>
              </a:rPr>
              <a:t>rd</a:t>
            </a:r>
            <a:r>
              <a:rPr sz="1050" b="1" spc="127" baseline="23809" dirty="0">
                <a:solidFill>
                  <a:srgbClr val="1F69E7"/>
                </a:solidFill>
                <a:latin typeface="Arial"/>
                <a:cs typeface="Arial"/>
              </a:rPr>
              <a:t> </a:t>
            </a:r>
            <a:r>
              <a:rPr sz="1050" b="1" dirty="0">
                <a:solidFill>
                  <a:srgbClr val="1F69E7"/>
                </a:solidFill>
                <a:latin typeface="Arial"/>
                <a:cs typeface="Arial"/>
              </a:rPr>
              <a:t>Party</a:t>
            </a:r>
            <a:r>
              <a:rPr sz="1050" b="1" spc="-30" dirty="0">
                <a:solidFill>
                  <a:srgbClr val="1F69E7"/>
                </a:solidFill>
                <a:latin typeface="Arial"/>
                <a:cs typeface="Arial"/>
              </a:rPr>
              <a:t> </a:t>
            </a:r>
            <a:r>
              <a:rPr sz="1050" b="1" dirty="0">
                <a:solidFill>
                  <a:srgbClr val="1F69E7"/>
                </a:solidFill>
                <a:latin typeface="Arial"/>
                <a:cs typeface="Arial"/>
              </a:rPr>
              <a:t>Pathways</a:t>
            </a:r>
            <a:r>
              <a:rPr sz="1050" b="1" spc="-50" dirty="0">
                <a:solidFill>
                  <a:srgbClr val="1F69E7"/>
                </a:solidFill>
                <a:latin typeface="Arial"/>
                <a:cs typeface="Arial"/>
              </a:rPr>
              <a:t> </a:t>
            </a:r>
            <a:r>
              <a:rPr sz="1050" b="1" dirty="0">
                <a:solidFill>
                  <a:srgbClr val="1F69E7"/>
                </a:solidFill>
                <a:latin typeface="Arial"/>
                <a:cs typeface="Arial"/>
              </a:rPr>
              <a:t>Positioning</a:t>
            </a:r>
            <a:r>
              <a:rPr sz="1050" b="1" spc="-65" dirty="0">
                <a:solidFill>
                  <a:srgbClr val="1F69E7"/>
                </a:solidFill>
                <a:latin typeface="Arial"/>
                <a:cs typeface="Arial"/>
              </a:rPr>
              <a:t> </a:t>
            </a:r>
            <a:r>
              <a:rPr sz="1050" b="1" spc="-10" dirty="0">
                <a:solidFill>
                  <a:srgbClr val="1F69E7"/>
                </a:solidFill>
                <a:latin typeface="Arial"/>
                <a:cs typeface="Arial"/>
              </a:rPr>
              <a:t>(1/2)</a:t>
            </a:r>
            <a:endParaRPr sz="1050">
              <a:latin typeface="Arial"/>
              <a:cs typeface="Arial"/>
            </a:endParaRPr>
          </a:p>
          <a:p>
            <a:pPr marL="26034" algn="ctr">
              <a:lnSpc>
                <a:spcPct val="100000"/>
              </a:lnSpc>
              <a:spcBef>
                <a:spcPts val="165"/>
              </a:spcBef>
            </a:pPr>
            <a:r>
              <a:rPr sz="1000" b="1" dirty="0">
                <a:latin typeface="Arial"/>
                <a:cs typeface="Arial"/>
              </a:rPr>
              <a:t>Product</a:t>
            </a:r>
            <a:r>
              <a:rPr sz="1000" b="1" spc="-35" dirty="0">
                <a:latin typeface="Arial"/>
                <a:cs typeface="Arial"/>
              </a:rPr>
              <a:t> </a:t>
            </a:r>
            <a:r>
              <a:rPr sz="1000" b="1" dirty="0">
                <a:latin typeface="Arial"/>
                <a:cs typeface="Arial"/>
              </a:rPr>
              <a:t>Positioning</a:t>
            </a:r>
            <a:r>
              <a:rPr sz="1000" b="1" spc="-20" dirty="0">
                <a:latin typeface="Arial"/>
                <a:cs typeface="Arial"/>
              </a:rPr>
              <a:t> </a:t>
            </a:r>
            <a:r>
              <a:rPr sz="1000" b="1" dirty="0">
                <a:latin typeface="Arial"/>
                <a:cs typeface="Arial"/>
              </a:rPr>
              <a:t>in</a:t>
            </a:r>
            <a:r>
              <a:rPr sz="1000" b="1" spc="-45" dirty="0">
                <a:latin typeface="Arial"/>
                <a:cs typeface="Arial"/>
              </a:rPr>
              <a:t> </a:t>
            </a:r>
            <a:r>
              <a:rPr sz="1000" b="1" dirty="0">
                <a:latin typeface="Arial"/>
                <a:cs typeface="Arial"/>
              </a:rPr>
              <a:t>FL</a:t>
            </a:r>
            <a:r>
              <a:rPr sz="1000" b="1" spc="-35" dirty="0">
                <a:latin typeface="Arial"/>
                <a:cs typeface="Arial"/>
              </a:rPr>
              <a:t> </a:t>
            </a:r>
            <a:r>
              <a:rPr sz="1000" b="1" spc="-10" dirty="0">
                <a:latin typeface="Arial"/>
                <a:cs typeface="Arial"/>
              </a:rPr>
              <a:t>Pathways</a:t>
            </a:r>
            <a:endParaRPr sz="10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39011" y="1054608"/>
            <a:ext cx="7777480" cy="3979545"/>
            <a:chOff x="1239011" y="1054608"/>
            <a:chExt cx="7777480" cy="3979545"/>
          </a:xfrm>
        </p:grpSpPr>
        <p:pic>
          <p:nvPicPr>
            <p:cNvPr id="3" name="object 3"/>
            <p:cNvPicPr/>
            <p:nvPr/>
          </p:nvPicPr>
          <p:blipFill>
            <a:blip r:embed="rId2" cstate="print"/>
            <a:stretch>
              <a:fillRect/>
            </a:stretch>
          </p:blipFill>
          <p:spPr>
            <a:xfrm>
              <a:off x="1239011" y="1054608"/>
              <a:ext cx="7776971" cy="3979163"/>
            </a:xfrm>
            <a:prstGeom prst="rect">
              <a:avLst/>
            </a:prstGeom>
          </p:spPr>
        </p:pic>
        <p:sp>
          <p:nvSpPr>
            <p:cNvPr id="4" name="object 4"/>
            <p:cNvSpPr/>
            <p:nvPr/>
          </p:nvSpPr>
          <p:spPr>
            <a:xfrm>
              <a:off x="1563122" y="1341437"/>
              <a:ext cx="7127875" cy="3405504"/>
            </a:xfrm>
            <a:custGeom>
              <a:avLst/>
              <a:gdLst/>
              <a:ahLst/>
              <a:cxnLst/>
              <a:rect l="l" t="t" r="r" b="b"/>
              <a:pathLst>
                <a:path w="7127875" h="3405504">
                  <a:moveTo>
                    <a:pt x="7127582" y="0"/>
                  </a:moveTo>
                  <a:lnTo>
                    <a:pt x="267703" y="0"/>
                  </a:lnTo>
                  <a:lnTo>
                    <a:pt x="219581" y="4312"/>
                  </a:lnTo>
                  <a:lnTo>
                    <a:pt x="174290" y="16747"/>
                  </a:lnTo>
                  <a:lnTo>
                    <a:pt x="132586" y="36548"/>
                  </a:lnTo>
                  <a:lnTo>
                    <a:pt x="95223" y="62958"/>
                  </a:lnTo>
                  <a:lnTo>
                    <a:pt x="62958" y="95223"/>
                  </a:lnTo>
                  <a:lnTo>
                    <a:pt x="36548" y="132586"/>
                  </a:lnTo>
                  <a:lnTo>
                    <a:pt x="16747" y="174290"/>
                  </a:lnTo>
                  <a:lnTo>
                    <a:pt x="4312" y="219581"/>
                  </a:lnTo>
                  <a:lnTo>
                    <a:pt x="0" y="267703"/>
                  </a:lnTo>
                  <a:lnTo>
                    <a:pt x="0" y="3405492"/>
                  </a:lnTo>
                  <a:lnTo>
                    <a:pt x="6859866" y="3405492"/>
                  </a:lnTo>
                  <a:lnTo>
                    <a:pt x="6907988" y="3401178"/>
                  </a:lnTo>
                  <a:lnTo>
                    <a:pt x="6953280" y="3388743"/>
                  </a:lnTo>
                  <a:lnTo>
                    <a:pt x="6994987" y="3368941"/>
                  </a:lnTo>
                  <a:lnTo>
                    <a:pt x="7032352" y="3342529"/>
                  </a:lnTo>
                  <a:lnTo>
                    <a:pt x="7064618" y="3310263"/>
                  </a:lnTo>
                  <a:lnTo>
                    <a:pt x="7091031" y="3272900"/>
                  </a:lnTo>
                  <a:lnTo>
                    <a:pt x="7110833" y="3231196"/>
                  </a:lnTo>
                  <a:lnTo>
                    <a:pt x="7123269" y="3185906"/>
                  </a:lnTo>
                  <a:lnTo>
                    <a:pt x="7127582" y="3137789"/>
                  </a:lnTo>
                  <a:lnTo>
                    <a:pt x="7127582" y="0"/>
                  </a:lnTo>
                  <a:close/>
                </a:path>
              </a:pathLst>
            </a:custGeom>
            <a:solidFill>
              <a:srgbClr val="FFFFFF"/>
            </a:solidFill>
          </p:spPr>
          <p:txBody>
            <a:bodyPr wrap="square" lIns="0" tIns="0" rIns="0" bIns="0" rtlCol="0"/>
            <a:lstStyle/>
            <a:p>
              <a:endParaRPr/>
            </a:p>
          </p:txBody>
        </p:sp>
        <p:sp>
          <p:nvSpPr>
            <p:cNvPr id="5" name="object 5"/>
            <p:cNvSpPr/>
            <p:nvPr/>
          </p:nvSpPr>
          <p:spPr>
            <a:xfrm>
              <a:off x="1563122" y="1341437"/>
              <a:ext cx="7127875" cy="3405504"/>
            </a:xfrm>
            <a:custGeom>
              <a:avLst/>
              <a:gdLst/>
              <a:ahLst/>
              <a:cxnLst/>
              <a:rect l="l" t="t" r="r" b="b"/>
              <a:pathLst>
                <a:path w="7127875" h="3405504">
                  <a:moveTo>
                    <a:pt x="267703" y="0"/>
                  </a:moveTo>
                  <a:lnTo>
                    <a:pt x="7127582" y="0"/>
                  </a:lnTo>
                  <a:lnTo>
                    <a:pt x="7127582" y="3137789"/>
                  </a:lnTo>
                  <a:lnTo>
                    <a:pt x="7123269" y="3185906"/>
                  </a:lnTo>
                  <a:lnTo>
                    <a:pt x="7110833" y="3231196"/>
                  </a:lnTo>
                  <a:lnTo>
                    <a:pt x="7091031" y="3272900"/>
                  </a:lnTo>
                  <a:lnTo>
                    <a:pt x="7064618" y="3310263"/>
                  </a:lnTo>
                  <a:lnTo>
                    <a:pt x="7032352" y="3342529"/>
                  </a:lnTo>
                  <a:lnTo>
                    <a:pt x="6994987" y="3368941"/>
                  </a:lnTo>
                  <a:lnTo>
                    <a:pt x="6953280" y="3388743"/>
                  </a:lnTo>
                  <a:lnTo>
                    <a:pt x="6907988" y="3401178"/>
                  </a:lnTo>
                  <a:lnTo>
                    <a:pt x="6859866" y="3405492"/>
                  </a:lnTo>
                  <a:lnTo>
                    <a:pt x="0" y="3405492"/>
                  </a:lnTo>
                  <a:lnTo>
                    <a:pt x="0" y="267703"/>
                  </a:lnTo>
                  <a:lnTo>
                    <a:pt x="4312" y="219581"/>
                  </a:lnTo>
                  <a:lnTo>
                    <a:pt x="16747" y="174290"/>
                  </a:lnTo>
                  <a:lnTo>
                    <a:pt x="36548" y="132586"/>
                  </a:lnTo>
                  <a:lnTo>
                    <a:pt x="62958" y="95223"/>
                  </a:lnTo>
                  <a:lnTo>
                    <a:pt x="95223" y="62958"/>
                  </a:lnTo>
                  <a:lnTo>
                    <a:pt x="132586" y="36548"/>
                  </a:lnTo>
                  <a:lnTo>
                    <a:pt x="174290" y="16747"/>
                  </a:lnTo>
                  <a:lnTo>
                    <a:pt x="219581" y="4312"/>
                  </a:lnTo>
                  <a:lnTo>
                    <a:pt x="267703" y="0"/>
                  </a:lnTo>
                  <a:close/>
                </a:path>
              </a:pathLst>
            </a:custGeom>
            <a:ln w="15875">
              <a:solidFill>
                <a:srgbClr val="FFFFFF"/>
              </a:solidFill>
            </a:ln>
          </p:spPr>
          <p:txBody>
            <a:bodyPr wrap="square" lIns="0" tIns="0" rIns="0" bIns="0" rtlCol="0"/>
            <a:lstStyle/>
            <a:p>
              <a:endParaRPr/>
            </a:p>
          </p:txBody>
        </p:sp>
      </p:grpSp>
      <p:grpSp>
        <p:nvGrpSpPr>
          <p:cNvPr id="6" name="object 6"/>
          <p:cNvGrpSpPr/>
          <p:nvPr/>
        </p:nvGrpSpPr>
        <p:grpSpPr>
          <a:xfrm>
            <a:off x="2847492" y="1386839"/>
            <a:ext cx="3125470" cy="196850"/>
            <a:chOff x="2847492" y="1386839"/>
            <a:chExt cx="3125470" cy="196850"/>
          </a:xfrm>
        </p:grpSpPr>
        <p:pic>
          <p:nvPicPr>
            <p:cNvPr id="7" name="object 7"/>
            <p:cNvPicPr/>
            <p:nvPr/>
          </p:nvPicPr>
          <p:blipFill>
            <a:blip r:embed="rId3" cstate="print"/>
            <a:stretch>
              <a:fillRect/>
            </a:stretch>
          </p:blipFill>
          <p:spPr>
            <a:xfrm>
              <a:off x="2847492" y="1469173"/>
              <a:ext cx="3125152" cy="12700"/>
            </a:xfrm>
            <a:prstGeom prst="rect">
              <a:avLst/>
            </a:prstGeom>
          </p:spPr>
        </p:pic>
        <p:sp>
          <p:nvSpPr>
            <p:cNvPr id="8" name="object 8"/>
            <p:cNvSpPr/>
            <p:nvPr/>
          </p:nvSpPr>
          <p:spPr>
            <a:xfrm>
              <a:off x="4218965" y="1386839"/>
              <a:ext cx="390525" cy="196850"/>
            </a:xfrm>
            <a:custGeom>
              <a:avLst/>
              <a:gdLst/>
              <a:ahLst/>
              <a:cxnLst/>
              <a:rect l="l" t="t" r="r" b="b"/>
              <a:pathLst>
                <a:path w="390525" h="196850">
                  <a:moveTo>
                    <a:pt x="389978" y="0"/>
                  </a:moveTo>
                  <a:lnTo>
                    <a:pt x="0" y="0"/>
                  </a:lnTo>
                  <a:lnTo>
                    <a:pt x="0" y="196761"/>
                  </a:lnTo>
                  <a:lnTo>
                    <a:pt x="389978" y="196761"/>
                  </a:lnTo>
                  <a:lnTo>
                    <a:pt x="389978"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6212116" y="1386839"/>
            <a:ext cx="2344420" cy="196850"/>
            <a:chOff x="6212116" y="1386839"/>
            <a:chExt cx="2344420" cy="196850"/>
          </a:xfrm>
        </p:grpSpPr>
        <p:pic>
          <p:nvPicPr>
            <p:cNvPr id="10" name="object 10"/>
            <p:cNvPicPr/>
            <p:nvPr/>
          </p:nvPicPr>
          <p:blipFill>
            <a:blip r:embed="rId4" cstate="print"/>
            <a:stretch>
              <a:fillRect/>
            </a:stretch>
          </p:blipFill>
          <p:spPr>
            <a:xfrm>
              <a:off x="6212116" y="1469173"/>
              <a:ext cx="2344064" cy="12700"/>
            </a:xfrm>
            <a:prstGeom prst="rect">
              <a:avLst/>
            </a:prstGeom>
          </p:spPr>
        </p:pic>
        <p:sp>
          <p:nvSpPr>
            <p:cNvPr id="11" name="object 11"/>
            <p:cNvSpPr/>
            <p:nvPr/>
          </p:nvSpPr>
          <p:spPr>
            <a:xfrm>
              <a:off x="6843636" y="1386839"/>
              <a:ext cx="1075690" cy="196850"/>
            </a:xfrm>
            <a:custGeom>
              <a:avLst/>
              <a:gdLst/>
              <a:ahLst/>
              <a:cxnLst/>
              <a:rect l="l" t="t" r="r" b="b"/>
              <a:pathLst>
                <a:path w="1075690" h="196850">
                  <a:moveTo>
                    <a:pt x="1075524" y="0"/>
                  </a:moveTo>
                  <a:lnTo>
                    <a:pt x="0" y="0"/>
                  </a:lnTo>
                  <a:lnTo>
                    <a:pt x="0" y="196761"/>
                  </a:lnTo>
                  <a:lnTo>
                    <a:pt x="1075524" y="196761"/>
                  </a:lnTo>
                  <a:lnTo>
                    <a:pt x="1075524" y="0"/>
                  </a:lnTo>
                  <a:close/>
                </a:path>
              </a:pathLst>
            </a:custGeom>
            <a:solidFill>
              <a:srgbClr val="FFFFFF"/>
            </a:solidFill>
          </p:spPr>
          <p:txBody>
            <a:bodyPr wrap="square" lIns="0" tIns="0" rIns="0" bIns="0" rtlCol="0"/>
            <a:lstStyle/>
            <a:p>
              <a:endParaRPr/>
            </a:p>
          </p:txBody>
        </p:sp>
      </p:grpSp>
      <p:sp>
        <p:nvSpPr>
          <p:cNvPr id="12" name="object 12"/>
          <p:cNvSpPr/>
          <p:nvPr/>
        </p:nvSpPr>
        <p:spPr>
          <a:xfrm>
            <a:off x="6132163" y="4207164"/>
            <a:ext cx="2419985" cy="429259"/>
          </a:xfrm>
          <a:custGeom>
            <a:avLst/>
            <a:gdLst/>
            <a:ahLst/>
            <a:cxnLst/>
            <a:rect l="l" t="t" r="r" b="b"/>
            <a:pathLst>
              <a:path w="2419984" h="429260">
                <a:moveTo>
                  <a:pt x="2419845" y="0"/>
                </a:moveTo>
                <a:lnTo>
                  <a:pt x="0" y="0"/>
                </a:lnTo>
                <a:lnTo>
                  <a:pt x="0" y="428878"/>
                </a:lnTo>
                <a:lnTo>
                  <a:pt x="2256929" y="428878"/>
                </a:lnTo>
                <a:lnTo>
                  <a:pt x="2300240" y="423058"/>
                </a:lnTo>
                <a:lnTo>
                  <a:pt x="2339157" y="406633"/>
                </a:lnTo>
                <a:lnTo>
                  <a:pt x="2372129" y="381157"/>
                </a:lnTo>
                <a:lnTo>
                  <a:pt x="2397603" y="348182"/>
                </a:lnTo>
                <a:lnTo>
                  <a:pt x="2414026" y="309262"/>
                </a:lnTo>
                <a:lnTo>
                  <a:pt x="2419845" y="265950"/>
                </a:lnTo>
                <a:lnTo>
                  <a:pt x="2419845" y="0"/>
                </a:lnTo>
                <a:close/>
              </a:path>
            </a:pathLst>
          </a:custGeom>
          <a:solidFill>
            <a:srgbClr val="F1F1F1"/>
          </a:solidFill>
        </p:spPr>
        <p:txBody>
          <a:bodyPr wrap="square" lIns="0" tIns="0" rIns="0" bIns="0" rtlCol="0"/>
          <a:lstStyle/>
          <a:p>
            <a:endParaRPr/>
          </a:p>
        </p:txBody>
      </p:sp>
      <p:sp>
        <p:nvSpPr>
          <p:cNvPr id="13" name="object 13"/>
          <p:cNvSpPr txBox="1">
            <a:spLocks noGrp="1"/>
          </p:cNvSpPr>
          <p:nvPr>
            <p:ph type="title"/>
          </p:nvPr>
        </p:nvSpPr>
        <p:spPr>
          <a:xfrm>
            <a:off x="498768" y="392376"/>
            <a:ext cx="7611109" cy="453390"/>
          </a:xfrm>
          <a:prstGeom prst="rect">
            <a:avLst/>
          </a:prstGeom>
        </p:spPr>
        <p:txBody>
          <a:bodyPr vert="horz" wrap="square" lIns="0" tIns="13335" rIns="0" bIns="0" rtlCol="0">
            <a:spAutoFit/>
          </a:bodyPr>
          <a:lstStyle/>
          <a:p>
            <a:pPr marL="12700" marR="5080" indent="-635">
              <a:lnSpc>
                <a:spcPct val="100000"/>
              </a:lnSpc>
              <a:spcBef>
                <a:spcPts val="105"/>
              </a:spcBef>
            </a:pPr>
            <a:r>
              <a:rPr dirty="0"/>
              <a:t>In</a:t>
            </a:r>
            <a:r>
              <a:rPr spc="30" dirty="0"/>
              <a:t> </a:t>
            </a:r>
            <a:r>
              <a:rPr dirty="0"/>
              <a:t>Q4</a:t>
            </a:r>
            <a:r>
              <a:rPr spc="35" dirty="0"/>
              <a:t> </a:t>
            </a:r>
            <a:r>
              <a:rPr dirty="0"/>
              <a:t>2024,</a:t>
            </a:r>
            <a:r>
              <a:rPr spc="10" dirty="0"/>
              <a:t> </a:t>
            </a:r>
            <a:r>
              <a:rPr dirty="0"/>
              <a:t>Dana-Farber</a:t>
            </a:r>
            <a:r>
              <a:rPr spc="15" dirty="0"/>
              <a:t> </a:t>
            </a:r>
            <a:r>
              <a:rPr dirty="0"/>
              <a:t>reviewed</a:t>
            </a:r>
            <a:r>
              <a:rPr spc="5" dirty="0"/>
              <a:t> </a:t>
            </a:r>
            <a:r>
              <a:rPr dirty="0"/>
              <a:t>and</a:t>
            </a:r>
            <a:r>
              <a:rPr spc="30" dirty="0"/>
              <a:t> </a:t>
            </a:r>
            <a:r>
              <a:rPr dirty="0"/>
              <a:t>added</a:t>
            </a:r>
            <a:r>
              <a:rPr spc="20" dirty="0"/>
              <a:t> </a:t>
            </a:r>
            <a:r>
              <a:rPr dirty="0"/>
              <a:t>Epkinly</a:t>
            </a:r>
            <a:r>
              <a:rPr spc="5" dirty="0"/>
              <a:t> </a:t>
            </a:r>
            <a:r>
              <a:rPr dirty="0"/>
              <a:t>to</a:t>
            </a:r>
            <a:r>
              <a:rPr spc="30" dirty="0"/>
              <a:t> </a:t>
            </a:r>
            <a:r>
              <a:rPr dirty="0"/>
              <a:t>pathways</a:t>
            </a:r>
            <a:r>
              <a:rPr spc="50" dirty="0"/>
              <a:t> </a:t>
            </a:r>
            <a:r>
              <a:rPr dirty="0"/>
              <a:t>at</a:t>
            </a:r>
            <a:r>
              <a:rPr spc="35" dirty="0"/>
              <a:t> </a:t>
            </a:r>
            <a:r>
              <a:rPr dirty="0"/>
              <a:t>parity</a:t>
            </a:r>
            <a:r>
              <a:rPr spc="-5" dirty="0"/>
              <a:t> </a:t>
            </a:r>
            <a:r>
              <a:rPr dirty="0"/>
              <a:t>to</a:t>
            </a:r>
            <a:r>
              <a:rPr spc="40" dirty="0"/>
              <a:t> </a:t>
            </a:r>
            <a:r>
              <a:rPr dirty="0"/>
              <a:t>label,</a:t>
            </a:r>
            <a:r>
              <a:rPr spc="15" dirty="0"/>
              <a:t> </a:t>
            </a:r>
            <a:r>
              <a:rPr spc="-10" dirty="0"/>
              <a:t>while CAR-</a:t>
            </a:r>
            <a:r>
              <a:rPr dirty="0"/>
              <a:t>T</a:t>
            </a:r>
            <a:r>
              <a:rPr spc="90" dirty="0"/>
              <a:t> </a:t>
            </a:r>
            <a:r>
              <a:rPr dirty="0"/>
              <a:t>therapies</a:t>
            </a:r>
            <a:r>
              <a:rPr spc="10" dirty="0"/>
              <a:t> </a:t>
            </a:r>
            <a:r>
              <a:rPr dirty="0"/>
              <a:t>remain</a:t>
            </a:r>
            <a:r>
              <a:rPr spc="30" dirty="0"/>
              <a:t> </a:t>
            </a:r>
            <a:r>
              <a:rPr dirty="0"/>
              <a:t>positioned at</a:t>
            </a:r>
            <a:r>
              <a:rPr spc="50" dirty="0"/>
              <a:t> </a:t>
            </a:r>
            <a:r>
              <a:rPr dirty="0"/>
              <a:t>parity</a:t>
            </a:r>
            <a:r>
              <a:rPr spc="20" dirty="0"/>
              <a:t> </a:t>
            </a:r>
            <a:r>
              <a:rPr dirty="0"/>
              <a:t>by</a:t>
            </a:r>
            <a:r>
              <a:rPr spc="50" dirty="0"/>
              <a:t> </a:t>
            </a:r>
            <a:r>
              <a:rPr dirty="0"/>
              <a:t>the</a:t>
            </a:r>
            <a:r>
              <a:rPr spc="50" dirty="0"/>
              <a:t> </a:t>
            </a:r>
            <a:r>
              <a:rPr dirty="0"/>
              <a:t>provider-focused</a:t>
            </a:r>
            <a:r>
              <a:rPr spc="5" dirty="0"/>
              <a:t> </a:t>
            </a:r>
            <a:r>
              <a:rPr spc="-10" dirty="0"/>
              <a:t>pathways</a:t>
            </a:r>
          </a:p>
        </p:txBody>
      </p:sp>
      <p:grpSp>
        <p:nvGrpSpPr>
          <p:cNvPr id="14" name="object 14"/>
          <p:cNvGrpSpPr/>
          <p:nvPr/>
        </p:nvGrpSpPr>
        <p:grpSpPr>
          <a:xfrm>
            <a:off x="1709041" y="1741902"/>
            <a:ext cx="944244" cy="2893695"/>
            <a:chOff x="1709041" y="1741902"/>
            <a:chExt cx="944244" cy="2893695"/>
          </a:xfrm>
        </p:grpSpPr>
        <p:sp>
          <p:nvSpPr>
            <p:cNvPr id="15" name="object 15"/>
            <p:cNvSpPr/>
            <p:nvPr/>
          </p:nvSpPr>
          <p:spPr>
            <a:xfrm>
              <a:off x="1712214" y="1748256"/>
              <a:ext cx="934085" cy="2884170"/>
            </a:xfrm>
            <a:custGeom>
              <a:avLst/>
              <a:gdLst/>
              <a:ahLst/>
              <a:cxnLst/>
              <a:rect l="l" t="t" r="r" b="b"/>
              <a:pathLst>
                <a:path w="934085" h="2884170">
                  <a:moveTo>
                    <a:pt x="934085" y="1193101"/>
                  </a:moveTo>
                  <a:lnTo>
                    <a:pt x="0" y="1193101"/>
                  </a:lnTo>
                  <a:lnTo>
                    <a:pt x="0" y="1505178"/>
                  </a:lnTo>
                  <a:lnTo>
                    <a:pt x="0" y="1505191"/>
                  </a:lnTo>
                  <a:lnTo>
                    <a:pt x="0" y="2884068"/>
                  </a:lnTo>
                  <a:lnTo>
                    <a:pt x="934085" y="2884068"/>
                  </a:lnTo>
                  <a:lnTo>
                    <a:pt x="934085" y="1505178"/>
                  </a:lnTo>
                  <a:lnTo>
                    <a:pt x="934085" y="1193101"/>
                  </a:lnTo>
                  <a:close/>
                </a:path>
                <a:path w="934085" h="2884170">
                  <a:moveTo>
                    <a:pt x="934085" y="0"/>
                  </a:moveTo>
                  <a:lnTo>
                    <a:pt x="0" y="0"/>
                  </a:lnTo>
                  <a:lnTo>
                    <a:pt x="0" y="635660"/>
                  </a:lnTo>
                  <a:lnTo>
                    <a:pt x="0" y="1193088"/>
                  </a:lnTo>
                  <a:lnTo>
                    <a:pt x="934085" y="1193088"/>
                  </a:lnTo>
                  <a:lnTo>
                    <a:pt x="934085" y="635673"/>
                  </a:lnTo>
                  <a:lnTo>
                    <a:pt x="934085" y="0"/>
                  </a:lnTo>
                  <a:close/>
                </a:path>
              </a:pathLst>
            </a:custGeom>
            <a:solidFill>
              <a:srgbClr val="FFFFFF"/>
            </a:solidFill>
          </p:spPr>
          <p:txBody>
            <a:bodyPr wrap="square" lIns="0" tIns="0" rIns="0" bIns="0" rtlCol="0"/>
            <a:lstStyle/>
            <a:p>
              <a:endParaRPr/>
            </a:p>
          </p:txBody>
        </p:sp>
        <p:sp>
          <p:nvSpPr>
            <p:cNvPr id="16" name="object 16"/>
            <p:cNvSpPr/>
            <p:nvPr/>
          </p:nvSpPr>
          <p:spPr>
            <a:xfrm>
              <a:off x="2646310" y="1741902"/>
              <a:ext cx="0" cy="2893695"/>
            </a:xfrm>
            <a:custGeom>
              <a:avLst/>
              <a:gdLst/>
              <a:ahLst/>
              <a:cxnLst/>
              <a:rect l="l" t="t" r="r" b="b"/>
              <a:pathLst>
                <a:path h="2893695">
                  <a:moveTo>
                    <a:pt x="0" y="0"/>
                  </a:moveTo>
                  <a:lnTo>
                    <a:pt x="0" y="2893593"/>
                  </a:lnTo>
                </a:path>
              </a:pathLst>
            </a:custGeom>
            <a:ln w="12700">
              <a:solidFill>
                <a:srgbClr val="FFFFFF"/>
              </a:solidFill>
            </a:ln>
          </p:spPr>
          <p:txBody>
            <a:bodyPr wrap="square" lIns="0" tIns="0" rIns="0" bIns="0" rtlCol="0"/>
            <a:lstStyle/>
            <a:p>
              <a:endParaRPr/>
            </a:p>
          </p:txBody>
        </p:sp>
        <p:sp>
          <p:nvSpPr>
            <p:cNvPr id="17" name="object 17"/>
            <p:cNvSpPr/>
            <p:nvPr/>
          </p:nvSpPr>
          <p:spPr>
            <a:xfrm>
              <a:off x="1712216" y="1741902"/>
              <a:ext cx="0" cy="2893695"/>
            </a:xfrm>
            <a:custGeom>
              <a:avLst/>
              <a:gdLst/>
              <a:ahLst/>
              <a:cxnLst/>
              <a:rect l="l" t="t" r="r" b="b"/>
              <a:pathLst>
                <a:path h="2893695">
                  <a:moveTo>
                    <a:pt x="0" y="0"/>
                  </a:moveTo>
                  <a:lnTo>
                    <a:pt x="0" y="2893593"/>
                  </a:lnTo>
                </a:path>
              </a:pathLst>
            </a:custGeom>
            <a:ln w="6350">
              <a:solidFill>
                <a:srgbClr val="FFFFFF"/>
              </a:solidFill>
            </a:ln>
          </p:spPr>
          <p:txBody>
            <a:bodyPr wrap="square" lIns="0" tIns="0" rIns="0" bIns="0" rtlCol="0"/>
            <a:lstStyle/>
            <a:p>
              <a:endParaRPr/>
            </a:p>
          </p:txBody>
        </p:sp>
      </p:grpSp>
      <p:graphicFrame>
        <p:nvGraphicFramePr>
          <p:cNvPr id="18" name="object 18"/>
          <p:cNvGraphicFramePr>
            <a:graphicFrameLocks noGrp="1"/>
          </p:cNvGraphicFramePr>
          <p:nvPr/>
        </p:nvGraphicFramePr>
        <p:xfrm>
          <a:off x="1705866" y="1380489"/>
          <a:ext cx="6925945" cy="3241675"/>
        </p:xfrm>
        <a:graphic>
          <a:graphicData uri="http://schemas.openxmlformats.org/drawingml/2006/table">
            <a:tbl>
              <a:tblPr firstRow="1" bandRow="1">
                <a:tableStyleId>{2D5ABB26-0587-4C30-8999-92F81FD0307C}</a:tableStyleId>
              </a:tblPr>
              <a:tblGrid>
                <a:gridCol w="93726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1100">
                  <a:extLst>
                    <a:ext uri="{9D8B030D-6E8A-4147-A177-3AD203B41FA5}">
                      <a16:colId xmlns:a16="http://schemas.microsoft.com/office/drawing/2014/main" val="20004"/>
                    </a:ext>
                  </a:extLst>
                </a:gridCol>
                <a:gridCol w="1181099">
                  <a:extLst>
                    <a:ext uri="{9D8B030D-6E8A-4147-A177-3AD203B41FA5}">
                      <a16:colId xmlns:a16="http://schemas.microsoft.com/office/drawing/2014/main" val="20005"/>
                    </a:ext>
                  </a:extLst>
                </a:gridCol>
              </a:tblGrid>
              <a:tr h="155575">
                <a:tc rowSpan="2">
                  <a:txBody>
                    <a:bodyPr/>
                    <a:lstStyle/>
                    <a:p>
                      <a:pPr marL="236220" marR="226060" indent="14604">
                        <a:lnSpc>
                          <a:spcPct val="100000"/>
                        </a:lnSpc>
                        <a:spcBef>
                          <a:spcPts val="440"/>
                        </a:spcBef>
                      </a:pPr>
                      <a:r>
                        <a:rPr sz="800" b="1" dirty="0">
                          <a:solidFill>
                            <a:srgbClr val="1F69E7"/>
                          </a:solidFill>
                          <a:latin typeface="Arial"/>
                          <a:cs typeface="Arial"/>
                        </a:rPr>
                        <a:t>3rd</a:t>
                      </a:r>
                      <a:r>
                        <a:rPr sz="800" b="1" spc="-15" dirty="0">
                          <a:solidFill>
                            <a:srgbClr val="1F69E7"/>
                          </a:solidFill>
                          <a:latin typeface="Arial"/>
                          <a:cs typeface="Arial"/>
                        </a:rPr>
                        <a:t> </a:t>
                      </a:r>
                      <a:r>
                        <a:rPr sz="800" b="1" spc="-10" dirty="0">
                          <a:solidFill>
                            <a:srgbClr val="1F69E7"/>
                          </a:solidFill>
                          <a:latin typeface="Arial"/>
                          <a:cs typeface="Arial"/>
                        </a:rPr>
                        <a:t>Party Pathways</a:t>
                      </a:r>
                      <a:endParaRPr sz="800">
                        <a:latin typeface="Arial"/>
                        <a:cs typeface="Arial"/>
                      </a:endParaRPr>
                    </a:p>
                  </a:txBody>
                  <a:tcPr marL="0" marR="0" marT="55880" marB="0">
                    <a:lnB w="12700">
                      <a:solidFill>
                        <a:srgbClr val="1F69E7"/>
                      </a:solidFill>
                      <a:prstDash val="solid"/>
                    </a:lnB>
                  </a:tcPr>
                </a:tc>
                <a:tc gridSpan="3">
                  <a:txBody>
                    <a:bodyPr/>
                    <a:lstStyle/>
                    <a:p>
                      <a:pPr algn="ctr">
                        <a:lnSpc>
                          <a:spcPct val="100000"/>
                        </a:lnSpc>
                        <a:spcBef>
                          <a:spcPts val="115"/>
                        </a:spcBef>
                      </a:pPr>
                      <a:r>
                        <a:rPr sz="800" spc="-10" dirty="0">
                          <a:latin typeface="Arial"/>
                          <a:cs typeface="Arial"/>
                        </a:rPr>
                        <a:t>CAR-</a:t>
                      </a:r>
                      <a:r>
                        <a:rPr sz="800" spc="-50" dirty="0">
                          <a:latin typeface="Arial"/>
                          <a:cs typeface="Arial"/>
                        </a:rPr>
                        <a:t>T</a:t>
                      </a:r>
                      <a:endParaRPr sz="800">
                        <a:latin typeface="Arial"/>
                        <a:cs typeface="Arial"/>
                      </a:endParaRPr>
                    </a:p>
                  </a:txBody>
                  <a:tcPr marL="0" marR="0" marT="14605" marB="0">
                    <a:lnR w="1270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713105">
                        <a:lnSpc>
                          <a:spcPct val="100000"/>
                        </a:lnSpc>
                        <a:spcBef>
                          <a:spcPts val="115"/>
                        </a:spcBef>
                      </a:pPr>
                      <a:r>
                        <a:rPr sz="800" dirty="0">
                          <a:latin typeface="Arial"/>
                          <a:cs typeface="Arial"/>
                        </a:rPr>
                        <a:t>Bispecific</a:t>
                      </a:r>
                      <a:r>
                        <a:rPr sz="800" spc="-40" dirty="0">
                          <a:latin typeface="Arial"/>
                          <a:cs typeface="Arial"/>
                        </a:rPr>
                        <a:t> </a:t>
                      </a:r>
                      <a:r>
                        <a:rPr sz="800" spc="-10" dirty="0">
                          <a:latin typeface="Arial"/>
                          <a:cs typeface="Arial"/>
                        </a:rPr>
                        <a:t>Antibodies</a:t>
                      </a:r>
                      <a:endParaRPr sz="800">
                        <a:latin typeface="Arial"/>
                        <a:cs typeface="Arial"/>
                      </a:endParaRPr>
                    </a:p>
                  </a:txBody>
                  <a:tcPr marL="0" marR="0" marT="1460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05104">
                <a:tc vMerge="1">
                  <a:txBody>
                    <a:bodyPr/>
                    <a:lstStyle/>
                    <a:p>
                      <a:endParaRPr/>
                    </a:p>
                  </a:txBody>
                  <a:tcPr marL="0" marR="0" marT="55880" marB="0">
                    <a:lnB w="12700">
                      <a:solidFill>
                        <a:srgbClr val="1F69E7"/>
                      </a:solidFill>
                      <a:prstDash val="solid"/>
                    </a:lnB>
                  </a:tcPr>
                </a:tc>
                <a:tc>
                  <a:txBody>
                    <a:bodyPr/>
                    <a:lstStyle/>
                    <a:p>
                      <a:pPr marL="379095">
                        <a:lnSpc>
                          <a:spcPct val="100000"/>
                        </a:lnSpc>
                        <a:spcBef>
                          <a:spcPts val="305"/>
                        </a:spcBef>
                      </a:pPr>
                      <a:r>
                        <a:rPr sz="800" b="1" spc="-10" dirty="0">
                          <a:solidFill>
                            <a:srgbClr val="1F69E7"/>
                          </a:solidFill>
                          <a:latin typeface="Arial"/>
                          <a:cs typeface="Arial"/>
                        </a:rPr>
                        <a:t>Yescarta</a:t>
                      </a:r>
                      <a:endParaRPr sz="800">
                        <a:latin typeface="Arial"/>
                        <a:cs typeface="Arial"/>
                      </a:endParaRPr>
                    </a:p>
                  </a:txBody>
                  <a:tcPr marL="0" marR="0" marT="38735" marB="0">
                    <a:lnR w="12700">
                      <a:solidFill>
                        <a:srgbClr val="FFFFFF"/>
                      </a:solidFill>
                      <a:prstDash val="solid"/>
                    </a:lnR>
                    <a:lnT w="12700">
                      <a:solidFill>
                        <a:srgbClr val="FFFFFF"/>
                      </a:solidFill>
                      <a:prstDash val="solid"/>
                    </a:lnT>
                    <a:lnB w="12700">
                      <a:solidFill>
                        <a:srgbClr val="1F69E7"/>
                      </a:solidFill>
                      <a:prstDash val="solid"/>
                    </a:lnB>
                  </a:tcPr>
                </a:tc>
                <a:tc>
                  <a:txBody>
                    <a:bodyPr/>
                    <a:lstStyle/>
                    <a:p>
                      <a:pPr algn="ctr">
                        <a:lnSpc>
                          <a:spcPct val="100000"/>
                        </a:lnSpc>
                        <a:spcBef>
                          <a:spcPts val="305"/>
                        </a:spcBef>
                      </a:pPr>
                      <a:r>
                        <a:rPr sz="800" b="1" spc="-10" dirty="0">
                          <a:solidFill>
                            <a:srgbClr val="1F69E7"/>
                          </a:solidFill>
                          <a:latin typeface="Arial"/>
                          <a:cs typeface="Arial"/>
                        </a:rPr>
                        <a:t>Kymriah</a:t>
                      </a:r>
                      <a:endParaRPr sz="8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1F69E7"/>
                      </a:solidFill>
                      <a:prstDash val="solid"/>
                    </a:lnB>
                  </a:tcPr>
                </a:tc>
                <a:tc>
                  <a:txBody>
                    <a:bodyPr/>
                    <a:lstStyle/>
                    <a:p>
                      <a:pPr marL="379095">
                        <a:lnSpc>
                          <a:spcPct val="100000"/>
                        </a:lnSpc>
                        <a:spcBef>
                          <a:spcPts val="305"/>
                        </a:spcBef>
                      </a:pPr>
                      <a:r>
                        <a:rPr sz="800" b="1" spc="-10" dirty="0">
                          <a:solidFill>
                            <a:srgbClr val="1F69E7"/>
                          </a:solidFill>
                          <a:latin typeface="Arial"/>
                          <a:cs typeface="Arial"/>
                        </a:rPr>
                        <a:t>Breyanzi</a:t>
                      </a:r>
                      <a:endParaRPr sz="8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1F69E7"/>
                      </a:solidFill>
                      <a:prstDash val="solid"/>
                    </a:lnB>
                  </a:tcPr>
                </a:tc>
                <a:tc>
                  <a:txBody>
                    <a:bodyPr/>
                    <a:lstStyle/>
                    <a:p>
                      <a:pPr algn="ctr">
                        <a:lnSpc>
                          <a:spcPct val="100000"/>
                        </a:lnSpc>
                        <a:spcBef>
                          <a:spcPts val="305"/>
                        </a:spcBef>
                      </a:pPr>
                      <a:r>
                        <a:rPr sz="800" b="1" spc="-10" dirty="0">
                          <a:solidFill>
                            <a:srgbClr val="1F69E7"/>
                          </a:solidFill>
                          <a:latin typeface="Arial"/>
                          <a:cs typeface="Arial"/>
                        </a:rPr>
                        <a:t>Lunsumio</a:t>
                      </a:r>
                      <a:endParaRPr sz="80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1F69E7"/>
                      </a:solidFill>
                      <a:prstDash val="solid"/>
                    </a:lnB>
                  </a:tcPr>
                </a:tc>
                <a:tc>
                  <a:txBody>
                    <a:bodyPr/>
                    <a:lstStyle/>
                    <a:p>
                      <a:pPr marL="3175" algn="ctr">
                        <a:lnSpc>
                          <a:spcPct val="100000"/>
                        </a:lnSpc>
                        <a:spcBef>
                          <a:spcPts val="305"/>
                        </a:spcBef>
                      </a:pPr>
                      <a:r>
                        <a:rPr sz="800" b="1" spc="-10" dirty="0">
                          <a:solidFill>
                            <a:srgbClr val="1F69E7"/>
                          </a:solidFill>
                          <a:latin typeface="Arial"/>
                          <a:cs typeface="Arial"/>
                        </a:rPr>
                        <a:t>Epkinly</a:t>
                      </a:r>
                      <a:endParaRPr sz="800">
                        <a:latin typeface="Arial"/>
                        <a:cs typeface="Arial"/>
                      </a:endParaRPr>
                    </a:p>
                  </a:txBody>
                  <a:tcPr marL="0" marR="0" marT="38735" marB="0">
                    <a:lnL w="12700">
                      <a:solidFill>
                        <a:srgbClr val="FFFFFF"/>
                      </a:solidFill>
                      <a:prstDash val="solid"/>
                    </a:lnL>
                    <a:lnR w="6350">
                      <a:solidFill>
                        <a:srgbClr val="FFFFFF"/>
                      </a:solidFill>
                      <a:prstDash val="solid"/>
                    </a:lnR>
                    <a:lnT w="12700">
                      <a:solidFill>
                        <a:srgbClr val="FFFFFF"/>
                      </a:solidFill>
                      <a:prstDash val="solid"/>
                    </a:lnT>
                    <a:lnB w="12700">
                      <a:solidFill>
                        <a:srgbClr val="1F69E7"/>
                      </a:solidFill>
                      <a:prstDash val="solid"/>
                    </a:lnB>
                  </a:tcPr>
                </a:tc>
                <a:extLst>
                  <a:ext uri="{0D108BD9-81ED-4DB2-BD59-A6C34878D82A}">
                    <a16:rowId xmlns:a16="http://schemas.microsoft.com/office/drawing/2014/main" val="10001"/>
                  </a:ext>
                </a:extLst>
              </a:tr>
              <a:tr h="635635">
                <a:tc>
                  <a:txBody>
                    <a:bodyPr/>
                    <a:lstStyle/>
                    <a:p>
                      <a:pPr>
                        <a:lnSpc>
                          <a:spcPct val="100000"/>
                        </a:lnSpc>
                      </a:pPr>
                      <a:endParaRPr sz="700">
                        <a:latin typeface="Times New Roman"/>
                        <a:cs typeface="Times New Roman"/>
                      </a:endParaRPr>
                    </a:p>
                    <a:p>
                      <a:pPr>
                        <a:lnSpc>
                          <a:spcPct val="100000"/>
                        </a:lnSpc>
                        <a:spcBef>
                          <a:spcPts val="455"/>
                        </a:spcBef>
                      </a:pPr>
                      <a:endParaRPr sz="700">
                        <a:latin typeface="Times New Roman"/>
                        <a:cs typeface="Times New Roman"/>
                      </a:endParaRPr>
                    </a:p>
                    <a:p>
                      <a:pPr marL="42545">
                        <a:lnSpc>
                          <a:spcPct val="100000"/>
                        </a:lnSpc>
                      </a:pPr>
                      <a:r>
                        <a:rPr sz="700" b="1" spc="-10" dirty="0">
                          <a:latin typeface="Arial"/>
                          <a:cs typeface="Arial"/>
                        </a:rPr>
                        <a:t>ClinicalPath</a:t>
                      </a:r>
                      <a:endParaRPr sz="700">
                        <a:latin typeface="Arial"/>
                        <a:cs typeface="Arial"/>
                      </a:endParaRPr>
                    </a:p>
                  </a:txBody>
                  <a:tcPr marL="0" marR="0" marT="0" marB="0">
                    <a:lnT w="12700">
                      <a:solidFill>
                        <a:srgbClr val="1F69E7"/>
                      </a:solidFill>
                      <a:prstDash val="solid"/>
                    </a:lnT>
                    <a:lnB w="6350">
                      <a:solidFill>
                        <a:srgbClr val="BEBEBE"/>
                      </a:solidFill>
                      <a:prstDash val="solid"/>
                    </a:lnB>
                  </a:tcPr>
                </a:tc>
                <a:tc>
                  <a:txBody>
                    <a:bodyPr/>
                    <a:lstStyle/>
                    <a:p>
                      <a:pPr>
                        <a:lnSpc>
                          <a:spcPct val="100000"/>
                        </a:lnSpc>
                        <a:spcBef>
                          <a:spcPts val="180"/>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00330" marR="92710" algn="ctr">
                        <a:lnSpc>
                          <a:spcPct val="100000"/>
                        </a:lnSpc>
                      </a:pPr>
                      <a:r>
                        <a:rPr sz="450" dirty="0">
                          <a:latin typeface="Arial"/>
                          <a:cs typeface="Arial"/>
                        </a:rPr>
                        <a:t>(No</a:t>
                      </a:r>
                      <a:r>
                        <a:rPr sz="450" spc="-10" dirty="0">
                          <a:latin typeface="Arial"/>
                          <a:cs typeface="Arial"/>
                        </a:rPr>
                        <a:t> </a:t>
                      </a:r>
                      <a:r>
                        <a:rPr sz="450" dirty="0">
                          <a:latin typeface="Arial"/>
                          <a:cs typeface="Arial"/>
                        </a:rPr>
                        <a:t>specific</a:t>
                      </a:r>
                      <a:r>
                        <a:rPr sz="450" spc="-30" dirty="0">
                          <a:latin typeface="Arial"/>
                          <a:cs typeface="Arial"/>
                        </a:rPr>
                        <a:t> </a:t>
                      </a:r>
                      <a:r>
                        <a:rPr sz="450" dirty="0">
                          <a:latin typeface="Arial"/>
                          <a:cs typeface="Arial"/>
                        </a:rPr>
                        <a:t>product</a:t>
                      </a:r>
                      <a:r>
                        <a:rPr sz="450" spc="-15" dirty="0">
                          <a:latin typeface="Arial"/>
                          <a:cs typeface="Arial"/>
                        </a:rPr>
                        <a:t> </a:t>
                      </a:r>
                      <a:r>
                        <a:rPr sz="450" spc="-10" dirty="0">
                          <a:latin typeface="Arial"/>
                          <a:cs typeface="Arial"/>
                        </a:rPr>
                        <a:t>recommendations</a:t>
                      </a:r>
                      <a:r>
                        <a:rPr sz="450" spc="500" dirty="0">
                          <a:latin typeface="Arial"/>
                          <a:cs typeface="Arial"/>
                        </a:rPr>
                        <a:t> </a:t>
                      </a:r>
                      <a:r>
                        <a:rPr sz="450" dirty="0">
                          <a:latin typeface="Arial"/>
                          <a:cs typeface="Arial"/>
                        </a:rPr>
                        <a:t>for</a:t>
                      </a:r>
                      <a:r>
                        <a:rPr sz="450" spc="-15" dirty="0">
                          <a:latin typeface="Arial"/>
                          <a:cs typeface="Arial"/>
                        </a:rPr>
                        <a:t> </a:t>
                      </a:r>
                      <a:r>
                        <a:rPr sz="450" dirty="0">
                          <a:latin typeface="Arial"/>
                          <a:cs typeface="Arial"/>
                        </a:rPr>
                        <a:t>Grades</a:t>
                      </a:r>
                      <a:r>
                        <a:rPr sz="450" spc="-20" dirty="0">
                          <a:latin typeface="Arial"/>
                          <a:cs typeface="Arial"/>
                        </a:rPr>
                        <a:t> </a:t>
                      </a:r>
                      <a:r>
                        <a:rPr sz="450" spc="-10" dirty="0">
                          <a:latin typeface="Arial"/>
                          <a:cs typeface="Arial"/>
                        </a:rPr>
                        <a:t>1-</a:t>
                      </a:r>
                      <a:r>
                        <a:rPr sz="450" dirty="0">
                          <a:latin typeface="Arial"/>
                          <a:cs typeface="Arial"/>
                        </a:rPr>
                        <a:t>3A;</a:t>
                      </a:r>
                      <a:r>
                        <a:rPr sz="450" spc="-10" dirty="0">
                          <a:latin typeface="Arial"/>
                          <a:cs typeface="Arial"/>
                        </a:rPr>
                        <a:t> </a:t>
                      </a:r>
                      <a:r>
                        <a:rPr sz="450" dirty="0">
                          <a:latin typeface="Arial"/>
                          <a:cs typeface="Arial"/>
                        </a:rPr>
                        <a:t>referral to</a:t>
                      </a:r>
                      <a:r>
                        <a:rPr sz="450" spc="-20" dirty="0">
                          <a:latin typeface="Arial"/>
                          <a:cs typeface="Arial"/>
                        </a:rPr>
                        <a:t> </a:t>
                      </a:r>
                      <a:r>
                        <a:rPr sz="450" spc="-10" dirty="0">
                          <a:latin typeface="Arial"/>
                          <a:cs typeface="Arial"/>
                        </a:rPr>
                        <a:t>lymphoma</a:t>
                      </a:r>
                      <a:r>
                        <a:rPr sz="450" spc="500" dirty="0">
                          <a:latin typeface="Arial"/>
                          <a:cs typeface="Arial"/>
                        </a:rPr>
                        <a:t> </a:t>
                      </a:r>
                      <a:r>
                        <a:rPr sz="450" dirty="0">
                          <a:latin typeface="Arial"/>
                          <a:cs typeface="Arial"/>
                        </a:rPr>
                        <a:t>specialist</a:t>
                      </a:r>
                      <a:r>
                        <a:rPr sz="450" spc="-20" dirty="0">
                          <a:latin typeface="Arial"/>
                          <a:cs typeface="Arial"/>
                        </a:rPr>
                        <a:t> </a:t>
                      </a:r>
                      <a:r>
                        <a:rPr sz="450" dirty="0">
                          <a:latin typeface="Arial"/>
                          <a:cs typeface="Arial"/>
                        </a:rPr>
                        <a:t>with</a:t>
                      </a:r>
                      <a:r>
                        <a:rPr sz="450" spc="-15" dirty="0">
                          <a:latin typeface="Arial"/>
                          <a:cs typeface="Arial"/>
                        </a:rPr>
                        <a:t> </a:t>
                      </a:r>
                      <a:r>
                        <a:rPr sz="450" dirty="0">
                          <a:latin typeface="Arial"/>
                          <a:cs typeface="Arial"/>
                        </a:rPr>
                        <a:t>consideration</a:t>
                      </a:r>
                      <a:r>
                        <a:rPr sz="450" spc="-40" dirty="0">
                          <a:latin typeface="Arial"/>
                          <a:cs typeface="Arial"/>
                        </a:rPr>
                        <a:t> </a:t>
                      </a:r>
                      <a:r>
                        <a:rPr sz="450" spc="-25" dirty="0">
                          <a:latin typeface="Arial"/>
                          <a:cs typeface="Arial"/>
                        </a:rPr>
                        <a:t>for</a:t>
                      </a:r>
                      <a:endParaRPr sz="450">
                        <a:latin typeface="Arial"/>
                        <a:cs typeface="Arial"/>
                      </a:endParaRPr>
                    </a:p>
                    <a:p>
                      <a:pPr algn="ctr">
                        <a:lnSpc>
                          <a:spcPct val="100000"/>
                        </a:lnSpc>
                      </a:pPr>
                      <a:r>
                        <a:rPr sz="450" dirty="0">
                          <a:latin typeface="Arial"/>
                          <a:cs typeface="Arial"/>
                        </a:rPr>
                        <a:t>CAR</a:t>
                      </a:r>
                      <a:r>
                        <a:rPr sz="450" spc="5" dirty="0">
                          <a:latin typeface="Arial"/>
                          <a:cs typeface="Arial"/>
                        </a:rPr>
                        <a:t> </a:t>
                      </a:r>
                      <a:r>
                        <a:rPr sz="450" spc="-10" dirty="0">
                          <a:latin typeface="Arial"/>
                          <a:cs typeface="Arial"/>
                        </a:rPr>
                        <a:t>T-</a:t>
                      </a:r>
                      <a:r>
                        <a:rPr sz="450" dirty="0">
                          <a:latin typeface="Arial"/>
                          <a:cs typeface="Arial"/>
                        </a:rPr>
                        <a:t>cell</a:t>
                      </a:r>
                      <a:r>
                        <a:rPr sz="450" spc="-10" dirty="0">
                          <a:latin typeface="Arial"/>
                          <a:cs typeface="Arial"/>
                        </a:rPr>
                        <a:t> therapy)</a:t>
                      </a:r>
                      <a:endParaRPr sz="450">
                        <a:latin typeface="Arial"/>
                        <a:cs typeface="Arial"/>
                      </a:endParaRPr>
                    </a:p>
                  </a:txBody>
                  <a:tcPr marL="0" marR="0" marT="22860" marB="0">
                    <a:lnR w="12700">
                      <a:solidFill>
                        <a:srgbClr val="FFFFFF"/>
                      </a:solidFill>
                      <a:prstDash val="solid"/>
                    </a:lnR>
                    <a:lnT w="12700">
                      <a:solidFill>
                        <a:srgbClr val="1F69E7"/>
                      </a:solidFill>
                      <a:prstDash val="solid"/>
                    </a:lnT>
                    <a:lnB w="12700">
                      <a:solidFill>
                        <a:srgbClr val="FFFFFF"/>
                      </a:solidFill>
                      <a:prstDash val="solid"/>
                    </a:lnB>
                    <a:solidFill>
                      <a:srgbClr val="DFEFFF"/>
                    </a:solidFill>
                  </a:tcPr>
                </a:tc>
                <a:tc>
                  <a:txBody>
                    <a:bodyPr/>
                    <a:lstStyle/>
                    <a:p>
                      <a:pPr>
                        <a:lnSpc>
                          <a:spcPct val="100000"/>
                        </a:lnSpc>
                        <a:spcBef>
                          <a:spcPts val="180"/>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00330" marR="92710" algn="ctr">
                        <a:lnSpc>
                          <a:spcPct val="100000"/>
                        </a:lnSpc>
                      </a:pPr>
                      <a:r>
                        <a:rPr sz="450" dirty="0">
                          <a:latin typeface="Arial"/>
                          <a:cs typeface="Arial"/>
                        </a:rPr>
                        <a:t>(No</a:t>
                      </a:r>
                      <a:r>
                        <a:rPr sz="450" spc="-10" dirty="0">
                          <a:latin typeface="Arial"/>
                          <a:cs typeface="Arial"/>
                        </a:rPr>
                        <a:t> </a:t>
                      </a:r>
                      <a:r>
                        <a:rPr sz="450" dirty="0">
                          <a:latin typeface="Arial"/>
                          <a:cs typeface="Arial"/>
                        </a:rPr>
                        <a:t>specific</a:t>
                      </a:r>
                      <a:r>
                        <a:rPr sz="450" spc="-30" dirty="0">
                          <a:latin typeface="Arial"/>
                          <a:cs typeface="Arial"/>
                        </a:rPr>
                        <a:t> </a:t>
                      </a:r>
                      <a:r>
                        <a:rPr sz="450" dirty="0">
                          <a:latin typeface="Arial"/>
                          <a:cs typeface="Arial"/>
                        </a:rPr>
                        <a:t>product</a:t>
                      </a:r>
                      <a:r>
                        <a:rPr sz="450" spc="-15" dirty="0">
                          <a:latin typeface="Arial"/>
                          <a:cs typeface="Arial"/>
                        </a:rPr>
                        <a:t> </a:t>
                      </a:r>
                      <a:r>
                        <a:rPr sz="450" spc="-10" dirty="0">
                          <a:latin typeface="Arial"/>
                          <a:cs typeface="Arial"/>
                        </a:rPr>
                        <a:t>recommendations</a:t>
                      </a:r>
                      <a:r>
                        <a:rPr sz="450" spc="500" dirty="0">
                          <a:latin typeface="Arial"/>
                          <a:cs typeface="Arial"/>
                        </a:rPr>
                        <a:t> </a:t>
                      </a:r>
                      <a:r>
                        <a:rPr sz="450" dirty="0">
                          <a:latin typeface="Arial"/>
                          <a:cs typeface="Arial"/>
                        </a:rPr>
                        <a:t>for</a:t>
                      </a:r>
                      <a:r>
                        <a:rPr sz="450" spc="-15" dirty="0">
                          <a:latin typeface="Arial"/>
                          <a:cs typeface="Arial"/>
                        </a:rPr>
                        <a:t> </a:t>
                      </a:r>
                      <a:r>
                        <a:rPr sz="450" dirty="0">
                          <a:latin typeface="Arial"/>
                          <a:cs typeface="Arial"/>
                        </a:rPr>
                        <a:t>Grades</a:t>
                      </a:r>
                      <a:r>
                        <a:rPr sz="450" spc="-20" dirty="0">
                          <a:latin typeface="Arial"/>
                          <a:cs typeface="Arial"/>
                        </a:rPr>
                        <a:t> </a:t>
                      </a:r>
                      <a:r>
                        <a:rPr sz="450" spc="-10" dirty="0">
                          <a:latin typeface="Arial"/>
                          <a:cs typeface="Arial"/>
                        </a:rPr>
                        <a:t>1-</a:t>
                      </a:r>
                      <a:r>
                        <a:rPr sz="450" dirty="0">
                          <a:latin typeface="Arial"/>
                          <a:cs typeface="Arial"/>
                        </a:rPr>
                        <a:t>3A;</a:t>
                      </a:r>
                      <a:r>
                        <a:rPr sz="450" spc="-10" dirty="0">
                          <a:latin typeface="Arial"/>
                          <a:cs typeface="Arial"/>
                        </a:rPr>
                        <a:t> </a:t>
                      </a:r>
                      <a:r>
                        <a:rPr sz="450" dirty="0">
                          <a:latin typeface="Arial"/>
                          <a:cs typeface="Arial"/>
                        </a:rPr>
                        <a:t>referral to</a:t>
                      </a:r>
                      <a:r>
                        <a:rPr sz="450" spc="-20" dirty="0">
                          <a:latin typeface="Arial"/>
                          <a:cs typeface="Arial"/>
                        </a:rPr>
                        <a:t> </a:t>
                      </a:r>
                      <a:r>
                        <a:rPr sz="450" spc="-10" dirty="0">
                          <a:latin typeface="Arial"/>
                          <a:cs typeface="Arial"/>
                        </a:rPr>
                        <a:t>lymphoma</a:t>
                      </a:r>
                      <a:r>
                        <a:rPr sz="450" spc="500" dirty="0">
                          <a:latin typeface="Arial"/>
                          <a:cs typeface="Arial"/>
                        </a:rPr>
                        <a:t> </a:t>
                      </a:r>
                      <a:r>
                        <a:rPr sz="450" dirty="0">
                          <a:latin typeface="Arial"/>
                          <a:cs typeface="Arial"/>
                        </a:rPr>
                        <a:t>specialist</a:t>
                      </a:r>
                      <a:r>
                        <a:rPr sz="450" spc="-20" dirty="0">
                          <a:latin typeface="Arial"/>
                          <a:cs typeface="Arial"/>
                        </a:rPr>
                        <a:t> </a:t>
                      </a:r>
                      <a:r>
                        <a:rPr sz="450" dirty="0">
                          <a:latin typeface="Arial"/>
                          <a:cs typeface="Arial"/>
                        </a:rPr>
                        <a:t>with</a:t>
                      </a:r>
                      <a:r>
                        <a:rPr sz="450" spc="-15" dirty="0">
                          <a:latin typeface="Arial"/>
                          <a:cs typeface="Arial"/>
                        </a:rPr>
                        <a:t> </a:t>
                      </a:r>
                      <a:r>
                        <a:rPr sz="450" dirty="0">
                          <a:latin typeface="Arial"/>
                          <a:cs typeface="Arial"/>
                        </a:rPr>
                        <a:t>consideration</a:t>
                      </a:r>
                      <a:r>
                        <a:rPr sz="450" spc="-40" dirty="0">
                          <a:latin typeface="Arial"/>
                          <a:cs typeface="Arial"/>
                        </a:rPr>
                        <a:t> </a:t>
                      </a:r>
                      <a:r>
                        <a:rPr sz="450" spc="-25" dirty="0">
                          <a:latin typeface="Arial"/>
                          <a:cs typeface="Arial"/>
                        </a:rPr>
                        <a:t>for</a:t>
                      </a:r>
                      <a:endParaRPr sz="450">
                        <a:latin typeface="Arial"/>
                        <a:cs typeface="Arial"/>
                      </a:endParaRPr>
                    </a:p>
                    <a:p>
                      <a:pPr algn="ctr">
                        <a:lnSpc>
                          <a:spcPct val="100000"/>
                        </a:lnSpc>
                      </a:pPr>
                      <a:r>
                        <a:rPr sz="450" dirty="0">
                          <a:latin typeface="Arial"/>
                          <a:cs typeface="Arial"/>
                        </a:rPr>
                        <a:t>CAR</a:t>
                      </a:r>
                      <a:r>
                        <a:rPr sz="450" spc="5" dirty="0">
                          <a:latin typeface="Arial"/>
                          <a:cs typeface="Arial"/>
                        </a:rPr>
                        <a:t> </a:t>
                      </a:r>
                      <a:r>
                        <a:rPr sz="450" spc="-10" dirty="0">
                          <a:latin typeface="Arial"/>
                          <a:cs typeface="Arial"/>
                        </a:rPr>
                        <a:t>T-</a:t>
                      </a:r>
                      <a:r>
                        <a:rPr sz="450" dirty="0">
                          <a:latin typeface="Arial"/>
                          <a:cs typeface="Arial"/>
                        </a:rPr>
                        <a:t>cell</a:t>
                      </a:r>
                      <a:r>
                        <a:rPr sz="450" spc="-10" dirty="0">
                          <a:latin typeface="Arial"/>
                          <a:cs typeface="Arial"/>
                        </a:rPr>
                        <a:t> therapy)</a:t>
                      </a:r>
                      <a:endParaRPr sz="45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DFEFFF"/>
                    </a:solidFill>
                  </a:tcPr>
                </a:tc>
                <a:tc>
                  <a:txBody>
                    <a:bodyPr/>
                    <a:lstStyle/>
                    <a:p>
                      <a:pPr>
                        <a:lnSpc>
                          <a:spcPct val="100000"/>
                        </a:lnSpc>
                        <a:spcBef>
                          <a:spcPts val="180"/>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00330" marR="92710" algn="ctr">
                        <a:lnSpc>
                          <a:spcPct val="100000"/>
                        </a:lnSpc>
                      </a:pPr>
                      <a:r>
                        <a:rPr sz="450" dirty="0">
                          <a:latin typeface="Arial"/>
                          <a:cs typeface="Arial"/>
                        </a:rPr>
                        <a:t>(No</a:t>
                      </a:r>
                      <a:r>
                        <a:rPr sz="450" spc="-10" dirty="0">
                          <a:latin typeface="Arial"/>
                          <a:cs typeface="Arial"/>
                        </a:rPr>
                        <a:t> </a:t>
                      </a:r>
                      <a:r>
                        <a:rPr sz="450" dirty="0">
                          <a:latin typeface="Arial"/>
                          <a:cs typeface="Arial"/>
                        </a:rPr>
                        <a:t>specific</a:t>
                      </a:r>
                      <a:r>
                        <a:rPr sz="450" spc="-30" dirty="0">
                          <a:latin typeface="Arial"/>
                          <a:cs typeface="Arial"/>
                        </a:rPr>
                        <a:t> </a:t>
                      </a:r>
                      <a:r>
                        <a:rPr sz="450" dirty="0">
                          <a:latin typeface="Arial"/>
                          <a:cs typeface="Arial"/>
                        </a:rPr>
                        <a:t>product</a:t>
                      </a:r>
                      <a:r>
                        <a:rPr sz="450" spc="-15" dirty="0">
                          <a:latin typeface="Arial"/>
                          <a:cs typeface="Arial"/>
                        </a:rPr>
                        <a:t> </a:t>
                      </a:r>
                      <a:r>
                        <a:rPr sz="450" spc="-10" dirty="0">
                          <a:latin typeface="Arial"/>
                          <a:cs typeface="Arial"/>
                        </a:rPr>
                        <a:t>recommendations</a:t>
                      </a:r>
                      <a:r>
                        <a:rPr sz="450" spc="500" dirty="0">
                          <a:latin typeface="Arial"/>
                          <a:cs typeface="Arial"/>
                        </a:rPr>
                        <a:t> </a:t>
                      </a:r>
                      <a:r>
                        <a:rPr sz="450" dirty="0">
                          <a:latin typeface="Arial"/>
                          <a:cs typeface="Arial"/>
                        </a:rPr>
                        <a:t>for</a:t>
                      </a:r>
                      <a:r>
                        <a:rPr sz="450" spc="-15" dirty="0">
                          <a:latin typeface="Arial"/>
                          <a:cs typeface="Arial"/>
                        </a:rPr>
                        <a:t> </a:t>
                      </a:r>
                      <a:r>
                        <a:rPr sz="450" dirty="0">
                          <a:latin typeface="Arial"/>
                          <a:cs typeface="Arial"/>
                        </a:rPr>
                        <a:t>Grades</a:t>
                      </a:r>
                      <a:r>
                        <a:rPr sz="450" spc="-20" dirty="0">
                          <a:latin typeface="Arial"/>
                          <a:cs typeface="Arial"/>
                        </a:rPr>
                        <a:t> </a:t>
                      </a:r>
                      <a:r>
                        <a:rPr sz="450" spc="-10" dirty="0">
                          <a:latin typeface="Arial"/>
                          <a:cs typeface="Arial"/>
                        </a:rPr>
                        <a:t>1-</a:t>
                      </a:r>
                      <a:r>
                        <a:rPr sz="450" dirty="0">
                          <a:latin typeface="Arial"/>
                          <a:cs typeface="Arial"/>
                        </a:rPr>
                        <a:t>3A;</a:t>
                      </a:r>
                      <a:r>
                        <a:rPr sz="450" spc="-10" dirty="0">
                          <a:latin typeface="Arial"/>
                          <a:cs typeface="Arial"/>
                        </a:rPr>
                        <a:t> </a:t>
                      </a:r>
                      <a:r>
                        <a:rPr sz="450" dirty="0">
                          <a:latin typeface="Arial"/>
                          <a:cs typeface="Arial"/>
                        </a:rPr>
                        <a:t>referral to</a:t>
                      </a:r>
                      <a:r>
                        <a:rPr sz="450" spc="-20" dirty="0">
                          <a:latin typeface="Arial"/>
                          <a:cs typeface="Arial"/>
                        </a:rPr>
                        <a:t> </a:t>
                      </a:r>
                      <a:r>
                        <a:rPr sz="450" spc="-10" dirty="0">
                          <a:latin typeface="Arial"/>
                          <a:cs typeface="Arial"/>
                        </a:rPr>
                        <a:t>lymphoma</a:t>
                      </a:r>
                      <a:r>
                        <a:rPr sz="450" spc="500" dirty="0">
                          <a:latin typeface="Arial"/>
                          <a:cs typeface="Arial"/>
                        </a:rPr>
                        <a:t> </a:t>
                      </a:r>
                      <a:r>
                        <a:rPr sz="450" dirty="0">
                          <a:latin typeface="Arial"/>
                          <a:cs typeface="Arial"/>
                        </a:rPr>
                        <a:t>specialist</a:t>
                      </a:r>
                      <a:r>
                        <a:rPr sz="450" spc="-20" dirty="0">
                          <a:latin typeface="Arial"/>
                          <a:cs typeface="Arial"/>
                        </a:rPr>
                        <a:t> </a:t>
                      </a:r>
                      <a:r>
                        <a:rPr sz="450" dirty="0">
                          <a:latin typeface="Arial"/>
                          <a:cs typeface="Arial"/>
                        </a:rPr>
                        <a:t>with</a:t>
                      </a:r>
                      <a:r>
                        <a:rPr sz="450" spc="-15" dirty="0">
                          <a:latin typeface="Arial"/>
                          <a:cs typeface="Arial"/>
                        </a:rPr>
                        <a:t> </a:t>
                      </a:r>
                      <a:r>
                        <a:rPr sz="450" dirty="0">
                          <a:latin typeface="Arial"/>
                          <a:cs typeface="Arial"/>
                        </a:rPr>
                        <a:t>consideration</a:t>
                      </a:r>
                      <a:r>
                        <a:rPr sz="450" spc="-40" dirty="0">
                          <a:latin typeface="Arial"/>
                          <a:cs typeface="Arial"/>
                        </a:rPr>
                        <a:t> </a:t>
                      </a:r>
                      <a:r>
                        <a:rPr sz="450" spc="-25" dirty="0">
                          <a:latin typeface="Arial"/>
                          <a:cs typeface="Arial"/>
                        </a:rPr>
                        <a:t>for</a:t>
                      </a:r>
                      <a:endParaRPr sz="450">
                        <a:latin typeface="Arial"/>
                        <a:cs typeface="Arial"/>
                      </a:endParaRPr>
                    </a:p>
                    <a:p>
                      <a:pPr algn="ctr">
                        <a:lnSpc>
                          <a:spcPct val="100000"/>
                        </a:lnSpc>
                      </a:pPr>
                      <a:r>
                        <a:rPr sz="450" dirty="0">
                          <a:latin typeface="Arial"/>
                          <a:cs typeface="Arial"/>
                        </a:rPr>
                        <a:t>CAR</a:t>
                      </a:r>
                      <a:r>
                        <a:rPr sz="450" spc="5" dirty="0">
                          <a:latin typeface="Arial"/>
                          <a:cs typeface="Arial"/>
                        </a:rPr>
                        <a:t> </a:t>
                      </a:r>
                      <a:r>
                        <a:rPr sz="450" spc="-10" dirty="0">
                          <a:latin typeface="Arial"/>
                          <a:cs typeface="Arial"/>
                        </a:rPr>
                        <a:t>T-</a:t>
                      </a:r>
                      <a:r>
                        <a:rPr sz="450" dirty="0">
                          <a:latin typeface="Arial"/>
                          <a:cs typeface="Arial"/>
                        </a:rPr>
                        <a:t>cell</a:t>
                      </a:r>
                      <a:r>
                        <a:rPr sz="450" spc="-10" dirty="0">
                          <a:latin typeface="Arial"/>
                          <a:cs typeface="Arial"/>
                        </a:rPr>
                        <a:t> therapy)</a:t>
                      </a:r>
                      <a:endParaRPr sz="45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DFEFFF"/>
                    </a:solidFill>
                  </a:tcPr>
                </a:tc>
                <a:tc>
                  <a:txBody>
                    <a:bodyPr/>
                    <a:lstStyle/>
                    <a:p>
                      <a:pPr>
                        <a:lnSpc>
                          <a:spcPct val="100000"/>
                        </a:lnSpc>
                        <a:spcBef>
                          <a:spcPts val="180"/>
                        </a:spcBef>
                      </a:pPr>
                      <a:endParaRPr sz="700">
                        <a:latin typeface="Times New Roman"/>
                        <a:cs typeface="Times New Roman"/>
                      </a:endParaRPr>
                    </a:p>
                    <a:p>
                      <a:pPr algn="ctr">
                        <a:lnSpc>
                          <a:spcPts val="840"/>
                        </a:lnSpc>
                      </a:pPr>
                      <a:r>
                        <a:rPr sz="700" b="1" spc="-25" dirty="0">
                          <a:solidFill>
                            <a:srgbClr val="002173"/>
                          </a:solidFill>
                          <a:latin typeface="Arial"/>
                          <a:cs typeface="Arial"/>
                        </a:rPr>
                        <a:t>3L+</a:t>
                      </a:r>
                      <a:endParaRPr sz="700">
                        <a:latin typeface="Arial"/>
                        <a:cs typeface="Arial"/>
                      </a:endParaRPr>
                    </a:p>
                    <a:p>
                      <a:pPr marL="7620" algn="ctr">
                        <a:lnSpc>
                          <a:spcPct val="100000"/>
                        </a:lnSpc>
                      </a:pPr>
                      <a:r>
                        <a:rPr sz="450" spc="-10" dirty="0">
                          <a:latin typeface="Arial"/>
                          <a:cs typeface="Arial"/>
                        </a:rPr>
                        <a:t>(Re-</a:t>
                      </a:r>
                      <a:r>
                        <a:rPr sz="450" dirty="0">
                          <a:latin typeface="Arial"/>
                          <a:cs typeface="Arial"/>
                        </a:rPr>
                        <a:t>reviewed</a:t>
                      </a:r>
                      <a:r>
                        <a:rPr sz="450" spc="-5" dirty="0">
                          <a:latin typeface="Arial"/>
                          <a:cs typeface="Arial"/>
                        </a:rPr>
                        <a:t> </a:t>
                      </a:r>
                      <a:r>
                        <a:rPr sz="450" dirty="0">
                          <a:latin typeface="Arial"/>
                          <a:cs typeface="Arial"/>
                        </a:rPr>
                        <a:t>8/2024:</a:t>
                      </a:r>
                      <a:r>
                        <a:rPr sz="450" spc="-15" dirty="0">
                          <a:latin typeface="Arial"/>
                          <a:cs typeface="Arial"/>
                        </a:rPr>
                        <a:t> </a:t>
                      </a:r>
                      <a:r>
                        <a:rPr sz="450" dirty="0">
                          <a:latin typeface="Arial"/>
                          <a:cs typeface="Arial"/>
                        </a:rPr>
                        <a:t>Slight</a:t>
                      </a:r>
                      <a:r>
                        <a:rPr sz="450" spc="-30" dirty="0">
                          <a:latin typeface="Arial"/>
                          <a:cs typeface="Arial"/>
                        </a:rPr>
                        <a:t> </a:t>
                      </a:r>
                      <a:r>
                        <a:rPr sz="450" dirty="0">
                          <a:latin typeface="Arial"/>
                          <a:cs typeface="Arial"/>
                        </a:rPr>
                        <a:t>pref.</a:t>
                      </a:r>
                      <a:r>
                        <a:rPr sz="450" spc="-20" dirty="0">
                          <a:latin typeface="Arial"/>
                          <a:cs typeface="Arial"/>
                        </a:rPr>
                        <a:t> </a:t>
                      </a:r>
                      <a:r>
                        <a:rPr sz="450" dirty="0">
                          <a:latin typeface="Arial"/>
                          <a:cs typeface="Arial"/>
                        </a:rPr>
                        <a:t>over </a:t>
                      </a:r>
                      <a:r>
                        <a:rPr sz="450" spc="-10" dirty="0">
                          <a:latin typeface="Arial"/>
                          <a:cs typeface="Arial"/>
                        </a:rPr>
                        <a:t>Epkinly</a:t>
                      </a:r>
                      <a:r>
                        <a:rPr sz="450" spc="500" dirty="0">
                          <a:latin typeface="Arial"/>
                          <a:cs typeface="Arial"/>
                        </a:rPr>
                        <a:t> </a:t>
                      </a:r>
                      <a:r>
                        <a:rPr sz="450" dirty="0">
                          <a:latin typeface="Arial"/>
                          <a:cs typeface="Arial"/>
                        </a:rPr>
                        <a:t>based</a:t>
                      </a:r>
                      <a:r>
                        <a:rPr sz="450" spc="-20" dirty="0">
                          <a:latin typeface="Arial"/>
                          <a:cs typeface="Arial"/>
                        </a:rPr>
                        <a:t> </a:t>
                      </a:r>
                      <a:r>
                        <a:rPr sz="450" dirty="0">
                          <a:latin typeface="Arial"/>
                          <a:cs typeface="Arial"/>
                        </a:rPr>
                        <a:t>on selection</a:t>
                      </a:r>
                      <a:r>
                        <a:rPr sz="450" spc="-20" dirty="0">
                          <a:latin typeface="Arial"/>
                          <a:cs typeface="Arial"/>
                        </a:rPr>
                        <a:t> </a:t>
                      </a:r>
                      <a:r>
                        <a:rPr sz="450" dirty="0">
                          <a:latin typeface="Arial"/>
                          <a:cs typeface="Arial"/>
                        </a:rPr>
                        <a:t>criteria</a:t>
                      </a:r>
                      <a:r>
                        <a:rPr sz="450" spc="-35" dirty="0">
                          <a:latin typeface="Arial"/>
                          <a:cs typeface="Arial"/>
                        </a:rPr>
                        <a:t> </a:t>
                      </a:r>
                      <a:r>
                        <a:rPr sz="450" dirty="0">
                          <a:latin typeface="Arial"/>
                          <a:cs typeface="Arial"/>
                        </a:rPr>
                        <a:t>update:</a:t>
                      </a:r>
                      <a:r>
                        <a:rPr sz="450" spc="-20" dirty="0">
                          <a:latin typeface="Arial"/>
                          <a:cs typeface="Arial"/>
                        </a:rPr>
                        <a:t> </a:t>
                      </a:r>
                      <a:r>
                        <a:rPr sz="450" dirty="0">
                          <a:latin typeface="Arial"/>
                          <a:cs typeface="Arial"/>
                        </a:rPr>
                        <a:t>Grades</a:t>
                      </a:r>
                      <a:r>
                        <a:rPr sz="450" spc="-10" dirty="0">
                          <a:latin typeface="Arial"/>
                          <a:cs typeface="Arial"/>
                        </a:rPr>
                        <a:t> </a:t>
                      </a:r>
                      <a:r>
                        <a:rPr sz="450" spc="-25" dirty="0">
                          <a:latin typeface="Arial"/>
                          <a:cs typeface="Arial"/>
                        </a:rPr>
                        <a:t>1-</a:t>
                      </a:r>
                      <a:r>
                        <a:rPr sz="450" spc="500" dirty="0">
                          <a:latin typeface="Arial"/>
                          <a:cs typeface="Arial"/>
                        </a:rPr>
                        <a:t> </a:t>
                      </a:r>
                      <a:r>
                        <a:rPr sz="450" dirty="0">
                          <a:latin typeface="Arial"/>
                          <a:cs typeface="Arial"/>
                        </a:rPr>
                        <a:t>3A, 3L+,</a:t>
                      </a:r>
                      <a:r>
                        <a:rPr sz="450" spc="-10" dirty="0">
                          <a:latin typeface="Arial"/>
                          <a:cs typeface="Arial"/>
                        </a:rPr>
                        <a:t> </a:t>
                      </a:r>
                      <a:r>
                        <a:rPr sz="450" dirty="0">
                          <a:latin typeface="Arial"/>
                          <a:cs typeface="Arial"/>
                        </a:rPr>
                        <a:t>candidate</a:t>
                      </a:r>
                      <a:r>
                        <a:rPr sz="450" spc="-35" dirty="0">
                          <a:latin typeface="Arial"/>
                          <a:cs typeface="Arial"/>
                        </a:rPr>
                        <a:t> </a:t>
                      </a:r>
                      <a:r>
                        <a:rPr sz="450" dirty="0">
                          <a:latin typeface="Arial"/>
                          <a:cs typeface="Arial"/>
                        </a:rPr>
                        <a:t>for</a:t>
                      </a:r>
                      <a:r>
                        <a:rPr sz="450" spc="-10" dirty="0">
                          <a:latin typeface="Arial"/>
                          <a:cs typeface="Arial"/>
                        </a:rPr>
                        <a:t> </a:t>
                      </a:r>
                      <a:r>
                        <a:rPr sz="450" dirty="0">
                          <a:latin typeface="Arial"/>
                          <a:cs typeface="Arial"/>
                        </a:rPr>
                        <a:t>bispecific</a:t>
                      </a:r>
                      <a:r>
                        <a:rPr sz="450" spc="-30" dirty="0">
                          <a:latin typeface="Arial"/>
                          <a:cs typeface="Arial"/>
                        </a:rPr>
                        <a:t> </a:t>
                      </a:r>
                      <a:r>
                        <a:rPr sz="450" dirty="0">
                          <a:latin typeface="Arial"/>
                          <a:cs typeface="Arial"/>
                        </a:rPr>
                        <a:t>antibody,</a:t>
                      </a:r>
                      <a:r>
                        <a:rPr sz="450" spc="-35" dirty="0">
                          <a:latin typeface="Arial"/>
                          <a:cs typeface="Arial"/>
                        </a:rPr>
                        <a:t> </a:t>
                      </a:r>
                      <a:r>
                        <a:rPr sz="450" spc="-25" dirty="0">
                          <a:latin typeface="Arial"/>
                          <a:cs typeface="Arial"/>
                        </a:rPr>
                        <a:t>if</a:t>
                      </a:r>
                      <a:r>
                        <a:rPr sz="450" spc="500" dirty="0">
                          <a:latin typeface="Arial"/>
                          <a:cs typeface="Arial"/>
                        </a:rPr>
                        <a:t> </a:t>
                      </a:r>
                      <a:r>
                        <a:rPr sz="450" dirty="0">
                          <a:latin typeface="Arial"/>
                          <a:cs typeface="Arial"/>
                        </a:rPr>
                        <a:t>fixed</a:t>
                      </a:r>
                      <a:r>
                        <a:rPr sz="450" spc="-5" dirty="0">
                          <a:latin typeface="Arial"/>
                          <a:cs typeface="Arial"/>
                        </a:rPr>
                        <a:t> </a:t>
                      </a:r>
                      <a:r>
                        <a:rPr sz="450" dirty="0">
                          <a:latin typeface="Arial"/>
                          <a:cs typeface="Arial"/>
                        </a:rPr>
                        <a:t>duration</a:t>
                      </a:r>
                      <a:r>
                        <a:rPr sz="450" spc="-45" dirty="0">
                          <a:latin typeface="Arial"/>
                          <a:cs typeface="Arial"/>
                        </a:rPr>
                        <a:t> </a:t>
                      </a:r>
                      <a:r>
                        <a:rPr sz="450" dirty="0">
                          <a:latin typeface="Arial"/>
                          <a:cs typeface="Arial"/>
                        </a:rPr>
                        <a:t>therapy</a:t>
                      </a:r>
                      <a:r>
                        <a:rPr sz="450" spc="-10" dirty="0">
                          <a:latin typeface="Arial"/>
                          <a:cs typeface="Arial"/>
                        </a:rPr>
                        <a:t> preferred)</a:t>
                      </a:r>
                      <a:endParaRPr sz="45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1F69E7"/>
                      </a:solidFill>
                      <a:prstDash val="solid"/>
                    </a:lnT>
                    <a:lnB w="12700">
                      <a:solidFill>
                        <a:srgbClr val="FFFFFF"/>
                      </a:solidFill>
                      <a:prstDash val="solid"/>
                    </a:lnB>
                    <a:solidFill>
                      <a:srgbClr val="A6C3F5"/>
                    </a:solidFill>
                  </a:tcPr>
                </a:tc>
                <a:tc>
                  <a:txBody>
                    <a:bodyPr/>
                    <a:lstStyle/>
                    <a:p>
                      <a:pPr>
                        <a:lnSpc>
                          <a:spcPct val="100000"/>
                        </a:lnSpc>
                        <a:spcBef>
                          <a:spcPts val="180"/>
                        </a:spcBef>
                      </a:pPr>
                      <a:endParaRPr sz="700">
                        <a:latin typeface="Times New Roman"/>
                        <a:cs typeface="Times New Roman"/>
                      </a:endParaRPr>
                    </a:p>
                    <a:p>
                      <a:pPr algn="ctr">
                        <a:lnSpc>
                          <a:spcPts val="840"/>
                        </a:lnSpc>
                      </a:pPr>
                      <a:r>
                        <a:rPr sz="700" b="1" spc="-25" dirty="0">
                          <a:solidFill>
                            <a:srgbClr val="7816AD"/>
                          </a:solidFill>
                          <a:latin typeface="Arial"/>
                          <a:cs typeface="Arial"/>
                        </a:rPr>
                        <a:t>3L+</a:t>
                      </a:r>
                      <a:endParaRPr sz="700">
                        <a:latin typeface="Arial"/>
                        <a:cs typeface="Arial"/>
                      </a:endParaRPr>
                    </a:p>
                    <a:p>
                      <a:pPr marL="54610" marR="48260" indent="-1270" algn="ctr">
                        <a:lnSpc>
                          <a:spcPct val="100000"/>
                        </a:lnSpc>
                      </a:pPr>
                      <a:r>
                        <a:rPr sz="450" spc="-10" dirty="0">
                          <a:latin typeface="Arial"/>
                          <a:cs typeface="Arial"/>
                        </a:rPr>
                        <a:t>(Reviewed</a:t>
                      </a:r>
                      <a:r>
                        <a:rPr sz="450" spc="25" dirty="0">
                          <a:latin typeface="Arial"/>
                          <a:cs typeface="Arial"/>
                        </a:rPr>
                        <a:t> </a:t>
                      </a:r>
                      <a:r>
                        <a:rPr sz="450" dirty="0">
                          <a:latin typeface="Arial"/>
                          <a:cs typeface="Arial"/>
                        </a:rPr>
                        <a:t>8/2024:</a:t>
                      </a:r>
                      <a:r>
                        <a:rPr sz="450" spc="5" dirty="0">
                          <a:latin typeface="Arial"/>
                          <a:cs typeface="Arial"/>
                        </a:rPr>
                        <a:t> </a:t>
                      </a:r>
                      <a:r>
                        <a:rPr sz="450" dirty="0">
                          <a:latin typeface="Arial"/>
                          <a:cs typeface="Arial"/>
                        </a:rPr>
                        <a:t>Slight</a:t>
                      </a:r>
                      <a:r>
                        <a:rPr sz="450" spc="-15" dirty="0">
                          <a:latin typeface="Arial"/>
                          <a:cs typeface="Arial"/>
                        </a:rPr>
                        <a:t> </a:t>
                      </a:r>
                      <a:r>
                        <a:rPr sz="450" dirty="0">
                          <a:latin typeface="Arial"/>
                          <a:cs typeface="Arial"/>
                        </a:rPr>
                        <a:t>Lunsumio</a:t>
                      </a:r>
                      <a:r>
                        <a:rPr sz="450" spc="-30" dirty="0">
                          <a:latin typeface="Arial"/>
                          <a:cs typeface="Arial"/>
                        </a:rPr>
                        <a:t> </a:t>
                      </a:r>
                      <a:r>
                        <a:rPr sz="450" spc="-20" dirty="0">
                          <a:latin typeface="Arial"/>
                          <a:cs typeface="Arial"/>
                        </a:rPr>
                        <a:t>pref.</a:t>
                      </a:r>
                      <a:r>
                        <a:rPr sz="450" spc="500" dirty="0">
                          <a:latin typeface="Arial"/>
                          <a:cs typeface="Arial"/>
                        </a:rPr>
                        <a:t> </a:t>
                      </a:r>
                      <a:r>
                        <a:rPr sz="450" dirty="0">
                          <a:latin typeface="Arial"/>
                          <a:cs typeface="Arial"/>
                        </a:rPr>
                        <a:t>based</a:t>
                      </a:r>
                      <a:r>
                        <a:rPr sz="450" spc="-15" dirty="0">
                          <a:latin typeface="Arial"/>
                          <a:cs typeface="Arial"/>
                        </a:rPr>
                        <a:t> </a:t>
                      </a:r>
                      <a:r>
                        <a:rPr sz="450" dirty="0">
                          <a:latin typeface="Arial"/>
                          <a:cs typeface="Arial"/>
                        </a:rPr>
                        <a:t>on</a:t>
                      </a:r>
                      <a:r>
                        <a:rPr sz="450" spc="5" dirty="0">
                          <a:latin typeface="Arial"/>
                          <a:cs typeface="Arial"/>
                        </a:rPr>
                        <a:t> </a:t>
                      </a:r>
                      <a:r>
                        <a:rPr sz="450" dirty="0">
                          <a:latin typeface="Arial"/>
                          <a:cs typeface="Arial"/>
                        </a:rPr>
                        <a:t>selection</a:t>
                      </a:r>
                      <a:r>
                        <a:rPr sz="450" spc="-20" dirty="0">
                          <a:latin typeface="Arial"/>
                          <a:cs typeface="Arial"/>
                        </a:rPr>
                        <a:t> </a:t>
                      </a:r>
                      <a:r>
                        <a:rPr sz="450" dirty="0">
                          <a:latin typeface="Arial"/>
                          <a:cs typeface="Arial"/>
                        </a:rPr>
                        <a:t>criteria</a:t>
                      </a:r>
                      <a:r>
                        <a:rPr sz="450" spc="-35" dirty="0">
                          <a:latin typeface="Arial"/>
                          <a:cs typeface="Arial"/>
                        </a:rPr>
                        <a:t> </a:t>
                      </a:r>
                      <a:r>
                        <a:rPr sz="450" spc="-10" dirty="0">
                          <a:latin typeface="Arial"/>
                          <a:cs typeface="Arial"/>
                        </a:rPr>
                        <a:t>update:</a:t>
                      </a:r>
                      <a:r>
                        <a:rPr sz="450" spc="500" dirty="0">
                          <a:latin typeface="Arial"/>
                          <a:cs typeface="Arial"/>
                        </a:rPr>
                        <a:t> </a:t>
                      </a:r>
                      <a:r>
                        <a:rPr sz="450" dirty="0">
                          <a:latin typeface="Arial"/>
                          <a:cs typeface="Arial"/>
                        </a:rPr>
                        <a:t>Grades</a:t>
                      </a:r>
                      <a:r>
                        <a:rPr sz="450" spc="-20" dirty="0">
                          <a:latin typeface="Arial"/>
                          <a:cs typeface="Arial"/>
                        </a:rPr>
                        <a:t> </a:t>
                      </a:r>
                      <a:r>
                        <a:rPr sz="450" spc="-10" dirty="0">
                          <a:latin typeface="Arial"/>
                          <a:cs typeface="Arial"/>
                        </a:rPr>
                        <a:t>1-</a:t>
                      </a:r>
                      <a:r>
                        <a:rPr sz="450" dirty="0">
                          <a:latin typeface="Arial"/>
                          <a:cs typeface="Arial"/>
                        </a:rPr>
                        <a:t>3A,</a:t>
                      </a:r>
                      <a:r>
                        <a:rPr sz="450" spc="-10" dirty="0">
                          <a:latin typeface="Arial"/>
                          <a:cs typeface="Arial"/>
                        </a:rPr>
                        <a:t> </a:t>
                      </a:r>
                      <a:r>
                        <a:rPr sz="450" dirty="0">
                          <a:latin typeface="Arial"/>
                          <a:cs typeface="Arial"/>
                        </a:rPr>
                        <a:t>3L+, candidate</a:t>
                      </a:r>
                      <a:r>
                        <a:rPr sz="450" spc="-30" dirty="0">
                          <a:latin typeface="Arial"/>
                          <a:cs typeface="Arial"/>
                        </a:rPr>
                        <a:t> </a:t>
                      </a:r>
                      <a:r>
                        <a:rPr sz="450" dirty="0">
                          <a:latin typeface="Arial"/>
                          <a:cs typeface="Arial"/>
                        </a:rPr>
                        <a:t>for</a:t>
                      </a:r>
                      <a:r>
                        <a:rPr sz="450" spc="-15" dirty="0">
                          <a:latin typeface="Arial"/>
                          <a:cs typeface="Arial"/>
                        </a:rPr>
                        <a:t> </a:t>
                      </a:r>
                      <a:r>
                        <a:rPr sz="450" spc="-10" dirty="0">
                          <a:latin typeface="Arial"/>
                          <a:cs typeface="Arial"/>
                        </a:rPr>
                        <a:t>bispecific</a:t>
                      </a:r>
                      <a:r>
                        <a:rPr sz="450" spc="500" dirty="0">
                          <a:latin typeface="Arial"/>
                          <a:cs typeface="Arial"/>
                        </a:rPr>
                        <a:t> </a:t>
                      </a:r>
                      <a:r>
                        <a:rPr sz="450" dirty="0">
                          <a:latin typeface="Arial"/>
                          <a:cs typeface="Arial"/>
                        </a:rPr>
                        <a:t>antibody,</a:t>
                      </a:r>
                      <a:r>
                        <a:rPr sz="450" spc="-40" dirty="0">
                          <a:latin typeface="Arial"/>
                          <a:cs typeface="Arial"/>
                        </a:rPr>
                        <a:t> </a:t>
                      </a:r>
                      <a:r>
                        <a:rPr sz="450" dirty="0">
                          <a:latin typeface="Arial"/>
                          <a:cs typeface="Arial"/>
                        </a:rPr>
                        <a:t>If</a:t>
                      </a:r>
                      <a:r>
                        <a:rPr sz="450" spc="5" dirty="0">
                          <a:latin typeface="Arial"/>
                          <a:cs typeface="Arial"/>
                        </a:rPr>
                        <a:t> </a:t>
                      </a:r>
                      <a:r>
                        <a:rPr sz="450" dirty="0">
                          <a:latin typeface="Arial"/>
                          <a:cs typeface="Arial"/>
                        </a:rPr>
                        <a:t>SQ</a:t>
                      </a:r>
                      <a:r>
                        <a:rPr sz="450" spc="-10" dirty="0">
                          <a:latin typeface="Arial"/>
                          <a:cs typeface="Arial"/>
                        </a:rPr>
                        <a:t> </a:t>
                      </a:r>
                      <a:r>
                        <a:rPr sz="450" dirty="0">
                          <a:latin typeface="Arial"/>
                          <a:cs typeface="Arial"/>
                        </a:rPr>
                        <a:t>administration</a:t>
                      </a:r>
                      <a:r>
                        <a:rPr sz="450" spc="-40" dirty="0">
                          <a:latin typeface="Arial"/>
                          <a:cs typeface="Arial"/>
                        </a:rPr>
                        <a:t> </a:t>
                      </a:r>
                      <a:r>
                        <a:rPr sz="450" spc="-10" dirty="0">
                          <a:latin typeface="Arial"/>
                          <a:cs typeface="Arial"/>
                        </a:rPr>
                        <a:t>preferred)</a:t>
                      </a:r>
                      <a:endParaRPr sz="450">
                        <a:latin typeface="Arial"/>
                        <a:cs typeface="Arial"/>
                      </a:endParaRPr>
                    </a:p>
                  </a:txBody>
                  <a:tcPr marL="0" marR="0" marT="22860" marB="0">
                    <a:lnL w="12700">
                      <a:solidFill>
                        <a:srgbClr val="FFFFFF"/>
                      </a:solidFill>
                      <a:prstDash val="solid"/>
                    </a:lnL>
                    <a:lnR w="6350">
                      <a:solidFill>
                        <a:srgbClr val="FFFFFF"/>
                      </a:solidFill>
                      <a:prstDash val="solid"/>
                    </a:lnR>
                    <a:lnT w="12700">
                      <a:solidFill>
                        <a:srgbClr val="1F69E7"/>
                      </a:solidFill>
                      <a:prstDash val="solid"/>
                    </a:lnT>
                    <a:lnB w="12700">
                      <a:solidFill>
                        <a:srgbClr val="FFFFFF"/>
                      </a:solidFill>
                      <a:prstDash val="solid"/>
                    </a:lnB>
                    <a:solidFill>
                      <a:srgbClr val="EBD2F8"/>
                    </a:solidFill>
                  </a:tcPr>
                </a:tc>
                <a:extLst>
                  <a:ext uri="{0D108BD9-81ED-4DB2-BD59-A6C34878D82A}">
                    <a16:rowId xmlns:a16="http://schemas.microsoft.com/office/drawing/2014/main" val="10002"/>
                  </a:ext>
                </a:extLst>
              </a:tr>
              <a:tr h="556895">
                <a:tc>
                  <a:txBody>
                    <a:bodyPr/>
                    <a:lstStyle/>
                    <a:p>
                      <a:pPr>
                        <a:lnSpc>
                          <a:spcPct val="100000"/>
                        </a:lnSpc>
                      </a:pPr>
                      <a:endParaRPr sz="700">
                        <a:latin typeface="Times New Roman"/>
                        <a:cs typeface="Times New Roman"/>
                      </a:endParaRPr>
                    </a:p>
                    <a:p>
                      <a:pPr>
                        <a:lnSpc>
                          <a:spcPct val="100000"/>
                        </a:lnSpc>
                        <a:spcBef>
                          <a:spcPts val="145"/>
                        </a:spcBef>
                      </a:pPr>
                      <a:endParaRPr sz="700">
                        <a:latin typeface="Times New Roman"/>
                        <a:cs typeface="Times New Roman"/>
                      </a:endParaRPr>
                    </a:p>
                    <a:p>
                      <a:pPr marL="42545">
                        <a:lnSpc>
                          <a:spcPct val="100000"/>
                        </a:lnSpc>
                      </a:pPr>
                      <a:r>
                        <a:rPr sz="700" b="1" dirty="0">
                          <a:latin typeface="Arial"/>
                          <a:cs typeface="Arial"/>
                        </a:rPr>
                        <a:t>Value</a:t>
                      </a:r>
                      <a:r>
                        <a:rPr sz="700" b="1" spc="-25" dirty="0">
                          <a:latin typeface="Arial"/>
                          <a:cs typeface="Arial"/>
                        </a:rPr>
                        <a:t> </a:t>
                      </a:r>
                      <a:r>
                        <a:rPr sz="700" b="1" spc="-10" dirty="0">
                          <a:latin typeface="Arial"/>
                          <a:cs typeface="Arial"/>
                        </a:rPr>
                        <a:t>Pathways</a:t>
                      </a:r>
                      <a:endParaRPr sz="700">
                        <a:latin typeface="Arial"/>
                        <a:cs typeface="Arial"/>
                      </a:endParaRPr>
                    </a:p>
                  </a:txBody>
                  <a:tcPr marL="0" marR="0" marT="0" marB="0">
                    <a:lnT w="6350">
                      <a:solidFill>
                        <a:srgbClr val="BEBEBE"/>
                      </a:solidFill>
                      <a:prstDash val="solid"/>
                    </a:lnT>
                    <a:lnB w="6350">
                      <a:solidFill>
                        <a:srgbClr val="BEBEBE"/>
                      </a:solidFill>
                      <a:prstDash val="solid"/>
                    </a:lnB>
                  </a:tcPr>
                </a:tc>
                <a:tc>
                  <a:txBody>
                    <a:bodyPr/>
                    <a:lstStyle/>
                    <a:p>
                      <a:pPr algn="ctr">
                        <a:lnSpc>
                          <a:spcPts val="840"/>
                        </a:lnSpc>
                        <a:spcBef>
                          <a:spcPts val="675"/>
                        </a:spcBef>
                      </a:pPr>
                      <a:r>
                        <a:rPr sz="700" b="1" spc="-25" dirty="0">
                          <a:solidFill>
                            <a:srgbClr val="065BAA"/>
                          </a:solidFill>
                          <a:latin typeface="Arial"/>
                          <a:cs typeface="Arial"/>
                        </a:rPr>
                        <a:t>3L+</a:t>
                      </a:r>
                      <a:endParaRPr sz="700">
                        <a:latin typeface="Arial"/>
                        <a:cs typeface="Arial"/>
                      </a:endParaRPr>
                    </a:p>
                    <a:p>
                      <a:pPr marL="89535" marR="82550" indent="635" algn="ctr">
                        <a:lnSpc>
                          <a:spcPct val="100000"/>
                        </a:lnSpc>
                      </a:pPr>
                      <a:r>
                        <a:rPr sz="450" dirty="0">
                          <a:latin typeface="Arial"/>
                          <a:cs typeface="Arial"/>
                        </a:rPr>
                        <a:t>(Effective</a:t>
                      </a:r>
                      <a:r>
                        <a:rPr sz="450" spc="-35" dirty="0">
                          <a:latin typeface="Arial"/>
                          <a:cs typeface="Arial"/>
                        </a:rPr>
                        <a:t> </a:t>
                      </a:r>
                      <a:r>
                        <a:rPr sz="450" dirty="0">
                          <a:latin typeface="Arial"/>
                          <a:cs typeface="Arial"/>
                        </a:rPr>
                        <a:t>6/2023:</a:t>
                      </a:r>
                      <a:r>
                        <a:rPr sz="450" spc="-35" dirty="0">
                          <a:latin typeface="Arial"/>
                          <a:cs typeface="Arial"/>
                        </a:rPr>
                        <a:t> </a:t>
                      </a:r>
                      <a:r>
                        <a:rPr sz="450" dirty="0">
                          <a:latin typeface="Arial"/>
                          <a:cs typeface="Arial"/>
                        </a:rPr>
                        <a:t>Added based</a:t>
                      </a:r>
                      <a:r>
                        <a:rPr sz="450" spc="-15" dirty="0">
                          <a:latin typeface="Arial"/>
                          <a:cs typeface="Arial"/>
                        </a:rPr>
                        <a:t> </a:t>
                      </a:r>
                      <a:r>
                        <a:rPr sz="450" spc="-25" dirty="0">
                          <a:latin typeface="Arial"/>
                          <a:cs typeface="Arial"/>
                        </a:rPr>
                        <a:t>on</a:t>
                      </a:r>
                      <a:r>
                        <a:rPr sz="450" spc="500" dirty="0">
                          <a:latin typeface="Arial"/>
                          <a:cs typeface="Arial"/>
                        </a:rPr>
                        <a:t> </a:t>
                      </a:r>
                      <a:r>
                        <a:rPr sz="450" spc="-10" dirty="0">
                          <a:latin typeface="Arial"/>
                          <a:cs typeface="Arial"/>
                        </a:rPr>
                        <a:t>guideline</a:t>
                      </a:r>
                      <a:r>
                        <a:rPr sz="450" spc="-25" dirty="0">
                          <a:latin typeface="Arial"/>
                          <a:cs typeface="Arial"/>
                        </a:rPr>
                        <a:t> </a:t>
                      </a:r>
                      <a:r>
                        <a:rPr sz="450" dirty="0">
                          <a:latin typeface="Arial"/>
                          <a:cs typeface="Arial"/>
                        </a:rPr>
                        <a:t>rec.</a:t>
                      </a:r>
                      <a:r>
                        <a:rPr sz="450" spc="15" dirty="0">
                          <a:latin typeface="Arial"/>
                          <a:cs typeface="Arial"/>
                        </a:rPr>
                        <a:t> </a:t>
                      </a:r>
                      <a:r>
                        <a:rPr sz="450" dirty="0">
                          <a:latin typeface="Arial"/>
                          <a:cs typeface="Arial"/>
                        </a:rPr>
                        <a:t>&amp;</a:t>
                      </a:r>
                      <a:r>
                        <a:rPr sz="450" spc="15" dirty="0">
                          <a:latin typeface="Arial"/>
                          <a:cs typeface="Arial"/>
                        </a:rPr>
                        <a:t> </a:t>
                      </a:r>
                      <a:r>
                        <a:rPr sz="450" dirty="0">
                          <a:latin typeface="Arial"/>
                          <a:cs typeface="Arial"/>
                        </a:rPr>
                        <a:t>better</a:t>
                      </a:r>
                      <a:r>
                        <a:rPr sz="450" spc="10" dirty="0">
                          <a:latin typeface="Arial"/>
                          <a:cs typeface="Arial"/>
                        </a:rPr>
                        <a:t> </a:t>
                      </a:r>
                      <a:r>
                        <a:rPr sz="450" dirty="0">
                          <a:latin typeface="Arial"/>
                          <a:cs typeface="Arial"/>
                        </a:rPr>
                        <a:t>efficacy</a:t>
                      </a:r>
                      <a:r>
                        <a:rPr sz="450" spc="-15" dirty="0">
                          <a:latin typeface="Arial"/>
                          <a:cs typeface="Arial"/>
                        </a:rPr>
                        <a:t> </a:t>
                      </a:r>
                      <a:r>
                        <a:rPr sz="450" dirty="0">
                          <a:latin typeface="Arial"/>
                          <a:cs typeface="Arial"/>
                        </a:rPr>
                        <a:t>vs.</a:t>
                      </a:r>
                      <a:r>
                        <a:rPr sz="450" spc="15" dirty="0">
                          <a:latin typeface="Arial"/>
                          <a:cs typeface="Arial"/>
                        </a:rPr>
                        <a:t> </a:t>
                      </a:r>
                      <a:r>
                        <a:rPr sz="450" spc="-20" dirty="0">
                          <a:latin typeface="Arial"/>
                          <a:cs typeface="Arial"/>
                        </a:rPr>
                        <a:t>other</a:t>
                      </a:r>
                      <a:r>
                        <a:rPr sz="450" spc="500" dirty="0">
                          <a:latin typeface="Arial"/>
                          <a:cs typeface="Arial"/>
                        </a:rPr>
                        <a:t> </a:t>
                      </a:r>
                      <a:r>
                        <a:rPr sz="450" dirty="0">
                          <a:latin typeface="Arial"/>
                          <a:cs typeface="Arial"/>
                        </a:rPr>
                        <a:t>FL</a:t>
                      </a:r>
                      <a:r>
                        <a:rPr sz="450" spc="-10" dirty="0">
                          <a:latin typeface="Arial"/>
                          <a:cs typeface="Arial"/>
                        </a:rPr>
                        <a:t> </a:t>
                      </a:r>
                      <a:r>
                        <a:rPr sz="450" dirty="0">
                          <a:latin typeface="Arial"/>
                          <a:cs typeface="Arial"/>
                        </a:rPr>
                        <a:t>therapies</a:t>
                      </a:r>
                      <a:r>
                        <a:rPr sz="450" spc="-10" dirty="0">
                          <a:latin typeface="Arial"/>
                          <a:cs typeface="Arial"/>
                        </a:rPr>
                        <a:t> </a:t>
                      </a:r>
                      <a:r>
                        <a:rPr sz="450" dirty="0">
                          <a:latin typeface="Arial"/>
                          <a:cs typeface="Arial"/>
                        </a:rPr>
                        <a:t>based</a:t>
                      </a:r>
                      <a:r>
                        <a:rPr sz="450" spc="-10" dirty="0">
                          <a:latin typeface="Arial"/>
                          <a:cs typeface="Arial"/>
                        </a:rPr>
                        <a:t> </a:t>
                      </a:r>
                      <a:r>
                        <a:rPr sz="450" dirty="0">
                          <a:latin typeface="Arial"/>
                          <a:cs typeface="Arial"/>
                        </a:rPr>
                        <a:t>on</a:t>
                      </a:r>
                      <a:r>
                        <a:rPr sz="450" spc="-10" dirty="0">
                          <a:latin typeface="Arial"/>
                          <a:cs typeface="Arial"/>
                        </a:rPr>
                        <a:t> ZUMA-</a:t>
                      </a:r>
                      <a:r>
                        <a:rPr sz="450" dirty="0">
                          <a:latin typeface="Arial"/>
                          <a:cs typeface="Arial"/>
                        </a:rPr>
                        <a:t>5</a:t>
                      </a:r>
                      <a:r>
                        <a:rPr sz="450" spc="-10" dirty="0">
                          <a:latin typeface="Arial"/>
                          <a:cs typeface="Arial"/>
                        </a:rPr>
                        <a:t> trial;</a:t>
                      </a:r>
                      <a:r>
                        <a:rPr sz="450" spc="500" dirty="0">
                          <a:latin typeface="Arial"/>
                          <a:cs typeface="Arial"/>
                        </a:rPr>
                        <a:t> </a:t>
                      </a:r>
                      <a:r>
                        <a:rPr sz="450" dirty="0">
                          <a:latin typeface="Arial"/>
                          <a:cs typeface="Arial"/>
                        </a:rPr>
                        <a:t>no</a:t>
                      </a:r>
                      <a:r>
                        <a:rPr sz="450" spc="-10" dirty="0">
                          <a:latin typeface="Arial"/>
                          <a:cs typeface="Arial"/>
                        </a:rPr>
                        <a:t> </a:t>
                      </a:r>
                      <a:r>
                        <a:rPr sz="450" dirty="0">
                          <a:latin typeface="Arial"/>
                          <a:cs typeface="Arial"/>
                        </a:rPr>
                        <a:t>preference</a:t>
                      </a:r>
                      <a:r>
                        <a:rPr sz="450" spc="5" dirty="0">
                          <a:latin typeface="Arial"/>
                          <a:cs typeface="Arial"/>
                        </a:rPr>
                        <a:t> </a:t>
                      </a:r>
                      <a:r>
                        <a:rPr sz="450" dirty="0">
                          <a:latin typeface="Arial"/>
                          <a:cs typeface="Arial"/>
                        </a:rPr>
                        <a:t>across</a:t>
                      </a:r>
                      <a:r>
                        <a:rPr sz="450" spc="-30" dirty="0">
                          <a:latin typeface="Arial"/>
                          <a:cs typeface="Arial"/>
                        </a:rPr>
                        <a:t> </a:t>
                      </a:r>
                      <a:r>
                        <a:rPr sz="450" spc="-10" dirty="0">
                          <a:latin typeface="Arial"/>
                          <a:cs typeface="Arial"/>
                        </a:rPr>
                        <a:t>CAR-</a:t>
                      </a:r>
                      <a:r>
                        <a:rPr sz="450" spc="-25" dirty="0">
                          <a:latin typeface="Arial"/>
                          <a:cs typeface="Arial"/>
                        </a:rPr>
                        <a:t>T)</a:t>
                      </a:r>
                      <a:endParaRPr sz="450">
                        <a:latin typeface="Arial"/>
                        <a:cs typeface="Arial"/>
                      </a:endParaRPr>
                    </a:p>
                  </a:txBody>
                  <a:tcPr marL="0" marR="0" marT="85725" marB="0">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nSpc>
                          <a:spcPct val="100000"/>
                        </a:lnSpc>
                        <a:spcBef>
                          <a:spcPts val="409"/>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84150" marR="175895" algn="ctr">
                        <a:lnSpc>
                          <a:spcPct val="100000"/>
                        </a:lnSpc>
                      </a:pPr>
                      <a:r>
                        <a:rPr sz="450" dirty="0">
                          <a:latin typeface="Arial"/>
                          <a:cs typeface="Arial"/>
                        </a:rPr>
                        <a:t>(Effective</a:t>
                      </a:r>
                      <a:r>
                        <a:rPr sz="450" spc="-35" dirty="0">
                          <a:latin typeface="Arial"/>
                          <a:cs typeface="Arial"/>
                        </a:rPr>
                        <a:t> </a:t>
                      </a:r>
                      <a:r>
                        <a:rPr sz="450" dirty="0">
                          <a:latin typeface="Arial"/>
                          <a:cs typeface="Arial"/>
                        </a:rPr>
                        <a:t>6/2023;</a:t>
                      </a:r>
                      <a:r>
                        <a:rPr sz="450" spc="-20" dirty="0">
                          <a:latin typeface="Arial"/>
                          <a:cs typeface="Arial"/>
                        </a:rPr>
                        <a:t> </a:t>
                      </a:r>
                      <a:r>
                        <a:rPr sz="450" dirty="0">
                          <a:latin typeface="Arial"/>
                          <a:cs typeface="Arial"/>
                        </a:rPr>
                        <a:t>no</a:t>
                      </a:r>
                      <a:r>
                        <a:rPr sz="450" spc="-5" dirty="0">
                          <a:latin typeface="Arial"/>
                          <a:cs typeface="Arial"/>
                        </a:rPr>
                        <a:t> </a:t>
                      </a:r>
                      <a:r>
                        <a:rPr sz="450" spc="-10" dirty="0">
                          <a:latin typeface="Arial"/>
                          <a:cs typeface="Arial"/>
                        </a:rPr>
                        <a:t>preference</a:t>
                      </a:r>
                      <a:r>
                        <a:rPr sz="450" spc="500" dirty="0">
                          <a:latin typeface="Arial"/>
                          <a:cs typeface="Arial"/>
                        </a:rPr>
                        <a:t> </a:t>
                      </a:r>
                      <a:r>
                        <a:rPr sz="450" dirty="0">
                          <a:latin typeface="Arial"/>
                          <a:cs typeface="Arial"/>
                        </a:rPr>
                        <a:t>across</a:t>
                      </a:r>
                      <a:r>
                        <a:rPr sz="450" spc="5" dirty="0">
                          <a:latin typeface="Arial"/>
                          <a:cs typeface="Arial"/>
                        </a:rPr>
                        <a:t> </a:t>
                      </a:r>
                      <a:r>
                        <a:rPr sz="450" spc="-10" dirty="0">
                          <a:latin typeface="Arial"/>
                          <a:cs typeface="Arial"/>
                        </a:rPr>
                        <a:t>CAR-</a:t>
                      </a:r>
                      <a:r>
                        <a:rPr sz="450" spc="-25" dirty="0">
                          <a:latin typeface="Arial"/>
                          <a:cs typeface="Arial"/>
                        </a:rPr>
                        <a:t>T)</a:t>
                      </a:r>
                      <a:endParaRPr sz="450">
                        <a:latin typeface="Arial"/>
                        <a:cs typeface="Arial"/>
                      </a:endParaRP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nSpc>
                          <a:spcPct val="100000"/>
                        </a:lnSpc>
                        <a:spcBef>
                          <a:spcPts val="140"/>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79705" marR="173990" algn="ctr">
                        <a:lnSpc>
                          <a:spcPct val="100000"/>
                        </a:lnSpc>
                      </a:pPr>
                      <a:r>
                        <a:rPr sz="450" dirty="0">
                          <a:latin typeface="Arial"/>
                          <a:cs typeface="Arial"/>
                        </a:rPr>
                        <a:t>(Added</a:t>
                      </a:r>
                      <a:r>
                        <a:rPr sz="450" spc="5" dirty="0">
                          <a:latin typeface="Arial"/>
                          <a:cs typeface="Arial"/>
                        </a:rPr>
                        <a:t> </a:t>
                      </a:r>
                      <a:r>
                        <a:rPr sz="450" dirty="0">
                          <a:latin typeface="Arial"/>
                          <a:cs typeface="Arial"/>
                        </a:rPr>
                        <a:t>based</a:t>
                      </a:r>
                      <a:r>
                        <a:rPr sz="450" spc="20" dirty="0">
                          <a:latin typeface="Arial"/>
                          <a:cs typeface="Arial"/>
                        </a:rPr>
                        <a:t> </a:t>
                      </a:r>
                      <a:r>
                        <a:rPr sz="450" dirty="0">
                          <a:latin typeface="Arial"/>
                          <a:cs typeface="Arial"/>
                        </a:rPr>
                        <a:t>on</a:t>
                      </a:r>
                      <a:r>
                        <a:rPr sz="450" spc="5" dirty="0">
                          <a:latin typeface="Arial"/>
                          <a:cs typeface="Arial"/>
                        </a:rPr>
                        <a:t> </a:t>
                      </a:r>
                      <a:r>
                        <a:rPr sz="450" spc="-10" dirty="0">
                          <a:latin typeface="Arial"/>
                          <a:cs typeface="Arial"/>
                        </a:rPr>
                        <a:t>guideline</a:t>
                      </a:r>
                      <a:r>
                        <a:rPr sz="450" spc="-25" dirty="0">
                          <a:latin typeface="Arial"/>
                          <a:cs typeface="Arial"/>
                        </a:rPr>
                        <a:t> </a:t>
                      </a:r>
                      <a:r>
                        <a:rPr sz="450" spc="-10" dirty="0">
                          <a:latin typeface="Arial"/>
                          <a:cs typeface="Arial"/>
                        </a:rPr>
                        <a:t>recs.</a:t>
                      </a:r>
                      <a:r>
                        <a:rPr sz="450" spc="500" dirty="0">
                          <a:latin typeface="Arial"/>
                          <a:cs typeface="Arial"/>
                        </a:rPr>
                        <a:t> </a:t>
                      </a:r>
                      <a:r>
                        <a:rPr sz="450" dirty="0">
                          <a:latin typeface="Arial"/>
                          <a:cs typeface="Arial"/>
                        </a:rPr>
                        <a:t>&amp;</a:t>
                      </a:r>
                      <a:r>
                        <a:rPr sz="450" spc="-10" dirty="0">
                          <a:latin typeface="Arial"/>
                          <a:cs typeface="Arial"/>
                        </a:rPr>
                        <a:t> </a:t>
                      </a:r>
                      <a:r>
                        <a:rPr sz="450" dirty="0">
                          <a:latin typeface="Arial"/>
                          <a:cs typeface="Arial"/>
                        </a:rPr>
                        <a:t>documentation;</a:t>
                      </a:r>
                      <a:r>
                        <a:rPr sz="450" spc="-40" dirty="0">
                          <a:latin typeface="Arial"/>
                          <a:cs typeface="Arial"/>
                        </a:rPr>
                        <a:t> </a:t>
                      </a:r>
                      <a:r>
                        <a:rPr sz="450" dirty="0">
                          <a:latin typeface="Arial"/>
                          <a:cs typeface="Arial"/>
                        </a:rPr>
                        <a:t>no</a:t>
                      </a:r>
                      <a:r>
                        <a:rPr sz="450" spc="-10" dirty="0">
                          <a:latin typeface="Arial"/>
                          <a:cs typeface="Arial"/>
                        </a:rPr>
                        <a:t> preference</a:t>
                      </a:r>
                      <a:r>
                        <a:rPr sz="450" spc="500" dirty="0">
                          <a:latin typeface="Arial"/>
                          <a:cs typeface="Arial"/>
                        </a:rPr>
                        <a:t> </a:t>
                      </a:r>
                      <a:r>
                        <a:rPr sz="450" dirty="0">
                          <a:latin typeface="Arial"/>
                          <a:cs typeface="Arial"/>
                        </a:rPr>
                        <a:t>across</a:t>
                      </a:r>
                      <a:r>
                        <a:rPr sz="450" spc="5" dirty="0">
                          <a:latin typeface="Arial"/>
                          <a:cs typeface="Arial"/>
                        </a:rPr>
                        <a:t> </a:t>
                      </a:r>
                      <a:r>
                        <a:rPr sz="450" spc="-10" dirty="0">
                          <a:latin typeface="Arial"/>
                          <a:cs typeface="Arial"/>
                        </a:rPr>
                        <a:t>CAR-</a:t>
                      </a:r>
                      <a:r>
                        <a:rPr sz="450" spc="-25" dirty="0">
                          <a:latin typeface="Arial"/>
                          <a:cs typeface="Arial"/>
                        </a:rPr>
                        <a:t>T)</a:t>
                      </a:r>
                      <a:endParaRPr sz="450">
                        <a:latin typeface="Arial"/>
                        <a:cs typeface="Arial"/>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nSpc>
                          <a:spcPct val="100000"/>
                        </a:lnSpc>
                        <a:spcBef>
                          <a:spcPts val="409"/>
                        </a:spcBef>
                      </a:pPr>
                      <a:endParaRPr sz="700">
                        <a:latin typeface="Times New Roman"/>
                        <a:cs typeface="Times New Roman"/>
                      </a:endParaRPr>
                    </a:p>
                    <a:p>
                      <a:pPr algn="ctr">
                        <a:lnSpc>
                          <a:spcPts val="840"/>
                        </a:lnSpc>
                      </a:pPr>
                      <a:r>
                        <a:rPr sz="700" b="1" spc="-25" dirty="0">
                          <a:solidFill>
                            <a:srgbClr val="065BAA"/>
                          </a:solidFill>
                          <a:latin typeface="Arial"/>
                          <a:cs typeface="Arial"/>
                        </a:rPr>
                        <a:t>3L+</a:t>
                      </a:r>
                      <a:endParaRPr sz="700">
                        <a:latin typeface="Arial"/>
                        <a:cs typeface="Arial"/>
                      </a:endParaRPr>
                    </a:p>
                    <a:p>
                      <a:pPr marL="138430" marR="132080" algn="ctr">
                        <a:lnSpc>
                          <a:spcPct val="100000"/>
                        </a:lnSpc>
                      </a:pPr>
                      <a:r>
                        <a:rPr sz="450" dirty="0">
                          <a:latin typeface="Arial"/>
                          <a:cs typeface="Arial"/>
                        </a:rPr>
                        <a:t>(Effective</a:t>
                      </a:r>
                      <a:r>
                        <a:rPr sz="450" spc="-35" dirty="0">
                          <a:latin typeface="Arial"/>
                          <a:cs typeface="Arial"/>
                        </a:rPr>
                        <a:t> </a:t>
                      </a:r>
                      <a:r>
                        <a:rPr sz="450" dirty="0">
                          <a:latin typeface="Arial"/>
                          <a:cs typeface="Arial"/>
                        </a:rPr>
                        <a:t>2/2023:</a:t>
                      </a:r>
                      <a:r>
                        <a:rPr sz="450" spc="-25" dirty="0">
                          <a:latin typeface="Arial"/>
                          <a:cs typeface="Arial"/>
                        </a:rPr>
                        <a:t> </a:t>
                      </a:r>
                      <a:r>
                        <a:rPr sz="450" dirty="0">
                          <a:latin typeface="Arial"/>
                          <a:cs typeface="Arial"/>
                        </a:rPr>
                        <a:t>Added</a:t>
                      </a:r>
                      <a:r>
                        <a:rPr sz="450" spc="5" dirty="0">
                          <a:latin typeface="Arial"/>
                          <a:cs typeface="Arial"/>
                        </a:rPr>
                        <a:t> </a:t>
                      </a:r>
                      <a:r>
                        <a:rPr sz="450" dirty="0">
                          <a:latin typeface="Arial"/>
                          <a:cs typeface="Arial"/>
                        </a:rPr>
                        <a:t>to</a:t>
                      </a:r>
                      <a:r>
                        <a:rPr sz="450" spc="-15" dirty="0">
                          <a:latin typeface="Arial"/>
                          <a:cs typeface="Arial"/>
                        </a:rPr>
                        <a:t> </a:t>
                      </a:r>
                      <a:r>
                        <a:rPr sz="450" dirty="0">
                          <a:latin typeface="Arial"/>
                          <a:cs typeface="Arial"/>
                        </a:rPr>
                        <a:t>3L</a:t>
                      </a:r>
                      <a:r>
                        <a:rPr sz="450" spc="5" dirty="0">
                          <a:latin typeface="Arial"/>
                          <a:cs typeface="Arial"/>
                        </a:rPr>
                        <a:t> </a:t>
                      </a:r>
                      <a:r>
                        <a:rPr sz="450" dirty="0">
                          <a:latin typeface="Arial"/>
                          <a:cs typeface="Arial"/>
                        </a:rPr>
                        <a:t>&amp;</a:t>
                      </a:r>
                      <a:r>
                        <a:rPr sz="450" spc="-10" dirty="0">
                          <a:latin typeface="Arial"/>
                          <a:cs typeface="Arial"/>
                        </a:rPr>
                        <a:t> </a:t>
                      </a:r>
                      <a:r>
                        <a:rPr sz="450" spc="-25" dirty="0">
                          <a:latin typeface="Arial"/>
                          <a:cs typeface="Arial"/>
                        </a:rPr>
                        <a:t>4L</a:t>
                      </a:r>
                      <a:r>
                        <a:rPr sz="450" spc="500" dirty="0">
                          <a:latin typeface="Arial"/>
                          <a:cs typeface="Arial"/>
                        </a:rPr>
                        <a:t> </a:t>
                      </a:r>
                      <a:r>
                        <a:rPr sz="450" dirty="0">
                          <a:latin typeface="Arial"/>
                          <a:cs typeface="Arial"/>
                        </a:rPr>
                        <a:t>based</a:t>
                      </a:r>
                      <a:r>
                        <a:rPr sz="450" spc="-10" dirty="0">
                          <a:latin typeface="Arial"/>
                          <a:cs typeface="Arial"/>
                        </a:rPr>
                        <a:t> </a:t>
                      </a:r>
                      <a:r>
                        <a:rPr sz="450" dirty="0">
                          <a:latin typeface="Arial"/>
                          <a:cs typeface="Arial"/>
                        </a:rPr>
                        <a:t>on</a:t>
                      </a:r>
                      <a:r>
                        <a:rPr sz="450" spc="5" dirty="0">
                          <a:latin typeface="Arial"/>
                          <a:cs typeface="Arial"/>
                        </a:rPr>
                        <a:t> </a:t>
                      </a:r>
                      <a:r>
                        <a:rPr sz="450" dirty="0">
                          <a:latin typeface="Arial"/>
                          <a:cs typeface="Arial"/>
                        </a:rPr>
                        <a:t>the</a:t>
                      </a:r>
                      <a:r>
                        <a:rPr sz="450" spc="-20" dirty="0">
                          <a:latin typeface="Arial"/>
                          <a:cs typeface="Arial"/>
                        </a:rPr>
                        <a:t> </a:t>
                      </a:r>
                      <a:r>
                        <a:rPr sz="450" dirty="0">
                          <a:latin typeface="Arial"/>
                          <a:cs typeface="Arial"/>
                        </a:rPr>
                        <a:t>GO29781</a:t>
                      </a:r>
                      <a:r>
                        <a:rPr sz="450" spc="-35" dirty="0">
                          <a:latin typeface="Arial"/>
                          <a:cs typeface="Arial"/>
                        </a:rPr>
                        <a:t> </a:t>
                      </a:r>
                      <a:r>
                        <a:rPr sz="450" spc="-10" dirty="0">
                          <a:latin typeface="Arial"/>
                          <a:cs typeface="Arial"/>
                        </a:rPr>
                        <a:t>study)</a:t>
                      </a:r>
                      <a:endParaRPr sz="450">
                        <a:latin typeface="Arial"/>
                        <a:cs typeface="Arial"/>
                      </a:endParaRP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nSpc>
                          <a:spcPct val="100000"/>
                        </a:lnSpc>
                      </a:pPr>
                      <a:endParaRPr sz="700">
                        <a:latin typeface="Times New Roman"/>
                        <a:cs typeface="Times New Roman"/>
                      </a:endParaRPr>
                    </a:p>
                    <a:p>
                      <a:pPr>
                        <a:lnSpc>
                          <a:spcPct val="100000"/>
                        </a:lnSpc>
                        <a:spcBef>
                          <a:spcPts val="145"/>
                        </a:spcBef>
                      </a:pPr>
                      <a:endParaRPr sz="700">
                        <a:latin typeface="Times New Roman"/>
                        <a:cs typeface="Times New Roman"/>
                      </a:endParaRPr>
                    </a:p>
                    <a:p>
                      <a:pPr algn="ctr">
                        <a:lnSpc>
                          <a:spcPct val="100000"/>
                        </a:lnSpc>
                      </a:pPr>
                      <a:r>
                        <a:rPr sz="700" b="1" spc="-25" dirty="0">
                          <a:solidFill>
                            <a:srgbClr val="065BAA"/>
                          </a:solidFill>
                          <a:latin typeface="Arial"/>
                          <a:cs typeface="Arial"/>
                        </a:rPr>
                        <a:t>3L+</a:t>
                      </a:r>
                      <a:endParaRPr sz="700">
                        <a:latin typeface="Arial"/>
                        <a:cs typeface="Arial"/>
                      </a:endParaRPr>
                    </a:p>
                  </a:txBody>
                  <a:tcPr marL="0" marR="0" marT="0" marB="0">
                    <a:lnL w="12700">
                      <a:solidFill>
                        <a:srgbClr val="FFFFFF"/>
                      </a:solidFill>
                      <a:prstDash val="solid"/>
                    </a:lnL>
                    <a:lnR w="6350">
                      <a:solidFill>
                        <a:srgbClr val="FFFFFF"/>
                      </a:solidFill>
                      <a:prstDash val="solid"/>
                    </a:lnR>
                    <a:lnT w="12700">
                      <a:solidFill>
                        <a:srgbClr val="FFFFFF"/>
                      </a:solidFill>
                      <a:prstDash val="solid"/>
                    </a:lnT>
                    <a:lnB w="28575">
                      <a:solidFill>
                        <a:srgbClr val="FFFFFF"/>
                      </a:solidFill>
                      <a:prstDash val="solid"/>
                    </a:lnB>
                    <a:solidFill>
                      <a:srgbClr val="DFEFFF"/>
                    </a:solidFill>
                  </a:tcPr>
                </a:tc>
                <a:extLst>
                  <a:ext uri="{0D108BD9-81ED-4DB2-BD59-A6C34878D82A}">
                    <a16:rowId xmlns:a16="http://schemas.microsoft.com/office/drawing/2014/main" val="10003"/>
                  </a:ext>
                </a:extLst>
              </a:tr>
              <a:tr h="311785">
                <a:tc>
                  <a:txBody>
                    <a:bodyPr/>
                    <a:lstStyle/>
                    <a:p>
                      <a:pPr marL="42545">
                        <a:lnSpc>
                          <a:spcPct val="100000"/>
                        </a:lnSpc>
                        <a:spcBef>
                          <a:spcPts val="790"/>
                        </a:spcBef>
                      </a:pPr>
                      <a:r>
                        <a:rPr sz="700" b="1" spc="-10" dirty="0">
                          <a:latin typeface="Arial"/>
                          <a:cs typeface="Arial"/>
                        </a:rPr>
                        <a:t>Dana-Farber</a:t>
                      </a:r>
                      <a:endParaRPr sz="700">
                        <a:latin typeface="Arial"/>
                        <a:cs typeface="Arial"/>
                      </a:endParaRPr>
                    </a:p>
                  </a:txBody>
                  <a:tcPr marL="0" marR="0" marT="100330" marB="0">
                    <a:lnT w="6350">
                      <a:solidFill>
                        <a:srgbClr val="BEBEBE"/>
                      </a:solidFill>
                      <a:prstDash val="solid"/>
                    </a:lnT>
                    <a:lnB w="6350">
                      <a:solidFill>
                        <a:srgbClr val="BEBEBE"/>
                      </a:solidFill>
                      <a:prstDash val="solid"/>
                    </a:lnB>
                  </a:tcPr>
                </a:tc>
                <a:tc>
                  <a:txBody>
                    <a:bodyPr/>
                    <a:lstStyle/>
                    <a:p>
                      <a:pPr algn="ctr">
                        <a:lnSpc>
                          <a:spcPts val="840"/>
                        </a:lnSpc>
                        <a:spcBef>
                          <a:spcPts val="250"/>
                        </a:spcBef>
                      </a:pPr>
                      <a:r>
                        <a:rPr sz="700" b="1" spc="-25" dirty="0">
                          <a:solidFill>
                            <a:srgbClr val="065BAA"/>
                          </a:solidFill>
                          <a:latin typeface="Arial"/>
                          <a:cs typeface="Arial"/>
                        </a:rPr>
                        <a:t>3L+</a:t>
                      </a:r>
                      <a:endParaRPr sz="700">
                        <a:latin typeface="Arial"/>
                        <a:cs typeface="Arial"/>
                      </a:endParaRPr>
                    </a:p>
                    <a:p>
                      <a:pPr marL="175260" marR="167005" algn="ctr">
                        <a:lnSpc>
                          <a:spcPts val="540"/>
                        </a:lnSpc>
                        <a:spcBef>
                          <a:spcPts val="20"/>
                        </a:spcBef>
                      </a:pPr>
                      <a:r>
                        <a:rPr sz="450" dirty="0">
                          <a:latin typeface="Arial"/>
                          <a:cs typeface="Arial"/>
                        </a:rPr>
                        <a:t>(3L</a:t>
                      </a:r>
                      <a:r>
                        <a:rPr sz="450" spc="-5" dirty="0">
                          <a:latin typeface="Arial"/>
                          <a:cs typeface="Arial"/>
                        </a:rPr>
                        <a:t> </a:t>
                      </a:r>
                      <a:r>
                        <a:rPr sz="450" dirty="0">
                          <a:latin typeface="Arial"/>
                          <a:cs typeface="Arial"/>
                        </a:rPr>
                        <a:t>referral</a:t>
                      </a:r>
                      <a:r>
                        <a:rPr sz="450" spc="-10" dirty="0">
                          <a:latin typeface="Arial"/>
                          <a:cs typeface="Arial"/>
                        </a:rPr>
                        <a:t> </a:t>
                      </a:r>
                      <a:r>
                        <a:rPr sz="450" dirty="0">
                          <a:latin typeface="Arial"/>
                          <a:cs typeface="Arial"/>
                        </a:rPr>
                        <a:t>to</a:t>
                      </a:r>
                      <a:r>
                        <a:rPr sz="450" spc="-15" dirty="0">
                          <a:latin typeface="Arial"/>
                          <a:cs typeface="Arial"/>
                        </a:rPr>
                        <a:t> </a:t>
                      </a:r>
                      <a:r>
                        <a:rPr sz="450" spc="-10" dirty="0">
                          <a:latin typeface="Arial"/>
                          <a:cs typeface="Arial"/>
                        </a:rPr>
                        <a:t>CAR-</a:t>
                      </a:r>
                      <a:r>
                        <a:rPr sz="450" dirty="0">
                          <a:latin typeface="Arial"/>
                          <a:cs typeface="Arial"/>
                        </a:rPr>
                        <a:t>T specialist</a:t>
                      </a:r>
                      <a:r>
                        <a:rPr sz="450" spc="-20" dirty="0">
                          <a:latin typeface="Arial"/>
                          <a:cs typeface="Arial"/>
                        </a:rPr>
                        <a:t> </a:t>
                      </a:r>
                      <a:r>
                        <a:rPr sz="450" spc="-35" dirty="0">
                          <a:latin typeface="Arial"/>
                          <a:cs typeface="Arial"/>
                        </a:rPr>
                        <a:t>if</a:t>
                      </a:r>
                      <a:r>
                        <a:rPr sz="450" spc="500" dirty="0">
                          <a:latin typeface="Arial"/>
                          <a:cs typeface="Arial"/>
                        </a:rPr>
                        <a:t> </a:t>
                      </a:r>
                      <a:r>
                        <a:rPr sz="450" dirty="0">
                          <a:latin typeface="Arial"/>
                          <a:cs typeface="Arial"/>
                        </a:rPr>
                        <a:t>candidate</a:t>
                      </a:r>
                      <a:r>
                        <a:rPr sz="450" spc="-20" dirty="0">
                          <a:latin typeface="Arial"/>
                          <a:cs typeface="Arial"/>
                        </a:rPr>
                        <a:t> </a:t>
                      </a:r>
                      <a:r>
                        <a:rPr sz="450" dirty="0">
                          <a:latin typeface="Arial"/>
                          <a:cs typeface="Arial"/>
                        </a:rPr>
                        <a:t>for</a:t>
                      </a:r>
                      <a:r>
                        <a:rPr sz="450" spc="5" dirty="0">
                          <a:latin typeface="Arial"/>
                          <a:cs typeface="Arial"/>
                        </a:rPr>
                        <a:t> </a:t>
                      </a:r>
                      <a:r>
                        <a:rPr sz="450" spc="-10" dirty="0">
                          <a:latin typeface="Arial"/>
                          <a:cs typeface="Arial"/>
                        </a:rPr>
                        <a:t>CAR-</a:t>
                      </a:r>
                      <a:r>
                        <a:rPr sz="450" spc="-25" dirty="0">
                          <a:latin typeface="Arial"/>
                          <a:cs typeface="Arial"/>
                        </a:rPr>
                        <a:t>T)</a:t>
                      </a:r>
                      <a:endParaRPr sz="450">
                        <a:latin typeface="Arial"/>
                        <a:cs typeface="Arial"/>
                      </a:endParaRPr>
                    </a:p>
                  </a:txBody>
                  <a:tcPr marL="0" marR="0" marT="31750" marB="0">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ct val="100000"/>
                        </a:lnSpc>
                        <a:spcBef>
                          <a:spcPts val="790"/>
                        </a:spcBef>
                      </a:pPr>
                      <a:r>
                        <a:rPr sz="700" b="1" spc="-25" dirty="0">
                          <a:solidFill>
                            <a:srgbClr val="065BAA"/>
                          </a:solidFill>
                          <a:latin typeface="Arial"/>
                          <a:cs typeface="Arial"/>
                        </a:rPr>
                        <a:t>3L+</a:t>
                      </a:r>
                      <a:endParaRPr sz="700">
                        <a:latin typeface="Arial"/>
                        <a:cs typeface="Arial"/>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ts val="840"/>
                        </a:lnSpc>
                        <a:spcBef>
                          <a:spcPts val="250"/>
                        </a:spcBef>
                      </a:pPr>
                      <a:r>
                        <a:rPr sz="700" b="1" spc="-25" dirty="0">
                          <a:solidFill>
                            <a:srgbClr val="065BAA"/>
                          </a:solidFill>
                          <a:latin typeface="Arial"/>
                          <a:cs typeface="Arial"/>
                        </a:rPr>
                        <a:t>3L+</a:t>
                      </a:r>
                      <a:endParaRPr sz="700">
                        <a:latin typeface="Arial"/>
                        <a:cs typeface="Arial"/>
                      </a:endParaRPr>
                    </a:p>
                    <a:p>
                      <a:pPr marL="175260" marR="167005" algn="ctr">
                        <a:lnSpc>
                          <a:spcPct val="100000"/>
                        </a:lnSpc>
                      </a:pPr>
                      <a:r>
                        <a:rPr sz="450" dirty="0">
                          <a:latin typeface="Arial"/>
                          <a:cs typeface="Arial"/>
                        </a:rPr>
                        <a:t>(3L</a:t>
                      </a:r>
                      <a:r>
                        <a:rPr sz="450" spc="-5" dirty="0">
                          <a:latin typeface="Arial"/>
                          <a:cs typeface="Arial"/>
                        </a:rPr>
                        <a:t> </a:t>
                      </a:r>
                      <a:r>
                        <a:rPr sz="450" dirty="0">
                          <a:latin typeface="Arial"/>
                          <a:cs typeface="Arial"/>
                        </a:rPr>
                        <a:t>referral</a:t>
                      </a:r>
                      <a:r>
                        <a:rPr sz="450" spc="-10" dirty="0">
                          <a:latin typeface="Arial"/>
                          <a:cs typeface="Arial"/>
                        </a:rPr>
                        <a:t> </a:t>
                      </a:r>
                      <a:r>
                        <a:rPr sz="450" dirty="0">
                          <a:latin typeface="Arial"/>
                          <a:cs typeface="Arial"/>
                        </a:rPr>
                        <a:t>to</a:t>
                      </a:r>
                      <a:r>
                        <a:rPr sz="450" spc="-15" dirty="0">
                          <a:latin typeface="Arial"/>
                          <a:cs typeface="Arial"/>
                        </a:rPr>
                        <a:t> </a:t>
                      </a:r>
                      <a:r>
                        <a:rPr sz="450" spc="-10" dirty="0">
                          <a:latin typeface="Arial"/>
                          <a:cs typeface="Arial"/>
                        </a:rPr>
                        <a:t>CAR-</a:t>
                      </a:r>
                      <a:r>
                        <a:rPr sz="450" dirty="0">
                          <a:latin typeface="Arial"/>
                          <a:cs typeface="Arial"/>
                        </a:rPr>
                        <a:t>T specialist</a:t>
                      </a:r>
                      <a:r>
                        <a:rPr sz="450" spc="-20" dirty="0">
                          <a:latin typeface="Arial"/>
                          <a:cs typeface="Arial"/>
                        </a:rPr>
                        <a:t> </a:t>
                      </a:r>
                      <a:r>
                        <a:rPr sz="450" spc="-35" dirty="0">
                          <a:latin typeface="Arial"/>
                          <a:cs typeface="Arial"/>
                        </a:rPr>
                        <a:t>if</a:t>
                      </a:r>
                      <a:r>
                        <a:rPr sz="450" spc="500" dirty="0">
                          <a:latin typeface="Arial"/>
                          <a:cs typeface="Arial"/>
                        </a:rPr>
                        <a:t> </a:t>
                      </a:r>
                      <a:r>
                        <a:rPr sz="450" dirty="0">
                          <a:latin typeface="Arial"/>
                          <a:cs typeface="Arial"/>
                        </a:rPr>
                        <a:t>candidate</a:t>
                      </a:r>
                      <a:r>
                        <a:rPr sz="450" spc="-20" dirty="0">
                          <a:latin typeface="Arial"/>
                          <a:cs typeface="Arial"/>
                        </a:rPr>
                        <a:t> </a:t>
                      </a:r>
                      <a:r>
                        <a:rPr sz="450" dirty="0">
                          <a:latin typeface="Arial"/>
                          <a:cs typeface="Arial"/>
                        </a:rPr>
                        <a:t>for</a:t>
                      </a:r>
                      <a:r>
                        <a:rPr sz="450" spc="5" dirty="0">
                          <a:latin typeface="Arial"/>
                          <a:cs typeface="Arial"/>
                        </a:rPr>
                        <a:t> </a:t>
                      </a:r>
                      <a:r>
                        <a:rPr sz="450" spc="-10" dirty="0">
                          <a:latin typeface="Arial"/>
                          <a:cs typeface="Arial"/>
                        </a:rPr>
                        <a:t>CAR-</a:t>
                      </a:r>
                      <a:r>
                        <a:rPr sz="450" spc="-25" dirty="0">
                          <a:latin typeface="Arial"/>
                          <a:cs typeface="Arial"/>
                        </a:rPr>
                        <a:t>T)</a:t>
                      </a:r>
                      <a:endParaRPr sz="450">
                        <a:latin typeface="Arial"/>
                        <a:cs typeface="Arial"/>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ct val="100000"/>
                        </a:lnSpc>
                        <a:spcBef>
                          <a:spcPts val="790"/>
                        </a:spcBef>
                      </a:pPr>
                      <a:r>
                        <a:rPr sz="700" b="1" spc="-25" dirty="0">
                          <a:solidFill>
                            <a:srgbClr val="065BAA"/>
                          </a:solidFill>
                          <a:latin typeface="Arial"/>
                          <a:cs typeface="Arial"/>
                        </a:rPr>
                        <a:t>3L</a:t>
                      </a:r>
                      <a:endParaRPr sz="700">
                        <a:latin typeface="Arial"/>
                        <a:cs typeface="Arial"/>
                      </a:endParaRPr>
                    </a:p>
                  </a:txBody>
                  <a:tcPr marL="0" marR="0" marT="100330" marB="0">
                    <a:lnL w="12700">
                      <a:solidFill>
                        <a:srgbClr val="FFFFFF"/>
                      </a:solidFill>
                      <a:prstDash val="solid"/>
                    </a:lnL>
                    <a:lnR w="28575">
                      <a:solidFill>
                        <a:srgbClr val="FFFFFF"/>
                      </a:solidFill>
                      <a:prstDash val="solid"/>
                    </a:lnR>
                    <a:lnT w="12700">
                      <a:solidFill>
                        <a:srgbClr val="FFFFFF"/>
                      </a:solidFill>
                      <a:prstDash val="solid"/>
                    </a:lnT>
                    <a:lnB w="12700">
                      <a:solidFill>
                        <a:srgbClr val="FFFFFF"/>
                      </a:solidFill>
                      <a:prstDash val="solid"/>
                    </a:lnB>
                    <a:solidFill>
                      <a:srgbClr val="DFEFFF"/>
                    </a:solidFill>
                  </a:tcPr>
                </a:tc>
                <a:tc>
                  <a:txBody>
                    <a:bodyPr/>
                    <a:lstStyle/>
                    <a:p>
                      <a:pPr algn="ctr">
                        <a:lnSpc>
                          <a:spcPct val="100000"/>
                        </a:lnSpc>
                        <a:spcBef>
                          <a:spcPts val="790"/>
                        </a:spcBef>
                      </a:pPr>
                      <a:r>
                        <a:rPr sz="700" b="1" spc="-25" dirty="0">
                          <a:solidFill>
                            <a:srgbClr val="065BAA"/>
                          </a:solidFill>
                          <a:latin typeface="Arial"/>
                          <a:cs typeface="Arial"/>
                        </a:rPr>
                        <a:t>3L</a:t>
                      </a:r>
                      <a:endParaRPr sz="700">
                        <a:latin typeface="Arial"/>
                        <a:cs typeface="Arial"/>
                      </a:endParaRPr>
                    </a:p>
                  </a:txBody>
                  <a:tcPr marL="0" marR="0" marT="100330" marB="0">
                    <a:lnL w="28575">
                      <a:solidFill>
                        <a:srgbClr val="FFFFFF"/>
                      </a:solidFill>
                      <a:prstDash val="solid"/>
                    </a:lnL>
                    <a:lnR w="6350">
                      <a:solidFill>
                        <a:srgbClr val="FFFFFF"/>
                      </a:solidFill>
                      <a:prstDash val="solid"/>
                    </a:lnR>
                    <a:lnT w="28575">
                      <a:solidFill>
                        <a:srgbClr val="FFFFFF"/>
                      </a:solidFill>
                      <a:prstDash val="solid"/>
                    </a:lnT>
                    <a:lnB w="28575">
                      <a:solidFill>
                        <a:srgbClr val="FFFFFF"/>
                      </a:solidFill>
                      <a:prstDash val="solid"/>
                    </a:lnB>
                    <a:solidFill>
                      <a:srgbClr val="DFEFFF"/>
                    </a:solidFill>
                  </a:tcPr>
                </a:tc>
                <a:extLst>
                  <a:ext uri="{0D108BD9-81ED-4DB2-BD59-A6C34878D82A}">
                    <a16:rowId xmlns:a16="http://schemas.microsoft.com/office/drawing/2014/main" val="10004"/>
                  </a:ext>
                </a:extLst>
              </a:tr>
              <a:tr h="251460">
                <a:tc>
                  <a:txBody>
                    <a:bodyPr/>
                    <a:lstStyle/>
                    <a:p>
                      <a:pPr marL="42545">
                        <a:lnSpc>
                          <a:spcPct val="100000"/>
                        </a:lnSpc>
                        <a:spcBef>
                          <a:spcPts val="555"/>
                        </a:spcBef>
                      </a:pPr>
                      <a:r>
                        <a:rPr sz="700" b="1" spc="-10" dirty="0">
                          <a:latin typeface="Arial"/>
                          <a:cs typeface="Arial"/>
                        </a:rPr>
                        <a:t>OneOncology</a:t>
                      </a:r>
                      <a:endParaRPr sz="700">
                        <a:latin typeface="Arial"/>
                        <a:cs typeface="Arial"/>
                      </a:endParaRPr>
                    </a:p>
                  </a:txBody>
                  <a:tcPr marL="0" marR="0" marT="70485" marB="0">
                    <a:lnT w="6350">
                      <a:solidFill>
                        <a:srgbClr val="BEBEBE"/>
                      </a:solidFill>
                      <a:prstDash val="solid"/>
                    </a:lnT>
                    <a:lnB w="6350">
                      <a:solidFill>
                        <a:srgbClr val="BEBEBE"/>
                      </a:solidFill>
                      <a:prstDash val="solid"/>
                    </a:lnB>
                  </a:tcPr>
                </a:tc>
                <a:tc gridSpan="5">
                  <a:txBody>
                    <a:bodyPr/>
                    <a:lstStyle/>
                    <a:p>
                      <a:pPr algn="ctr">
                        <a:lnSpc>
                          <a:spcPct val="100000"/>
                        </a:lnSpc>
                        <a:spcBef>
                          <a:spcPts val="555"/>
                        </a:spcBef>
                      </a:pPr>
                      <a:r>
                        <a:rPr sz="700" spc="-25" dirty="0">
                          <a:solidFill>
                            <a:srgbClr val="FFFFFF"/>
                          </a:solidFill>
                          <a:latin typeface="Arial"/>
                          <a:cs typeface="Arial"/>
                        </a:rPr>
                        <a:t>TBD</a:t>
                      </a:r>
                      <a:endParaRPr sz="700">
                        <a:latin typeface="Arial"/>
                        <a:cs typeface="Arial"/>
                      </a:endParaRPr>
                    </a:p>
                  </a:txBody>
                  <a:tcPr marL="0" marR="0" marT="70485" marB="0">
                    <a:lnR w="6350">
                      <a:solidFill>
                        <a:srgbClr val="FFFFFF"/>
                      </a:solidFill>
                      <a:prstDash val="solid"/>
                    </a:lnR>
                    <a:lnT w="12700" cap="flat" cmpd="sng" algn="ctr">
                      <a:solidFill>
                        <a:srgbClr val="FFFFFF"/>
                      </a:solidFill>
                      <a:prstDash val="solid"/>
                      <a:round/>
                      <a:headEnd type="none" w="med" len="med"/>
                      <a:tailEnd type="none" w="med" len="med"/>
                    </a:lnT>
                    <a:lnB w="6350">
                      <a:solidFill>
                        <a:srgbClr val="FFFFFF"/>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81305">
                <a:tc>
                  <a:txBody>
                    <a:bodyPr/>
                    <a:lstStyle/>
                    <a:p>
                      <a:pPr marL="42545">
                        <a:lnSpc>
                          <a:spcPct val="100000"/>
                        </a:lnSpc>
                        <a:spcBef>
                          <a:spcPts val="670"/>
                        </a:spcBef>
                      </a:pPr>
                      <a:r>
                        <a:rPr sz="700" b="1" spc="-10" dirty="0">
                          <a:latin typeface="Arial"/>
                          <a:cs typeface="Arial"/>
                        </a:rPr>
                        <a:t>Carelon</a:t>
                      </a:r>
                      <a:endParaRPr sz="700">
                        <a:latin typeface="Arial"/>
                        <a:cs typeface="Arial"/>
                      </a:endParaRPr>
                    </a:p>
                  </a:txBody>
                  <a:tcPr marL="0" marR="0" marT="85090" marB="0">
                    <a:lnT w="6350">
                      <a:solidFill>
                        <a:srgbClr val="BEBEBE"/>
                      </a:solidFill>
                      <a:prstDash val="solid"/>
                    </a:lnT>
                    <a:lnB w="6350">
                      <a:solidFill>
                        <a:srgbClr val="BEBEBE"/>
                      </a:solidFill>
                      <a:prstDash val="solid"/>
                    </a:lnB>
                  </a:tcPr>
                </a:tc>
                <a:tc gridSpan="3">
                  <a:txBody>
                    <a:bodyPr/>
                    <a:lstStyle/>
                    <a:p>
                      <a:pPr>
                        <a:lnSpc>
                          <a:spcPct val="100000"/>
                        </a:lnSpc>
                        <a:spcBef>
                          <a:spcPts val="45"/>
                        </a:spcBef>
                      </a:pPr>
                      <a:endParaRPr sz="600">
                        <a:latin typeface="Times New Roman"/>
                        <a:cs typeface="Times New Roman"/>
                      </a:endParaRPr>
                    </a:p>
                    <a:p>
                      <a:pPr algn="ctr">
                        <a:lnSpc>
                          <a:spcPct val="100000"/>
                        </a:lnSpc>
                      </a:pPr>
                      <a:r>
                        <a:rPr sz="600" spc="-10" dirty="0">
                          <a:latin typeface="Arial"/>
                          <a:cs typeface="Arial"/>
                        </a:rPr>
                        <a:t>CAR-</a:t>
                      </a:r>
                      <a:r>
                        <a:rPr sz="600" dirty="0">
                          <a:latin typeface="Arial"/>
                          <a:cs typeface="Arial"/>
                        </a:rPr>
                        <a:t>T</a:t>
                      </a:r>
                      <a:r>
                        <a:rPr sz="600" spc="30" dirty="0">
                          <a:latin typeface="Arial"/>
                          <a:cs typeface="Arial"/>
                        </a:rPr>
                        <a:t> </a:t>
                      </a:r>
                      <a:r>
                        <a:rPr sz="600" spc="-10" dirty="0">
                          <a:latin typeface="Arial"/>
                          <a:cs typeface="Arial"/>
                        </a:rPr>
                        <a:t>therapies</a:t>
                      </a:r>
                      <a:r>
                        <a:rPr sz="600" dirty="0">
                          <a:latin typeface="Arial"/>
                          <a:cs typeface="Arial"/>
                        </a:rPr>
                        <a:t> not</a:t>
                      </a:r>
                      <a:r>
                        <a:rPr sz="600" spc="25" dirty="0">
                          <a:latin typeface="Arial"/>
                          <a:cs typeface="Arial"/>
                        </a:rPr>
                        <a:t> </a:t>
                      </a:r>
                      <a:r>
                        <a:rPr sz="600" spc="-10" dirty="0">
                          <a:latin typeface="Arial"/>
                          <a:cs typeface="Arial"/>
                        </a:rPr>
                        <a:t>managed</a:t>
                      </a:r>
                      <a:endParaRPr sz="600">
                        <a:latin typeface="Arial"/>
                        <a:cs typeface="Arial"/>
                      </a:endParaRPr>
                    </a:p>
                  </a:txBody>
                  <a:tcPr marL="0" marR="0" marT="5715" marB="0">
                    <a:lnR w="12700">
                      <a:solidFill>
                        <a:srgbClr val="FFFFFF"/>
                      </a:solidFill>
                      <a:prstDash val="solid"/>
                    </a:lnR>
                    <a:lnT w="635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spcBef>
                          <a:spcPts val="45"/>
                        </a:spcBef>
                      </a:pPr>
                      <a:endParaRPr sz="600">
                        <a:latin typeface="Times New Roman"/>
                        <a:cs typeface="Times New Roman"/>
                      </a:endParaRPr>
                    </a:p>
                    <a:p>
                      <a:pPr algn="ctr">
                        <a:lnSpc>
                          <a:spcPct val="100000"/>
                        </a:lnSpc>
                      </a:pPr>
                      <a:r>
                        <a:rPr sz="600" dirty="0">
                          <a:latin typeface="Arial"/>
                          <a:cs typeface="Arial"/>
                        </a:rPr>
                        <a:t>Only</a:t>
                      </a:r>
                      <a:r>
                        <a:rPr sz="600" spc="-35" dirty="0">
                          <a:latin typeface="Arial"/>
                          <a:cs typeface="Arial"/>
                        </a:rPr>
                        <a:t> </a:t>
                      </a:r>
                      <a:r>
                        <a:rPr sz="600" dirty="0">
                          <a:latin typeface="Arial"/>
                          <a:cs typeface="Arial"/>
                        </a:rPr>
                        <a:t>Manages</a:t>
                      </a:r>
                      <a:r>
                        <a:rPr sz="600" spc="-15" dirty="0">
                          <a:latin typeface="Arial"/>
                          <a:cs typeface="Arial"/>
                        </a:rPr>
                        <a:t> </a:t>
                      </a:r>
                      <a:r>
                        <a:rPr sz="600" spc="-25" dirty="0">
                          <a:latin typeface="Arial"/>
                          <a:cs typeface="Arial"/>
                        </a:rPr>
                        <a:t>1L</a:t>
                      </a:r>
                      <a:endParaRPr sz="600">
                        <a:latin typeface="Arial"/>
                        <a:cs typeface="Arial"/>
                      </a:endParaRPr>
                    </a:p>
                  </a:txBody>
                  <a:tcPr marL="0" marR="0" marT="5715" marB="0">
                    <a:lnL w="12700">
                      <a:solidFill>
                        <a:srgbClr val="FFFFFF"/>
                      </a:solidFill>
                      <a:prstDash val="solid"/>
                    </a:lnL>
                    <a:lnR w="6350">
                      <a:solidFill>
                        <a:srgbClr val="FFFFFF"/>
                      </a:solidFill>
                      <a:prstDash val="solid"/>
                    </a:lnR>
                    <a:lnT w="635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extLst>
                  <a:ext uri="{0D108BD9-81ED-4DB2-BD59-A6C34878D82A}">
                    <a16:rowId xmlns:a16="http://schemas.microsoft.com/office/drawing/2014/main" val="10006"/>
                  </a:ext>
                </a:extLst>
              </a:tr>
              <a:tr h="281305">
                <a:tc>
                  <a:txBody>
                    <a:bodyPr/>
                    <a:lstStyle/>
                    <a:p>
                      <a:pPr marL="42545">
                        <a:lnSpc>
                          <a:spcPct val="100000"/>
                        </a:lnSpc>
                        <a:spcBef>
                          <a:spcPts val="670"/>
                        </a:spcBef>
                      </a:pPr>
                      <a:r>
                        <a:rPr sz="700" b="1" dirty="0">
                          <a:latin typeface="Arial"/>
                          <a:cs typeface="Arial"/>
                        </a:rPr>
                        <a:t>UHC</a:t>
                      </a:r>
                      <a:r>
                        <a:rPr sz="700" b="1" spc="-10" dirty="0">
                          <a:latin typeface="Arial"/>
                          <a:cs typeface="Arial"/>
                        </a:rPr>
                        <a:t> </a:t>
                      </a:r>
                      <a:r>
                        <a:rPr sz="700" b="1" dirty="0">
                          <a:latin typeface="Arial"/>
                          <a:cs typeface="Arial"/>
                        </a:rPr>
                        <a:t>/ </a:t>
                      </a:r>
                      <a:r>
                        <a:rPr sz="700" b="1" spc="-10" dirty="0">
                          <a:latin typeface="Arial"/>
                          <a:cs typeface="Arial"/>
                        </a:rPr>
                        <a:t>Optum</a:t>
                      </a:r>
                      <a:endParaRPr sz="700">
                        <a:latin typeface="Arial"/>
                        <a:cs typeface="Arial"/>
                      </a:endParaRPr>
                    </a:p>
                  </a:txBody>
                  <a:tcPr marL="0" marR="0" marT="85090" marB="0">
                    <a:lnT w="6350">
                      <a:solidFill>
                        <a:srgbClr val="BEBEBE"/>
                      </a:solidFill>
                      <a:prstDash val="solid"/>
                    </a:lnT>
                    <a:lnB w="6350">
                      <a:solidFill>
                        <a:srgbClr val="BEBEBE"/>
                      </a:solidFill>
                      <a:prstDash val="solid"/>
                    </a:lnB>
                  </a:tcPr>
                </a:tc>
                <a:tc gridSpan="3">
                  <a:txBody>
                    <a:bodyPr/>
                    <a:lstStyle/>
                    <a:p>
                      <a:pPr>
                        <a:lnSpc>
                          <a:spcPct val="100000"/>
                        </a:lnSpc>
                        <a:spcBef>
                          <a:spcPts val="45"/>
                        </a:spcBef>
                      </a:pPr>
                      <a:endParaRPr sz="600">
                        <a:latin typeface="Times New Roman"/>
                        <a:cs typeface="Times New Roman"/>
                      </a:endParaRPr>
                    </a:p>
                    <a:p>
                      <a:pPr algn="ctr">
                        <a:lnSpc>
                          <a:spcPct val="100000"/>
                        </a:lnSpc>
                      </a:pPr>
                      <a:r>
                        <a:rPr sz="600" spc="-10" dirty="0">
                          <a:latin typeface="Arial"/>
                          <a:cs typeface="Arial"/>
                        </a:rPr>
                        <a:t>CAR-</a:t>
                      </a:r>
                      <a:r>
                        <a:rPr sz="600" dirty="0">
                          <a:latin typeface="Arial"/>
                          <a:cs typeface="Arial"/>
                        </a:rPr>
                        <a:t>T</a:t>
                      </a:r>
                      <a:r>
                        <a:rPr sz="600" spc="30" dirty="0">
                          <a:latin typeface="Arial"/>
                          <a:cs typeface="Arial"/>
                        </a:rPr>
                        <a:t> </a:t>
                      </a:r>
                      <a:r>
                        <a:rPr sz="600" spc="-10" dirty="0">
                          <a:latin typeface="Arial"/>
                          <a:cs typeface="Arial"/>
                        </a:rPr>
                        <a:t>therapies</a:t>
                      </a:r>
                      <a:r>
                        <a:rPr sz="600" dirty="0">
                          <a:latin typeface="Arial"/>
                          <a:cs typeface="Arial"/>
                        </a:rPr>
                        <a:t> not</a:t>
                      </a:r>
                      <a:r>
                        <a:rPr sz="600" spc="25" dirty="0">
                          <a:latin typeface="Arial"/>
                          <a:cs typeface="Arial"/>
                        </a:rPr>
                        <a:t> </a:t>
                      </a:r>
                      <a:r>
                        <a:rPr sz="600" spc="-10" dirty="0">
                          <a:latin typeface="Arial"/>
                          <a:cs typeface="Arial"/>
                        </a:rPr>
                        <a:t>managed</a:t>
                      </a:r>
                      <a:endParaRPr sz="600">
                        <a:latin typeface="Arial"/>
                        <a:cs typeface="Arial"/>
                      </a:endParaRPr>
                    </a:p>
                  </a:txBody>
                  <a:tcPr marL="0" marR="0" marT="571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670"/>
                        </a:spcBef>
                      </a:pPr>
                      <a:r>
                        <a:rPr sz="700" b="1" spc="-25" dirty="0">
                          <a:solidFill>
                            <a:srgbClr val="D40055"/>
                          </a:solidFill>
                          <a:latin typeface="Arial"/>
                          <a:cs typeface="Arial"/>
                        </a:rPr>
                        <a:t>NR</a:t>
                      </a:r>
                      <a:endParaRPr sz="700">
                        <a:latin typeface="Arial"/>
                        <a:cs typeface="Arial"/>
                      </a:endParaRPr>
                    </a:p>
                  </a:txBody>
                  <a:tcPr marL="0" marR="0" marT="850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ct val="100000"/>
                        </a:lnSpc>
                        <a:spcBef>
                          <a:spcPts val="670"/>
                        </a:spcBef>
                      </a:pPr>
                      <a:r>
                        <a:rPr sz="700" dirty="0">
                          <a:solidFill>
                            <a:srgbClr val="FFFFFF"/>
                          </a:solidFill>
                          <a:latin typeface="Arial"/>
                          <a:cs typeface="Arial"/>
                        </a:rPr>
                        <a:t>Not</a:t>
                      </a:r>
                      <a:r>
                        <a:rPr sz="700" spc="-15" dirty="0">
                          <a:solidFill>
                            <a:srgbClr val="FFFFFF"/>
                          </a:solidFill>
                          <a:latin typeface="Arial"/>
                          <a:cs typeface="Arial"/>
                        </a:rPr>
                        <a:t> </a:t>
                      </a:r>
                      <a:r>
                        <a:rPr sz="700" spc="-10" dirty="0">
                          <a:solidFill>
                            <a:srgbClr val="FFFFFF"/>
                          </a:solidFill>
                          <a:latin typeface="Arial"/>
                          <a:cs typeface="Arial"/>
                        </a:rPr>
                        <a:t>Reviewed</a:t>
                      </a:r>
                      <a:endParaRPr sz="700">
                        <a:latin typeface="Arial"/>
                        <a:cs typeface="Arial"/>
                      </a:endParaRPr>
                    </a:p>
                  </a:txBody>
                  <a:tcPr marL="0" marR="0" marT="8509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7"/>
                  </a:ext>
                </a:extLst>
              </a:tr>
              <a:tr h="281305">
                <a:tc>
                  <a:txBody>
                    <a:bodyPr/>
                    <a:lstStyle/>
                    <a:p>
                      <a:pPr marL="42545">
                        <a:lnSpc>
                          <a:spcPct val="100000"/>
                        </a:lnSpc>
                        <a:spcBef>
                          <a:spcPts val="670"/>
                        </a:spcBef>
                      </a:pPr>
                      <a:r>
                        <a:rPr sz="700" b="1" spc="-10" dirty="0">
                          <a:latin typeface="Arial"/>
                          <a:cs typeface="Arial"/>
                        </a:rPr>
                        <a:t>Evolent</a:t>
                      </a:r>
                      <a:endParaRPr sz="700">
                        <a:latin typeface="Arial"/>
                        <a:cs typeface="Arial"/>
                      </a:endParaRPr>
                    </a:p>
                  </a:txBody>
                  <a:tcPr marL="0" marR="0" marT="85090" marB="0">
                    <a:lnT w="6350">
                      <a:solidFill>
                        <a:srgbClr val="BEBEBE"/>
                      </a:solidFill>
                      <a:prstDash val="solid"/>
                    </a:lnT>
                    <a:lnB w="6350">
                      <a:solidFill>
                        <a:srgbClr val="BEBEBE"/>
                      </a:solidFill>
                      <a:prstDash val="solid"/>
                    </a:lnB>
                  </a:tcPr>
                </a:tc>
                <a:tc gridSpan="3">
                  <a:txBody>
                    <a:bodyPr/>
                    <a:lstStyle/>
                    <a:p>
                      <a:pPr>
                        <a:lnSpc>
                          <a:spcPct val="100000"/>
                        </a:lnSpc>
                        <a:spcBef>
                          <a:spcPts val="45"/>
                        </a:spcBef>
                      </a:pPr>
                      <a:endParaRPr sz="600">
                        <a:latin typeface="Times New Roman"/>
                        <a:cs typeface="Times New Roman"/>
                      </a:endParaRPr>
                    </a:p>
                    <a:p>
                      <a:pPr algn="ctr">
                        <a:lnSpc>
                          <a:spcPct val="100000"/>
                        </a:lnSpc>
                      </a:pPr>
                      <a:r>
                        <a:rPr sz="600" spc="-10" dirty="0">
                          <a:latin typeface="Arial"/>
                          <a:cs typeface="Arial"/>
                        </a:rPr>
                        <a:t>CAR-</a:t>
                      </a:r>
                      <a:r>
                        <a:rPr sz="600" dirty="0">
                          <a:latin typeface="Arial"/>
                          <a:cs typeface="Arial"/>
                        </a:rPr>
                        <a:t>T</a:t>
                      </a:r>
                      <a:r>
                        <a:rPr sz="600" spc="30" dirty="0">
                          <a:latin typeface="Arial"/>
                          <a:cs typeface="Arial"/>
                        </a:rPr>
                        <a:t> </a:t>
                      </a:r>
                      <a:r>
                        <a:rPr sz="600" spc="-10" dirty="0">
                          <a:latin typeface="Arial"/>
                          <a:cs typeface="Arial"/>
                        </a:rPr>
                        <a:t>therapies</a:t>
                      </a:r>
                      <a:r>
                        <a:rPr sz="600" dirty="0">
                          <a:latin typeface="Arial"/>
                          <a:cs typeface="Arial"/>
                        </a:rPr>
                        <a:t> not</a:t>
                      </a:r>
                      <a:r>
                        <a:rPr sz="600" spc="25" dirty="0">
                          <a:latin typeface="Arial"/>
                          <a:cs typeface="Arial"/>
                        </a:rPr>
                        <a:t> </a:t>
                      </a:r>
                      <a:r>
                        <a:rPr sz="600" spc="-10" dirty="0">
                          <a:latin typeface="Arial"/>
                          <a:cs typeface="Arial"/>
                        </a:rPr>
                        <a:t>managed</a:t>
                      </a:r>
                      <a:endParaRPr sz="600">
                        <a:latin typeface="Arial"/>
                        <a:cs typeface="Arial"/>
                      </a:endParaRPr>
                    </a:p>
                  </a:txBody>
                  <a:tcPr marL="0" marR="0" marT="571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670"/>
                        </a:spcBef>
                      </a:pPr>
                      <a:r>
                        <a:rPr sz="700" b="1" spc="-25" dirty="0">
                          <a:solidFill>
                            <a:srgbClr val="D40055"/>
                          </a:solidFill>
                          <a:latin typeface="Arial"/>
                          <a:cs typeface="Arial"/>
                        </a:rPr>
                        <a:t>NR</a:t>
                      </a:r>
                      <a:endParaRPr sz="700">
                        <a:latin typeface="Arial"/>
                        <a:cs typeface="Arial"/>
                      </a:endParaRPr>
                    </a:p>
                  </a:txBody>
                  <a:tcPr marL="0" marR="0" marT="850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4DC"/>
                    </a:solidFill>
                  </a:tcPr>
                </a:tc>
                <a:tc>
                  <a:txBody>
                    <a:bodyPr/>
                    <a:lstStyle/>
                    <a:p>
                      <a:pPr algn="ctr">
                        <a:lnSpc>
                          <a:spcPct val="100000"/>
                        </a:lnSpc>
                        <a:spcBef>
                          <a:spcPts val="670"/>
                        </a:spcBef>
                      </a:pPr>
                      <a:r>
                        <a:rPr sz="700" dirty="0">
                          <a:solidFill>
                            <a:srgbClr val="FFFFFF"/>
                          </a:solidFill>
                          <a:latin typeface="Arial"/>
                          <a:cs typeface="Arial"/>
                        </a:rPr>
                        <a:t>Not</a:t>
                      </a:r>
                      <a:r>
                        <a:rPr sz="700" spc="-15" dirty="0">
                          <a:solidFill>
                            <a:srgbClr val="FFFFFF"/>
                          </a:solidFill>
                          <a:latin typeface="Arial"/>
                          <a:cs typeface="Arial"/>
                        </a:rPr>
                        <a:t> </a:t>
                      </a:r>
                      <a:r>
                        <a:rPr sz="700" spc="-10" dirty="0">
                          <a:solidFill>
                            <a:srgbClr val="FFFFFF"/>
                          </a:solidFill>
                          <a:latin typeface="Arial"/>
                          <a:cs typeface="Arial"/>
                        </a:rPr>
                        <a:t>Reviewed</a:t>
                      </a:r>
                      <a:endParaRPr sz="700">
                        <a:latin typeface="Arial"/>
                        <a:cs typeface="Arial"/>
                      </a:endParaRPr>
                    </a:p>
                  </a:txBody>
                  <a:tcPr marL="0" marR="0" marT="8509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8"/>
                  </a:ext>
                </a:extLst>
              </a:tr>
              <a:tr h="281305">
                <a:tc>
                  <a:txBody>
                    <a:bodyPr/>
                    <a:lstStyle/>
                    <a:p>
                      <a:pPr marL="42545">
                        <a:lnSpc>
                          <a:spcPct val="100000"/>
                        </a:lnSpc>
                        <a:spcBef>
                          <a:spcPts val="670"/>
                        </a:spcBef>
                      </a:pPr>
                      <a:r>
                        <a:rPr sz="700" b="1" spc="-10" dirty="0">
                          <a:latin typeface="Arial"/>
                          <a:cs typeface="Arial"/>
                        </a:rPr>
                        <a:t>Cigna</a:t>
                      </a:r>
                      <a:endParaRPr sz="700">
                        <a:latin typeface="Arial"/>
                        <a:cs typeface="Arial"/>
                      </a:endParaRPr>
                    </a:p>
                  </a:txBody>
                  <a:tcPr marL="0" marR="0" marT="85090" marB="0">
                    <a:lnT w="6350">
                      <a:solidFill>
                        <a:srgbClr val="BEBEBE"/>
                      </a:solidFill>
                      <a:prstDash val="solid"/>
                    </a:lnT>
                    <a:lnB w="6350">
                      <a:solidFill>
                        <a:srgbClr val="FFFFFF"/>
                      </a:solidFill>
                      <a:prstDash val="solid"/>
                    </a:lnB>
                  </a:tcPr>
                </a:tc>
                <a:tc gridSpan="3">
                  <a:txBody>
                    <a:bodyPr/>
                    <a:lstStyle/>
                    <a:p>
                      <a:pPr>
                        <a:lnSpc>
                          <a:spcPct val="100000"/>
                        </a:lnSpc>
                        <a:spcBef>
                          <a:spcPts val="45"/>
                        </a:spcBef>
                      </a:pPr>
                      <a:endParaRPr sz="600">
                        <a:latin typeface="Times New Roman"/>
                        <a:cs typeface="Times New Roman"/>
                      </a:endParaRPr>
                    </a:p>
                    <a:p>
                      <a:pPr algn="ctr">
                        <a:lnSpc>
                          <a:spcPct val="100000"/>
                        </a:lnSpc>
                      </a:pPr>
                      <a:r>
                        <a:rPr sz="600" spc="-10" dirty="0">
                          <a:latin typeface="Arial"/>
                          <a:cs typeface="Arial"/>
                        </a:rPr>
                        <a:t>CAR-</a:t>
                      </a:r>
                      <a:r>
                        <a:rPr sz="600" dirty="0">
                          <a:latin typeface="Arial"/>
                          <a:cs typeface="Arial"/>
                        </a:rPr>
                        <a:t>T</a:t>
                      </a:r>
                      <a:r>
                        <a:rPr sz="600" spc="30" dirty="0">
                          <a:latin typeface="Arial"/>
                          <a:cs typeface="Arial"/>
                        </a:rPr>
                        <a:t> </a:t>
                      </a:r>
                      <a:r>
                        <a:rPr sz="600" spc="-10" dirty="0">
                          <a:latin typeface="Arial"/>
                          <a:cs typeface="Arial"/>
                        </a:rPr>
                        <a:t>therapies</a:t>
                      </a:r>
                      <a:r>
                        <a:rPr sz="600" dirty="0">
                          <a:latin typeface="Arial"/>
                          <a:cs typeface="Arial"/>
                        </a:rPr>
                        <a:t> not</a:t>
                      </a:r>
                      <a:r>
                        <a:rPr sz="600" spc="25" dirty="0">
                          <a:latin typeface="Arial"/>
                          <a:cs typeface="Arial"/>
                        </a:rPr>
                        <a:t> </a:t>
                      </a:r>
                      <a:r>
                        <a:rPr sz="600" spc="-10" dirty="0">
                          <a:latin typeface="Arial"/>
                          <a:cs typeface="Arial"/>
                        </a:rPr>
                        <a:t>managed</a:t>
                      </a:r>
                      <a:endParaRPr sz="600">
                        <a:latin typeface="Arial"/>
                        <a:cs typeface="Arial"/>
                      </a:endParaRPr>
                    </a:p>
                  </a:txBody>
                  <a:tcPr marL="0" marR="0" marT="5715" marB="0">
                    <a:lnR w="12700">
                      <a:solidFill>
                        <a:srgbClr val="FFFFFF"/>
                      </a:solidFill>
                      <a:prstDash val="solid"/>
                    </a:lnR>
                    <a:lnT w="12700">
                      <a:solidFill>
                        <a:srgbClr val="FFFFFF"/>
                      </a:solidFill>
                      <a:prstDash val="solid"/>
                    </a:lnT>
                    <a:lnB w="635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spcBef>
                          <a:spcPts val="45"/>
                        </a:spcBef>
                      </a:pPr>
                      <a:endParaRPr sz="600">
                        <a:latin typeface="Times New Roman"/>
                        <a:cs typeface="Times New Roman"/>
                      </a:endParaRPr>
                    </a:p>
                    <a:p>
                      <a:pPr algn="ctr">
                        <a:lnSpc>
                          <a:spcPct val="100000"/>
                        </a:lnSpc>
                      </a:pPr>
                      <a:r>
                        <a:rPr sz="600" dirty="0">
                          <a:latin typeface="Arial"/>
                          <a:cs typeface="Arial"/>
                        </a:rPr>
                        <a:t>Only</a:t>
                      </a:r>
                      <a:r>
                        <a:rPr sz="600" spc="-35" dirty="0">
                          <a:latin typeface="Arial"/>
                          <a:cs typeface="Arial"/>
                        </a:rPr>
                        <a:t> </a:t>
                      </a:r>
                      <a:r>
                        <a:rPr sz="600" dirty="0">
                          <a:latin typeface="Arial"/>
                          <a:cs typeface="Arial"/>
                        </a:rPr>
                        <a:t>Manages</a:t>
                      </a:r>
                      <a:r>
                        <a:rPr sz="600" spc="-15" dirty="0">
                          <a:latin typeface="Arial"/>
                          <a:cs typeface="Arial"/>
                        </a:rPr>
                        <a:t> </a:t>
                      </a:r>
                      <a:r>
                        <a:rPr sz="600" spc="-25" dirty="0">
                          <a:latin typeface="Arial"/>
                          <a:cs typeface="Arial"/>
                        </a:rPr>
                        <a:t>1L</a:t>
                      </a:r>
                      <a:endParaRPr sz="600">
                        <a:latin typeface="Arial"/>
                        <a:cs typeface="Arial"/>
                      </a:endParaRPr>
                    </a:p>
                  </a:txBody>
                  <a:tcPr marL="0" marR="0" marT="5715" marB="0">
                    <a:lnL w="12700">
                      <a:solidFill>
                        <a:srgbClr val="FFFFFF"/>
                      </a:solidFill>
                      <a:prstDash val="solid"/>
                    </a:lnL>
                    <a:lnR w="6350">
                      <a:solidFill>
                        <a:srgbClr val="FFFFFF"/>
                      </a:solidFill>
                      <a:prstDash val="solid"/>
                    </a:lnR>
                    <a:lnT w="12700">
                      <a:solidFill>
                        <a:srgbClr val="FFFFFF"/>
                      </a:solidFill>
                      <a:prstDash val="solid"/>
                    </a:lnT>
                    <a:lnB w="6350">
                      <a:solidFill>
                        <a:srgbClr val="FFFFFF"/>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
        <p:nvSpPr>
          <p:cNvPr id="19" name="object 19"/>
          <p:cNvSpPr txBox="1"/>
          <p:nvPr/>
        </p:nvSpPr>
        <p:spPr>
          <a:xfrm>
            <a:off x="293643" y="4083559"/>
            <a:ext cx="1136650" cy="690245"/>
          </a:xfrm>
          <a:prstGeom prst="rect">
            <a:avLst/>
          </a:prstGeom>
        </p:spPr>
        <p:txBody>
          <a:bodyPr vert="horz" wrap="square" lIns="0" tIns="12700" rIns="0" bIns="0" rtlCol="0">
            <a:spAutoFit/>
          </a:bodyPr>
          <a:lstStyle/>
          <a:p>
            <a:pPr marL="12700" marR="65405" indent="4445" algn="just">
              <a:lnSpc>
                <a:spcPct val="100000"/>
              </a:lnSpc>
              <a:spcBef>
                <a:spcPts val="100"/>
              </a:spcBef>
            </a:pPr>
            <a:r>
              <a:rPr sz="600" b="1" dirty="0">
                <a:latin typeface="Arial"/>
                <a:cs typeface="Arial"/>
              </a:rPr>
              <a:t>Note</a:t>
            </a:r>
            <a:r>
              <a:rPr sz="600" dirty="0">
                <a:latin typeface="Arial"/>
                <a:cs typeface="Arial"/>
              </a:rPr>
              <a:t>:</a:t>
            </a:r>
            <a:r>
              <a:rPr sz="600" spc="-35" dirty="0">
                <a:latin typeface="Arial"/>
                <a:cs typeface="Arial"/>
              </a:rPr>
              <a:t> </a:t>
            </a:r>
            <a:r>
              <a:rPr sz="600" dirty="0">
                <a:latin typeface="Arial"/>
                <a:cs typeface="Arial"/>
              </a:rPr>
              <a:t>Regimens</a:t>
            </a:r>
            <a:r>
              <a:rPr sz="600" spc="-20" dirty="0">
                <a:latin typeface="Arial"/>
                <a:cs typeface="Arial"/>
              </a:rPr>
              <a:t> </a:t>
            </a:r>
            <a:r>
              <a:rPr sz="600" dirty="0">
                <a:latin typeface="Arial"/>
                <a:cs typeface="Arial"/>
              </a:rPr>
              <a:t>are</a:t>
            </a:r>
            <a:r>
              <a:rPr sz="600" spc="-25" dirty="0">
                <a:latin typeface="Arial"/>
                <a:cs typeface="Arial"/>
              </a:rPr>
              <a:t> </a:t>
            </a:r>
            <a:r>
              <a:rPr sz="600" spc="-10" dirty="0">
                <a:latin typeface="Arial"/>
                <a:cs typeface="Arial"/>
              </a:rPr>
              <a:t>generally</a:t>
            </a:r>
            <a:r>
              <a:rPr sz="600" spc="500" dirty="0">
                <a:latin typeface="Arial"/>
                <a:cs typeface="Arial"/>
              </a:rPr>
              <a:t> </a:t>
            </a:r>
            <a:r>
              <a:rPr sz="600" spc="-10" dirty="0">
                <a:latin typeface="Arial"/>
                <a:cs typeface="Arial"/>
              </a:rPr>
              <a:t>arranged</a:t>
            </a:r>
            <a:r>
              <a:rPr sz="600" dirty="0">
                <a:latin typeface="Arial"/>
                <a:cs typeface="Arial"/>
              </a:rPr>
              <a:t> left</a:t>
            </a:r>
            <a:r>
              <a:rPr sz="600" spc="-20" dirty="0">
                <a:latin typeface="Arial"/>
                <a:cs typeface="Arial"/>
              </a:rPr>
              <a:t> </a:t>
            </a:r>
            <a:r>
              <a:rPr sz="600" dirty="0">
                <a:latin typeface="Arial"/>
                <a:cs typeface="Arial"/>
              </a:rPr>
              <a:t>to</a:t>
            </a:r>
            <a:r>
              <a:rPr sz="600" spc="-5" dirty="0">
                <a:latin typeface="Arial"/>
                <a:cs typeface="Arial"/>
              </a:rPr>
              <a:t> </a:t>
            </a:r>
            <a:r>
              <a:rPr sz="600" dirty="0">
                <a:latin typeface="Arial"/>
                <a:cs typeface="Arial"/>
              </a:rPr>
              <a:t>right</a:t>
            </a:r>
            <a:r>
              <a:rPr sz="600" spc="-25" dirty="0">
                <a:latin typeface="Arial"/>
                <a:cs typeface="Arial"/>
              </a:rPr>
              <a:t> </a:t>
            </a:r>
            <a:r>
              <a:rPr sz="600" dirty="0">
                <a:latin typeface="Arial"/>
                <a:cs typeface="Arial"/>
              </a:rPr>
              <a:t>in</a:t>
            </a:r>
            <a:r>
              <a:rPr sz="600" spc="5" dirty="0">
                <a:latin typeface="Arial"/>
                <a:cs typeface="Arial"/>
              </a:rPr>
              <a:t> </a:t>
            </a:r>
            <a:r>
              <a:rPr sz="600" dirty="0">
                <a:latin typeface="Arial"/>
                <a:cs typeface="Arial"/>
              </a:rPr>
              <a:t>order</a:t>
            </a:r>
            <a:r>
              <a:rPr sz="600" spc="-5" dirty="0">
                <a:latin typeface="Arial"/>
                <a:cs typeface="Arial"/>
              </a:rPr>
              <a:t> </a:t>
            </a:r>
            <a:r>
              <a:rPr sz="600" spc="-25" dirty="0">
                <a:latin typeface="Arial"/>
                <a:cs typeface="Arial"/>
              </a:rPr>
              <a:t>of</a:t>
            </a:r>
            <a:r>
              <a:rPr sz="600" spc="500" dirty="0">
                <a:latin typeface="Arial"/>
                <a:cs typeface="Arial"/>
              </a:rPr>
              <a:t> </a:t>
            </a:r>
            <a:r>
              <a:rPr sz="600" dirty="0">
                <a:latin typeface="Arial"/>
                <a:cs typeface="Arial"/>
              </a:rPr>
              <a:t>FDA</a:t>
            </a:r>
            <a:r>
              <a:rPr sz="600" spc="-10" dirty="0">
                <a:latin typeface="Arial"/>
                <a:cs typeface="Arial"/>
              </a:rPr>
              <a:t> approval</a:t>
            </a:r>
            <a:endParaRPr sz="600">
              <a:latin typeface="Arial"/>
              <a:cs typeface="Arial"/>
            </a:endParaRPr>
          </a:p>
          <a:p>
            <a:pPr marL="12700" marR="5080">
              <a:lnSpc>
                <a:spcPct val="100000"/>
              </a:lnSpc>
              <a:spcBef>
                <a:spcPts val="190"/>
              </a:spcBef>
            </a:pPr>
            <a:r>
              <a:rPr sz="600" dirty="0">
                <a:latin typeface="Arial"/>
                <a:cs typeface="Arial"/>
              </a:rPr>
              <a:t>Source:</a:t>
            </a:r>
            <a:r>
              <a:rPr sz="600" spc="-25" dirty="0">
                <a:latin typeface="Arial"/>
                <a:cs typeface="Arial"/>
              </a:rPr>
              <a:t> </a:t>
            </a:r>
            <a:r>
              <a:rPr sz="600" dirty="0">
                <a:latin typeface="Arial"/>
                <a:cs typeface="Arial"/>
              </a:rPr>
              <a:t>TDG</a:t>
            </a:r>
            <a:r>
              <a:rPr sz="600" spc="-25" dirty="0">
                <a:latin typeface="Arial"/>
                <a:cs typeface="Arial"/>
              </a:rPr>
              <a:t> </a:t>
            </a:r>
            <a:r>
              <a:rPr sz="600" dirty="0">
                <a:latin typeface="Arial"/>
                <a:cs typeface="Arial"/>
              </a:rPr>
              <a:t>Research;</a:t>
            </a:r>
            <a:r>
              <a:rPr sz="600" spc="-10" dirty="0">
                <a:latin typeface="Arial"/>
                <a:cs typeface="Arial"/>
              </a:rPr>
              <a:t> Publicly</a:t>
            </a:r>
            <a:r>
              <a:rPr sz="600" spc="500" dirty="0">
                <a:latin typeface="Arial"/>
                <a:cs typeface="Arial"/>
              </a:rPr>
              <a:t> </a:t>
            </a:r>
            <a:r>
              <a:rPr sz="600" dirty="0">
                <a:latin typeface="Arial"/>
                <a:cs typeface="Arial"/>
              </a:rPr>
              <a:t>Available</a:t>
            </a:r>
            <a:r>
              <a:rPr sz="600" spc="10" dirty="0">
                <a:latin typeface="Arial"/>
                <a:cs typeface="Arial"/>
              </a:rPr>
              <a:t> </a:t>
            </a:r>
            <a:r>
              <a:rPr sz="600" spc="-10" dirty="0">
                <a:latin typeface="Arial"/>
                <a:cs typeface="Arial"/>
              </a:rPr>
              <a:t>Information</a:t>
            </a:r>
            <a:r>
              <a:rPr sz="600" spc="10" dirty="0">
                <a:latin typeface="Arial"/>
                <a:cs typeface="Arial"/>
              </a:rPr>
              <a:t> </a:t>
            </a:r>
            <a:r>
              <a:rPr sz="600" dirty="0">
                <a:latin typeface="Arial"/>
                <a:cs typeface="Arial"/>
              </a:rPr>
              <a:t>&amp;</a:t>
            </a:r>
            <a:r>
              <a:rPr sz="600" spc="15" dirty="0">
                <a:latin typeface="Arial"/>
                <a:cs typeface="Arial"/>
              </a:rPr>
              <a:t> </a:t>
            </a:r>
            <a:r>
              <a:rPr sz="600" spc="-20" dirty="0">
                <a:latin typeface="Arial"/>
                <a:cs typeface="Arial"/>
              </a:rPr>
              <a:t>Self-</a:t>
            </a:r>
            <a:r>
              <a:rPr sz="600" spc="500" dirty="0">
                <a:latin typeface="Arial"/>
                <a:cs typeface="Arial"/>
              </a:rPr>
              <a:t> </a:t>
            </a:r>
            <a:r>
              <a:rPr sz="600" dirty="0">
                <a:latin typeface="Arial"/>
                <a:cs typeface="Arial"/>
              </a:rPr>
              <a:t>Reported</a:t>
            </a:r>
            <a:r>
              <a:rPr sz="600" spc="-25" dirty="0">
                <a:latin typeface="Arial"/>
                <a:cs typeface="Arial"/>
              </a:rPr>
              <a:t> </a:t>
            </a:r>
            <a:r>
              <a:rPr sz="600" dirty="0">
                <a:latin typeface="Arial"/>
                <a:cs typeface="Arial"/>
              </a:rPr>
              <a:t>via</a:t>
            </a:r>
            <a:r>
              <a:rPr sz="600" spc="-35" dirty="0">
                <a:latin typeface="Arial"/>
                <a:cs typeface="Arial"/>
              </a:rPr>
              <a:t> </a:t>
            </a:r>
            <a:r>
              <a:rPr sz="600" dirty="0">
                <a:latin typeface="Arial"/>
                <a:cs typeface="Arial"/>
              </a:rPr>
              <a:t>Primary</a:t>
            </a:r>
            <a:r>
              <a:rPr sz="600" spc="-25" dirty="0">
                <a:latin typeface="Arial"/>
                <a:cs typeface="Arial"/>
              </a:rPr>
              <a:t> </a:t>
            </a:r>
            <a:r>
              <a:rPr sz="600" dirty="0">
                <a:latin typeface="Arial"/>
                <a:cs typeface="Arial"/>
              </a:rPr>
              <a:t>Research</a:t>
            </a:r>
            <a:r>
              <a:rPr sz="600" spc="-10" dirty="0">
                <a:latin typeface="Arial"/>
                <a:cs typeface="Arial"/>
              </a:rPr>
              <a:t> </a:t>
            </a:r>
            <a:r>
              <a:rPr sz="600" spc="-50" dirty="0">
                <a:latin typeface="Arial"/>
                <a:cs typeface="Arial"/>
              </a:rPr>
              <a:t>/</a:t>
            </a:r>
            <a:r>
              <a:rPr sz="600" spc="500" dirty="0">
                <a:latin typeface="Arial"/>
                <a:cs typeface="Arial"/>
              </a:rPr>
              <a:t> </a:t>
            </a:r>
            <a:r>
              <a:rPr sz="600" dirty="0">
                <a:latin typeface="Arial"/>
                <a:cs typeface="Arial"/>
              </a:rPr>
              <a:t>Survey</a:t>
            </a:r>
            <a:r>
              <a:rPr sz="600" spc="-35" dirty="0">
                <a:latin typeface="Arial"/>
                <a:cs typeface="Arial"/>
              </a:rPr>
              <a:t> </a:t>
            </a:r>
            <a:r>
              <a:rPr sz="600" dirty="0">
                <a:latin typeface="Arial"/>
                <a:cs typeface="Arial"/>
              </a:rPr>
              <a:t>(December</a:t>
            </a:r>
            <a:r>
              <a:rPr sz="600" spc="-25" dirty="0">
                <a:latin typeface="Arial"/>
                <a:cs typeface="Arial"/>
              </a:rPr>
              <a:t> </a:t>
            </a:r>
            <a:r>
              <a:rPr sz="600" spc="-10" dirty="0">
                <a:latin typeface="Arial"/>
                <a:cs typeface="Arial"/>
              </a:rPr>
              <a:t>2024)</a:t>
            </a:r>
            <a:endParaRPr sz="600">
              <a:latin typeface="Arial"/>
              <a:cs typeface="Arial"/>
            </a:endParaRPr>
          </a:p>
        </p:txBody>
      </p:sp>
      <p:sp>
        <p:nvSpPr>
          <p:cNvPr id="20" name="object 20"/>
          <p:cNvSpPr/>
          <p:nvPr/>
        </p:nvSpPr>
        <p:spPr>
          <a:xfrm>
            <a:off x="304800" y="1642782"/>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BDDFFC"/>
          </a:solidFill>
        </p:spPr>
        <p:txBody>
          <a:bodyPr wrap="square" lIns="0" tIns="0" rIns="0" bIns="0" rtlCol="0"/>
          <a:lstStyle/>
          <a:p>
            <a:endParaRPr/>
          </a:p>
        </p:txBody>
      </p:sp>
      <p:sp>
        <p:nvSpPr>
          <p:cNvPr id="21" name="object 21"/>
          <p:cNvSpPr/>
          <p:nvPr/>
        </p:nvSpPr>
        <p:spPr>
          <a:xfrm>
            <a:off x="304800" y="1839137"/>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EBD2F8"/>
          </a:solidFill>
        </p:spPr>
        <p:txBody>
          <a:bodyPr wrap="square" lIns="0" tIns="0" rIns="0" bIns="0" rtlCol="0"/>
          <a:lstStyle/>
          <a:p>
            <a:endParaRPr/>
          </a:p>
        </p:txBody>
      </p:sp>
      <p:sp>
        <p:nvSpPr>
          <p:cNvPr id="22" name="object 22"/>
          <p:cNvSpPr/>
          <p:nvPr/>
        </p:nvSpPr>
        <p:spPr>
          <a:xfrm>
            <a:off x="304800" y="1446440"/>
            <a:ext cx="137160" cy="137160"/>
          </a:xfrm>
          <a:custGeom>
            <a:avLst/>
            <a:gdLst/>
            <a:ahLst/>
            <a:cxnLst/>
            <a:rect l="l" t="t" r="r" b="b"/>
            <a:pathLst>
              <a:path w="137159" h="137159">
                <a:moveTo>
                  <a:pt x="137159" y="0"/>
                </a:moveTo>
                <a:lnTo>
                  <a:pt x="0" y="0"/>
                </a:lnTo>
                <a:lnTo>
                  <a:pt x="0" y="137160"/>
                </a:lnTo>
                <a:lnTo>
                  <a:pt x="137159" y="137160"/>
                </a:lnTo>
                <a:lnTo>
                  <a:pt x="137159" y="0"/>
                </a:lnTo>
                <a:close/>
              </a:path>
            </a:pathLst>
          </a:custGeom>
          <a:solidFill>
            <a:srgbClr val="79A4F0"/>
          </a:solidFill>
        </p:spPr>
        <p:txBody>
          <a:bodyPr wrap="square" lIns="0" tIns="0" rIns="0" bIns="0" rtlCol="0"/>
          <a:lstStyle/>
          <a:p>
            <a:endParaRPr/>
          </a:p>
        </p:txBody>
      </p:sp>
      <p:sp>
        <p:nvSpPr>
          <p:cNvPr id="23" name="object 23"/>
          <p:cNvSpPr/>
          <p:nvPr/>
        </p:nvSpPr>
        <p:spPr>
          <a:xfrm>
            <a:off x="304800" y="2035492"/>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FFC4DC"/>
          </a:solidFill>
        </p:spPr>
        <p:txBody>
          <a:bodyPr wrap="square" lIns="0" tIns="0" rIns="0" bIns="0" rtlCol="0"/>
          <a:lstStyle/>
          <a:p>
            <a:endParaRPr/>
          </a:p>
        </p:txBody>
      </p:sp>
      <p:sp>
        <p:nvSpPr>
          <p:cNvPr id="24" name="object 24"/>
          <p:cNvSpPr/>
          <p:nvPr/>
        </p:nvSpPr>
        <p:spPr>
          <a:xfrm>
            <a:off x="305854" y="2231834"/>
            <a:ext cx="137160" cy="137160"/>
          </a:xfrm>
          <a:custGeom>
            <a:avLst/>
            <a:gdLst/>
            <a:ahLst/>
            <a:cxnLst/>
            <a:rect l="l" t="t" r="r" b="b"/>
            <a:pathLst>
              <a:path w="137159" h="137160">
                <a:moveTo>
                  <a:pt x="137159" y="0"/>
                </a:moveTo>
                <a:lnTo>
                  <a:pt x="0" y="0"/>
                </a:lnTo>
                <a:lnTo>
                  <a:pt x="0" y="137160"/>
                </a:lnTo>
                <a:lnTo>
                  <a:pt x="137159" y="137160"/>
                </a:lnTo>
                <a:lnTo>
                  <a:pt x="137159" y="0"/>
                </a:lnTo>
                <a:close/>
              </a:path>
            </a:pathLst>
          </a:custGeom>
          <a:solidFill>
            <a:srgbClr val="BEBEBE"/>
          </a:solidFill>
        </p:spPr>
        <p:txBody>
          <a:bodyPr wrap="square" lIns="0" tIns="0" rIns="0" bIns="0" rtlCol="0"/>
          <a:lstStyle/>
          <a:p>
            <a:endParaRPr/>
          </a:p>
        </p:txBody>
      </p:sp>
      <p:sp>
        <p:nvSpPr>
          <p:cNvPr id="25" name="object 25"/>
          <p:cNvSpPr txBox="1"/>
          <p:nvPr/>
        </p:nvSpPr>
        <p:spPr>
          <a:xfrm>
            <a:off x="294938" y="1447455"/>
            <a:ext cx="1176020" cy="1845945"/>
          </a:xfrm>
          <a:prstGeom prst="rect">
            <a:avLst/>
          </a:prstGeom>
        </p:spPr>
        <p:txBody>
          <a:bodyPr vert="horz" wrap="square" lIns="0" tIns="12065" rIns="0" bIns="0" rtlCol="0">
            <a:spAutoFit/>
          </a:bodyPr>
          <a:lstStyle/>
          <a:p>
            <a:pPr marL="218440">
              <a:lnSpc>
                <a:spcPct val="100000"/>
              </a:lnSpc>
              <a:spcBef>
                <a:spcPts val="95"/>
              </a:spcBef>
            </a:pPr>
            <a:r>
              <a:rPr sz="700" dirty="0">
                <a:latin typeface="Arial"/>
                <a:cs typeface="Arial"/>
              </a:rPr>
              <a:t>Advantaged</a:t>
            </a:r>
            <a:r>
              <a:rPr sz="700" spc="-10" dirty="0">
                <a:latin typeface="Arial"/>
                <a:cs typeface="Arial"/>
              </a:rPr>
              <a:t> </a:t>
            </a:r>
            <a:r>
              <a:rPr sz="700" dirty="0">
                <a:latin typeface="Arial"/>
                <a:cs typeface="Arial"/>
              </a:rPr>
              <a:t>/</a:t>
            </a:r>
            <a:r>
              <a:rPr sz="700" spc="-35" dirty="0">
                <a:latin typeface="Arial"/>
                <a:cs typeface="Arial"/>
              </a:rPr>
              <a:t> </a:t>
            </a:r>
            <a:r>
              <a:rPr sz="700" spc="-10" dirty="0">
                <a:latin typeface="Arial"/>
                <a:cs typeface="Arial"/>
              </a:rPr>
              <a:t>Preferred</a:t>
            </a:r>
            <a:endParaRPr sz="700">
              <a:latin typeface="Arial"/>
              <a:cs typeface="Arial"/>
            </a:endParaRPr>
          </a:p>
          <a:p>
            <a:pPr marL="218440" marR="118745">
              <a:lnSpc>
                <a:spcPct val="184100"/>
              </a:lnSpc>
            </a:pPr>
            <a:r>
              <a:rPr sz="700" dirty="0">
                <a:latin typeface="Arial"/>
                <a:cs typeface="Arial"/>
              </a:rPr>
              <a:t>On</a:t>
            </a:r>
            <a:r>
              <a:rPr sz="700" spc="-25" dirty="0">
                <a:latin typeface="Arial"/>
                <a:cs typeface="Arial"/>
              </a:rPr>
              <a:t> </a:t>
            </a:r>
            <a:r>
              <a:rPr sz="700" dirty="0">
                <a:latin typeface="Arial"/>
                <a:cs typeface="Arial"/>
              </a:rPr>
              <a:t>pathways</a:t>
            </a:r>
            <a:r>
              <a:rPr sz="700" spc="10" dirty="0">
                <a:latin typeface="Arial"/>
                <a:cs typeface="Arial"/>
              </a:rPr>
              <a:t> </a:t>
            </a:r>
            <a:r>
              <a:rPr sz="700" dirty="0">
                <a:latin typeface="Arial"/>
                <a:cs typeface="Arial"/>
              </a:rPr>
              <a:t>to</a:t>
            </a:r>
            <a:r>
              <a:rPr sz="700" spc="-25" dirty="0">
                <a:latin typeface="Arial"/>
                <a:cs typeface="Arial"/>
              </a:rPr>
              <a:t> </a:t>
            </a:r>
            <a:r>
              <a:rPr sz="700" spc="-10" dirty="0">
                <a:latin typeface="Arial"/>
                <a:cs typeface="Arial"/>
              </a:rPr>
              <a:t>label</a:t>
            </a:r>
            <a:r>
              <a:rPr sz="700" spc="500" dirty="0">
                <a:latin typeface="Arial"/>
                <a:cs typeface="Arial"/>
              </a:rPr>
              <a:t> </a:t>
            </a:r>
            <a:r>
              <a:rPr sz="700" dirty="0">
                <a:latin typeface="Arial"/>
                <a:cs typeface="Arial"/>
              </a:rPr>
              <a:t>Some</a:t>
            </a:r>
            <a:r>
              <a:rPr sz="700" spc="-10" dirty="0">
                <a:latin typeface="Arial"/>
                <a:cs typeface="Arial"/>
              </a:rPr>
              <a:t> restrictions</a:t>
            </a:r>
            <a:endParaRPr sz="700">
              <a:latin typeface="Arial"/>
              <a:cs typeface="Arial"/>
            </a:endParaRPr>
          </a:p>
          <a:p>
            <a:pPr marL="218440" marR="5080">
              <a:lnSpc>
                <a:spcPct val="184100"/>
              </a:lnSpc>
            </a:pPr>
            <a:r>
              <a:rPr sz="700" dirty="0">
                <a:latin typeface="Arial"/>
                <a:cs typeface="Arial"/>
              </a:rPr>
              <a:t>Not</a:t>
            </a:r>
            <a:r>
              <a:rPr sz="700" spc="-40" dirty="0">
                <a:latin typeface="Arial"/>
                <a:cs typeface="Arial"/>
              </a:rPr>
              <a:t> </a:t>
            </a:r>
            <a:r>
              <a:rPr sz="700" dirty="0">
                <a:latin typeface="Arial"/>
                <a:cs typeface="Arial"/>
              </a:rPr>
              <a:t>recommended</a:t>
            </a:r>
            <a:r>
              <a:rPr sz="700" spc="-15" dirty="0">
                <a:latin typeface="Arial"/>
                <a:cs typeface="Arial"/>
              </a:rPr>
              <a:t> </a:t>
            </a:r>
            <a:r>
              <a:rPr sz="700" spc="-20" dirty="0">
                <a:latin typeface="Arial"/>
                <a:cs typeface="Arial"/>
              </a:rPr>
              <a:t>(NR)</a:t>
            </a:r>
            <a:r>
              <a:rPr sz="700" spc="500" dirty="0">
                <a:latin typeface="Arial"/>
                <a:cs typeface="Arial"/>
              </a:rPr>
              <a:t> </a:t>
            </a:r>
            <a:r>
              <a:rPr sz="700" dirty="0">
                <a:latin typeface="Arial"/>
                <a:cs typeface="Arial"/>
              </a:rPr>
              <a:t>Not</a:t>
            </a:r>
            <a:r>
              <a:rPr sz="700" spc="-15" dirty="0">
                <a:latin typeface="Arial"/>
                <a:cs typeface="Arial"/>
              </a:rPr>
              <a:t> </a:t>
            </a:r>
            <a:r>
              <a:rPr sz="700" spc="-10" dirty="0">
                <a:latin typeface="Arial"/>
                <a:cs typeface="Arial"/>
              </a:rPr>
              <a:t>reviewed</a:t>
            </a:r>
            <a:endParaRPr sz="700">
              <a:latin typeface="Arial"/>
              <a:cs typeface="Arial"/>
            </a:endParaRPr>
          </a:p>
          <a:p>
            <a:pPr>
              <a:lnSpc>
                <a:spcPct val="100000"/>
              </a:lnSpc>
              <a:spcBef>
                <a:spcPts val="770"/>
              </a:spcBef>
            </a:pPr>
            <a:endParaRPr sz="700">
              <a:latin typeface="Arial"/>
              <a:cs typeface="Arial"/>
            </a:endParaRPr>
          </a:p>
          <a:p>
            <a:pPr marL="12700" marR="333375">
              <a:lnSpc>
                <a:spcPct val="100000"/>
              </a:lnSpc>
            </a:pPr>
            <a:r>
              <a:rPr sz="700" b="1" dirty="0">
                <a:solidFill>
                  <a:srgbClr val="181B1F"/>
                </a:solidFill>
                <a:latin typeface="Arial"/>
                <a:cs typeface="Arial"/>
              </a:rPr>
              <a:t>BOLD</a:t>
            </a:r>
            <a:r>
              <a:rPr sz="700" b="1" spc="-45" dirty="0">
                <a:solidFill>
                  <a:srgbClr val="181B1F"/>
                </a:solidFill>
                <a:latin typeface="Arial"/>
                <a:cs typeface="Arial"/>
              </a:rPr>
              <a:t> </a:t>
            </a:r>
            <a:r>
              <a:rPr sz="700" b="1" dirty="0">
                <a:solidFill>
                  <a:srgbClr val="181B1F"/>
                </a:solidFill>
                <a:latin typeface="Arial"/>
                <a:cs typeface="Arial"/>
              </a:rPr>
              <a:t>Outline:</a:t>
            </a:r>
            <a:r>
              <a:rPr sz="700" b="1" spc="5" dirty="0">
                <a:solidFill>
                  <a:srgbClr val="181B1F"/>
                </a:solidFill>
                <a:latin typeface="Arial"/>
                <a:cs typeface="Arial"/>
              </a:rPr>
              <a:t> </a:t>
            </a:r>
            <a:r>
              <a:rPr sz="700" b="1" spc="-25" dirty="0">
                <a:solidFill>
                  <a:srgbClr val="181B1F"/>
                </a:solidFill>
                <a:latin typeface="Arial"/>
                <a:cs typeface="Arial"/>
              </a:rPr>
              <a:t>New</a:t>
            </a:r>
            <a:r>
              <a:rPr sz="700" b="1" spc="500" dirty="0">
                <a:solidFill>
                  <a:srgbClr val="181B1F"/>
                </a:solidFill>
                <a:latin typeface="Arial"/>
                <a:cs typeface="Arial"/>
              </a:rPr>
              <a:t> </a:t>
            </a:r>
            <a:r>
              <a:rPr sz="700" b="1" dirty="0">
                <a:solidFill>
                  <a:srgbClr val="181B1F"/>
                </a:solidFill>
                <a:latin typeface="Arial"/>
                <a:cs typeface="Arial"/>
              </a:rPr>
              <a:t>change</a:t>
            </a:r>
            <a:r>
              <a:rPr sz="700" b="1" spc="-5" dirty="0">
                <a:solidFill>
                  <a:srgbClr val="181B1F"/>
                </a:solidFill>
                <a:latin typeface="Arial"/>
                <a:cs typeface="Arial"/>
              </a:rPr>
              <a:t> </a:t>
            </a:r>
            <a:r>
              <a:rPr sz="700" b="1" dirty="0">
                <a:solidFill>
                  <a:srgbClr val="181B1F"/>
                </a:solidFill>
                <a:latin typeface="Arial"/>
                <a:cs typeface="Arial"/>
              </a:rPr>
              <a:t>in</a:t>
            </a:r>
            <a:r>
              <a:rPr sz="700" b="1" spc="-15" dirty="0">
                <a:solidFill>
                  <a:srgbClr val="181B1F"/>
                </a:solidFill>
                <a:latin typeface="Arial"/>
                <a:cs typeface="Arial"/>
              </a:rPr>
              <a:t> </a:t>
            </a:r>
            <a:r>
              <a:rPr sz="700" b="1" dirty="0">
                <a:solidFill>
                  <a:srgbClr val="181B1F"/>
                </a:solidFill>
                <a:latin typeface="Arial"/>
                <a:cs typeface="Arial"/>
              </a:rPr>
              <a:t>Q4</a:t>
            </a:r>
            <a:r>
              <a:rPr sz="700" b="1" spc="-25" dirty="0">
                <a:solidFill>
                  <a:srgbClr val="181B1F"/>
                </a:solidFill>
                <a:latin typeface="Arial"/>
                <a:cs typeface="Arial"/>
              </a:rPr>
              <a:t> </a:t>
            </a:r>
            <a:r>
              <a:rPr sz="700" b="1" spc="-20" dirty="0">
                <a:solidFill>
                  <a:srgbClr val="181B1F"/>
                </a:solidFill>
                <a:latin typeface="Arial"/>
                <a:cs typeface="Arial"/>
              </a:rPr>
              <a:t>2024</a:t>
            </a:r>
            <a:endParaRPr sz="700">
              <a:latin typeface="Arial"/>
              <a:cs typeface="Arial"/>
            </a:endParaRPr>
          </a:p>
          <a:p>
            <a:pPr marL="12700" marR="283210">
              <a:lnSpc>
                <a:spcPct val="100000"/>
              </a:lnSpc>
              <a:spcBef>
                <a:spcPts val="459"/>
              </a:spcBef>
            </a:pPr>
            <a:r>
              <a:rPr sz="600" b="1" dirty="0">
                <a:latin typeface="Arial"/>
                <a:cs typeface="Arial"/>
              </a:rPr>
              <a:t>Note:</a:t>
            </a:r>
            <a:r>
              <a:rPr sz="600" b="1" spc="15" dirty="0">
                <a:latin typeface="Arial"/>
                <a:cs typeface="Arial"/>
              </a:rPr>
              <a:t> </a:t>
            </a:r>
            <a:r>
              <a:rPr sz="600" spc="-10" dirty="0">
                <a:latin typeface="Arial"/>
                <a:cs typeface="Arial"/>
              </a:rPr>
              <a:t>Positioning</a:t>
            </a:r>
            <a:r>
              <a:rPr sz="600" dirty="0">
                <a:latin typeface="Arial"/>
                <a:cs typeface="Arial"/>
              </a:rPr>
              <a:t> of</a:t>
            </a:r>
            <a:r>
              <a:rPr sz="600" spc="20" dirty="0">
                <a:latin typeface="Arial"/>
                <a:cs typeface="Arial"/>
              </a:rPr>
              <a:t> </a:t>
            </a:r>
            <a:r>
              <a:rPr sz="600" spc="-10" dirty="0">
                <a:latin typeface="Arial"/>
                <a:cs typeface="Arial"/>
              </a:rPr>
              <a:t>other</a:t>
            </a:r>
            <a:r>
              <a:rPr sz="600" spc="500" dirty="0">
                <a:latin typeface="Arial"/>
                <a:cs typeface="Arial"/>
              </a:rPr>
              <a:t> </a:t>
            </a:r>
            <a:r>
              <a:rPr sz="600" dirty="0">
                <a:latin typeface="Arial"/>
                <a:cs typeface="Arial"/>
              </a:rPr>
              <a:t>regimens</a:t>
            </a:r>
            <a:r>
              <a:rPr sz="600" spc="-15" dirty="0">
                <a:latin typeface="Arial"/>
                <a:cs typeface="Arial"/>
              </a:rPr>
              <a:t> </a:t>
            </a:r>
            <a:r>
              <a:rPr sz="600" dirty="0">
                <a:latin typeface="Arial"/>
                <a:cs typeface="Arial"/>
              </a:rPr>
              <a:t>&amp;</a:t>
            </a:r>
            <a:r>
              <a:rPr sz="600" spc="-25" dirty="0">
                <a:latin typeface="Arial"/>
                <a:cs typeface="Arial"/>
              </a:rPr>
              <a:t> </a:t>
            </a:r>
            <a:r>
              <a:rPr sz="600" spc="-10" dirty="0">
                <a:latin typeface="Arial"/>
                <a:cs typeface="Arial"/>
              </a:rPr>
              <a:t>additional</a:t>
            </a:r>
            <a:r>
              <a:rPr sz="600" spc="500" dirty="0">
                <a:latin typeface="Arial"/>
                <a:cs typeface="Arial"/>
              </a:rPr>
              <a:t> </a:t>
            </a:r>
            <a:r>
              <a:rPr sz="600" dirty="0">
                <a:latin typeface="Arial"/>
                <a:cs typeface="Arial"/>
              </a:rPr>
              <a:t>utilization</a:t>
            </a:r>
            <a:r>
              <a:rPr sz="600" spc="-40" dirty="0">
                <a:latin typeface="Arial"/>
                <a:cs typeface="Arial"/>
              </a:rPr>
              <a:t> </a:t>
            </a:r>
            <a:r>
              <a:rPr sz="600" dirty="0">
                <a:latin typeface="Arial"/>
                <a:cs typeface="Arial"/>
              </a:rPr>
              <a:t>criteria</a:t>
            </a:r>
            <a:r>
              <a:rPr sz="600" spc="-30" dirty="0">
                <a:latin typeface="Arial"/>
                <a:cs typeface="Arial"/>
              </a:rPr>
              <a:t> </a:t>
            </a:r>
            <a:r>
              <a:rPr sz="600" dirty="0">
                <a:latin typeface="Arial"/>
                <a:cs typeface="Arial"/>
              </a:rPr>
              <a:t>can</a:t>
            </a:r>
            <a:r>
              <a:rPr sz="600" spc="-15" dirty="0">
                <a:latin typeface="Arial"/>
                <a:cs typeface="Arial"/>
              </a:rPr>
              <a:t> </a:t>
            </a:r>
            <a:r>
              <a:rPr sz="600" spc="-25" dirty="0">
                <a:latin typeface="Arial"/>
                <a:cs typeface="Arial"/>
              </a:rPr>
              <a:t>be</a:t>
            </a:r>
            <a:r>
              <a:rPr sz="600" spc="500" dirty="0">
                <a:latin typeface="Arial"/>
                <a:cs typeface="Arial"/>
              </a:rPr>
              <a:t> </a:t>
            </a:r>
            <a:r>
              <a:rPr sz="600" dirty="0">
                <a:latin typeface="Arial"/>
                <a:cs typeface="Arial"/>
              </a:rPr>
              <a:t>viewed</a:t>
            </a:r>
            <a:r>
              <a:rPr sz="600" spc="-15" dirty="0">
                <a:latin typeface="Arial"/>
                <a:cs typeface="Arial"/>
              </a:rPr>
              <a:t> </a:t>
            </a:r>
            <a:r>
              <a:rPr sz="600" dirty="0">
                <a:latin typeface="Arial"/>
                <a:cs typeface="Arial"/>
              </a:rPr>
              <a:t>within</a:t>
            </a:r>
            <a:r>
              <a:rPr sz="600" spc="-20" dirty="0">
                <a:latin typeface="Arial"/>
                <a:cs typeface="Arial"/>
              </a:rPr>
              <a:t> </a:t>
            </a:r>
            <a:r>
              <a:rPr sz="600" dirty="0">
                <a:latin typeface="Arial"/>
                <a:cs typeface="Arial"/>
              </a:rPr>
              <a:t>Web</a:t>
            </a:r>
            <a:r>
              <a:rPr sz="600" spc="-40" dirty="0">
                <a:latin typeface="Arial"/>
                <a:cs typeface="Arial"/>
              </a:rPr>
              <a:t> </a:t>
            </a:r>
            <a:r>
              <a:rPr sz="600" spc="-20" dirty="0">
                <a:latin typeface="Arial"/>
                <a:cs typeface="Arial"/>
              </a:rPr>
              <a:t>Tool</a:t>
            </a:r>
            <a:r>
              <a:rPr sz="600" spc="500" dirty="0">
                <a:latin typeface="Arial"/>
                <a:cs typeface="Arial"/>
              </a:rPr>
              <a:t> </a:t>
            </a:r>
            <a:r>
              <a:rPr sz="600" spc="-10" dirty="0">
                <a:latin typeface="Arial"/>
                <a:cs typeface="Arial"/>
              </a:rPr>
              <a:t>(pulse-tools.com)</a:t>
            </a:r>
            <a:endParaRPr sz="600">
              <a:latin typeface="Arial"/>
              <a:cs typeface="Arial"/>
            </a:endParaRPr>
          </a:p>
        </p:txBody>
      </p:sp>
      <p:sp>
        <p:nvSpPr>
          <p:cNvPr id="27" name="object 27"/>
          <p:cNvSpPr txBox="1"/>
          <p:nvPr/>
        </p:nvSpPr>
        <p:spPr>
          <a:xfrm>
            <a:off x="301472" y="4812148"/>
            <a:ext cx="165735" cy="167005"/>
          </a:xfrm>
          <a:prstGeom prst="rect">
            <a:avLst/>
          </a:prstGeom>
        </p:spPr>
        <p:txBody>
          <a:bodyPr vert="horz" wrap="square" lIns="0" tIns="0" rIns="0" bIns="0" rtlCol="0">
            <a:spAutoFit/>
          </a:bodyPr>
          <a:lstStyle/>
          <a:p>
            <a:pPr marL="12700">
              <a:lnSpc>
                <a:spcPct val="100000"/>
              </a:lnSpc>
            </a:pPr>
            <a:r>
              <a:rPr sz="1000" spc="-25" dirty="0">
                <a:solidFill>
                  <a:srgbClr val="065BAA"/>
                </a:solidFill>
                <a:latin typeface="Arial"/>
                <a:cs typeface="Arial"/>
              </a:rPr>
              <a:t>16</a:t>
            </a:r>
            <a:endParaRPr sz="1000">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26" name="object 26"/>
          <p:cNvSpPr txBox="1"/>
          <p:nvPr/>
        </p:nvSpPr>
        <p:spPr>
          <a:xfrm>
            <a:off x="3069313" y="864581"/>
            <a:ext cx="4378960" cy="394335"/>
          </a:xfrm>
          <a:prstGeom prst="rect">
            <a:avLst/>
          </a:prstGeom>
        </p:spPr>
        <p:txBody>
          <a:bodyPr vert="horz" wrap="square" lIns="0" tIns="41910" rIns="0" bIns="0" rtlCol="0">
            <a:spAutoFit/>
          </a:bodyPr>
          <a:lstStyle/>
          <a:p>
            <a:pPr algn="ctr">
              <a:lnSpc>
                <a:spcPct val="100000"/>
              </a:lnSpc>
              <a:spcBef>
                <a:spcPts val="330"/>
              </a:spcBef>
            </a:pPr>
            <a:r>
              <a:rPr sz="1050" b="1" dirty="0">
                <a:solidFill>
                  <a:srgbClr val="1F69E7"/>
                </a:solidFill>
                <a:latin typeface="Arial"/>
                <a:cs typeface="Arial"/>
              </a:rPr>
              <a:t>Follicular</a:t>
            </a:r>
            <a:r>
              <a:rPr sz="1050" b="1" spc="-65" dirty="0">
                <a:solidFill>
                  <a:srgbClr val="1F69E7"/>
                </a:solidFill>
                <a:latin typeface="Arial"/>
                <a:cs typeface="Arial"/>
              </a:rPr>
              <a:t> </a:t>
            </a:r>
            <a:r>
              <a:rPr sz="1050" b="1" dirty="0">
                <a:solidFill>
                  <a:srgbClr val="1F69E7"/>
                </a:solidFill>
                <a:latin typeface="Arial"/>
                <a:cs typeface="Arial"/>
              </a:rPr>
              <a:t>Lymphoma:</a:t>
            </a:r>
            <a:r>
              <a:rPr sz="1050" b="1" spc="-35" dirty="0">
                <a:solidFill>
                  <a:srgbClr val="1F69E7"/>
                </a:solidFill>
                <a:latin typeface="Arial"/>
                <a:cs typeface="Arial"/>
              </a:rPr>
              <a:t> </a:t>
            </a:r>
            <a:r>
              <a:rPr sz="1050" b="1" dirty="0">
                <a:solidFill>
                  <a:srgbClr val="1F69E7"/>
                </a:solidFill>
                <a:latin typeface="Arial"/>
                <a:cs typeface="Arial"/>
              </a:rPr>
              <a:t>Dominant</a:t>
            </a:r>
            <a:r>
              <a:rPr sz="1050" b="1" spc="-65" dirty="0">
                <a:solidFill>
                  <a:srgbClr val="1F69E7"/>
                </a:solidFill>
                <a:latin typeface="Arial"/>
                <a:cs typeface="Arial"/>
              </a:rPr>
              <a:t> </a:t>
            </a:r>
            <a:r>
              <a:rPr sz="1050" b="1" dirty="0">
                <a:solidFill>
                  <a:srgbClr val="1F69E7"/>
                </a:solidFill>
                <a:latin typeface="Arial"/>
                <a:cs typeface="Arial"/>
              </a:rPr>
              <a:t>3</a:t>
            </a:r>
            <a:r>
              <a:rPr sz="1050" b="1" baseline="23809" dirty="0">
                <a:solidFill>
                  <a:srgbClr val="1F69E7"/>
                </a:solidFill>
                <a:latin typeface="Arial"/>
                <a:cs typeface="Arial"/>
              </a:rPr>
              <a:t>rd</a:t>
            </a:r>
            <a:r>
              <a:rPr sz="1050" b="1" spc="127" baseline="23809" dirty="0">
                <a:solidFill>
                  <a:srgbClr val="1F69E7"/>
                </a:solidFill>
                <a:latin typeface="Arial"/>
                <a:cs typeface="Arial"/>
              </a:rPr>
              <a:t> </a:t>
            </a:r>
            <a:r>
              <a:rPr sz="1050" b="1" dirty="0">
                <a:solidFill>
                  <a:srgbClr val="1F69E7"/>
                </a:solidFill>
                <a:latin typeface="Arial"/>
                <a:cs typeface="Arial"/>
              </a:rPr>
              <a:t>Party</a:t>
            </a:r>
            <a:r>
              <a:rPr sz="1050" b="1" spc="-30" dirty="0">
                <a:solidFill>
                  <a:srgbClr val="1F69E7"/>
                </a:solidFill>
                <a:latin typeface="Arial"/>
                <a:cs typeface="Arial"/>
              </a:rPr>
              <a:t> </a:t>
            </a:r>
            <a:r>
              <a:rPr sz="1050" b="1" dirty="0">
                <a:solidFill>
                  <a:srgbClr val="1F69E7"/>
                </a:solidFill>
                <a:latin typeface="Arial"/>
                <a:cs typeface="Arial"/>
              </a:rPr>
              <a:t>Pathways</a:t>
            </a:r>
            <a:r>
              <a:rPr sz="1050" b="1" spc="-50" dirty="0">
                <a:solidFill>
                  <a:srgbClr val="1F69E7"/>
                </a:solidFill>
                <a:latin typeface="Arial"/>
                <a:cs typeface="Arial"/>
              </a:rPr>
              <a:t> </a:t>
            </a:r>
            <a:r>
              <a:rPr sz="1050" b="1" dirty="0">
                <a:solidFill>
                  <a:srgbClr val="1F69E7"/>
                </a:solidFill>
                <a:latin typeface="Arial"/>
                <a:cs typeface="Arial"/>
              </a:rPr>
              <a:t>Positioning</a:t>
            </a:r>
            <a:r>
              <a:rPr sz="1050" b="1" spc="-65" dirty="0">
                <a:solidFill>
                  <a:srgbClr val="1F69E7"/>
                </a:solidFill>
                <a:latin typeface="Arial"/>
                <a:cs typeface="Arial"/>
              </a:rPr>
              <a:t> </a:t>
            </a:r>
            <a:r>
              <a:rPr sz="1050" b="1" spc="-10" dirty="0">
                <a:solidFill>
                  <a:srgbClr val="1F69E7"/>
                </a:solidFill>
                <a:latin typeface="Arial"/>
                <a:cs typeface="Arial"/>
              </a:rPr>
              <a:t>(2/2)</a:t>
            </a:r>
            <a:endParaRPr sz="1050">
              <a:latin typeface="Arial"/>
              <a:cs typeface="Arial"/>
            </a:endParaRPr>
          </a:p>
          <a:p>
            <a:pPr marL="635" algn="ctr">
              <a:lnSpc>
                <a:spcPct val="100000"/>
              </a:lnSpc>
              <a:spcBef>
                <a:spcPts val="215"/>
              </a:spcBef>
            </a:pPr>
            <a:r>
              <a:rPr sz="1000" b="1" dirty="0">
                <a:latin typeface="Arial"/>
                <a:cs typeface="Arial"/>
              </a:rPr>
              <a:t>Product</a:t>
            </a:r>
            <a:r>
              <a:rPr sz="1000" b="1" spc="-35" dirty="0">
                <a:latin typeface="Arial"/>
                <a:cs typeface="Arial"/>
              </a:rPr>
              <a:t> </a:t>
            </a:r>
            <a:r>
              <a:rPr sz="1000" b="1" dirty="0">
                <a:latin typeface="Arial"/>
                <a:cs typeface="Arial"/>
              </a:rPr>
              <a:t>Positioning</a:t>
            </a:r>
            <a:r>
              <a:rPr sz="1000" b="1" spc="-20" dirty="0">
                <a:latin typeface="Arial"/>
                <a:cs typeface="Arial"/>
              </a:rPr>
              <a:t> </a:t>
            </a:r>
            <a:r>
              <a:rPr sz="1000" b="1" dirty="0">
                <a:latin typeface="Arial"/>
                <a:cs typeface="Arial"/>
              </a:rPr>
              <a:t>in</a:t>
            </a:r>
            <a:r>
              <a:rPr sz="1000" b="1" spc="-45" dirty="0">
                <a:latin typeface="Arial"/>
                <a:cs typeface="Arial"/>
              </a:rPr>
              <a:t> </a:t>
            </a:r>
            <a:r>
              <a:rPr sz="1000" b="1" dirty="0">
                <a:latin typeface="Arial"/>
                <a:cs typeface="Arial"/>
              </a:rPr>
              <a:t>FL</a:t>
            </a:r>
            <a:r>
              <a:rPr sz="1000" b="1" spc="-35" dirty="0">
                <a:latin typeface="Arial"/>
                <a:cs typeface="Arial"/>
              </a:rPr>
              <a:t> </a:t>
            </a:r>
            <a:r>
              <a:rPr sz="1000" b="1" spc="-10" dirty="0">
                <a:latin typeface="Arial"/>
                <a:cs typeface="Arial"/>
              </a:rPr>
              <a:t>Pathways</a:t>
            </a:r>
            <a:endParaRPr sz="1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60020" y="783335"/>
            <a:ext cx="8898890" cy="3944620"/>
            <a:chOff x="160020" y="783335"/>
            <a:chExt cx="8898890" cy="3944620"/>
          </a:xfrm>
        </p:grpSpPr>
        <p:pic>
          <p:nvPicPr>
            <p:cNvPr id="3" name="object 3"/>
            <p:cNvPicPr/>
            <p:nvPr/>
          </p:nvPicPr>
          <p:blipFill>
            <a:blip r:embed="rId2" cstate="print"/>
            <a:stretch>
              <a:fillRect/>
            </a:stretch>
          </p:blipFill>
          <p:spPr>
            <a:xfrm>
              <a:off x="160020" y="783335"/>
              <a:ext cx="8898636" cy="3944111"/>
            </a:xfrm>
            <a:prstGeom prst="rect">
              <a:avLst/>
            </a:prstGeom>
          </p:spPr>
        </p:pic>
        <p:sp>
          <p:nvSpPr>
            <p:cNvPr id="4" name="object 4"/>
            <p:cNvSpPr/>
            <p:nvPr/>
          </p:nvSpPr>
          <p:spPr>
            <a:xfrm>
              <a:off x="495303" y="1070378"/>
              <a:ext cx="8227695" cy="3369945"/>
            </a:xfrm>
            <a:custGeom>
              <a:avLst/>
              <a:gdLst/>
              <a:ahLst/>
              <a:cxnLst/>
              <a:rect l="l" t="t" r="r" b="b"/>
              <a:pathLst>
                <a:path w="8227695" h="3369945">
                  <a:moveTo>
                    <a:pt x="8227491" y="0"/>
                  </a:moveTo>
                  <a:lnTo>
                    <a:pt x="264896" y="0"/>
                  </a:lnTo>
                  <a:lnTo>
                    <a:pt x="217279" y="4268"/>
                  </a:lnTo>
                  <a:lnTo>
                    <a:pt x="172463" y="16573"/>
                  </a:lnTo>
                  <a:lnTo>
                    <a:pt x="131195" y="36167"/>
                  </a:lnTo>
                  <a:lnTo>
                    <a:pt x="94224" y="62302"/>
                  </a:lnTo>
                  <a:lnTo>
                    <a:pt x="62298" y="94229"/>
                  </a:lnTo>
                  <a:lnTo>
                    <a:pt x="36164" y="131201"/>
                  </a:lnTo>
                  <a:lnTo>
                    <a:pt x="16571" y="172468"/>
                  </a:lnTo>
                  <a:lnTo>
                    <a:pt x="4267" y="217282"/>
                  </a:lnTo>
                  <a:lnTo>
                    <a:pt x="0" y="264896"/>
                  </a:lnTo>
                  <a:lnTo>
                    <a:pt x="0" y="3369856"/>
                  </a:lnTo>
                  <a:lnTo>
                    <a:pt x="7962595" y="3369856"/>
                  </a:lnTo>
                  <a:lnTo>
                    <a:pt x="8010212" y="3365588"/>
                  </a:lnTo>
                  <a:lnTo>
                    <a:pt x="8055028" y="3353284"/>
                  </a:lnTo>
                  <a:lnTo>
                    <a:pt x="8096296" y="3333691"/>
                  </a:lnTo>
                  <a:lnTo>
                    <a:pt x="8133267" y="3307557"/>
                  </a:lnTo>
                  <a:lnTo>
                    <a:pt x="8165193" y="3275631"/>
                  </a:lnTo>
                  <a:lnTo>
                    <a:pt x="8191326" y="3238660"/>
                  </a:lnTo>
                  <a:lnTo>
                    <a:pt x="8210919" y="3197392"/>
                  </a:lnTo>
                  <a:lnTo>
                    <a:pt x="8223224" y="3152576"/>
                  </a:lnTo>
                  <a:lnTo>
                    <a:pt x="8227491" y="3104959"/>
                  </a:lnTo>
                  <a:lnTo>
                    <a:pt x="8227491" y="0"/>
                  </a:lnTo>
                  <a:close/>
                </a:path>
              </a:pathLst>
            </a:custGeom>
            <a:solidFill>
              <a:srgbClr val="FFFFFF"/>
            </a:solidFill>
          </p:spPr>
          <p:txBody>
            <a:bodyPr wrap="square" lIns="0" tIns="0" rIns="0" bIns="0" rtlCol="0"/>
            <a:lstStyle/>
            <a:p>
              <a:endParaRPr/>
            </a:p>
          </p:txBody>
        </p:sp>
        <p:sp>
          <p:nvSpPr>
            <p:cNvPr id="5" name="object 5"/>
            <p:cNvSpPr/>
            <p:nvPr/>
          </p:nvSpPr>
          <p:spPr>
            <a:xfrm>
              <a:off x="495303" y="1070378"/>
              <a:ext cx="8227695" cy="3369945"/>
            </a:xfrm>
            <a:custGeom>
              <a:avLst/>
              <a:gdLst/>
              <a:ahLst/>
              <a:cxnLst/>
              <a:rect l="l" t="t" r="r" b="b"/>
              <a:pathLst>
                <a:path w="8227695" h="3369945">
                  <a:moveTo>
                    <a:pt x="264896" y="0"/>
                  </a:moveTo>
                  <a:lnTo>
                    <a:pt x="8227491" y="0"/>
                  </a:lnTo>
                  <a:lnTo>
                    <a:pt x="8227491" y="3104959"/>
                  </a:lnTo>
                  <a:lnTo>
                    <a:pt x="8223224" y="3152576"/>
                  </a:lnTo>
                  <a:lnTo>
                    <a:pt x="8210919" y="3197392"/>
                  </a:lnTo>
                  <a:lnTo>
                    <a:pt x="8191326" y="3238660"/>
                  </a:lnTo>
                  <a:lnTo>
                    <a:pt x="8165193" y="3275631"/>
                  </a:lnTo>
                  <a:lnTo>
                    <a:pt x="8133267" y="3307557"/>
                  </a:lnTo>
                  <a:lnTo>
                    <a:pt x="8096296" y="3333691"/>
                  </a:lnTo>
                  <a:lnTo>
                    <a:pt x="8055028" y="3353284"/>
                  </a:lnTo>
                  <a:lnTo>
                    <a:pt x="8010212" y="3365588"/>
                  </a:lnTo>
                  <a:lnTo>
                    <a:pt x="7962595" y="3369856"/>
                  </a:lnTo>
                  <a:lnTo>
                    <a:pt x="0" y="3369856"/>
                  </a:lnTo>
                  <a:lnTo>
                    <a:pt x="0" y="264896"/>
                  </a:lnTo>
                  <a:lnTo>
                    <a:pt x="4267" y="217282"/>
                  </a:lnTo>
                  <a:lnTo>
                    <a:pt x="16571" y="172468"/>
                  </a:lnTo>
                  <a:lnTo>
                    <a:pt x="36164" y="131201"/>
                  </a:lnTo>
                  <a:lnTo>
                    <a:pt x="62298" y="94229"/>
                  </a:lnTo>
                  <a:lnTo>
                    <a:pt x="94224" y="62302"/>
                  </a:lnTo>
                  <a:lnTo>
                    <a:pt x="131195" y="36167"/>
                  </a:lnTo>
                  <a:lnTo>
                    <a:pt x="172463" y="16573"/>
                  </a:lnTo>
                  <a:lnTo>
                    <a:pt x="217279" y="4268"/>
                  </a:lnTo>
                  <a:lnTo>
                    <a:pt x="264896" y="0"/>
                  </a:lnTo>
                  <a:close/>
                </a:path>
              </a:pathLst>
            </a:custGeom>
            <a:ln w="15875">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4433176" y="1324609"/>
              <a:ext cx="342303" cy="2621064"/>
            </a:xfrm>
            <a:prstGeom prst="rect">
              <a:avLst/>
            </a:prstGeom>
          </p:spPr>
        </p:pic>
      </p:grpSp>
      <p:sp>
        <p:nvSpPr>
          <p:cNvPr id="7" name="object 7"/>
          <p:cNvSpPr txBox="1">
            <a:spLocks noGrp="1"/>
          </p:cNvSpPr>
          <p:nvPr>
            <p:ph type="title"/>
          </p:nvPr>
        </p:nvSpPr>
        <p:spPr>
          <a:xfrm>
            <a:off x="498768" y="173093"/>
            <a:ext cx="7630795" cy="666750"/>
          </a:xfrm>
          <a:prstGeom prst="rect">
            <a:avLst/>
          </a:prstGeom>
        </p:spPr>
        <p:txBody>
          <a:bodyPr vert="horz" wrap="square" lIns="0" tIns="13335" rIns="0" bIns="0" rtlCol="0">
            <a:spAutoFit/>
          </a:bodyPr>
          <a:lstStyle/>
          <a:p>
            <a:pPr marL="12700" marR="5080">
              <a:lnSpc>
                <a:spcPct val="100000"/>
              </a:lnSpc>
              <a:spcBef>
                <a:spcPts val="105"/>
              </a:spcBef>
            </a:pPr>
            <a:r>
              <a:rPr dirty="0"/>
              <a:t>The</a:t>
            </a:r>
            <a:r>
              <a:rPr spc="40" dirty="0"/>
              <a:t> </a:t>
            </a:r>
            <a:r>
              <a:rPr dirty="0"/>
              <a:t>majority</a:t>
            </a:r>
            <a:r>
              <a:rPr spc="15" dirty="0"/>
              <a:t> </a:t>
            </a:r>
            <a:r>
              <a:rPr dirty="0"/>
              <a:t>of</a:t>
            </a:r>
            <a:r>
              <a:rPr spc="40" dirty="0"/>
              <a:t> </a:t>
            </a:r>
            <a:r>
              <a:rPr dirty="0"/>
              <a:t>payer-focused</a:t>
            </a:r>
            <a:r>
              <a:rPr spc="20" dirty="0"/>
              <a:t> </a:t>
            </a:r>
            <a:r>
              <a:rPr dirty="0"/>
              <a:t>pathways</a:t>
            </a:r>
            <a:r>
              <a:rPr spc="55" dirty="0"/>
              <a:t> </a:t>
            </a:r>
            <a:r>
              <a:rPr dirty="0"/>
              <a:t>apply</a:t>
            </a:r>
            <a:r>
              <a:rPr spc="15" dirty="0"/>
              <a:t> </a:t>
            </a:r>
            <a:r>
              <a:rPr dirty="0"/>
              <a:t>to</a:t>
            </a:r>
            <a:r>
              <a:rPr spc="35" dirty="0"/>
              <a:t> </a:t>
            </a:r>
            <a:r>
              <a:rPr dirty="0"/>
              <a:t>commercial</a:t>
            </a:r>
            <a:r>
              <a:rPr spc="20" dirty="0"/>
              <a:t> </a:t>
            </a:r>
            <a:r>
              <a:rPr dirty="0"/>
              <a:t>plans,</a:t>
            </a:r>
            <a:r>
              <a:rPr spc="10" dirty="0"/>
              <a:t> </a:t>
            </a:r>
            <a:r>
              <a:rPr dirty="0"/>
              <a:t>with</a:t>
            </a:r>
            <a:r>
              <a:rPr spc="10" dirty="0"/>
              <a:t> </a:t>
            </a:r>
            <a:r>
              <a:rPr dirty="0"/>
              <a:t>larger</a:t>
            </a:r>
            <a:r>
              <a:rPr spc="20" dirty="0"/>
              <a:t> </a:t>
            </a:r>
            <a:r>
              <a:rPr spc="-10" dirty="0"/>
              <a:t>exposure </a:t>
            </a:r>
            <a:r>
              <a:rPr dirty="0"/>
              <a:t>to</a:t>
            </a:r>
            <a:r>
              <a:rPr spc="30" dirty="0"/>
              <a:t> </a:t>
            </a:r>
            <a:r>
              <a:rPr dirty="0"/>
              <a:t>medical</a:t>
            </a:r>
            <a:r>
              <a:rPr spc="5" dirty="0"/>
              <a:t> </a:t>
            </a:r>
            <a:r>
              <a:rPr dirty="0"/>
              <a:t>lives</a:t>
            </a:r>
            <a:r>
              <a:rPr spc="25" dirty="0"/>
              <a:t> </a:t>
            </a:r>
            <a:r>
              <a:rPr dirty="0"/>
              <a:t>due</a:t>
            </a:r>
            <a:r>
              <a:rPr spc="40" dirty="0"/>
              <a:t> </a:t>
            </a:r>
            <a:r>
              <a:rPr dirty="0"/>
              <a:t>to</a:t>
            </a:r>
            <a:r>
              <a:rPr spc="30" dirty="0"/>
              <a:t> </a:t>
            </a:r>
            <a:r>
              <a:rPr dirty="0"/>
              <a:t>partnerships specifically</a:t>
            </a:r>
            <a:r>
              <a:rPr spc="15" dirty="0"/>
              <a:t> </a:t>
            </a:r>
            <a:r>
              <a:rPr dirty="0"/>
              <a:t>implementing</a:t>
            </a:r>
            <a:r>
              <a:rPr spc="5" dirty="0"/>
              <a:t> </a:t>
            </a:r>
            <a:r>
              <a:rPr dirty="0"/>
              <a:t>pathways</a:t>
            </a:r>
            <a:r>
              <a:rPr spc="50" dirty="0"/>
              <a:t> </a:t>
            </a:r>
            <a:r>
              <a:rPr dirty="0"/>
              <a:t>for</a:t>
            </a:r>
            <a:r>
              <a:rPr spc="45" dirty="0"/>
              <a:t> </a:t>
            </a:r>
            <a:r>
              <a:rPr dirty="0"/>
              <a:t>IV</a:t>
            </a:r>
            <a:r>
              <a:rPr spc="35" dirty="0"/>
              <a:t> </a:t>
            </a:r>
            <a:r>
              <a:rPr spc="-10" dirty="0"/>
              <a:t>oncology </a:t>
            </a:r>
            <a:r>
              <a:rPr dirty="0"/>
              <a:t>drugs</a:t>
            </a:r>
            <a:r>
              <a:rPr spc="10" dirty="0"/>
              <a:t> </a:t>
            </a:r>
            <a:r>
              <a:rPr spc="-20" dirty="0"/>
              <a:t>only</a:t>
            </a:r>
          </a:p>
        </p:txBody>
      </p:sp>
      <p:grpSp>
        <p:nvGrpSpPr>
          <p:cNvPr id="8" name="object 8"/>
          <p:cNvGrpSpPr/>
          <p:nvPr/>
        </p:nvGrpSpPr>
        <p:grpSpPr>
          <a:xfrm>
            <a:off x="1385549" y="1737178"/>
            <a:ext cx="2804160" cy="2031364"/>
            <a:chOff x="1385549" y="1737178"/>
            <a:chExt cx="2804160" cy="2031364"/>
          </a:xfrm>
        </p:grpSpPr>
        <p:sp>
          <p:nvSpPr>
            <p:cNvPr id="9" name="object 9"/>
            <p:cNvSpPr/>
            <p:nvPr/>
          </p:nvSpPr>
          <p:spPr>
            <a:xfrm>
              <a:off x="1420952" y="1842528"/>
              <a:ext cx="1903095" cy="1819910"/>
            </a:xfrm>
            <a:custGeom>
              <a:avLst/>
              <a:gdLst/>
              <a:ahLst/>
              <a:cxnLst/>
              <a:rect l="l" t="t" r="r" b="b"/>
              <a:pathLst>
                <a:path w="1903095" h="1819910">
                  <a:moveTo>
                    <a:pt x="17703" y="1685531"/>
                  </a:moveTo>
                  <a:lnTo>
                    <a:pt x="0" y="1685531"/>
                  </a:lnTo>
                  <a:lnTo>
                    <a:pt x="0" y="1819643"/>
                  </a:lnTo>
                  <a:lnTo>
                    <a:pt x="17703" y="1819643"/>
                  </a:lnTo>
                  <a:lnTo>
                    <a:pt x="17703" y="1685531"/>
                  </a:lnTo>
                  <a:close/>
                </a:path>
                <a:path w="1903095" h="1819910">
                  <a:moveTo>
                    <a:pt x="130454" y="1011910"/>
                  </a:moveTo>
                  <a:lnTo>
                    <a:pt x="0" y="1011910"/>
                  </a:lnTo>
                  <a:lnTo>
                    <a:pt x="0" y="1146035"/>
                  </a:lnTo>
                  <a:lnTo>
                    <a:pt x="130454" y="1146035"/>
                  </a:lnTo>
                  <a:lnTo>
                    <a:pt x="130454" y="1011910"/>
                  </a:lnTo>
                  <a:close/>
                </a:path>
                <a:path w="1903095" h="1819910">
                  <a:moveTo>
                    <a:pt x="266115" y="1348727"/>
                  </a:moveTo>
                  <a:lnTo>
                    <a:pt x="0" y="1348727"/>
                  </a:lnTo>
                  <a:lnTo>
                    <a:pt x="0" y="1482839"/>
                  </a:lnTo>
                  <a:lnTo>
                    <a:pt x="266115" y="1482839"/>
                  </a:lnTo>
                  <a:lnTo>
                    <a:pt x="266115" y="1348727"/>
                  </a:lnTo>
                  <a:close/>
                </a:path>
                <a:path w="1903095" h="1819910">
                  <a:moveTo>
                    <a:pt x="598347" y="675119"/>
                  </a:moveTo>
                  <a:lnTo>
                    <a:pt x="0" y="675119"/>
                  </a:lnTo>
                  <a:lnTo>
                    <a:pt x="0" y="809231"/>
                  </a:lnTo>
                  <a:lnTo>
                    <a:pt x="598347" y="809231"/>
                  </a:lnTo>
                  <a:lnTo>
                    <a:pt x="598347" y="675119"/>
                  </a:lnTo>
                  <a:close/>
                </a:path>
                <a:path w="1903095" h="1819910">
                  <a:moveTo>
                    <a:pt x="889406" y="336804"/>
                  </a:moveTo>
                  <a:lnTo>
                    <a:pt x="0" y="336804"/>
                  </a:lnTo>
                  <a:lnTo>
                    <a:pt x="0" y="472427"/>
                  </a:lnTo>
                  <a:lnTo>
                    <a:pt x="889406" y="472427"/>
                  </a:lnTo>
                  <a:lnTo>
                    <a:pt x="889406" y="336804"/>
                  </a:lnTo>
                  <a:close/>
                </a:path>
                <a:path w="1903095" h="1819910">
                  <a:moveTo>
                    <a:pt x="1902891" y="0"/>
                  </a:moveTo>
                  <a:lnTo>
                    <a:pt x="0" y="0"/>
                  </a:lnTo>
                  <a:lnTo>
                    <a:pt x="0" y="135623"/>
                  </a:lnTo>
                  <a:lnTo>
                    <a:pt x="1902891" y="135623"/>
                  </a:lnTo>
                  <a:lnTo>
                    <a:pt x="1902891" y="0"/>
                  </a:lnTo>
                  <a:close/>
                </a:path>
              </a:pathLst>
            </a:custGeom>
            <a:solidFill>
              <a:srgbClr val="1F69E7"/>
            </a:solidFill>
          </p:spPr>
          <p:txBody>
            <a:bodyPr wrap="square" lIns="0" tIns="0" rIns="0" bIns="0" rtlCol="0"/>
            <a:lstStyle/>
            <a:p>
              <a:endParaRPr/>
            </a:p>
          </p:txBody>
        </p:sp>
        <p:sp>
          <p:nvSpPr>
            <p:cNvPr id="10" name="object 10"/>
            <p:cNvSpPr/>
            <p:nvPr/>
          </p:nvSpPr>
          <p:spPr>
            <a:xfrm>
              <a:off x="1438656" y="1842528"/>
              <a:ext cx="2334895" cy="1819910"/>
            </a:xfrm>
            <a:custGeom>
              <a:avLst/>
              <a:gdLst/>
              <a:ahLst/>
              <a:cxnLst/>
              <a:rect l="l" t="t" r="r" b="b"/>
              <a:pathLst>
                <a:path w="2334895" h="1819910">
                  <a:moveTo>
                    <a:pt x="4572" y="1685531"/>
                  </a:moveTo>
                  <a:lnTo>
                    <a:pt x="0" y="1685531"/>
                  </a:lnTo>
                  <a:lnTo>
                    <a:pt x="0" y="1819643"/>
                  </a:lnTo>
                  <a:lnTo>
                    <a:pt x="4572" y="1819643"/>
                  </a:lnTo>
                  <a:lnTo>
                    <a:pt x="4572" y="1685531"/>
                  </a:lnTo>
                  <a:close/>
                </a:path>
                <a:path w="2334895" h="1819910">
                  <a:moveTo>
                    <a:pt x="262128" y="1348727"/>
                  </a:moveTo>
                  <a:lnTo>
                    <a:pt x="248399" y="1348727"/>
                  </a:lnTo>
                  <a:lnTo>
                    <a:pt x="248399" y="1482839"/>
                  </a:lnTo>
                  <a:lnTo>
                    <a:pt x="262128" y="1482839"/>
                  </a:lnTo>
                  <a:lnTo>
                    <a:pt x="262128" y="1348727"/>
                  </a:lnTo>
                  <a:close/>
                </a:path>
                <a:path w="2334895" h="1819910">
                  <a:moveTo>
                    <a:pt x="266700" y="1011923"/>
                  </a:moveTo>
                  <a:lnTo>
                    <a:pt x="112776" y="1011923"/>
                  </a:lnTo>
                  <a:lnTo>
                    <a:pt x="112776" y="1146035"/>
                  </a:lnTo>
                  <a:lnTo>
                    <a:pt x="266700" y="1146035"/>
                  </a:lnTo>
                  <a:lnTo>
                    <a:pt x="266700" y="1011923"/>
                  </a:lnTo>
                  <a:close/>
                </a:path>
                <a:path w="2334895" h="1819910">
                  <a:moveTo>
                    <a:pt x="803148" y="675119"/>
                  </a:moveTo>
                  <a:lnTo>
                    <a:pt x="580644" y="675119"/>
                  </a:lnTo>
                  <a:lnTo>
                    <a:pt x="580644" y="809231"/>
                  </a:lnTo>
                  <a:lnTo>
                    <a:pt x="803148" y="809231"/>
                  </a:lnTo>
                  <a:lnTo>
                    <a:pt x="803148" y="675119"/>
                  </a:lnTo>
                  <a:close/>
                </a:path>
                <a:path w="2334895" h="1819910">
                  <a:moveTo>
                    <a:pt x="926592" y="336791"/>
                  </a:moveTo>
                  <a:lnTo>
                    <a:pt x="871728" y="336791"/>
                  </a:lnTo>
                  <a:lnTo>
                    <a:pt x="871728" y="472427"/>
                  </a:lnTo>
                  <a:lnTo>
                    <a:pt x="926592" y="472427"/>
                  </a:lnTo>
                  <a:lnTo>
                    <a:pt x="926592" y="336791"/>
                  </a:lnTo>
                  <a:close/>
                </a:path>
                <a:path w="2334895" h="1819910">
                  <a:moveTo>
                    <a:pt x="2334768" y="0"/>
                  </a:moveTo>
                  <a:lnTo>
                    <a:pt x="1885188" y="0"/>
                  </a:lnTo>
                  <a:lnTo>
                    <a:pt x="1885188" y="135623"/>
                  </a:lnTo>
                  <a:lnTo>
                    <a:pt x="2334768" y="135623"/>
                  </a:lnTo>
                  <a:lnTo>
                    <a:pt x="2334768" y="0"/>
                  </a:lnTo>
                  <a:close/>
                </a:path>
              </a:pathLst>
            </a:custGeom>
            <a:solidFill>
              <a:srgbClr val="9F23E1"/>
            </a:solidFill>
          </p:spPr>
          <p:txBody>
            <a:bodyPr wrap="square" lIns="0" tIns="0" rIns="0" bIns="0" rtlCol="0"/>
            <a:lstStyle/>
            <a:p>
              <a:endParaRPr/>
            </a:p>
          </p:txBody>
        </p:sp>
        <p:sp>
          <p:nvSpPr>
            <p:cNvPr id="11" name="object 11"/>
            <p:cNvSpPr/>
            <p:nvPr/>
          </p:nvSpPr>
          <p:spPr>
            <a:xfrm>
              <a:off x="1443228" y="1842528"/>
              <a:ext cx="2746375" cy="1819910"/>
            </a:xfrm>
            <a:custGeom>
              <a:avLst/>
              <a:gdLst/>
              <a:ahLst/>
              <a:cxnLst/>
              <a:rect l="l" t="t" r="r" b="b"/>
              <a:pathLst>
                <a:path w="2746375" h="1819910">
                  <a:moveTo>
                    <a:pt x="7620" y="1685531"/>
                  </a:moveTo>
                  <a:lnTo>
                    <a:pt x="0" y="1685531"/>
                  </a:lnTo>
                  <a:lnTo>
                    <a:pt x="0" y="1819643"/>
                  </a:lnTo>
                  <a:lnTo>
                    <a:pt x="7620" y="1819643"/>
                  </a:lnTo>
                  <a:lnTo>
                    <a:pt x="7620" y="1685531"/>
                  </a:lnTo>
                  <a:close/>
                </a:path>
                <a:path w="2746375" h="1819910">
                  <a:moveTo>
                    <a:pt x="519684" y="1011923"/>
                  </a:moveTo>
                  <a:lnTo>
                    <a:pt x="262128" y="1011923"/>
                  </a:lnTo>
                  <a:lnTo>
                    <a:pt x="262128" y="1146035"/>
                  </a:lnTo>
                  <a:lnTo>
                    <a:pt x="519684" y="1146035"/>
                  </a:lnTo>
                  <a:lnTo>
                    <a:pt x="519684" y="1011923"/>
                  </a:lnTo>
                  <a:close/>
                </a:path>
                <a:path w="2746375" h="1819910">
                  <a:moveTo>
                    <a:pt x="932688" y="675119"/>
                  </a:moveTo>
                  <a:lnTo>
                    <a:pt x="798576" y="675119"/>
                  </a:lnTo>
                  <a:lnTo>
                    <a:pt x="798576" y="809231"/>
                  </a:lnTo>
                  <a:lnTo>
                    <a:pt x="932688" y="809231"/>
                  </a:lnTo>
                  <a:lnTo>
                    <a:pt x="932688" y="675119"/>
                  </a:lnTo>
                  <a:close/>
                </a:path>
                <a:path w="2746375" h="1819910">
                  <a:moveTo>
                    <a:pt x="940308" y="336791"/>
                  </a:moveTo>
                  <a:lnTo>
                    <a:pt x="922020" y="336791"/>
                  </a:lnTo>
                  <a:lnTo>
                    <a:pt x="922020" y="472427"/>
                  </a:lnTo>
                  <a:lnTo>
                    <a:pt x="940308" y="472427"/>
                  </a:lnTo>
                  <a:lnTo>
                    <a:pt x="940308" y="336791"/>
                  </a:lnTo>
                  <a:close/>
                </a:path>
                <a:path w="2746375" h="1819910">
                  <a:moveTo>
                    <a:pt x="2746248" y="0"/>
                  </a:moveTo>
                  <a:lnTo>
                    <a:pt x="2330196" y="0"/>
                  </a:lnTo>
                  <a:lnTo>
                    <a:pt x="2330196" y="135623"/>
                  </a:lnTo>
                  <a:lnTo>
                    <a:pt x="2746248" y="135623"/>
                  </a:lnTo>
                  <a:lnTo>
                    <a:pt x="2746248" y="0"/>
                  </a:lnTo>
                  <a:close/>
                </a:path>
              </a:pathLst>
            </a:custGeom>
            <a:solidFill>
              <a:srgbClr val="CA0092"/>
            </a:solidFill>
          </p:spPr>
          <p:txBody>
            <a:bodyPr wrap="square" lIns="0" tIns="0" rIns="0" bIns="0" rtlCol="0"/>
            <a:lstStyle/>
            <a:p>
              <a:endParaRPr/>
            </a:p>
          </p:txBody>
        </p:sp>
        <p:sp>
          <p:nvSpPr>
            <p:cNvPr id="12" name="object 12"/>
            <p:cNvSpPr/>
            <p:nvPr/>
          </p:nvSpPr>
          <p:spPr>
            <a:xfrm>
              <a:off x="1420961" y="1741940"/>
              <a:ext cx="0" cy="2021839"/>
            </a:xfrm>
            <a:custGeom>
              <a:avLst/>
              <a:gdLst/>
              <a:ahLst/>
              <a:cxnLst/>
              <a:rect l="l" t="t" r="r" b="b"/>
              <a:pathLst>
                <a:path h="2021839">
                  <a:moveTo>
                    <a:pt x="0" y="2021751"/>
                  </a:moveTo>
                  <a:lnTo>
                    <a:pt x="0" y="0"/>
                  </a:lnTo>
                </a:path>
              </a:pathLst>
            </a:custGeom>
            <a:ln w="9525">
              <a:solidFill>
                <a:srgbClr val="BEBEBE"/>
              </a:solidFill>
            </a:ln>
          </p:spPr>
          <p:txBody>
            <a:bodyPr wrap="square" lIns="0" tIns="0" rIns="0" bIns="0" rtlCol="0"/>
            <a:lstStyle/>
            <a:p>
              <a:endParaRPr/>
            </a:p>
          </p:txBody>
        </p:sp>
        <p:sp>
          <p:nvSpPr>
            <p:cNvPr id="13" name="object 13"/>
            <p:cNvSpPr/>
            <p:nvPr/>
          </p:nvSpPr>
          <p:spPr>
            <a:xfrm>
              <a:off x="1390312" y="1741940"/>
              <a:ext cx="31115" cy="2021839"/>
            </a:xfrm>
            <a:custGeom>
              <a:avLst/>
              <a:gdLst/>
              <a:ahLst/>
              <a:cxnLst/>
              <a:rect l="l" t="t" r="r" b="b"/>
              <a:pathLst>
                <a:path w="31115" h="2021839">
                  <a:moveTo>
                    <a:pt x="0" y="2021751"/>
                  </a:moveTo>
                  <a:lnTo>
                    <a:pt x="30645" y="2021751"/>
                  </a:lnTo>
                </a:path>
                <a:path w="31115" h="2021839">
                  <a:moveTo>
                    <a:pt x="0" y="1685531"/>
                  </a:moveTo>
                  <a:lnTo>
                    <a:pt x="30645" y="1685531"/>
                  </a:lnTo>
                </a:path>
                <a:path w="31115" h="2021839">
                  <a:moveTo>
                    <a:pt x="0" y="1347203"/>
                  </a:moveTo>
                  <a:lnTo>
                    <a:pt x="30645" y="1347203"/>
                  </a:lnTo>
                </a:path>
                <a:path w="31115" h="2021839">
                  <a:moveTo>
                    <a:pt x="0" y="1010399"/>
                  </a:moveTo>
                  <a:lnTo>
                    <a:pt x="30645" y="1010399"/>
                  </a:lnTo>
                </a:path>
                <a:path w="31115" h="2021839">
                  <a:moveTo>
                    <a:pt x="0" y="673595"/>
                  </a:moveTo>
                  <a:lnTo>
                    <a:pt x="30645" y="673595"/>
                  </a:lnTo>
                </a:path>
                <a:path w="31115" h="2021839">
                  <a:moveTo>
                    <a:pt x="0" y="336791"/>
                  </a:moveTo>
                  <a:lnTo>
                    <a:pt x="30645" y="336791"/>
                  </a:lnTo>
                </a:path>
                <a:path w="31115" h="2021839">
                  <a:moveTo>
                    <a:pt x="0" y="0"/>
                  </a:moveTo>
                  <a:lnTo>
                    <a:pt x="30645" y="0"/>
                  </a:lnTo>
                </a:path>
              </a:pathLst>
            </a:custGeom>
            <a:ln w="9525">
              <a:solidFill>
                <a:srgbClr val="BEBEBE"/>
              </a:solidFill>
            </a:ln>
          </p:spPr>
          <p:txBody>
            <a:bodyPr wrap="square" lIns="0" tIns="0" rIns="0" bIns="0" rtlCol="0"/>
            <a:lstStyle/>
            <a:p>
              <a:endParaRPr/>
            </a:p>
          </p:txBody>
        </p:sp>
      </p:grpSp>
      <p:sp>
        <p:nvSpPr>
          <p:cNvPr id="14" name="object 14"/>
          <p:cNvSpPr txBox="1"/>
          <p:nvPr/>
        </p:nvSpPr>
        <p:spPr>
          <a:xfrm>
            <a:off x="1606928" y="2515932"/>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8.0%</a:t>
            </a:r>
            <a:endParaRPr sz="700">
              <a:latin typeface="Arial"/>
              <a:cs typeface="Arial"/>
            </a:endParaRPr>
          </a:p>
        </p:txBody>
      </p:sp>
      <p:sp>
        <p:nvSpPr>
          <p:cNvPr id="15" name="object 15"/>
          <p:cNvSpPr txBox="1"/>
          <p:nvPr/>
        </p:nvSpPr>
        <p:spPr>
          <a:xfrm>
            <a:off x="1728202" y="2178982"/>
            <a:ext cx="274955" cy="132080"/>
          </a:xfrm>
          <a:prstGeom prst="rect">
            <a:avLst/>
          </a:prstGeom>
        </p:spPr>
        <p:txBody>
          <a:bodyPr vert="horz" wrap="square" lIns="0" tIns="12065" rIns="0" bIns="0" rtlCol="0">
            <a:spAutoFit/>
          </a:bodyPr>
          <a:lstStyle/>
          <a:p>
            <a:pPr marL="12700">
              <a:lnSpc>
                <a:spcPct val="100000"/>
              </a:lnSpc>
              <a:spcBef>
                <a:spcPts val="95"/>
              </a:spcBef>
            </a:pPr>
            <a:r>
              <a:rPr sz="700" spc="-10" dirty="0">
                <a:solidFill>
                  <a:srgbClr val="FFFFFF"/>
                </a:solidFill>
                <a:latin typeface="Arial"/>
                <a:cs typeface="Arial"/>
              </a:rPr>
              <a:t>11.9%</a:t>
            </a:r>
            <a:endParaRPr sz="700">
              <a:latin typeface="Arial"/>
              <a:cs typeface="Arial"/>
            </a:endParaRPr>
          </a:p>
        </p:txBody>
      </p:sp>
      <p:sp>
        <p:nvSpPr>
          <p:cNvPr id="16" name="object 16"/>
          <p:cNvSpPr txBox="1"/>
          <p:nvPr/>
        </p:nvSpPr>
        <p:spPr>
          <a:xfrm>
            <a:off x="1414587" y="2732669"/>
            <a:ext cx="47942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1F69E7"/>
                </a:solidFill>
                <a:latin typeface="Arial"/>
                <a:cs typeface="Arial"/>
              </a:rPr>
              <a:t>1.8%</a:t>
            </a:r>
            <a:r>
              <a:rPr sz="700" spc="185" dirty="0">
                <a:solidFill>
                  <a:srgbClr val="1F69E7"/>
                </a:solidFill>
                <a:latin typeface="Arial"/>
                <a:cs typeface="Arial"/>
              </a:rPr>
              <a:t> </a:t>
            </a:r>
            <a:r>
              <a:rPr sz="700" spc="-20" dirty="0">
                <a:solidFill>
                  <a:srgbClr val="9F23E2"/>
                </a:solidFill>
                <a:latin typeface="Arial"/>
                <a:cs typeface="Arial"/>
              </a:rPr>
              <a:t>2.1%</a:t>
            </a:r>
            <a:endParaRPr sz="700">
              <a:latin typeface="Arial"/>
              <a:cs typeface="Arial"/>
            </a:endParaRPr>
          </a:p>
        </p:txBody>
      </p:sp>
      <p:sp>
        <p:nvSpPr>
          <p:cNvPr id="17" name="object 17"/>
          <p:cNvSpPr txBox="1"/>
          <p:nvPr/>
        </p:nvSpPr>
        <p:spPr>
          <a:xfrm>
            <a:off x="2017244" y="2513811"/>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3.0%</a:t>
            </a:r>
            <a:endParaRPr sz="700">
              <a:latin typeface="Arial"/>
              <a:cs typeface="Arial"/>
            </a:endParaRPr>
          </a:p>
        </p:txBody>
      </p:sp>
      <p:sp>
        <p:nvSpPr>
          <p:cNvPr id="18" name="object 18"/>
          <p:cNvSpPr txBox="1"/>
          <p:nvPr/>
        </p:nvSpPr>
        <p:spPr>
          <a:xfrm>
            <a:off x="1440574" y="3121683"/>
            <a:ext cx="823594" cy="478790"/>
          </a:xfrm>
          <a:prstGeom prst="rect">
            <a:avLst/>
          </a:prstGeom>
        </p:spPr>
        <p:txBody>
          <a:bodyPr vert="horz" wrap="square" lIns="0" tIns="12065" rIns="0" bIns="0" rtlCol="0">
            <a:spAutoFit/>
          </a:bodyPr>
          <a:lstStyle/>
          <a:p>
            <a:pPr marL="261620">
              <a:lnSpc>
                <a:spcPts val="690"/>
              </a:lnSpc>
              <a:spcBef>
                <a:spcPts val="95"/>
              </a:spcBef>
            </a:pPr>
            <a:r>
              <a:rPr sz="700" spc="-20" dirty="0">
                <a:solidFill>
                  <a:srgbClr val="9F23E2"/>
                </a:solidFill>
                <a:latin typeface="Arial"/>
                <a:cs typeface="Arial"/>
              </a:rPr>
              <a:t>0.2%</a:t>
            </a:r>
            <a:endParaRPr sz="700">
              <a:latin typeface="Arial"/>
              <a:cs typeface="Arial"/>
            </a:endParaRPr>
          </a:p>
          <a:p>
            <a:pPr marL="12700">
              <a:lnSpc>
                <a:spcPts val="690"/>
              </a:lnSpc>
            </a:pPr>
            <a:r>
              <a:rPr sz="700" spc="-20" dirty="0">
                <a:solidFill>
                  <a:srgbClr val="FFFFFF"/>
                </a:solidFill>
                <a:latin typeface="Arial"/>
                <a:cs typeface="Arial"/>
              </a:rPr>
              <a:t>3.6%</a:t>
            </a:r>
            <a:endParaRPr sz="700">
              <a:latin typeface="Arial"/>
              <a:cs typeface="Arial"/>
            </a:endParaRPr>
          </a:p>
          <a:p>
            <a:pPr>
              <a:lnSpc>
                <a:spcPct val="100000"/>
              </a:lnSpc>
              <a:spcBef>
                <a:spcPts val="550"/>
              </a:spcBef>
            </a:pPr>
            <a:endParaRPr sz="700">
              <a:latin typeface="Arial"/>
              <a:cs typeface="Arial"/>
            </a:endParaRPr>
          </a:p>
          <a:p>
            <a:pPr marL="40640">
              <a:lnSpc>
                <a:spcPct val="100000"/>
              </a:lnSpc>
            </a:pPr>
            <a:r>
              <a:rPr sz="1050" baseline="3968" dirty="0">
                <a:solidFill>
                  <a:srgbClr val="1F69E7"/>
                </a:solidFill>
                <a:latin typeface="Arial"/>
                <a:cs typeface="Arial"/>
              </a:rPr>
              <a:t>0.2%</a:t>
            </a:r>
            <a:r>
              <a:rPr sz="1050" spc="247" baseline="3968" dirty="0">
                <a:solidFill>
                  <a:srgbClr val="1F69E7"/>
                </a:solidFill>
                <a:latin typeface="Arial"/>
                <a:cs typeface="Arial"/>
              </a:rPr>
              <a:t>  </a:t>
            </a:r>
            <a:r>
              <a:rPr sz="1050" baseline="3968" dirty="0">
                <a:solidFill>
                  <a:srgbClr val="9F23E2"/>
                </a:solidFill>
                <a:latin typeface="Arial"/>
                <a:cs typeface="Arial"/>
              </a:rPr>
              <a:t>0.1%</a:t>
            </a:r>
            <a:r>
              <a:rPr sz="1050" spc="532" baseline="3968" dirty="0">
                <a:solidFill>
                  <a:srgbClr val="9F23E2"/>
                </a:solidFill>
                <a:latin typeface="Arial"/>
                <a:cs typeface="Arial"/>
              </a:rPr>
              <a:t> </a:t>
            </a:r>
            <a:r>
              <a:rPr sz="700" spc="-20" dirty="0">
                <a:solidFill>
                  <a:srgbClr val="CA0192"/>
                </a:solidFill>
                <a:latin typeface="Arial"/>
                <a:cs typeface="Arial"/>
              </a:rPr>
              <a:t>0.1%</a:t>
            </a:r>
            <a:endParaRPr sz="700">
              <a:latin typeface="Arial"/>
              <a:cs typeface="Arial"/>
            </a:endParaRPr>
          </a:p>
        </p:txBody>
      </p:sp>
      <p:sp>
        <p:nvSpPr>
          <p:cNvPr id="19" name="object 19"/>
          <p:cNvSpPr txBox="1"/>
          <p:nvPr/>
        </p:nvSpPr>
        <p:spPr>
          <a:xfrm>
            <a:off x="1722670" y="2850812"/>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3.4%</a:t>
            </a:r>
            <a:endParaRPr sz="700">
              <a:latin typeface="Arial"/>
              <a:cs typeface="Arial"/>
            </a:endParaRPr>
          </a:p>
        </p:txBody>
      </p:sp>
      <p:sp>
        <p:nvSpPr>
          <p:cNvPr id="20" name="object 20"/>
          <p:cNvSpPr txBox="1"/>
          <p:nvPr/>
        </p:nvSpPr>
        <p:spPr>
          <a:xfrm>
            <a:off x="2383046" y="2513950"/>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CA0192"/>
                </a:solidFill>
                <a:latin typeface="Arial"/>
                <a:cs typeface="Arial"/>
              </a:rPr>
              <a:t>1.8%</a:t>
            </a:r>
            <a:endParaRPr sz="700">
              <a:latin typeface="Arial"/>
              <a:cs typeface="Arial"/>
            </a:endParaRPr>
          </a:p>
        </p:txBody>
      </p:sp>
      <p:sp>
        <p:nvSpPr>
          <p:cNvPr id="21" name="object 21"/>
          <p:cNvSpPr txBox="1"/>
          <p:nvPr/>
        </p:nvSpPr>
        <p:spPr>
          <a:xfrm>
            <a:off x="2394802" y="2176027"/>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CA0192"/>
                </a:solidFill>
                <a:latin typeface="Arial"/>
                <a:cs typeface="Arial"/>
              </a:rPr>
              <a:t>0.2%</a:t>
            </a:r>
            <a:endParaRPr sz="700">
              <a:latin typeface="Arial"/>
              <a:cs typeface="Arial"/>
            </a:endParaRPr>
          </a:p>
        </p:txBody>
      </p:sp>
      <p:sp>
        <p:nvSpPr>
          <p:cNvPr id="22" name="object 22"/>
          <p:cNvSpPr txBox="1"/>
          <p:nvPr/>
        </p:nvSpPr>
        <p:spPr>
          <a:xfrm>
            <a:off x="2188575" y="1842032"/>
            <a:ext cx="1904364" cy="321945"/>
          </a:xfrm>
          <a:prstGeom prst="rect">
            <a:avLst/>
          </a:prstGeom>
        </p:spPr>
        <p:txBody>
          <a:bodyPr vert="horz" wrap="square" lIns="0" tIns="12065" rIns="0" bIns="0" rtlCol="0">
            <a:spAutoFit/>
          </a:bodyPr>
          <a:lstStyle/>
          <a:p>
            <a:pPr marL="59055">
              <a:lnSpc>
                <a:spcPct val="100000"/>
              </a:lnSpc>
              <a:spcBef>
                <a:spcPts val="95"/>
              </a:spcBef>
              <a:tabLst>
                <a:tab pos="1258570" algn="l"/>
                <a:tab pos="1691005" algn="l"/>
              </a:tabLst>
            </a:pPr>
            <a:r>
              <a:rPr sz="700" spc="-10" dirty="0">
                <a:solidFill>
                  <a:srgbClr val="FFFFFF"/>
                </a:solidFill>
                <a:latin typeface="Arial"/>
                <a:cs typeface="Arial"/>
              </a:rPr>
              <a:t>25.4%</a:t>
            </a:r>
            <a:r>
              <a:rPr sz="700" dirty="0">
                <a:solidFill>
                  <a:srgbClr val="FFFFFF"/>
                </a:solidFill>
                <a:latin typeface="Arial"/>
                <a:cs typeface="Arial"/>
              </a:rPr>
              <a:t>	</a:t>
            </a:r>
            <a:r>
              <a:rPr sz="700" spc="-20" dirty="0">
                <a:solidFill>
                  <a:srgbClr val="FFFFFF"/>
                </a:solidFill>
                <a:latin typeface="Arial"/>
                <a:cs typeface="Arial"/>
              </a:rPr>
              <a:t>6.0%</a:t>
            </a:r>
            <a:r>
              <a:rPr sz="700" dirty="0">
                <a:solidFill>
                  <a:srgbClr val="FFFFFF"/>
                </a:solidFill>
                <a:latin typeface="Arial"/>
                <a:cs typeface="Arial"/>
              </a:rPr>
              <a:t>	</a:t>
            </a:r>
            <a:r>
              <a:rPr sz="700" spc="-20" dirty="0">
                <a:solidFill>
                  <a:srgbClr val="FFFFFF"/>
                </a:solidFill>
                <a:latin typeface="Arial"/>
                <a:cs typeface="Arial"/>
              </a:rPr>
              <a:t>5.6%</a:t>
            </a:r>
            <a:endParaRPr sz="700">
              <a:latin typeface="Arial"/>
              <a:cs typeface="Arial"/>
            </a:endParaRPr>
          </a:p>
          <a:p>
            <a:pPr marL="12700">
              <a:lnSpc>
                <a:spcPct val="100000"/>
              </a:lnSpc>
              <a:spcBef>
                <a:spcPts val="660"/>
              </a:spcBef>
            </a:pPr>
            <a:r>
              <a:rPr sz="700" spc="-20" dirty="0">
                <a:solidFill>
                  <a:srgbClr val="9F23E2"/>
                </a:solidFill>
                <a:latin typeface="Arial"/>
                <a:cs typeface="Arial"/>
              </a:rPr>
              <a:t>0.7%</a:t>
            </a:r>
            <a:endParaRPr sz="700">
              <a:latin typeface="Arial"/>
              <a:cs typeface="Arial"/>
            </a:endParaRPr>
          </a:p>
        </p:txBody>
      </p:sp>
      <p:sp>
        <p:nvSpPr>
          <p:cNvPr id="23" name="object 23"/>
          <p:cNvSpPr txBox="1"/>
          <p:nvPr/>
        </p:nvSpPr>
        <p:spPr>
          <a:xfrm>
            <a:off x="908654" y="3453735"/>
            <a:ext cx="437515" cy="264795"/>
          </a:xfrm>
          <a:prstGeom prst="rect">
            <a:avLst/>
          </a:prstGeom>
        </p:spPr>
        <p:txBody>
          <a:bodyPr vert="horz" wrap="square" lIns="0" tIns="12700" rIns="0" bIns="0" rtlCol="0">
            <a:spAutoFit/>
          </a:bodyPr>
          <a:lstStyle/>
          <a:p>
            <a:pPr algn="ctr">
              <a:lnSpc>
                <a:spcPts val="940"/>
              </a:lnSpc>
              <a:spcBef>
                <a:spcPts val="100"/>
              </a:spcBef>
            </a:pPr>
            <a:r>
              <a:rPr sz="800" spc="-25" dirty="0">
                <a:solidFill>
                  <a:srgbClr val="181B1F"/>
                </a:solidFill>
                <a:latin typeface="Arial"/>
                <a:cs typeface="Arial"/>
              </a:rPr>
              <a:t>UHC</a:t>
            </a:r>
            <a:endParaRPr sz="800">
              <a:latin typeface="Arial"/>
              <a:cs typeface="Arial"/>
            </a:endParaRPr>
          </a:p>
          <a:p>
            <a:pPr algn="ctr">
              <a:lnSpc>
                <a:spcPts val="940"/>
              </a:lnSpc>
            </a:pPr>
            <a:r>
              <a:rPr sz="800" spc="-10" dirty="0">
                <a:solidFill>
                  <a:srgbClr val="181B1F"/>
                </a:solidFill>
                <a:latin typeface="Arial"/>
                <a:cs typeface="Arial"/>
              </a:rPr>
              <a:t>(Optum*)</a:t>
            </a:r>
            <a:endParaRPr sz="800">
              <a:latin typeface="Arial"/>
              <a:cs typeface="Arial"/>
            </a:endParaRPr>
          </a:p>
        </p:txBody>
      </p:sp>
      <p:sp>
        <p:nvSpPr>
          <p:cNvPr id="24" name="object 24"/>
          <p:cNvSpPr txBox="1"/>
          <p:nvPr/>
        </p:nvSpPr>
        <p:spPr>
          <a:xfrm>
            <a:off x="1055485" y="3175185"/>
            <a:ext cx="29083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81B1F"/>
                </a:solidFill>
                <a:latin typeface="Arial"/>
                <a:cs typeface="Arial"/>
              </a:rPr>
              <a:t>Cigna</a:t>
            </a:r>
            <a:endParaRPr sz="800">
              <a:latin typeface="Arial"/>
              <a:cs typeface="Arial"/>
            </a:endParaRPr>
          </a:p>
        </p:txBody>
      </p:sp>
      <p:sp>
        <p:nvSpPr>
          <p:cNvPr id="25" name="object 25"/>
          <p:cNvSpPr txBox="1"/>
          <p:nvPr/>
        </p:nvSpPr>
        <p:spPr>
          <a:xfrm>
            <a:off x="925501" y="2779822"/>
            <a:ext cx="421640" cy="264795"/>
          </a:xfrm>
          <a:prstGeom prst="rect">
            <a:avLst/>
          </a:prstGeom>
        </p:spPr>
        <p:txBody>
          <a:bodyPr vert="horz" wrap="square" lIns="0" tIns="20955" rIns="0" bIns="0" rtlCol="0">
            <a:spAutoFit/>
          </a:bodyPr>
          <a:lstStyle/>
          <a:p>
            <a:pPr marL="100330" marR="5080" indent="-88265">
              <a:lnSpc>
                <a:spcPts val="919"/>
              </a:lnSpc>
              <a:spcBef>
                <a:spcPts val="165"/>
              </a:spcBef>
            </a:pPr>
            <a:r>
              <a:rPr sz="800" dirty="0">
                <a:solidFill>
                  <a:srgbClr val="181B1F"/>
                </a:solidFill>
                <a:latin typeface="Arial"/>
                <a:cs typeface="Arial"/>
              </a:rPr>
              <a:t>Evolent</a:t>
            </a:r>
            <a:r>
              <a:rPr sz="800" spc="-45" dirty="0">
                <a:solidFill>
                  <a:srgbClr val="181B1F"/>
                </a:solidFill>
                <a:latin typeface="Arial"/>
                <a:cs typeface="Arial"/>
              </a:rPr>
              <a:t> </a:t>
            </a:r>
            <a:r>
              <a:rPr sz="800" spc="-50" dirty="0">
                <a:solidFill>
                  <a:srgbClr val="181B1F"/>
                </a:solidFill>
                <a:latin typeface="Arial"/>
                <a:cs typeface="Arial"/>
              </a:rPr>
              <a:t>/</a:t>
            </a:r>
            <a:r>
              <a:rPr sz="800" spc="500" dirty="0">
                <a:solidFill>
                  <a:srgbClr val="181B1F"/>
                </a:solidFill>
                <a:latin typeface="Arial"/>
                <a:cs typeface="Arial"/>
              </a:rPr>
              <a:t> </a:t>
            </a:r>
            <a:r>
              <a:rPr sz="800" spc="-25" dirty="0">
                <a:solidFill>
                  <a:srgbClr val="181B1F"/>
                </a:solidFill>
                <a:latin typeface="Arial"/>
                <a:cs typeface="Arial"/>
              </a:rPr>
              <a:t>NCH</a:t>
            </a:r>
            <a:endParaRPr sz="800">
              <a:latin typeface="Arial"/>
              <a:cs typeface="Arial"/>
            </a:endParaRPr>
          </a:p>
        </p:txBody>
      </p:sp>
      <p:sp>
        <p:nvSpPr>
          <p:cNvPr id="26" name="object 26"/>
          <p:cNvSpPr txBox="1"/>
          <p:nvPr/>
        </p:nvSpPr>
        <p:spPr>
          <a:xfrm>
            <a:off x="796028" y="2442866"/>
            <a:ext cx="550545" cy="264795"/>
          </a:xfrm>
          <a:prstGeom prst="rect">
            <a:avLst/>
          </a:prstGeom>
        </p:spPr>
        <p:txBody>
          <a:bodyPr vert="horz" wrap="square" lIns="0" tIns="12700" rIns="0" bIns="0" rtlCol="0">
            <a:spAutoFit/>
          </a:bodyPr>
          <a:lstStyle/>
          <a:p>
            <a:pPr algn="ctr">
              <a:lnSpc>
                <a:spcPts val="940"/>
              </a:lnSpc>
              <a:spcBef>
                <a:spcPts val="100"/>
              </a:spcBef>
            </a:pPr>
            <a:r>
              <a:rPr sz="800" spc="-25" dirty="0">
                <a:solidFill>
                  <a:srgbClr val="181B1F"/>
                </a:solidFill>
                <a:latin typeface="Arial"/>
                <a:cs typeface="Arial"/>
              </a:rPr>
              <a:t>UHC</a:t>
            </a:r>
            <a:endParaRPr sz="800">
              <a:latin typeface="Arial"/>
              <a:cs typeface="Arial"/>
            </a:endParaRPr>
          </a:p>
          <a:p>
            <a:pPr algn="ctr">
              <a:lnSpc>
                <a:spcPts val="940"/>
              </a:lnSpc>
            </a:pPr>
            <a:r>
              <a:rPr sz="800" dirty="0">
                <a:solidFill>
                  <a:srgbClr val="181B1F"/>
                </a:solidFill>
                <a:latin typeface="Arial"/>
                <a:cs typeface="Arial"/>
              </a:rPr>
              <a:t>(UHC</a:t>
            </a:r>
            <a:r>
              <a:rPr sz="800" spc="-15" dirty="0">
                <a:solidFill>
                  <a:srgbClr val="181B1F"/>
                </a:solidFill>
                <a:latin typeface="Arial"/>
                <a:cs typeface="Arial"/>
              </a:rPr>
              <a:t> </a:t>
            </a:r>
            <a:r>
              <a:rPr sz="800" spc="-10" dirty="0">
                <a:solidFill>
                  <a:srgbClr val="181B1F"/>
                </a:solidFill>
                <a:latin typeface="Arial"/>
                <a:cs typeface="Arial"/>
              </a:rPr>
              <a:t>Only)</a:t>
            </a:r>
            <a:endParaRPr sz="800">
              <a:latin typeface="Arial"/>
              <a:cs typeface="Arial"/>
            </a:endParaRPr>
          </a:p>
        </p:txBody>
      </p:sp>
      <p:sp>
        <p:nvSpPr>
          <p:cNvPr id="27" name="object 27"/>
          <p:cNvSpPr txBox="1"/>
          <p:nvPr/>
        </p:nvSpPr>
        <p:spPr>
          <a:xfrm>
            <a:off x="965119" y="2164315"/>
            <a:ext cx="38100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81B1F"/>
                </a:solidFill>
                <a:latin typeface="Arial"/>
                <a:cs typeface="Arial"/>
              </a:rPr>
              <a:t>Carelon</a:t>
            </a:r>
            <a:endParaRPr sz="800">
              <a:latin typeface="Arial"/>
              <a:cs typeface="Arial"/>
            </a:endParaRPr>
          </a:p>
        </p:txBody>
      </p:sp>
      <p:sp>
        <p:nvSpPr>
          <p:cNvPr id="28" name="object 28"/>
          <p:cNvSpPr txBox="1"/>
          <p:nvPr/>
        </p:nvSpPr>
        <p:spPr>
          <a:xfrm>
            <a:off x="1095001" y="1827359"/>
            <a:ext cx="25082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181B1F"/>
                </a:solidFill>
                <a:latin typeface="Arial"/>
                <a:cs typeface="Arial"/>
              </a:rPr>
              <a:t>Total</a:t>
            </a:r>
            <a:endParaRPr sz="800">
              <a:latin typeface="Arial"/>
              <a:cs typeface="Arial"/>
            </a:endParaRPr>
          </a:p>
        </p:txBody>
      </p:sp>
      <p:grpSp>
        <p:nvGrpSpPr>
          <p:cNvPr id="29" name="object 29"/>
          <p:cNvGrpSpPr/>
          <p:nvPr/>
        </p:nvGrpSpPr>
        <p:grpSpPr>
          <a:xfrm>
            <a:off x="1592173" y="1621586"/>
            <a:ext cx="1447165" cy="51435"/>
            <a:chOff x="1592173" y="1621586"/>
            <a:chExt cx="1447165" cy="51435"/>
          </a:xfrm>
        </p:grpSpPr>
        <p:sp>
          <p:nvSpPr>
            <p:cNvPr id="30" name="object 30"/>
            <p:cNvSpPr/>
            <p:nvPr/>
          </p:nvSpPr>
          <p:spPr>
            <a:xfrm>
              <a:off x="1592173" y="1621586"/>
              <a:ext cx="51435" cy="51435"/>
            </a:xfrm>
            <a:custGeom>
              <a:avLst/>
              <a:gdLst/>
              <a:ahLst/>
              <a:cxnLst/>
              <a:rect l="l" t="t" r="r" b="b"/>
              <a:pathLst>
                <a:path w="51435" h="51435">
                  <a:moveTo>
                    <a:pt x="51066" y="0"/>
                  </a:moveTo>
                  <a:lnTo>
                    <a:pt x="0" y="0"/>
                  </a:lnTo>
                  <a:lnTo>
                    <a:pt x="0" y="51066"/>
                  </a:lnTo>
                  <a:lnTo>
                    <a:pt x="51066" y="51066"/>
                  </a:lnTo>
                  <a:lnTo>
                    <a:pt x="51066" y="0"/>
                  </a:lnTo>
                  <a:close/>
                </a:path>
              </a:pathLst>
            </a:custGeom>
            <a:solidFill>
              <a:srgbClr val="1F69E7"/>
            </a:solidFill>
          </p:spPr>
          <p:txBody>
            <a:bodyPr wrap="square" lIns="0" tIns="0" rIns="0" bIns="0" rtlCol="0"/>
            <a:lstStyle/>
            <a:p>
              <a:endParaRPr/>
            </a:p>
          </p:txBody>
        </p:sp>
        <p:sp>
          <p:nvSpPr>
            <p:cNvPr id="31" name="object 31"/>
            <p:cNvSpPr/>
            <p:nvPr/>
          </p:nvSpPr>
          <p:spPr>
            <a:xfrm>
              <a:off x="2352103" y="1621586"/>
              <a:ext cx="51435" cy="51435"/>
            </a:xfrm>
            <a:custGeom>
              <a:avLst/>
              <a:gdLst/>
              <a:ahLst/>
              <a:cxnLst/>
              <a:rect l="l" t="t" r="r" b="b"/>
              <a:pathLst>
                <a:path w="51435" h="51435">
                  <a:moveTo>
                    <a:pt x="51066" y="0"/>
                  </a:moveTo>
                  <a:lnTo>
                    <a:pt x="0" y="0"/>
                  </a:lnTo>
                  <a:lnTo>
                    <a:pt x="0" y="51066"/>
                  </a:lnTo>
                  <a:lnTo>
                    <a:pt x="51066" y="51066"/>
                  </a:lnTo>
                  <a:lnTo>
                    <a:pt x="51066" y="0"/>
                  </a:lnTo>
                  <a:close/>
                </a:path>
              </a:pathLst>
            </a:custGeom>
            <a:solidFill>
              <a:srgbClr val="9F23E1"/>
            </a:solidFill>
          </p:spPr>
          <p:txBody>
            <a:bodyPr wrap="square" lIns="0" tIns="0" rIns="0" bIns="0" rtlCol="0"/>
            <a:lstStyle/>
            <a:p>
              <a:endParaRPr/>
            </a:p>
          </p:txBody>
        </p:sp>
        <p:sp>
          <p:nvSpPr>
            <p:cNvPr id="32" name="object 32"/>
            <p:cNvSpPr/>
            <p:nvPr/>
          </p:nvSpPr>
          <p:spPr>
            <a:xfrm>
              <a:off x="2988005" y="1621586"/>
              <a:ext cx="51435" cy="51435"/>
            </a:xfrm>
            <a:custGeom>
              <a:avLst/>
              <a:gdLst/>
              <a:ahLst/>
              <a:cxnLst/>
              <a:rect l="l" t="t" r="r" b="b"/>
              <a:pathLst>
                <a:path w="51435" h="51435">
                  <a:moveTo>
                    <a:pt x="51066" y="0"/>
                  </a:moveTo>
                  <a:lnTo>
                    <a:pt x="0" y="0"/>
                  </a:lnTo>
                  <a:lnTo>
                    <a:pt x="0" y="51066"/>
                  </a:lnTo>
                  <a:lnTo>
                    <a:pt x="51066" y="51066"/>
                  </a:lnTo>
                  <a:lnTo>
                    <a:pt x="51066" y="0"/>
                  </a:lnTo>
                  <a:close/>
                </a:path>
              </a:pathLst>
            </a:custGeom>
            <a:solidFill>
              <a:srgbClr val="CA0092"/>
            </a:solidFill>
          </p:spPr>
          <p:txBody>
            <a:bodyPr wrap="square" lIns="0" tIns="0" rIns="0" bIns="0" rtlCol="0"/>
            <a:lstStyle/>
            <a:p>
              <a:endParaRPr/>
            </a:p>
          </p:txBody>
        </p:sp>
      </p:grpSp>
      <p:sp>
        <p:nvSpPr>
          <p:cNvPr id="33" name="object 33"/>
          <p:cNvSpPr txBox="1"/>
          <p:nvPr/>
        </p:nvSpPr>
        <p:spPr>
          <a:xfrm>
            <a:off x="766386" y="1181507"/>
            <a:ext cx="3547745" cy="530860"/>
          </a:xfrm>
          <a:prstGeom prst="rect">
            <a:avLst/>
          </a:prstGeom>
        </p:spPr>
        <p:txBody>
          <a:bodyPr vert="horz" wrap="square" lIns="0" tIns="13335" rIns="0" bIns="0" rtlCol="0">
            <a:spAutoFit/>
          </a:bodyPr>
          <a:lstStyle/>
          <a:p>
            <a:pPr algn="ctr">
              <a:lnSpc>
                <a:spcPct val="100000"/>
              </a:lnSpc>
              <a:spcBef>
                <a:spcPts val="105"/>
              </a:spcBef>
            </a:pPr>
            <a:r>
              <a:rPr sz="1050" b="1" dirty="0">
                <a:solidFill>
                  <a:srgbClr val="1F69E7"/>
                </a:solidFill>
                <a:latin typeface="Arial"/>
                <a:cs typeface="Arial"/>
              </a:rPr>
              <a:t>Pathways</a:t>
            </a:r>
            <a:r>
              <a:rPr sz="1050" b="1" spc="-25" dirty="0">
                <a:solidFill>
                  <a:srgbClr val="1F69E7"/>
                </a:solidFill>
                <a:latin typeface="Arial"/>
                <a:cs typeface="Arial"/>
              </a:rPr>
              <a:t> </a:t>
            </a:r>
            <a:r>
              <a:rPr sz="1050" b="1" u="sng" dirty="0">
                <a:solidFill>
                  <a:srgbClr val="1F69E7"/>
                </a:solidFill>
                <a:uFill>
                  <a:solidFill>
                    <a:srgbClr val="1F69E7"/>
                  </a:solidFill>
                </a:uFill>
                <a:latin typeface="Arial"/>
                <a:cs typeface="Arial"/>
              </a:rPr>
              <a:t>Medical</a:t>
            </a:r>
            <a:r>
              <a:rPr sz="1050" b="1" u="sng" spc="-50" dirty="0">
                <a:solidFill>
                  <a:srgbClr val="1F69E7"/>
                </a:solidFill>
                <a:uFill>
                  <a:solidFill>
                    <a:srgbClr val="1F69E7"/>
                  </a:solidFill>
                </a:uFill>
                <a:latin typeface="Arial"/>
                <a:cs typeface="Arial"/>
              </a:rPr>
              <a:t> </a:t>
            </a:r>
            <a:r>
              <a:rPr sz="1050" b="1" u="sng" dirty="0">
                <a:solidFill>
                  <a:srgbClr val="1F69E7"/>
                </a:solidFill>
                <a:uFill>
                  <a:solidFill>
                    <a:srgbClr val="1F69E7"/>
                  </a:solidFill>
                </a:uFill>
                <a:latin typeface="Arial"/>
                <a:cs typeface="Arial"/>
              </a:rPr>
              <a:t>Lives</a:t>
            </a:r>
            <a:r>
              <a:rPr sz="1050" b="1" u="none" spc="-20" dirty="0">
                <a:solidFill>
                  <a:srgbClr val="1F69E7"/>
                </a:solidFill>
                <a:latin typeface="Arial"/>
                <a:cs typeface="Arial"/>
              </a:rPr>
              <a:t> </a:t>
            </a:r>
            <a:r>
              <a:rPr sz="1050" b="1" u="none" dirty="0">
                <a:solidFill>
                  <a:srgbClr val="1F69E7"/>
                </a:solidFill>
                <a:latin typeface="Arial"/>
                <a:cs typeface="Arial"/>
              </a:rPr>
              <a:t>Exposure</a:t>
            </a:r>
            <a:r>
              <a:rPr sz="1050" b="1" u="none" spc="-35" dirty="0">
                <a:solidFill>
                  <a:srgbClr val="1F69E7"/>
                </a:solidFill>
                <a:latin typeface="Arial"/>
                <a:cs typeface="Arial"/>
              </a:rPr>
              <a:t> </a:t>
            </a:r>
            <a:r>
              <a:rPr sz="1050" b="1" u="none" dirty="0">
                <a:solidFill>
                  <a:srgbClr val="1F69E7"/>
                </a:solidFill>
                <a:latin typeface="Arial"/>
                <a:cs typeface="Arial"/>
              </a:rPr>
              <a:t>by</a:t>
            </a:r>
            <a:r>
              <a:rPr sz="1050" b="1" u="none" spc="-20" dirty="0">
                <a:solidFill>
                  <a:srgbClr val="1F69E7"/>
                </a:solidFill>
                <a:latin typeface="Arial"/>
                <a:cs typeface="Arial"/>
              </a:rPr>
              <a:t> </a:t>
            </a:r>
            <a:r>
              <a:rPr sz="1050" b="1" u="none" dirty="0">
                <a:solidFill>
                  <a:srgbClr val="1F69E7"/>
                </a:solidFill>
                <a:latin typeface="Arial"/>
                <a:cs typeface="Arial"/>
              </a:rPr>
              <a:t>Book</a:t>
            </a:r>
            <a:r>
              <a:rPr sz="1050" b="1" u="none" spc="-40" dirty="0">
                <a:solidFill>
                  <a:srgbClr val="1F69E7"/>
                </a:solidFill>
                <a:latin typeface="Arial"/>
                <a:cs typeface="Arial"/>
              </a:rPr>
              <a:t> </a:t>
            </a:r>
            <a:r>
              <a:rPr sz="1050" b="1" u="none" dirty="0">
                <a:solidFill>
                  <a:srgbClr val="1F69E7"/>
                </a:solidFill>
                <a:latin typeface="Arial"/>
                <a:cs typeface="Arial"/>
              </a:rPr>
              <a:t>of</a:t>
            </a:r>
            <a:r>
              <a:rPr sz="1050" b="1" u="none" spc="-25" dirty="0">
                <a:solidFill>
                  <a:srgbClr val="1F69E7"/>
                </a:solidFill>
                <a:latin typeface="Arial"/>
                <a:cs typeface="Arial"/>
              </a:rPr>
              <a:t> </a:t>
            </a:r>
            <a:r>
              <a:rPr sz="1050" b="1" u="none" spc="-10" dirty="0">
                <a:solidFill>
                  <a:srgbClr val="1F69E7"/>
                </a:solidFill>
                <a:latin typeface="Arial"/>
                <a:cs typeface="Arial"/>
              </a:rPr>
              <a:t>Business</a:t>
            </a:r>
            <a:endParaRPr sz="1050">
              <a:latin typeface="Arial"/>
              <a:cs typeface="Arial"/>
            </a:endParaRPr>
          </a:p>
          <a:p>
            <a:pPr algn="ctr">
              <a:lnSpc>
                <a:spcPct val="100000"/>
              </a:lnSpc>
              <a:spcBef>
                <a:spcPts val="5"/>
              </a:spcBef>
            </a:pPr>
            <a:r>
              <a:rPr sz="900" i="1" dirty="0">
                <a:latin typeface="Arial"/>
                <a:cs typeface="Arial"/>
              </a:rPr>
              <a:t>(Est.</a:t>
            </a:r>
            <a:r>
              <a:rPr sz="900" i="1" spc="-20" dirty="0">
                <a:latin typeface="Arial"/>
                <a:cs typeface="Arial"/>
              </a:rPr>
              <a:t> </a:t>
            </a:r>
            <a:r>
              <a:rPr sz="900" i="1" dirty="0">
                <a:latin typeface="Arial"/>
                <a:cs typeface="Arial"/>
              </a:rPr>
              <a:t>%</a:t>
            </a:r>
            <a:r>
              <a:rPr sz="900" i="1" spc="-15" dirty="0">
                <a:latin typeface="Arial"/>
                <a:cs typeface="Arial"/>
              </a:rPr>
              <a:t> </a:t>
            </a:r>
            <a:r>
              <a:rPr sz="900" i="1" dirty="0">
                <a:latin typeface="Arial"/>
                <a:cs typeface="Arial"/>
              </a:rPr>
              <a:t>of</a:t>
            </a:r>
            <a:r>
              <a:rPr sz="900" i="1" spc="-5" dirty="0">
                <a:latin typeface="Arial"/>
                <a:cs typeface="Arial"/>
              </a:rPr>
              <a:t> </a:t>
            </a:r>
            <a:r>
              <a:rPr sz="900" i="1" dirty="0">
                <a:latin typeface="Arial"/>
                <a:cs typeface="Arial"/>
              </a:rPr>
              <a:t>Medical</a:t>
            </a:r>
            <a:r>
              <a:rPr sz="900" i="1" spc="-15" dirty="0">
                <a:latin typeface="Arial"/>
                <a:cs typeface="Arial"/>
              </a:rPr>
              <a:t> </a:t>
            </a:r>
            <a:r>
              <a:rPr sz="900" i="1" dirty="0">
                <a:latin typeface="Arial"/>
                <a:cs typeface="Arial"/>
              </a:rPr>
              <a:t>Lives;</a:t>
            </a:r>
            <a:r>
              <a:rPr sz="900" i="1" spc="-30" dirty="0">
                <a:latin typeface="Arial"/>
                <a:cs typeface="Arial"/>
              </a:rPr>
              <a:t> </a:t>
            </a:r>
            <a:r>
              <a:rPr sz="900" i="1" dirty="0">
                <a:solidFill>
                  <a:srgbClr val="060605"/>
                </a:solidFill>
                <a:latin typeface="Arial"/>
                <a:cs typeface="Arial"/>
              </a:rPr>
              <a:t>National</a:t>
            </a:r>
            <a:r>
              <a:rPr sz="900" i="1" spc="-25" dirty="0">
                <a:solidFill>
                  <a:srgbClr val="060605"/>
                </a:solidFill>
                <a:latin typeface="Arial"/>
                <a:cs typeface="Arial"/>
              </a:rPr>
              <a:t> </a:t>
            </a:r>
            <a:r>
              <a:rPr sz="900" i="1" dirty="0">
                <a:solidFill>
                  <a:srgbClr val="060605"/>
                </a:solidFill>
                <a:latin typeface="Arial"/>
                <a:cs typeface="Arial"/>
              </a:rPr>
              <a:t>315M</a:t>
            </a:r>
            <a:r>
              <a:rPr sz="900" i="1" spc="-25" dirty="0">
                <a:solidFill>
                  <a:srgbClr val="060605"/>
                </a:solidFill>
                <a:latin typeface="Arial"/>
                <a:cs typeface="Arial"/>
              </a:rPr>
              <a:t> </a:t>
            </a:r>
            <a:r>
              <a:rPr sz="900" i="1" dirty="0">
                <a:solidFill>
                  <a:srgbClr val="060605"/>
                </a:solidFill>
                <a:latin typeface="Arial"/>
                <a:cs typeface="Arial"/>
              </a:rPr>
              <a:t>Medical</a:t>
            </a:r>
            <a:r>
              <a:rPr sz="900" i="1" spc="-15" dirty="0">
                <a:solidFill>
                  <a:srgbClr val="060605"/>
                </a:solidFill>
                <a:latin typeface="Arial"/>
                <a:cs typeface="Arial"/>
              </a:rPr>
              <a:t> </a:t>
            </a:r>
            <a:r>
              <a:rPr sz="900" i="1" spc="-10" dirty="0">
                <a:solidFill>
                  <a:srgbClr val="060605"/>
                </a:solidFill>
                <a:latin typeface="Arial"/>
                <a:cs typeface="Arial"/>
              </a:rPr>
              <a:t>Lives</a:t>
            </a:r>
            <a:r>
              <a:rPr sz="900" i="1" spc="-10" dirty="0">
                <a:latin typeface="Arial"/>
                <a:cs typeface="Arial"/>
              </a:rPr>
              <a:t>)</a:t>
            </a:r>
            <a:endParaRPr sz="900">
              <a:latin typeface="Arial"/>
              <a:cs typeface="Arial"/>
            </a:endParaRPr>
          </a:p>
          <a:p>
            <a:pPr marL="50165" algn="ctr">
              <a:lnSpc>
                <a:spcPct val="100000"/>
              </a:lnSpc>
              <a:spcBef>
                <a:spcPts val="665"/>
              </a:spcBef>
              <a:tabLst>
                <a:tab pos="810260" algn="l"/>
                <a:tab pos="1445895" algn="l"/>
              </a:tabLst>
            </a:pPr>
            <a:r>
              <a:rPr sz="800" spc="-10" dirty="0">
                <a:solidFill>
                  <a:srgbClr val="181B1F"/>
                </a:solidFill>
                <a:latin typeface="Arial"/>
                <a:cs typeface="Arial"/>
              </a:rPr>
              <a:t>Commercial</a:t>
            </a:r>
            <a:r>
              <a:rPr sz="800" dirty="0">
                <a:solidFill>
                  <a:srgbClr val="181B1F"/>
                </a:solidFill>
                <a:latin typeface="Arial"/>
                <a:cs typeface="Arial"/>
              </a:rPr>
              <a:t>	</a:t>
            </a:r>
            <a:r>
              <a:rPr sz="800" spc="-10" dirty="0">
                <a:solidFill>
                  <a:srgbClr val="181B1F"/>
                </a:solidFill>
                <a:latin typeface="Arial"/>
                <a:cs typeface="Arial"/>
              </a:rPr>
              <a:t>Medicare</a:t>
            </a:r>
            <a:r>
              <a:rPr sz="800" dirty="0">
                <a:solidFill>
                  <a:srgbClr val="181B1F"/>
                </a:solidFill>
                <a:latin typeface="Arial"/>
                <a:cs typeface="Arial"/>
              </a:rPr>
              <a:t>	</a:t>
            </a:r>
            <a:r>
              <a:rPr sz="800" spc="-10" dirty="0">
                <a:solidFill>
                  <a:srgbClr val="181B1F"/>
                </a:solidFill>
                <a:latin typeface="Arial"/>
                <a:cs typeface="Arial"/>
              </a:rPr>
              <a:t>Medicaid</a:t>
            </a:r>
            <a:endParaRPr sz="800">
              <a:latin typeface="Arial"/>
              <a:cs typeface="Arial"/>
            </a:endParaRPr>
          </a:p>
        </p:txBody>
      </p:sp>
      <p:grpSp>
        <p:nvGrpSpPr>
          <p:cNvPr id="34" name="object 34"/>
          <p:cNvGrpSpPr/>
          <p:nvPr/>
        </p:nvGrpSpPr>
        <p:grpSpPr>
          <a:xfrm>
            <a:off x="1428733" y="1737178"/>
            <a:ext cx="6699250" cy="2031364"/>
            <a:chOff x="1428733" y="1737178"/>
            <a:chExt cx="6699250" cy="2031364"/>
          </a:xfrm>
        </p:grpSpPr>
        <p:sp>
          <p:nvSpPr>
            <p:cNvPr id="35" name="object 35"/>
            <p:cNvSpPr/>
            <p:nvPr/>
          </p:nvSpPr>
          <p:spPr>
            <a:xfrm>
              <a:off x="1454151" y="3581394"/>
              <a:ext cx="676275" cy="73025"/>
            </a:xfrm>
            <a:custGeom>
              <a:avLst/>
              <a:gdLst/>
              <a:ahLst/>
              <a:cxnLst/>
              <a:rect l="l" t="t" r="r" b="b"/>
              <a:pathLst>
                <a:path w="676275" h="73025">
                  <a:moveTo>
                    <a:pt x="0" y="73025"/>
                  </a:moveTo>
                  <a:lnTo>
                    <a:pt x="674687" y="73025"/>
                  </a:lnTo>
                  <a:lnTo>
                    <a:pt x="674687" y="0"/>
                  </a:lnTo>
                  <a:lnTo>
                    <a:pt x="676275" y="0"/>
                  </a:lnTo>
                </a:path>
              </a:pathLst>
            </a:custGeom>
            <a:ln w="6350">
              <a:solidFill>
                <a:srgbClr val="A6A6A6"/>
              </a:solidFill>
            </a:ln>
          </p:spPr>
          <p:txBody>
            <a:bodyPr wrap="square" lIns="0" tIns="0" rIns="0" bIns="0" rtlCol="0"/>
            <a:lstStyle/>
            <a:p>
              <a:endParaRPr/>
            </a:p>
          </p:txBody>
        </p:sp>
        <p:sp>
          <p:nvSpPr>
            <p:cNvPr id="36" name="object 36"/>
            <p:cNvSpPr/>
            <p:nvPr/>
          </p:nvSpPr>
          <p:spPr>
            <a:xfrm>
              <a:off x="1431908" y="3584290"/>
              <a:ext cx="448309" cy="38735"/>
            </a:xfrm>
            <a:custGeom>
              <a:avLst/>
              <a:gdLst/>
              <a:ahLst/>
              <a:cxnLst/>
              <a:rect l="l" t="t" r="r" b="b"/>
              <a:pathLst>
                <a:path w="448310" h="38735">
                  <a:moveTo>
                    <a:pt x="0" y="38392"/>
                  </a:moveTo>
                  <a:lnTo>
                    <a:pt x="442925" y="38392"/>
                  </a:lnTo>
                  <a:lnTo>
                    <a:pt x="442925" y="0"/>
                  </a:lnTo>
                  <a:lnTo>
                    <a:pt x="447687" y="0"/>
                  </a:lnTo>
                </a:path>
              </a:pathLst>
            </a:custGeom>
            <a:ln w="6350">
              <a:solidFill>
                <a:srgbClr val="A6A6A6"/>
              </a:solidFill>
            </a:ln>
          </p:spPr>
          <p:txBody>
            <a:bodyPr wrap="square" lIns="0" tIns="0" rIns="0" bIns="0" rtlCol="0"/>
            <a:lstStyle/>
            <a:p>
              <a:endParaRPr/>
            </a:p>
          </p:txBody>
        </p:sp>
        <p:sp>
          <p:nvSpPr>
            <p:cNvPr id="37" name="object 37"/>
            <p:cNvSpPr/>
            <p:nvPr/>
          </p:nvSpPr>
          <p:spPr>
            <a:xfrm>
              <a:off x="1431911" y="3584292"/>
              <a:ext cx="159385" cy="12700"/>
            </a:xfrm>
            <a:custGeom>
              <a:avLst/>
              <a:gdLst/>
              <a:ahLst/>
              <a:cxnLst/>
              <a:rect l="l" t="t" r="r" b="b"/>
              <a:pathLst>
                <a:path w="159384" h="12700">
                  <a:moveTo>
                    <a:pt x="158775" y="0"/>
                  </a:moveTo>
                  <a:lnTo>
                    <a:pt x="158775" y="12700"/>
                  </a:lnTo>
                  <a:lnTo>
                    <a:pt x="0" y="12700"/>
                  </a:lnTo>
                </a:path>
              </a:pathLst>
            </a:custGeom>
            <a:ln w="6350">
              <a:solidFill>
                <a:srgbClr val="A6A6A6"/>
              </a:solidFill>
            </a:ln>
          </p:spPr>
          <p:txBody>
            <a:bodyPr wrap="square" lIns="0" tIns="0" rIns="0" bIns="0" rtlCol="0"/>
            <a:lstStyle/>
            <a:p>
              <a:endParaRPr/>
            </a:p>
          </p:txBody>
        </p:sp>
        <p:sp>
          <p:nvSpPr>
            <p:cNvPr id="38" name="object 38"/>
            <p:cNvSpPr/>
            <p:nvPr/>
          </p:nvSpPr>
          <p:spPr>
            <a:xfrm>
              <a:off x="5416219" y="1842528"/>
              <a:ext cx="1301750" cy="1819910"/>
            </a:xfrm>
            <a:custGeom>
              <a:avLst/>
              <a:gdLst/>
              <a:ahLst/>
              <a:cxnLst/>
              <a:rect l="l" t="t" r="r" b="b"/>
              <a:pathLst>
                <a:path w="1301750" h="1819910">
                  <a:moveTo>
                    <a:pt x="18364" y="1685531"/>
                  </a:moveTo>
                  <a:lnTo>
                    <a:pt x="0" y="1685531"/>
                  </a:lnTo>
                  <a:lnTo>
                    <a:pt x="0" y="1819643"/>
                  </a:lnTo>
                  <a:lnTo>
                    <a:pt x="18364" y="1819643"/>
                  </a:lnTo>
                  <a:lnTo>
                    <a:pt x="18364" y="1685531"/>
                  </a:lnTo>
                  <a:close/>
                </a:path>
                <a:path w="1301750" h="1819910">
                  <a:moveTo>
                    <a:pt x="167716" y="336804"/>
                  </a:moveTo>
                  <a:lnTo>
                    <a:pt x="0" y="336804"/>
                  </a:lnTo>
                  <a:lnTo>
                    <a:pt x="0" y="472427"/>
                  </a:lnTo>
                  <a:lnTo>
                    <a:pt x="167716" y="472427"/>
                  </a:lnTo>
                  <a:lnTo>
                    <a:pt x="167716" y="336804"/>
                  </a:lnTo>
                  <a:close/>
                </a:path>
                <a:path w="1301750" h="1819910">
                  <a:moveTo>
                    <a:pt x="292684" y="1348727"/>
                  </a:moveTo>
                  <a:lnTo>
                    <a:pt x="0" y="1348727"/>
                  </a:lnTo>
                  <a:lnTo>
                    <a:pt x="0" y="1482839"/>
                  </a:lnTo>
                  <a:lnTo>
                    <a:pt x="292684" y="1482839"/>
                  </a:lnTo>
                  <a:lnTo>
                    <a:pt x="292684" y="1348727"/>
                  </a:lnTo>
                  <a:close/>
                </a:path>
                <a:path w="1301750" h="1819910">
                  <a:moveTo>
                    <a:pt x="411556" y="675119"/>
                  </a:moveTo>
                  <a:lnTo>
                    <a:pt x="0" y="675119"/>
                  </a:lnTo>
                  <a:lnTo>
                    <a:pt x="0" y="809231"/>
                  </a:lnTo>
                  <a:lnTo>
                    <a:pt x="411556" y="809231"/>
                  </a:lnTo>
                  <a:lnTo>
                    <a:pt x="411556" y="675119"/>
                  </a:lnTo>
                  <a:close/>
                </a:path>
                <a:path w="1301750" h="1819910">
                  <a:moveTo>
                    <a:pt x="413080" y="1011910"/>
                  </a:moveTo>
                  <a:lnTo>
                    <a:pt x="0" y="1011910"/>
                  </a:lnTo>
                  <a:lnTo>
                    <a:pt x="0" y="1146035"/>
                  </a:lnTo>
                  <a:lnTo>
                    <a:pt x="413080" y="1146035"/>
                  </a:lnTo>
                  <a:lnTo>
                    <a:pt x="413080" y="1011910"/>
                  </a:lnTo>
                  <a:close/>
                </a:path>
                <a:path w="1301750" h="1819910">
                  <a:moveTo>
                    <a:pt x="1301572" y="0"/>
                  </a:moveTo>
                  <a:lnTo>
                    <a:pt x="0" y="0"/>
                  </a:lnTo>
                  <a:lnTo>
                    <a:pt x="0" y="135623"/>
                  </a:lnTo>
                  <a:lnTo>
                    <a:pt x="1301572" y="135623"/>
                  </a:lnTo>
                  <a:lnTo>
                    <a:pt x="1301572" y="0"/>
                  </a:lnTo>
                  <a:close/>
                </a:path>
              </a:pathLst>
            </a:custGeom>
            <a:solidFill>
              <a:srgbClr val="1F69E7"/>
            </a:solidFill>
          </p:spPr>
          <p:txBody>
            <a:bodyPr wrap="square" lIns="0" tIns="0" rIns="0" bIns="0" rtlCol="0"/>
            <a:lstStyle/>
            <a:p>
              <a:endParaRPr/>
            </a:p>
          </p:txBody>
        </p:sp>
        <p:sp>
          <p:nvSpPr>
            <p:cNvPr id="39" name="object 39"/>
            <p:cNvSpPr/>
            <p:nvPr/>
          </p:nvSpPr>
          <p:spPr>
            <a:xfrm>
              <a:off x="5434571" y="1842528"/>
              <a:ext cx="2258695" cy="1819910"/>
            </a:xfrm>
            <a:custGeom>
              <a:avLst/>
              <a:gdLst/>
              <a:ahLst/>
              <a:cxnLst/>
              <a:rect l="l" t="t" r="r" b="b"/>
              <a:pathLst>
                <a:path w="2258695" h="1819910">
                  <a:moveTo>
                    <a:pt x="4584" y="1685531"/>
                  </a:moveTo>
                  <a:lnTo>
                    <a:pt x="0" y="1685531"/>
                  </a:lnTo>
                  <a:lnTo>
                    <a:pt x="0" y="1819643"/>
                  </a:lnTo>
                  <a:lnTo>
                    <a:pt x="4584" y="1819643"/>
                  </a:lnTo>
                  <a:lnTo>
                    <a:pt x="4584" y="1685531"/>
                  </a:lnTo>
                  <a:close/>
                </a:path>
                <a:path w="2258695" h="1819910">
                  <a:moveTo>
                    <a:pt x="338340" y="1348727"/>
                  </a:moveTo>
                  <a:lnTo>
                    <a:pt x="274332" y="1348727"/>
                  </a:lnTo>
                  <a:lnTo>
                    <a:pt x="274332" y="1482839"/>
                  </a:lnTo>
                  <a:lnTo>
                    <a:pt x="338340" y="1482839"/>
                  </a:lnTo>
                  <a:lnTo>
                    <a:pt x="338340" y="1348727"/>
                  </a:lnTo>
                  <a:close/>
                </a:path>
                <a:path w="2258695" h="1819910">
                  <a:moveTo>
                    <a:pt x="454164" y="1011923"/>
                  </a:moveTo>
                  <a:lnTo>
                    <a:pt x="394728" y="1011923"/>
                  </a:lnTo>
                  <a:lnTo>
                    <a:pt x="394728" y="1146035"/>
                  </a:lnTo>
                  <a:lnTo>
                    <a:pt x="454164" y="1146035"/>
                  </a:lnTo>
                  <a:lnTo>
                    <a:pt x="454164" y="1011923"/>
                  </a:lnTo>
                  <a:close/>
                </a:path>
                <a:path w="2258695" h="1819910">
                  <a:moveTo>
                    <a:pt x="595896" y="336791"/>
                  </a:moveTo>
                  <a:lnTo>
                    <a:pt x="149352" y="336791"/>
                  </a:lnTo>
                  <a:lnTo>
                    <a:pt x="149352" y="472427"/>
                  </a:lnTo>
                  <a:lnTo>
                    <a:pt x="595896" y="472427"/>
                  </a:lnTo>
                  <a:lnTo>
                    <a:pt x="595896" y="336791"/>
                  </a:lnTo>
                  <a:close/>
                </a:path>
                <a:path w="2258695" h="1819910">
                  <a:moveTo>
                    <a:pt x="792492" y="675119"/>
                  </a:moveTo>
                  <a:lnTo>
                    <a:pt x="393204" y="675119"/>
                  </a:lnTo>
                  <a:lnTo>
                    <a:pt x="393204" y="809231"/>
                  </a:lnTo>
                  <a:lnTo>
                    <a:pt x="792492" y="809231"/>
                  </a:lnTo>
                  <a:lnTo>
                    <a:pt x="792492" y="675119"/>
                  </a:lnTo>
                  <a:close/>
                </a:path>
                <a:path w="2258695" h="1819910">
                  <a:moveTo>
                    <a:pt x="2258580" y="0"/>
                  </a:moveTo>
                  <a:lnTo>
                    <a:pt x="1283220" y="0"/>
                  </a:lnTo>
                  <a:lnTo>
                    <a:pt x="1283220" y="135623"/>
                  </a:lnTo>
                  <a:lnTo>
                    <a:pt x="2258580" y="135623"/>
                  </a:lnTo>
                  <a:lnTo>
                    <a:pt x="2258580" y="0"/>
                  </a:lnTo>
                  <a:close/>
                </a:path>
              </a:pathLst>
            </a:custGeom>
            <a:solidFill>
              <a:srgbClr val="9F23E1"/>
            </a:solidFill>
          </p:spPr>
          <p:txBody>
            <a:bodyPr wrap="square" lIns="0" tIns="0" rIns="0" bIns="0" rtlCol="0"/>
            <a:lstStyle/>
            <a:p>
              <a:endParaRPr/>
            </a:p>
          </p:txBody>
        </p:sp>
        <p:sp>
          <p:nvSpPr>
            <p:cNvPr id="40" name="object 40"/>
            <p:cNvSpPr/>
            <p:nvPr/>
          </p:nvSpPr>
          <p:spPr>
            <a:xfrm>
              <a:off x="5439156" y="1842528"/>
              <a:ext cx="2688590" cy="1819910"/>
            </a:xfrm>
            <a:custGeom>
              <a:avLst/>
              <a:gdLst/>
              <a:ahLst/>
              <a:cxnLst/>
              <a:rect l="l" t="t" r="r" b="b"/>
              <a:pathLst>
                <a:path w="2688590" h="1819910">
                  <a:moveTo>
                    <a:pt x="12192" y="1685531"/>
                  </a:moveTo>
                  <a:lnTo>
                    <a:pt x="0" y="1685531"/>
                  </a:lnTo>
                  <a:lnTo>
                    <a:pt x="0" y="1819643"/>
                  </a:lnTo>
                  <a:lnTo>
                    <a:pt x="12192" y="1819643"/>
                  </a:lnTo>
                  <a:lnTo>
                    <a:pt x="12192" y="1685531"/>
                  </a:lnTo>
                  <a:close/>
                </a:path>
                <a:path w="2688590" h="1819910">
                  <a:moveTo>
                    <a:pt x="473964" y="1011923"/>
                  </a:moveTo>
                  <a:lnTo>
                    <a:pt x="449580" y="1011923"/>
                  </a:lnTo>
                  <a:lnTo>
                    <a:pt x="449580" y="1146035"/>
                  </a:lnTo>
                  <a:lnTo>
                    <a:pt x="473964" y="1146035"/>
                  </a:lnTo>
                  <a:lnTo>
                    <a:pt x="473964" y="1011923"/>
                  </a:lnTo>
                  <a:close/>
                </a:path>
                <a:path w="2688590" h="1819910">
                  <a:moveTo>
                    <a:pt x="856488" y="675119"/>
                  </a:moveTo>
                  <a:lnTo>
                    <a:pt x="787908" y="675119"/>
                  </a:lnTo>
                  <a:lnTo>
                    <a:pt x="787908" y="809231"/>
                  </a:lnTo>
                  <a:lnTo>
                    <a:pt x="856488" y="809231"/>
                  </a:lnTo>
                  <a:lnTo>
                    <a:pt x="856488" y="675119"/>
                  </a:lnTo>
                  <a:close/>
                </a:path>
                <a:path w="2688590" h="1819910">
                  <a:moveTo>
                    <a:pt x="918972" y="336791"/>
                  </a:moveTo>
                  <a:lnTo>
                    <a:pt x="591312" y="336791"/>
                  </a:lnTo>
                  <a:lnTo>
                    <a:pt x="591312" y="472427"/>
                  </a:lnTo>
                  <a:lnTo>
                    <a:pt x="918972" y="472427"/>
                  </a:lnTo>
                  <a:lnTo>
                    <a:pt x="918972" y="336791"/>
                  </a:lnTo>
                  <a:close/>
                </a:path>
                <a:path w="2688590" h="1819910">
                  <a:moveTo>
                    <a:pt x="2688336" y="0"/>
                  </a:moveTo>
                  <a:lnTo>
                    <a:pt x="2253996" y="0"/>
                  </a:lnTo>
                  <a:lnTo>
                    <a:pt x="2253996" y="135623"/>
                  </a:lnTo>
                  <a:lnTo>
                    <a:pt x="2688336" y="135623"/>
                  </a:lnTo>
                  <a:lnTo>
                    <a:pt x="2688336" y="0"/>
                  </a:lnTo>
                  <a:close/>
                </a:path>
              </a:pathLst>
            </a:custGeom>
            <a:solidFill>
              <a:srgbClr val="CA0092"/>
            </a:solidFill>
          </p:spPr>
          <p:txBody>
            <a:bodyPr wrap="square" lIns="0" tIns="0" rIns="0" bIns="0" rtlCol="0"/>
            <a:lstStyle/>
            <a:p>
              <a:endParaRPr/>
            </a:p>
          </p:txBody>
        </p:sp>
        <p:sp>
          <p:nvSpPr>
            <p:cNvPr id="41" name="object 41"/>
            <p:cNvSpPr/>
            <p:nvPr/>
          </p:nvSpPr>
          <p:spPr>
            <a:xfrm>
              <a:off x="5416225" y="1741940"/>
              <a:ext cx="0" cy="2021839"/>
            </a:xfrm>
            <a:custGeom>
              <a:avLst/>
              <a:gdLst/>
              <a:ahLst/>
              <a:cxnLst/>
              <a:rect l="l" t="t" r="r" b="b"/>
              <a:pathLst>
                <a:path h="2021839">
                  <a:moveTo>
                    <a:pt x="0" y="2021751"/>
                  </a:moveTo>
                  <a:lnTo>
                    <a:pt x="0" y="0"/>
                  </a:lnTo>
                </a:path>
              </a:pathLst>
            </a:custGeom>
            <a:ln w="9525">
              <a:solidFill>
                <a:srgbClr val="D9DCE0"/>
              </a:solidFill>
            </a:ln>
          </p:spPr>
          <p:txBody>
            <a:bodyPr wrap="square" lIns="0" tIns="0" rIns="0" bIns="0" rtlCol="0"/>
            <a:lstStyle/>
            <a:p>
              <a:endParaRPr/>
            </a:p>
          </p:txBody>
        </p:sp>
        <p:sp>
          <p:nvSpPr>
            <p:cNvPr id="42" name="object 42"/>
            <p:cNvSpPr/>
            <p:nvPr/>
          </p:nvSpPr>
          <p:spPr>
            <a:xfrm>
              <a:off x="5385576" y="1741940"/>
              <a:ext cx="31115" cy="2021839"/>
            </a:xfrm>
            <a:custGeom>
              <a:avLst/>
              <a:gdLst/>
              <a:ahLst/>
              <a:cxnLst/>
              <a:rect l="l" t="t" r="r" b="b"/>
              <a:pathLst>
                <a:path w="31114" h="2021839">
                  <a:moveTo>
                    <a:pt x="0" y="2021751"/>
                  </a:moveTo>
                  <a:lnTo>
                    <a:pt x="30645" y="2021751"/>
                  </a:lnTo>
                </a:path>
                <a:path w="31114" h="2021839">
                  <a:moveTo>
                    <a:pt x="0" y="1685531"/>
                  </a:moveTo>
                  <a:lnTo>
                    <a:pt x="30645" y="1685531"/>
                  </a:lnTo>
                </a:path>
                <a:path w="31114" h="2021839">
                  <a:moveTo>
                    <a:pt x="0" y="1347203"/>
                  </a:moveTo>
                  <a:lnTo>
                    <a:pt x="30645" y="1347203"/>
                  </a:lnTo>
                </a:path>
                <a:path w="31114" h="2021839">
                  <a:moveTo>
                    <a:pt x="0" y="1010399"/>
                  </a:moveTo>
                  <a:lnTo>
                    <a:pt x="30645" y="1010399"/>
                  </a:lnTo>
                </a:path>
                <a:path w="31114" h="2021839">
                  <a:moveTo>
                    <a:pt x="0" y="673595"/>
                  </a:moveTo>
                  <a:lnTo>
                    <a:pt x="30645" y="673595"/>
                  </a:lnTo>
                </a:path>
                <a:path w="31114" h="2021839">
                  <a:moveTo>
                    <a:pt x="0" y="336791"/>
                  </a:moveTo>
                  <a:lnTo>
                    <a:pt x="30645" y="336791"/>
                  </a:lnTo>
                </a:path>
                <a:path w="31114" h="2021839">
                  <a:moveTo>
                    <a:pt x="0" y="0"/>
                  </a:moveTo>
                  <a:lnTo>
                    <a:pt x="30645" y="0"/>
                  </a:lnTo>
                </a:path>
              </a:pathLst>
            </a:custGeom>
            <a:ln w="9525">
              <a:solidFill>
                <a:srgbClr val="D9DCE0"/>
              </a:solidFill>
            </a:ln>
          </p:spPr>
          <p:txBody>
            <a:bodyPr wrap="square" lIns="0" tIns="0" rIns="0" bIns="0" rtlCol="0"/>
            <a:lstStyle/>
            <a:p>
              <a:endParaRPr/>
            </a:p>
          </p:txBody>
        </p:sp>
      </p:grpSp>
      <p:sp>
        <p:nvSpPr>
          <p:cNvPr id="43" name="object 43"/>
          <p:cNvSpPr txBox="1"/>
          <p:nvPr/>
        </p:nvSpPr>
        <p:spPr>
          <a:xfrm>
            <a:off x="4827382" y="1193362"/>
            <a:ext cx="3698240" cy="324485"/>
          </a:xfrm>
          <a:prstGeom prst="rect">
            <a:avLst/>
          </a:prstGeom>
        </p:spPr>
        <p:txBody>
          <a:bodyPr vert="horz" wrap="square" lIns="0" tIns="13335" rIns="0" bIns="0" rtlCol="0">
            <a:spAutoFit/>
          </a:bodyPr>
          <a:lstStyle/>
          <a:p>
            <a:pPr algn="ctr">
              <a:lnSpc>
                <a:spcPct val="100000"/>
              </a:lnSpc>
              <a:spcBef>
                <a:spcPts val="105"/>
              </a:spcBef>
            </a:pPr>
            <a:r>
              <a:rPr sz="1050" b="1" dirty="0">
                <a:solidFill>
                  <a:srgbClr val="1F69E7"/>
                </a:solidFill>
                <a:latin typeface="Arial"/>
                <a:cs typeface="Arial"/>
              </a:rPr>
              <a:t>Pathways</a:t>
            </a:r>
            <a:r>
              <a:rPr sz="1050" b="1" spc="-30" dirty="0">
                <a:solidFill>
                  <a:srgbClr val="1F69E7"/>
                </a:solidFill>
                <a:latin typeface="Arial"/>
                <a:cs typeface="Arial"/>
              </a:rPr>
              <a:t> </a:t>
            </a:r>
            <a:r>
              <a:rPr sz="1050" b="1" u="sng" dirty="0">
                <a:solidFill>
                  <a:srgbClr val="1F69E7"/>
                </a:solidFill>
                <a:uFill>
                  <a:solidFill>
                    <a:srgbClr val="1F69E7"/>
                  </a:solidFill>
                </a:uFill>
                <a:latin typeface="Arial"/>
                <a:cs typeface="Arial"/>
              </a:rPr>
              <a:t>Pharmacy</a:t>
            </a:r>
            <a:r>
              <a:rPr sz="1050" b="1" u="sng" spc="-35" dirty="0">
                <a:solidFill>
                  <a:srgbClr val="1F69E7"/>
                </a:solidFill>
                <a:uFill>
                  <a:solidFill>
                    <a:srgbClr val="1F69E7"/>
                  </a:solidFill>
                </a:uFill>
                <a:latin typeface="Arial"/>
                <a:cs typeface="Arial"/>
              </a:rPr>
              <a:t> </a:t>
            </a:r>
            <a:r>
              <a:rPr sz="1050" b="1" u="sng" dirty="0">
                <a:solidFill>
                  <a:srgbClr val="1F69E7"/>
                </a:solidFill>
                <a:uFill>
                  <a:solidFill>
                    <a:srgbClr val="1F69E7"/>
                  </a:solidFill>
                </a:uFill>
                <a:latin typeface="Arial"/>
                <a:cs typeface="Arial"/>
              </a:rPr>
              <a:t>Lives</a:t>
            </a:r>
            <a:r>
              <a:rPr sz="1050" b="1" u="none" spc="-25" dirty="0">
                <a:solidFill>
                  <a:srgbClr val="1F69E7"/>
                </a:solidFill>
                <a:latin typeface="Arial"/>
                <a:cs typeface="Arial"/>
              </a:rPr>
              <a:t> </a:t>
            </a:r>
            <a:r>
              <a:rPr sz="1050" b="1" u="none" dirty="0">
                <a:solidFill>
                  <a:srgbClr val="1F69E7"/>
                </a:solidFill>
                <a:latin typeface="Arial"/>
                <a:cs typeface="Arial"/>
              </a:rPr>
              <a:t>Exposure</a:t>
            </a:r>
            <a:r>
              <a:rPr sz="1050" b="1" u="none" spc="-40" dirty="0">
                <a:solidFill>
                  <a:srgbClr val="1F69E7"/>
                </a:solidFill>
                <a:latin typeface="Arial"/>
                <a:cs typeface="Arial"/>
              </a:rPr>
              <a:t> </a:t>
            </a:r>
            <a:r>
              <a:rPr sz="1050" b="1" u="none" dirty="0">
                <a:solidFill>
                  <a:srgbClr val="1F69E7"/>
                </a:solidFill>
                <a:latin typeface="Arial"/>
                <a:cs typeface="Arial"/>
              </a:rPr>
              <a:t>by</a:t>
            </a:r>
            <a:r>
              <a:rPr sz="1050" b="1" u="none" spc="-30" dirty="0">
                <a:solidFill>
                  <a:srgbClr val="1F69E7"/>
                </a:solidFill>
                <a:latin typeface="Arial"/>
                <a:cs typeface="Arial"/>
              </a:rPr>
              <a:t> </a:t>
            </a:r>
            <a:r>
              <a:rPr sz="1050" b="1" u="none" dirty="0">
                <a:solidFill>
                  <a:srgbClr val="1F69E7"/>
                </a:solidFill>
                <a:latin typeface="Arial"/>
                <a:cs typeface="Arial"/>
              </a:rPr>
              <a:t>Book</a:t>
            </a:r>
            <a:r>
              <a:rPr sz="1050" b="1" u="none" spc="-55" dirty="0">
                <a:solidFill>
                  <a:srgbClr val="1F69E7"/>
                </a:solidFill>
                <a:latin typeface="Arial"/>
                <a:cs typeface="Arial"/>
              </a:rPr>
              <a:t> </a:t>
            </a:r>
            <a:r>
              <a:rPr sz="1050" b="1" u="none" dirty="0">
                <a:solidFill>
                  <a:srgbClr val="1F69E7"/>
                </a:solidFill>
                <a:latin typeface="Arial"/>
                <a:cs typeface="Arial"/>
              </a:rPr>
              <a:t>of</a:t>
            </a:r>
            <a:r>
              <a:rPr sz="1050" b="1" u="none" spc="-25" dirty="0">
                <a:solidFill>
                  <a:srgbClr val="1F69E7"/>
                </a:solidFill>
                <a:latin typeface="Arial"/>
                <a:cs typeface="Arial"/>
              </a:rPr>
              <a:t> </a:t>
            </a:r>
            <a:r>
              <a:rPr sz="1050" b="1" u="none" spc="-10" dirty="0">
                <a:solidFill>
                  <a:srgbClr val="1F69E7"/>
                </a:solidFill>
                <a:latin typeface="Arial"/>
                <a:cs typeface="Arial"/>
              </a:rPr>
              <a:t>Business</a:t>
            </a:r>
            <a:endParaRPr sz="1050">
              <a:latin typeface="Arial"/>
              <a:cs typeface="Arial"/>
            </a:endParaRPr>
          </a:p>
          <a:p>
            <a:pPr algn="ctr">
              <a:lnSpc>
                <a:spcPct val="100000"/>
              </a:lnSpc>
              <a:spcBef>
                <a:spcPts val="5"/>
              </a:spcBef>
            </a:pPr>
            <a:r>
              <a:rPr sz="900" i="1" dirty="0">
                <a:latin typeface="Arial"/>
                <a:cs typeface="Arial"/>
              </a:rPr>
              <a:t>(Est.</a:t>
            </a:r>
            <a:r>
              <a:rPr sz="900" i="1" spc="-15" dirty="0">
                <a:latin typeface="Arial"/>
                <a:cs typeface="Arial"/>
              </a:rPr>
              <a:t> </a:t>
            </a:r>
            <a:r>
              <a:rPr sz="900" i="1" dirty="0">
                <a:latin typeface="Arial"/>
                <a:cs typeface="Arial"/>
              </a:rPr>
              <a:t>%</a:t>
            </a:r>
            <a:r>
              <a:rPr sz="900" i="1" spc="-15" dirty="0">
                <a:latin typeface="Arial"/>
                <a:cs typeface="Arial"/>
              </a:rPr>
              <a:t> </a:t>
            </a:r>
            <a:r>
              <a:rPr sz="900" i="1" dirty="0">
                <a:latin typeface="Arial"/>
                <a:cs typeface="Arial"/>
              </a:rPr>
              <a:t>of</a:t>
            </a:r>
            <a:r>
              <a:rPr sz="900" i="1" spc="-5" dirty="0">
                <a:latin typeface="Arial"/>
                <a:cs typeface="Arial"/>
              </a:rPr>
              <a:t> </a:t>
            </a:r>
            <a:r>
              <a:rPr sz="900" i="1" dirty="0">
                <a:latin typeface="Arial"/>
                <a:cs typeface="Arial"/>
              </a:rPr>
              <a:t>Pharmacy</a:t>
            </a:r>
            <a:r>
              <a:rPr sz="900" i="1" spc="-25" dirty="0">
                <a:latin typeface="Arial"/>
                <a:cs typeface="Arial"/>
              </a:rPr>
              <a:t> </a:t>
            </a:r>
            <a:r>
              <a:rPr sz="900" i="1" dirty="0">
                <a:latin typeface="Arial"/>
                <a:cs typeface="Arial"/>
              </a:rPr>
              <a:t>Lives;</a:t>
            </a:r>
            <a:r>
              <a:rPr sz="900" i="1" spc="-30" dirty="0">
                <a:latin typeface="Arial"/>
                <a:cs typeface="Arial"/>
              </a:rPr>
              <a:t> </a:t>
            </a:r>
            <a:r>
              <a:rPr sz="900" i="1" dirty="0">
                <a:solidFill>
                  <a:srgbClr val="060605"/>
                </a:solidFill>
                <a:latin typeface="Arial"/>
                <a:cs typeface="Arial"/>
              </a:rPr>
              <a:t>National</a:t>
            </a:r>
            <a:r>
              <a:rPr sz="900" i="1" spc="-25" dirty="0">
                <a:solidFill>
                  <a:srgbClr val="060605"/>
                </a:solidFill>
                <a:latin typeface="Arial"/>
                <a:cs typeface="Arial"/>
              </a:rPr>
              <a:t> </a:t>
            </a:r>
            <a:r>
              <a:rPr sz="900" i="1" dirty="0">
                <a:solidFill>
                  <a:srgbClr val="060605"/>
                </a:solidFill>
                <a:latin typeface="Arial"/>
                <a:cs typeface="Arial"/>
              </a:rPr>
              <a:t>315M</a:t>
            </a:r>
            <a:r>
              <a:rPr sz="900" i="1" spc="-25" dirty="0">
                <a:solidFill>
                  <a:srgbClr val="060605"/>
                </a:solidFill>
                <a:latin typeface="Arial"/>
                <a:cs typeface="Arial"/>
              </a:rPr>
              <a:t> </a:t>
            </a:r>
            <a:r>
              <a:rPr sz="900" i="1" dirty="0">
                <a:solidFill>
                  <a:srgbClr val="060605"/>
                </a:solidFill>
                <a:latin typeface="Arial"/>
                <a:cs typeface="Arial"/>
              </a:rPr>
              <a:t>Pharmacy</a:t>
            </a:r>
            <a:r>
              <a:rPr sz="900" i="1" spc="-20" dirty="0">
                <a:solidFill>
                  <a:srgbClr val="060605"/>
                </a:solidFill>
                <a:latin typeface="Arial"/>
                <a:cs typeface="Arial"/>
              </a:rPr>
              <a:t> </a:t>
            </a:r>
            <a:r>
              <a:rPr sz="900" i="1" spc="-10" dirty="0">
                <a:solidFill>
                  <a:srgbClr val="060605"/>
                </a:solidFill>
                <a:latin typeface="Arial"/>
                <a:cs typeface="Arial"/>
              </a:rPr>
              <a:t>Lives</a:t>
            </a:r>
            <a:r>
              <a:rPr sz="900" i="1" spc="-10" dirty="0">
                <a:latin typeface="Arial"/>
                <a:cs typeface="Arial"/>
              </a:rPr>
              <a:t>)</a:t>
            </a:r>
            <a:endParaRPr sz="900">
              <a:latin typeface="Arial"/>
              <a:cs typeface="Arial"/>
            </a:endParaRPr>
          </a:p>
        </p:txBody>
      </p:sp>
      <p:sp>
        <p:nvSpPr>
          <p:cNvPr id="44" name="object 44"/>
          <p:cNvSpPr txBox="1"/>
          <p:nvPr/>
        </p:nvSpPr>
        <p:spPr>
          <a:xfrm>
            <a:off x="5457830" y="3197370"/>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2.9%</a:t>
            </a:r>
            <a:endParaRPr sz="700">
              <a:latin typeface="Arial"/>
              <a:cs typeface="Arial"/>
            </a:endParaRPr>
          </a:p>
        </p:txBody>
      </p:sp>
      <p:sp>
        <p:nvSpPr>
          <p:cNvPr id="45" name="object 45"/>
          <p:cNvSpPr txBox="1"/>
          <p:nvPr/>
        </p:nvSpPr>
        <p:spPr>
          <a:xfrm>
            <a:off x="5508613" y="2852907"/>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4.0%</a:t>
            </a:r>
            <a:endParaRPr sz="700">
              <a:latin typeface="Arial"/>
              <a:cs typeface="Arial"/>
            </a:endParaRPr>
          </a:p>
        </p:txBody>
      </p:sp>
      <p:sp>
        <p:nvSpPr>
          <p:cNvPr id="46" name="object 46"/>
          <p:cNvSpPr txBox="1"/>
          <p:nvPr/>
        </p:nvSpPr>
        <p:spPr>
          <a:xfrm>
            <a:off x="5508360" y="2507680"/>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4.0%</a:t>
            </a:r>
            <a:endParaRPr sz="700">
              <a:latin typeface="Arial"/>
              <a:cs typeface="Arial"/>
            </a:endParaRPr>
          </a:p>
        </p:txBody>
      </p:sp>
      <p:sp>
        <p:nvSpPr>
          <p:cNvPr id="47" name="object 47"/>
          <p:cNvSpPr txBox="1"/>
          <p:nvPr/>
        </p:nvSpPr>
        <p:spPr>
          <a:xfrm>
            <a:off x="5481931" y="2035755"/>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F69E7"/>
                </a:solidFill>
                <a:latin typeface="Arial"/>
                <a:cs typeface="Arial"/>
              </a:rPr>
              <a:t>1.6%</a:t>
            </a:r>
            <a:endParaRPr sz="700">
              <a:latin typeface="Arial"/>
              <a:cs typeface="Arial"/>
            </a:endParaRPr>
          </a:p>
        </p:txBody>
      </p:sp>
      <p:sp>
        <p:nvSpPr>
          <p:cNvPr id="48" name="object 48"/>
          <p:cNvSpPr txBox="1"/>
          <p:nvPr/>
        </p:nvSpPr>
        <p:spPr>
          <a:xfrm>
            <a:off x="5812358" y="3164896"/>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9F23E2"/>
                </a:solidFill>
                <a:latin typeface="Arial"/>
                <a:cs typeface="Arial"/>
              </a:rPr>
              <a:t>0.6%</a:t>
            </a:r>
            <a:endParaRPr sz="700">
              <a:latin typeface="Arial"/>
              <a:cs typeface="Arial"/>
            </a:endParaRPr>
          </a:p>
        </p:txBody>
      </p:sp>
      <p:sp>
        <p:nvSpPr>
          <p:cNvPr id="49" name="object 49"/>
          <p:cNvSpPr txBox="1"/>
          <p:nvPr/>
        </p:nvSpPr>
        <p:spPr>
          <a:xfrm>
            <a:off x="5913478" y="2515922"/>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3.9%</a:t>
            </a:r>
            <a:endParaRPr sz="700">
              <a:latin typeface="Arial"/>
              <a:cs typeface="Arial"/>
            </a:endParaRPr>
          </a:p>
        </p:txBody>
      </p:sp>
      <p:sp>
        <p:nvSpPr>
          <p:cNvPr id="50" name="object 50"/>
          <p:cNvSpPr txBox="1"/>
          <p:nvPr/>
        </p:nvSpPr>
        <p:spPr>
          <a:xfrm>
            <a:off x="5709558" y="2176143"/>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4.4%</a:t>
            </a:r>
            <a:endParaRPr sz="700">
              <a:latin typeface="Arial"/>
              <a:cs typeface="Arial"/>
            </a:endParaRPr>
          </a:p>
        </p:txBody>
      </p:sp>
      <p:sp>
        <p:nvSpPr>
          <p:cNvPr id="51" name="object 51"/>
          <p:cNvSpPr txBox="1"/>
          <p:nvPr/>
        </p:nvSpPr>
        <p:spPr>
          <a:xfrm>
            <a:off x="5483280" y="3448104"/>
            <a:ext cx="79883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1F69E7"/>
                </a:solidFill>
                <a:latin typeface="Arial"/>
                <a:cs typeface="Arial"/>
              </a:rPr>
              <a:t>0.2%</a:t>
            </a:r>
            <a:r>
              <a:rPr sz="700" spc="470" dirty="0">
                <a:solidFill>
                  <a:srgbClr val="1F69E7"/>
                </a:solidFill>
                <a:latin typeface="Arial"/>
                <a:cs typeface="Arial"/>
              </a:rPr>
              <a:t> </a:t>
            </a:r>
            <a:r>
              <a:rPr sz="700" dirty="0">
                <a:solidFill>
                  <a:srgbClr val="9F23E2"/>
                </a:solidFill>
                <a:latin typeface="Arial"/>
                <a:cs typeface="Arial"/>
              </a:rPr>
              <a:t>0.1%</a:t>
            </a:r>
            <a:r>
              <a:rPr sz="700" spc="440" dirty="0">
                <a:solidFill>
                  <a:srgbClr val="9F23E2"/>
                </a:solidFill>
                <a:latin typeface="Arial"/>
                <a:cs typeface="Arial"/>
              </a:rPr>
              <a:t> </a:t>
            </a:r>
            <a:r>
              <a:rPr sz="700" spc="-20" dirty="0">
                <a:solidFill>
                  <a:srgbClr val="CA0192"/>
                </a:solidFill>
                <a:latin typeface="Arial"/>
                <a:cs typeface="Arial"/>
              </a:rPr>
              <a:t>0.1%</a:t>
            </a:r>
            <a:endParaRPr sz="700">
              <a:latin typeface="Arial"/>
              <a:cs typeface="Arial"/>
            </a:endParaRPr>
          </a:p>
        </p:txBody>
      </p:sp>
      <p:sp>
        <p:nvSpPr>
          <p:cNvPr id="52" name="object 52"/>
          <p:cNvSpPr txBox="1"/>
          <p:nvPr/>
        </p:nvSpPr>
        <p:spPr>
          <a:xfrm>
            <a:off x="5777090" y="2712329"/>
            <a:ext cx="513715"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9F23E2"/>
                </a:solidFill>
                <a:latin typeface="Arial"/>
                <a:cs typeface="Arial"/>
              </a:rPr>
              <a:t>0.6%</a:t>
            </a:r>
            <a:r>
              <a:rPr sz="700" spc="465" dirty="0">
                <a:solidFill>
                  <a:srgbClr val="9F23E2"/>
                </a:solidFill>
                <a:latin typeface="Arial"/>
                <a:cs typeface="Arial"/>
              </a:rPr>
              <a:t> </a:t>
            </a:r>
            <a:r>
              <a:rPr sz="700" spc="-20" dirty="0">
                <a:solidFill>
                  <a:srgbClr val="CA0192"/>
                </a:solidFill>
                <a:latin typeface="Arial"/>
                <a:cs typeface="Arial"/>
              </a:rPr>
              <a:t>0.2%</a:t>
            </a:r>
            <a:endParaRPr sz="700">
              <a:latin typeface="Arial"/>
              <a:cs typeface="Arial"/>
            </a:endParaRPr>
          </a:p>
        </p:txBody>
      </p:sp>
      <p:sp>
        <p:nvSpPr>
          <p:cNvPr id="53" name="object 53"/>
          <p:cNvSpPr txBox="1"/>
          <p:nvPr/>
        </p:nvSpPr>
        <p:spPr>
          <a:xfrm>
            <a:off x="6260329" y="2385809"/>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CA0192"/>
                </a:solidFill>
                <a:latin typeface="Arial"/>
                <a:cs typeface="Arial"/>
              </a:rPr>
              <a:t>0.7%</a:t>
            </a:r>
            <a:endParaRPr sz="700">
              <a:latin typeface="Arial"/>
              <a:cs typeface="Arial"/>
            </a:endParaRPr>
          </a:p>
        </p:txBody>
      </p:sp>
      <p:sp>
        <p:nvSpPr>
          <p:cNvPr id="54" name="object 54"/>
          <p:cNvSpPr txBox="1"/>
          <p:nvPr/>
        </p:nvSpPr>
        <p:spPr>
          <a:xfrm>
            <a:off x="6079656" y="2168276"/>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3.2%</a:t>
            </a:r>
            <a:endParaRPr sz="700">
              <a:latin typeface="Arial"/>
              <a:cs typeface="Arial"/>
            </a:endParaRPr>
          </a:p>
        </p:txBody>
      </p:sp>
      <p:sp>
        <p:nvSpPr>
          <p:cNvPr id="55" name="object 55"/>
          <p:cNvSpPr txBox="1"/>
          <p:nvPr/>
        </p:nvSpPr>
        <p:spPr>
          <a:xfrm>
            <a:off x="7796582" y="1841933"/>
            <a:ext cx="226060"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FFFFFF"/>
                </a:solidFill>
                <a:latin typeface="Arial"/>
                <a:cs typeface="Arial"/>
              </a:rPr>
              <a:t>4.2%</a:t>
            </a:r>
            <a:endParaRPr sz="700">
              <a:latin typeface="Arial"/>
              <a:cs typeface="Arial"/>
            </a:endParaRPr>
          </a:p>
        </p:txBody>
      </p:sp>
      <p:sp>
        <p:nvSpPr>
          <p:cNvPr id="56" name="object 56"/>
          <p:cNvSpPr txBox="1"/>
          <p:nvPr/>
        </p:nvSpPr>
        <p:spPr>
          <a:xfrm>
            <a:off x="4903917" y="3453735"/>
            <a:ext cx="437515" cy="264795"/>
          </a:xfrm>
          <a:prstGeom prst="rect">
            <a:avLst/>
          </a:prstGeom>
        </p:spPr>
        <p:txBody>
          <a:bodyPr vert="horz" wrap="square" lIns="0" tIns="12700" rIns="0" bIns="0" rtlCol="0">
            <a:spAutoFit/>
          </a:bodyPr>
          <a:lstStyle/>
          <a:p>
            <a:pPr algn="ctr">
              <a:lnSpc>
                <a:spcPts val="940"/>
              </a:lnSpc>
              <a:spcBef>
                <a:spcPts val="100"/>
              </a:spcBef>
            </a:pPr>
            <a:r>
              <a:rPr sz="800" spc="-25" dirty="0">
                <a:solidFill>
                  <a:srgbClr val="181B1F"/>
                </a:solidFill>
                <a:latin typeface="Arial"/>
                <a:cs typeface="Arial"/>
              </a:rPr>
              <a:t>UHC</a:t>
            </a:r>
            <a:endParaRPr sz="800">
              <a:latin typeface="Arial"/>
              <a:cs typeface="Arial"/>
            </a:endParaRPr>
          </a:p>
          <a:p>
            <a:pPr algn="ctr">
              <a:lnSpc>
                <a:spcPts val="940"/>
              </a:lnSpc>
            </a:pPr>
            <a:r>
              <a:rPr sz="800" spc="-10" dirty="0">
                <a:solidFill>
                  <a:srgbClr val="181B1F"/>
                </a:solidFill>
                <a:latin typeface="Arial"/>
                <a:cs typeface="Arial"/>
              </a:rPr>
              <a:t>(Optum*)</a:t>
            </a:r>
            <a:endParaRPr sz="800">
              <a:latin typeface="Arial"/>
              <a:cs typeface="Arial"/>
            </a:endParaRPr>
          </a:p>
        </p:txBody>
      </p:sp>
      <p:sp>
        <p:nvSpPr>
          <p:cNvPr id="57" name="object 57"/>
          <p:cNvSpPr txBox="1"/>
          <p:nvPr/>
        </p:nvSpPr>
        <p:spPr>
          <a:xfrm>
            <a:off x="5050749" y="3175185"/>
            <a:ext cx="29083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81B1F"/>
                </a:solidFill>
                <a:latin typeface="Arial"/>
                <a:cs typeface="Arial"/>
              </a:rPr>
              <a:t>Cigna</a:t>
            </a:r>
            <a:endParaRPr sz="800">
              <a:latin typeface="Arial"/>
              <a:cs typeface="Arial"/>
            </a:endParaRPr>
          </a:p>
        </p:txBody>
      </p:sp>
      <p:sp>
        <p:nvSpPr>
          <p:cNvPr id="58" name="object 58"/>
          <p:cNvSpPr txBox="1"/>
          <p:nvPr/>
        </p:nvSpPr>
        <p:spPr>
          <a:xfrm>
            <a:off x="4960383" y="2838228"/>
            <a:ext cx="38100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81B1F"/>
                </a:solidFill>
                <a:latin typeface="Arial"/>
                <a:cs typeface="Arial"/>
              </a:rPr>
              <a:t>Carelon</a:t>
            </a:r>
            <a:endParaRPr sz="800">
              <a:latin typeface="Arial"/>
              <a:cs typeface="Arial"/>
            </a:endParaRPr>
          </a:p>
        </p:txBody>
      </p:sp>
      <p:sp>
        <p:nvSpPr>
          <p:cNvPr id="59" name="object 59"/>
          <p:cNvSpPr txBox="1"/>
          <p:nvPr/>
        </p:nvSpPr>
        <p:spPr>
          <a:xfrm>
            <a:off x="4791292" y="2442866"/>
            <a:ext cx="550545" cy="264795"/>
          </a:xfrm>
          <a:prstGeom prst="rect">
            <a:avLst/>
          </a:prstGeom>
        </p:spPr>
        <p:txBody>
          <a:bodyPr vert="horz" wrap="square" lIns="0" tIns="12700" rIns="0" bIns="0" rtlCol="0">
            <a:spAutoFit/>
          </a:bodyPr>
          <a:lstStyle/>
          <a:p>
            <a:pPr algn="ctr">
              <a:lnSpc>
                <a:spcPts val="940"/>
              </a:lnSpc>
              <a:spcBef>
                <a:spcPts val="100"/>
              </a:spcBef>
            </a:pPr>
            <a:r>
              <a:rPr sz="800" spc="-25" dirty="0">
                <a:solidFill>
                  <a:srgbClr val="181B1F"/>
                </a:solidFill>
                <a:latin typeface="Arial"/>
                <a:cs typeface="Arial"/>
              </a:rPr>
              <a:t>UHC</a:t>
            </a:r>
            <a:endParaRPr sz="800">
              <a:latin typeface="Arial"/>
              <a:cs typeface="Arial"/>
            </a:endParaRPr>
          </a:p>
          <a:p>
            <a:pPr algn="ctr">
              <a:lnSpc>
                <a:spcPts val="940"/>
              </a:lnSpc>
            </a:pPr>
            <a:r>
              <a:rPr sz="800" dirty="0">
                <a:solidFill>
                  <a:srgbClr val="181B1F"/>
                </a:solidFill>
                <a:latin typeface="Arial"/>
                <a:cs typeface="Arial"/>
              </a:rPr>
              <a:t>(UHC</a:t>
            </a:r>
            <a:r>
              <a:rPr sz="800" spc="-15" dirty="0">
                <a:solidFill>
                  <a:srgbClr val="181B1F"/>
                </a:solidFill>
                <a:latin typeface="Arial"/>
                <a:cs typeface="Arial"/>
              </a:rPr>
              <a:t> </a:t>
            </a:r>
            <a:r>
              <a:rPr sz="800" spc="-10" dirty="0">
                <a:solidFill>
                  <a:srgbClr val="181B1F"/>
                </a:solidFill>
                <a:latin typeface="Arial"/>
                <a:cs typeface="Arial"/>
              </a:rPr>
              <a:t>Only)</a:t>
            </a:r>
            <a:endParaRPr sz="800">
              <a:latin typeface="Arial"/>
              <a:cs typeface="Arial"/>
            </a:endParaRPr>
          </a:p>
        </p:txBody>
      </p:sp>
      <p:sp>
        <p:nvSpPr>
          <p:cNvPr id="60" name="object 60"/>
          <p:cNvSpPr txBox="1"/>
          <p:nvPr/>
        </p:nvSpPr>
        <p:spPr>
          <a:xfrm>
            <a:off x="4977333" y="2164315"/>
            <a:ext cx="364490" cy="147955"/>
          </a:xfrm>
          <a:prstGeom prst="rect">
            <a:avLst/>
          </a:prstGeom>
        </p:spPr>
        <p:txBody>
          <a:bodyPr vert="horz" wrap="square" lIns="0" tIns="12700" rIns="0" bIns="0" rtlCol="0">
            <a:spAutoFit/>
          </a:bodyPr>
          <a:lstStyle/>
          <a:p>
            <a:pPr marL="12700">
              <a:lnSpc>
                <a:spcPct val="100000"/>
              </a:lnSpc>
              <a:spcBef>
                <a:spcPts val="100"/>
              </a:spcBef>
            </a:pPr>
            <a:r>
              <a:rPr sz="800" spc="-10" dirty="0">
                <a:solidFill>
                  <a:srgbClr val="181B1F"/>
                </a:solidFill>
                <a:latin typeface="Arial"/>
                <a:cs typeface="Arial"/>
              </a:rPr>
              <a:t>Evolent</a:t>
            </a:r>
            <a:endParaRPr sz="800">
              <a:latin typeface="Arial"/>
              <a:cs typeface="Arial"/>
            </a:endParaRPr>
          </a:p>
        </p:txBody>
      </p:sp>
      <p:sp>
        <p:nvSpPr>
          <p:cNvPr id="61" name="object 61"/>
          <p:cNvSpPr txBox="1"/>
          <p:nvPr/>
        </p:nvSpPr>
        <p:spPr>
          <a:xfrm>
            <a:off x="5090367" y="1827359"/>
            <a:ext cx="250825" cy="147955"/>
          </a:xfrm>
          <a:prstGeom prst="rect">
            <a:avLst/>
          </a:prstGeom>
        </p:spPr>
        <p:txBody>
          <a:bodyPr vert="horz" wrap="square" lIns="0" tIns="13335" rIns="0" bIns="0" rtlCol="0">
            <a:spAutoFit/>
          </a:bodyPr>
          <a:lstStyle/>
          <a:p>
            <a:pPr marL="12700">
              <a:lnSpc>
                <a:spcPct val="100000"/>
              </a:lnSpc>
              <a:spcBef>
                <a:spcPts val="105"/>
              </a:spcBef>
            </a:pPr>
            <a:r>
              <a:rPr sz="800" spc="-10" dirty="0">
                <a:solidFill>
                  <a:srgbClr val="181B1F"/>
                </a:solidFill>
                <a:latin typeface="Arial"/>
                <a:cs typeface="Arial"/>
              </a:rPr>
              <a:t>Total</a:t>
            </a:r>
            <a:endParaRPr sz="800">
              <a:latin typeface="Arial"/>
              <a:cs typeface="Arial"/>
            </a:endParaRPr>
          </a:p>
        </p:txBody>
      </p:sp>
      <p:grpSp>
        <p:nvGrpSpPr>
          <p:cNvPr id="62" name="object 62"/>
          <p:cNvGrpSpPr/>
          <p:nvPr/>
        </p:nvGrpSpPr>
        <p:grpSpPr>
          <a:xfrm>
            <a:off x="5618835" y="1621586"/>
            <a:ext cx="1469390" cy="51435"/>
            <a:chOff x="5618835" y="1621586"/>
            <a:chExt cx="1469390" cy="51435"/>
          </a:xfrm>
        </p:grpSpPr>
        <p:sp>
          <p:nvSpPr>
            <p:cNvPr id="63" name="object 63"/>
            <p:cNvSpPr/>
            <p:nvPr/>
          </p:nvSpPr>
          <p:spPr>
            <a:xfrm>
              <a:off x="5618835" y="1621586"/>
              <a:ext cx="51435" cy="51435"/>
            </a:xfrm>
            <a:custGeom>
              <a:avLst/>
              <a:gdLst/>
              <a:ahLst/>
              <a:cxnLst/>
              <a:rect l="l" t="t" r="r" b="b"/>
              <a:pathLst>
                <a:path w="51435" h="51435">
                  <a:moveTo>
                    <a:pt x="51066" y="0"/>
                  </a:moveTo>
                  <a:lnTo>
                    <a:pt x="0" y="0"/>
                  </a:lnTo>
                  <a:lnTo>
                    <a:pt x="0" y="51066"/>
                  </a:lnTo>
                  <a:lnTo>
                    <a:pt x="51066" y="51066"/>
                  </a:lnTo>
                  <a:lnTo>
                    <a:pt x="51066" y="0"/>
                  </a:lnTo>
                  <a:close/>
                </a:path>
              </a:pathLst>
            </a:custGeom>
            <a:solidFill>
              <a:srgbClr val="1F69E7"/>
            </a:solidFill>
          </p:spPr>
          <p:txBody>
            <a:bodyPr wrap="square" lIns="0" tIns="0" rIns="0" bIns="0" rtlCol="0"/>
            <a:lstStyle/>
            <a:p>
              <a:endParaRPr/>
            </a:p>
          </p:txBody>
        </p:sp>
        <p:sp>
          <p:nvSpPr>
            <p:cNvPr id="64" name="object 64"/>
            <p:cNvSpPr/>
            <p:nvPr/>
          </p:nvSpPr>
          <p:spPr>
            <a:xfrm>
              <a:off x="6389916" y="1621586"/>
              <a:ext cx="51435" cy="51435"/>
            </a:xfrm>
            <a:custGeom>
              <a:avLst/>
              <a:gdLst/>
              <a:ahLst/>
              <a:cxnLst/>
              <a:rect l="l" t="t" r="r" b="b"/>
              <a:pathLst>
                <a:path w="51435" h="51435">
                  <a:moveTo>
                    <a:pt x="51066" y="0"/>
                  </a:moveTo>
                  <a:lnTo>
                    <a:pt x="0" y="0"/>
                  </a:lnTo>
                  <a:lnTo>
                    <a:pt x="0" y="51066"/>
                  </a:lnTo>
                  <a:lnTo>
                    <a:pt x="51066" y="51066"/>
                  </a:lnTo>
                  <a:lnTo>
                    <a:pt x="51066" y="0"/>
                  </a:lnTo>
                  <a:close/>
                </a:path>
              </a:pathLst>
            </a:custGeom>
            <a:solidFill>
              <a:srgbClr val="9F23E1"/>
            </a:solidFill>
          </p:spPr>
          <p:txBody>
            <a:bodyPr wrap="square" lIns="0" tIns="0" rIns="0" bIns="0" rtlCol="0"/>
            <a:lstStyle/>
            <a:p>
              <a:endParaRPr/>
            </a:p>
          </p:txBody>
        </p:sp>
        <p:sp>
          <p:nvSpPr>
            <p:cNvPr id="65" name="object 65"/>
            <p:cNvSpPr/>
            <p:nvPr/>
          </p:nvSpPr>
          <p:spPr>
            <a:xfrm>
              <a:off x="7036981" y="1621586"/>
              <a:ext cx="51435" cy="51435"/>
            </a:xfrm>
            <a:custGeom>
              <a:avLst/>
              <a:gdLst/>
              <a:ahLst/>
              <a:cxnLst/>
              <a:rect l="l" t="t" r="r" b="b"/>
              <a:pathLst>
                <a:path w="51434" h="51435">
                  <a:moveTo>
                    <a:pt x="51066" y="0"/>
                  </a:moveTo>
                  <a:lnTo>
                    <a:pt x="0" y="0"/>
                  </a:lnTo>
                  <a:lnTo>
                    <a:pt x="0" y="51066"/>
                  </a:lnTo>
                  <a:lnTo>
                    <a:pt x="51066" y="51066"/>
                  </a:lnTo>
                  <a:lnTo>
                    <a:pt x="51066" y="0"/>
                  </a:lnTo>
                  <a:close/>
                </a:path>
              </a:pathLst>
            </a:custGeom>
            <a:solidFill>
              <a:srgbClr val="CA0092"/>
            </a:solidFill>
          </p:spPr>
          <p:txBody>
            <a:bodyPr wrap="square" lIns="0" tIns="0" rIns="0" bIns="0" rtlCol="0"/>
            <a:lstStyle/>
            <a:p>
              <a:endParaRPr/>
            </a:p>
          </p:txBody>
        </p:sp>
      </p:grpSp>
      <p:sp>
        <p:nvSpPr>
          <p:cNvPr id="66" name="object 66"/>
          <p:cNvSpPr txBox="1"/>
          <p:nvPr/>
        </p:nvSpPr>
        <p:spPr>
          <a:xfrm>
            <a:off x="5677965" y="1564026"/>
            <a:ext cx="1851025" cy="409575"/>
          </a:xfrm>
          <a:prstGeom prst="rect">
            <a:avLst/>
          </a:prstGeom>
        </p:spPr>
        <p:txBody>
          <a:bodyPr vert="horz" wrap="square" lIns="0" tIns="13335" rIns="0" bIns="0" rtlCol="0">
            <a:spAutoFit/>
          </a:bodyPr>
          <a:lstStyle/>
          <a:p>
            <a:pPr algn="ctr">
              <a:lnSpc>
                <a:spcPct val="100000"/>
              </a:lnSpc>
              <a:spcBef>
                <a:spcPts val="105"/>
              </a:spcBef>
              <a:tabLst>
                <a:tab pos="770890" algn="l"/>
                <a:tab pos="1417955" algn="l"/>
              </a:tabLst>
            </a:pPr>
            <a:r>
              <a:rPr sz="800" spc="-10" dirty="0">
                <a:solidFill>
                  <a:srgbClr val="181B1F"/>
                </a:solidFill>
                <a:latin typeface="Arial"/>
                <a:cs typeface="Arial"/>
              </a:rPr>
              <a:t>Commercial</a:t>
            </a:r>
            <a:r>
              <a:rPr sz="800" dirty="0">
                <a:solidFill>
                  <a:srgbClr val="181B1F"/>
                </a:solidFill>
                <a:latin typeface="Arial"/>
                <a:cs typeface="Arial"/>
              </a:rPr>
              <a:t>	</a:t>
            </a:r>
            <a:r>
              <a:rPr sz="800" spc="-10" dirty="0">
                <a:solidFill>
                  <a:srgbClr val="181B1F"/>
                </a:solidFill>
                <a:latin typeface="Arial"/>
                <a:cs typeface="Arial"/>
              </a:rPr>
              <a:t>Medicare</a:t>
            </a:r>
            <a:r>
              <a:rPr sz="800" dirty="0">
                <a:solidFill>
                  <a:srgbClr val="181B1F"/>
                </a:solidFill>
                <a:latin typeface="Arial"/>
                <a:cs typeface="Arial"/>
              </a:rPr>
              <a:t>	</a:t>
            </a:r>
            <a:r>
              <a:rPr sz="800" spc="-10" dirty="0">
                <a:solidFill>
                  <a:srgbClr val="181B1F"/>
                </a:solidFill>
                <a:latin typeface="Arial"/>
                <a:cs typeface="Arial"/>
              </a:rPr>
              <a:t>Medicaid</a:t>
            </a:r>
            <a:endParaRPr sz="800">
              <a:latin typeface="Arial"/>
              <a:cs typeface="Arial"/>
            </a:endParaRPr>
          </a:p>
          <a:p>
            <a:pPr>
              <a:lnSpc>
                <a:spcPct val="100000"/>
              </a:lnSpc>
              <a:spcBef>
                <a:spcPts val="300"/>
              </a:spcBef>
            </a:pPr>
            <a:endParaRPr sz="800">
              <a:latin typeface="Arial"/>
              <a:cs typeface="Arial"/>
            </a:endParaRPr>
          </a:p>
          <a:p>
            <a:pPr marL="39370" algn="ctr">
              <a:lnSpc>
                <a:spcPct val="100000"/>
              </a:lnSpc>
              <a:tabLst>
                <a:tab pos="1202055" algn="l"/>
              </a:tabLst>
            </a:pPr>
            <a:r>
              <a:rPr sz="700" spc="-10" dirty="0">
                <a:solidFill>
                  <a:srgbClr val="FFFFFF"/>
                </a:solidFill>
                <a:latin typeface="Arial"/>
                <a:cs typeface="Arial"/>
              </a:rPr>
              <a:t>12.7%</a:t>
            </a:r>
            <a:r>
              <a:rPr sz="700" dirty="0">
                <a:solidFill>
                  <a:srgbClr val="FFFFFF"/>
                </a:solidFill>
                <a:latin typeface="Arial"/>
                <a:cs typeface="Arial"/>
              </a:rPr>
              <a:t>	</a:t>
            </a:r>
            <a:r>
              <a:rPr sz="700" spc="-20" dirty="0">
                <a:solidFill>
                  <a:srgbClr val="FFFFFF"/>
                </a:solidFill>
                <a:latin typeface="Arial"/>
                <a:cs typeface="Arial"/>
              </a:rPr>
              <a:t>9.5%</a:t>
            </a:r>
            <a:endParaRPr sz="700">
              <a:latin typeface="Arial"/>
              <a:cs typeface="Arial"/>
            </a:endParaRPr>
          </a:p>
        </p:txBody>
      </p:sp>
      <p:sp>
        <p:nvSpPr>
          <p:cNvPr id="67" name="object 67"/>
          <p:cNvSpPr txBox="1"/>
          <p:nvPr/>
        </p:nvSpPr>
        <p:spPr>
          <a:xfrm>
            <a:off x="2805846" y="2783502"/>
            <a:ext cx="134683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69E7"/>
                </a:solidFill>
                <a:latin typeface="Arial"/>
                <a:cs typeface="Arial"/>
              </a:rPr>
              <a:t>Evolent</a:t>
            </a:r>
            <a:r>
              <a:rPr sz="800" b="1" spc="-25" dirty="0">
                <a:solidFill>
                  <a:srgbClr val="1F69E7"/>
                </a:solidFill>
                <a:latin typeface="Arial"/>
                <a:cs typeface="Arial"/>
              </a:rPr>
              <a:t> </a:t>
            </a:r>
            <a:r>
              <a:rPr sz="800" b="1" dirty="0">
                <a:solidFill>
                  <a:srgbClr val="1F69E7"/>
                </a:solidFill>
                <a:latin typeface="Arial"/>
                <a:cs typeface="Arial"/>
              </a:rPr>
              <a:t>/ NCH:</a:t>
            </a:r>
            <a:r>
              <a:rPr sz="800" b="1" spc="-20" dirty="0">
                <a:solidFill>
                  <a:srgbClr val="1F69E7"/>
                </a:solidFill>
                <a:latin typeface="Arial"/>
                <a:cs typeface="Arial"/>
              </a:rPr>
              <a:t> </a:t>
            </a:r>
            <a:r>
              <a:rPr sz="800" b="1" dirty="0">
                <a:solidFill>
                  <a:srgbClr val="1F69E7"/>
                </a:solidFill>
                <a:latin typeface="Arial"/>
                <a:cs typeface="Arial"/>
              </a:rPr>
              <a:t>0.1% </a:t>
            </a:r>
            <a:r>
              <a:rPr sz="800" b="1" spc="-20" dirty="0">
                <a:solidFill>
                  <a:srgbClr val="1F69E7"/>
                </a:solidFill>
                <a:latin typeface="Arial"/>
                <a:cs typeface="Arial"/>
              </a:rPr>
              <a:t>COMM</a:t>
            </a:r>
            <a:endParaRPr sz="800">
              <a:latin typeface="Arial"/>
              <a:cs typeface="Arial"/>
            </a:endParaRPr>
          </a:p>
        </p:txBody>
      </p:sp>
      <p:sp>
        <p:nvSpPr>
          <p:cNvPr id="68" name="object 68"/>
          <p:cNvSpPr txBox="1"/>
          <p:nvPr/>
        </p:nvSpPr>
        <p:spPr>
          <a:xfrm>
            <a:off x="2805846" y="2905419"/>
            <a:ext cx="138811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69E7"/>
                </a:solidFill>
                <a:latin typeface="Arial"/>
                <a:cs typeface="Arial"/>
              </a:rPr>
              <a:t>Evolent</a:t>
            </a:r>
            <a:r>
              <a:rPr sz="800" b="1" spc="-25" dirty="0">
                <a:solidFill>
                  <a:srgbClr val="1F69E7"/>
                </a:solidFill>
                <a:latin typeface="Arial"/>
                <a:cs typeface="Arial"/>
              </a:rPr>
              <a:t> </a:t>
            </a:r>
            <a:r>
              <a:rPr sz="800" b="1" dirty="0">
                <a:solidFill>
                  <a:srgbClr val="1F69E7"/>
                </a:solidFill>
                <a:latin typeface="Arial"/>
                <a:cs typeface="Arial"/>
              </a:rPr>
              <a:t>/ NCH:</a:t>
            </a:r>
            <a:r>
              <a:rPr sz="800" b="1" spc="-20" dirty="0">
                <a:solidFill>
                  <a:srgbClr val="1F69E7"/>
                </a:solidFill>
                <a:latin typeface="Arial"/>
                <a:cs typeface="Arial"/>
              </a:rPr>
              <a:t> </a:t>
            </a:r>
            <a:r>
              <a:rPr sz="800" b="1" dirty="0">
                <a:solidFill>
                  <a:srgbClr val="1F69E7"/>
                </a:solidFill>
                <a:latin typeface="Arial"/>
                <a:cs typeface="Arial"/>
              </a:rPr>
              <a:t>&lt;0.1% </a:t>
            </a:r>
            <a:r>
              <a:rPr sz="800" b="1" spc="-20" dirty="0">
                <a:solidFill>
                  <a:srgbClr val="1F69E7"/>
                </a:solidFill>
                <a:latin typeface="Arial"/>
                <a:cs typeface="Arial"/>
              </a:rPr>
              <a:t>MDCR</a:t>
            </a:r>
            <a:endParaRPr sz="800">
              <a:latin typeface="Arial"/>
              <a:cs typeface="Arial"/>
            </a:endParaRPr>
          </a:p>
        </p:txBody>
      </p:sp>
      <p:sp>
        <p:nvSpPr>
          <p:cNvPr id="69" name="object 69"/>
          <p:cNvSpPr txBox="1"/>
          <p:nvPr/>
        </p:nvSpPr>
        <p:spPr>
          <a:xfrm>
            <a:off x="2805846" y="3027336"/>
            <a:ext cx="135890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69E7"/>
                </a:solidFill>
                <a:latin typeface="Arial"/>
                <a:cs typeface="Arial"/>
              </a:rPr>
              <a:t>Evolent</a:t>
            </a:r>
            <a:r>
              <a:rPr sz="800" b="1" spc="-25" dirty="0">
                <a:solidFill>
                  <a:srgbClr val="1F69E7"/>
                </a:solidFill>
                <a:latin typeface="Arial"/>
                <a:cs typeface="Arial"/>
              </a:rPr>
              <a:t> </a:t>
            </a:r>
            <a:r>
              <a:rPr sz="800" b="1" dirty="0">
                <a:solidFill>
                  <a:srgbClr val="1F69E7"/>
                </a:solidFill>
                <a:latin typeface="Arial"/>
                <a:cs typeface="Arial"/>
              </a:rPr>
              <a:t>/</a:t>
            </a:r>
            <a:r>
              <a:rPr sz="800" b="1" spc="-5" dirty="0">
                <a:solidFill>
                  <a:srgbClr val="1F69E7"/>
                </a:solidFill>
                <a:latin typeface="Arial"/>
                <a:cs typeface="Arial"/>
              </a:rPr>
              <a:t> </a:t>
            </a:r>
            <a:r>
              <a:rPr sz="800" b="1" dirty="0">
                <a:solidFill>
                  <a:srgbClr val="1F69E7"/>
                </a:solidFill>
                <a:latin typeface="Arial"/>
                <a:cs typeface="Arial"/>
              </a:rPr>
              <a:t>NCH:&lt;0.1%</a:t>
            </a:r>
            <a:r>
              <a:rPr sz="800" b="1" spc="-25" dirty="0">
                <a:solidFill>
                  <a:srgbClr val="1F69E7"/>
                </a:solidFill>
                <a:latin typeface="Arial"/>
                <a:cs typeface="Arial"/>
              </a:rPr>
              <a:t> </a:t>
            </a:r>
            <a:r>
              <a:rPr sz="800" b="1" spc="-20" dirty="0">
                <a:solidFill>
                  <a:srgbClr val="1F69E7"/>
                </a:solidFill>
                <a:latin typeface="Arial"/>
                <a:cs typeface="Arial"/>
              </a:rPr>
              <a:t>MDCD</a:t>
            </a:r>
            <a:endParaRPr sz="800">
              <a:latin typeface="Arial"/>
              <a:cs typeface="Arial"/>
            </a:endParaRPr>
          </a:p>
        </p:txBody>
      </p:sp>
      <p:grpSp>
        <p:nvGrpSpPr>
          <p:cNvPr id="70" name="object 70"/>
          <p:cNvGrpSpPr/>
          <p:nvPr/>
        </p:nvGrpSpPr>
        <p:grpSpPr>
          <a:xfrm>
            <a:off x="617326" y="2775770"/>
            <a:ext cx="7981315" cy="1553210"/>
            <a:chOff x="617326" y="2775770"/>
            <a:chExt cx="7981315" cy="1553210"/>
          </a:xfrm>
        </p:grpSpPr>
        <p:sp>
          <p:nvSpPr>
            <p:cNvPr id="71" name="object 71"/>
            <p:cNvSpPr/>
            <p:nvPr/>
          </p:nvSpPr>
          <p:spPr>
            <a:xfrm>
              <a:off x="2641333" y="2775775"/>
              <a:ext cx="4095750" cy="244475"/>
            </a:xfrm>
            <a:custGeom>
              <a:avLst/>
              <a:gdLst/>
              <a:ahLst/>
              <a:cxnLst/>
              <a:rect l="l" t="t" r="r" b="b"/>
              <a:pathLst>
                <a:path w="4095750" h="244475">
                  <a:moveTo>
                    <a:pt x="100647" y="244081"/>
                  </a:moveTo>
                  <a:lnTo>
                    <a:pt x="50317" y="164007"/>
                  </a:lnTo>
                  <a:lnTo>
                    <a:pt x="0" y="244081"/>
                  </a:lnTo>
                  <a:lnTo>
                    <a:pt x="100647" y="244081"/>
                  </a:lnTo>
                  <a:close/>
                </a:path>
                <a:path w="4095750" h="244475">
                  <a:moveTo>
                    <a:pt x="4095242" y="80073"/>
                  </a:moveTo>
                  <a:lnTo>
                    <a:pt x="4044912" y="0"/>
                  </a:lnTo>
                  <a:lnTo>
                    <a:pt x="3994594" y="80073"/>
                  </a:lnTo>
                  <a:lnTo>
                    <a:pt x="4095242" y="80073"/>
                  </a:lnTo>
                  <a:close/>
                </a:path>
              </a:pathLst>
            </a:custGeom>
            <a:solidFill>
              <a:srgbClr val="1F69E7"/>
            </a:solidFill>
          </p:spPr>
          <p:txBody>
            <a:bodyPr wrap="square" lIns="0" tIns="0" rIns="0" bIns="0" rtlCol="0"/>
            <a:lstStyle/>
            <a:p>
              <a:endParaRPr/>
            </a:p>
          </p:txBody>
        </p:sp>
        <p:sp>
          <p:nvSpPr>
            <p:cNvPr id="72" name="object 72"/>
            <p:cNvSpPr/>
            <p:nvPr/>
          </p:nvSpPr>
          <p:spPr>
            <a:xfrm>
              <a:off x="6639302" y="2929036"/>
              <a:ext cx="94615" cy="85725"/>
            </a:xfrm>
            <a:custGeom>
              <a:avLst/>
              <a:gdLst/>
              <a:ahLst/>
              <a:cxnLst/>
              <a:rect l="l" t="t" r="r" b="b"/>
              <a:pathLst>
                <a:path w="94615" h="85725">
                  <a:moveTo>
                    <a:pt x="94576" y="25"/>
                  </a:moveTo>
                  <a:lnTo>
                    <a:pt x="0" y="0"/>
                  </a:lnTo>
                  <a:lnTo>
                    <a:pt x="53530" y="85229"/>
                  </a:lnTo>
                  <a:lnTo>
                    <a:pt x="94576" y="25"/>
                  </a:lnTo>
                  <a:close/>
                </a:path>
              </a:pathLst>
            </a:custGeom>
            <a:solidFill>
              <a:srgbClr val="D40055"/>
            </a:solidFill>
          </p:spPr>
          <p:txBody>
            <a:bodyPr wrap="square" lIns="0" tIns="0" rIns="0" bIns="0" rtlCol="0"/>
            <a:lstStyle/>
            <a:p>
              <a:endParaRPr/>
            </a:p>
          </p:txBody>
        </p:sp>
        <p:sp>
          <p:nvSpPr>
            <p:cNvPr id="73" name="object 73"/>
            <p:cNvSpPr/>
            <p:nvPr/>
          </p:nvSpPr>
          <p:spPr>
            <a:xfrm>
              <a:off x="2641333" y="2800451"/>
              <a:ext cx="4095750" cy="364490"/>
            </a:xfrm>
            <a:custGeom>
              <a:avLst/>
              <a:gdLst/>
              <a:ahLst/>
              <a:cxnLst/>
              <a:rect l="l" t="t" r="r" b="b"/>
              <a:pathLst>
                <a:path w="4095750" h="364489">
                  <a:moveTo>
                    <a:pt x="100647" y="364096"/>
                  </a:moveTo>
                  <a:lnTo>
                    <a:pt x="50317" y="284022"/>
                  </a:lnTo>
                  <a:lnTo>
                    <a:pt x="0" y="364096"/>
                  </a:lnTo>
                  <a:lnTo>
                    <a:pt x="100647" y="364096"/>
                  </a:lnTo>
                  <a:close/>
                </a:path>
                <a:path w="4095750" h="364489">
                  <a:moveTo>
                    <a:pt x="100647" y="80073"/>
                  </a:moveTo>
                  <a:lnTo>
                    <a:pt x="50317" y="0"/>
                  </a:lnTo>
                  <a:lnTo>
                    <a:pt x="0" y="80073"/>
                  </a:lnTo>
                  <a:lnTo>
                    <a:pt x="100647" y="80073"/>
                  </a:lnTo>
                  <a:close/>
                </a:path>
                <a:path w="4095750" h="364489">
                  <a:moveTo>
                    <a:pt x="4095242" y="329679"/>
                  </a:moveTo>
                  <a:lnTo>
                    <a:pt x="4044912" y="249605"/>
                  </a:lnTo>
                  <a:lnTo>
                    <a:pt x="3994594" y="329679"/>
                  </a:lnTo>
                  <a:lnTo>
                    <a:pt x="4095242" y="329679"/>
                  </a:lnTo>
                  <a:close/>
                </a:path>
              </a:pathLst>
            </a:custGeom>
            <a:solidFill>
              <a:srgbClr val="1F69E7"/>
            </a:solidFill>
          </p:spPr>
          <p:txBody>
            <a:bodyPr wrap="square" lIns="0" tIns="0" rIns="0" bIns="0" rtlCol="0"/>
            <a:lstStyle/>
            <a:p>
              <a:endParaRPr/>
            </a:p>
          </p:txBody>
        </p:sp>
        <p:sp>
          <p:nvSpPr>
            <p:cNvPr id="74" name="object 74"/>
            <p:cNvSpPr/>
            <p:nvPr/>
          </p:nvSpPr>
          <p:spPr>
            <a:xfrm>
              <a:off x="617326" y="3964157"/>
              <a:ext cx="7981315" cy="364490"/>
            </a:xfrm>
            <a:custGeom>
              <a:avLst/>
              <a:gdLst/>
              <a:ahLst/>
              <a:cxnLst/>
              <a:rect l="l" t="t" r="r" b="b"/>
              <a:pathLst>
                <a:path w="7981315" h="364489">
                  <a:moveTo>
                    <a:pt x="7981111" y="0"/>
                  </a:moveTo>
                  <a:lnTo>
                    <a:pt x="182245" y="0"/>
                  </a:lnTo>
                  <a:lnTo>
                    <a:pt x="133798" y="6510"/>
                  </a:lnTo>
                  <a:lnTo>
                    <a:pt x="90264" y="24882"/>
                  </a:lnTo>
                  <a:lnTo>
                    <a:pt x="53379" y="53379"/>
                  </a:lnTo>
                  <a:lnTo>
                    <a:pt x="24882" y="90264"/>
                  </a:lnTo>
                  <a:lnTo>
                    <a:pt x="6510" y="133798"/>
                  </a:lnTo>
                  <a:lnTo>
                    <a:pt x="0" y="182244"/>
                  </a:lnTo>
                  <a:lnTo>
                    <a:pt x="0" y="364477"/>
                  </a:lnTo>
                  <a:lnTo>
                    <a:pt x="7798866" y="364489"/>
                  </a:lnTo>
                  <a:lnTo>
                    <a:pt x="7847313" y="357979"/>
                  </a:lnTo>
                  <a:lnTo>
                    <a:pt x="7890847" y="339607"/>
                  </a:lnTo>
                  <a:lnTo>
                    <a:pt x="7927732" y="311110"/>
                  </a:lnTo>
                  <a:lnTo>
                    <a:pt x="7956229" y="274225"/>
                  </a:lnTo>
                  <a:lnTo>
                    <a:pt x="7974601" y="230691"/>
                  </a:lnTo>
                  <a:lnTo>
                    <a:pt x="7981111" y="182244"/>
                  </a:lnTo>
                  <a:lnTo>
                    <a:pt x="7981111" y="0"/>
                  </a:lnTo>
                  <a:close/>
                </a:path>
              </a:pathLst>
            </a:custGeom>
            <a:solidFill>
              <a:srgbClr val="B3D5F0">
                <a:alpha val="39605"/>
              </a:srgbClr>
            </a:solidFill>
          </p:spPr>
          <p:txBody>
            <a:bodyPr wrap="square" lIns="0" tIns="0" rIns="0" bIns="0" rtlCol="0"/>
            <a:lstStyle/>
            <a:p>
              <a:endParaRPr/>
            </a:p>
          </p:txBody>
        </p:sp>
      </p:grpSp>
      <p:sp>
        <p:nvSpPr>
          <p:cNvPr id="75" name="object 75"/>
          <p:cNvSpPr txBox="1"/>
          <p:nvPr/>
        </p:nvSpPr>
        <p:spPr>
          <a:xfrm>
            <a:off x="6649611" y="3744569"/>
            <a:ext cx="1890395" cy="102235"/>
          </a:xfrm>
          <a:prstGeom prst="rect">
            <a:avLst/>
          </a:prstGeom>
        </p:spPr>
        <p:txBody>
          <a:bodyPr vert="horz" wrap="square" lIns="0" tIns="13335" rIns="0" bIns="0" rtlCol="0">
            <a:spAutoFit/>
          </a:bodyPr>
          <a:lstStyle/>
          <a:p>
            <a:pPr marL="12700">
              <a:lnSpc>
                <a:spcPct val="100000"/>
              </a:lnSpc>
              <a:spcBef>
                <a:spcPts val="105"/>
              </a:spcBef>
            </a:pPr>
            <a:r>
              <a:rPr sz="500" spc="10" dirty="0">
                <a:solidFill>
                  <a:srgbClr val="181B1F"/>
                </a:solidFill>
                <a:latin typeface="Arial"/>
                <a:cs typeface="Arial"/>
              </a:rPr>
              <a:t>COMM</a:t>
            </a:r>
            <a:r>
              <a:rPr sz="500" spc="45" dirty="0">
                <a:solidFill>
                  <a:srgbClr val="181B1F"/>
                </a:solidFill>
                <a:latin typeface="Arial"/>
                <a:cs typeface="Arial"/>
              </a:rPr>
              <a:t> </a:t>
            </a:r>
            <a:r>
              <a:rPr sz="500" spc="10" dirty="0">
                <a:solidFill>
                  <a:srgbClr val="181B1F"/>
                </a:solidFill>
                <a:latin typeface="Arial"/>
                <a:cs typeface="Arial"/>
              </a:rPr>
              <a:t>=</a:t>
            </a:r>
            <a:r>
              <a:rPr sz="500" spc="85" dirty="0">
                <a:solidFill>
                  <a:srgbClr val="181B1F"/>
                </a:solidFill>
                <a:latin typeface="Arial"/>
                <a:cs typeface="Arial"/>
              </a:rPr>
              <a:t> </a:t>
            </a:r>
            <a:r>
              <a:rPr sz="500" spc="10" dirty="0">
                <a:solidFill>
                  <a:srgbClr val="181B1F"/>
                </a:solidFill>
                <a:latin typeface="Arial"/>
                <a:cs typeface="Arial"/>
              </a:rPr>
              <a:t>Commercial;</a:t>
            </a:r>
            <a:r>
              <a:rPr sz="500" spc="20" dirty="0">
                <a:solidFill>
                  <a:srgbClr val="181B1F"/>
                </a:solidFill>
                <a:latin typeface="Arial"/>
                <a:cs typeface="Arial"/>
              </a:rPr>
              <a:t> </a:t>
            </a:r>
            <a:r>
              <a:rPr sz="500" spc="10" dirty="0">
                <a:solidFill>
                  <a:srgbClr val="181B1F"/>
                </a:solidFill>
                <a:latin typeface="Arial"/>
                <a:cs typeface="Arial"/>
              </a:rPr>
              <a:t>MDCR</a:t>
            </a:r>
            <a:r>
              <a:rPr sz="500" spc="70" dirty="0">
                <a:solidFill>
                  <a:srgbClr val="181B1F"/>
                </a:solidFill>
                <a:latin typeface="Arial"/>
                <a:cs typeface="Arial"/>
              </a:rPr>
              <a:t> </a:t>
            </a:r>
            <a:r>
              <a:rPr sz="500" spc="10" dirty="0">
                <a:solidFill>
                  <a:srgbClr val="181B1F"/>
                </a:solidFill>
                <a:latin typeface="Arial"/>
                <a:cs typeface="Arial"/>
              </a:rPr>
              <a:t>=</a:t>
            </a:r>
            <a:r>
              <a:rPr sz="500" spc="85" dirty="0">
                <a:solidFill>
                  <a:srgbClr val="181B1F"/>
                </a:solidFill>
                <a:latin typeface="Arial"/>
                <a:cs typeface="Arial"/>
              </a:rPr>
              <a:t> </a:t>
            </a:r>
            <a:r>
              <a:rPr sz="500" spc="10" dirty="0">
                <a:solidFill>
                  <a:srgbClr val="181B1F"/>
                </a:solidFill>
                <a:latin typeface="Arial"/>
                <a:cs typeface="Arial"/>
              </a:rPr>
              <a:t>Medicare;</a:t>
            </a:r>
            <a:r>
              <a:rPr sz="500" spc="25" dirty="0">
                <a:solidFill>
                  <a:srgbClr val="181B1F"/>
                </a:solidFill>
                <a:latin typeface="Arial"/>
                <a:cs typeface="Arial"/>
              </a:rPr>
              <a:t> </a:t>
            </a:r>
            <a:r>
              <a:rPr sz="500" spc="10" dirty="0">
                <a:solidFill>
                  <a:srgbClr val="181B1F"/>
                </a:solidFill>
                <a:latin typeface="Arial"/>
                <a:cs typeface="Arial"/>
              </a:rPr>
              <a:t>MDCD</a:t>
            </a:r>
            <a:r>
              <a:rPr sz="500" spc="70" dirty="0">
                <a:solidFill>
                  <a:srgbClr val="181B1F"/>
                </a:solidFill>
                <a:latin typeface="Arial"/>
                <a:cs typeface="Arial"/>
              </a:rPr>
              <a:t> </a:t>
            </a:r>
            <a:r>
              <a:rPr sz="500" spc="10" dirty="0">
                <a:solidFill>
                  <a:srgbClr val="181B1F"/>
                </a:solidFill>
                <a:latin typeface="Arial"/>
                <a:cs typeface="Arial"/>
              </a:rPr>
              <a:t>=</a:t>
            </a:r>
            <a:r>
              <a:rPr sz="500" spc="85" dirty="0">
                <a:solidFill>
                  <a:srgbClr val="181B1F"/>
                </a:solidFill>
                <a:latin typeface="Arial"/>
                <a:cs typeface="Arial"/>
              </a:rPr>
              <a:t> </a:t>
            </a:r>
            <a:r>
              <a:rPr sz="500" spc="-10" dirty="0">
                <a:solidFill>
                  <a:srgbClr val="181B1F"/>
                </a:solidFill>
                <a:latin typeface="Arial"/>
                <a:cs typeface="Arial"/>
              </a:rPr>
              <a:t>Medicaid</a:t>
            </a:r>
            <a:endParaRPr sz="500">
              <a:latin typeface="Arial"/>
              <a:cs typeface="Arial"/>
            </a:endParaRPr>
          </a:p>
        </p:txBody>
      </p:sp>
      <p:sp>
        <p:nvSpPr>
          <p:cNvPr id="76" name="object 76"/>
          <p:cNvSpPr txBox="1"/>
          <p:nvPr/>
        </p:nvSpPr>
        <p:spPr>
          <a:xfrm>
            <a:off x="6807856" y="2783452"/>
            <a:ext cx="140589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69E7"/>
                </a:solidFill>
                <a:latin typeface="Arial"/>
                <a:cs typeface="Arial"/>
              </a:rPr>
              <a:t>Evolent</a:t>
            </a:r>
            <a:r>
              <a:rPr sz="800" b="1" spc="-25" dirty="0">
                <a:solidFill>
                  <a:srgbClr val="1F69E7"/>
                </a:solidFill>
                <a:latin typeface="Arial"/>
                <a:cs typeface="Arial"/>
              </a:rPr>
              <a:t> </a:t>
            </a:r>
            <a:r>
              <a:rPr sz="800" b="1" dirty="0">
                <a:solidFill>
                  <a:srgbClr val="1F69E7"/>
                </a:solidFill>
                <a:latin typeface="Arial"/>
                <a:cs typeface="Arial"/>
              </a:rPr>
              <a:t>/ NCH:</a:t>
            </a:r>
            <a:r>
              <a:rPr sz="800" b="1" spc="-20" dirty="0">
                <a:solidFill>
                  <a:srgbClr val="1F69E7"/>
                </a:solidFill>
                <a:latin typeface="Arial"/>
                <a:cs typeface="Arial"/>
              </a:rPr>
              <a:t> </a:t>
            </a:r>
            <a:r>
              <a:rPr sz="800" b="1" dirty="0">
                <a:solidFill>
                  <a:srgbClr val="1F69E7"/>
                </a:solidFill>
                <a:latin typeface="Arial"/>
                <a:cs typeface="Arial"/>
              </a:rPr>
              <a:t>&lt;0.1% </a:t>
            </a:r>
            <a:r>
              <a:rPr sz="800" b="1" spc="-20" dirty="0">
                <a:solidFill>
                  <a:srgbClr val="1F69E7"/>
                </a:solidFill>
                <a:latin typeface="Arial"/>
                <a:cs typeface="Arial"/>
              </a:rPr>
              <a:t>COMM</a:t>
            </a:r>
            <a:endParaRPr sz="800">
              <a:latin typeface="Arial"/>
              <a:cs typeface="Arial"/>
            </a:endParaRPr>
          </a:p>
        </p:txBody>
      </p:sp>
      <p:sp>
        <p:nvSpPr>
          <p:cNvPr id="77" name="object 77"/>
          <p:cNvSpPr txBox="1"/>
          <p:nvPr/>
        </p:nvSpPr>
        <p:spPr>
          <a:xfrm>
            <a:off x="6807856" y="2905369"/>
            <a:ext cx="132842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D40055"/>
                </a:solidFill>
                <a:latin typeface="Arial"/>
                <a:cs typeface="Arial"/>
              </a:rPr>
              <a:t>Evolent</a:t>
            </a:r>
            <a:r>
              <a:rPr sz="800" b="1" spc="-25" dirty="0">
                <a:solidFill>
                  <a:srgbClr val="D40055"/>
                </a:solidFill>
                <a:latin typeface="Arial"/>
                <a:cs typeface="Arial"/>
              </a:rPr>
              <a:t> </a:t>
            </a:r>
            <a:r>
              <a:rPr sz="800" b="1" dirty="0">
                <a:solidFill>
                  <a:srgbClr val="D40055"/>
                </a:solidFill>
                <a:latin typeface="Arial"/>
                <a:cs typeface="Arial"/>
              </a:rPr>
              <a:t>/ NCH:</a:t>
            </a:r>
            <a:r>
              <a:rPr sz="800" b="1" spc="-20" dirty="0">
                <a:solidFill>
                  <a:srgbClr val="D40055"/>
                </a:solidFill>
                <a:latin typeface="Arial"/>
                <a:cs typeface="Arial"/>
              </a:rPr>
              <a:t> </a:t>
            </a:r>
            <a:r>
              <a:rPr sz="800" b="1" dirty="0">
                <a:solidFill>
                  <a:srgbClr val="D40055"/>
                </a:solidFill>
                <a:latin typeface="Arial"/>
                <a:cs typeface="Arial"/>
              </a:rPr>
              <a:t>0.1% </a:t>
            </a:r>
            <a:r>
              <a:rPr sz="800" b="1" spc="-20" dirty="0">
                <a:solidFill>
                  <a:srgbClr val="D40055"/>
                </a:solidFill>
                <a:latin typeface="Arial"/>
                <a:cs typeface="Arial"/>
              </a:rPr>
              <a:t>MDCR</a:t>
            </a:r>
            <a:endParaRPr sz="800">
              <a:latin typeface="Arial"/>
              <a:cs typeface="Arial"/>
            </a:endParaRPr>
          </a:p>
        </p:txBody>
      </p:sp>
      <p:sp>
        <p:nvSpPr>
          <p:cNvPr id="78" name="object 78"/>
          <p:cNvSpPr txBox="1"/>
          <p:nvPr/>
        </p:nvSpPr>
        <p:spPr>
          <a:xfrm>
            <a:off x="6807856" y="3027286"/>
            <a:ext cx="138811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1F69E7"/>
                </a:solidFill>
                <a:latin typeface="Arial"/>
                <a:cs typeface="Arial"/>
              </a:rPr>
              <a:t>Evolent</a:t>
            </a:r>
            <a:r>
              <a:rPr sz="800" b="1" spc="-25" dirty="0">
                <a:solidFill>
                  <a:srgbClr val="1F69E7"/>
                </a:solidFill>
                <a:latin typeface="Arial"/>
                <a:cs typeface="Arial"/>
              </a:rPr>
              <a:t> </a:t>
            </a:r>
            <a:r>
              <a:rPr sz="800" b="1" dirty="0">
                <a:solidFill>
                  <a:srgbClr val="1F69E7"/>
                </a:solidFill>
                <a:latin typeface="Arial"/>
                <a:cs typeface="Arial"/>
              </a:rPr>
              <a:t>/ NCH:</a:t>
            </a:r>
            <a:r>
              <a:rPr sz="800" b="1" spc="-20" dirty="0">
                <a:solidFill>
                  <a:srgbClr val="1F69E7"/>
                </a:solidFill>
                <a:latin typeface="Arial"/>
                <a:cs typeface="Arial"/>
              </a:rPr>
              <a:t> </a:t>
            </a:r>
            <a:r>
              <a:rPr sz="800" b="1" dirty="0">
                <a:solidFill>
                  <a:srgbClr val="1F69E7"/>
                </a:solidFill>
                <a:latin typeface="Arial"/>
                <a:cs typeface="Arial"/>
              </a:rPr>
              <a:t>&lt;0.1% </a:t>
            </a:r>
            <a:r>
              <a:rPr sz="800" b="1" spc="-20" dirty="0">
                <a:solidFill>
                  <a:srgbClr val="1F69E7"/>
                </a:solidFill>
                <a:latin typeface="Arial"/>
                <a:cs typeface="Arial"/>
              </a:rPr>
              <a:t>MDCD</a:t>
            </a:r>
            <a:endParaRPr sz="800">
              <a:latin typeface="Arial"/>
              <a:cs typeface="Arial"/>
            </a:endParaRPr>
          </a:p>
        </p:txBody>
      </p:sp>
      <p:sp>
        <p:nvSpPr>
          <p:cNvPr id="79" name="object 79"/>
          <p:cNvSpPr txBox="1"/>
          <p:nvPr/>
        </p:nvSpPr>
        <p:spPr>
          <a:xfrm>
            <a:off x="267980" y="4639019"/>
            <a:ext cx="635762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Arial"/>
                <a:cs typeface="Arial"/>
              </a:rPr>
              <a:t>*Optum</a:t>
            </a:r>
            <a:r>
              <a:rPr sz="600" spc="-25" dirty="0">
                <a:latin typeface="Arial"/>
                <a:cs typeface="Arial"/>
              </a:rPr>
              <a:t> </a:t>
            </a:r>
            <a:r>
              <a:rPr sz="600" dirty="0">
                <a:latin typeface="Arial"/>
                <a:cs typeface="Arial"/>
              </a:rPr>
              <a:t>(part</a:t>
            </a:r>
            <a:r>
              <a:rPr sz="600" spc="-25" dirty="0">
                <a:latin typeface="Arial"/>
                <a:cs typeface="Arial"/>
              </a:rPr>
              <a:t> </a:t>
            </a:r>
            <a:r>
              <a:rPr sz="600" dirty="0">
                <a:latin typeface="Arial"/>
                <a:cs typeface="Arial"/>
              </a:rPr>
              <a:t>of</a:t>
            </a:r>
            <a:r>
              <a:rPr sz="600" spc="-20" dirty="0">
                <a:latin typeface="Arial"/>
                <a:cs typeface="Arial"/>
              </a:rPr>
              <a:t> </a:t>
            </a:r>
            <a:r>
              <a:rPr sz="600" spc="-10" dirty="0">
                <a:latin typeface="Arial"/>
                <a:cs typeface="Arial"/>
              </a:rPr>
              <a:t>UnitedHealth</a:t>
            </a:r>
            <a:r>
              <a:rPr sz="600" spc="-20" dirty="0">
                <a:latin typeface="Arial"/>
                <a:cs typeface="Arial"/>
              </a:rPr>
              <a:t> </a:t>
            </a:r>
            <a:r>
              <a:rPr sz="600" dirty="0">
                <a:latin typeface="Arial"/>
                <a:cs typeface="Arial"/>
              </a:rPr>
              <a:t>Group)</a:t>
            </a:r>
            <a:r>
              <a:rPr sz="600" spc="-20"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are</a:t>
            </a:r>
            <a:r>
              <a:rPr sz="600" spc="-10" dirty="0">
                <a:latin typeface="Arial"/>
                <a:cs typeface="Arial"/>
              </a:rPr>
              <a:t> </a:t>
            </a:r>
            <a:r>
              <a:rPr sz="600" dirty="0">
                <a:latin typeface="Arial"/>
                <a:cs typeface="Arial"/>
              </a:rPr>
              <a:t>considered</a:t>
            </a:r>
            <a:r>
              <a:rPr sz="600" spc="-20" dirty="0">
                <a:latin typeface="Arial"/>
                <a:cs typeface="Arial"/>
              </a:rPr>
              <a:t> </a:t>
            </a:r>
            <a:r>
              <a:rPr sz="600" dirty="0">
                <a:latin typeface="Arial"/>
                <a:cs typeface="Arial"/>
              </a:rPr>
              <a:t>as</a:t>
            </a:r>
            <a:r>
              <a:rPr sz="600" spc="-15" dirty="0">
                <a:latin typeface="Arial"/>
                <a:cs typeface="Arial"/>
              </a:rPr>
              <a:t> </a:t>
            </a:r>
            <a:r>
              <a:rPr sz="600" dirty="0">
                <a:latin typeface="Arial"/>
                <a:cs typeface="Arial"/>
              </a:rPr>
              <a:t>a</a:t>
            </a:r>
            <a:r>
              <a:rPr sz="600" spc="-20" dirty="0">
                <a:latin typeface="Arial"/>
                <a:cs typeface="Arial"/>
              </a:rPr>
              <a:t> </a:t>
            </a:r>
            <a:r>
              <a:rPr sz="600" dirty="0">
                <a:latin typeface="Arial"/>
                <a:cs typeface="Arial"/>
              </a:rPr>
              <a:t>UHC </a:t>
            </a:r>
            <a:r>
              <a:rPr sz="600" spc="-10" dirty="0">
                <a:latin typeface="Arial"/>
                <a:cs typeface="Arial"/>
              </a:rPr>
              <a:t>sub-</a:t>
            </a:r>
            <a:r>
              <a:rPr sz="600" dirty="0">
                <a:latin typeface="Arial"/>
                <a:cs typeface="Arial"/>
              </a:rPr>
              <a:t>program</a:t>
            </a:r>
            <a:r>
              <a:rPr sz="600" spc="-25" dirty="0">
                <a:latin typeface="Arial"/>
                <a:cs typeface="Arial"/>
              </a:rPr>
              <a:t> </a:t>
            </a:r>
            <a:r>
              <a:rPr sz="600" dirty="0">
                <a:latin typeface="Arial"/>
                <a:cs typeface="Arial"/>
              </a:rPr>
              <a:t>given</a:t>
            </a:r>
            <a:r>
              <a:rPr sz="600" spc="-10" dirty="0">
                <a:latin typeface="Arial"/>
                <a:cs typeface="Arial"/>
              </a:rPr>
              <a:t> </a:t>
            </a:r>
            <a:r>
              <a:rPr sz="600" dirty="0">
                <a:latin typeface="Arial"/>
                <a:cs typeface="Arial"/>
              </a:rPr>
              <a:t>separate</a:t>
            </a:r>
            <a:r>
              <a:rPr sz="600" spc="-20" dirty="0">
                <a:latin typeface="Arial"/>
                <a:cs typeface="Arial"/>
              </a:rPr>
              <a:t> </a:t>
            </a:r>
            <a:r>
              <a:rPr sz="600" dirty="0">
                <a:latin typeface="Arial"/>
                <a:cs typeface="Arial"/>
              </a:rPr>
              <a:t>portal</a:t>
            </a:r>
            <a:r>
              <a:rPr sz="600" spc="-15" dirty="0">
                <a:latin typeface="Arial"/>
                <a:cs typeface="Arial"/>
              </a:rPr>
              <a:t> </a:t>
            </a:r>
            <a:r>
              <a:rPr sz="600" dirty="0">
                <a:latin typeface="Arial"/>
                <a:cs typeface="Arial"/>
              </a:rPr>
              <a:t>and</a:t>
            </a:r>
            <a:r>
              <a:rPr sz="600" spc="-10" dirty="0">
                <a:latin typeface="Arial"/>
                <a:cs typeface="Arial"/>
              </a:rPr>
              <a:t> </a:t>
            </a:r>
            <a:r>
              <a:rPr sz="600" dirty="0">
                <a:latin typeface="Arial"/>
                <a:cs typeface="Arial"/>
              </a:rPr>
              <a:t>slightly</a:t>
            </a:r>
            <a:r>
              <a:rPr sz="600" spc="-40" dirty="0">
                <a:latin typeface="Arial"/>
                <a:cs typeface="Arial"/>
              </a:rPr>
              <a:t> </a:t>
            </a:r>
            <a:r>
              <a:rPr sz="600" dirty="0">
                <a:latin typeface="Arial"/>
                <a:cs typeface="Arial"/>
              </a:rPr>
              <a:t>different</a:t>
            </a:r>
            <a:r>
              <a:rPr sz="600" spc="-35"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content</a:t>
            </a:r>
            <a:r>
              <a:rPr sz="600" spc="-20" dirty="0">
                <a:latin typeface="Arial"/>
                <a:cs typeface="Arial"/>
              </a:rPr>
              <a:t> </a:t>
            </a:r>
            <a:r>
              <a:rPr sz="600" dirty="0">
                <a:latin typeface="Arial"/>
                <a:cs typeface="Arial"/>
              </a:rPr>
              <a:t>in</a:t>
            </a:r>
            <a:r>
              <a:rPr sz="600" spc="-20" dirty="0">
                <a:latin typeface="Arial"/>
                <a:cs typeface="Arial"/>
              </a:rPr>
              <a:t> </a:t>
            </a:r>
            <a:r>
              <a:rPr sz="600" dirty="0">
                <a:latin typeface="Arial"/>
                <a:cs typeface="Arial"/>
              </a:rPr>
              <a:t>some</a:t>
            </a:r>
            <a:r>
              <a:rPr sz="600" spc="10" dirty="0">
                <a:latin typeface="Arial"/>
                <a:cs typeface="Arial"/>
              </a:rPr>
              <a:t> </a:t>
            </a:r>
            <a:r>
              <a:rPr sz="600" dirty="0">
                <a:latin typeface="Arial"/>
                <a:cs typeface="Arial"/>
              </a:rPr>
              <a:t>TAs</a:t>
            </a:r>
            <a:r>
              <a:rPr sz="600" spc="-25" dirty="0">
                <a:latin typeface="Arial"/>
                <a:cs typeface="Arial"/>
              </a:rPr>
              <a:t> </a:t>
            </a:r>
            <a:r>
              <a:rPr sz="600" dirty="0">
                <a:latin typeface="Arial"/>
                <a:cs typeface="Arial"/>
              </a:rPr>
              <a:t>(~92%</a:t>
            </a:r>
            <a:r>
              <a:rPr sz="600" spc="-15" dirty="0">
                <a:latin typeface="Arial"/>
                <a:cs typeface="Arial"/>
              </a:rPr>
              <a:t> </a:t>
            </a:r>
            <a:r>
              <a:rPr sz="600" dirty="0">
                <a:latin typeface="Arial"/>
                <a:cs typeface="Arial"/>
              </a:rPr>
              <a:t>identical</a:t>
            </a:r>
            <a:r>
              <a:rPr sz="600" spc="-25" dirty="0">
                <a:latin typeface="Arial"/>
                <a:cs typeface="Arial"/>
              </a:rPr>
              <a:t> </a:t>
            </a:r>
            <a:r>
              <a:rPr sz="600" spc="-10" dirty="0">
                <a:latin typeface="Arial"/>
                <a:cs typeface="Arial"/>
              </a:rPr>
              <a:t>regimens)</a:t>
            </a:r>
            <a:endParaRPr sz="600">
              <a:latin typeface="Arial"/>
              <a:cs typeface="Arial"/>
            </a:endParaRPr>
          </a:p>
        </p:txBody>
      </p:sp>
      <p:sp>
        <p:nvSpPr>
          <p:cNvPr id="80" name="object 80"/>
          <p:cNvSpPr txBox="1"/>
          <p:nvPr/>
        </p:nvSpPr>
        <p:spPr>
          <a:xfrm>
            <a:off x="1274028" y="3984591"/>
            <a:ext cx="6583045" cy="299720"/>
          </a:xfrm>
          <a:prstGeom prst="rect">
            <a:avLst/>
          </a:prstGeom>
        </p:spPr>
        <p:txBody>
          <a:bodyPr vert="horz" wrap="square" lIns="0" tIns="12700" rIns="0" bIns="0" rtlCol="0">
            <a:spAutoFit/>
          </a:bodyPr>
          <a:lstStyle/>
          <a:p>
            <a:pPr marL="1193165" marR="5080" indent="-1181100">
              <a:lnSpc>
                <a:spcPct val="100000"/>
              </a:lnSpc>
              <a:spcBef>
                <a:spcPts val="100"/>
              </a:spcBef>
            </a:pPr>
            <a:r>
              <a:rPr sz="900" b="1" dirty="0">
                <a:solidFill>
                  <a:srgbClr val="065BAA"/>
                </a:solidFill>
                <a:latin typeface="Arial"/>
                <a:cs typeface="Arial"/>
              </a:rPr>
              <a:t>UHC,</a:t>
            </a:r>
            <a:r>
              <a:rPr sz="900" b="1" spc="-25" dirty="0">
                <a:solidFill>
                  <a:srgbClr val="065BAA"/>
                </a:solidFill>
                <a:latin typeface="Arial"/>
                <a:cs typeface="Arial"/>
              </a:rPr>
              <a:t> </a:t>
            </a:r>
            <a:r>
              <a:rPr sz="900" b="1" dirty="0">
                <a:solidFill>
                  <a:srgbClr val="065BAA"/>
                </a:solidFill>
                <a:latin typeface="Arial"/>
                <a:cs typeface="Arial"/>
              </a:rPr>
              <a:t>Carelon,</a:t>
            </a:r>
            <a:r>
              <a:rPr sz="900" b="1" spc="-25" dirty="0">
                <a:solidFill>
                  <a:srgbClr val="065BAA"/>
                </a:solidFill>
                <a:latin typeface="Arial"/>
                <a:cs typeface="Arial"/>
              </a:rPr>
              <a:t> </a:t>
            </a:r>
            <a:r>
              <a:rPr sz="900" b="1" dirty="0">
                <a:solidFill>
                  <a:srgbClr val="065BAA"/>
                </a:solidFill>
                <a:latin typeface="Arial"/>
                <a:cs typeface="Arial"/>
              </a:rPr>
              <a:t>and</a:t>
            </a:r>
            <a:r>
              <a:rPr sz="900" b="1" spc="-25" dirty="0">
                <a:solidFill>
                  <a:srgbClr val="065BAA"/>
                </a:solidFill>
                <a:latin typeface="Arial"/>
                <a:cs typeface="Arial"/>
              </a:rPr>
              <a:t> </a:t>
            </a:r>
            <a:r>
              <a:rPr sz="900" b="1" dirty="0">
                <a:solidFill>
                  <a:srgbClr val="065BAA"/>
                </a:solidFill>
                <a:latin typeface="Arial"/>
                <a:cs typeface="Arial"/>
              </a:rPr>
              <a:t>Cigna</a:t>
            </a:r>
            <a:r>
              <a:rPr sz="900" b="1" spc="-25" dirty="0">
                <a:solidFill>
                  <a:srgbClr val="065BAA"/>
                </a:solidFill>
                <a:latin typeface="Arial"/>
                <a:cs typeface="Arial"/>
              </a:rPr>
              <a:t> </a:t>
            </a:r>
            <a:r>
              <a:rPr sz="900" b="1" dirty="0">
                <a:solidFill>
                  <a:srgbClr val="065BAA"/>
                </a:solidFill>
                <a:latin typeface="Arial"/>
                <a:cs typeface="Arial"/>
              </a:rPr>
              <a:t>pathways programs</a:t>
            </a:r>
            <a:r>
              <a:rPr sz="900" b="1" spc="-25" dirty="0">
                <a:solidFill>
                  <a:srgbClr val="065BAA"/>
                </a:solidFill>
                <a:latin typeface="Arial"/>
                <a:cs typeface="Arial"/>
              </a:rPr>
              <a:t> </a:t>
            </a:r>
            <a:r>
              <a:rPr sz="900" b="1" dirty="0">
                <a:solidFill>
                  <a:srgbClr val="065BAA"/>
                </a:solidFill>
                <a:latin typeface="Arial"/>
                <a:cs typeface="Arial"/>
              </a:rPr>
              <a:t>primarily</a:t>
            </a:r>
            <a:r>
              <a:rPr sz="900" b="1" spc="-35" dirty="0">
                <a:solidFill>
                  <a:srgbClr val="065BAA"/>
                </a:solidFill>
                <a:latin typeface="Arial"/>
                <a:cs typeface="Arial"/>
              </a:rPr>
              <a:t> </a:t>
            </a:r>
            <a:r>
              <a:rPr sz="900" b="1" dirty="0">
                <a:solidFill>
                  <a:srgbClr val="065BAA"/>
                </a:solidFill>
                <a:latin typeface="Arial"/>
                <a:cs typeface="Arial"/>
              </a:rPr>
              <a:t>cover</a:t>
            </a:r>
            <a:r>
              <a:rPr sz="900" b="1" spc="-20" dirty="0">
                <a:solidFill>
                  <a:srgbClr val="065BAA"/>
                </a:solidFill>
                <a:latin typeface="Arial"/>
                <a:cs typeface="Arial"/>
              </a:rPr>
              <a:t> </a:t>
            </a:r>
            <a:r>
              <a:rPr sz="900" b="1" dirty="0">
                <a:solidFill>
                  <a:srgbClr val="065BAA"/>
                </a:solidFill>
                <a:latin typeface="Arial"/>
                <a:cs typeface="Arial"/>
              </a:rPr>
              <a:t>Commercial</a:t>
            </a:r>
            <a:r>
              <a:rPr sz="900" b="1" spc="-40" dirty="0">
                <a:solidFill>
                  <a:srgbClr val="065BAA"/>
                </a:solidFill>
                <a:latin typeface="Arial"/>
                <a:cs typeface="Arial"/>
              </a:rPr>
              <a:t> </a:t>
            </a:r>
            <a:r>
              <a:rPr sz="900" b="1" dirty="0">
                <a:solidFill>
                  <a:srgbClr val="065BAA"/>
                </a:solidFill>
                <a:latin typeface="Arial"/>
                <a:cs typeface="Arial"/>
              </a:rPr>
              <a:t>lives,</a:t>
            </a:r>
            <a:r>
              <a:rPr sz="900" b="1" spc="-25" dirty="0">
                <a:solidFill>
                  <a:srgbClr val="065BAA"/>
                </a:solidFill>
                <a:latin typeface="Arial"/>
                <a:cs typeface="Arial"/>
              </a:rPr>
              <a:t> </a:t>
            </a:r>
            <a:r>
              <a:rPr sz="900" b="1" dirty="0">
                <a:solidFill>
                  <a:srgbClr val="065BAA"/>
                </a:solidFill>
                <a:latin typeface="Arial"/>
                <a:cs typeface="Arial"/>
              </a:rPr>
              <a:t>with</a:t>
            </a:r>
            <a:r>
              <a:rPr sz="900" b="1" spc="-35" dirty="0">
                <a:solidFill>
                  <a:srgbClr val="065BAA"/>
                </a:solidFill>
                <a:latin typeface="Arial"/>
                <a:cs typeface="Arial"/>
              </a:rPr>
              <a:t> </a:t>
            </a:r>
            <a:r>
              <a:rPr sz="900" b="1" dirty="0">
                <a:solidFill>
                  <a:srgbClr val="065BAA"/>
                </a:solidFill>
                <a:latin typeface="Arial"/>
                <a:cs typeface="Arial"/>
              </a:rPr>
              <a:t>recent</a:t>
            </a:r>
            <a:r>
              <a:rPr sz="900" b="1" spc="-25" dirty="0">
                <a:solidFill>
                  <a:srgbClr val="065BAA"/>
                </a:solidFill>
                <a:latin typeface="Arial"/>
                <a:cs typeface="Arial"/>
              </a:rPr>
              <a:t> </a:t>
            </a:r>
            <a:r>
              <a:rPr sz="900" b="1" dirty="0">
                <a:solidFill>
                  <a:srgbClr val="065BAA"/>
                </a:solidFill>
                <a:latin typeface="Arial"/>
                <a:cs typeface="Arial"/>
              </a:rPr>
              <a:t>increases</a:t>
            </a:r>
            <a:r>
              <a:rPr sz="900" b="1" spc="-35" dirty="0">
                <a:solidFill>
                  <a:srgbClr val="065BAA"/>
                </a:solidFill>
                <a:latin typeface="Arial"/>
                <a:cs typeface="Arial"/>
              </a:rPr>
              <a:t> </a:t>
            </a:r>
            <a:r>
              <a:rPr sz="900" b="1" dirty="0">
                <a:solidFill>
                  <a:srgbClr val="065BAA"/>
                </a:solidFill>
                <a:latin typeface="Arial"/>
                <a:cs typeface="Arial"/>
              </a:rPr>
              <a:t>in</a:t>
            </a:r>
            <a:r>
              <a:rPr sz="900" b="1" spc="-25" dirty="0">
                <a:solidFill>
                  <a:srgbClr val="065BAA"/>
                </a:solidFill>
                <a:latin typeface="Arial"/>
                <a:cs typeface="Arial"/>
              </a:rPr>
              <a:t> </a:t>
            </a:r>
            <a:r>
              <a:rPr sz="900" b="1" dirty="0">
                <a:solidFill>
                  <a:srgbClr val="065BAA"/>
                </a:solidFill>
                <a:latin typeface="Arial"/>
                <a:cs typeface="Arial"/>
              </a:rPr>
              <a:t>Evolent</a:t>
            </a:r>
            <a:r>
              <a:rPr sz="900" b="1" spc="-15" dirty="0">
                <a:solidFill>
                  <a:srgbClr val="065BAA"/>
                </a:solidFill>
                <a:latin typeface="Arial"/>
                <a:cs typeface="Arial"/>
              </a:rPr>
              <a:t> </a:t>
            </a:r>
            <a:r>
              <a:rPr sz="900" b="1" spc="-10" dirty="0">
                <a:solidFill>
                  <a:srgbClr val="065BAA"/>
                </a:solidFill>
                <a:latin typeface="Arial"/>
                <a:cs typeface="Arial"/>
              </a:rPr>
              <a:t>channel </a:t>
            </a:r>
            <a:r>
              <a:rPr sz="900" b="1" dirty="0">
                <a:solidFill>
                  <a:srgbClr val="065BAA"/>
                </a:solidFill>
                <a:latin typeface="Arial"/>
                <a:cs typeface="Arial"/>
              </a:rPr>
              <a:t>exposure</a:t>
            </a:r>
            <a:r>
              <a:rPr sz="900" b="1" spc="-30" dirty="0">
                <a:solidFill>
                  <a:srgbClr val="065BAA"/>
                </a:solidFill>
                <a:latin typeface="Arial"/>
                <a:cs typeface="Arial"/>
              </a:rPr>
              <a:t> </a:t>
            </a:r>
            <a:r>
              <a:rPr sz="900" b="1" dirty="0">
                <a:solidFill>
                  <a:srgbClr val="065BAA"/>
                </a:solidFill>
                <a:latin typeface="Arial"/>
                <a:cs typeface="Arial"/>
              </a:rPr>
              <a:t>driven</a:t>
            </a:r>
            <a:r>
              <a:rPr sz="900" b="1" spc="-10" dirty="0">
                <a:solidFill>
                  <a:srgbClr val="065BAA"/>
                </a:solidFill>
                <a:latin typeface="Arial"/>
                <a:cs typeface="Arial"/>
              </a:rPr>
              <a:t> </a:t>
            </a:r>
            <a:r>
              <a:rPr sz="900" b="1" dirty="0">
                <a:solidFill>
                  <a:srgbClr val="065BAA"/>
                </a:solidFill>
                <a:latin typeface="Arial"/>
                <a:cs typeface="Arial"/>
              </a:rPr>
              <a:t>by</a:t>
            </a:r>
            <a:r>
              <a:rPr sz="900" b="1" spc="-20" dirty="0">
                <a:solidFill>
                  <a:srgbClr val="065BAA"/>
                </a:solidFill>
                <a:latin typeface="Arial"/>
                <a:cs typeface="Arial"/>
              </a:rPr>
              <a:t> </a:t>
            </a:r>
            <a:r>
              <a:rPr sz="900" b="1" dirty="0">
                <a:solidFill>
                  <a:srgbClr val="065BAA"/>
                </a:solidFill>
                <a:latin typeface="Arial"/>
                <a:cs typeface="Arial"/>
              </a:rPr>
              <a:t>partnerships</a:t>
            </a:r>
            <a:r>
              <a:rPr sz="900" b="1" spc="-30" dirty="0">
                <a:solidFill>
                  <a:srgbClr val="065BAA"/>
                </a:solidFill>
                <a:latin typeface="Arial"/>
                <a:cs typeface="Arial"/>
              </a:rPr>
              <a:t> </a:t>
            </a:r>
            <a:r>
              <a:rPr sz="900" b="1" dirty="0">
                <a:solidFill>
                  <a:srgbClr val="065BAA"/>
                </a:solidFill>
                <a:latin typeface="Arial"/>
                <a:cs typeface="Arial"/>
              </a:rPr>
              <a:t>with</a:t>
            </a:r>
            <a:r>
              <a:rPr sz="900" b="1" spc="-30" dirty="0">
                <a:solidFill>
                  <a:srgbClr val="065BAA"/>
                </a:solidFill>
                <a:latin typeface="Arial"/>
                <a:cs typeface="Arial"/>
              </a:rPr>
              <a:t> </a:t>
            </a:r>
            <a:r>
              <a:rPr sz="900" b="1" spc="-10" dirty="0">
                <a:solidFill>
                  <a:srgbClr val="065BAA"/>
                </a:solidFill>
                <a:latin typeface="Arial"/>
                <a:cs typeface="Arial"/>
              </a:rPr>
              <a:t>Medicaid-</a:t>
            </a:r>
            <a:r>
              <a:rPr sz="900" b="1" dirty="0">
                <a:solidFill>
                  <a:srgbClr val="065BAA"/>
                </a:solidFill>
                <a:latin typeface="Arial"/>
                <a:cs typeface="Arial"/>
              </a:rPr>
              <a:t>focused</a:t>
            </a:r>
            <a:r>
              <a:rPr sz="900" b="1" spc="-50" dirty="0">
                <a:solidFill>
                  <a:srgbClr val="065BAA"/>
                </a:solidFill>
                <a:latin typeface="Arial"/>
                <a:cs typeface="Arial"/>
              </a:rPr>
              <a:t> </a:t>
            </a:r>
            <a:r>
              <a:rPr sz="900" b="1" dirty="0">
                <a:solidFill>
                  <a:srgbClr val="065BAA"/>
                </a:solidFill>
                <a:latin typeface="Arial"/>
                <a:cs typeface="Arial"/>
              </a:rPr>
              <a:t>payers</a:t>
            </a:r>
            <a:r>
              <a:rPr sz="900" b="1" spc="25" dirty="0">
                <a:solidFill>
                  <a:srgbClr val="065BAA"/>
                </a:solidFill>
                <a:latin typeface="Arial"/>
                <a:cs typeface="Arial"/>
              </a:rPr>
              <a:t> </a:t>
            </a:r>
            <a:r>
              <a:rPr sz="900" b="1" dirty="0">
                <a:solidFill>
                  <a:srgbClr val="065BAA"/>
                </a:solidFill>
                <a:latin typeface="Arial"/>
                <a:cs typeface="Arial"/>
              </a:rPr>
              <a:t>(e.g.,</a:t>
            </a:r>
            <a:r>
              <a:rPr sz="900" b="1" spc="-20" dirty="0">
                <a:solidFill>
                  <a:srgbClr val="065BAA"/>
                </a:solidFill>
                <a:latin typeface="Arial"/>
                <a:cs typeface="Arial"/>
              </a:rPr>
              <a:t> </a:t>
            </a:r>
            <a:r>
              <a:rPr sz="900" b="1" spc="-10" dirty="0">
                <a:solidFill>
                  <a:srgbClr val="065BAA"/>
                </a:solidFill>
                <a:latin typeface="Arial"/>
                <a:cs typeface="Arial"/>
              </a:rPr>
              <a:t>Molina).</a:t>
            </a:r>
            <a:endParaRPr sz="900">
              <a:latin typeface="Arial"/>
              <a:cs typeface="Arial"/>
            </a:endParaRPr>
          </a:p>
        </p:txBody>
      </p:sp>
      <p:grpSp>
        <p:nvGrpSpPr>
          <p:cNvPr id="81" name="object 81"/>
          <p:cNvGrpSpPr/>
          <p:nvPr/>
        </p:nvGrpSpPr>
        <p:grpSpPr>
          <a:xfrm>
            <a:off x="5412431" y="3560956"/>
            <a:ext cx="703580" cy="79375"/>
            <a:chOff x="5412431" y="3560956"/>
            <a:chExt cx="703580" cy="79375"/>
          </a:xfrm>
        </p:grpSpPr>
        <p:sp>
          <p:nvSpPr>
            <p:cNvPr id="82" name="object 82"/>
            <p:cNvSpPr/>
            <p:nvPr/>
          </p:nvSpPr>
          <p:spPr>
            <a:xfrm>
              <a:off x="5436440" y="3564131"/>
              <a:ext cx="676275" cy="73025"/>
            </a:xfrm>
            <a:custGeom>
              <a:avLst/>
              <a:gdLst/>
              <a:ahLst/>
              <a:cxnLst/>
              <a:rect l="l" t="t" r="r" b="b"/>
              <a:pathLst>
                <a:path w="676275" h="73025">
                  <a:moveTo>
                    <a:pt x="0" y="73024"/>
                  </a:moveTo>
                  <a:lnTo>
                    <a:pt x="674687" y="73024"/>
                  </a:lnTo>
                  <a:lnTo>
                    <a:pt x="674687" y="0"/>
                  </a:lnTo>
                  <a:lnTo>
                    <a:pt x="676275" y="0"/>
                  </a:lnTo>
                </a:path>
              </a:pathLst>
            </a:custGeom>
            <a:ln w="6350">
              <a:solidFill>
                <a:srgbClr val="A6A6A6"/>
              </a:solidFill>
            </a:ln>
          </p:spPr>
          <p:txBody>
            <a:bodyPr wrap="square" lIns="0" tIns="0" rIns="0" bIns="0" rtlCol="0"/>
            <a:lstStyle/>
            <a:p>
              <a:endParaRPr/>
            </a:p>
          </p:txBody>
        </p:sp>
        <p:sp>
          <p:nvSpPr>
            <p:cNvPr id="83" name="object 83"/>
            <p:cNvSpPr/>
            <p:nvPr/>
          </p:nvSpPr>
          <p:spPr>
            <a:xfrm>
              <a:off x="5415611" y="3566693"/>
              <a:ext cx="447675" cy="38735"/>
            </a:xfrm>
            <a:custGeom>
              <a:avLst/>
              <a:gdLst/>
              <a:ahLst/>
              <a:cxnLst/>
              <a:rect l="l" t="t" r="r" b="b"/>
              <a:pathLst>
                <a:path w="447675" h="38735">
                  <a:moveTo>
                    <a:pt x="0" y="38379"/>
                  </a:moveTo>
                  <a:lnTo>
                    <a:pt x="442912" y="38379"/>
                  </a:lnTo>
                  <a:lnTo>
                    <a:pt x="442912" y="0"/>
                  </a:lnTo>
                  <a:lnTo>
                    <a:pt x="447675" y="0"/>
                  </a:lnTo>
                </a:path>
              </a:pathLst>
            </a:custGeom>
            <a:ln w="6350">
              <a:solidFill>
                <a:srgbClr val="A6A6A6"/>
              </a:solidFill>
            </a:ln>
          </p:spPr>
          <p:txBody>
            <a:bodyPr wrap="square" lIns="0" tIns="0" rIns="0" bIns="0" rtlCol="0"/>
            <a:lstStyle/>
            <a:p>
              <a:endParaRPr/>
            </a:p>
          </p:txBody>
        </p:sp>
        <p:sp>
          <p:nvSpPr>
            <p:cNvPr id="84" name="object 84"/>
            <p:cNvSpPr/>
            <p:nvPr/>
          </p:nvSpPr>
          <p:spPr>
            <a:xfrm>
              <a:off x="5415606" y="3574513"/>
              <a:ext cx="211454" cy="12700"/>
            </a:xfrm>
            <a:custGeom>
              <a:avLst/>
              <a:gdLst/>
              <a:ahLst/>
              <a:cxnLst/>
              <a:rect l="l" t="t" r="r" b="b"/>
              <a:pathLst>
                <a:path w="211454" h="12700">
                  <a:moveTo>
                    <a:pt x="211302" y="0"/>
                  </a:moveTo>
                  <a:lnTo>
                    <a:pt x="211302" y="12700"/>
                  </a:lnTo>
                  <a:lnTo>
                    <a:pt x="0" y="12700"/>
                  </a:lnTo>
                </a:path>
              </a:pathLst>
            </a:custGeom>
            <a:ln w="6350">
              <a:solidFill>
                <a:srgbClr val="A6A6A6"/>
              </a:solidFill>
            </a:ln>
          </p:spPr>
          <p:txBody>
            <a:bodyPr wrap="square" lIns="0" tIns="0" rIns="0" bIns="0" rtlCol="0"/>
            <a:lstStyle/>
            <a:p>
              <a:endParaRPr/>
            </a:p>
          </p:txBody>
        </p:sp>
      </p:grpSp>
      <p:sp>
        <p:nvSpPr>
          <p:cNvPr id="85" name="object 85"/>
          <p:cNvSpPr txBox="1"/>
          <p:nvPr/>
        </p:nvSpPr>
        <p:spPr>
          <a:xfrm>
            <a:off x="301472" y="4812148"/>
            <a:ext cx="165735" cy="167005"/>
          </a:xfrm>
          <a:prstGeom prst="rect">
            <a:avLst/>
          </a:prstGeom>
        </p:spPr>
        <p:txBody>
          <a:bodyPr vert="horz" wrap="square" lIns="0" tIns="0" rIns="0" bIns="0" rtlCol="0">
            <a:spAutoFit/>
          </a:bodyPr>
          <a:lstStyle/>
          <a:p>
            <a:pPr marL="12700">
              <a:lnSpc>
                <a:spcPct val="100000"/>
              </a:lnSpc>
            </a:pPr>
            <a:r>
              <a:rPr sz="1000" spc="-25" dirty="0">
                <a:solidFill>
                  <a:srgbClr val="065BAA"/>
                </a:solidFill>
                <a:latin typeface="Arial"/>
                <a:cs typeface="Arial"/>
              </a:rPr>
              <a:t>17</a:t>
            </a:r>
            <a:endParaRPr sz="1000">
              <a:latin typeface="Arial"/>
              <a:cs typeface="Arial"/>
            </a:endParaRPr>
          </a:p>
        </p:txBody>
      </p:sp>
      <p:sp>
        <p:nvSpPr>
          <p:cNvPr id="86" name="object 8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8596" y="1207693"/>
            <a:ext cx="8129270" cy="3549015"/>
            <a:chOff x="958596" y="1207693"/>
            <a:chExt cx="8129270" cy="3549015"/>
          </a:xfrm>
        </p:grpSpPr>
        <p:pic>
          <p:nvPicPr>
            <p:cNvPr id="3" name="object 3"/>
            <p:cNvPicPr/>
            <p:nvPr/>
          </p:nvPicPr>
          <p:blipFill>
            <a:blip r:embed="rId2" cstate="print"/>
            <a:stretch>
              <a:fillRect/>
            </a:stretch>
          </p:blipFill>
          <p:spPr>
            <a:xfrm>
              <a:off x="989076" y="1740407"/>
              <a:ext cx="8087867" cy="818387"/>
            </a:xfrm>
            <a:prstGeom prst="rect">
              <a:avLst/>
            </a:prstGeom>
          </p:spPr>
        </p:pic>
        <p:sp>
          <p:nvSpPr>
            <p:cNvPr id="4" name="object 4"/>
            <p:cNvSpPr/>
            <p:nvPr/>
          </p:nvSpPr>
          <p:spPr>
            <a:xfrm>
              <a:off x="1317097" y="1996569"/>
              <a:ext cx="7432040" cy="305435"/>
            </a:xfrm>
            <a:custGeom>
              <a:avLst/>
              <a:gdLst/>
              <a:ahLst/>
              <a:cxnLst/>
              <a:rect l="l" t="t" r="r" b="b"/>
              <a:pathLst>
                <a:path w="7432040" h="305435">
                  <a:moveTo>
                    <a:pt x="7431646" y="0"/>
                  </a:moveTo>
                  <a:lnTo>
                    <a:pt x="101282" y="0"/>
                  </a:lnTo>
                  <a:lnTo>
                    <a:pt x="61861" y="7960"/>
                  </a:lnTo>
                  <a:lnTo>
                    <a:pt x="29667" y="29667"/>
                  </a:lnTo>
                  <a:lnTo>
                    <a:pt x="7960" y="61861"/>
                  </a:lnTo>
                  <a:lnTo>
                    <a:pt x="0" y="101282"/>
                  </a:lnTo>
                  <a:lnTo>
                    <a:pt x="0" y="305257"/>
                  </a:lnTo>
                  <a:lnTo>
                    <a:pt x="7330363" y="305257"/>
                  </a:lnTo>
                  <a:lnTo>
                    <a:pt x="7369790" y="297296"/>
                  </a:lnTo>
                  <a:lnTo>
                    <a:pt x="7401983" y="275588"/>
                  </a:lnTo>
                  <a:lnTo>
                    <a:pt x="7423687" y="243390"/>
                  </a:lnTo>
                  <a:lnTo>
                    <a:pt x="7431646" y="203961"/>
                  </a:lnTo>
                  <a:lnTo>
                    <a:pt x="7431646" y="0"/>
                  </a:lnTo>
                  <a:close/>
                </a:path>
              </a:pathLst>
            </a:custGeom>
            <a:solidFill>
              <a:srgbClr val="FFFFFF"/>
            </a:solidFill>
          </p:spPr>
          <p:txBody>
            <a:bodyPr wrap="square" lIns="0" tIns="0" rIns="0" bIns="0" rtlCol="0"/>
            <a:lstStyle/>
            <a:p>
              <a:endParaRPr/>
            </a:p>
          </p:txBody>
        </p:sp>
        <p:sp>
          <p:nvSpPr>
            <p:cNvPr id="5" name="object 5"/>
            <p:cNvSpPr/>
            <p:nvPr/>
          </p:nvSpPr>
          <p:spPr>
            <a:xfrm>
              <a:off x="1317097" y="1996569"/>
              <a:ext cx="7432040" cy="305435"/>
            </a:xfrm>
            <a:custGeom>
              <a:avLst/>
              <a:gdLst/>
              <a:ahLst/>
              <a:cxnLst/>
              <a:rect l="l" t="t" r="r" b="b"/>
              <a:pathLst>
                <a:path w="7432040" h="305435">
                  <a:moveTo>
                    <a:pt x="101282" y="0"/>
                  </a:moveTo>
                  <a:lnTo>
                    <a:pt x="7431646" y="0"/>
                  </a:lnTo>
                  <a:lnTo>
                    <a:pt x="7431646" y="203961"/>
                  </a:lnTo>
                  <a:lnTo>
                    <a:pt x="7423687" y="243390"/>
                  </a:lnTo>
                  <a:lnTo>
                    <a:pt x="7401983" y="275588"/>
                  </a:lnTo>
                  <a:lnTo>
                    <a:pt x="7369790" y="297296"/>
                  </a:lnTo>
                  <a:lnTo>
                    <a:pt x="7330363" y="305257"/>
                  </a:lnTo>
                  <a:lnTo>
                    <a:pt x="0" y="305257"/>
                  </a:lnTo>
                  <a:lnTo>
                    <a:pt x="0" y="101282"/>
                  </a:lnTo>
                  <a:lnTo>
                    <a:pt x="7960" y="61861"/>
                  </a:lnTo>
                  <a:lnTo>
                    <a:pt x="29667" y="29667"/>
                  </a:lnTo>
                  <a:lnTo>
                    <a:pt x="61861" y="7960"/>
                  </a:lnTo>
                  <a:lnTo>
                    <a:pt x="101282" y="0"/>
                  </a:lnTo>
                  <a:close/>
                </a:path>
              </a:pathLst>
            </a:custGeom>
            <a:ln w="15875">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964692" y="1344167"/>
              <a:ext cx="8122907" cy="801623"/>
            </a:xfrm>
            <a:prstGeom prst="rect">
              <a:avLst/>
            </a:prstGeom>
          </p:spPr>
        </p:pic>
        <p:sp>
          <p:nvSpPr>
            <p:cNvPr id="7" name="object 7"/>
            <p:cNvSpPr/>
            <p:nvPr/>
          </p:nvSpPr>
          <p:spPr>
            <a:xfrm>
              <a:off x="1284527" y="1592366"/>
              <a:ext cx="7483475" cy="305435"/>
            </a:xfrm>
            <a:custGeom>
              <a:avLst/>
              <a:gdLst/>
              <a:ahLst/>
              <a:cxnLst/>
              <a:rect l="l" t="t" r="r" b="b"/>
              <a:pathLst>
                <a:path w="7483475" h="305435">
                  <a:moveTo>
                    <a:pt x="7483398" y="0"/>
                  </a:moveTo>
                  <a:lnTo>
                    <a:pt x="101282" y="0"/>
                  </a:lnTo>
                  <a:lnTo>
                    <a:pt x="61855" y="7960"/>
                  </a:lnTo>
                  <a:lnTo>
                    <a:pt x="29662" y="29667"/>
                  </a:lnTo>
                  <a:lnTo>
                    <a:pt x="7958" y="61861"/>
                  </a:lnTo>
                  <a:lnTo>
                    <a:pt x="0" y="101282"/>
                  </a:lnTo>
                  <a:lnTo>
                    <a:pt x="0" y="305257"/>
                  </a:lnTo>
                  <a:lnTo>
                    <a:pt x="7382116" y="305257"/>
                  </a:lnTo>
                  <a:lnTo>
                    <a:pt x="7421542" y="297296"/>
                  </a:lnTo>
                  <a:lnTo>
                    <a:pt x="7453736" y="275588"/>
                  </a:lnTo>
                  <a:lnTo>
                    <a:pt x="7475440" y="243390"/>
                  </a:lnTo>
                  <a:lnTo>
                    <a:pt x="7483398" y="203961"/>
                  </a:lnTo>
                  <a:lnTo>
                    <a:pt x="7483398"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958596" y="3436620"/>
              <a:ext cx="8124431" cy="1319783"/>
            </a:xfrm>
            <a:prstGeom prst="rect">
              <a:avLst/>
            </a:prstGeom>
          </p:spPr>
        </p:pic>
        <p:sp>
          <p:nvSpPr>
            <p:cNvPr id="9" name="object 9"/>
            <p:cNvSpPr/>
            <p:nvPr/>
          </p:nvSpPr>
          <p:spPr>
            <a:xfrm>
              <a:off x="1278883" y="3690792"/>
              <a:ext cx="7483475" cy="812165"/>
            </a:xfrm>
            <a:custGeom>
              <a:avLst/>
              <a:gdLst/>
              <a:ahLst/>
              <a:cxnLst/>
              <a:rect l="l" t="t" r="r" b="b"/>
              <a:pathLst>
                <a:path w="7483475" h="812164">
                  <a:moveTo>
                    <a:pt x="7483398" y="0"/>
                  </a:moveTo>
                  <a:lnTo>
                    <a:pt x="127076" y="0"/>
                  </a:lnTo>
                  <a:lnTo>
                    <a:pt x="77613" y="9986"/>
                  </a:lnTo>
                  <a:lnTo>
                    <a:pt x="37220" y="37220"/>
                  </a:lnTo>
                  <a:lnTo>
                    <a:pt x="9986" y="77613"/>
                  </a:lnTo>
                  <a:lnTo>
                    <a:pt x="0" y="127076"/>
                  </a:lnTo>
                  <a:lnTo>
                    <a:pt x="0" y="811644"/>
                  </a:lnTo>
                  <a:lnTo>
                    <a:pt x="7356322" y="811644"/>
                  </a:lnTo>
                  <a:lnTo>
                    <a:pt x="7405785" y="801657"/>
                  </a:lnTo>
                  <a:lnTo>
                    <a:pt x="7446178" y="774422"/>
                  </a:lnTo>
                  <a:lnTo>
                    <a:pt x="7473412" y="734025"/>
                  </a:lnTo>
                  <a:lnTo>
                    <a:pt x="7483398" y="684555"/>
                  </a:lnTo>
                  <a:lnTo>
                    <a:pt x="7483398" y="0"/>
                  </a:lnTo>
                  <a:close/>
                </a:path>
              </a:pathLst>
            </a:custGeom>
            <a:solidFill>
              <a:srgbClr val="FFFFFF"/>
            </a:solidFill>
          </p:spPr>
          <p:txBody>
            <a:bodyPr wrap="square" lIns="0" tIns="0" rIns="0" bIns="0" rtlCol="0"/>
            <a:lstStyle/>
            <a:p>
              <a:endParaRPr/>
            </a:p>
          </p:txBody>
        </p:sp>
        <p:sp>
          <p:nvSpPr>
            <p:cNvPr id="10" name="object 10"/>
            <p:cNvSpPr/>
            <p:nvPr/>
          </p:nvSpPr>
          <p:spPr>
            <a:xfrm>
              <a:off x="1311456" y="4226340"/>
              <a:ext cx="7386955" cy="289560"/>
            </a:xfrm>
            <a:custGeom>
              <a:avLst/>
              <a:gdLst/>
              <a:ahLst/>
              <a:cxnLst/>
              <a:rect l="l" t="t" r="r" b="b"/>
              <a:pathLst>
                <a:path w="7386955" h="289560">
                  <a:moveTo>
                    <a:pt x="7386497" y="0"/>
                  </a:moveTo>
                  <a:lnTo>
                    <a:pt x="95872" y="0"/>
                  </a:lnTo>
                  <a:lnTo>
                    <a:pt x="58555" y="7534"/>
                  </a:lnTo>
                  <a:lnTo>
                    <a:pt x="28081" y="28082"/>
                  </a:lnTo>
                  <a:lnTo>
                    <a:pt x="7534" y="58560"/>
                  </a:lnTo>
                  <a:lnTo>
                    <a:pt x="0" y="95884"/>
                  </a:lnTo>
                  <a:lnTo>
                    <a:pt x="0" y="288963"/>
                  </a:lnTo>
                  <a:lnTo>
                    <a:pt x="7290612" y="288963"/>
                  </a:lnTo>
                  <a:lnTo>
                    <a:pt x="7327936" y="281428"/>
                  </a:lnTo>
                  <a:lnTo>
                    <a:pt x="7358414" y="260880"/>
                  </a:lnTo>
                  <a:lnTo>
                    <a:pt x="7378963" y="230402"/>
                  </a:lnTo>
                  <a:lnTo>
                    <a:pt x="7386497" y="193078"/>
                  </a:lnTo>
                  <a:lnTo>
                    <a:pt x="7386497" y="0"/>
                  </a:lnTo>
                  <a:close/>
                </a:path>
              </a:pathLst>
            </a:custGeom>
            <a:solidFill>
              <a:srgbClr val="FDFFFF">
                <a:alpha val="85098"/>
              </a:srgbClr>
            </a:solidFill>
          </p:spPr>
          <p:txBody>
            <a:bodyPr wrap="square" lIns="0" tIns="0" rIns="0" bIns="0" rtlCol="0"/>
            <a:lstStyle/>
            <a:p>
              <a:endParaRPr/>
            </a:p>
          </p:txBody>
        </p:sp>
        <p:pic>
          <p:nvPicPr>
            <p:cNvPr id="11" name="object 11"/>
            <p:cNvPicPr/>
            <p:nvPr/>
          </p:nvPicPr>
          <p:blipFill>
            <a:blip r:embed="rId5" cstate="print"/>
            <a:stretch>
              <a:fillRect/>
            </a:stretch>
          </p:blipFill>
          <p:spPr>
            <a:xfrm>
              <a:off x="964692" y="2162555"/>
              <a:ext cx="8122907" cy="798575"/>
            </a:xfrm>
            <a:prstGeom prst="rect">
              <a:avLst/>
            </a:prstGeom>
          </p:spPr>
        </p:pic>
        <p:sp>
          <p:nvSpPr>
            <p:cNvPr id="12" name="object 12"/>
            <p:cNvSpPr/>
            <p:nvPr/>
          </p:nvSpPr>
          <p:spPr>
            <a:xfrm>
              <a:off x="1284521" y="2410657"/>
              <a:ext cx="7483475" cy="302260"/>
            </a:xfrm>
            <a:custGeom>
              <a:avLst/>
              <a:gdLst/>
              <a:ahLst/>
              <a:cxnLst/>
              <a:rect l="l" t="t" r="r" b="b"/>
              <a:pathLst>
                <a:path w="7483475" h="302260">
                  <a:moveTo>
                    <a:pt x="7483411" y="0"/>
                  </a:moveTo>
                  <a:lnTo>
                    <a:pt x="100126" y="0"/>
                  </a:lnTo>
                  <a:lnTo>
                    <a:pt x="61154" y="7868"/>
                  </a:lnTo>
                  <a:lnTo>
                    <a:pt x="29327" y="29327"/>
                  </a:lnTo>
                  <a:lnTo>
                    <a:pt x="7868" y="61154"/>
                  </a:lnTo>
                  <a:lnTo>
                    <a:pt x="0" y="100126"/>
                  </a:lnTo>
                  <a:lnTo>
                    <a:pt x="0" y="301752"/>
                  </a:lnTo>
                  <a:lnTo>
                    <a:pt x="7383284" y="301752"/>
                  </a:lnTo>
                  <a:lnTo>
                    <a:pt x="7422257" y="293883"/>
                  </a:lnTo>
                  <a:lnTo>
                    <a:pt x="7454084" y="272424"/>
                  </a:lnTo>
                  <a:lnTo>
                    <a:pt x="7475542" y="240597"/>
                  </a:lnTo>
                  <a:lnTo>
                    <a:pt x="7483411" y="201625"/>
                  </a:lnTo>
                  <a:lnTo>
                    <a:pt x="7483411" y="0"/>
                  </a:lnTo>
                  <a:close/>
                </a:path>
              </a:pathLst>
            </a:custGeom>
            <a:solidFill>
              <a:srgbClr val="FFFFFF"/>
            </a:solidFill>
          </p:spPr>
          <p:txBody>
            <a:bodyPr wrap="square" lIns="0" tIns="0" rIns="0" bIns="0" rtlCol="0"/>
            <a:lstStyle/>
            <a:p>
              <a:endParaRPr/>
            </a:p>
          </p:txBody>
        </p:sp>
        <p:pic>
          <p:nvPicPr>
            <p:cNvPr id="13" name="object 13"/>
            <p:cNvPicPr/>
            <p:nvPr/>
          </p:nvPicPr>
          <p:blipFill>
            <a:blip r:embed="rId6" cstate="print"/>
            <a:stretch>
              <a:fillRect/>
            </a:stretch>
          </p:blipFill>
          <p:spPr>
            <a:xfrm>
              <a:off x="958596" y="2557272"/>
              <a:ext cx="8124431" cy="1286255"/>
            </a:xfrm>
            <a:prstGeom prst="rect">
              <a:avLst/>
            </a:prstGeom>
          </p:spPr>
        </p:pic>
        <p:sp>
          <p:nvSpPr>
            <p:cNvPr id="14" name="object 14"/>
            <p:cNvSpPr/>
            <p:nvPr/>
          </p:nvSpPr>
          <p:spPr>
            <a:xfrm>
              <a:off x="1278884" y="2810591"/>
              <a:ext cx="7483475" cy="779780"/>
            </a:xfrm>
            <a:custGeom>
              <a:avLst/>
              <a:gdLst/>
              <a:ahLst/>
              <a:cxnLst/>
              <a:rect l="l" t="t" r="r" b="b"/>
              <a:pathLst>
                <a:path w="7483475" h="779779">
                  <a:moveTo>
                    <a:pt x="7483398" y="0"/>
                  </a:moveTo>
                  <a:lnTo>
                    <a:pt x="122034" y="0"/>
                  </a:lnTo>
                  <a:lnTo>
                    <a:pt x="74532" y="9589"/>
                  </a:lnTo>
                  <a:lnTo>
                    <a:pt x="35742" y="35742"/>
                  </a:lnTo>
                  <a:lnTo>
                    <a:pt x="9589" y="74532"/>
                  </a:lnTo>
                  <a:lnTo>
                    <a:pt x="0" y="122034"/>
                  </a:lnTo>
                  <a:lnTo>
                    <a:pt x="0" y="779449"/>
                  </a:lnTo>
                  <a:lnTo>
                    <a:pt x="7361364" y="779449"/>
                  </a:lnTo>
                  <a:lnTo>
                    <a:pt x="7408866" y="769859"/>
                  </a:lnTo>
                  <a:lnTo>
                    <a:pt x="7447656" y="743707"/>
                  </a:lnTo>
                  <a:lnTo>
                    <a:pt x="7473808" y="704917"/>
                  </a:lnTo>
                  <a:lnTo>
                    <a:pt x="7483398" y="657415"/>
                  </a:lnTo>
                  <a:lnTo>
                    <a:pt x="7483398" y="0"/>
                  </a:lnTo>
                  <a:close/>
                </a:path>
              </a:pathLst>
            </a:custGeom>
            <a:solidFill>
              <a:srgbClr val="FFFFFF"/>
            </a:solidFill>
          </p:spPr>
          <p:txBody>
            <a:bodyPr wrap="square" lIns="0" tIns="0" rIns="0" bIns="0" rtlCol="0"/>
            <a:lstStyle/>
            <a:p>
              <a:endParaRPr/>
            </a:p>
          </p:txBody>
        </p:sp>
        <p:pic>
          <p:nvPicPr>
            <p:cNvPr id="15" name="object 15"/>
            <p:cNvPicPr/>
            <p:nvPr/>
          </p:nvPicPr>
          <p:blipFill>
            <a:blip r:embed="rId7" cstate="print"/>
            <a:stretch>
              <a:fillRect/>
            </a:stretch>
          </p:blipFill>
          <p:spPr>
            <a:xfrm>
              <a:off x="2132596" y="1207896"/>
              <a:ext cx="3200400" cy="3460051"/>
            </a:xfrm>
            <a:prstGeom prst="rect">
              <a:avLst/>
            </a:prstGeom>
          </p:spPr>
        </p:pic>
        <p:pic>
          <p:nvPicPr>
            <p:cNvPr id="16" name="object 16"/>
            <p:cNvPicPr/>
            <p:nvPr/>
          </p:nvPicPr>
          <p:blipFill>
            <a:blip r:embed="rId8" cstate="print"/>
            <a:stretch>
              <a:fillRect/>
            </a:stretch>
          </p:blipFill>
          <p:spPr>
            <a:xfrm>
              <a:off x="5429694" y="1207693"/>
              <a:ext cx="3200399" cy="3460102"/>
            </a:xfrm>
            <a:prstGeom prst="rect">
              <a:avLst/>
            </a:prstGeom>
          </p:spPr>
        </p:pic>
      </p:grpSp>
      <p:sp>
        <p:nvSpPr>
          <p:cNvPr id="17" name="object 17"/>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UHC</a:t>
            </a:r>
            <a:r>
              <a:rPr spc="35" dirty="0"/>
              <a:t> </a:t>
            </a:r>
            <a:r>
              <a:rPr dirty="0"/>
              <a:t>has</a:t>
            </a:r>
            <a:r>
              <a:rPr spc="20" dirty="0"/>
              <a:t> </a:t>
            </a:r>
            <a:r>
              <a:rPr dirty="0"/>
              <a:t>initiated a</a:t>
            </a:r>
            <a:r>
              <a:rPr spc="35" dirty="0"/>
              <a:t> </a:t>
            </a:r>
            <a:r>
              <a:rPr dirty="0"/>
              <a:t>new</a:t>
            </a:r>
            <a:r>
              <a:rPr spc="30" dirty="0"/>
              <a:t> </a:t>
            </a:r>
            <a:r>
              <a:rPr dirty="0"/>
              <a:t>pilot rewards</a:t>
            </a:r>
            <a:r>
              <a:rPr spc="5" dirty="0"/>
              <a:t> </a:t>
            </a:r>
            <a:r>
              <a:rPr dirty="0"/>
              <a:t>program</a:t>
            </a:r>
            <a:r>
              <a:rPr spc="5" dirty="0"/>
              <a:t> </a:t>
            </a:r>
            <a:r>
              <a:rPr dirty="0"/>
              <a:t>revolves around a</a:t>
            </a:r>
            <a:r>
              <a:rPr spc="35" dirty="0"/>
              <a:t> </a:t>
            </a:r>
            <a:r>
              <a:rPr dirty="0"/>
              <a:t>reward</a:t>
            </a:r>
            <a:r>
              <a:rPr spc="-10" dirty="0"/>
              <a:t> </a:t>
            </a:r>
            <a:r>
              <a:rPr dirty="0"/>
              <a:t>tiering</a:t>
            </a:r>
            <a:r>
              <a:rPr spc="-10" dirty="0"/>
              <a:t> system </a:t>
            </a:r>
            <a:r>
              <a:rPr dirty="0"/>
              <a:t>focused</a:t>
            </a:r>
            <a:r>
              <a:rPr spc="-10" dirty="0"/>
              <a:t> </a:t>
            </a:r>
            <a:r>
              <a:rPr dirty="0"/>
              <a:t>on</a:t>
            </a:r>
            <a:r>
              <a:rPr spc="30" dirty="0"/>
              <a:t> </a:t>
            </a:r>
            <a:r>
              <a:rPr dirty="0"/>
              <a:t>improving</a:t>
            </a:r>
            <a:r>
              <a:rPr spc="5" dirty="0"/>
              <a:t> </a:t>
            </a:r>
            <a:r>
              <a:rPr dirty="0"/>
              <a:t>the</a:t>
            </a:r>
            <a:r>
              <a:rPr spc="20" dirty="0"/>
              <a:t> </a:t>
            </a:r>
            <a:r>
              <a:rPr dirty="0"/>
              <a:t>quality &amp;</a:t>
            </a:r>
            <a:r>
              <a:rPr spc="40" dirty="0"/>
              <a:t> </a:t>
            </a:r>
            <a:r>
              <a:rPr dirty="0"/>
              <a:t>value</a:t>
            </a:r>
            <a:r>
              <a:rPr spc="20" dirty="0"/>
              <a:t> </a:t>
            </a:r>
            <a:r>
              <a:rPr dirty="0"/>
              <a:t>of</a:t>
            </a:r>
            <a:r>
              <a:rPr spc="25" dirty="0"/>
              <a:t> </a:t>
            </a:r>
            <a:r>
              <a:rPr dirty="0"/>
              <a:t>care</a:t>
            </a:r>
            <a:r>
              <a:rPr spc="10" dirty="0"/>
              <a:t> </a:t>
            </a:r>
            <a:r>
              <a:rPr dirty="0"/>
              <a:t>for</a:t>
            </a:r>
            <a:r>
              <a:rPr spc="40" dirty="0"/>
              <a:t> </a:t>
            </a:r>
            <a:r>
              <a:rPr dirty="0"/>
              <a:t>cancer</a:t>
            </a:r>
            <a:r>
              <a:rPr spc="15" dirty="0"/>
              <a:t> </a:t>
            </a:r>
            <a:r>
              <a:rPr dirty="0"/>
              <a:t>patients</a:t>
            </a:r>
            <a:r>
              <a:rPr spc="10" dirty="0"/>
              <a:t> </a:t>
            </a:r>
            <a:r>
              <a:rPr dirty="0"/>
              <a:t>while</a:t>
            </a:r>
            <a:r>
              <a:rPr spc="10" dirty="0"/>
              <a:t> </a:t>
            </a:r>
            <a:r>
              <a:rPr dirty="0"/>
              <a:t>also</a:t>
            </a:r>
            <a:r>
              <a:rPr spc="-10" dirty="0"/>
              <a:t> </a:t>
            </a:r>
            <a:r>
              <a:rPr dirty="0"/>
              <a:t>minimizing</a:t>
            </a:r>
            <a:r>
              <a:rPr spc="-5" dirty="0"/>
              <a:t> </a:t>
            </a:r>
            <a:r>
              <a:rPr spc="-25" dirty="0"/>
              <a:t>the </a:t>
            </a:r>
            <a:r>
              <a:rPr dirty="0"/>
              <a:t>total cost</a:t>
            </a:r>
            <a:r>
              <a:rPr spc="5" dirty="0"/>
              <a:t> </a:t>
            </a:r>
            <a:r>
              <a:rPr dirty="0"/>
              <a:t>of</a:t>
            </a:r>
            <a:r>
              <a:rPr spc="30" dirty="0"/>
              <a:t> </a:t>
            </a:r>
            <a:r>
              <a:rPr spc="-20" dirty="0"/>
              <a:t>care</a:t>
            </a:r>
          </a:p>
        </p:txBody>
      </p:sp>
      <p:pic>
        <p:nvPicPr>
          <p:cNvPr id="18" name="object 18"/>
          <p:cNvPicPr/>
          <p:nvPr/>
        </p:nvPicPr>
        <p:blipFill>
          <a:blip r:embed="rId9" cstate="print"/>
          <a:stretch>
            <a:fillRect/>
          </a:stretch>
        </p:blipFill>
        <p:spPr>
          <a:xfrm>
            <a:off x="2625011" y="872412"/>
            <a:ext cx="1142952" cy="253988"/>
          </a:xfrm>
          <a:prstGeom prst="rect">
            <a:avLst/>
          </a:prstGeom>
        </p:spPr>
      </p:pic>
      <p:sp>
        <p:nvSpPr>
          <p:cNvPr id="19" name="object 19"/>
          <p:cNvSpPr txBox="1"/>
          <p:nvPr/>
        </p:nvSpPr>
        <p:spPr>
          <a:xfrm>
            <a:off x="2662990" y="938326"/>
            <a:ext cx="5487670" cy="549275"/>
          </a:xfrm>
          <a:prstGeom prst="rect">
            <a:avLst/>
          </a:prstGeom>
        </p:spPr>
        <p:txBody>
          <a:bodyPr vert="horz" wrap="square" lIns="0" tIns="13335" rIns="0" bIns="0" rtlCol="0">
            <a:spAutoFit/>
          </a:bodyPr>
          <a:lstStyle/>
          <a:p>
            <a:pPr marR="22860" algn="r">
              <a:lnSpc>
                <a:spcPct val="100000"/>
              </a:lnSpc>
              <a:spcBef>
                <a:spcPts val="105"/>
              </a:spcBef>
            </a:pPr>
            <a:r>
              <a:rPr sz="1050" b="1" dirty="0">
                <a:solidFill>
                  <a:srgbClr val="1F69E7"/>
                </a:solidFill>
                <a:latin typeface="Arial"/>
                <a:cs typeface="Arial"/>
              </a:rPr>
              <a:t>UHC</a:t>
            </a:r>
            <a:r>
              <a:rPr sz="1050" b="1" spc="155" dirty="0">
                <a:solidFill>
                  <a:srgbClr val="1F69E7"/>
                </a:solidFill>
                <a:latin typeface="Arial"/>
                <a:cs typeface="Arial"/>
              </a:rPr>
              <a:t> </a:t>
            </a:r>
            <a:r>
              <a:rPr sz="1050" b="1" dirty="0">
                <a:solidFill>
                  <a:srgbClr val="1F69E7"/>
                </a:solidFill>
                <a:latin typeface="Arial"/>
                <a:cs typeface="Arial"/>
              </a:rPr>
              <a:t>Case</a:t>
            </a:r>
            <a:r>
              <a:rPr sz="1050" b="1" spc="160" dirty="0">
                <a:solidFill>
                  <a:srgbClr val="1F69E7"/>
                </a:solidFill>
                <a:latin typeface="Arial"/>
                <a:cs typeface="Arial"/>
              </a:rPr>
              <a:t> </a:t>
            </a:r>
            <a:r>
              <a:rPr sz="1050" b="1" dirty="0">
                <a:solidFill>
                  <a:srgbClr val="1F69E7"/>
                </a:solidFill>
                <a:latin typeface="Arial"/>
                <a:cs typeface="Arial"/>
              </a:rPr>
              <a:t>Study:</a:t>
            </a:r>
            <a:r>
              <a:rPr sz="1050" b="1" spc="155" dirty="0">
                <a:solidFill>
                  <a:srgbClr val="1F69E7"/>
                </a:solidFill>
                <a:latin typeface="Arial"/>
                <a:cs typeface="Arial"/>
              </a:rPr>
              <a:t> </a:t>
            </a:r>
            <a:r>
              <a:rPr sz="1050" b="1" dirty="0">
                <a:solidFill>
                  <a:srgbClr val="1F69E7"/>
                </a:solidFill>
                <a:latin typeface="Arial"/>
                <a:cs typeface="Arial"/>
              </a:rPr>
              <a:t>Comparison</a:t>
            </a:r>
            <a:r>
              <a:rPr sz="1050" b="1" spc="114" dirty="0">
                <a:solidFill>
                  <a:srgbClr val="1F69E7"/>
                </a:solidFill>
                <a:latin typeface="Arial"/>
                <a:cs typeface="Arial"/>
              </a:rPr>
              <a:t> </a:t>
            </a:r>
            <a:r>
              <a:rPr sz="1050" b="1" dirty="0">
                <a:solidFill>
                  <a:srgbClr val="1F69E7"/>
                </a:solidFill>
                <a:latin typeface="Arial"/>
                <a:cs typeface="Arial"/>
              </a:rPr>
              <a:t>of</a:t>
            </a:r>
            <a:r>
              <a:rPr sz="1050" b="1" spc="155" dirty="0">
                <a:solidFill>
                  <a:srgbClr val="1F69E7"/>
                </a:solidFill>
                <a:latin typeface="Arial"/>
                <a:cs typeface="Arial"/>
              </a:rPr>
              <a:t> </a:t>
            </a:r>
            <a:r>
              <a:rPr sz="1050" b="1" dirty="0">
                <a:solidFill>
                  <a:srgbClr val="1F69E7"/>
                </a:solidFill>
                <a:latin typeface="Arial"/>
                <a:cs typeface="Arial"/>
              </a:rPr>
              <a:t>Pay-for-Performance</a:t>
            </a:r>
            <a:r>
              <a:rPr sz="1050" b="1" spc="150" dirty="0">
                <a:solidFill>
                  <a:srgbClr val="1F69E7"/>
                </a:solidFill>
                <a:latin typeface="Arial"/>
                <a:cs typeface="Arial"/>
              </a:rPr>
              <a:t> </a:t>
            </a:r>
            <a:r>
              <a:rPr sz="1050" b="1" spc="-10" dirty="0">
                <a:solidFill>
                  <a:srgbClr val="1F69E7"/>
                </a:solidFill>
                <a:latin typeface="Arial"/>
                <a:cs typeface="Arial"/>
              </a:rPr>
              <a:t>Programs</a:t>
            </a:r>
            <a:endParaRPr sz="1050">
              <a:latin typeface="Arial"/>
              <a:cs typeface="Arial"/>
            </a:endParaRPr>
          </a:p>
          <a:p>
            <a:pPr>
              <a:lnSpc>
                <a:spcPct val="100000"/>
              </a:lnSpc>
              <a:spcBef>
                <a:spcPts val="450"/>
              </a:spcBef>
            </a:pPr>
            <a:endParaRPr sz="1050">
              <a:latin typeface="Arial"/>
              <a:cs typeface="Arial"/>
            </a:endParaRPr>
          </a:p>
          <a:p>
            <a:pPr marR="5080" algn="r">
              <a:lnSpc>
                <a:spcPct val="100000"/>
              </a:lnSpc>
              <a:tabLst>
                <a:tab pos="3248025" algn="l"/>
              </a:tabLst>
            </a:pPr>
            <a:r>
              <a:rPr sz="1000" b="1" dirty="0">
                <a:solidFill>
                  <a:srgbClr val="FFFFFF"/>
                </a:solidFill>
                <a:latin typeface="Arial"/>
                <a:cs typeface="Arial"/>
              </a:rPr>
              <a:t>Cancer</a:t>
            </a:r>
            <a:r>
              <a:rPr sz="1000" b="1" spc="-45" dirty="0">
                <a:solidFill>
                  <a:srgbClr val="FFFFFF"/>
                </a:solidFill>
                <a:latin typeface="Arial"/>
                <a:cs typeface="Arial"/>
              </a:rPr>
              <a:t> </a:t>
            </a:r>
            <a:r>
              <a:rPr sz="1000" b="1" dirty="0">
                <a:solidFill>
                  <a:srgbClr val="FFFFFF"/>
                </a:solidFill>
                <a:latin typeface="Arial"/>
                <a:cs typeface="Arial"/>
              </a:rPr>
              <a:t>Therapy</a:t>
            </a:r>
            <a:r>
              <a:rPr sz="1000" b="1" spc="-50" dirty="0">
                <a:solidFill>
                  <a:srgbClr val="FFFFFF"/>
                </a:solidFill>
                <a:latin typeface="Arial"/>
                <a:cs typeface="Arial"/>
              </a:rPr>
              <a:t> </a:t>
            </a:r>
            <a:r>
              <a:rPr sz="1000" b="1" dirty="0">
                <a:solidFill>
                  <a:srgbClr val="FFFFFF"/>
                </a:solidFill>
                <a:latin typeface="Arial"/>
                <a:cs typeface="Arial"/>
              </a:rPr>
              <a:t>Pathways</a:t>
            </a:r>
            <a:r>
              <a:rPr sz="1000" b="1" spc="-55" dirty="0">
                <a:solidFill>
                  <a:srgbClr val="FFFFFF"/>
                </a:solidFill>
                <a:latin typeface="Arial"/>
                <a:cs typeface="Arial"/>
              </a:rPr>
              <a:t> </a:t>
            </a:r>
            <a:r>
              <a:rPr sz="1000" b="1" spc="-10" dirty="0">
                <a:solidFill>
                  <a:srgbClr val="FFFFFF"/>
                </a:solidFill>
                <a:latin typeface="Arial"/>
                <a:cs typeface="Arial"/>
              </a:rPr>
              <a:t>Program</a:t>
            </a:r>
            <a:r>
              <a:rPr sz="1000" b="1" dirty="0">
                <a:solidFill>
                  <a:srgbClr val="FFFFFF"/>
                </a:solidFill>
                <a:latin typeface="Arial"/>
                <a:cs typeface="Arial"/>
              </a:rPr>
              <a:t>	Oncology</a:t>
            </a:r>
            <a:r>
              <a:rPr sz="1000" b="1" spc="-55" dirty="0">
                <a:solidFill>
                  <a:srgbClr val="FFFFFF"/>
                </a:solidFill>
                <a:latin typeface="Arial"/>
                <a:cs typeface="Arial"/>
              </a:rPr>
              <a:t> </a:t>
            </a:r>
            <a:r>
              <a:rPr sz="1000" b="1" dirty="0">
                <a:solidFill>
                  <a:srgbClr val="FFFFFF"/>
                </a:solidFill>
                <a:latin typeface="Arial"/>
                <a:cs typeface="Arial"/>
              </a:rPr>
              <a:t>Pay</a:t>
            </a:r>
            <a:r>
              <a:rPr sz="1000" b="1" spc="-35" dirty="0">
                <a:solidFill>
                  <a:srgbClr val="FFFFFF"/>
                </a:solidFill>
                <a:latin typeface="Arial"/>
                <a:cs typeface="Arial"/>
              </a:rPr>
              <a:t> </a:t>
            </a:r>
            <a:r>
              <a:rPr sz="1000" b="1" dirty="0">
                <a:solidFill>
                  <a:srgbClr val="FFFFFF"/>
                </a:solidFill>
                <a:latin typeface="Arial"/>
                <a:cs typeface="Arial"/>
              </a:rPr>
              <a:t>for</a:t>
            </a:r>
            <a:r>
              <a:rPr sz="1000" b="1" spc="-45" dirty="0">
                <a:solidFill>
                  <a:srgbClr val="FFFFFF"/>
                </a:solidFill>
                <a:latin typeface="Arial"/>
                <a:cs typeface="Arial"/>
              </a:rPr>
              <a:t> </a:t>
            </a:r>
            <a:r>
              <a:rPr sz="1000" b="1" dirty="0">
                <a:solidFill>
                  <a:srgbClr val="FFFFFF"/>
                </a:solidFill>
                <a:latin typeface="Arial"/>
                <a:cs typeface="Arial"/>
              </a:rPr>
              <a:t>Performance</a:t>
            </a:r>
            <a:r>
              <a:rPr sz="1000" b="1" spc="-30" dirty="0">
                <a:solidFill>
                  <a:srgbClr val="FFFFFF"/>
                </a:solidFill>
                <a:latin typeface="Arial"/>
                <a:cs typeface="Arial"/>
              </a:rPr>
              <a:t> </a:t>
            </a:r>
            <a:r>
              <a:rPr sz="1000" b="1" spc="-10" dirty="0">
                <a:solidFill>
                  <a:srgbClr val="FFFFFF"/>
                </a:solidFill>
                <a:latin typeface="Arial"/>
                <a:cs typeface="Arial"/>
              </a:rPr>
              <a:t>(P4P)</a:t>
            </a:r>
            <a:endParaRPr sz="1000">
              <a:latin typeface="Arial"/>
              <a:cs typeface="Arial"/>
            </a:endParaRPr>
          </a:p>
        </p:txBody>
      </p:sp>
      <p:sp>
        <p:nvSpPr>
          <p:cNvPr id="20" name="object 20"/>
          <p:cNvSpPr/>
          <p:nvPr/>
        </p:nvSpPr>
        <p:spPr>
          <a:xfrm>
            <a:off x="1317091" y="2411856"/>
            <a:ext cx="7426325" cy="1179195"/>
          </a:xfrm>
          <a:custGeom>
            <a:avLst/>
            <a:gdLst/>
            <a:ahLst/>
            <a:cxnLst/>
            <a:rect l="l" t="t" r="r" b="b"/>
            <a:pathLst>
              <a:path w="7426325" h="1179195">
                <a:moveTo>
                  <a:pt x="7407516" y="0"/>
                </a:moveTo>
                <a:lnTo>
                  <a:pt x="101282" y="0"/>
                </a:lnTo>
                <a:lnTo>
                  <a:pt x="61861" y="7962"/>
                </a:lnTo>
                <a:lnTo>
                  <a:pt x="29667" y="29667"/>
                </a:lnTo>
                <a:lnTo>
                  <a:pt x="7962" y="61861"/>
                </a:lnTo>
                <a:lnTo>
                  <a:pt x="0" y="101282"/>
                </a:lnTo>
                <a:lnTo>
                  <a:pt x="0" y="305257"/>
                </a:lnTo>
                <a:lnTo>
                  <a:pt x="7306221" y="305257"/>
                </a:lnTo>
                <a:lnTo>
                  <a:pt x="7345654" y="297294"/>
                </a:lnTo>
                <a:lnTo>
                  <a:pt x="7377849" y="275590"/>
                </a:lnTo>
                <a:lnTo>
                  <a:pt x="7399566" y="243395"/>
                </a:lnTo>
                <a:lnTo>
                  <a:pt x="7407516" y="203962"/>
                </a:lnTo>
                <a:lnTo>
                  <a:pt x="7407516" y="0"/>
                </a:lnTo>
                <a:close/>
              </a:path>
              <a:path w="7426325" h="1179195">
                <a:moveTo>
                  <a:pt x="7426007" y="398081"/>
                </a:moveTo>
                <a:lnTo>
                  <a:pt x="301688" y="398081"/>
                </a:lnTo>
                <a:lnTo>
                  <a:pt x="259194" y="404926"/>
                </a:lnTo>
                <a:lnTo>
                  <a:pt x="222300" y="424014"/>
                </a:lnTo>
                <a:lnTo>
                  <a:pt x="193192" y="453110"/>
                </a:lnTo>
                <a:lnTo>
                  <a:pt x="174117" y="490016"/>
                </a:lnTo>
                <a:lnTo>
                  <a:pt x="167259" y="532511"/>
                </a:lnTo>
                <a:lnTo>
                  <a:pt x="167259" y="1178864"/>
                </a:lnTo>
                <a:lnTo>
                  <a:pt x="7291578" y="1178864"/>
                </a:lnTo>
                <a:lnTo>
                  <a:pt x="7334072" y="1172006"/>
                </a:lnTo>
                <a:lnTo>
                  <a:pt x="7370966" y="1152918"/>
                </a:lnTo>
                <a:lnTo>
                  <a:pt x="7400074" y="1123810"/>
                </a:lnTo>
                <a:lnTo>
                  <a:pt x="7419149" y="1086916"/>
                </a:lnTo>
                <a:lnTo>
                  <a:pt x="7426007" y="1044422"/>
                </a:lnTo>
                <a:lnTo>
                  <a:pt x="7426007" y="398081"/>
                </a:lnTo>
                <a:close/>
              </a:path>
            </a:pathLst>
          </a:custGeom>
          <a:solidFill>
            <a:srgbClr val="FDFFFF">
              <a:alpha val="85098"/>
            </a:srgbClr>
          </a:solidFill>
        </p:spPr>
        <p:txBody>
          <a:bodyPr wrap="square" lIns="0" tIns="0" rIns="0" bIns="0" rtlCol="0"/>
          <a:lstStyle/>
          <a:p>
            <a:endParaRPr/>
          </a:p>
        </p:txBody>
      </p:sp>
      <p:sp>
        <p:nvSpPr>
          <p:cNvPr id="21" name="object 21"/>
          <p:cNvSpPr txBox="1"/>
          <p:nvPr/>
        </p:nvSpPr>
        <p:spPr>
          <a:xfrm>
            <a:off x="5505161" y="2501725"/>
            <a:ext cx="777240" cy="124460"/>
          </a:xfrm>
          <a:prstGeom prst="rect">
            <a:avLst/>
          </a:prstGeom>
        </p:spPr>
        <p:txBody>
          <a:bodyPr vert="horz" wrap="square" lIns="0" tIns="12065" rIns="0" bIns="0" rtlCol="0">
            <a:spAutoFit/>
          </a:bodyPr>
          <a:lstStyle/>
          <a:p>
            <a:pPr marL="126364" indent="-113664">
              <a:lnSpc>
                <a:spcPct val="100000"/>
              </a:lnSpc>
              <a:spcBef>
                <a:spcPts val="95"/>
              </a:spcBef>
              <a:buClr>
                <a:srgbClr val="134DB1"/>
              </a:buClr>
              <a:buChar char="•"/>
              <a:tabLst>
                <a:tab pos="126364" algn="l"/>
              </a:tabLst>
            </a:pPr>
            <a:r>
              <a:rPr sz="650" dirty="0">
                <a:latin typeface="Arial"/>
                <a:cs typeface="Arial"/>
              </a:rPr>
              <a:t>Not</a:t>
            </a:r>
            <a:r>
              <a:rPr sz="650" spc="-20" dirty="0">
                <a:latin typeface="Arial"/>
                <a:cs typeface="Arial"/>
              </a:rPr>
              <a:t> </a:t>
            </a:r>
            <a:r>
              <a:rPr sz="650" dirty="0">
                <a:latin typeface="Arial"/>
                <a:cs typeface="Arial"/>
              </a:rPr>
              <a:t>yet</a:t>
            </a:r>
            <a:r>
              <a:rPr sz="650" spc="-25" dirty="0">
                <a:latin typeface="Arial"/>
                <a:cs typeface="Arial"/>
              </a:rPr>
              <a:t> </a:t>
            </a:r>
            <a:r>
              <a:rPr sz="650" spc="-10" dirty="0">
                <a:latin typeface="Arial"/>
                <a:cs typeface="Arial"/>
              </a:rPr>
              <a:t>published</a:t>
            </a:r>
            <a:endParaRPr sz="650">
              <a:latin typeface="Arial"/>
              <a:cs typeface="Arial"/>
            </a:endParaRPr>
          </a:p>
        </p:txBody>
      </p:sp>
      <p:sp>
        <p:nvSpPr>
          <p:cNvPr id="22" name="object 22"/>
          <p:cNvSpPr txBox="1"/>
          <p:nvPr/>
        </p:nvSpPr>
        <p:spPr>
          <a:xfrm>
            <a:off x="5505160" y="2844422"/>
            <a:ext cx="2957830" cy="116839"/>
          </a:xfrm>
          <a:prstGeom prst="rect">
            <a:avLst/>
          </a:prstGeom>
        </p:spPr>
        <p:txBody>
          <a:bodyPr vert="horz" wrap="square" lIns="0" tIns="12700" rIns="0" bIns="0" rtlCol="0">
            <a:spAutoFit/>
          </a:bodyPr>
          <a:lstStyle/>
          <a:p>
            <a:pPr marL="127635" indent="-114935">
              <a:lnSpc>
                <a:spcPct val="100000"/>
              </a:lnSpc>
              <a:spcBef>
                <a:spcPts val="100"/>
              </a:spcBef>
              <a:buClr>
                <a:srgbClr val="0D3477"/>
              </a:buClr>
              <a:buFont typeface="Arial"/>
              <a:buChar char="•"/>
              <a:tabLst>
                <a:tab pos="127635" algn="l"/>
              </a:tabLst>
            </a:pPr>
            <a:r>
              <a:rPr sz="600" b="1" spc="-30" dirty="0">
                <a:solidFill>
                  <a:srgbClr val="002173"/>
                </a:solidFill>
                <a:latin typeface="Arial"/>
                <a:cs typeface="Arial"/>
              </a:rPr>
              <a:t>Earned</a:t>
            </a:r>
            <a:r>
              <a:rPr sz="600" b="1" spc="25" dirty="0">
                <a:solidFill>
                  <a:srgbClr val="002173"/>
                </a:solidFill>
                <a:latin typeface="Arial"/>
                <a:cs typeface="Arial"/>
              </a:rPr>
              <a:t> </a:t>
            </a:r>
            <a:r>
              <a:rPr sz="600" b="1" spc="-30" dirty="0">
                <a:solidFill>
                  <a:srgbClr val="002173"/>
                </a:solidFill>
                <a:latin typeface="Arial"/>
                <a:cs typeface="Arial"/>
              </a:rPr>
              <a:t>“Performance</a:t>
            </a:r>
            <a:r>
              <a:rPr sz="600" b="1" spc="60" dirty="0">
                <a:solidFill>
                  <a:srgbClr val="002173"/>
                </a:solidFill>
                <a:latin typeface="Arial"/>
                <a:cs typeface="Arial"/>
              </a:rPr>
              <a:t> </a:t>
            </a:r>
            <a:r>
              <a:rPr sz="600" b="1" spc="-30" dirty="0">
                <a:solidFill>
                  <a:srgbClr val="002173"/>
                </a:solidFill>
                <a:latin typeface="Arial"/>
                <a:cs typeface="Arial"/>
              </a:rPr>
              <a:t>Points”</a:t>
            </a:r>
            <a:r>
              <a:rPr sz="600" b="1" spc="-10" dirty="0">
                <a:solidFill>
                  <a:srgbClr val="002173"/>
                </a:solidFill>
                <a:latin typeface="Arial"/>
                <a:cs typeface="Arial"/>
              </a:rPr>
              <a:t> </a:t>
            </a:r>
            <a:r>
              <a:rPr sz="600" spc="-30" dirty="0">
                <a:latin typeface="Arial"/>
                <a:cs typeface="Arial"/>
              </a:rPr>
              <a:t>based</a:t>
            </a:r>
            <a:r>
              <a:rPr sz="600" spc="10" dirty="0">
                <a:latin typeface="Arial"/>
                <a:cs typeface="Arial"/>
              </a:rPr>
              <a:t> </a:t>
            </a:r>
            <a:r>
              <a:rPr sz="600" spc="-25" dirty="0">
                <a:latin typeface="Arial"/>
                <a:cs typeface="Arial"/>
              </a:rPr>
              <a:t>on</a:t>
            </a:r>
            <a:r>
              <a:rPr sz="600" spc="-5" dirty="0">
                <a:latin typeface="Arial"/>
                <a:cs typeface="Arial"/>
              </a:rPr>
              <a:t> </a:t>
            </a:r>
            <a:r>
              <a:rPr sz="600" spc="-25" dirty="0">
                <a:latin typeface="Arial"/>
                <a:cs typeface="Arial"/>
              </a:rPr>
              <a:t>the</a:t>
            </a:r>
            <a:r>
              <a:rPr sz="600" spc="-5" dirty="0">
                <a:latin typeface="Arial"/>
                <a:cs typeface="Arial"/>
              </a:rPr>
              <a:t> </a:t>
            </a:r>
            <a:r>
              <a:rPr sz="600" spc="-30" dirty="0">
                <a:latin typeface="Arial"/>
                <a:cs typeface="Arial"/>
              </a:rPr>
              <a:t>following</a:t>
            </a:r>
            <a:r>
              <a:rPr sz="600" spc="10" dirty="0">
                <a:latin typeface="Arial"/>
                <a:cs typeface="Arial"/>
              </a:rPr>
              <a:t> </a:t>
            </a:r>
            <a:r>
              <a:rPr sz="600" b="1" spc="-30" dirty="0">
                <a:solidFill>
                  <a:srgbClr val="002173"/>
                </a:solidFill>
                <a:latin typeface="Arial"/>
                <a:cs typeface="Arial"/>
              </a:rPr>
              <a:t>Quality</a:t>
            </a:r>
            <a:r>
              <a:rPr sz="600" b="1" spc="-5" dirty="0">
                <a:solidFill>
                  <a:srgbClr val="002173"/>
                </a:solidFill>
                <a:latin typeface="Arial"/>
                <a:cs typeface="Arial"/>
              </a:rPr>
              <a:t> </a:t>
            </a:r>
            <a:r>
              <a:rPr sz="600" b="1" spc="-30" dirty="0">
                <a:solidFill>
                  <a:srgbClr val="002173"/>
                </a:solidFill>
                <a:latin typeface="Arial"/>
                <a:cs typeface="Arial"/>
              </a:rPr>
              <a:t>Performance</a:t>
            </a:r>
            <a:r>
              <a:rPr sz="600" b="1" spc="60" dirty="0">
                <a:solidFill>
                  <a:srgbClr val="002173"/>
                </a:solidFill>
                <a:latin typeface="Arial"/>
                <a:cs typeface="Arial"/>
              </a:rPr>
              <a:t> </a:t>
            </a:r>
            <a:r>
              <a:rPr sz="600" b="1" spc="-10" dirty="0">
                <a:solidFill>
                  <a:srgbClr val="002173"/>
                </a:solidFill>
                <a:latin typeface="Arial"/>
                <a:cs typeface="Arial"/>
              </a:rPr>
              <a:t>Measures</a:t>
            </a:r>
            <a:r>
              <a:rPr sz="600" spc="-10" dirty="0">
                <a:latin typeface="Arial"/>
                <a:cs typeface="Arial"/>
              </a:rPr>
              <a:t>:</a:t>
            </a:r>
            <a:endParaRPr sz="600">
              <a:latin typeface="Arial"/>
              <a:cs typeface="Arial"/>
            </a:endParaRPr>
          </a:p>
        </p:txBody>
      </p:sp>
      <p:sp>
        <p:nvSpPr>
          <p:cNvPr id="23" name="object 23"/>
          <p:cNvSpPr txBox="1"/>
          <p:nvPr/>
        </p:nvSpPr>
        <p:spPr>
          <a:xfrm>
            <a:off x="5733761" y="2960246"/>
            <a:ext cx="1511300" cy="574040"/>
          </a:xfrm>
          <a:prstGeom prst="rect">
            <a:avLst/>
          </a:prstGeom>
        </p:spPr>
        <p:txBody>
          <a:bodyPr vert="horz" wrap="square" lIns="0" tIns="12700" rIns="0" bIns="0" rtlCol="0">
            <a:spAutoFit/>
          </a:bodyPr>
          <a:lstStyle/>
          <a:p>
            <a:pPr marL="127635" indent="-114935">
              <a:lnSpc>
                <a:spcPct val="100000"/>
              </a:lnSpc>
              <a:spcBef>
                <a:spcPts val="100"/>
              </a:spcBef>
              <a:buClr>
                <a:srgbClr val="0D3477"/>
              </a:buClr>
              <a:buChar char="•"/>
              <a:tabLst>
                <a:tab pos="127635" algn="l"/>
              </a:tabLst>
            </a:pPr>
            <a:r>
              <a:rPr sz="600" dirty="0">
                <a:latin typeface="Arial"/>
                <a:cs typeface="Arial"/>
              </a:rPr>
              <a:t>Hospice</a:t>
            </a:r>
            <a:r>
              <a:rPr sz="600" spc="-20" dirty="0">
                <a:latin typeface="Arial"/>
                <a:cs typeface="Arial"/>
              </a:rPr>
              <a:t> </a:t>
            </a:r>
            <a:r>
              <a:rPr sz="600" dirty="0">
                <a:latin typeface="Arial"/>
                <a:cs typeface="Arial"/>
              </a:rPr>
              <a:t>Admission</a:t>
            </a:r>
            <a:r>
              <a:rPr sz="600" spc="-5" dirty="0">
                <a:latin typeface="Arial"/>
                <a:cs typeface="Arial"/>
              </a:rPr>
              <a:t> </a:t>
            </a:r>
            <a:r>
              <a:rPr sz="600" dirty="0">
                <a:latin typeface="Arial"/>
                <a:cs typeface="Arial"/>
              </a:rPr>
              <a:t>for</a:t>
            </a:r>
            <a:r>
              <a:rPr sz="600" spc="-30" dirty="0">
                <a:latin typeface="Arial"/>
                <a:cs typeface="Arial"/>
              </a:rPr>
              <a:t> </a:t>
            </a:r>
            <a:r>
              <a:rPr sz="600" dirty="0">
                <a:latin typeface="Arial"/>
                <a:cs typeface="Arial"/>
              </a:rPr>
              <a:t>&gt;3</a:t>
            </a:r>
            <a:r>
              <a:rPr sz="600" spc="-25" dirty="0">
                <a:latin typeface="Arial"/>
                <a:cs typeface="Arial"/>
              </a:rPr>
              <a:t> </a:t>
            </a:r>
            <a:r>
              <a:rPr sz="600" spc="-20" dirty="0">
                <a:latin typeface="Arial"/>
                <a:cs typeface="Arial"/>
              </a:rPr>
              <a:t>Days</a:t>
            </a:r>
            <a:endParaRPr sz="600">
              <a:latin typeface="Arial"/>
              <a:cs typeface="Arial"/>
            </a:endParaRPr>
          </a:p>
          <a:p>
            <a:pPr marL="127635" indent="-114935">
              <a:lnSpc>
                <a:spcPct val="100000"/>
              </a:lnSpc>
              <a:buClr>
                <a:srgbClr val="0D3477"/>
              </a:buClr>
              <a:buFont typeface="Arial"/>
              <a:buChar char="•"/>
              <a:tabLst>
                <a:tab pos="127635" algn="l"/>
              </a:tabLst>
            </a:pPr>
            <a:r>
              <a:rPr sz="600" b="1" dirty="0">
                <a:solidFill>
                  <a:srgbClr val="1F69E7"/>
                </a:solidFill>
                <a:latin typeface="Arial"/>
                <a:cs typeface="Arial"/>
              </a:rPr>
              <a:t>Oncology</a:t>
            </a:r>
            <a:r>
              <a:rPr sz="600" b="1" spc="-45" dirty="0">
                <a:solidFill>
                  <a:srgbClr val="1F69E7"/>
                </a:solidFill>
                <a:latin typeface="Arial"/>
                <a:cs typeface="Arial"/>
              </a:rPr>
              <a:t> </a:t>
            </a:r>
            <a:r>
              <a:rPr sz="600" b="1" dirty="0">
                <a:solidFill>
                  <a:srgbClr val="1F69E7"/>
                </a:solidFill>
                <a:latin typeface="Arial"/>
                <a:cs typeface="Arial"/>
              </a:rPr>
              <a:t>Pathway</a:t>
            </a:r>
            <a:r>
              <a:rPr sz="600" b="1" spc="-20" dirty="0">
                <a:solidFill>
                  <a:srgbClr val="1F69E7"/>
                </a:solidFill>
                <a:latin typeface="Arial"/>
                <a:cs typeface="Arial"/>
              </a:rPr>
              <a:t> </a:t>
            </a:r>
            <a:r>
              <a:rPr sz="600" b="1" spc="-10" dirty="0">
                <a:solidFill>
                  <a:srgbClr val="1F69E7"/>
                </a:solidFill>
                <a:latin typeface="Arial"/>
                <a:cs typeface="Arial"/>
              </a:rPr>
              <a:t>Adherence</a:t>
            </a:r>
            <a:endParaRPr sz="600">
              <a:latin typeface="Arial"/>
              <a:cs typeface="Arial"/>
            </a:endParaRPr>
          </a:p>
          <a:p>
            <a:pPr marL="127635" indent="-114935">
              <a:lnSpc>
                <a:spcPct val="100000"/>
              </a:lnSpc>
              <a:buClr>
                <a:srgbClr val="0D3477"/>
              </a:buClr>
              <a:buChar char="•"/>
              <a:tabLst>
                <a:tab pos="127635" algn="l"/>
              </a:tabLst>
            </a:pPr>
            <a:r>
              <a:rPr sz="600" spc="-10" dirty="0">
                <a:latin typeface="Arial"/>
                <a:cs typeface="Arial"/>
              </a:rPr>
              <a:t>Post-</a:t>
            </a:r>
            <a:r>
              <a:rPr sz="600" dirty="0">
                <a:latin typeface="Arial"/>
                <a:cs typeface="Arial"/>
              </a:rPr>
              <a:t>chemo</a:t>
            </a:r>
            <a:r>
              <a:rPr sz="600" spc="10" dirty="0">
                <a:latin typeface="Arial"/>
                <a:cs typeface="Arial"/>
              </a:rPr>
              <a:t> </a:t>
            </a:r>
            <a:r>
              <a:rPr sz="600" dirty="0">
                <a:latin typeface="Arial"/>
                <a:cs typeface="Arial"/>
              </a:rPr>
              <a:t>ED</a:t>
            </a:r>
            <a:r>
              <a:rPr sz="600" spc="10" dirty="0">
                <a:latin typeface="Arial"/>
                <a:cs typeface="Arial"/>
              </a:rPr>
              <a:t> </a:t>
            </a:r>
            <a:r>
              <a:rPr sz="600" dirty="0">
                <a:latin typeface="Arial"/>
                <a:cs typeface="Arial"/>
              </a:rPr>
              <a:t>Visit</a:t>
            </a:r>
            <a:r>
              <a:rPr sz="600" spc="-25" dirty="0">
                <a:latin typeface="Arial"/>
                <a:cs typeface="Arial"/>
              </a:rPr>
              <a:t> </a:t>
            </a:r>
            <a:r>
              <a:rPr sz="600" spc="-20" dirty="0">
                <a:latin typeface="Arial"/>
                <a:cs typeface="Arial"/>
              </a:rPr>
              <a:t>Rate</a:t>
            </a:r>
            <a:endParaRPr sz="600">
              <a:latin typeface="Arial"/>
              <a:cs typeface="Arial"/>
            </a:endParaRPr>
          </a:p>
          <a:p>
            <a:pPr marL="127635" indent="-114935">
              <a:lnSpc>
                <a:spcPct val="100000"/>
              </a:lnSpc>
              <a:buClr>
                <a:srgbClr val="0D3477"/>
              </a:buClr>
              <a:buChar char="•"/>
              <a:tabLst>
                <a:tab pos="127635" algn="l"/>
              </a:tabLst>
            </a:pPr>
            <a:r>
              <a:rPr sz="600" spc="-10" dirty="0">
                <a:latin typeface="Arial"/>
                <a:cs typeface="Arial"/>
              </a:rPr>
              <a:t>Post-</a:t>
            </a:r>
            <a:r>
              <a:rPr sz="600" dirty="0">
                <a:latin typeface="Arial"/>
                <a:cs typeface="Arial"/>
              </a:rPr>
              <a:t>chemo</a:t>
            </a:r>
            <a:r>
              <a:rPr sz="600" spc="-10" dirty="0">
                <a:latin typeface="Arial"/>
                <a:cs typeface="Arial"/>
              </a:rPr>
              <a:t> </a:t>
            </a:r>
            <a:r>
              <a:rPr sz="600" dirty="0">
                <a:latin typeface="Arial"/>
                <a:cs typeface="Arial"/>
              </a:rPr>
              <a:t>Hospital</a:t>
            </a:r>
            <a:r>
              <a:rPr sz="600" spc="-15" dirty="0">
                <a:latin typeface="Arial"/>
                <a:cs typeface="Arial"/>
              </a:rPr>
              <a:t> </a:t>
            </a:r>
            <a:r>
              <a:rPr sz="600" dirty="0">
                <a:latin typeface="Arial"/>
                <a:cs typeface="Arial"/>
              </a:rPr>
              <a:t>Admission</a:t>
            </a:r>
            <a:r>
              <a:rPr sz="600" spc="-5" dirty="0">
                <a:latin typeface="Arial"/>
                <a:cs typeface="Arial"/>
              </a:rPr>
              <a:t> </a:t>
            </a:r>
            <a:r>
              <a:rPr sz="600" spc="-20" dirty="0">
                <a:latin typeface="Arial"/>
                <a:cs typeface="Arial"/>
              </a:rPr>
              <a:t>Rate</a:t>
            </a:r>
            <a:endParaRPr sz="600">
              <a:latin typeface="Arial"/>
              <a:cs typeface="Arial"/>
            </a:endParaRPr>
          </a:p>
          <a:p>
            <a:pPr marL="127635" indent="-114935">
              <a:lnSpc>
                <a:spcPct val="100000"/>
              </a:lnSpc>
              <a:buClr>
                <a:srgbClr val="0D3477"/>
              </a:buClr>
              <a:buChar char="•"/>
              <a:tabLst>
                <a:tab pos="127635" algn="l"/>
              </a:tabLst>
            </a:pPr>
            <a:r>
              <a:rPr sz="600" dirty="0">
                <a:latin typeface="Arial"/>
                <a:cs typeface="Arial"/>
              </a:rPr>
              <a:t>Chemo</a:t>
            </a:r>
            <a:r>
              <a:rPr sz="600" spc="5" dirty="0">
                <a:latin typeface="Arial"/>
                <a:cs typeface="Arial"/>
              </a:rPr>
              <a:t> </a:t>
            </a:r>
            <a:r>
              <a:rPr sz="600" dirty="0">
                <a:latin typeface="Arial"/>
                <a:cs typeface="Arial"/>
              </a:rPr>
              <a:t>in</a:t>
            </a:r>
            <a:r>
              <a:rPr sz="600" spc="-20" dirty="0">
                <a:latin typeface="Arial"/>
                <a:cs typeface="Arial"/>
              </a:rPr>
              <a:t> </a:t>
            </a:r>
            <a:r>
              <a:rPr sz="600" dirty="0">
                <a:latin typeface="Arial"/>
                <a:cs typeface="Arial"/>
              </a:rPr>
              <a:t>Last</a:t>
            </a:r>
            <a:r>
              <a:rPr sz="600" spc="-25" dirty="0">
                <a:latin typeface="Arial"/>
                <a:cs typeface="Arial"/>
              </a:rPr>
              <a:t> </a:t>
            </a:r>
            <a:r>
              <a:rPr sz="600" dirty="0">
                <a:latin typeface="Arial"/>
                <a:cs typeface="Arial"/>
              </a:rPr>
              <a:t>14</a:t>
            </a:r>
            <a:r>
              <a:rPr sz="600" spc="-15" dirty="0">
                <a:latin typeface="Arial"/>
                <a:cs typeface="Arial"/>
              </a:rPr>
              <a:t> </a:t>
            </a:r>
            <a:r>
              <a:rPr sz="600" dirty="0">
                <a:latin typeface="Arial"/>
                <a:cs typeface="Arial"/>
              </a:rPr>
              <a:t>Days</a:t>
            </a:r>
            <a:r>
              <a:rPr sz="600" spc="-15" dirty="0">
                <a:latin typeface="Arial"/>
                <a:cs typeface="Arial"/>
              </a:rPr>
              <a:t> </a:t>
            </a:r>
            <a:r>
              <a:rPr sz="600" dirty="0">
                <a:latin typeface="Arial"/>
                <a:cs typeface="Arial"/>
              </a:rPr>
              <a:t>of</a:t>
            </a:r>
            <a:r>
              <a:rPr sz="600" spc="-15" dirty="0">
                <a:latin typeface="Arial"/>
                <a:cs typeface="Arial"/>
              </a:rPr>
              <a:t> </a:t>
            </a:r>
            <a:r>
              <a:rPr sz="600" spc="-20" dirty="0">
                <a:latin typeface="Arial"/>
                <a:cs typeface="Arial"/>
              </a:rPr>
              <a:t>Life</a:t>
            </a:r>
            <a:endParaRPr sz="600">
              <a:latin typeface="Arial"/>
              <a:cs typeface="Arial"/>
            </a:endParaRPr>
          </a:p>
          <a:p>
            <a:pPr marL="127635" indent="-114935">
              <a:lnSpc>
                <a:spcPct val="100000"/>
              </a:lnSpc>
              <a:buClr>
                <a:srgbClr val="0D3477"/>
              </a:buClr>
              <a:buChar char="•"/>
              <a:tabLst>
                <a:tab pos="127635" algn="l"/>
              </a:tabLst>
            </a:pPr>
            <a:r>
              <a:rPr sz="600" dirty="0">
                <a:latin typeface="Arial"/>
                <a:cs typeface="Arial"/>
              </a:rPr>
              <a:t>Admission to</a:t>
            </a:r>
            <a:r>
              <a:rPr sz="600" spc="-20" dirty="0">
                <a:latin typeface="Arial"/>
                <a:cs typeface="Arial"/>
              </a:rPr>
              <a:t> </a:t>
            </a:r>
            <a:r>
              <a:rPr sz="600" dirty="0">
                <a:latin typeface="Arial"/>
                <a:cs typeface="Arial"/>
              </a:rPr>
              <a:t>ICU</a:t>
            </a:r>
            <a:r>
              <a:rPr sz="600" spc="-10" dirty="0">
                <a:latin typeface="Arial"/>
                <a:cs typeface="Arial"/>
              </a:rPr>
              <a:t> </a:t>
            </a:r>
            <a:r>
              <a:rPr sz="600" dirty="0">
                <a:latin typeface="Arial"/>
                <a:cs typeface="Arial"/>
              </a:rPr>
              <a:t>in</a:t>
            </a:r>
            <a:r>
              <a:rPr sz="600" spc="-25" dirty="0">
                <a:latin typeface="Arial"/>
                <a:cs typeface="Arial"/>
              </a:rPr>
              <a:t> </a:t>
            </a:r>
            <a:r>
              <a:rPr sz="600" dirty="0">
                <a:latin typeface="Arial"/>
                <a:cs typeface="Arial"/>
              </a:rPr>
              <a:t>Last</a:t>
            </a:r>
            <a:r>
              <a:rPr sz="600" spc="-20" dirty="0">
                <a:latin typeface="Arial"/>
                <a:cs typeface="Arial"/>
              </a:rPr>
              <a:t> </a:t>
            </a:r>
            <a:r>
              <a:rPr sz="600" dirty="0">
                <a:latin typeface="Arial"/>
                <a:cs typeface="Arial"/>
              </a:rPr>
              <a:t>30</a:t>
            </a:r>
            <a:r>
              <a:rPr sz="600" spc="-10" dirty="0">
                <a:latin typeface="Arial"/>
                <a:cs typeface="Arial"/>
              </a:rPr>
              <a:t> </a:t>
            </a:r>
            <a:r>
              <a:rPr sz="600" dirty="0">
                <a:latin typeface="Arial"/>
                <a:cs typeface="Arial"/>
              </a:rPr>
              <a:t>Days</a:t>
            </a:r>
            <a:r>
              <a:rPr sz="600" spc="-10" dirty="0">
                <a:latin typeface="Arial"/>
                <a:cs typeface="Arial"/>
              </a:rPr>
              <a:t> </a:t>
            </a:r>
            <a:r>
              <a:rPr sz="600" dirty="0">
                <a:latin typeface="Arial"/>
                <a:cs typeface="Arial"/>
              </a:rPr>
              <a:t>of</a:t>
            </a:r>
            <a:r>
              <a:rPr sz="600" spc="-10" dirty="0">
                <a:latin typeface="Arial"/>
                <a:cs typeface="Arial"/>
              </a:rPr>
              <a:t> </a:t>
            </a:r>
            <a:r>
              <a:rPr sz="600" spc="-20" dirty="0">
                <a:latin typeface="Arial"/>
                <a:cs typeface="Arial"/>
              </a:rPr>
              <a:t>Life</a:t>
            </a:r>
            <a:endParaRPr sz="600">
              <a:latin typeface="Arial"/>
              <a:cs typeface="Arial"/>
            </a:endParaRPr>
          </a:p>
        </p:txBody>
      </p:sp>
      <p:sp>
        <p:nvSpPr>
          <p:cNvPr id="24" name="object 24"/>
          <p:cNvSpPr/>
          <p:nvPr/>
        </p:nvSpPr>
        <p:spPr>
          <a:xfrm>
            <a:off x="1284528" y="1585594"/>
            <a:ext cx="7483475" cy="2917825"/>
          </a:xfrm>
          <a:custGeom>
            <a:avLst/>
            <a:gdLst/>
            <a:ahLst/>
            <a:cxnLst/>
            <a:rect l="l" t="t" r="r" b="b"/>
            <a:pathLst>
              <a:path w="7483475" h="2917825">
                <a:moveTo>
                  <a:pt x="7458570" y="2104402"/>
                </a:moveTo>
                <a:lnTo>
                  <a:pt x="339801" y="2104402"/>
                </a:lnTo>
                <a:lnTo>
                  <a:pt x="295554" y="2111540"/>
                </a:lnTo>
                <a:lnTo>
                  <a:pt x="257124" y="2131415"/>
                </a:lnTo>
                <a:lnTo>
                  <a:pt x="226822" y="2161717"/>
                </a:lnTo>
                <a:lnTo>
                  <a:pt x="206959" y="2200135"/>
                </a:lnTo>
                <a:lnTo>
                  <a:pt x="199821" y="2244382"/>
                </a:lnTo>
                <a:lnTo>
                  <a:pt x="199821" y="2917431"/>
                </a:lnTo>
                <a:lnTo>
                  <a:pt x="7318591" y="2917431"/>
                </a:lnTo>
                <a:lnTo>
                  <a:pt x="7362825" y="2910294"/>
                </a:lnTo>
                <a:lnTo>
                  <a:pt x="7401255" y="2890418"/>
                </a:lnTo>
                <a:lnTo>
                  <a:pt x="7431557" y="2860116"/>
                </a:lnTo>
                <a:lnTo>
                  <a:pt x="7451433" y="2821686"/>
                </a:lnTo>
                <a:lnTo>
                  <a:pt x="7458570" y="2777439"/>
                </a:lnTo>
                <a:lnTo>
                  <a:pt x="7458570" y="2104402"/>
                </a:lnTo>
                <a:close/>
              </a:path>
              <a:path w="7483475" h="2917825">
                <a:moveTo>
                  <a:pt x="7464209" y="0"/>
                </a:moveTo>
                <a:lnTo>
                  <a:pt x="133845" y="0"/>
                </a:lnTo>
                <a:lnTo>
                  <a:pt x="94424" y="7962"/>
                </a:lnTo>
                <a:lnTo>
                  <a:pt x="62230" y="29667"/>
                </a:lnTo>
                <a:lnTo>
                  <a:pt x="40525" y="61861"/>
                </a:lnTo>
                <a:lnTo>
                  <a:pt x="32562" y="101282"/>
                </a:lnTo>
                <a:lnTo>
                  <a:pt x="32562" y="305257"/>
                </a:lnTo>
                <a:lnTo>
                  <a:pt x="7362926" y="305257"/>
                </a:lnTo>
                <a:lnTo>
                  <a:pt x="7402360" y="297307"/>
                </a:lnTo>
                <a:lnTo>
                  <a:pt x="7434542" y="275590"/>
                </a:lnTo>
                <a:lnTo>
                  <a:pt x="7456246" y="243395"/>
                </a:lnTo>
                <a:lnTo>
                  <a:pt x="7464209" y="203962"/>
                </a:lnTo>
                <a:lnTo>
                  <a:pt x="7464209" y="0"/>
                </a:lnTo>
                <a:close/>
              </a:path>
              <a:path w="7483475" h="2917825">
                <a:moveTo>
                  <a:pt x="7483399" y="409092"/>
                </a:moveTo>
                <a:lnTo>
                  <a:pt x="101282" y="409092"/>
                </a:lnTo>
                <a:lnTo>
                  <a:pt x="61849" y="417042"/>
                </a:lnTo>
                <a:lnTo>
                  <a:pt x="29654" y="438759"/>
                </a:lnTo>
                <a:lnTo>
                  <a:pt x="7950" y="470954"/>
                </a:lnTo>
                <a:lnTo>
                  <a:pt x="0" y="510374"/>
                </a:lnTo>
                <a:lnTo>
                  <a:pt x="0" y="714349"/>
                </a:lnTo>
                <a:lnTo>
                  <a:pt x="7382116" y="714349"/>
                </a:lnTo>
                <a:lnTo>
                  <a:pt x="7421537" y="706386"/>
                </a:lnTo>
                <a:lnTo>
                  <a:pt x="7453731" y="684682"/>
                </a:lnTo>
                <a:lnTo>
                  <a:pt x="7475436" y="652475"/>
                </a:lnTo>
                <a:lnTo>
                  <a:pt x="7483399" y="613054"/>
                </a:lnTo>
                <a:lnTo>
                  <a:pt x="7483399" y="409092"/>
                </a:lnTo>
                <a:close/>
              </a:path>
            </a:pathLst>
          </a:custGeom>
          <a:solidFill>
            <a:srgbClr val="FDFFFF">
              <a:alpha val="85098"/>
            </a:srgbClr>
          </a:solidFill>
        </p:spPr>
        <p:txBody>
          <a:bodyPr wrap="square" lIns="0" tIns="0" rIns="0" bIns="0" rtlCol="0"/>
          <a:lstStyle/>
          <a:p>
            <a:endParaRPr/>
          </a:p>
        </p:txBody>
      </p:sp>
      <p:sp>
        <p:nvSpPr>
          <p:cNvPr id="25" name="object 25"/>
          <p:cNvSpPr txBox="1"/>
          <p:nvPr/>
        </p:nvSpPr>
        <p:spPr>
          <a:xfrm>
            <a:off x="5505161" y="3746132"/>
            <a:ext cx="1502410" cy="440055"/>
          </a:xfrm>
          <a:prstGeom prst="rect">
            <a:avLst/>
          </a:prstGeom>
        </p:spPr>
        <p:txBody>
          <a:bodyPr vert="horz" wrap="square" lIns="0" tIns="36830" rIns="0" bIns="0" rtlCol="0">
            <a:spAutoFit/>
          </a:bodyPr>
          <a:lstStyle/>
          <a:p>
            <a:pPr marL="127635" indent="-114935">
              <a:lnSpc>
                <a:spcPct val="100000"/>
              </a:lnSpc>
              <a:spcBef>
                <a:spcPts val="290"/>
              </a:spcBef>
              <a:buClr>
                <a:srgbClr val="002173"/>
              </a:buClr>
              <a:buChar char="•"/>
              <a:tabLst>
                <a:tab pos="127635" algn="l"/>
              </a:tabLst>
            </a:pPr>
            <a:r>
              <a:rPr sz="600" dirty="0">
                <a:latin typeface="Arial"/>
                <a:cs typeface="Arial"/>
              </a:rPr>
              <a:t>Based</a:t>
            </a:r>
            <a:r>
              <a:rPr sz="600" spc="-20" dirty="0">
                <a:latin typeface="Arial"/>
                <a:cs typeface="Arial"/>
              </a:rPr>
              <a:t> </a:t>
            </a:r>
            <a:r>
              <a:rPr sz="600" dirty="0">
                <a:latin typeface="Arial"/>
                <a:cs typeface="Arial"/>
              </a:rPr>
              <a:t>on</a:t>
            </a:r>
            <a:r>
              <a:rPr sz="600" spc="-10" dirty="0">
                <a:latin typeface="Arial"/>
                <a:cs typeface="Arial"/>
              </a:rPr>
              <a:t> </a:t>
            </a:r>
            <a:r>
              <a:rPr sz="600" b="1" dirty="0">
                <a:latin typeface="Arial"/>
                <a:cs typeface="Arial"/>
              </a:rPr>
              <a:t>%</a:t>
            </a:r>
            <a:r>
              <a:rPr sz="600" b="1" spc="-20" dirty="0">
                <a:latin typeface="Arial"/>
                <a:cs typeface="Arial"/>
              </a:rPr>
              <a:t> </a:t>
            </a:r>
            <a:r>
              <a:rPr sz="600" b="1" dirty="0">
                <a:solidFill>
                  <a:srgbClr val="002173"/>
                </a:solidFill>
                <a:latin typeface="Arial"/>
                <a:cs typeface="Arial"/>
              </a:rPr>
              <a:t>of</a:t>
            </a:r>
            <a:r>
              <a:rPr sz="600" b="1" spc="-20" dirty="0">
                <a:solidFill>
                  <a:srgbClr val="002173"/>
                </a:solidFill>
                <a:latin typeface="Arial"/>
                <a:cs typeface="Arial"/>
              </a:rPr>
              <a:t> </a:t>
            </a:r>
            <a:r>
              <a:rPr sz="600" b="1" dirty="0">
                <a:solidFill>
                  <a:srgbClr val="002173"/>
                </a:solidFill>
                <a:latin typeface="Arial"/>
                <a:cs typeface="Arial"/>
              </a:rPr>
              <a:t>Maximum</a:t>
            </a:r>
            <a:r>
              <a:rPr sz="600" b="1" spc="5" dirty="0">
                <a:solidFill>
                  <a:srgbClr val="002173"/>
                </a:solidFill>
                <a:latin typeface="Arial"/>
                <a:cs typeface="Arial"/>
              </a:rPr>
              <a:t> </a:t>
            </a:r>
            <a:r>
              <a:rPr sz="600" b="1" dirty="0">
                <a:solidFill>
                  <a:srgbClr val="002173"/>
                </a:solidFill>
                <a:latin typeface="Arial"/>
                <a:cs typeface="Arial"/>
              </a:rPr>
              <a:t>Total</a:t>
            </a:r>
            <a:r>
              <a:rPr sz="600" b="1" spc="-50" dirty="0">
                <a:solidFill>
                  <a:srgbClr val="002173"/>
                </a:solidFill>
                <a:latin typeface="Arial"/>
                <a:cs typeface="Arial"/>
              </a:rPr>
              <a:t> </a:t>
            </a:r>
            <a:r>
              <a:rPr sz="600" b="1" spc="-10" dirty="0">
                <a:solidFill>
                  <a:srgbClr val="002173"/>
                </a:solidFill>
                <a:latin typeface="Arial"/>
                <a:cs typeface="Arial"/>
              </a:rPr>
              <a:t>Points:</a:t>
            </a:r>
            <a:endParaRPr sz="600">
              <a:latin typeface="Arial"/>
              <a:cs typeface="Arial"/>
            </a:endParaRPr>
          </a:p>
          <a:p>
            <a:pPr marL="356235" lvl="1" indent="-114935">
              <a:lnSpc>
                <a:spcPct val="100000"/>
              </a:lnSpc>
              <a:spcBef>
                <a:spcPts val="195"/>
              </a:spcBef>
              <a:buClr>
                <a:srgbClr val="002173"/>
              </a:buClr>
              <a:buChar char="•"/>
              <a:tabLst>
                <a:tab pos="356235" algn="l"/>
              </a:tabLst>
            </a:pPr>
            <a:r>
              <a:rPr sz="600" dirty="0">
                <a:latin typeface="Arial"/>
                <a:cs typeface="Arial"/>
              </a:rPr>
              <a:t>≤25%;</a:t>
            </a:r>
            <a:r>
              <a:rPr sz="600" spc="-15" dirty="0">
                <a:latin typeface="Arial"/>
                <a:cs typeface="Arial"/>
              </a:rPr>
              <a:t> </a:t>
            </a:r>
            <a:r>
              <a:rPr sz="600" b="1" dirty="0">
                <a:solidFill>
                  <a:srgbClr val="002173"/>
                </a:solidFill>
                <a:latin typeface="Arial"/>
                <a:cs typeface="Arial"/>
              </a:rPr>
              <a:t>$0</a:t>
            </a:r>
            <a:r>
              <a:rPr sz="600" b="1" spc="-15" dirty="0">
                <a:solidFill>
                  <a:srgbClr val="002173"/>
                </a:solidFill>
                <a:latin typeface="Arial"/>
                <a:cs typeface="Arial"/>
              </a:rPr>
              <a:t> </a:t>
            </a:r>
            <a:r>
              <a:rPr sz="600" b="1" dirty="0">
                <a:solidFill>
                  <a:srgbClr val="002173"/>
                </a:solidFill>
                <a:latin typeface="Arial"/>
                <a:cs typeface="Arial"/>
              </a:rPr>
              <a:t>per</a:t>
            </a:r>
            <a:r>
              <a:rPr sz="600" b="1" spc="-20"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a:p>
            <a:pPr marL="356235" lvl="1" indent="-114935">
              <a:lnSpc>
                <a:spcPct val="100000"/>
              </a:lnSpc>
              <a:buClr>
                <a:srgbClr val="002173"/>
              </a:buClr>
              <a:buChar char="•"/>
              <a:tabLst>
                <a:tab pos="356235" algn="l"/>
              </a:tabLst>
            </a:pPr>
            <a:r>
              <a:rPr sz="600" dirty="0">
                <a:latin typeface="Arial"/>
                <a:cs typeface="Arial"/>
              </a:rPr>
              <a:t>&gt;25%</a:t>
            </a:r>
            <a:r>
              <a:rPr sz="600" spc="-10" dirty="0">
                <a:latin typeface="Arial"/>
                <a:cs typeface="Arial"/>
              </a:rPr>
              <a:t> </a:t>
            </a:r>
            <a:r>
              <a:rPr sz="600" dirty="0">
                <a:latin typeface="Arial"/>
                <a:cs typeface="Arial"/>
              </a:rPr>
              <a:t>-</a:t>
            </a:r>
            <a:r>
              <a:rPr sz="600" spc="-25" dirty="0">
                <a:latin typeface="Arial"/>
                <a:cs typeface="Arial"/>
              </a:rPr>
              <a:t> </a:t>
            </a:r>
            <a:r>
              <a:rPr sz="600" dirty="0">
                <a:latin typeface="Arial"/>
                <a:cs typeface="Arial"/>
              </a:rPr>
              <a:t>≤40%;</a:t>
            </a:r>
            <a:r>
              <a:rPr sz="600" spc="-15" dirty="0">
                <a:latin typeface="Arial"/>
                <a:cs typeface="Arial"/>
              </a:rPr>
              <a:t> </a:t>
            </a:r>
            <a:r>
              <a:rPr sz="600" b="1" dirty="0">
                <a:solidFill>
                  <a:srgbClr val="002173"/>
                </a:solidFill>
                <a:latin typeface="Arial"/>
                <a:cs typeface="Arial"/>
              </a:rPr>
              <a:t>$50</a:t>
            </a:r>
            <a:r>
              <a:rPr sz="600" b="1" spc="-15" dirty="0">
                <a:solidFill>
                  <a:srgbClr val="002173"/>
                </a:solidFill>
                <a:latin typeface="Arial"/>
                <a:cs typeface="Arial"/>
              </a:rPr>
              <a:t> </a:t>
            </a:r>
            <a:r>
              <a:rPr sz="600" b="1" dirty="0">
                <a:solidFill>
                  <a:srgbClr val="002173"/>
                </a:solidFill>
                <a:latin typeface="Arial"/>
                <a:cs typeface="Arial"/>
              </a:rPr>
              <a:t>per</a:t>
            </a:r>
            <a:r>
              <a:rPr sz="600" b="1" spc="-15"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a:p>
            <a:pPr marL="356235" lvl="1" indent="-114935">
              <a:lnSpc>
                <a:spcPct val="100000"/>
              </a:lnSpc>
              <a:buClr>
                <a:srgbClr val="002173"/>
              </a:buClr>
              <a:buChar char="•"/>
              <a:tabLst>
                <a:tab pos="356235" algn="l"/>
              </a:tabLst>
            </a:pPr>
            <a:r>
              <a:rPr sz="600" dirty="0">
                <a:latin typeface="Arial"/>
                <a:cs typeface="Arial"/>
              </a:rPr>
              <a:t>&gt;40%</a:t>
            </a:r>
            <a:r>
              <a:rPr sz="600" spc="-15" dirty="0">
                <a:latin typeface="Arial"/>
                <a:cs typeface="Arial"/>
              </a:rPr>
              <a:t> </a:t>
            </a:r>
            <a:r>
              <a:rPr sz="600" dirty="0">
                <a:latin typeface="Arial"/>
                <a:cs typeface="Arial"/>
              </a:rPr>
              <a:t>-</a:t>
            </a:r>
            <a:r>
              <a:rPr sz="600" spc="-25" dirty="0">
                <a:latin typeface="Arial"/>
                <a:cs typeface="Arial"/>
              </a:rPr>
              <a:t> </a:t>
            </a:r>
            <a:r>
              <a:rPr sz="600" dirty="0">
                <a:latin typeface="Arial"/>
                <a:cs typeface="Arial"/>
              </a:rPr>
              <a:t>≤55%;</a:t>
            </a:r>
            <a:r>
              <a:rPr sz="600" spc="-15" dirty="0">
                <a:latin typeface="Arial"/>
                <a:cs typeface="Arial"/>
              </a:rPr>
              <a:t> </a:t>
            </a:r>
            <a:r>
              <a:rPr sz="600" b="1" dirty="0">
                <a:solidFill>
                  <a:srgbClr val="002173"/>
                </a:solidFill>
                <a:latin typeface="Arial"/>
                <a:cs typeface="Arial"/>
              </a:rPr>
              <a:t>$100</a:t>
            </a:r>
            <a:r>
              <a:rPr sz="600" b="1" spc="-15" dirty="0">
                <a:solidFill>
                  <a:srgbClr val="002173"/>
                </a:solidFill>
                <a:latin typeface="Arial"/>
                <a:cs typeface="Arial"/>
              </a:rPr>
              <a:t> </a:t>
            </a:r>
            <a:r>
              <a:rPr sz="600" b="1" dirty="0">
                <a:solidFill>
                  <a:srgbClr val="002173"/>
                </a:solidFill>
                <a:latin typeface="Arial"/>
                <a:cs typeface="Arial"/>
              </a:rPr>
              <a:t>per</a:t>
            </a:r>
            <a:r>
              <a:rPr sz="600" b="1" spc="-20"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p:txBody>
      </p:sp>
      <p:sp>
        <p:nvSpPr>
          <p:cNvPr id="26" name="object 26"/>
          <p:cNvSpPr txBox="1"/>
          <p:nvPr/>
        </p:nvSpPr>
        <p:spPr>
          <a:xfrm>
            <a:off x="5505161" y="4186568"/>
            <a:ext cx="2861945" cy="208279"/>
          </a:xfrm>
          <a:prstGeom prst="rect">
            <a:avLst/>
          </a:prstGeom>
        </p:spPr>
        <p:txBody>
          <a:bodyPr vert="horz" wrap="square" lIns="0" tIns="12700" rIns="0" bIns="0" rtlCol="0">
            <a:spAutoFit/>
          </a:bodyPr>
          <a:lstStyle/>
          <a:p>
            <a:pPr marL="127635" indent="-114935">
              <a:lnSpc>
                <a:spcPct val="100000"/>
              </a:lnSpc>
              <a:spcBef>
                <a:spcPts val="100"/>
              </a:spcBef>
              <a:buClr>
                <a:srgbClr val="002173"/>
              </a:buClr>
              <a:buChar char="•"/>
              <a:tabLst>
                <a:tab pos="127635" algn="l"/>
              </a:tabLst>
            </a:pPr>
            <a:r>
              <a:rPr sz="600" spc="-10" dirty="0">
                <a:latin typeface="Arial"/>
                <a:cs typeface="Arial"/>
              </a:rPr>
              <a:t>Additional</a:t>
            </a:r>
            <a:r>
              <a:rPr sz="600" spc="-30" dirty="0">
                <a:latin typeface="Arial"/>
                <a:cs typeface="Arial"/>
              </a:rPr>
              <a:t> </a:t>
            </a:r>
            <a:r>
              <a:rPr sz="600" b="1" dirty="0">
                <a:solidFill>
                  <a:srgbClr val="002173"/>
                </a:solidFill>
                <a:latin typeface="Arial"/>
                <a:cs typeface="Arial"/>
              </a:rPr>
              <a:t>110%</a:t>
            </a:r>
            <a:r>
              <a:rPr sz="600" b="1" spc="-5" dirty="0">
                <a:solidFill>
                  <a:srgbClr val="002173"/>
                </a:solidFill>
                <a:latin typeface="Arial"/>
                <a:cs typeface="Arial"/>
              </a:rPr>
              <a:t> </a:t>
            </a:r>
            <a:r>
              <a:rPr sz="600" b="1" dirty="0">
                <a:solidFill>
                  <a:srgbClr val="002173"/>
                </a:solidFill>
                <a:latin typeface="Arial"/>
                <a:cs typeface="Arial"/>
              </a:rPr>
              <a:t>multiplier</a:t>
            </a:r>
            <a:r>
              <a:rPr sz="600" b="1" spc="-30" dirty="0">
                <a:solidFill>
                  <a:srgbClr val="002173"/>
                </a:solidFill>
                <a:latin typeface="Arial"/>
                <a:cs typeface="Arial"/>
              </a:rPr>
              <a:t> </a:t>
            </a:r>
            <a:r>
              <a:rPr sz="600" dirty="0">
                <a:latin typeface="Arial"/>
                <a:cs typeface="Arial"/>
              </a:rPr>
              <a:t>per</a:t>
            </a:r>
            <a:r>
              <a:rPr sz="600" spc="-20" dirty="0">
                <a:latin typeface="Arial"/>
                <a:cs typeface="Arial"/>
              </a:rPr>
              <a:t> </a:t>
            </a:r>
            <a:r>
              <a:rPr sz="600" dirty="0">
                <a:latin typeface="Arial"/>
                <a:cs typeface="Arial"/>
              </a:rPr>
              <a:t>member</a:t>
            </a:r>
            <a:r>
              <a:rPr sz="600" spc="25" dirty="0">
                <a:latin typeface="Arial"/>
                <a:cs typeface="Arial"/>
              </a:rPr>
              <a:t> </a:t>
            </a:r>
            <a:r>
              <a:rPr sz="600" dirty="0">
                <a:latin typeface="Arial"/>
                <a:cs typeface="Arial"/>
              </a:rPr>
              <a:t>if</a:t>
            </a:r>
            <a:r>
              <a:rPr sz="600" spc="-20" dirty="0">
                <a:latin typeface="Arial"/>
                <a:cs typeface="Arial"/>
              </a:rPr>
              <a:t> </a:t>
            </a:r>
            <a:r>
              <a:rPr sz="600" dirty="0">
                <a:latin typeface="Arial"/>
                <a:cs typeface="Arial"/>
              </a:rPr>
              <a:t>practices</a:t>
            </a:r>
            <a:r>
              <a:rPr sz="600" spc="-35" dirty="0">
                <a:latin typeface="Arial"/>
                <a:cs typeface="Arial"/>
              </a:rPr>
              <a:t> </a:t>
            </a:r>
            <a:r>
              <a:rPr sz="600" dirty="0">
                <a:latin typeface="Arial"/>
                <a:cs typeface="Arial"/>
              </a:rPr>
              <a:t>earn</a:t>
            </a:r>
            <a:r>
              <a:rPr sz="600" spc="-10" dirty="0">
                <a:latin typeface="Arial"/>
                <a:cs typeface="Arial"/>
              </a:rPr>
              <a:t> </a:t>
            </a:r>
            <a:r>
              <a:rPr sz="600" dirty="0">
                <a:latin typeface="Arial"/>
                <a:cs typeface="Arial"/>
              </a:rPr>
              <a:t>a</a:t>
            </a:r>
            <a:r>
              <a:rPr sz="600" spc="-25" dirty="0">
                <a:latin typeface="Arial"/>
                <a:cs typeface="Arial"/>
              </a:rPr>
              <a:t> </a:t>
            </a:r>
            <a:r>
              <a:rPr sz="600" dirty="0">
                <a:latin typeface="Arial"/>
                <a:cs typeface="Arial"/>
              </a:rPr>
              <a:t>performance</a:t>
            </a:r>
            <a:r>
              <a:rPr sz="600" spc="5" dirty="0">
                <a:latin typeface="Arial"/>
                <a:cs typeface="Arial"/>
              </a:rPr>
              <a:t> </a:t>
            </a:r>
            <a:r>
              <a:rPr sz="600" dirty="0">
                <a:latin typeface="Arial"/>
                <a:cs typeface="Arial"/>
              </a:rPr>
              <a:t>score</a:t>
            </a:r>
            <a:r>
              <a:rPr sz="600" spc="-10" dirty="0">
                <a:latin typeface="Arial"/>
                <a:cs typeface="Arial"/>
              </a:rPr>
              <a:t> </a:t>
            </a:r>
            <a:r>
              <a:rPr sz="600" spc="-25" dirty="0">
                <a:latin typeface="Arial"/>
                <a:cs typeface="Arial"/>
              </a:rPr>
              <a:t>of</a:t>
            </a:r>
            <a:endParaRPr sz="600">
              <a:latin typeface="Arial"/>
              <a:cs typeface="Arial"/>
            </a:endParaRPr>
          </a:p>
          <a:p>
            <a:pPr marL="129539">
              <a:lnSpc>
                <a:spcPct val="100000"/>
              </a:lnSpc>
            </a:pPr>
            <a:r>
              <a:rPr sz="600" dirty="0">
                <a:solidFill>
                  <a:srgbClr val="002173"/>
                </a:solidFill>
                <a:latin typeface="Arial"/>
                <a:cs typeface="Arial"/>
              </a:rPr>
              <a:t>&gt;</a:t>
            </a:r>
            <a:r>
              <a:rPr sz="600" b="1" dirty="0">
                <a:solidFill>
                  <a:srgbClr val="002173"/>
                </a:solidFill>
                <a:latin typeface="Arial"/>
                <a:cs typeface="Arial"/>
              </a:rPr>
              <a:t>75%</a:t>
            </a:r>
            <a:r>
              <a:rPr sz="600" b="1" spc="-15" dirty="0">
                <a:solidFill>
                  <a:srgbClr val="002173"/>
                </a:solidFill>
                <a:latin typeface="Arial"/>
                <a:cs typeface="Arial"/>
              </a:rPr>
              <a:t> </a:t>
            </a:r>
            <a:r>
              <a:rPr sz="600" dirty="0">
                <a:latin typeface="Arial"/>
                <a:cs typeface="Arial"/>
              </a:rPr>
              <a:t>for</a:t>
            </a:r>
            <a:r>
              <a:rPr sz="600" spc="-25" dirty="0">
                <a:latin typeface="Arial"/>
                <a:cs typeface="Arial"/>
              </a:rPr>
              <a:t> </a:t>
            </a:r>
            <a:r>
              <a:rPr sz="600" dirty="0">
                <a:latin typeface="Arial"/>
                <a:cs typeface="Arial"/>
              </a:rPr>
              <a:t>Advanced</a:t>
            </a:r>
            <a:r>
              <a:rPr sz="600" spc="-20" dirty="0">
                <a:latin typeface="Arial"/>
                <a:cs typeface="Arial"/>
              </a:rPr>
              <a:t> </a:t>
            </a:r>
            <a:r>
              <a:rPr sz="600" dirty="0">
                <a:latin typeface="Arial"/>
                <a:cs typeface="Arial"/>
              </a:rPr>
              <a:t>Care</a:t>
            </a:r>
            <a:r>
              <a:rPr sz="600" spc="-15" dirty="0">
                <a:latin typeface="Arial"/>
                <a:cs typeface="Arial"/>
              </a:rPr>
              <a:t> </a:t>
            </a:r>
            <a:r>
              <a:rPr sz="600" dirty="0">
                <a:latin typeface="Arial"/>
                <a:cs typeface="Arial"/>
              </a:rPr>
              <a:t>Planning</a:t>
            </a:r>
            <a:r>
              <a:rPr sz="600" spc="-25" dirty="0">
                <a:latin typeface="Arial"/>
                <a:cs typeface="Arial"/>
              </a:rPr>
              <a:t> </a:t>
            </a:r>
            <a:r>
              <a:rPr sz="600" dirty="0">
                <a:latin typeface="Arial"/>
                <a:cs typeface="Arial"/>
              </a:rPr>
              <a:t>or</a:t>
            </a:r>
            <a:r>
              <a:rPr sz="600" spc="-15" dirty="0">
                <a:latin typeface="Arial"/>
                <a:cs typeface="Arial"/>
              </a:rPr>
              <a:t> </a:t>
            </a:r>
            <a:r>
              <a:rPr sz="600" dirty="0">
                <a:latin typeface="Arial"/>
                <a:cs typeface="Arial"/>
              </a:rPr>
              <a:t>Pain</a:t>
            </a:r>
            <a:r>
              <a:rPr sz="600" spc="-25" dirty="0">
                <a:latin typeface="Arial"/>
                <a:cs typeface="Arial"/>
              </a:rPr>
              <a:t> </a:t>
            </a:r>
            <a:r>
              <a:rPr sz="600" spc="-10" dirty="0">
                <a:latin typeface="Arial"/>
                <a:cs typeface="Arial"/>
              </a:rPr>
              <a:t>Assessment</a:t>
            </a:r>
            <a:endParaRPr sz="600">
              <a:latin typeface="Arial"/>
              <a:cs typeface="Arial"/>
            </a:endParaRPr>
          </a:p>
        </p:txBody>
      </p:sp>
      <p:sp>
        <p:nvSpPr>
          <p:cNvPr id="27" name="object 27"/>
          <p:cNvSpPr txBox="1"/>
          <p:nvPr/>
        </p:nvSpPr>
        <p:spPr>
          <a:xfrm>
            <a:off x="5505161" y="2074382"/>
            <a:ext cx="2671445" cy="124460"/>
          </a:xfrm>
          <a:prstGeom prst="rect">
            <a:avLst/>
          </a:prstGeom>
        </p:spPr>
        <p:txBody>
          <a:bodyPr vert="horz" wrap="square" lIns="0" tIns="12065" rIns="0" bIns="0" rtlCol="0">
            <a:spAutoFit/>
          </a:bodyPr>
          <a:lstStyle/>
          <a:p>
            <a:pPr marL="126364" indent="-113664">
              <a:lnSpc>
                <a:spcPct val="100000"/>
              </a:lnSpc>
              <a:spcBef>
                <a:spcPts val="95"/>
              </a:spcBef>
              <a:buClr>
                <a:srgbClr val="1F69E7"/>
              </a:buClr>
              <a:buChar char="•"/>
              <a:tabLst>
                <a:tab pos="126364" algn="l"/>
              </a:tabLst>
            </a:pPr>
            <a:r>
              <a:rPr sz="650" spc="-10" dirty="0">
                <a:latin typeface="Arial"/>
                <a:cs typeface="Arial"/>
              </a:rPr>
              <a:t>Members</a:t>
            </a:r>
            <a:r>
              <a:rPr sz="650" spc="10" dirty="0">
                <a:latin typeface="Arial"/>
                <a:cs typeface="Arial"/>
              </a:rPr>
              <a:t> </a:t>
            </a:r>
            <a:r>
              <a:rPr sz="650" spc="-10" dirty="0">
                <a:latin typeface="Arial"/>
                <a:cs typeface="Arial"/>
              </a:rPr>
              <a:t>receiving</a:t>
            </a:r>
            <a:r>
              <a:rPr sz="650" spc="15" dirty="0">
                <a:latin typeface="Arial"/>
                <a:cs typeface="Arial"/>
              </a:rPr>
              <a:t> </a:t>
            </a:r>
            <a:r>
              <a:rPr sz="650" b="1" dirty="0">
                <a:solidFill>
                  <a:srgbClr val="002173"/>
                </a:solidFill>
                <a:latin typeface="Arial"/>
                <a:cs typeface="Arial"/>
              </a:rPr>
              <a:t>IV or</a:t>
            </a:r>
            <a:r>
              <a:rPr sz="650" b="1" spc="15" dirty="0">
                <a:solidFill>
                  <a:srgbClr val="002173"/>
                </a:solidFill>
                <a:latin typeface="Arial"/>
                <a:cs typeface="Arial"/>
              </a:rPr>
              <a:t> </a:t>
            </a:r>
            <a:r>
              <a:rPr sz="650" b="1" spc="-10" dirty="0">
                <a:solidFill>
                  <a:srgbClr val="002173"/>
                </a:solidFill>
                <a:latin typeface="Arial"/>
                <a:cs typeface="Arial"/>
              </a:rPr>
              <a:t>injectable</a:t>
            </a:r>
            <a:r>
              <a:rPr sz="650" b="1" dirty="0">
                <a:solidFill>
                  <a:srgbClr val="002173"/>
                </a:solidFill>
                <a:latin typeface="Arial"/>
                <a:cs typeface="Arial"/>
              </a:rPr>
              <a:t> </a:t>
            </a:r>
            <a:r>
              <a:rPr sz="650" spc="-10" dirty="0">
                <a:latin typeface="Arial"/>
                <a:cs typeface="Arial"/>
              </a:rPr>
              <a:t>chemotherapy</a:t>
            </a:r>
            <a:r>
              <a:rPr sz="650" spc="45" dirty="0">
                <a:latin typeface="Arial"/>
                <a:cs typeface="Arial"/>
              </a:rPr>
              <a:t> </a:t>
            </a:r>
            <a:r>
              <a:rPr sz="650" spc="-10" dirty="0">
                <a:latin typeface="Arial"/>
                <a:cs typeface="Arial"/>
              </a:rPr>
              <a:t>(CAR-</a:t>
            </a:r>
            <a:r>
              <a:rPr sz="650" dirty="0">
                <a:latin typeface="Arial"/>
                <a:cs typeface="Arial"/>
              </a:rPr>
              <a:t>T</a:t>
            </a:r>
            <a:r>
              <a:rPr sz="650" spc="30" dirty="0">
                <a:latin typeface="Arial"/>
                <a:cs typeface="Arial"/>
              </a:rPr>
              <a:t> </a:t>
            </a:r>
            <a:r>
              <a:rPr sz="650" spc="-10" dirty="0">
                <a:latin typeface="Arial"/>
                <a:cs typeface="Arial"/>
              </a:rPr>
              <a:t>excluded)</a:t>
            </a:r>
            <a:endParaRPr sz="650">
              <a:latin typeface="Arial"/>
              <a:cs typeface="Arial"/>
            </a:endParaRPr>
          </a:p>
        </p:txBody>
      </p:sp>
      <p:sp>
        <p:nvSpPr>
          <p:cNvPr id="28" name="object 28"/>
          <p:cNvSpPr txBox="1"/>
          <p:nvPr/>
        </p:nvSpPr>
        <p:spPr>
          <a:xfrm>
            <a:off x="5505161" y="1674239"/>
            <a:ext cx="1238885" cy="124460"/>
          </a:xfrm>
          <a:prstGeom prst="rect">
            <a:avLst/>
          </a:prstGeom>
        </p:spPr>
        <p:txBody>
          <a:bodyPr vert="horz" wrap="square" lIns="0" tIns="12065" rIns="0" bIns="0" rtlCol="0">
            <a:spAutoFit/>
          </a:bodyPr>
          <a:lstStyle/>
          <a:p>
            <a:pPr marL="126364" indent="-113664">
              <a:lnSpc>
                <a:spcPct val="100000"/>
              </a:lnSpc>
              <a:spcBef>
                <a:spcPts val="95"/>
              </a:spcBef>
              <a:buClr>
                <a:srgbClr val="1F69E7"/>
              </a:buClr>
              <a:buFont typeface="Arial"/>
              <a:buChar char="•"/>
              <a:tabLst>
                <a:tab pos="126364" algn="l"/>
              </a:tabLst>
            </a:pPr>
            <a:r>
              <a:rPr sz="650" b="1" dirty="0">
                <a:solidFill>
                  <a:srgbClr val="002173"/>
                </a:solidFill>
                <a:latin typeface="Arial"/>
                <a:cs typeface="Arial"/>
              </a:rPr>
              <a:t>Pilot</a:t>
            </a:r>
            <a:r>
              <a:rPr sz="650" b="1" spc="-10" dirty="0">
                <a:solidFill>
                  <a:srgbClr val="002173"/>
                </a:solidFill>
                <a:latin typeface="Arial"/>
                <a:cs typeface="Arial"/>
              </a:rPr>
              <a:t> </a:t>
            </a:r>
            <a:r>
              <a:rPr sz="650" dirty="0">
                <a:latin typeface="Arial"/>
                <a:cs typeface="Arial"/>
              </a:rPr>
              <a:t>(at</a:t>
            </a:r>
            <a:r>
              <a:rPr sz="650" spc="-5" dirty="0">
                <a:latin typeface="Arial"/>
                <a:cs typeface="Arial"/>
              </a:rPr>
              <a:t> </a:t>
            </a:r>
            <a:r>
              <a:rPr sz="650" dirty="0">
                <a:latin typeface="Arial"/>
                <a:cs typeface="Arial"/>
              </a:rPr>
              <a:t>select </a:t>
            </a:r>
            <a:r>
              <a:rPr sz="650" spc="-10" dirty="0">
                <a:latin typeface="Arial"/>
                <a:cs typeface="Arial"/>
              </a:rPr>
              <a:t>providers</a:t>
            </a:r>
            <a:r>
              <a:rPr sz="650" spc="-5" dirty="0">
                <a:latin typeface="Arial"/>
                <a:cs typeface="Arial"/>
              </a:rPr>
              <a:t> </a:t>
            </a:r>
            <a:r>
              <a:rPr sz="650" spc="-20" dirty="0">
                <a:latin typeface="Arial"/>
                <a:cs typeface="Arial"/>
              </a:rPr>
              <a:t>only)</a:t>
            </a:r>
            <a:endParaRPr sz="650">
              <a:latin typeface="Arial"/>
              <a:cs typeface="Arial"/>
            </a:endParaRPr>
          </a:p>
        </p:txBody>
      </p:sp>
      <p:sp>
        <p:nvSpPr>
          <p:cNvPr id="29" name="object 29"/>
          <p:cNvSpPr txBox="1"/>
          <p:nvPr/>
        </p:nvSpPr>
        <p:spPr>
          <a:xfrm>
            <a:off x="2238932" y="2501725"/>
            <a:ext cx="2413635" cy="124460"/>
          </a:xfrm>
          <a:prstGeom prst="rect">
            <a:avLst/>
          </a:prstGeom>
        </p:spPr>
        <p:txBody>
          <a:bodyPr vert="horz" wrap="square" lIns="0" tIns="12065" rIns="0" bIns="0" rtlCol="0">
            <a:spAutoFit/>
          </a:bodyPr>
          <a:lstStyle/>
          <a:p>
            <a:pPr marL="123825" indent="-111125">
              <a:lnSpc>
                <a:spcPct val="100000"/>
              </a:lnSpc>
              <a:spcBef>
                <a:spcPts val="95"/>
              </a:spcBef>
              <a:buFont typeface="Arial"/>
              <a:buChar char="•"/>
              <a:tabLst>
                <a:tab pos="123825" algn="l"/>
              </a:tabLst>
            </a:pPr>
            <a:r>
              <a:rPr sz="650" b="1" dirty="0">
                <a:solidFill>
                  <a:srgbClr val="C610BE"/>
                </a:solidFill>
                <a:latin typeface="Arial"/>
                <a:cs typeface="Arial"/>
              </a:rPr>
              <a:t>6</a:t>
            </a:r>
            <a:r>
              <a:rPr sz="650" b="1" spc="-25" dirty="0">
                <a:solidFill>
                  <a:srgbClr val="C610BE"/>
                </a:solidFill>
                <a:latin typeface="Arial"/>
                <a:cs typeface="Arial"/>
              </a:rPr>
              <a:t> </a:t>
            </a:r>
            <a:r>
              <a:rPr sz="650" b="1" dirty="0">
                <a:solidFill>
                  <a:srgbClr val="C610BE"/>
                </a:solidFill>
                <a:latin typeface="Arial"/>
                <a:cs typeface="Arial"/>
              </a:rPr>
              <a:t>months</a:t>
            </a:r>
            <a:r>
              <a:rPr sz="650" b="1" spc="-5" dirty="0">
                <a:solidFill>
                  <a:srgbClr val="C610BE"/>
                </a:solidFill>
                <a:latin typeface="Arial"/>
                <a:cs typeface="Arial"/>
              </a:rPr>
              <a:t> </a:t>
            </a:r>
            <a:r>
              <a:rPr sz="650" spc="-10" dirty="0">
                <a:latin typeface="Arial"/>
                <a:cs typeface="Arial"/>
              </a:rPr>
              <a:t>(January</a:t>
            </a:r>
            <a:r>
              <a:rPr sz="650" dirty="0">
                <a:latin typeface="Arial"/>
                <a:cs typeface="Arial"/>
              </a:rPr>
              <a:t> </a:t>
            </a:r>
            <a:r>
              <a:rPr sz="650" spc="-10" dirty="0">
                <a:latin typeface="Arial"/>
                <a:cs typeface="Arial"/>
              </a:rPr>
              <a:t>through</a:t>
            </a:r>
            <a:r>
              <a:rPr sz="650" dirty="0">
                <a:latin typeface="Arial"/>
                <a:cs typeface="Arial"/>
              </a:rPr>
              <a:t> June and July</a:t>
            </a:r>
            <a:r>
              <a:rPr sz="650" spc="-20" dirty="0">
                <a:latin typeface="Arial"/>
                <a:cs typeface="Arial"/>
              </a:rPr>
              <a:t> </a:t>
            </a:r>
            <a:r>
              <a:rPr sz="650" spc="-10" dirty="0">
                <a:latin typeface="Arial"/>
                <a:cs typeface="Arial"/>
              </a:rPr>
              <a:t>through</a:t>
            </a:r>
            <a:r>
              <a:rPr sz="650" dirty="0">
                <a:latin typeface="Arial"/>
                <a:cs typeface="Arial"/>
              </a:rPr>
              <a:t> </a:t>
            </a:r>
            <a:r>
              <a:rPr sz="650" spc="-10" dirty="0">
                <a:latin typeface="Arial"/>
                <a:cs typeface="Arial"/>
              </a:rPr>
              <a:t>December)</a:t>
            </a:r>
            <a:endParaRPr sz="650">
              <a:latin typeface="Arial"/>
              <a:cs typeface="Arial"/>
            </a:endParaRPr>
          </a:p>
        </p:txBody>
      </p:sp>
      <p:sp>
        <p:nvSpPr>
          <p:cNvPr id="30" name="object 30"/>
          <p:cNvSpPr txBox="1"/>
          <p:nvPr/>
        </p:nvSpPr>
        <p:spPr>
          <a:xfrm>
            <a:off x="2238932" y="3006012"/>
            <a:ext cx="2656205" cy="371475"/>
          </a:xfrm>
          <a:prstGeom prst="rect">
            <a:avLst/>
          </a:prstGeom>
        </p:spPr>
        <p:txBody>
          <a:bodyPr vert="horz" wrap="square" lIns="0" tIns="36830" rIns="0" bIns="0" rtlCol="0">
            <a:spAutoFit/>
          </a:bodyPr>
          <a:lstStyle/>
          <a:p>
            <a:pPr marL="123825" indent="-111125">
              <a:lnSpc>
                <a:spcPct val="100000"/>
              </a:lnSpc>
              <a:spcBef>
                <a:spcPts val="290"/>
              </a:spcBef>
              <a:buFont typeface="Arial"/>
              <a:buChar char="•"/>
              <a:tabLst>
                <a:tab pos="123825" algn="l"/>
              </a:tabLst>
            </a:pPr>
            <a:r>
              <a:rPr sz="650" b="1" dirty="0">
                <a:solidFill>
                  <a:srgbClr val="BD1CD0"/>
                </a:solidFill>
                <a:latin typeface="Arial"/>
                <a:cs typeface="Arial"/>
              </a:rPr>
              <a:t>Pathway</a:t>
            </a:r>
            <a:r>
              <a:rPr sz="650" b="1" spc="-20" dirty="0">
                <a:solidFill>
                  <a:srgbClr val="BD1CD0"/>
                </a:solidFill>
                <a:latin typeface="Arial"/>
                <a:cs typeface="Arial"/>
              </a:rPr>
              <a:t> </a:t>
            </a:r>
            <a:r>
              <a:rPr sz="650" b="1" spc="-10" dirty="0">
                <a:solidFill>
                  <a:srgbClr val="BD1CD0"/>
                </a:solidFill>
                <a:latin typeface="Arial"/>
                <a:cs typeface="Arial"/>
              </a:rPr>
              <a:t>adherence</a:t>
            </a:r>
            <a:r>
              <a:rPr sz="650" b="1" spc="20" dirty="0">
                <a:solidFill>
                  <a:srgbClr val="BD1CD0"/>
                </a:solidFill>
                <a:latin typeface="Arial"/>
                <a:cs typeface="Arial"/>
              </a:rPr>
              <a:t> </a:t>
            </a:r>
            <a:r>
              <a:rPr sz="650" b="1" dirty="0">
                <a:solidFill>
                  <a:srgbClr val="BD1CD0"/>
                </a:solidFill>
                <a:latin typeface="Arial"/>
                <a:cs typeface="Arial"/>
              </a:rPr>
              <a:t>of</a:t>
            </a:r>
            <a:r>
              <a:rPr sz="650" b="1" spc="-15" dirty="0">
                <a:solidFill>
                  <a:srgbClr val="BD1CD0"/>
                </a:solidFill>
                <a:latin typeface="Arial"/>
                <a:cs typeface="Arial"/>
              </a:rPr>
              <a:t> </a:t>
            </a:r>
            <a:r>
              <a:rPr sz="650" b="1" dirty="0">
                <a:solidFill>
                  <a:srgbClr val="BD1CD0"/>
                </a:solidFill>
                <a:latin typeface="Arial"/>
                <a:cs typeface="Arial"/>
              </a:rPr>
              <a:t>75%</a:t>
            </a:r>
            <a:r>
              <a:rPr sz="650" b="1" spc="-5" dirty="0">
                <a:solidFill>
                  <a:srgbClr val="BD1CD0"/>
                </a:solidFill>
                <a:latin typeface="Arial"/>
                <a:cs typeface="Arial"/>
              </a:rPr>
              <a:t> </a:t>
            </a:r>
            <a:r>
              <a:rPr sz="650" dirty="0">
                <a:latin typeface="Arial"/>
                <a:cs typeface="Arial"/>
              </a:rPr>
              <a:t>(as</a:t>
            </a:r>
            <a:r>
              <a:rPr sz="650" spc="-5" dirty="0">
                <a:latin typeface="Arial"/>
                <a:cs typeface="Arial"/>
              </a:rPr>
              <a:t> </a:t>
            </a:r>
            <a:r>
              <a:rPr sz="650" spc="-10" dirty="0">
                <a:latin typeface="Arial"/>
                <a:cs typeface="Arial"/>
              </a:rPr>
              <a:t>determined</a:t>
            </a:r>
            <a:r>
              <a:rPr sz="650" spc="-5" dirty="0">
                <a:latin typeface="Arial"/>
                <a:cs typeface="Arial"/>
              </a:rPr>
              <a:t> </a:t>
            </a:r>
            <a:r>
              <a:rPr sz="650" dirty="0">
                <a:latin typeface="Arial"/>
                <a:cs typeface="Arial"/>
              </a:rPr>
              <a:t>by</a:t>
            </a:r>
            <a:r>
              <a:rPr sz="650" spc="-5" dirty="0">
                <a:latin typeface="Arial"/>
                <a:cs typeface="Arial"/>
              </a:rPr>
              <a:t> </a:t>
            </a:r>
            <a:r>
              <a:rPr sz="650" spc="-20" dirty="0">
                <a:latin typeface="Arial"/>
                <a:cs typeface="Arial"/>
              </a:rPr>
              <a:t>ePA)</a:t>
            </a:r>
            <a:endParaRPr sz="650">
              <a:latin typeface="Arial"/>
              <a:cs typeface="Arial"/>
            </a:endParaRPr>
          </a:p>
          <a:p>
            <a:pPr marL="123825" indent="-111125">
              <a:lnSpc>
                <a:spcPct val="100000"/>
              </a:lnSpc>
              <a:spcBef>
                <a:spcPts val="195"/>
              </a:spcBef>
              <a:buClr>
                <a:srgbClr val="C610BE"/>
              </a:buClr>
              <a:buChar char="•"/>
              <a:tabLst>
                <a:tab pos="123825" algn="l"/>
              </a:tabLst>
            </a:pPr>
            <a:r>
              <a:rPr sz="650" dirty="0">
                <a:latin typeface="Arial"/>
                <a:cs typeface="Arial"/>
              </a:rPr>
              <a:t>Minimum</a:t>
            </a:r>
            <a:r>
              <a:rPr sz="650" spc="-20" dirty="0">
                <a:latin typeface="Arial"/>
                <a:cs typeface="Arial"/>
              </a:rPr>
              <a:t> </a:t>
            </a:r>
            <a:r>
              <a:rPr sz="650" dirty="0">
                <a:latin typeface="Arial"/>
                <a:cs typeface="Arial"/>
              </a:rPr>
              <a:t>of</a:t>
            </a:r>
            <a:r>
              <a:rPr sz="650" spc="-20" dirty="0">
                <a:latin typeface="Arial"/>
                <a:cs typeface="Arial"/>
              </a:rPr>
              <a:t> </a:t>
            </a:r>
            <a:r>
              <a:rPr sz="650" b="1" dirty="0">
                <a:solidFill>
                  <a:srgbClr val="BD1CD0"/>
                </a:solidFill>
                <a:latin typeface="Arial"/>
                <a:cs typeface="Arial"/>
              </a:rPr>
              <a:t>5</a:t>
            </a:r>
            <a:r>
              <a:rPr sz="650" b="1" spc="-20" dirty="0">
                <a:solidFill>
                  <a:srgbClr val="BD1CD0"/>
                </a:solidFill>
                <a:latin typeface="Arial"/>
                <a:cs typeface="Arial"/>
              </a:rPr>
              <a:t> </a:t>
            </a:r>
            <a:r>
              <a:rPr sz="650" b="1" dirty="0">
                <a:solidFill>
                  <a:srgbClr val="BD1CD0"/>
                </a:solidFill>
                <a:latin typeface="Arial"/>
                <a:cs typeface="Arial"/>
              </a:rPr>
              <a:t>prior</a:t>
            </a:r>
            <a:r>
              <a:rPr sz="650" b="1" spc="-25" dirty="0">
                <a:solidFill>
                  <a:srgbClr val="BD1CD0"/>
                </a:solidFill>
                <a:latin typeface="Arial"/>
                <a:cs typeface="Arial"/>
              </a:rPr>
              <a:t> </a:t>
            </a:r>
            <a:r>
              <a:rPr sz="650" b="1" spc="-10" dirty="0">
                <a:solidFill>
                  <a:srgbClr val="BD1CD0"/>
                </a:solidFill>
                <a:latin typeface="Arial"/>
                <a:cs typeface="Arial"/>
              </a:rPr>
              <a:t>authorizations</a:t>
            </a:r>
            <a:r>
              <a:rPr sz="650" b="1" spc="-20" dirty="0">
                <a:solidFill>
                  <a:srgbClr val="BD1CD0"/>
                </a:solidFill>
                <a:latin typeface="Arial"/>
                <a:cs typeface="Arial"/>
              </a:rPr>
              <a:t> </a:t>
            </a:r>
            <a:r>
              <a:rPr sz="650" b="1" dirty="0">
                <a:solidFill>
                  <a:srgbClr val="BD1CD0"/>
                </a:solidFill>
                <a:latin typeface="Arial"/>
                <a:cs typeface="Arial"/>
              </a:rPr>
              <a:t>must</a:t>
            </a:r>
            <a:r>
              <a:rPr sz="650" b="1" spc="-5" dirty="0">
                <a:solidFill>
                  <a:srgbClr val="BD1CD0"/>
                </a:solidFill>
                <a:latin typeface="Arial"/>
                <a:cs typeface="Arial"/>
              </a:rPr>
              <a:t> </a:t>
            </a:r>
            <a:r>
              <a:rPr sz="650" b="1" dirty="0">
                <a:solidFill>
                  <a:srgbClr val="BD1CD0"/>
                </a:solidFill>
                <a:latin typeface="Arial"/>
                <a:cs typeface="Arial"/>
              </a:rPr>
              <a:t>be</a:t>
            </a:r>
            <a:r>
              <a:rPr sz="650" b="1" spc="-20" dirty="0">
                <a:solidFill>
                  <a:srgbClr val="BD1CD0"/>
                </a:solidFill>
                <a:latin typeface="Arial"/>
                <a:cs typeface="Arial"/>
              </a:rPr>
              <a:t> </a:t>
            </a:r>
            <a:r>
              <a:rPr sz="650" b="1" dirty="0">
                <a:solidFill>
                  <a:srgbClr val="BD1CD0"/>
                </a:solidFill>
                <a:latin typeface="Arial"/>
                <a:cs typeface="Arial"/>
              </a:rPr>
              <a:t>submitted</a:t>
            </a:r>
            <a:r>
              <a:rPr sz="650" b="1" spc="-5" dirty="0">
                <a:solidFill>
                  <a:srgbClr val="BD1CD0"/>
                </a:solidFill>
                <a:latin typeface="Arial"/>
                <a:cs typeface="Arial"/>
              </a:rPr>
              <a:t> </a:t>
            </a:r>
            <a:r>
              <a:rPr sz="650" b="1" dirty="0">
                <a:solidFill>
                  <a:srgbClr val="BD1CD0"/>
                </a:solidFill>
                <a:latin typeface="Arial"/>
                <a:cs typeface="Arial"/>
              </a:rPr>
              <a:t>&amp;</a:t>
            </a:r>
            <a:r>
              <a:rPr sz="650" b="1" spc="-20" dirty="0">
                <a:solidFill>
                  <a:srgbClr val="BD1CD0"/>
                </a:solidFill>
                <a:latin typeface="Arial"/>
                <a:cs typeface="Arial"/>
              </a:rPr>
              <a:t> </a:t>
            </a:r>
            <a:r>
              <a:rPr sz="650" b="1" spc="-10" dirty="0">
                <a:solidFill>
                  <a:srgbClr val="BD1CD0"/>
                </a:solidFill>
                <a:latin typeface="Arial"/>
                <a:cs typeface="Arial"/>
              </a:rPr>
              <a:t>approved</a:t>
            </a:r>
            <a:endParaRPr sz="650">
              <a:latin typeface="Arial"/>
              <a:cs typeface="Arial"/>
            </a:endParaRPr>
          </a:p>
          <a:p>
            <a:pPr marL="127000">
              <a:lnSpc>
                <a:spcPct val="100000"/>
              </a:lnSpc>
            </a:pPr>
            <a:r>
              <a:rPr sz="650" dirty="0">
                <a:latin typeface="Arial"/>
                <a:cs typeface="Arial"/>
              </a:rPr>
              <a:t>for</a:t>
            </a:r>
            <a:r>
              <a:rPr sz="650" spc="-35" dirty="0">
                <a:latin typeface="Arial"/>
                <a:cs typeface="Arial"/>
              </a:rPr>
              <a:t> </a:t>
            </a:r>
            <a:r>
              <a:rPr sz="650" dirty="0">
                <a:latin typeface="Arial"/>
                <a:cs typeface="Arial"/>
              </a:rPr>
              <a:t>a</a:t>
            </a:r>
            <a:r>
              <a:rPr sz="650" spc="-25" dirty="0">
                <a:latin typeface="Arial"/>
                <a:cs typeface="Arial"/>
              </a:rPr>
              <a:t> </a:t>
            </a:r>
            <a:r>
              <a:rPr sz="650" dirty="0">
                <a:latin typeface="Arial"/>
                <a:cs typeface="Arial"/>
              </a:rPr>
              <a:t>cancer</a:t>
            </a:r>
            <a:r>
              <a:rPr sz="650" spc="-10" dirty="0">
                <a:latin typeface="Arial"/>
                <a:cs typeface="Arial"/>
              </a:rPr>
              <a:t> </a:t>
            </a:r>
            <a:r>
              <a:rPr sz="650" dirty="0">
                <a:latin typeface="Arial"/>
                <a:cs typeface="Arial"/>
              </a:rPr>
              <a:t>type</a:t>
            </a:r>
            <a:r>
              <a:rPr sz="650" spc="-20" dirty="0">
                <a:latin typeface="Arial"/>
                <a:cs typeface="Arial"/>
              </a:rPr>
              <a:t> </a:t>
            </a:r>
            <a:r>
              <a:rPr sz="650" dirty="0">
                <a:latin typeface="Arial"/>
                <a:cs typeface="Arial"/>
              </a:rPr>
              <a:t>with</a:t>
            </a:r>
            <a:r>
              <a:rPr sz="650" spc="-35" dirty="0">
                <a:latin typeface="Arial"/>
                <a:cs typeface="Arial"/>
              </a:rPr>
              <a:t> </a:t>
            </a:r>
            <a:r>
              <a:rPr sz="650" spc="-10" dirty="0">
                <a:latin typeface="Arial"/>
                <a:cs typeface="Arial"/>
              </a:rPr>
              <a:t>available</a:t>
            </a:r>
            <a:r>
              <a:rPr sz="650" spc="-30" dirty="0">
                <a:latin typeface="Arial"/>
                <a:cs typeface="Arial"/>
              </a:rPr>
              <a:t> </a:t>
            </a:r>
            <a:r>
              <a:rPr sz="650" dirty="0">
                <a:latin typeface="Arial"/>
                <a:cs typeface="Arial"/>
              </a:rPr>
              <a:t>Cancer Therapy</a:t>
            </a:r>
            <a:r>
              <a:rPr sz="650" spc="-10" dirty="0">
                <a:latin typeface="Arial"/>
                <a:cs typeface="Arial"/>
              </a:rPr>
              <a:t> Pathway</a:t>
            </a:r>
            <a:endParaRPr sz="650">
              <a:latin typeface="Arial"/>
              <a:cs typeface="Arial"/>
            </a:endParaRPr>
          </a:p>
        </p:txBody>
      </p:sp>
      <p:sp>
        <p:nvSpPr>
          <p:cNvPr id="31" name="object 31"/>
          <p:cNvSpPr txBox="1"/>
          <p:nvPr/>
        </p:nvSpPr>
        <p:spPr>
          <a:xfrm>
            <a:off x="2238932" y="3805408"/>
            <a:ext cx="2463800" cy="470534"/>
          </a:xfrm>
          <a:prstGeom prst="rect">
            <a:avLst/>
          </a:prstGeom>
        </p:spPr>
        <p:txBody>
          <a:bodyPr vert="horz" wrap="square" lIns="0" tIns="36830" rIns="0" bIns="0" rtlCol="0">
            <a:spAutoFit/>
          </a:bodyPr>
          <a:lstStyle/>
          <a:p>
            <a:pPr marL="123825" indent="-111125">
              <a:lnSpc>
                <a:spcPct val="100000"/>
              </a:lnSpc>
              <a:spcBef>
                <a:spcPts val="290"/>
              </a:spcBef>
              <a:buClr>
                <a:srgbClr val="BD1CD0"/>
              </a:buClr>
              <a:buFont typeface="Arial"/>
              <a:buChar char="•"/>
              <a:tabLst>
                <a:tab pos="123825" algn="l"/>
              </a:tabLst>
            </a:pPr>
            <a:r>
              <a:rPr sz="650" b="1" dirty="0">
                <a:solidFill>
                  <a:srgbClr val="9F23E1"/>
                </a:solidFill>
                <a:latin typeface="Arial"/>
                <a:cs typeface="Arial"/>
              </a:rPr>
              <a:t>$1000</a:t>
            </a:r>
            <a:r>
              <a:rPr sz="650" b="1" spc="20" dirty="0">
                <a:solidFill>
                  <a:srgbClr val="9F23E1"/>
                </a:solidFill>
                <a:latin typeface="Arial"/>
                <a:cs typeface="Arial"/>
              </a:rPr>
              <a:t> </a:t>
            </a:r>
            <a:r>
              <a:rPr sz="650" b="1" dirty="0">
                <a:solidFill>
                  <a:srgbClr val="9F23E1"/>
                </a:solidFill>
                <a:latin typeface="Arial"/>
                <a:cs typeface="Arial"/>
              </a:rPr>
              <a:t>per</a:t>
            </a:r>
            <a:r>
              <a:rPr sz="650" b="1" spc="5" dirty="0">
                <a:solidFill>
                  <a:srgbClr val="9F23E1"/>
                </a:solidFill>
                <a:latin typeface="Arial"/>
                <a:cs typeface="Arial"/>
              </a:rPr>
              <a:t> </a:t>
            </a:r>
            <a:r>
              <a:rPr sz="650" b="1" spc="-10" dirty="0">
                <a:solidFill>
                  <a:srgbClr val="9F23E1"/>
                </a:solidFill>
                <a:latin typeface="Arial"/>
                <a:cs typeface="Arial"/>
              </a:rPr>
              <a:t>authorization</a:t>
            </a:r>
            <a:r>
              <a:rPr sz="650" b="1" spc="5" dirty="0">
                <a:solidFill>
                  <a:srgbClr val="9F23E1"/>
                </a:solidFill>
                <a:latin typeface="Arial"/>
                <a:cs typeface="Arial"/>
              </a:rPr>
              <a:t> </a:t>
            </a:r>
            <a:r>
              <a:rPr sz="650" b="1" spc="-25" dirty="0">
                <a:solidFill>
                  <a:srgbClr val="9F23E1"/>
                </a:solidFill>
                <a:latin typeface="Arial"/>
                <a:cs typeface="Arial"/>
              </a:rPr>
              <a:t>if:</a:t>
            </a:r>
            <a:endParaRPr sz="650">
              <a:latin typeface="Arial"/>
              <a:cs typeface="Arial"/>
            </a:endParaRPr>
          </a:p>
          <a:p>
            <a:pPr marL="412750" lvl="1" indent="-113664">
              <a:lnSpc>
                <a:spcPct val="100000"/>
              </a:lnSpc>
              <a:spcBef>
                <a:spcPts val="195"/>
              </a:spcBef>
              <a:buClr>
                <a:srgbClr val="BD1CD0"/>
              </a:buClr>
              <a:buChar char="•"/>
              <a:tabLst>
                <a:tab pos="412750" algn="l"/>
              </a:tabLst>
            </a:pPr>
            <a:r>
              <a:rPr sz="650" dirty="0">
                <a:latin typeface="Arial"/>
                <a:cs typeface="Arial"/>
              </a:rPr>
              <a:t>A</a:t>
            </a:r>
            <a:r>
              <a:rPr sz="650" spc="-20" dirty="0">
                <a:latin typeface="Arial"/>
                <a:cs typeface="Arial"/>
              </a:rPr>
              <a:t> </a:t>
            </a:r>
            <a:r>
              <a:rPr sz="650" dirty="0">
                <a:latin typeface="Arial"/>
                <a:cs typeface="Arial"/>
              </a:rPr>
              <a:t>Cancer</a:t>
            </a:r>
            <a:r>
              <a:rPr sz="650" spc="5" dirty="0">
                <a:latin typeface="Arial"/>
                <a:cs typeface="Arial"/>
              </a:rPr>
              <a:t> </a:t>
            </a:r>
            <a:r>
              <a:rPr sz="650" dirty="0">
                <a:latin typeface="Arial"/>
                <a:cs typeface="Arial"/>
              </a:rPr>
              <a:t>Therapy</a:t>
            </a:r>
            <a:r>
              <a:rPr sz="650" spc="-5" dirty="0">
                <a:latin typeface="Arial"/>
                <a:cs typeface="Arial"/>
              </a:rPr>
              <a:t> </a:t>
            </a:r>
            <a:r>
              <a:rPr sz="650" spc="-10" dirty="0">
                <a:latin typeface="Arial"/>
                <a:cs typeface="Arial"/>
              </a:rPr>
              <a:t>Pathway</a:t>
            </a:r>
            <a:r>
              <a:rPr sz="650" dirty="0">
                <a:latin typeface="Arial"/>
                <a:cs typeface="Arial"/>
              </a:rPr>
              <a:t> was</a:t>
            </a:r>
            <a:r>
              <a:rPr sz="650" spc="-5" dirty="0">
                <a:latin typeface="Arial"/>
                <a:cs typeface="Arial"/>
              </a:rPr>
              <a:t> </a:t>
            </a:r>
            <a:r>
              <a:rPr sz="650" spc="-10" dirty="0">
                <a:latin typeface="Arial"/>
                <a:cs typeface="Arial"/>
              </a:rPr>
              <a:t>selected</a:t>
            </a:r>
            <a:r>
              <a:rPr sz="650" spc="-25" dirty="0">
                <a:latin typeface="Arial"/>
                <a:cs typeface="Arial"/>
              </a:rPr>
              <a:t> </a:t>
            </a:r>
            <a:r>
              <a:rPr sz="650" dirty="0">
                <a:latin typeface="Arial"/>
                <a:cs typeface="Arial"/>
              </a:rPr>
              <a:t>and</a:t>
            </a:r>
            <a:r>
              <a:rPr sz="650" spc="-5" dirty="0">
                <a:latin typeface="Arial"/>
                <a:cs typeface="Arial"/>
              </a:rPr>
              <a:t> </a:t>
            </a:r>
            <a:r>
              <a:rPr sz="650" spc="-10" dirty="0">
                <a:latin typeface="Arial"/>
                <a:cs typeface="Arial"/>
              </a:rPr>
              <a:t>approved</a:t>
            </a:r>
            <a:endParaRPr sz="650">
              <a:latin typeface="Arial"/>
              <a:cs typeface="Arial"/>
            </a:endParaRPr>
          </a:p>
          <a:p>
            <a:pPr marL="299085">
              <a:lnSpc>
                <a:spcPct val="100000"/>
              </a:lnSpc>
            </a:pPr>
            <a:r>
              <a:rPr sz="650" b="1" u="sng" spc="-25" dirty="0">
                <a:solidFill>
                  <a:srgbClr val="9F23E1"/>
                </a:solidFill>
                <a:uFill>
                  <a:solidFill>
                    <a:srgbClr val="9F23E1"/>
                  </a:solidFill>
                </a:uFill>
                <a:latin typeface="Arial"/>
                <a:cs typeface="Arial"/>
              </a:rPr>
              <a:t>AND</a:t>
            </a:r>
            <a:endParaRPr sz="650">
              <a:latin typeface="Arial"/>
              <a:cs typeface="Arial"/>
            </a:endParaRPr>
          </a:p>
          <a:p>
            <a:pPr marL="412750" lvl="1" indent="-113664">
              <a:lnSpc>
                <a:spcPct val="100000"/>
              </a:lnSpc>
              <a:buClr>
                <a:srgbClr val="BD1CD0"/>
              </a:buClr>
              <a:buChar char="•"/>
              <a:tabLst>
                <a:tab pos="412750" algn="l"/>
              </a:tabLst>
            </a:pPr>
            <a:r>
              <a:rPr sz="650" dirty="0">
                <a:latin typeface="Arial"/>
                <a:cs typeface="Arial"/>
              </a:rPr>
              <a:t>The</a:t>
            </a:r>
            <a:r>
              <a:rPr sz="650" spc="-20" dirty="0">
                <a:latin typeface="Arial"/>
                <a:cs typeface="Arial"/>
              </a:rPr>
              <a:t> </a:t>
            </a:r>
            <a:r>
              <a:rPr sz="650" dirty="0">
                <a:latin typeface="Arial"/>
                <a:cs typeface="Arial"/>
              </a:rPr>
              <a:t>practice</a:t>
            </a:r>
            <a:r>
              <a:rPr sz="650" spc="-40" dirty="0">
                <a:latin typeface="Arial"/>
                <a:cs typeface="Arial"/>
              </a:rPr>
              <a:t> </a:t>
            </a:r>
            <a:r>
              <a:rPr sz="650" dirty="0">
                <a:latin typeface="Arial"/>
                <a:cs typeface="Arial"/>
              </a:rPr>
              <a:t>exceeds</a:t>
            </a:r>
            <a:r>
              <a:rPr sz="650" spc="-15" dirty="0">
                <a:latin typeface="Arial"/>
                <a:cs typeface="Arial"/>
              </a:rPr>
              <a:t> </a:t>
            </a:r>
            <a:r>
              <a:rPr sz="650" dirty="0">
                <a:latin typeface="Arial"/>
                <a:cs typeface="Arial"/>
              </a:rPr>
              <a:t>pathway</a:t>
            </a:r>
            <a:r>
              <a:rPr sz="650" spc="-10" dirty="0">
                <a:latin typeface="Arial"/>
                <a:cs typeface="Arial"/>
              </a:rPr>
              <a:t> adherence</a:t>
            </a:r>
            <a:r>
              <a:rPr sz="650" spc="5" dirty="0">
                <a:latin typeface="Arial"/>
                <a:cs typeface="Arial"/>
              </a:rPr>
              <a:t> </a:t>
            </a:r>
            <a:r>
              <a:rPr sz="650" spc="-10" dirty="0">
                <a:latin typeface="Arial"/>
                <a:cs typeface="Arial"/>
              </a:rPr>
              <a:t>threshold</a:t>
            </a:r>
            <a:endParaRPr sz="650">
              <a:latin typeface="Arial"/>
              <a:cs typeface="Arial"/>
            </a:endParaRPr>
          </a:p>
        </p:txBody>
      </p:sp>
      <p:sp>
        <p:nvSpPr>
          <p:cNvPr id="32" name="object 32"/>
          <p:cNvSpPr txBox="1"/>
          <p:nvPr/>
        </p:nvSpPr>
        <p:spPr>
          <a:xfrm>
            <a:off x="2238932" y="2074382"/>
            <a:ext cx="1929130" cy="124460"/>
          </a:xfrm>
          <a:prstGeom prst="rect">
            <a:avLst/>
          </a:prstGeom>
        </p:spPr>
        <p:txBody>
          <a:bodyPr vert="horz" wrap="square" lIns="0" tIns="12065" rIns="0" bIns="0" rtlCol="0">
            <a:spAutoFit/>
          </a:bodyPr>
          <a:lstStyle/>
          <a:p>
            <a:pPr marL="123825" indent="-111125">
              <a:lnSpc>
                <a:spcPct val="100000"/>
              </a:lnSpc>
              <a:spcBef>
                <a:spcPts val="95"/>
              </a:spcBef>
              <a:buClr>
                <a:srgbClr val="C610B5"/>
              </a:buClr>
              <a:buChar char="•"/>
              <a:tabLst>
                <a:tab pos="123825" algn="l"/>
              </a:tabLst>
            </a:pPr>
            <a:r>
              <a:rPr sz="650" spc="-10" dirty="0">
                <a:latin typeface="Arial"/>
                <a:cs typeface="Arial"/>
              </a:rPr>
              <a:t>Members</a:t>
            </a:r>
            <a:r>
              <a:rPr sz="650" spc="5" dirty="0">
                <a:latin typeface="Arial"/>
                <a:cs typeface="Arial"/>
              </a:rPr>
              <a:t> </a:t>
            </a:r>
            <a:r>
              <a:rPr sz="650" spc="-10" dirty="0">
                <a:latin typeface="Arial"/>
                <a:cs typeface="Arial"/>
              </a:rPr>
              <a:t>receiving</a:t>
            </a:r>
            <a:r>
              <a:rPr sz="650" spc="5" dirty="0">
                <a:latin typeface="Arial"/>
                <a:cs typeface="Arial"/>
              </a:rPr>
              <a:t> </a:t>
            </a:r>
            <a:r>
              <a:rPr sz="650" b="1" dirty="0">
                <a:solidFill>
                  <a:srgbClr val="C610B5"/>
                </a:solidFill>
                <a:latin typeface="Arial"/>
                <a:cs typeface="Arial"/>
              </a:rPr>
              <a:t>IV</a:t>
            </a:r>
            <a:r>
              <a:rPr sz="650" b="1" spc="-5" dirty="0">
                <a:solidFill>
                  <a:srgbClr val="C610B5"/>
                </a:solidFill>
                <a:latin typeface="Arial"/>
                <a:cs typeface="Arial"/>
              </a:rPr>
              <a:t> </a:t>
            </a:r>
            <a:r>
              <a:rPr sz="650" b="1" dirty="0">
                <a:solidFill>
                  <a:srgbClr val="C610B5"/>
                </a:solidFill>
                <a:latin typeface="Arial"/>
                <a:cs typeface="Arial"/>
              </a:rPr>
              <a:t>or</a:t>
            </a:r>
            <a:r>
              <a:rPr sz="650" b="1" spc="5" dirty="0">
                <a:solidFill>
                  <a:srgbClr val="C610B5"/>
                </a:solidFill>
                <a:latin typeface="Arial"/>
                <a:cs typeface="Arial"/>
              </a:rPr>
              <a:t> </a:t>
            </a:r>
            <a:r>
              <a:rPr sz="650" b="1" dirty="0">
                <a:solidFill>
                  <a:srgbClr val="C610B5"/>
                </a:solidFill>
                <a:latin typeface="Arial"/>
                <a:cs typeface="Arial"/>
              </a:rPr>
              <a:t>oral</a:t>
            </a:r>
            <a:r>
              <a:rPr sz="650" b="1" spc="5" dirty="0">
                <a:solidFill>
                  <a:srgbClr val="C610B5"/>
                </a:solidFill>
                <a:latin typeface="Arial"/>
                <a:cs typeface="Arial"/>
              </a:rPr>
              <a:t> </a:t>
            </a:r>
            <a:r>
              <a:rPr sz="650" spc="-10" dirty="0">
                <a:latin typeface="Arial"/>
                <a:cs typeface="Arial"/>
              </a:rPr>
              <a:t>oncology</a:t>
            </a:r>
            <a:r>
              <a:rPr sz="650" spc="25" dirty="0">
                <a:latin typeface="Arial"/>
                <a:cs typeface="Arial"/>
              </a:rPr>
              <a:t> </a:t>
            </a:r>
            <a:r>
              <a:rPr sz="650" spc="-10" dirty="0">
                <a:latin typeface="Arial"/>
                <a:cs typeface="Arial"/>
              </a:rPr>
              <a:t>regimens</a:t>
            </a:r>
            <a:endParaRPr sz="650">
              <a:latin typeface="Arial"/>
              <a:cs typeface="Arial"/>
            </a:endParaRPr>
          </a:p>
        </p:txBody>
      </p:sp>
      <p:sp>
        <p:nvSpPr>
          <p:cNvPr id="33" name="object 33"/>
          <p:cNvSpPr txBox="1"/>
          <p:nvPr/>
        </p:nvSpPr>
        <p:spPr>
          <a:xfrm>
            <a:off x="2238932" y="1674239"/>
            <a:ext cx="2553335" cy="124460"/>
          </a:xfrm>
          <a:prstGeom prst="rect">
            <a:avLst/>
          </a:prstGeom>
        </p:spPr>
        <p:txBody>
          <a:bodyPr vert="horz" wrap="square" lIns="0" tIns="12065" rIns="0" bIns="0" rtlCol="0">
            <a:spAutoFit/>
          </a:bodyPr>
          <a:lstStyle/>
          <a:p>
            <a:pPr marL="123825" indent="-111125">
              <a:lnSpc>
                <a:spcPct val="100000"/>
              </a:lnSpc>
              <a:spcBef>
                <a:spcPts val="95"/>
              </a:spcBef>
              <a:buFont typeface="Arial"/>
              <a:buChar char="•"/>
              <a:tabLst>
                <a:tab pos="123825" algn="l"/>
              </a:tabLst>
            </a:pPr>
            <a:r>
              <a:rPr sz="650" b="1" dirty="0">
                <a:solidFill>
                  <a:srgbClr val="CA0092"/>
                </a:solidFill>
                <a:latin typeface="Arial"/>
                <a:cs typeface="Arial"/>
              </a:rPr>
              <a:t>Active</a:t>
            </a:r>
            <a:r>
              <a:rPr sz="650" b="1" spc="15" dirty="0">
                <a:solidFill>
                  <a:srgbClr val="CA0092"/>
                </a:solidFill>
                <a:latin typeface="Arial"/>
                <a:cs typeface="Arial"/>
              </a:rPr>
              <a:t> </a:t>
            </a:r>
            <a:r>
              <a:rPr sz="650" dirty="0">
                <a:latin typeface="Arial"/>
                <a:cs typeface="Arial"/>
              </a:rPr>
              <a:t>(Commercial,</a:t>
            </a:r>
            <a:r>
              <a:rPr sz="650" spc="-30" dirty="0">
                <a:latin typeface="Arial"/>
                <a:cs typeface="Arial"/>
              </a:rPr>
              <a:t> </a:t>
            </a:r>
            <a:r>
              <a:rPr sz="650" spc="-10" dirty="0">
                <a:latin typeface="Arial"/>
                <a:cs typeface="Arial"/>
              </a:rPr>
              <a:t>Medicare</a:t>
            </a:r>
            <a:r>
              <a:rPr sz="650" spc="-25" dirty="0">
                <a:latin typeface="Arial"/>
                <a:cs typeface="Arial"/>
              </a:rPr>
              <a:t> </a:t>
            </a:r>
            <a:r>
              <a:rPr sz="650" spc="-10" dirty="0">
                <a:latin typeface="Arial"/>
                <a:cs typeface="Arial"/>
              </a:rPr>
              <a:t>Advantage,</a:t>
            </a:r>
            <a:r>
              <a:rPr sz="650" spc="5" dirty="0">
                <a:latin typeface="Arial"/>
                <a:cs typeface="Arial"/>
              </a:rPr>
              <a:t> </a:t>
            </a:r>
            <a:r>
              <a:rPr sz="650" dirty="0">
                <a:latin typeface="Arial"/>
                <a:cs typeface="Arial"/>
              </a:rPr>
              <a:t>and Medicaid</a:t>
            </a:r>
            <a:r>
              <a:rPr sz="650" spc="-30" dirty="0">
                <a:latin typeface="Arial"/>
                <a:cs typeface="Arial"/>
              </a:rPr>
              <a:t> </a:t>
            </a:r>
            <a:r>
              <a:rPr sz="650" spc="-10" dirty="0">
                <a:latin typeface="Arial"/>
                <a:cs typeface="Arial"/>
              </a:rPr>
              <a:t>patients)</a:t>
            </a:r>
            <a:endParaRPr sz="650">
              <a:latin typeface="Arial"/>
              <a:cs typeface="Arial"/>
            </a:endParaRPr>
          </a:p>
        </p:txBody>
      </p:sp>
      <p:grpSp>
        <p:nvGrpSpPr>
          <p:cNvPr id="34" name="object 34"/>
          <p:cNvGrpSpPr/>
          <p:nvPr/>
        </p:nvGrpSpPr>
        <p:grpSpPr>
          <a:xfrm>
            <a:off x="1351895" y="1622357"/>
            <a:ext cx="246379" cy="2596515"/>
            <a:chOff x="1351895" y="1622357"/>
            <a:chExt cx="246379" cy="2596515"/>
          </a:xfrm>
        </p:grpSpPr>
        <p:pic>
          <p:nvPicPr>
            <p:cNvPr id="35" name="object 35"/>
            <p:cNvPicPr/>
            <p:nvPr/>
          </p:nvPicPr>
          <p:blipFill>
            <a:blip r:embed="rId10" cstate="print"/>
            <a:stretch>
              <a:fillRect/>
            </a:stretch>
          </p:blipFill>
          <p:spPr>
            <a:xfrm>
              <a:off x="1351895" y="2019816"/>
              <a:ext cx="245910" cy="245897"/>
            </a:xfrm>
            <a:prstGeom prst="rect">
              <a:avLst/>
            </a:prstGeom>
          </p:spPr>
        </p:pic>
        <p:pic>
          <p:nvPicPr>
            <p:cNvPr id="36" name="object 36"/>
            <p:cNvPicPr/>
            <p:nvPr/>
          </p:nvPicPr>
          <p:blipFill>
            <a:blip r:embed="rId11" cstate="print"/>
            <a:stretch>
              <a:fillRect/>
            </a:stretch>
          </p:blipFill>
          <p:spPr>
            <a:xfrm>
              <a:off x="1351895" y="1622357"/>
              <a:ext cx="245910" cy="245897"/>
            </a:xfrm>
            <a:prstGeom prst="rect">
              <a:avLst/>
            </a:prstGeom>
          </p:spPr>
        </p:pic>
        <p:pic>
          <p:nvPicPr>
            <p:cNvPr id="37" name="object 37"/>
            <p:cNvPicPr/>
            <p:nvPr/>
          </p:nvPicPr>
          <p:blipFill>
            <a:blip r:embed="rId12" cstate="print"/>
            <a:stretch>
              <a:fillRect/>
            </a:stretch>
          </p:blipFill>
          <p:spPr>
            <a:xfrm>
              <a:off x="1351895" y="2433426"/>
              <a:ext cx="245910" cy="245897"/>
            </a:xfrm>
            <a:prstGeom prst="rect">
              <a:avLst/>
            </a:prstGeom>
          </p:spPr>
        </p:pic>
        <p:pic>
          <p:nvPicPr>
            <p:cNvPr id="38" name="object 38"/>
            <p:cNvPicPr/>
            <p:nvPr/>
          </p:nvPicPr>
          <p:blipFill>
            <a:blip r:embed="rId13" cstate="print"/>
            <a:stretch>
              <a:fillRect/>
            </a:stretch>
          </p:blipFill>
          <p:spPr>
            <a:xfrm>
              <a:off x="1351895" y="3052875"/>
              <a:ext cx="245910" cy="245897"/>
            </a:xfrm>
            <a:prstGeom prst="rect">
              <a:avLst/>
            </a:prstGeom>
          </p:spPr>
        </p:pic>
        <p:pic>
          <p:nvPicPr>
            <p:cNvPr id="39" name="object 39"/>
            <p:cNvPicPr/>
            <p:nvPr/>
          </p:nvPicPr>
          <p:blipFill>
            <a:blip r:embed="rId14" cstate="print"/>
            <a:stretch>
              <a:fillRect/>
            </a:stretch>
          </p:blipFill>
          <p:spPr>
            <a:xfrm>
              <a:off x="1351895" y="3972747"/>
              <a:ext cx="245910" cy="245897"/>
            </a:xfrm>
            <a:prstGeom prst="rect">
              <a:avLst/>
            </a:prstGeom>
          </p:spPr>
        </p:pic>
      </p:grpSp>
      <p:sp>
        <p:nvSpPr>
          <p:cNvPr id="40" name="object 40"/>
          <p:cNvSpPr txBox="1"/>
          <p:nvPr/>
        </p:nvSpPr>
        <p:spPr>
          <a:xfrm>
            <a:off x="1644723" y="1688337"/>
            <a:ext cx="276860" cy="124460"/>
          </a:xfrm>
          <a:prstGeom prst="rect">
            <a:avLst/>
          </a:prstGeom>
        </p:spPr>
        <p:txBody>
          <a:bodyPr vert="horz" wrap="square" lIns="0" tIns="12065" rIns="0" bIns="0" rtlCol="0">
            <a:spAutoFit/>
          </a:bodyPr>
          <a:lstStyle/>
          <a:p>
            <a:pPr marL="12700">
              <a:lnSpc>
                <a:spcPct val="100000"/>
              </a:lnSpc>
              <a:spcBef>
                <a:spcPts val="95"/>
              </a:spcBef>
            </a:pPr>
            <a:r>
              <a:rPr sz="650" b="1" spc="-10" dirty="0">
                <a:solidFill>
                  <a:srgbClr val="CA0092"/>
                </a:solidFill>
                <a:latin typeface="Arial"/>
                <a:cs typeface="Arial"/>
              </a:rPr>
              <a:t>Status</a:t>
            </a:r>
            <a:endParaRPr sz="650">
              <a:latin typeface="Arial"/>
              <a:cs typeface="Arial"/>
            </a:endParaRPr>
          </a:p>
        </p:txBody>
      </p:sp>
      <p:sp>
        <p:nvSpPr>
          <p:cNvPr id="46" name="object 46"/>
          <p:cNvSpPr txBox="1"/>
          <p:nvPr/>
        </p:nvSpPr>
        <p:spPr>
          <a:xfrm>
            <a:off x="301472" y="4812148"/>
            <a:ext cx="165735" cy="167005"/>
          </a:xfrm>
          <a:prstGeom prst="rect">
            <a:avLst/>
          </a:prstGeom>
        </p:spPr>
        <p:txBody>
          <a:bodyPr vert="horz" wrap="square" lIns="0" tIns="0" rIns="0" bIns="0" rtlCol="0">
            <a:spAutoFit/>
          </a:bodyPr>
          <a:lstStyle/>
          <a:p>
            <a:pPr marL="12700">
              <a:lnSpc>
                <a:spcPct val="100000"/>
              </a:lnSpc>
            </a:pPr>
            <a:r>
              <a:rPr sz="1000" spc="-25" dirty="0">
                <a:solidFill>
                  <a:srgbClr val="065BAA"/>
                </a:solidFill>
                <a:latin typeface="Arial"/>
                <a:cs typeface="Arial"/>
              </a:rPr>
              <a:t>19</a:t>
            </a:r>
            <a:endParaRPr sz="1000">
              <a:latin typeface="Arial"/>
              <a:cs typeface="Arial"/>
            </a:endParaRPr>
          </a:p>
        </p:txBody>
      </p:sp>
      <p:sp>
        <p:nvSpPr>
          <p:cNvPr id="47" name="object 47"/>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41" name="object 41"/>
          <p:cNvSpPr txBox="1"/>
          <p:nvPr/>
        </p:nvSpPr>
        <p:spPr>
          <a:xfrm>
            <a:off x="1644723" y="2032170"/>
            <a:ext cx="417195" cy="223520"/>
          </a:xfrm>
          <a:prstGeom prst="rect">
            <a:avLst/>
          </a:prstGeom>
        </p:spPr>
        <p:txBody>
          <a:bodyPr vert="horz" wrap="square" lIns="0" tIns="12065" rIns="0" bIns="0" rtlCol="0">
            <a:spAutoFit/>
          </a:bodyPr>
          <a:lstStyle/>
          <a:p>
            <a:pPr marL="12700" marR="5080">
              <a:lnSpc>
                <a:spcPct val="100000"/>
              </a:lnSpc>
              <a:spcBef>
                <a:spcPts val="95"/>
              </a:spcBef>
            </a:pPr>
            <a:r>
              <a:rPr sz="650" b="1" spc="-10" dirty="0">
                <a:solidFill>
                  <a:srgbClr val="C610BE"/>
                </a:solidFill>
                <a:latin typeface="Arial"/>
                <a:cs typeface="Arial"/>
              </a:rPr>
              <a:t>Eligible</a:t>
            </a:r>
            <a:r>
              <a:rPr sz="650" b="1" spc="500" dirty="0">
                <a:solidFill>
                  <a:srgbClr val="C610BE"/>
                </a:solidFill>
                <a:latin typeface="Arial"/>
                <a:cs typeface="Arial"/>
              </a:rPr>
              <a:t> </a:t>
            </a:r>
            <a:r>
              <a:rPr sz="650" b="1" spc="-10" dirty="0">
                <a:solidFill>
                  <a:srgbClr val="C610BE"/>
                </a:solidFill>
                <a:latin typeface="Arial"/>
                <a:cs typeface="Arial"/>
              </a:rPr>
              <a:t>Regimens</a:t>
            </a:r>
            <a:endParaRPr sz="650">
              <a:latin typeface="Arial"/>
              <a:cs typeface="Arial"/>
            </a:endParaRPr>
          </a:p>
        </p:txBody>
      </p:sp>
      <p:sp>
        <p:nvSpPr>
          <p:cNvPr id="42" name="object 42"/>
          <p:cNvSpPr txBox="1"/>
          <p:nvPr/>
        </p:nvSpPr>
        <p:spPr>
          <a:xfrm>
            <a:off x="1644723" y="2452291"/>
            <a:ext cx="370205" cy="223520"/>
          </a:xfrm>
          <a:prstGeom prst="rect">
            <a:avLst/>
          </a:prstGeom>
        </p:spPr>
        <p:txBody>
          <a:bodyPr vert="horz" wrap="square" lIns="0" tIns="12065" rIns="0" bIns="0" rtlCol="0">
            <a:spAutoFit/>
          </a:bodyPr>
          <a:lstStyle/>
          <a:p>
            <a:pPr marL="12700" marR="5080">
              <a:lnSpc>
                <a:spcPct val="100000"/>
              </a:lnSpc>
              <a:spcBef>
                <a:spcPts val="95"/>
              </a:spcBef>
            </a:pPr>
            <a:r>
              <a:rPr sz="650" b="1" spc="-10" dirty="0">
                <a:solidFill>
                  <a:srgbClr val="C413C2"/>
                </a:solidFill>
                <a:latin typeface="Arial"/>
                <a:cs typeface="Arial"/>
              </a:rPr>
              <a:t>Rewards</a:t>
            </a:r>
            <a:r>
              <a:rPr sz="650" b="1" spc="500" dirty="0">
                <a:solidFill>
                  <a:srgbClr val="C413C2"/>
                </a:solidFill>
                <a:latin typeface="Arial"/>
                <a:cs typeface="Arial"/>
              </a:rPr>
              <a:t> </a:t>
            </a:r>
            <a:r>
              <a:rPr sz="650" b="1" spc="-10" dirty="0">
                <a:solidFill>
                  <a:srgbClr val="C413C2"/>
                </a:solidFill>
                <a:latin typeface="Arial"/>
                <a:cs typeface="Arial"/>
              </a:rPr>
              <a:t>Period</a:t>
            </a:r>
            <a:endParaRPr sz="650">
              <a:latin typeface="Arial"/>
              <a:cs typeface="Arial"/>
            </a:endParaRPr>
          </a:p>
        </p:txBody>
      </p:sp>
      <p:sp>
        <p:nvSpPr>
          <p:cNvPr id="43" name="object 43"/>
          <p:cNvSpPr txBox="1"/>
          <p:nvPr/>
        </p:nvSpPr>
        <p:spPr>
          <a:xfrm>
            <a:off x="1644723" y="3112141"/>
            <a:ext cx="313690" cy="124460"/>
          </a:xfrm>
          <a:prstGeom prst="rect">
            <a:avLst/>
          </a:prstGeom>
        </p:spPr>
        <p:txBody>
          <a:bodyPr vert="horz" wrap="square" lIns="0" tIns="12065" rIns="0" bIns="0" rtlCol="0">
            <a:spAutoFit/>
          </a:bodyPr>
          <a:lstStyle/>
          <a:p>
            <a:pPr marL="12700">
              <a:lnSpc>
                <a:spcPct val="100000"/>
              </a:lnSpc>
              <a:spcBef>
                <a:spcPts val="95"/>
              </a:spcBef>
            </a:pPr>
            <a:r>
              <a:rPr sz="650" b="1" spc="-10" dirty="0">
                <a:solidFill>
                  <a:srgbClr val="B91DD4"/>
                </a:solidFill>
                <a:latin typeface="Arial"/>
                <a:cs typeface="Arial"/>
              </a:rPr>
              <a:t>Criteria</a:t>
            </a:r>
            <a:endParaRPr sz="650">
              <a:latin typeface="Arial"/>
              <a:cs typeface="Arial"/>
            </a:endParaRPr>
          </a:p>
        </p:txBody>
      </p:sp>
      <p:sp>
        <p:nvSpPr>
          <p:cNvPr id="44" name="object 44"/>
          <p:cNvSpPr txBox="1"/>
          <p:nvPr/>
        </p:nvSpPr>
        <p:spPr>
          <a:xfrm>
            <a:off x="1644723" y="4029165"/>
            <a:ext cx="426720" cy="124460"/>
          </a:xfrm>
          <a:prstGeom prst="rect">
            <a:avLst/>
          </a:prstGeom>
        </p:spPr>
        <p:txBody>
          <a:bodyPr vert="horz" wrap="square" lIns="0" tIns="12065" rIns="0" bIns="0" rtlCol="0">
            <a:spAutoFit/>
          </a:bodyPr>
          <a:lstStyle/>
          <a:p>
            <a:pPr marL="12700">
              <a:lnSpc>
                <a:spcPct val="100000"/>
              </a:lnSpc>
              <a:spcBef>
                <a:spcPts val="95"/>
              </a:spcBef>
            </a:pPr>
            <a:r>
              <a:rPr sz="650" b="1" spc="-10" dirty="0">
                <a:solidFill>
                  <a:srgbClr val="9F23E1"/>
                </a:solidFill>
                <a:latin typeface="Arial"/>
                <a:cs typeface="Arial"/>
              </a:rPr>
              <a:t>Incentives</a:t>
            </a:r>
            <a:endParaRPr sz="650">
              <a:latin typeface="Arial"/>
              <a:cs typeface="Arial"/>
            </a:endParaRPr>
          </a:p>
        </p:txBody>
      </p:sp>
      <p:sp>
        <p:nvSpPr>
          <p:cNvPr id="45" name="object 45"/>
          <p:cNvSpPr txBox="1"/>
          <p:nvPr/>
        </p:nvSpPr>
        <p:spPr>
          <a:xfrm>
            <a:off x="7159825" y="3900845"/>
            <a:ext cx="1273175" cy="299720"/>
          </a:xfrm>
          <a:prstGeom prst="rect">
            <a:avLst/>
          </a:prstGeom>
        </p:spPr>
        <p:txBody>
          <a:bodyPr vert="horz" wrap="square" lIns="0" tIns="12700" rIns="0" bIns="0" rtlCol="0">
            <a:spAutoFit/>
          </a:bodyPr>
          <a:lstStyle/>
          <a:p>
            <a:pPr marL="127635" indent="-114935">
              <a:lnSpc>
                <a:spcPct val="100000"/>
              </a:lnSpc>
              <a:spcBef>
                <a:spcPts val="100"/>
              </a:spcBef>
              <a:buClr>
                <a:srgbClr val="002173"/>
              </a:buClr>
              <a:buChar char="•"/>
              <a:tabLst>
                <a:tab pos="127635" algn="l"/>
              </a:tabLst>
            </a:pPr>
            <a:r>
              <a:rPr sz="600" dirty="0">
                <a:latin typeface="Arial"/>
                <a:cs typeface="Arial"/>
              </a:rPr>
              <a:t>&gt;55%</a:t>
            </a:r>
            <a:r>
              <a:rPr sz="600" spc="-15" dirty="0">
                <a:latin typeface="Arial"/>
                <a:cs typeface="Arial"/>
              </a:rPr>
              <a:t> </a:t>
            </a:r>
            <a:r>
              <a:rPr sz="600" dirty="0">
                <a:latin typeface="Arial"/>
                <a:cs typeface="Arial"/>
              </a:rPr>
              <a:t>-</a:t>
            </a:r>
            <a:r>
              <a:rPr sz="600" spc="-25" dirty="0">
                <a:latin typeface="Arial"/>
                <a:cs typeface="Arial"/>
              </a:rPr>
              <a:t> </a:t>
            </a:r>
            <a:r>
              <a:rPr sz="600" dirty="0">
                <a:latin typeface="Arial"/>
                <a:cs typeface="Arial"/>
              </a:rPr>
              <a:t>≤70%;</a:t>
            </a:r>
            <a:r>
              <a:rPr sz="600" spc="-15" dirty="0">
                <a:latin typeface="Arial"/>
                <a:cs typeface="Arial"/>
              </a:rPr>
              <a:t> </a:t>
            </a:r>
            <a:r>
              <a:rPr sz="600" b="1" dirty="0">
                <a:solidFill>
                  <a:srgbClr val="002173"/>
                </a:solidFill>
                <a:latin typeface="Arial"/>
                <a:cs typeface="Arial"/>
              </a:rPr>
              <a:t>$200</a:t>
            </a:r>
            <a:r>
              <a:rPr sz="600" b="1" spc="-15" dirty="0">
                <a:solidFill>
                  <a:srgbClr val="002173"/>
                </a:solidFill>
                <a:latin typeface="Arial"/>
                <a:cs typeface="Arial"/>
              </a:rPr>
              <a:t> </a:t>
            </a:r>
            <a:r>
              <a:rPr sz="600" b="1" dirty="0">
                <a:solidFill>
                  <a:srgbClr val="002173"/>
                </a:solidFill>
                <a:latin typeface="Arial"/>
                <a:cs typeface="Arial"/>
              </a:rPr>
              <a:t>per</a:t>
            </a:r>
            <a:r>
              <a:rPr sz="600" b="1" spc="-20"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a:p>
            <a:pPr marL="127635" indent="-114935">
              <a:lnSpc>
                <a:spcPct val="100000"/>
              </a:lnSpc>
              <a:buClr>
                <a:srgbClr val="002173"/>
              </a:buClr>
              <a:buChar char="•"/>
              <a:tabLst>
                <a:tab pos="127635" algn="l"/>
              </a:tabLst>
            </a:pPr>
            <a:r>
              <a:rPr sz="600" dirty="0">
                <a:latin typeface="Arial"/>
                <a:cs typeface="Arial"/>
              </a:rPr>
              <a:t>&gt;70%</a:t>
            </a:r>
            <a:r>
              <a:rPr sz="600" spc="-15" dirty="0">
                <a:latin typeface="Arial"/>
                <a:cs typeface="Arial"/>
              </a:rPr>
              <a:t> </a:t>
            </a:r>
            <a:r>
              <a:rPr sz="600" dirty="0">
                <a:latin typeface="Arial"/>
                <a:cs typeface="Arial"/>
              </a:rPr>
              <a:t>-</a:t>
            </a:r>
            <a:r>
              <a:rPr sz="600" spc="-25" dirty="0">
                <a:latin typeface="Arial"/>
                <a:cs typeface="Arial"/>
              </a:rPr>
              <a:t> </a:t>
            </a:r>
            <a:r>
              <a:rPr sz="600" dirty="0">
                <a:latin typeface="Arial"/>
                <a:cs typeface="Arial"/>
              </a:rPr>
              <a:t>≤85%;</a:t>
            </a:r>
            <a:r>
              <a:rPr sz="600" spc="-15" dirty="0">
                <a:latin typeface="Arial"/>
                <a:cs typeface="Arial"/>
              </a:rPr>
              <a:t> </a:t>
            </a:r>
            <a:r>
              <a:rPr sz="600" b="1" dirty="0">
                <a:solidFill>
                  <a:srgbClr val="002173"/>
                </a:solidFill>
                <a:latin typeface="Arial"/>
                <a:cs typeface="Arial"/>
              </a:rPr>
              <a:t>$300</a:t>
            </a:r>
            <a:r>
              <a:rPr sz="600" b="1" spc="-15" dirty="0">
                <a:solidFill>
                  <a:srgbClr val="002173"/>
                </a:solidFill>
                <a:latin typeface="Arial"/>
                <a:cs typeface="Arial"/>
              </a:rPr>
              <a:t> </a:t>
            </a:r>
            <a:r>
              <a:rPr sz="600" b="1" dirty="0">
                <a:solidFill>
                  <a:srgbClr val="002173"/>
                </a:solidFill>
                <a:latin typeface="Arial"/>
                <a:cs typeface="Arial"/>
              </a:rPr>
              <a:t>per</a:t>
            </a:r>
            <a:r>
              <a:rPr sz="600" b="1" spc="-20"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a:p>
            <a:pPr marL="127635" indent="-114935">
              <a:lnSpc>
                <a:spcPct val="100000"/>
              </a:lnSpc>
              <a:buClr>
                <a:srgbClr val="002173"/>
              </a:buClr>
              <a:buChar char="•"/>
              <a:tabLst>
                <a:tab pos="127635" algn="l"/>
              </a:tabLst>
            </a:pPr>
            <a:r>
              <a:rPr sz="600" dirty="0">
                <a:latin typeface="Arial"/>
                <a:cs typeface="Arial"/>
              </a:rPr>
              <a:t>&gt;85%;</a:t>
            </a:r>
            <a:r>
              <a:rPr sz="600" spc="-20" dirty="0">
                <a:latin typeface="Arial"/>
                <a:cs typeface="Arial"/>
              </a:rPr>
              <a:t> </a:t>
            </a:r>
            <a:r>
              <a:rPr sz="600" b="1" dirty="0">
                <a:solidFill>
                  <a:srgbClr val="002173"/>
                </a:solidFill>
                <a:latin typeface="Arial"/>
                <a:cs typeface="Arial"/>
              </a:rPr>
              <a:t>$400</a:t>
            </a:r>
            <a:r>
              <a:rPr sz="600" b="1" spc="-20" dirty="0">
                <a:solidFill>
                  <a:srgbClr val="002173"/>
                </a:solidFill>
                <a:latin typeface="Arial"/>
                <a:cs typeface="Arial"/>
              </a:rPr>
              <a:t> </a:t>
            </a:r>
            <a:r>
              <a:rPr sz="600" b="1" dirty="0">
                <a:solidFill>
                  <a:srgbClr val="002173"/>
                </a:solidFill>
                <a:latin typeface="Arial"/>
                <a:cs typeface="Arial"/>
              </a:rPr>
              <a:t>per</a:t>
            </a:r>
            <a:r>
              <a:rPr sz="600" b="1" spc="-20" dirty="0">
                <a:solidFill>
                  <a:srgbClr val="002173"/>
                </a:solidFill>
                <a:latin typeface="Arial"/>
                <a:cs typeface="Arial"/>
              </a:rPr>
              <a:t> </a:t>
            </a:r>
            <a:r>
              <a:rPr sz="600" b="1" spc="-10" dirty="0">
                <a:solidFill>
                  <a:srgbClr val="002173"/>
                </a:solidFill>
                <a:latin typeface="Arial"/>
                <a:cs typeface="Arial"/>
              </a:rPr>
              <a:t>member</a:t>
            </a:r>
            <a:endParaRPr sz="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83919" y="841247"/>
            <a:ext cx="8260080" cy="3724910"/>
            <a:chOff x="883919" y="841247"/>
            <a:chExt cx="8260080" cy="3724910"/>
          </a:xfrm>
        </p:grpSpPr>
        <p:pic>
          <p:nvPicPr>
            <p:cNvPr id="3" name="object 3"/>
            <p:cNvPicPr/>
            <p:nvPr/>
          </p:nvPicPr>
          <p:blipFill>
            <a:blip r:embed="rId2" cstate="print"/>
            <a:stretch>
              <a:fillRect/>
            </a:stretch>
          </p:blipFill>
          <p:spPr>
            <a:xfrm>
              <a:off x="883919" y="841247"/>
              <a:ext cx="8260080" cy="3724655"/>
            </a:xfrm>
            <a:prstGeom prst="rect">
              <a:avLst/>
            </a:prstGeom>
          </p:spPr>
        </p:pic>
        <p:sp>
          <p:nvSpPr>
            <p:cNvPr id="4" name="object 4"/>
            <p:cNvSpPr/>
            <p:nvPr/>
          </p:nvSpPr>
          <p:spPr>
            <a:xfrm>
              <a:off x="1213938" y="1127000"/>
              <a:ext cx="7611745" cy="3154045"/>
            </a:xfrm>
            <a:custGeom>
              <a:avLst/>
              <a:gdLst/>
              <a:ahLst/>
              <a:cxnLst/>
              <a:rect l="l" t="t" r="r" b="b"/>
              <a:pathLst>
                <a:path w="7611745" h="3154045">
                  <a:moveTo>
                    <a:pt x="7611681" y="0"/>
                  </a:moveTo>
                  <a:lnTo>
                    <a:pt x="216776" y="0"/>
                  </a:lnTo>
                  <a:lnTo>
                    <a:pt x="167071" y="5725"/>
                  </a:lnTo>
                  <a:lnTo>
                    <a:pt x="121443" y="22033"/>
                  </a:lnTo>
                  <a:lnTo>
                    <a:pt x="81193" y="47623"/>
                  </a:lnTo>
                  <a:lnTo>
                    <a:pt x="47623" y="81193"/>
                  </a:lnTo>
                  <a:lnTo>
                    <a:pt x="22033" y="121443"/>
                  </a:lnTo>
                  <a:lnTo>
                    <a:pt x="5725" y="167071"/>
                  </a:lnTo>
                  <a:lnTo>
                    <a:pt x="0" y="216776"/>
                  </a:lnTo>
                  <a:lnTo>
                    <a:pt x="0" y="3153511"/>
                  </a:lnTo>
                  <a:lnTo>
                    <a:pt x="7394905" y="3153511"/>
                  </a:lnTo>
                  <a:lnTo>
                    <a:pt x="7444610" y="3147786"/>
                  </a:lnTo>
                  <a:lnTo>
                    <a:pt x="7490238" y="3131478"/>
                  </a:lnTo>
                  <a:lnTo>
                    <a:pt x="7530487" y="3105889"/>
                  </a:lnTo>
                  <a:lnTo>
                    <a:pt x="7564058" y="3072320"/>
                  </a:lnTo>
                  <a:lnTo>
                    <a:pt x="7589648" y="3032072"/>
                  </a:lnTo>
                  <a:lnTo>
                    <a:pt x="7605956" y="2986448"/>
                  </a:lnTo>
                  <a:lnTo>
                    <a:pt x="7611681" y="2936748"/>
                  </a:lnTo>
                  <a:lnTo>
                    <a:pt x="7611681" y="0"/>
                  </a:lnTo>
                  <a:close/>
                </a:path>
              </a:pathLst>
            </a:custGeom>
            <a:solidFill>
              <a:srgbClr val="FFFFFF"/>
            </a:solidFill>
          </p:spPr>
          <p:txBody>
            <a:bodyPr wrap="square" lIns="0" tIns="0" rIns="0" bIns="0" rtlCol="0"/>
            <a:lstStyle/>
            <a:p>
              <a:endParaRPr/>
            </a:p>
          </p:txBody>
        </p:sp>
        <p:sp>
          <p:nvSpPr>
            <p:cNvPr id="5" name="object 5"/>
            <p:cNvSpPr/>
            <p:nvPr/>
          </p:nvSpPr>
          <p:spPr>
            <a:xfrm>
              <a:off x="1213938" y="1127000"/>
              <a:ext cx="7611745" cy="3154045"/>
            </a:xfrm>
            <a:custGeom>
              <a:avLst/>
              <a:gdLst/>
              <a:ahLst/>
              <a:cxnLst/>
              <a:rect l="l" t="t" r="r" b="b"/>
              <a:pathLst>
                <a:path w="7611745" h="3154045">
                  <a:moveTo>
                    <a:pt x="216776" y="0"/>
                  </a:moveTo>
                  <a:lnTo>
                    <a:pt x="7611681" y="0"/>
                  </a:lnTo>
                  <a:lnTo>
                    <a:pt x="7611681" y="2936748"/>
                  </a:lnTo>
                  <a:lnTo>
                    <a:pt x="7605956" y="2986448"/>
                  </a:lnTo>
                  <a:lnTo>
                    <a:pt x="7589648" y="3032072"/>
                  </a:lnTo>
                  <a:lnTo>
                    <a:pt x="7564058" y="3072320"/>
                  </a:lnTo>
                  <a:lnTo>
                    <a:pt x="7530487" y="3105889"/>
                  </a:lnTo>
                  <a:lnTo>
                    <a:pt x="7490238" y="3131478"/>
                  </a:lnTo>
                  <a:lnTo>
                    <a:pt x="7444610" y="3147786"/>
                  </a:lnTo>
                  <a:lnTo>
                    <a:pt x="7394905" y="3153511"/>
                  </a:lnTo>
                  <a:lnTo>
                    <a:pt x="0" y="3153511"/>
                  </a:lnTo>
                  <a:lnTo>
                    <a:pt x="0" y="216776"/>
                  </a:lnTo>
                  <a:lnTo>
                    <a:pt x="5725" y="167071"/>
                  </a:lnTo>
                  <a:lnTo>
                    <a:pt x="22033" y="121443"/>
                  </a:lnTo>
                  <a:lnTo>
                    <a:pt x="47623" y="81193"/>
                  </a:lnTo>
                  <a:lnTo>
                    <a:pt x="81193" y="47623"/>
                  </a:lnTo>
                  <a:lnTo>
                    <a:pt x="121443" y="22033"/>
                  </a:lnTo>
                  <a:lnTo>
                    <a:pt x="167071" y="5725"/>
                  </a:lnTo>
                  <a:lnTo>
                    <a:pt x="216776" y="0"/>
                  </a:lnTo>
                  <a:close/>
                </a:path>
              </a:pathLst>
            </a:custGeom>
            <a:ln w="15875">
              <a:solidFill>
                <a:srgbClr val="FFFFFF"/>
              </a:solidFill>
            </a:ln>
          </p:spPr>
          <p:txBody>
            <a:bodyPr wrap="square" lIns="0" tIns="0" rIns="0" bIns="0" rtlCol="0"/>
            <a:lstStyle/>
            <a:p>
              <a:endParaRPr/>
            </a:p>
          </p:txBody>
        </p:sp>
      </p:grpSp>
      <p:grpSp>
        <p:nvGrpSpPr>
          <p:cNvPr id="6" name="object 6"/>
          <p:cNvGrpSpPr/>
          <p:nvPr/>
        </p:nvGrpSpPr>
        <p:grpSpPr>
          <a:xfrm>
            <a:off x="1333487" y="1376209"/>
            <a:ext cx="7383145" cy="2821305"/>
            <a:chOff x="1333487" y="1376209"/>
            <a:chExt cx="7383145" cy="2821305"/>
          </a:xfrm>
        </p:grpSpPr>
        <p:pic>
          <p:nvPicPr>
            <p:cNvPr id="7" name="object 7"/>
            <p:cNvPicPr/>
            <p:nvPr/>
          </p:nvPicPr>
          <p:blipFill>
            <a:blip r:embed="rId3" cstate="print"/>
            <a:stretch>
              <a:fillRect/>
            </a:stretch>
          </p:blipFill>
          <p:spPr>
            <a:xfrm>
              <a:off x="1333487" y="1376209"/>
              <a:ext cx="721283" cy="2813773"/>
            </a:xfrm>
            <a:prstGeom prst="rect">
              <a:avLst/>
            </a:prstGeom>
          </p:spPr>
        </p:pic>
        <p:sp>
          <p:nvSpPr>
            <p:cNvPr id="8" name="object 8"/>
            <p:cNvSpPr/>
            <p:nvPr/>
          </p:nvSpPr>
          <p:spPr>
            <a:xfrm>
              <a:off x="2065007" y="1385607"/>
              <a:ext cx="6651625" cy="2811780"/>
            </a:xfrm>
            <a:custGeom>
              <a:avLst/>
              <a:gdLst/>
              <a:ahLst/>
              <a:cxnLst/>
              <a:rect l="l" t="t" r="r" b="b"/>
              <a:pathLst>
                <a:path w="6651625" h="2811779">
                  <a:moveTo>
                    <a:pt x="2692616" y="0"/>
                  </a:moveTo>
                  <a:lnTo>
                    <a:pt x="0" y="0"/>
                  </a:lnTo>
                  <a:lnTo>
                    <a:pt x="0" y="762000"/>
                  </a:lnTo>
                  <a:lnTo>
                    <a:pt x="0" y="1440180"/>
                  </a:lnTo>
                  <a:lnTo>
                    <a:pt x="0" y="2811780"/>
                  </a:lnTo>
                  <a:lnTo>
                    <a:pt x="2692616" y="2811780"/>
                  </a:lnTo>
                  <a:lnTo>
                    <a:pt x="2692616" y="762000"/>
                  </a:lnTo>
                  <a:lnTo>
                    <a:pt x="2692616" y="0"/>
                  </a:lnTo>
                  <a:close/>
                </a:path>
                <a:path w="6651625" h="2811779">
                  <a:moveTo>
                    <a:pt x="6651142" y="0"/>
                  </a:moveTo>
                  <a:lnTo>
                    <a:pt x="4825035" y="0"/>
                  </a:lnTo>
                  <a:lnTo>
                    <a:pt x="2692628" y="0"/>
                  </a:lnTo>
                  <a:lnTo>
                    <a:pt x="2692628" y="762000"/>
                  </a:lnTo>
                  <a:lnTo>
                    <a:pt x="2692628" y="1440180"/>
                  </a:lnTo>
                  <a:lnTo>
                    <a:pt x="2692628" y="1699260"/>
                  </a:lnTo>
                  <a:lnTo>
                    <a:pt x="2692628" y="2209812"/>
                  </a:lnTo>
                  <a:lnTo>
                    <a:pt x="4825035" y="2209812"/>
                  </a:lnTo>
                  <a:lnTo>
                    <a:pt x="4825035" y="1699260"/>
                  </a:lnTo>
                  <a:lnTo>
                    <a:pt x="4825035" y="1440180"/>
                  </a:lnTo>
                  <a:lnTo>
                    <a:pt x="4825035" y="762000"/>
                  </a:lnTo>
                  <a:lnTo>
                    <a:pt x="6651142" y="762000"/>
                  </a:lnTo>
                  <a:lnTo>
                    <a:pt x="6651142" y="0"/>
                  </a:lnTo>
                  <a:close/>
                </a:path>
              </a:pathLst>
            </a:custGeom>
            <a:solidFill>
              <a:srgbClr val="FFFFFF"/>
            </a:solidFill>
          </p:spPr>
          <p:txBody>
            <a:bodyPr wrap="square" lIns="0" tIns="0" rIns="0" bIns="0" rtlCol="0"/>
            <a:lstStyle/>
            <a:p>
              <a:endParaRPr/>
            </a:p>
          </p:txBody>
        </p:sp>
      </p:grpSp>
      <p:sp>
        <p:nvSpPr>
          <p:cNvPr id="9" name="object 9"/>
          <p:cNvSpPr/>
          <p:nvPr/>
        </p:nvSpPr>
        <p:spPr>
          <a:xfrm>
            <a:off x="6822219" y="3761106"/>
            <a:ext cx="1894205" cy="429259"/>
          </a:xfrm>
          <a:custGeom>
            <a:avLst/>
            <a:gdLst/>
            <a:ahLst/>
            <a:cxnLst/>
            <a:rect l="l" t="t" r="r" b="b"/>
            <a:pathLst>
              <a:path w="1894204" h="429260">
                <a:moveTo>
                  <a:pt x="1893925" y="0"/>
                </a:moveTo>
                <a:lnTo>
                  <a:pt x="0" y="0"/>
                </a:lnTo>
                <a:lnTo>
                  <a:pt x="0" y="428879"/>
                </a:lnTo>
                <a:lnTo>
                  <a:pt x="1731010" y="428879"/>
                </a:lnTo>
                <a:lnTo>
                  <a:pt x="1774320" y="423059"/>
                </a:lnTo>
                <a:lnTo>
                  <a:pt x="1813238" y="406637"/>
                </a:lnTo>
                <a:lnTo>
                  <a:pt x="1846210" y="381163"/>
                </a:lnTo>
                <a:lnTo>
                  <a:pt x="1871683" y="348191"/>
                </a:lnTo>
                <a:lnTo>
                  <a:pt x="1888106" y="309274"/>
                </a:lnTo>
                <a:lnTo>
                  <a:pt x="1893925" y="265963"/>
                </a:lnTo>
                <a:lnTo>
                  <a:pt x="1893925" y="0"/>
                </a:lnTo>
                <a:close/>
              </a:path>
            </a:pathLst>
          </a:custGeom>
          <a:solidFill>
            <a:srgbClr val="F1F1F1"/>
          </a:solidFill>
        </p:spPr>
        <p:txBody>
          <a:bodyPr wrap="square" lIns="0" tIns="0" rIns="0" bIns="0" rtlCol="0"/>
          <a:lstStyle/>
          <a:p>
            <a:endParaRPr/>
          </a:p>
        </p:txBody>
      </p:sp>
      <p:sp>
        <p:nvSpPr>
          <p:cNvPr id="10" name="object 10"/>
          <p:cNvSpPr txBox="1">
            <a:spLocks noGrp="1"/>
          </p:cNvSpPr>
          <p:nvPr>
            <p:ph type="title"/>
          </p:nvPr>
        </p:nvSpPr>
        <p:spPr>
          <a:xfrm>
            <a:off x="498768" y="174359"/>
            <a:ext cx="8284845" cy="666750"/>
          </a:xfrm>
          <a:prstGeom prst="rect">
            <a:avLst/>
          </a:prstGeom>
        </p:spPr>
        <p:txBody>
          <a:bodyPr vert="horz" wrap="square" lIns="0" tIns="13335" rIns="0" bIns="0" rtlCol="0">
            <a:spAutoFit/>
          </a:bodyPr>
          <a:lstStyle/>
          <a:p>
            <a:pPr marL="12700">
              <a:lnSpc>
                <a:spcPct val="100000"/>
              </a:lnSpc>
              <a:spcBef>
                <a:spcPts val="105"/>
              </a:spcBef>
            </a:pPr>
            <a:r>
              <a:rPr dirty="0"/>
              <a:t>3rd</a:t>
            </a:r>
            <a:r>
              <a:rPr spc="35" dirty="0"/>
              <a:t> </a:t>
            </a:r>
            <a:r>
              <a:rPr dirty="0"/>
              <a:t>party</a:t>
            </a:r>
            <a:r>
              <a:rPr spc="30" dirty="0"/>
              <a:t> </a:t>
            </a:r>
            <a:r>
              <a:rPr dirty="0"/>
              <a:t>pathways</a:t>
            </a:r>
            <a:r>
              <a:rPr spc="55" dirty="0"/>
              <a:t> </a:t>
            </a:r>
            <a:r>
              <a:rPr dirty="0"/>
              <a:t>publish</a:t>
            </a:r>
            <a:r>
              <a:rPr spc="10" dirty="0"/>
              <a:t> </a:t>
            </a:r>
            <a:r>
              <a:rPr dirty="0"/>
              <a:t>outcomes</a:t>
            </a:r>
            <a:r>
              <a:rPr spc="20" dirty="0"/>
              <a:t> </a:t>
            </a:r>
            <a:r>
              <a:rPr dirty="0"/>
              <a:t>studies</a:t>
            </a:r>
            <a:r>
              <a:rPr spc="15" dirty="0"/>
              <a:t> </a:t>
            </a:r>
            <a:r>
              <a:rPr dirty="0"/>
              <a:t>focused</a:t>
            </a:r>
            <a:r>
              <a:rPr spc="15" dirty="0"/>
              <a:t> </a:t>
            </a:r>
            <a:r>
              <a:rPr dirty="0"/>
              <a:t>on</a:t>
            </a:r>
            <a:r>
              <a:rPr spc="40" dirty="0"/>
              <a:t> </a:t>
            </a:r>
            <a:r>
              <a:rPr dirty="0"/>
              <a:t>demonstrating their</a:t>
            </a:r>
            <a:r>
              <a:rPr spc="35" dirty="0"/>
              <a:t> </a:t>
            </a:r>
            <a:r>
              <a:rPr dirty="0"/>
              <a:t>impact</a:t>
            </a:r>
            <a:r>
              <a:rPr spc="20" dirty="0"/>
              <a:t> </a:t>
            </a:r>
            <a:r>
              <a:rPr spc="-25" dirty="0"/>
              <a:t>on</a:t>
            </a:r>
          </a:p>
          <a:p>
            <a:pPr marL="12700" marR="5080">
              <a:lnSpc>
                <a:spcPct val="100000"/>
              </a:lnSpc>
            </a:pPr>
            <a:r>
              <a:rPr dirty="0"/>
              <a:t>value-based</a:t>
            </a:r>
            <a:r>
              <a:rPr spc="15" dirty="0"/>
              <a:t> </a:t>
            </a:r>
            <a:r>
              <a:rPr dirty="0"/>
              <a:t>care</a:t>
            </a:r>
            <a:r>
              <a:rPr spc="35" dirty="0"/>
              <a:t> </a:t>
            </a:r>
            <a:r>
              <a:rPr dirty="0"/>
              <a:t>through</a:t>
            </a:r>
            <a:r>
              <a:rPr spc="30" dirty="0"/>
              <a:t> </a:t>
            </a:r>
            <a:r>
              <a:rPr dirty="0"/>
              <a:t>reducing</a:t>
            </a:r>
            <a:r>
              <a:rPr spc="15" dirty="0"/>
              <a:t> </a:t>
            </a:r>
            <a:r>
              <a:rPr dirty="0"/>
              <a:t>treatment</a:t>
            </a:r>
            <a:r>
              <a:rPr spc="25" dirty="0"/>
              <a:t> </a:t>
            </a:r>
            <a:r>
              <a:rPr dirty="0"/>
              <a:t>costs,</a:t>
            </a:r>
            <a:r>
              <a:rPr spc="15" dirty="0"/>
              <a:t> </a:t>
            </a:r>
            <a:r>
              <a:rPr dirty="0"/>
              <a:t>improving</a:t>
            </a:r>
            <a:r>
              <a:rPr spc="30" dirty="0"/>
              <a:t> </a:t>
            </a:r>
            <a:r>
              <a:rPr dirty="0"/>
              <a:t>patient</a:t>
            </a:r>
            <a:r>
              <a:rPr spc="25" dirty="0"/>
              <a:t> </a:t>
            </a:r>
            <a:r>
              <a:rPr dirty="0"/>
              <a:t>outcomes,</a:t>
            </a:r>
            <a:r>
              <a:rPr spc="30" dirty="0"/>
              <a:t> </a:t>
            </a:r>
            <a:r>
              <a:rPr dirty="0"/>
              <a:t>and</a:t>
            </a:r>
            <a:r>
              <a:rPr spc="45" dirty="0"/>
              <a:t> </a:t>
            </a:r>
            <a:r>
              <a:rPr spc="-10" dirty="0"/>
              <a:t>increasing </a:t>
            </a:r>
            <a:r>
              <a:rPr dirty="0"/>
              <a:t>clinical</a:t>
            </a:r>
            <a:r>
              <a:rPr spc="40" dirty="0"/>
              <a:t> </a:t>
            </a:r>
            <a:r>
              <a:rPr dirty="0"/>
              <a:t>trial</a:t>
            </a:r>
            <a:r>
              <a:rPr spc="25" dirty="0"/>
              <a:t> </a:t>
            </a:r>
            <a:r>
              <a:rPr spc="-10" dirty="0"/>
              <a:t>enrollment</a:t>
            </a:r>
          </a:p>
        </p:txBody>
      </p:sp>
      <p:sp>
        <p:nvSpPr>
          <p:cNvPr id="11" name="object 11"/>
          <p:cNvSpPr txBox="1"/>
          <p:nvPr/>
        </p:nvSpPr>
        <p:spPr>
          <a:xfrm>
            <a:off x="295041" y="4433096"/>
            <a:ext cx="8300084" cy="330835"/>
          </a:xfrm>
          <a:prstGeom prst="rect">
            <a:avLst/>
          </a:prstGeom>
        </p:spPr>
        <p:txBody>
          <a:bodyPr vert="horz" wrap="square" lIns="0" tIns="12700" rIns="0" bIns="0" rtlCol="0">
            <a:spAutoFit/>
          </a:bodyPr>
          <a:lstStyle/>
          <a:p>
            <a:pPr marL="19685" marR="5080" indent="-7620">
              <a:lnSpc>
                <a:spcPct val="100000"/>
              </a:lnSpc>
              <a:spcBef>
                <a:spcPts val="100"/>
              </a:spcBef>
            </a:pPr>
            <a:r>
              <a:rPr sz="500" b="1" dirty="0">
                <a:solidFill>
                  <a:srgbClr val="181B1F"/>
                </a:solidFill>
                <a:latin typeface="Arial"/>
                <a:cs typeface="Arial"/>
              </a:rPr>
              <a:t>1.</a:t>
            </a:r>
            <a:r>
              <a:rPr sz="500" b="1" spc="-5" dirty="0">
                <a:solidFill>
                  <a:srgbClr val="181B1F"/>
                </a:solidFill>
                <a:latin typeface="Arial"/>
                <a:cs typeface="Arial"/>
              </a:rPr>
              <a:t> </a:t>
            </a:r>
            <a:r>
              <a:rPr sz="500" dirty="0">
                <a:solidFill>
                  <a:srgbClr val="181B1F"/>
                </a:solidFill>
                <a:latin typeface="Arial"/>
                <a:cs typeface="Arial"/>
              </a:rPr>
              <a:t>Weese</a:t>
            </a:r>
            <a:r>
              <a:rPr sz="500" spc="-4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Clin</a:t>
            </a:r>
            <a:r>
              <a:rPr sz="500" i="1" spc="10" dirty="0">
                <a:solidFill>
                  <a:srgbClr val="181B1F"/>
                </a:solidFill>
                <a:latin typeface="Arial"/>
                <a:cs typeface="Arial"/>
              </a:rPr>
              <a:t> </a:t>
            </a:r>
            <a:r>
              <a:rPr sz="500" i="1" dirty="0">
                <a:solidFill>
                  <a:srgbClr val="181B1F"/>
                </a:solidFill>
                <a:latin typeface="Arial"/>
                <a:cs typeface="Arial"/>
              </a:rPr>
              <a:t>Oncol</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2019</a:t>
            </a:r>
            <a:r>
              <a:rPr sz="500" spc="-15" dirty="0">
                <a:solidFill>
                  <a:srgbClr val="181B1F"/>
                </a:solidFill>
                <a:latin typeface="Arial"/>
                <a:cs typeface="Arial"/>
              </a:rPr>
              <a:t> </a:t>
            </a:r>
            <a:r>
              <a:rPr sz="500" b="1" dirty="0">
                <a:solidFill>
                  <a:srgbClr val="181B1F"/>
                </a:solidFill>
                <a:latin typeface="Arial"/>
                <a:cs typeface="Arial"/>
              </a:rPr>
              <a:t>2.</a:t>
            </a:r>
            <a:r>
              <a:rPr sz="500" b="1" spc="-5" dirty="0">
                <a:solidFill>
                  <a:srgbClr val="181B1F"/>
                </a:solidFill>
                <a:latin typeface="Arial"/>
                <a:cs typeface="Arial"/>
              </a:rPr>
              <a:t> </a:t>
            </a:r>
            <a:r>
              <a:rPr sz="500" dirty="0">
                <a:solidFill>
                  <a:srgbClr val="181B1F"/>
                </a:solidFill>
                <a:latin typeface="Arial"/>
                <a:cs typeface="Arial"/>
              </a:rPr>
              <a:t>Ellis</a:t>
            </a:r>
            <a:r>
              <a:rPr sz="500" spc="-2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30"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Oncol</a:t>
            </a:r>
            <a:r>
              <a:rPr sz="500" i="1" spc="-25" dirty="0">
                <a:solidFill>
                  <a:srgbClr val="181B1F"/>
                </a:solidFill>
                <a:latin typeface="Arial"/>
                <a:cs typeface="Arial"/>
              </a:rPr>
              <a:t> </a:t>
            </a:r>
            <a:r>
              <a:rPr sz="500" i="1" dirty="0">
                <a:solidFill>
                  <a:srgbClr val="181B1F"/>
                </a:solidFill>
                <a:latin typeface="Arial"/>
                <a:cs typeface="Arial"/>
              </a:rPr>
              <a:t>Pract</a:t>
            </a:r>
            <a:r>
              <a:rPr sz="500" dirty="0">
                <a:solidFill>
                  <a:srgbClr val="181B1F"/>
                </a:solidFill>
                <a:latin typeface="Arial"/>
                <a:cs typeface="Arial"/>
              </a:rPr>
              <a:t>.,</a:t>
            </a:r>
            <a:r>
              <a:rPr sz="500" spc="-15" dirty="0">
                <a:solidFill>
                  <a:srgbClr val="181B1F"/>
                </a:solidFill>
                <a:latin typeface="Arial"/>
                <a:cs typeface="Arial"/>
              </a:rPr>
              <a:t> </a:t>
            </a:r>
            <a:r>
              <a:rPr sz="500" dirty="0">
                <a:solidFill>
                  <a:srgbClr val="181B1F"/>
                </a:solidFill>
                <a:latin typeface="Arial"/>
                <a:cs typeface="Arial"/>
              </a:rPr>
              <a:t>2017</a:t>
            </a:r>
            <a:r>
              <a:rPr sz="500" spc="-15" dirty="0">
                <a:solidFill>
                  <a:srgbClr val="181B1F"/>
                </a:solidFill>
                <a:latin typeface="Arial"/>
                <a:cs typeface="Arial"/>
              </a:rPr>
              <a:t> </a:t>
            </a:r>
            <a:r>
              <a:rPr sz="500" b="1" dirty="0">
                <a:solidFill>
                  <a:srgbClr val="181B1F"/>
                </a:solidFill>
                <a:latin typeface="Arial"/>
                <a:cs typeface="Arial"/>
              </a:rPr>
              <a:t>3.</a:t>
            </a:r>
            <a:r>
              <a:rPr sz="500" b="1" spc="-5" dirty="0">
                <a:solidFill>
                  <a:srgbClr val="181B1F"/>
                </a:solidFill>
                <a:latin typeface="Arial"/>
                <a:cs typeface="Arial"/>
              </a:rPr>
              <a:t> </a:t>
            </a:r>
            <a:r>
              <a:rPr sz="500" dirty="0">
                <a:solidFill>
                  <a:srgbClr val="181B1F"/>
                </a:solidFill>
                <a:latin typeface="Arial"/>
                <a:cs typeface="Arial"/>
              </a:rPr>
              <a:t>Shamah</a:t>
            </a:r>
            <a:r>
              <a:rPr sz="500" spc="-4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Clin Oncol</a:t>
            </a:r>
            <a:r>
              <a:rPr sz="500" dirty="0">
                <a:solidFill>
                  <a:srgbClr val="181B1F"/>
                </a:solidFill>
                <a:latin typeface="Arial"/>
                <a:cs typeface="Arial"/>
              </a:rPr>
              <a:t>.,</a:t>
            </a:r>
            <a:r>
              <a:rPr sz="500" spc="-15" dirty="0">
                <a:solidFill>
                  <a:srgbClr val="181B1F"/>
                </a:solidFill>
                <a:latin typeface="Arial"/>
                <a:cs typeface="Arial"/>
              </a:rPr>
              <a:t> </a:t>
            </a:r>
            <a:r>
              <a:rPr sz="500" dirty="0">
                <a:solidFill>
                  <a:srgbClr val="181B1F"/>
                </a:solidFill>
                <a:latin typeface="Arial"/>
                <a:cs typeface="Arial"/>
              </a:rPr>
              <a:t>2016</a:t>
            </a:r>
            <a:r>
              <a:rPr sz="500" spc="-15" dirty="0">
                <a:solidFill>
                  <a:srgbClr val="181B1F"/>
                </a:solidFill>
                <a:latin typeface="Arial"/>
                <a:cs typeface="Arial"/>
              </a:rPr>
              <a:t> </a:t>
            </a:r>
            <a:r>
              <a:rPr sz="500" b="1" dirty="0">
                <a:solidFill>
                  <a:srgbClr val="181B1F"/>
                </a:solidFill>
                <a:latin typeface="Arial"/>
                <a:cs typeface="Arial"/>
              </a:rPr>
              <a:t>4. </a:t>
            </a:r>
            <a:r>
              <a:rPr sz="500" dirty="0">
                <a:solidFill>
                  <a:srgbClr val="181B1F"/>
                </a:solidFill>
                <a:latin typeface="Arial"/>
                <a:cs typeface="Arial"/>
              </a:rPr>
              <a:t>Hoverman</a:t>
            </a:r>
            <a:r>
              <a:rPr sz="500" spc="-5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Pract</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2018</a:t>
            </a:r>
            <a:r>
              <a:rPr sz="500" spc="-15" dirty="0">
                <a:solidFill>
                  <a:srgbClr val="181B1F"/>
                </a:solidFill>
                <a:latin typeface="Arial"/>
                <a:cs typeface="Arial"/>
              </a:rPr>
              <a:t> </a:t>
            </a:r>
            <a:r>
              <a:rPr sz="500" b="1" dirty="0">
                <a:solidFill>
                  <a:srgbClr val="181B1F"/>
                </a:solidFill>
                <a:latin typeface="Arial"/>
                <a:cs typeface="Arial"/>
              </a:rPr>
              <a:t>5.</a:t>
            </a:r>
            <a:r>
              <a:rPr sz="500" b="1" spc="-5" dirty="0">
                <a:solidFill>
                  <a:srgbClr val="181B1F"/>
                </a:solidFill>
                <a:latin typeface="Arial"/>
                <a:cs typeface="Arial"/>
              </a:rPr>
              <a:t> </a:t>
            </a:r>
            <a:r>
              <a:rPr sz="500" dirty="0">
                <a:solidFill>
                  <a:srgbClr val="181B1F"/>
                </a:solidFill>
                <a:latin typeface="Arial"/>
                <a:cs typeface="Arial"/>
              </a:rPr>
              <a:t>Neubauer</a:t>
            </a:r>
            <a:r>
              <a:rPr sz="500" spc="-10" dirty="0">
                <a:solidFill>
                  <a:srgbClr val="181B1F"/>
                </a:solidFill>
                <a:latin typeface="Arial"/>
                <a:cs typeface="Arial"/>
              </a:rPr>
              <a:t> </a:t>
            </a:r>
            <a:r>
              <a:rPr sz="500" dirty="0">
                <a:solidFill>
                  <a:srgbClr val="181B1F"/>
                </a:solidFill>
                <a:latin typeface="Arial"/>
                <a:cs typeface="Arial"/>
              </a:rPr>
              <a:t>et</a:t>
            </a:r>
            <a:r>
              <a:rPr sz="500" spc="-15"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Pract</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2010 </a:t>
            </a:r>
            <a:r>
              <a:rPr sz="500" b="1" dirty="0">
                <a:solidFill>
                  <a:srgbClr val="181B1F"/>
                </a:solidFill>
                <a:latin typeface="Arial"/>
                <a:cs typeface="Arial"/>
              </a:rPr>
              <a:t>6.</a:t>
            </a:r>
            <a:r>
              <a:rPr sz="500" b="1" spc="-20" dirty="0">
                <a:solidFill>
                  <a:srgbClr val="181B1F"/>
                </a:solidFill>
                <a:latin typeface="Arial"/>
                <a:cs typeface="Arial"/>
              </a:rPr>
              <a:t> </a:t>
            </a:r>
            <a:r>
              <a:rPr sz="500" dirty="0">
                <a:solidFill>
                  <a:srgbClr val="181B1F"/>
                </a:solidFill>
                <a:latin typeface="Arial"/>
                <a:cs typeface="Arial"/>
              </a:rPr>
              <a:t>Hoverman</a:t>
            </a:r>
            <a:r>
              <a:rPr sz="500" spc="-5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Pract</a:t>
            </a:r>
            <a:r>
              <a:rPr sz="500" dirty="0">
                <a:solidFill>
                  <a:srgbClr val="181B1F"/>
                </a:solidFill>
                <a:latin typeface="Arial"/>
                <a:cs typeface="Arial"/>
              </a:rPr>
              <a:t>.,</a:t>
            </a:r>
            <a:r>
              <a:rPr sz="500" spc="-30" dirty="0">
                <a:solidFill>
                  <a:srgbClr val="181B1F"/>
                </a:solidFill>
                <a:latin typeface="Arial"/>
                <a:cs typeface="Arial"/>
              </a:rPr>
              <a:t> </a:t>
            </a:r>
            <a:r>
              <a:rPr sz="500" dirty="0">
                <a:solidFill>
                  <a:srgbClr val="181B1F"/>
                </a:solidFill>
                <a:latin typeface="Arial"/>
                <a:cs typeface="Arial"/>
              </a:rPr>
              <a:t>2011</a:t>
            </a:r>
            <a:r>
              <a:rPr sz="500" spc="-15" dirty="0">
                <a:solidFill>
                  <a:srgbClr val="181B1F"/>
                </a:solidFill>
                <a:latin typeface="Arial"/>
                <a:cs typeface="Arial"/>
              </a:rPr>
              <a:t> </a:t>
            </a:r>
            <a:r>
              <a:rPr sz="500" b="1" dirty="0">
                <a:solidFill>
                  <a:srgbClr val="181B1F"/>
                </a:solidFill>
                <a:latin typeface="Arial"/>
                <a:cs typeface="Arial"/>
              </a:rPr>
              <a:t>7.</a:t>
            </a:r>
            <a:r>
              <a:rPr sz="500" b="1" spc="-5" dirty="0">
                <a:solidFill>
                  <a:srgbClr val="181B1F"/>
                </a:solidFill>
                <a:latin typeface="Arial"/>
                <a:cs typeface="Arial"/>
              </a:rPr>
              <a:t> </a:t>
            </a:r>
            <a:r>
              <a:rPr sz="500" dirty="0">
                <a:solidFill>
                  <a:srgbClr val="181B1F"/>
                </a:solidFill>
                <a:latin typeface="Arial"/>
                <a:cs typeface="Arial"/>
              </a:rPr>
              <a:t>Gautam</a:t>
            </a:r>
            <a:r>
              <a:rPr sz="500" spc="-20" dirty="0">
                <a:solidFill>
                  <a:srgbClr val="181B1F"/>
                </a:solidFill>
                <a:latin typeface="Arial"/>
                <a:cs typeface="Arial"/>
              </a:rPr>
              <a:t> </a:t>
            </a:r>
            <a:r>
              <a:rPr sz="500" dirty="0">
                <a:solidFill>
                  <a:srgbClr val="181B1F"/>
                </a:solidFill>
                <a:latin typeface="Arial"/>
                <a:cs typeface="Arial"/>
              </a:rPr>
              <a:t>et</a:t>
            </a:r>
            <a:r>
              <a:rPr sz="500" spc="-10"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Pract.,</a:t>
            </a:r>
            <a:r>
              <a:rPr sz="500" i="1" spc="-30" dirty="0">
                <a:solidFill>
                  <a:srgbClr val="181B1F"/>
                </a:solidFill>
                <a:latin typeface="Arial"/>
                <a:cs typeface="Arial"/>
              </a:rPr>
              <a:t> </a:t>
            </a:r>
            <a:r>
              <a:rPr sz="500" dirty="0">
                <a:solidFill>
                  <a:srgbClr val="181B1F"/>
                </a:solidFill>
                <a:latin typeface="Arial"/>
                <a:cs typeface="Arial"/>
              </a:rPr>
              <a:t>2018 </a:t>
            </a:r>
            <a:r>
              <a:rPr sz="500" b="1" dirty="0">
                <a:solidFill>
                  <a:srgbClr val="181B1F"/>
                </a:solidFill>
                <a:latin typeface="Arial"/>
                <a:cs typeface="Arial"/>
              </a:rPr>
              <a:t>8.</a:t>
            </a:r>
            <a:r>
              <a:rPr sz="500" b="1" spc="-20" dirty="0">
                <a:solidFill>
                  <a:srgbClr val="181B1F"/>
                </a:solidFill>
                <a:latin typeface="Arial"/>
                <a:cs typeface="Arial"/>
              </a:rPr>
              <a:t> </a:t>
            </a:r>
            <a:r>
              <a:rPr sz="500" dirty="0">
                <a:solidFill>
                  <a:srgbClr val="181B1F"/>
                </a:solidFill>
                <a:latin typeface="Arial"/>
                <a:cs typeface="Arial"/>
              </a:rPr>
              <a:t>Knabel et</a:t>
            </a:r>
            <a:r>
              <a:rPr sz="500" spc="-5"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spc="-10" dirty="0">
                <a:solidFill>
                  <a:srgbClr val="181B1F"/>
                </a:solidFill>
                <a:latin typeface="Arial"/>
                <a:cs typeface="Arial"/>
              </a:rPr>
              <a:t>Optum</a:t>
            </a:r>
            <a:r>
              <a:rPr sz="500" spc="500" dirty="0">
                <a:solidFill>
                  <a:srgbClr val="181B1F"/>
                </a:solidFill>
                <a:latin typeface="Arial"/>
                <a:cs typeface="Arial"/>
              </a:rPr>
              <a:t>  </a:t>
            </a:r>
            <a:r>
              <a:rPr sz="500" dirty="0">
                <a:solidFill>
                  <a:srgbClr val="181B1F"/>
                </a:solidFill>
                <a:latin typeface="Arial"/>
                <a:cs typeface="Arial"/>
              </a:rPr>
              <a:t>White</a:t>
            </a:r>
            <a:r>
              <a:rPr sz="500" spc="-40" dirty="0">
                <a:solidFill>
                  <a:srgbClr val="181B1F"/>
                </a:solidFill>
                <a:latin typeface="Arial"/>
                <a:cs typeface="Arial"/>
              </a:rPr>
              <a:t> </a:t>
            </a:r>
            <a:r>
              <a:rPr sz="500" dirty="0">
                <a:solidFill>
                  <a:srgbClr val="181B1F"/>
                </a:solidFill>
                <a:latin typeface="Arial"/>
                <a:cs typeface="Arial"/>
              </a:rPr>
              <a:t>Paper,</a:t>
            </a:r>
            <a:r>
              <a:rPr sz="500" spc="-15" dirty="0">
                <a:solidFill>
                  <a:srgbClr val="181B1F"/>
                </a:solidFill>
                <a:latin typeface="Arial"/>
                <a:cs typeface="Arial"/>
              </a:rPr>
              <a:t> </a:t>
            </a:r>
            <a:r>
              <a:rPr sz="500" dirty="0">
                <a:solidFill>
                  <a:srgbClr val="181B1F"/>
                </a:solidFill>
                <a:latin typeface="Arial"/>
                <a:cs typeface="Arial"/>
              </a:rPr>
              <a:t>2014</a:t>
            </a:r>
            <a:r>
              <a:rPr sz="500" spc="-15" dirty="0">
                <a:solidFill>
                  <a:srgbClr val="181B1F"/>
                </a:solidFill>
                <a:latin typeface="Arial"/>
                <a:cs typeface="Arial"/>
              </a:rPr>
              <a:t> </a:t>
            </a:r>
            <a:r>
              <a:rPr sz="500" b="1" dirty="0">
                <a:solidFill>
                  <a:srgbClr val="181B1F"/>
                </a:solidFill>
                <a:latin typeface="Arial"/>
                <a:cs typeface="Arial"/>
              </a:rPr>
              <a:t>9.</a:t>
            </a:r>
            <a:r>
              <a:rPr sz="500" b="1" spc="-5" dirty="0">
                <a:solidFill>
                  <a:srgbClr val="181B1F"/>
                </a:solidFill>
                <a:latin typeface="Arial"/>
                <a:cs typeface="Arial"/>
              </a:rPr>
              <a:t> </a:t>
            </a:r>
            <a:r>
              <a:rPr sz="500" dirty="0">
                <a:solidFill>
                  <a:srgbClr val="181B1F"/>
                </a:solidFill>
                <a:latin typeface="Arial"/>
                <a:cs typeface="Arial"/>
              </a:rPr>
              <a:t>Hertler</a:t>
            </a:r>
            <a:r>
              <a:rPr sz="500" spc="-35" dirty="0">
                <a:solidFill>
                  <a:srgbClr val="181B1F"/>
                </a:solidFill>
                <a:latin typeface="Arial"/>
                <a:cs typeface="Arial"/>
              </a:rPr>
              <a:t> </a:t>
            </a:r>
            <a:r>
              <a:rPr sz="500" dirty="0">
                <a:solidFill>
                  <a:srgbClr val="181B1F"/>
                </a:solidFill>
                <a:latin typeface="Arial"/>
                <a:cs typeface="Arial"/>
              </a:rPr>
              <a:t>et 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Clin</a:t>
            </a:r>
            <a:r>
              <a:rPr sz="500" i="1" spc="10" dirty="0">
                <a:solidFill>
                  <a:srgbClr val="181B1F"/>
                </a:solidFill>
                <a:latin typeface="Arial"/>
                <a:cs typeface="Arial"/>
              </a:rPr>
              <a:t> </a:t>
            </a:r>
            <a:r>
              <a:rPr sz="500" i="1" dirty="0">
                <a:solidFill>
                  <a:srgbClr val="181B1F"/>
                </a:solidFill>
                <a:latin typeface="Arial"/>
                <a:cs typeface="Arial"/>
              </a:rPr>
              <a:t>Oncol.,</a:t>
            </a:r>
            <a:r>
              <a:rPr sz="500" i="1" spc="-30" dirty="0">
                <a:solidFill>
                  <a:srgbClr val="181B1F"/>
                </a:solidFill>
                <a:latin typeface="Arial"/>
                <a:cs typeface="Arial"/>
              </a:rPr>
              <a:t> </a:t>
            </a:r>
            <a:r>
              <a:rPr sz="500" dirty="0">
                <a:solidFill>
                  <a:srgbClr val="181B1F"/>
                </a:solidFill>
                <a:latin typeface="Arial"/>
                <a:cs typeface="Arial"/>
              </a:rPr>
              <a:t>2020</a:t>
            </a:r>
            <a:r>
              <a:rPr sz="500" spc="-15" dirty="0">
                <a:solidFill>
                  <a:srgbClr val="181B1F"/>
                </a:solidFill>
                <a:latin typeface="Arial"/>
                <a:cs typeface="Arial"/>
              </a:rPr>
              <a:t> </a:t>
            </a:r>
            <a:r>
              <a:rPr sz="500" b="1" dirty="0">
                <a:solidFill>
                  <a:srgbClr val="181B1F"/>
                </a:solidFill>
                <a:latin typeface="Arial"/>
                <a:cs typeface="Arial"/>
              </a:rPr>
              <a:t>10. </a:t>
            </a:r>
            <a:r>
              <a:rPr sz="500" dirty="0">
                <a:solidFill>
                  <a:srgbClr val="181B1F"/>
                </a:solidFill>
                <a:latin typeface="Arial"/>
                <a:cs typeface="Arial"/>
              </a:rPr>
              <a:t>Paulson et.</a:t>
            </a:r>
            <a:r>
              <a:rPr sz="500" spc="-15"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dirty="0">
                <a:solidFill>
                  <a:srgbClr val="181B1F"/>
                </a:solidFill>
                <a:latin typeface="Arial"/>
                <a:cs typeface="Arial"/>
              </a:rPr>
              <a:t>JNCCN.,</a:t>
            </a:r>
            <a:r>
              <a:rPr sz="500" spc="-5" dirty="0">
                <a:solidFill>
                  <a:srgbClr val="181B1F"/>
                </a:solidFill>
                <a:latin typeface="Arial"/>
                <a:cs typeface="Arial"/>
              </a:rPr>
              <a:t> </a:t>
            </a:r>
            <a:r>
              <a:rPr sz="500" dirty="0">
                <a:solidFill>
                  <a:srgbClr val="181B1F"/>
                </a:solidFill>
                <a:latin typeface="Arial"/>
                <a:cs typeface="Arial"/>
              </a:rPr>
              <a:t>2020</a:t>
            </a:r>
            <a:r>
              <a:rPr sz="500" spc="-10" dirty="0">
                <a:solidFill>
                  <a:srgbClr val="181B1F"/>
                </a:solidFill>
                <a:latin typeface="Arial"/>
                <a:cs typeface="Arial"/>
              </a:rPr>
              <a:t> </a:t>
            </a:r>
            <a:r>
              <a:rPr sz="500" b="1" dirty="0">
                <a:solidFill>
                  <a:srgbClr val="181B1F"/>
                </a:solidFill>
                <a:latin typeface="Arial"/>
                <a:cs typeface="Arial"/>
              </a:rPr>
              <a:t>11.</a:t>
            </a:r>
            <a:r>
              <a:rPr sz="500" b="1" spc="-20" dirty="0">
                <a:solidFill>
                  <a:srgbClr val="181B1F"/>
                </a:solidFill>
                <a:latin typeface="Arial"/>
                <a:cs typeface="Arial"/>
              </a:rPr>
              <a:t> </a:t>
            </a:r>
            <a:r>
              <a:rPr sz="500" dirty="0">
                <a:solidFill>
                  <a:srgbClr val="181B1F"/>
                </a:solidFill>
                <a:latin typeface="Arial"/>
                <a:cs typeface="Arial"/>
              </a:rPr>
              <a:t>Weese</a:t>
            </a:r>
            <a:r>
              <a:rPr sz="500" spc="-25" dirty="0">
                <a:solidFill>
                  <a:srgbClr val="181B1F"/>
                </a:solidFill>
                <a:latin typeface="Arial"/>
                <a:cs typeface="Arial"/>
              </a:rPr>
              <a:t> </a:t>
            </a:r>
            <a:r>
              <a:rPr sz="500" dirty="0">
                <a:solidFill>
                  <a:srgbClr val="181B1F"/>
                </a:solidFill>
                <a:latin typeface="Arial"/>
                <a:cs typeface="Arial"/>
              </a:rPr>
              <a:t>et.</a:t>
            </a:r>
            <a:r>
              <a:rPr sz="500" spc="-15"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Clinical</a:t>
            </a:r>
            <a:r>
              <a:rPr sz="500" i="1" spc="10" dirty="0">
                <a:solidFill>
                  <a:srgbClr val="181B1F"/>
                </a:solidFill>
                <a:latin typeface="Arial"/>
                <a:cs typeface="Arial"/>
              </a:rPr>
              <a:t> </a:t>
            </a:r>
            <a:r>
              <a:rPr sz="500" i="1" dirty="0">
                <a:solidFill>
                  <a:srgbClr val="181B1F"/>
                </a:solidFill>
                <a:latin typeface="Arial"/>
                <a:cs typeface="Arial"/>
              </a:rPr>
              <a:t>Pathways</a:t>
            </a:r>
            <a:r>
              <a:rPr sz="500" i="1" spc="-20" dirty="0">
                <a:solidFill>
                  <a:srgbClr val="181B1F"/>
                </a:solidFill>
                <a:latin typeface="Arial"/>
                <a:cs typeface="Arial"/>
              </a:rPr>
              <a:t> </a:t>
            </a:r>
            <a:r>
              <a:rPr sz="500" i="1" dirty="0">
                <a:solidFill>
                  <a:srgbClr val="181B1F"/>
                </a:solidFill>
                <a:latin typeface="Arial"/>
                <a:cs typeface="Arial"/>
              </a:rPr>
              <a:t>2020</a:t>
            </a:r>
            <a:r>
              <a:rPr sz="500" i="1" spc="-15" dirty="0">
                <a:solidFill>
                  <a:srgbClr val="181B1F"/>
                </a:solidFill>
                <a:latin typeface="Arial"/>
                <a:cs typeface="Arial"/>
              </a:rPr>
              <a:t> </a:t>
            </a:r>
            <a:r>
              <a:rPr sz="500" b="1" dirty="0">
                <a:solidFill>
                  <a:srgbClr val="181B1F"/>
                </a:solidFill>
                <a:latin typeface="Arial"/>
                <a:cs typeface="Arial"/>
              </a:rPr>
              <a:t>12.</a:t>
            </a:r>
            <a:r>
              <a:rPr sz="500" b="1" spc="-5" dirty="0">
                <a:solidFill>
                  <a:srgbClr val="181B1F"/>
                </a:solidFill>
                <a:latin typeface="Arial"/>
                <a:cs typeface="Arial"/>
              </a:rPr>
              <a:t> </a:t>
            </a:r>
            <a:r>
              <a:rPr sz="500" spc="-10" dirty="0">
                <a:solidFill>
                  <a:srgbClr val="181B1F"/>
                </a:solidFill>
                <a:latin typeface="Arial"/>
                <a:cs typeface="Arial"/>
              </a:rPr>
              <a:t>McKinney</a:t>
            </a:r>
            <a:r>
              <a:rPr sz="500" spc="-35" dirty="0">
                <a:solidFill>
                  <a:srgbClr val="181B1F"/>
                </a:solidFill>
                <a:latin typeface="Arial"/>
                <a:cs typeface="Arial"/>
              </a:rPr>
              <a:t> </a:t>
            </a:r>
            <a:r>
              <a:rPr sz="500" dirty="0">
                <a:solidFill>
                  <a:srgbClr val="181B1F"/>
                </a:solidFill>
                <a:latin typeface="Arial"/>
                <a:cs typeface="Arial"/>
              </a:rPr>
              <a:t>et al.,</a:t>
            </a:r>
            <a:r>
              <a:rPr sz="500" spc="-20" dirty="0">
                <a:solidFill>
                  <a:srgbClr val="181B1F"/>
                </a:solidFill>
                <a:latin typeface="Arial"/>
                <a:cs typeface="Arial"/>
              </a:rPr>
              <a:t> </a:t>
            </a:r>
            <a:r>
              <a:rPr sz="500" i="1" dirty="0">
                <a:solidFill>
                  <a:srgbClr val="181B1F"/>
                </a:solidFill>
                <a:latin typeface="Arial"/>
                <a:cs typeface="Arial"/>
              </a:rPr>
              <a:t>J</a:t>
            </a:r>
            <a:r>
              <a:rPr sz="500" i="1" spc="-10" dirty="0">
                <a:solidFill>
                  <a:srgbClr val="181B1F"/>
                </a:solidFill>
                <a:latin typeface="Arial"/>
                <a:cs typeface="Arial"/>
              </a:rPr>
              <a:t> </a:t>
            </a:r>
            <a:r>
              <a:rPr sz="500" i="1" dirty="0">
                <a:solidFill>
                  <a:srgbClr val="181B1F"/>
                </a:solidFill>
                <a:latin typeface="Arial"/>
                <a:cs typeface="Arial"/>
              </a:rPr>
              <a:t>Clin</a:t>
            </a:r>
            <a:r>
              <a:rPr sz="500" i="1" spc="10" dirty="0">
                <a:solidFill>
                  <a:srgbClr val="181B1F"/>
                </a:solidFill>
                <a:latin typeface="Arial"/>
                <a:cs typeface="Arial"/>
              </a:rPr>
              <a:t> </a:t>
            </a:r>
            <a:r>
              <a:rPr sz="500" i="1" dirty="0">
                <a:solidFill>
                  <a:srgbClr val="181B1F"/>
                </a:solidFill>
                <a:latin typeface="Arial"/>
                <a:cs typeface="Arial"/>
              </a:rPr>
              <a:t>Oncol</a:t>
            </a:r>
            <a:r>
              <a:rPr sz="500" i="1" spc="-25" dirty="0">
                <a:solidFill>
                  <a:srgbClr val="181B1F"/>
                </a:solidFill>
                <a:latin typeface="Arial"/>
                <a:cs typeface="Arial"/>
              </a:rPr>
              <a:t> </a:t>
            </a:r>
            <a:r>
              <a:rPr sz="500" i="1" dirty="0">
                <a:solidFill>
                  <a:srgbClr val="181B1F"/>
                </a:solidFill>
                <a:latin typeface="Arial"/>
                <a:cs typeface="Arial"/>
              </a:rPr>
              <a:t>2020 </a:t>
            </a:r>
            <a:r>
              <a:rPr sz="500" b="1" dirty="0">
                <a:solidFill>
                  <a:srgbClr val="181B1F"/>
                </a:solidFill>
                <a:latin typeface="Arial"/>
                <a:cs typeface="Arial"/>
              </a:rPr>
              <a:t>13.</a:t>
            </a:r>
            <a:r>
              <a:rPr sz="500" b="1" spc="-20" dirty="0">
                <a:solidFill>
                  <a:srgbClr val="181B1F"/>
                </a:solidFill>
                <a:latin typeface="Arial"/>
                <a:cs typeface="Arial"/>
              </a:rPr>
              <a:t> </a:t>
            </a:r>
            <a:r>
              <a:rPr sz="500" dirty="0">
                <a:solidFill>
                  <a:srgbClr val="181B1F"/>
                </a:solidFill>
                <a:latin typeface="Arial"/>
                <a:cs typeface="Arial"/>
              </a:rPr>
              <a:t>Wilfong</a:t>
            </a:r>
            <a:r>
              <a:rPr sz="500" spc="-5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30"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Clin</a:t>
            </a:r>
            <a:r>
              <a:rPr sz="500" i="1" spc="5"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2020</a:t>
            </a:r>
            <a:r>
              <a:rPr sz="500" i="1" spc="-15" dirty="0">
                <a:solidFill>
                  <a:srgbClr val="181B1F"/>
                </a:solidFill>
                <a:latin typeface="Arial"/>
                <a:cs typeface="Arial"/>
              </a:rPr>
              <a:t> </a:t>
            </a:r>
            <a:r>
              <a:rPr sz="500" b="1" dirty="0">
                <a:solidFill>
                  <a:srgbClr val="181B1F"/>
                </a:solidFill>
                <a:latin typeface="Arial"/>
                <a:cs typeface="Arial"/>
              </a:rPr>
              <a:t>14.</a:t>
            </a:r>
            <a:r>
              <a:rPr sz="500" b="1" spc="-5" dirty="0">
                <a:solidFill>
                  <a:srgbClr val="181B1F"/>
                </a:solidFill>
                <a:latin typeface="Arial"/>
                <a:cs typeface="Arial"/>
              </a:rPr>
              <a:t> </a:t>
            </a:r>
            <a:r>
              <a:rPr sz="500" dirty="0">
                <a:solidFill>
                  <a:srgbClr val="181B1F"/>
                </a:solidFill>
                <a:latin typeface="Arial"/>
                <a:cs typeface="Arial"/>
              </a:rPr>
              <a:t>Wilfong</a:t>
            </a:r>
            <a:r>
              <a:rPr sz="500" spc="-40" dirty="0">
                <a:solidFill>
                  <a:srgbClr val="181B1F"/>
                </a:solidFill>
                <a:latin typeface="Arial"/>
                <a:cs typeface="Arial"/>
              </a:rPr>
              <a:t> </a:t>
            </a:r>
            <a:r>
              <a:rPr sz="500" dirty="0">
                <a:solidFill>
                  <a:srgbClr val="181B1F"/>
                </a:solidFill>
                <a:latin typeface="Arial"/>
                <a:cs typeface="Arial"/>
              </a:rPr>
              <a:t>et.al.,</a:t>
            </a:r>
            <a:r>
              <a:rPr sz="500" spc="-35" dirty="0">
                <a:solidFill>
                  <a:srgbClr val="181B1F"/>
                </a:solidFill>
                <a:latin typeface="Arial"/>
                <a:cs typeface="Arial"/>
              </a:rPr>
              <a:t> </a:t>
            </a:r>
            <a:r>
              <a:rPr sz="500" dirty="0">
                <a:solidFill>
                  <a:srgbClr val="181B1F"/>
                </a:solidFill>
                <a:latin typeface="Arial"/>
                <a:cs typeface="Arial"/>
              </a:rPr>
              <a:t>J</a:t>
            </a:r>
            <a:r>
              <a:rPr sz="500" spc="-10" dirty="0">
                <a:solidFill>
                  <a:srgbClr val="181B1F"/>
                </a:solidFill>
                <a:latin typeface="Arial"/>
                <a:cs typeface="Arial"/>
              </a:rPr>
              <a:t> </a:t>
            </a:r>
            <a:r>
              <a:rPr sz="500" dirty="0">
                <a:solidFill>
                  <a:srgbClr val="181B1F"/>
                </a:solidFill>
                <a:latin typeface="Arial"/>
                <a:cs typeface="Arial"/>
              </a:rPr>
              <a:t>Oncol.</a:t>
            </a:r>
            <a:r>
              <a:rPr sz="500" spc="-15" dirty="0">
                <a:solidFill>
                  <a:srgbClr val="181B1F"/>
                </a:solidFill>
                <a:latin typeface="Arial"/>
                <a:cs typeface="Arial"/>
              </a:rPr>
              <a:t> </a:t>
            </a:r>
            <a:r>
              <a:rPr sz="500" dirty="0">
                <a:solidFill>
                  <a:srgbClr val="181B1F"/>
                </a:solidFill>
                <a:latin typeface="Arial"/>
                <a:cs typeface="Arial"/>
              </a:rPr>
              <a:t>2021</a:t>
            </a:r>
            <a:r>
              <a:rPr sz="500" spc="-15" dirty="0">
                <a:solidFill>
                  <a:srgbClr val="181B1F"/>
                </a:solidFill>
                <a:latin typeface="Arial"/>
                <a:cs typeface="Arial"/>
              </a:rPr>
              <a:t> </a:t>
            </a:r>
            <a:r>
              <a:rPr sz="500" b="1" dirty="0">
                <a:solidFill>
                  <a:srgbClr val="181B1F"/>
                </a:solidFill>
                <a:latin typeface="Arial"/>
                <a:cs typeface="Arial"/>
              </a:rPr>
              <a:t>15.</a:t>
            </a:r>
            <a:r>
              <a:rPr sz="500" b="1" spc="-20" dirty="0">
                <a:solidFill>
                  <a:srgbClr val="181B1F"/>
                </a:solidFill>
                <a:latin typeface="Arial"/>
                <a:cs typeface="Arial"/>
              </a:rPr>
              <a:t> </a:t>
            </a:r>
            <a:r>
              <a:rPr sz="500" dirty="0">
                <a:solidFill>
                  <a:srgbClr val="181B1F"/>
                </a:solidFill>
                <a:latin typeface="Arial"/>
                <a:cs typeface="Arial"/>
              </a:rPr>
              <a:t>Dickson et.</a:t>
            </a:r>
            <a:r>
              <a:rPr sz="500" spc="-10"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dirty="0">
                <a:solidFill>
                  <a:srgbClr val="181B1F"/>
                </a:solidFill>
                <a:latin typeface="Arial"/>
                <a:cs typeface="Arial"/>
              </a:rPr>
              <a:t>J</a:t>
            </a:r>
            <a:r>
              <a:rPr sz="500" spc="-10" dirty="0">
                <a:solidFill>
                  <a:srgbClr val="181B1F"/>
                </a:solidFill>
                <a:latin typeface="Arial"/>
                <a:cs typeface="Arial"/>
              </a:rPr>
              <a:t> </a:t>
            </a:r>
            <a:r>
              <a:rPr sz="500" dirty="0">
                <a:solidFill>
                  <a:srgbClr val="181B1F"/>
                </a:solidFill>
                <a:latin typeface="Arial"/>
                <a:cs typeface="Arial"/>
              </a:rPr>
              <a:t>Clin</a:t>
            </a:r>
            <a:r>
              <a:rPr sz="500" spc="-25" dirty="0">
                <a:solidFill>
                  <a:srgbClr val="181B1F"/>
                </a:solidFill>
                <a:latin typeface="Arial"/>
                <a:cs typeface="Arial"/>
              </a:rPr>
              <a:t> </a:t>
            </a:r>
            <a:r>
              <a:rPr sz="500" dirty="0">
                <a:solidFill>
                  <a:srgbClr val="181B1F"/>
                </a:solidFill>
                <a:latin typeface="Arial"/>
                <a:cs typeface="Arial"/>
              </a:rPr>
              <a:t>Oncol</a:t>
            </a:r>
            <a:r>
              <a:rPr sz="500" spc="-15" dirty="0">
                <a:solidFill>
                  <a:srgbClr val="181B1F"/>
                </a:solidFill>
                <a:latin typeface="Arial"/>
                <a:cs typeface="Arial"/>
              </a:rPr>
              <a:t> </a:t>
            </a:r>
            <a:r>
              <a:rPr sz="500" dirty="0">
                <a:solidFill>
                  <a:srgbClr val="181B1F"/>
                </a:solidFill>
                <a:latin typeface="Arial"/>
                <a:cs typeface="Arial"/>
              </a:rPr>
              <a:t>2021</a:t>
            </a:r>
            <a:r>
              <a:rPr sz="500" spc="-10" dirty="0">
                <a:solidFill>
                  <a:srgbClr val="181B1F"/>
                </a:solidFill>
                <a:latin typeface="Arial"/>
                <a:cs typeface="Arial"/>
              </a:rPr>
              <a:t> </a:t>
            </a:r>
            <a:r>
              <a:rPr sz="500" b="1" dirty="0">
                <a:solidFill>
                  <a:srgbClr val="181B1F"/>
                </a:solidFill>
                <a:latin typeface="Arial"/>
                <a:cs typeface="Arial"/>
              </a:rPr>
              <a:t>16.</a:t>
            </a:r>
            <a:r>
              <a:rPr sz="500" b="1" spc="-5" dirty="0">
                <a:solidFill>
                  <a:srgbClr val="181B1F"/>
                </a:solidFill>
                <a:latin typeface="Arial"/>
                <a:cs typeface="Arial"/>
              </a:rPr>
              <a:t> </a:t>
            </a:r>
            <a:r>
              <a:rPr sz="500" dirty="0">
                <a:solidFill>
                  <a:srgbClr val="181B1F"/>
                </a:solidFill>
                <a:latin typeface="Arial"/>
                <a:cs typeface="Arial"/>
              </a:rPr>
              <a:t>Jackman</a:t>
            </a:r>
            <a:r>
              <a:rPr sz="500" spc="-40" dirty="0">
                <a:solidFill>
                  <a:srgbClr val="181B1F"/>
                </a:solidFill>
                <a:latin typeface="Arial"/>
                <a:cs typeface="Arial"/>
              </a:rPr>
              <a:t> </a:t>
            </a:r>
            <a:r>
              <a:rPr sz="500" spc="-25" dirty="0">
                <a:solidFill>
                  <a:srgbClr val="181B1F"/>
                </a:solidFill>
                <a:latin typeface="Arial"/>
                <a:cs typeface="Arial"/>
              </a:rPr>
              <a:t>et.</a:t>
            </a:r>
            <a:r>
              <a:rPr sz="500" spc="500"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dirty="0">
                <a:solidFill>
                  <a:srgbClr val="181B1F"/>
                </a:solidFill>
                <a:latin typeface="Arial"/>
                <a:cs typeface="Arial"/>
              </a:rPr>
              <a:t>J</a:t>
            </a:r>
            <a:r>
              <a:rPr sz="500" spc="-10" dirty="0">
                <a:solidFill>
                  <a:srgbClr val="181B1F"/>
                </a:solidFill>
                <a:latin typeface="Arial"/>
                <a:cs typeface="Arial"/>
              </a:rPr>
              <a:t> </a:t>
            </a:r>
            <a:r>
              <a:rPr sz="500" dirty="0">
                <a:solidFill>
                  <a:srgbClr val="181B1F"/>
                </a:solidFill>
                <a:latin typeface="Arial"/>
                <a:cs typeface="Arial"/>
              </a:rPr>
              <a:t>Oncol</a:t>
            </a:r>
            <a:r>
              <a:rPr sz="500" spc="-20" dirty="0">
                <a:solidFill>
                  <a:srgbClr val="181B1F"/>
                </a:solidFill>
                <a:latin typeface="Arial"/>
                <a:cs typeface="Arial"/>
              </a:rPr>
              <a:t> </a:t>
            </a:r>
            <a:r>
              <a:rPr sz="500" dirty="0">
                <a:solidFill>
                  <a:srgbClr val="181B1F"/>
                </a:solidFill>
                <a:latin typeface="Arial"/>
                <a:cs typeface="Arial"/>
              </a:rPr>
              <a:t>Pract</a:t>
            </a:r>
            <a:r>
              <a:rPr sz="500" spc="-20" dirty="0">
                <a:solidFill>
                  <a:srgbClr val="181B1F"/>
                </a:solidFill>
                <a:latin typeface="Arial"/>
                <a:cs typeface="Arial"/>
              </a:rPr>
              <a:t> </a:t>
            </a:r>
            <a:r>
              <a:rPr sz="500" dirty="0">
                <a:solidFill>
                  <a:srgbClr val="181B1F"/>
                </a:solidFill>
                <a:latin typeface="Arial"/>
                <a:cs typeface="Arial"/>
              </a:rPr>
              <a:t>2017</a:t>
            </a:r>
            <a:r>
              <a:rPr sz="500" spc="-15" dirty="0">
                <a:solidFill>
                  <a:srgbClr val="181B1F"/>
                </a:solidFill>
                <a:latin typeface="Arial"/>
                <a:cs typeface="Arial"/>
              </a:rPr>
              <a:t> </a:t>
            </a:r>
            <a:r>
              <a:rPr sz="500" b="1" dirty="0">
                <a:solidFill>
                  <a:srgbClr val="181B1F"/>
                </a:solidFill>
                <a:latin typeface="Arial"/>
                <a:cs typeface="Arial"/>
              </a:rPr>
              <a:t>17.</a:t>
            </a:r>
            <a:r>
              <a:rPr sz="500" b="1" spc="-10" dirty="0">
                <a:solidFill>
                  <a:srgbClr val="181B1F"/>
                </a:solidFill>
                <a:latin typeface="Arial"/>
                <a:cs typeface="Arial"/>
              </a:rPr>
              <a:t> </a:t>
            </a:r>
            <a:r>
              <a:rPr sz="500" dirty="0">
                <a:solidFill>
                  <a:srgbClr val="181B1F"/>
                </a:solidFill>
                <a:latin typeface="Arial"/>
                <a:cs typeface="Arial"/>
              </a:rPr>
              <a:t>Hossain et.</a:t>
            </a:r>
            <a:r>
              <a:rPr sz="500" spc="-5" dirty="0">
                <a:solidFill>
                  <a:srgbClr val="181B1F"/>
                </a:solidFill>
                <a:latin typeface="Arial"/>
                <a:cs typeface="Arial"/>
              </a:rPr>
              <a:t> </a:t>
            </a:r>
            <a:r>
              <a:rPr sz="500" dirty="0">
                <a:solidFill>
                  <a:srgbClr val="181B1F"/>
                </a:solidFill>
                <a:latin typeface="Arial"/>
                <a:cs typeface="Arial"/>
              </a:rPr>
              <a:t>al.,</a:t>
            </a:r>
            <a:r>
              <a:rPr sz="500" spc="-35" dirty="0">
                <a:solidFill>
                  <a:srgbClr val="181B1F"/>
                </a:solidFill>
                <a:latin typeface="Arial"/>
                <a:cs typeface="Arial"/>
              </a:rPr>
              <a:t> </a:t>
            </a:r>
            <a:r>
              <a:rPr sz="500" dirty="0">
                <a:solidFill>
                  <a:srgbClr val="181B1F"/>
                </a:solidFill>
                <a:latin typeface="Arial"/>
                <a:cs typeface="Arial"/>
              </a:rPr>
              <a:t>ASH Abstract,</a:t>
            </a:r>
            <a:r>
              <a:rPr sz="500" spc="-15" dirty="0">
                <a:solidFill>
                  <a:srgbClr val="181B1F"/>
                </a:solidFill>
                <a:latin typeface="Arial"/>
                <a:cs typeface="Arial"/>
              </a:rPr>
              <a:t> </a:t>
            </a:r>
            <a:r>
              <a:rPr sz="500" dirty="0">
                <a:solidFill>
                  <a:srgbClr val="181B1F"/>
                </a:solidFill>
                <a:latin typeface="Arial"/>
                <a:cs typeface="Arial"/>
              </a:rPr>
              <a:t>2021</a:t>
            </a:r>
            <a:r>
              <a:rPr sz="500" spc="-20" dirty="0">
                <a:solidFill>
                  <a:srgbClr val="181B1F"/>
                </a:solidFill>
                <a:latin typeface="Arial"/>
                <a:cs typeface="Arial"/>
              </a:rPr>
              <a:t> </a:t>
            </a:r>
            <a:r>
              <a:rPr sz="500" b="1" dirty="0">
                <a:solidFill>
                  <a:srgbClr val="181B1F"/>
                </a:solidFill>
                <a:latin typeface="Arial"/>
                <a:cs typeface="Arial"/>
              </a:rPr>
              <a:t>18.</a:t>
            </a:r>
            <a:r>
              <a:rPr sz="500" b="1" spc="-5" dirty="0">
                <a:solidFill>
                  <a:srgbClr val="181B1F"/>
                </a:solidFill>
                <a:latin typeface="Arial"/>
                <a:cs typeface="Arial"/>
              </a:rPr>
              <a:t> </a:t>
            </a:r>
            <a:r>
              <a:rPr sz="500" dirty="0">
                <a:solidFill>
                  <a:srgbClr val="181B1F"/>
                </a:solidFill>
                <a:latin typeface="Arial"/>
                <a:cs typeface="Arial"/>
              </a:rPr>
              <a:t>Binder</a:t>
            </a:r>
            <a:r>
              <a:rPr sz="500" spc="-20" dirty="0">
                <a:solidFill>
                  <a:srgbClr val="181B1F"/>
                </a:solidFill>
                <a:latin typeface="Arial"/>
                <a:cs typeface="Arial"/>
              </a:rPr>
              <a:t> </a:t>
            </a:r>
            <a:r>
              <a:rPr sz="500" dirty="0">
                <a:solidFill>
                  <a:srgbClr val="181B1F"/>
                </a:solidFill>
                <a:latin typeface="Arial"/>
                <a:cs typeface="Arial"/>
              </a:rPr>
              <a:t>et.</a:t>
            </a:r>
            <a:r>
              <a:rPr sz="500" spc="-10" dirty="0">
                <a:solidFill>
                  <a:srgbClr val="181B1F"/>
                </a:solidFill>
                <a:latin typeface="Arial"/>
                <a:cs typeface="Arial"/>
              </a:rPr>
              <a:t> </a:t>
            </a:r>
            <a:r>
              <a:rPr sz="500" dirty="0">
                <a:solidFill>
                  <a:srgbClr val="181B1F"/>
                </a:solidFill>
                <a:latin typeface="Arial"/>
                <a:cs typeface="Arial"/>
              </a:rPr>
              <a:t>al.,</a:t>
            </a:r>
            <a:r>
              <a:rPr sz="500" spc="-30"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Clinical, 2021</a:t>
            </a:r>
            <a:r>
              <a:rPr sz="500" i="1" spc="-15" dirty="0">
                <a:solidFill>
                  <a:srgbClr val="181B1F"/>
                </a:solidFill>
                <a:latin typeface="Arial"/>
                <a:cs typeface="Arial"/>
              </a:rPr>
              <a:t> </a:t>
            </a:r>
            <a:r>
              <a:rPr sz="500" b="1" dirty="0">
                <a:solidFill>
                  <a:srgbClr val="181B1F"/>
                </a:solidFill>
                <a:latin typeface="Arial"/>
                <a:cs typeface="Arial"/>
              </a:rPr>
              <a:t>19.</a:t>
            </a:r>
            <a:r>
              <a:rPr sz="500" b="1" spc="-5" dirty="0">
                <a:solidFill>
                  <a:srgbClr val="181B1F"/>
                </a:solidFill>
                <a:latin typeface="Arial"/>
                <a:cs typeface="Arial"/>
              </a:rPr>
              <a:t> </a:t>
            </a:r>
            <a:r>
              <a:rPr sz="500" dirty="0">
                <a:solidFill>
                  <a:srgbClr val="181B1F"/>
                </a:solidFill>
                <a:latin typeface="Arial"/>
                <a:cs typeface="Arial"/>
              </a:rPr>
              <a:t>Sereday</a:t>
            </a:r>
            <a:r>
              <a:rPr sz="500" spc="-3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t>
            </a:r>
            <a:r>
              <a:rPr sz="500" i="1" spc="-15" dirty="0">
                <a:solidFill>
                  <a:srgbClr val="181B1F"/>
                </a:solidFill>
                <a:latin typeface="Arial"/>
                <a:cs typeface="Arial"/>
              </a:rPr>
              <a:t> </a:t>
            </a:r>
            <a:r>
              <a:rPr sz="500" i="1" dirty="0">
                <a:solidFill>
                  <a:srgbClr val="181B1F"/>
                </a:solidFill>
                <a:latin typeface="Arial"/>
                <a:cs typeface="Arial"/>
              </a:rPr>
              <a:t>Clinical</a:t>
            </a:r>
            <a:r>
              <a:rPr sz="500" i="1" spc="10" dirty="0">
                <a:solidFill>
                  <a:srgbClr val="181B1F"/>
                </a:solidFill>
                <a:latin typeface="Arial"/>
                <a:cs typeface="Arial"/>
              </a:rPr>
              <a:t> </a:t>
            </a:r>
            <a:r>
              <a:rPr sz="500" i="1" dirty="0">
                <a:solidFill>
                  <a:srgbClr val="181B1F"/>
                </a:solidFill>
                <a:latin typeface="Arial"/>
                <a:cs typeface="Arial"/>
              </a:rPr>
              <a:t>Pathways</a:t>
            </a:r>
            <a:r>
              <a:rPr sz="500" i="1" spc="-20" dirty="0">
                <a:solidFill>
                  <a:srgbClr val="181B1F"/>
                </a:solidFill>
                <a:latin typeface="Arial"/>
                <a:cs typeface="Arial"/>
              </a:rPr>
              <a:t> </a:t>
            </a:r>
            <a:r>
              <a:rPr sz="500" i="1" dirty="0">
                <a:solidFill>
                  <a:srgbClr val="181B1F"/>
                </a:solidFill>
                <a:latin typeface="Arial"/>
                <a:cs typeface="Arial"/>
              </a:rPr>
              <a:t>2021</a:t>
            </a:r>
            <a:r>
              <a:rPr sz="500" i="1" spc="-20" dirty="0">
                <a:solidFill>
                  <a:srgbClr val="181B1F"/>
                </a:solidFill>
                <a:latin typeface="Arial"/>
                <a:cs typeface="Arial"/>
              </a:rPr>
              <a:t> </a:t>
            </a:r>
            <a:r>
              <a:rPr sz="500" b="1" dirty="0">
                <a:solidFill>
                  <a:srgbClr val="181B1F"/>
                </a:solidFill>
                <a:latin typeface="Arial"/>
                <a:cs typeface="Arial"/>
              </a:rPr>
              <a:t>20.</a:t>
            </a:r>
            <a:r>
              <a:rPr sz="500" b="1" spc="-5" dirty="0">
                <a:solidFill>
                  <a:srgbClr val="181B1F"/>
                </a:solidFill>
                <a:latin typeface="Arial"/>
                <a:cs typeface="Arial"/>
              </a:rPr>
              <a:t> </a:t>
            </a:r>
            <a:r>
              <a:rPr sz="500" dirty="0">
                <a:solidFill>
                  <a:srgbClr val="181B1F"/>
                </a:solidFill>
                <a:latin typeface="Arial"/>
                <a:cs typeface="Arial"/>
              </a:rPr>
              <a:t>Schmidt</a:t>
            </a:r>
            <a:r>
              <a:rPr sz="500" spc="-40" dirty="0">
                <a:solidFill>
                  <a:srgbClr val="181B1F"/>
                </a:solidFill>
                <a:latin typeface="Arial"/>
                <a:cs typeface="Arial"/>
              </a:rPr>
              <a:t> </a:t>
            </a:r>
            <a:r>
              <a:rPr sz="500" dirty="0">
                <a:solidFill>
                  <a:srgbClr val="181B1F"/>
                </a:solidFill>
                <a:latin typeface="Arial"/>
                <a:cs typeface="Arial"/>
              </a:rPr>
              <a:t>et.</a:t>
            </a:r>
            <a:r>
              <a:rPr sz="500" spc="-15" dirty="0">
                <a:solidFill>
                  <a:srgbClr val="181B1F"/>
                </a:solidFill>
                <a:latin typeface="Arial"/>
                <a:cs typeface="Arial"/>
              </a:rPr>
              <a:t> </a:t>
            </a:r>
            <a:r>
              <a:rPr sz="500" dirty="0">
                <a:solidFill>
                  <a:srgbClr val="181B1F"/>
                </a:solidFill>
                <a:latin typeface="Arial"/>
                <a:cs typeface="Arial"/>
              </a:rPr>
              <a:t>al.</a:t>
            </a:r>
            <a:r>
              <a:rPr sz="500" spc="-10" dirty="0">
                <a:solidFill>
                  <a:srgbClr val="181B1F"/>
                </a:solidFill>
                <a:latin typeface="Arial"/>
                <a:cs typeface="Arial"/>
              </a:rPr>
              <a:t> </a:t>
            </a:r>
            <a:r>
              <a:rPr sz="500" i="1" dirty="0">
                <a:solidFill>
                  <a:srgbClr val="181B1F"/>
                </a:solidFill>
                <a:latin typeface="Arial"/>
                <a:cs typeface="Arial"/>
              </a:rPr>
              <a:t>ASCO</a:t>
            </a:r>
            <a:r>
              <a:rPr sz="500" i="1" spc="-5" dirty="0">
                <a:solidFill>
                  <a:srgbClr val="181B1F"/>
                </a:solidFill>
                <a:latin typeface="Arial"/>
                <a:cs typeface="Arial"/>
              </a:rPr>
              <a:t> </a:t>
            </a:r>
            <a:r>
              <a:rPr sz="500" i="1" dirty="0">
                <a:solidFill>
                  <a:srgbClr val="181B1F"/>
                </a:solidFill>
                <a:latin typeface="Arial"/>
                <a:cs typeface="Arial"/>
              </a:rPr>
              <a:t>Abstract</a:t>
            </a:r>
            <a:r>
              <a:rPr sz="500" i="1" spc="-30" dirty="0">
                <a:solidFill>
                  <a:srgbClr val="181B1F"/>
                </a:solidFill>
                <a:latin typeface="Arial"/>
                <a:cs typeface="Arial"/>
              </a:rPr>
              <a:t> </a:t>
            </a:r>
            <a:r>
              <a:rPr sz="500" i="1" dirty="0">
                <a:solidFill>
                  <a:srgbClr val="181B1F"/>
                </a:solidFill>
                <a:latin typeface="Arial"/>
                <a:cs typeface="Arial"/>
              </a:rPr>
              <a:t>2023</a:t>
            </a:r>
            <a:r>
              <a:rPr sz="500" i="1" spc="-15" dirty="0">
                <a:solidFill>
                  <a:srgbClr val="181B1F"/>
                </a:solidFill>
                <a:latin typeface="Arial"/>
                <a:cs typeface="Arial"/>
              </a:rPr>
              <a:t> </a:t>
            </a:r>
            <a:r>
              <a:rPr sz="500" b="1" dirty="0">
                <a:solidFill>
                  <a:srgbClr val="181B1F"/>
                </a:solidFill>
                <a:latin typeface="Arial"/>
                <a:cs typeface="Arial"/>
              </a:rPr>
              <a:t>21.</a:t>
            </a:r>
            <a:r>
              <a:rPr sz="500" b="1" spc="-10" dirty="0">
                <a:solidFill>
                  <a:srgbClr val="181B1F"/>
                </a:solidFill>
                <a:latin typeface="Arial"/>
                <a:cs typeface="Arial"/>
              </a:rPr>
              <a:t> </a:t>
            </a:r>
            <a:r>
              <a:rPr sz="500" dirty="0">
                <a:solidFill>
                  <a:srgbClr val="181B1F"/>
                </a:solidFill>
                <a:latin typeface="Arial"/>
                <a:cs typeface="Arial"/>
              </a:rPr>
              <a:t>Mullangi</a:t>
            </a:r>
            <a:r>
              <a:rPr sz="500" spc="-25" dirty="0">
                <a:solidFill>
                  <a:srgbClr val="181B1F"/>
                </a:solidFill>
                <a:latin typeface="Arial"/>
                <a:cs typeface="Arial"/>
              </a:rPr>
              <a:t> </a:t>
            </a:r>
            <a:r>
              <a:rPr sz="500" dirty="0">
                <a:solidFill>
                  <a:srgbClr val="181B1F"/>
                </a:solidFill>
                <a:latin typeface="Arial"/>
                <a:cs typeface="Arial"/>
              </a:rPr>
              <a:t>et.</a:t>
            </a:r>
            <a:r>
              <a:rPr sz="500" spc="-15" dirty="0">
                <a:solidFill>
                  <a:srgbClr val="181B1F"/>
                </a:solidFill>
                <a:latin typeface="Arial"/>
                <a:cs typeface="Arial"/>
              </a:rPr>
              <a:t> </a:t>
            </a:r>
            <a:r>
              <a:rPr sz="500" dirty="0">
                <a:solidFill>
                  <a:srgbClr val="181B1F"/>
                </a:solidFill>
                <a:latin typeface="Arial"/>
                <a:cs typeface="Arial"/>
              </a:rPr>
              <a:t>al.</a:t>
            </a:r>
            <a:r>
              <a:rPr sz="500" spc="-20" dirty="0">
                <a:solidFill>
                  <a:srgbClr val="181B1F"/>
                </a:solidFill>
                <a:latin typeface="Arial"/>
                <a:cs typeface="Arial"/>
              </a:rPr>
              <a:t> </a:t>
            </a:r>
            <a:r>
              <a:rPr sz="500" i="1" dirty="0">
                <a:solidFill>
                  <a:srgbClr val="181B1F"/>
                </a:solidFill>
                <a:latin typeface="Arial"/>
                <a:cs typeface="Arial"/>
              </a:rPr>
              <a:t>JAMA</a:t>
            </a:r>
            <a:r>
              <a:rPr sz="500" i="1" spc="-10" dirty="0">
                <a:solidFill>
                  <a:srgbClr val="181B1F"/>
                </a:solidFill>
                <a:latin typeface="Arial"/>
                <a:cs typeface="Arial"/>
              </a:rPr>
              <a:t> </a:t>
            </a:r>
            <a:r>
              <a:rPr sz="500" i="1" dirty="0">
                <a:solidFill>
                  <a:srgbClr val="181B1F"/>
                </a:solidFill>
                <a:latin typeface="Arial"/>
                <a:cs typeface="Arial"/>
              </a:rPr>
              <a:t>Network</a:t>
            </a:r>
            <a:r>
              <a:rPr sz="500" i="1" spc="-20" dirty="0">
                <a:solidFill>
                  <a:srgbClr val="181B1F"/>
                </a:solidFill>
                <a:latin typeface="Arial"/>
                <a:cs typeface="Arial"/>
              </a:rPr>
              <a:t> </a:t>
            </a:r>
            <a:r>
              <a:rPr sz="500" i="1" dirty="0">
                <a:solidFill>
                  <a:srgbClr val="181B1F"/>
                </a:solidFill>
                <a:latin typeface="Arial"/>
                <a:cs typeface="Arial"/>
              </a:rPr>
              <a:t>2023</a:t>
            </a:r>
            <a:r>
              <a:rPr sz="500" i="1" spc="-20" dirty="0">
                <a:solidFill>
                  <a:srgbClr val="181B1F"/>
                </a:solidFill>
                <a:latin typeface="Arial"/>
                <a:cs typeface="Arial"/>
              </a:rPr>
              <a:t> </a:t>
            </a:r>
            <a:r>
              <a:rPr sz="500" b="1" dirty="0">
                <a:solidFill>
                  <a:srgbClr val="181B1F"/>
                </a:solidFill>
                <a:latin typeface="Arial"/>
                <a:cs typeface="Arial"/>
              </a:rPr>
              <a:t>22.</a:t>
            </a:r>
            <a:r>
              <a:rPr sz="500" b="1" spc="-5" dirty="0">
                <a:solidFill>
                  <a:srgbClr val="181B1F"/>
                </a:solidFill>
                <a:latin typeface="Arial"/>
                <a:cs typeface="Arial"/>
              </a:rPr>
              <a:t> </a:t>
            </a:r>
            <a:r>
              <a:rPr sz="500" dirty="0">
                <a:solidFill>
                  <a:srgbClr val="181B1F"/>
                </a:solidFill>
                <a:latin typeface="Arial"/>
                <a:cs typeface="Arial"/>
              </a:rPr>
              <a:t>Liu</a:t>
            </a:r>
            <a:r>
              <a:rPr sz="500" spc="-25" dirty="0">
                <a:solidFill>
                  <a:srgbClr val="181B1F"/>
                </a:solidFill>
                <a:latin typeface="Arial"/>
                <a:cs typeface="Arial"/>
              </a:rPr>
              <a:t> </a:t>
            </a:r>
            <a:r>
              <a:rPr sz="500" dirty="0">
                <a:solidFill>
                  <a:srgbClr val="181B1F"/>
                </a:solidFill>
                <a:latin typeface="Arial"/>
                <a:cs typeface="Arial"/>
              </a:rPr>
              <a:t>et.</a:t>
            </a:r>
            <a:r>
              <a:rPr sz="500" spc="-10" dirty="0">
                <a:solidFill>
                  <a:srgbClr val="181B1F"/>
                </a:solidFill>
                <a:latin typeface="Arial"/>
                <a:cs typeface="Arial"/>
              </a:rPr>
              <a:t> </a:t>
            </a:r>
            <a:r>
              <a:rPr sz="500" dirty="0">
                <a:solidFill>
                  <a:srgbClr val="181B1F"/>
                </a:solidFill>
                <a:latin typeface="Arial"/>
                <a:cs typeface="Arial"/>
              </a:rPr>
              <a:t>al.,</a:t>
            </a:r>
            <a:r>
              <a:rPr sz="500" spc="-30"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Clin</a:t>
            </a:r>
            <a:r>
              <a:rPr sz="500" i="1" spc="-5" dirty="0">
                <a:solidFill>
                  <a:srgbClr val="181B1F"/>
                </a:solidFill>
                <a:latin typeface="Arial"/>
                <a:cs typeface="Arial"/>
              </a:rPr>
              <a:t> </a:t>
            </a:r>
            <a:r>
              <a:rPr sz="500" i="1" dirty="0">
                <a:solidFill>
                  <a:srgbClr val="181B1F"/>
                </a:solidFill>
                <a:latin typeface="Arial"/>
                <a:cs typeface="Arial"/>
              </a:rPr>
              <a:t>Oncol</a:t>
            </a:r>
            <a:r>
              <a:rPr sz="500" i="1" spc="-15" dirty="0">
                <a:solidFill>
                  <a:srgbClr val="181B1F"/>
                </a:solidFill>
                <a:latin typeface="Arial"/>
                <a:cs typeface="Arial"/>
              </a:rPr>
              <a:t> </a:t>
            </a:r>
            <a:r>
              <a:rPr sz="500" i="1" dirty="0">
                <a:solidFill>
                  <a:srgbClr val="181B1F"/>
                </a:solidFill>
                <a:latin typeface="Arial"/>
                <a:cs typeface="Arial"/>
              </a:rPr>
              <a:t>2023</a:t>
            </a:r>
            <a:r>
              <a:rPr sz="500" i="1" spc="-15" dirty="0">
                <a:solidFill>
                  <a:srgbClr val="181B1F"/>
                </a:solidFill>
                <a:latin typeface="Arial"/>
                <a:cs typeface="Arial"/>
              </a:rPr>
              <a:t> </a:t>
            </a:r>
            <a:r>
              <a:rPr sz="500" b="1" dirty="0">
                <a:solidFill>
                  <a:srgbClr val="181B1F"/>
                </a:solidFill>
                <a:latin typeface="Arial"/>
                <a:cs typeface="Arial"/>
              </a:rPr>
              <a:t>23.</a:t>
            </a:r>
            <a:r>
              <a:rPr sz="500" b="1" spc="-10" dirty="0">
                <a:solidFill>
                  <a:srgbClr val="181B1F"/>
                </a:solidFill>
                <a:latin typeface="Arial"/>
                <a:cs typeface="Arial"/>
              </a:rPr>
              <a:t> </a:t>
            </a:r>
            <a:r>
              <a:rPr sz="500" spc="-10" dirty="0">
                <a:solidFill>
                  <a:srgbClr val="181B1F"/>
                </a:solidFill>
                <a:latin typeface="Arial"/>
                <a:cs typeface="Arial"/>
              </a:rPr>
              <a:t>Christensen</a:t>
            </a:r>
            <a:r>
              <a:rPr sz="500" spc="-15"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35" dirty="0">
                <a:solidFill>
                  <a:srgbClr val="181B1F"/>
                </a:solidFill>
                <a:latin typeface="Arial"/>
                <a:cs typeface="Arial"/>
              </a:rPr>
              <a:t> </a:t>
            </a:r>
            <a:r>
              <a:rPr sz="500" i="1" dirty="0">
                <a:solidFill>
                  <a:srgbClr val="181B1F"/>
                </a:solidFill>
                <a:latin typeface="Arial"/>
                <a:cs typeface="Arial"/>
              </a:rPr>
              <a:t>J</a:t>
            </a:r>
            <a:r>
              <a:rPr sz="500" i="1" spc="5" dirty="0">
                <a:solidFill>
                  <a:srgbClr val="181B1F"/>
                </a:solidFill>
                <a:latin typeface="Arial"/>
                <a:cs typeface="Arial"/>
              </a:rPr>
              <a:t> </a:t>
            </a:r>
            <a:r>
              <a:rPr sz="500" i="1" dirty="0">
                <a:solidFill>
                  <a:srgbClr val="181B1F"/>
                </a:solidFill>
                <a:latin typeface="Arial"/>
                <a:cs typeface="Arial"/>
              </a:rPr>
              <a:t>Clin </a:t>
            </a:r>
            <a:r>
              <a:rPr sz="500" i="1" spc="-10" dirty="0">
                <a:solidFill>
                  <a:srgbClr val="181B1F"/>
                </a:solidFill>
                <a:latin typeface="Arial"/>
                <a:cs typeface="Arial"/>
              </a:rPr>
              <a:t>Pathways,</a:t>
            </a:r>
            <a:r>
              <a:rPr sz="500" i="1" spc="500" dirty="0">
                <a:solidFill>
                  <a:srgbClr val="181B1F"/>
                </a:solidFill>
                <a:latin typeface="Arial"/>
                <a:cs typeface="Arial"/>
              </a:rPr>
              <a:t> </a:t>
            </a:r>
            <a:r>
              <a:rPr sz="500" i="1" dirty="0">
                <a:solidFill>
                  <a:srgbClr val="181B1F"/>
                </a:solidFill>
                <a:latin typeface="Arial"/>
                <a:cs typeface="Arial"/>
              </a:rPr>
              <a:t>2023</a:t>
            </a:r>
            <a:r>
              <a:rPr sz="500" i="1" spc="-15" dirty="0">
                <a:solidFill>
                  <a:srgbClr val="181B1F"/>
                </a:solidFill>
                <a:latin typeface="Arial"/>
                <a:cs typeface="Arial"/>
              </a:rPr>
              <a:t> </a:t>
            </a:r>
            <a:r>
              <a:rPr sz="500" b="1" dirty="0">
                <a:solidFill>
                  <a:srgbClr val="181B1F"/>
                </a:solidFill>
                <a:latin typeface="Arial"/>
                <a:cs typeface="Arial"/>
              </a:rPr>
              <a:t>24.</a:t>
            </a:r>
            <a:r>
              <a:rPr sz="500" b="1" spc="-5" dirty="0">
                <a:solidFill>
                  <a:srgbClr val="181B1F"/>
                </a:solidFill>
                <a:latin typeface="Arial"/>
                <a:cs typeface="Arial"/>
              </a:rPr>
              <a:t> </a:t>
            </a:r>
            <a:r>
              <a:rPr sz="500" dirty="0">
                <a:solidFill>
                  <a:srgbClr val="181B1F"/>
                </a:solidFill>
                <a:latin typeface="Arial"/>
                <a:cs typeface="Arial"/>
              </a:rPr>
              <a:t>Manobianco</a:t>
            </a:r>
            <a:r>
              <a:rPr sz="500" spc="-40" dirty="0">
                <a:solidFill>
                  <a:srgbClr val="181B1F"/>
                </a:solidFill>
                <a:latin typeface="Arial"/>
                <a:cs typeface="Arial"/>
              </a:rPr>
              <a:t> </a:t>
            </a:r>
            <a:r>
              <a:rPr sz="500" dirty="0">
                <a:solidFill>
                  <a:srgbClr val="181B1F"/>
                </a:solidFill>
                <a:latin typeface="Arial"/>
                <a:cs typeface="Arial"/>
              </a:rPr>
              <a:t>et.</a:t>
            </a:r>
            <a:r>
              <a:rPr sz="500" spc="-5" dirty="0">
                <a:solidFill>
                  <a:srgbClr val="181B1F"/>
                </a:solidFill>
                <a:latin typeface="Arial"/>
                <a:cs typeface="Arial"/>
              </a:rPr>
              <a:t> </a:t>
            </a:r>
            <a:r>
              <a:rPr sz="500" dirty="0">
                <a:solidFill>
                  <a:srgbClr val="181B1F"/>
                </a:solidFill>
                <a:latin typeface="Arial"/>
                <a:cs typeface="Arial"/>
              </a:rPr>
              <a:t>al.,</a:t>
            </a:r>
            <a:r>
              <a:rPr sz="500" spc="-30" dirty="0">
                <a:solidFill>
                  <a:srgbClr val="181B1F"/>
                </a:solidFill>
                <a:latin typeface="Arial"/>
                <a:cs typeface="Arial"/>
              </a:rPr>
              <a:t> </a:t>
            </a:r>
            <a:r>
              <a:rPr sz="500" i="1" dirty="0">
                <a:solidFill>
                  <a:srgbClr val="181B1F"/>
                </a:solidFill>
                <a:latin typeface="Arial"/>
                <a:cs typeface="Arial"/>
              </a:rPr>
              <a:t>ASCO, 2024</a:t>
            </a:r>
            <a:r>
              <a:rPr sz="500" i="1" spc="-15" dirty="0">
                <a:solidFill>
                  <a:srgbClr val="181B1F"/>
                </a:solidFill>
                <a:latin typeface="Arial"/>
                <a:cs typeface="Arial"/>
              </a:rPr>
              <a:t> </a:t>
            </a:r>
            <a:r>
              <a:rPr sz="500" b="1" dirty="0">
                <a:solidFill>
                  <a:srgbClr val="181B1F"/>
                </a:solidFill>
                <a:latin typeface="Arial"/>
                <a:cs typeface="Arial"/>
              </a:rPr>
              <a:t>25.</a:t>
            </a:r>
            <a:r>
              <a:rPr sz="500" b="1" spc="-5" dirty="0">
                <a:solidFill>
                  <a:srgbClr val="181B1F"/>
                </a:solidFill>
                <a:latin typeface="Arial"/>
                <a:cs typeface="Arial"/>
              </a:rPr>
              <a:t> </a:t>
            </a:r>
            <a:r>
              <a:rPr sz="500" dirty="0">
                <a:solidFill>
                  <a:srgbClr val="181B1F"/>
                </a:solidFill>
                <a:latin typeface="Arial"/>
                <a:cs typeface="Arial"/>
              </a:rPr>
              <a:t>Rubin</a:t>
            </a:r>
            <a:r>
              <a:rPr sz="500" spc="-15" dirty="0">
                <a:solidFill>
                  <a:srgbClr val="181B1F"/>
                </a:solidFill>
                <a:latin typeface="Arial"/>
                <a:cs typeface="Arial"/>
              </a:rPr>
              <a:t> </a:t>
            </a:r>
            <a:r>
              <a:rPr sz="500" dirty="0">
                <a:solidFill>
                  <a:srgbClr val="181B1F"/>
                </a:solidFill>
                <a:latin typeface="Arial"/>
                <a:cs typeface="Arial"/>
              </a:rPr>
              <a:t>et.</a:t>
            </a:r>
            <a:r>
              <a:rPr sz="500" spc="-10" dirty="0">
                <a:solidFill>
                  <a:srgbClr val="181B1F"/>
                </a:solidFill>
                <a:latin typeface="Arial"/>
                <a:cs typeface="Arial"/>
              </a:rPr>
              <a:t> </a:t>
            </a:r>
            <a:r>
              <a:rPr sz="500" dirty="0">
                <a:solidFill>
                  <a:srgbClr val="181B1F"/>
                </a:solidFill>
                <a:latin typeface="Arial"/>
                <a:cs typeface="Arial"/>
              </a:rPr>
              <a:t>al.,</a:t>
            </a:r>
            <a:r>
              <a:rPr sz="500" spc="-15" dirty="0">
                <a:solidFill>
                  <a:srgbClr val="181B1F"/>
                </a:solidFill>
                <a:latin typeface="Arial"/>
                <a:cs typeface="Arial"/>
              </a:rPr>
              <a:t> </a:t>
            </a:r>
            <a:r>
              <a:rPr sz="500" i="1" spc="-10" dirty="0">
                <a:solidFill>
                  <a:srgbClr val="181B1F"/>
                </a:solidFill>
                <a:latin typeface="Arial"/>
                <a:cs typeface="Arial"/>
              </a:rPr>
              <a:t>ASCO,</a:t>
            </a:r>
            <a:r>
              <a:rPr sz="500" i="1" spc="-15" dirty="0">
                <a:solidFill>
                  <a:srgbClr val="181B1F"/>
                </a:solidFill>
                <a:latin typeface="Arial"/>
                <a:cs typeface="Arial"/>
              </a:rPr>
              <a:t> </a:t>
            </a:r>
            <a:r>
              <a:rPr sz="500" i="1" spc="-20" dirty="0">
                <a:solidFill>
                  <a:srgbClr val="181B1F"/>
                </a:solidFill>
                <a:latin typeface="Arial"/>
                <a:cs typeface="Arial"/>
              </a:rPr>
              <a:t>2024</a:t>
            </a:r>
            <a:endParaRPr sz="500">
              <a:latin typeface="Arial"/>
              <a:cs typeface="Arial"/>
            </a:endParaRPr>
          </a:p>
        </p:txBody>
      </p:sp>
      <p:sp>
        <p:nvSpPr>
          <p:cNvPr id="12" name="object 12"/>
          <p:cNvSpPr txBox="1"/>
          <p:nvPr/>
        </p:nvSpPr>
        <p:spPr>
          <a:xfrm>
            <a:off x="3070553" y="870579"/>
            <a:ext cx="293370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3rd</a:t>
            </a:r>
            <a:r>
              <a:rPr sz="1050" b="1" spc="-30" dirty="0">
                <a:solidFill>
                  <a:srgbClr val="1F69E7"/>
                </a:solidFill>
                <a:latin typeface="Arial"/>
                <a:cs typeface="Arial"/>
              </a:rPr>
              <a:t> </a:t>
            </a:r>
            <a:r>
              <a:rPr sz="1050" b="1" dirty="0">
                <a:solidFill>
                  <a:srgbClr val="1F69E7"/>
                </a:solidFill>
                <a:latin typeface="Arial"/>
                <a:cs typeface="Arial"/>
              </a:rPr>
              <a:t>Party</a:t>
            </a:r>
            <a:r>
              <a:rPr sz="1050" b="1" spc="-15" dirty="0">
                <a:solidFill>
                  <a:srgbClr val="1F69E7"/>
                </a:solidFill>
                <a:latin typeface="Arial"/>
                <a:cs typeface="Arial"/>
              </a:rPr>
              <a:t> </a:t>
            </a:r>
            <a:r>
              <a:rPr sz="1050" b="1" dirty="0">
                <a:solidFill>
                  <a:srgbClr val="1F69E7"/>
                </a:solidFill>
                <a:latin typeface="Arial"/>
                <a:cs typeface="Arial"/>
              </a:rPr>
              <a:t>Pathways</a:t>
            </a:r>
            <a:r>
              <a:rPr sz="1050" b="1" spc="-30" dirty="0">
                <a:solidFill>
                  <a:srgbClr val="1F69E7"/>
                </a:solidFill>
                <a:latin typeface="Arial"/>
                <a:cs typeface="Arial"/>
              </a:rPr>
              <a:t> </a:t>
            </a:r>
            <a:r>
              <a:rPr sz="1050" b="1" dirty="0">
                <a:solidFill>
                  <a:srgbClr val="1F69E7"/>
                </a:solidFill>
                <a:latin typeface="Arial"/>
                <a:cs typeface="Arial"/>
              </a:rPr>
              <a:t>Impact</a:t>
            </a:r>
            <a:r>
              <a:rPr sz="1050" b="1" spc="-20" dirty="0">
                <a:solidFill>
                  <a:srgbClr val="1F69E7"/>
                </a:solidFill>
                <a:latin typeface="Arial"/>
                <a:cs typeface="Arial"/>
              </a:rPr>
              <a:t> </a:t>
            </a:r>
            <a:r>
              <a:rPr sz="1050" b="1" dirty="0">
                <a:solidFill>
                  <a:srgbClr val="1F69E7"/>
                </a:solidFill>
                <a:latin typeface="Arial"/>
                <a:cs typeface="Arial"/>
              </a:rPr>
              <a:t>/</a:t>
            </a:r>
            <a:r>
              <a:rPr sz="1050" b="1" spc="-35" dirty="0">
                <a:solidFill>
                  <a:srgbClr val="1F69E7"/>
                </a:solidFill>
                <a:latin typeface="Arial"/>
                <a:cs typeface="Arial"/>
              </a:rPr>
              <a:t> </a:t>
            </a:r>
            <a:r>
              <a:rPr sz="1050" b="1" dirty="0">
                <a:solidFill>
                  <a:srgbClr val="1F69E7"/>
                </a:solidFill>
                <a:latin typeface="Arial"/>
                <a:cs typeface="Arial"/>
              </a:rPr>
              <a:t>Outcome</a:t>
            </a:r>
            <a:r>
              <a:rPr sz="1050" b="1" spc="-30" dirty="0">
                <a:solidFill>
                  <a:srgbClr val="1F69E7"/>
                </a:solidFill>
                <a:latin typeface="Arial"/>
                <a:cs typeface="Arial"/>
              </a:rPr>
              <a:t> </a:t>
            </a:r>
            <a:r>
              <a:rPr sz="1050" b="1" spc="-10" dirty="0">
                <a:solidFill>
                  <a:srgbClr val="1F69E7"/>
                </a:solidFill>
                <a:latin typeface="Arial"/>
                <a:cs typeface="Arial"/>
              </a:rPr>
              <a:t>Studies</a:t>
            </a:r>
            <a:endParaRPr sz="1050">
              <a:latin typeface="Arial"/>
              <a:cs typeface="Arial"/>
            </a:endParaRPr>
          </a:p>
        </p:txBody>
      </p:sp>
      <p:graphicFrame>
        <p:nvGraphicFramePr>
          <p:cNvPr id="13" name="object 13"/>
          <p:cNvGraphicFramePr>
            <a:graphicFrameLocks noGrp="1"/>
          </p:cNvGraphicFramePr>
          <p:nvPr/>
        </p:nvGraphicFramePr>
        <p:xfrm>
          <a:off x="1333484" y="1187459"/>
          <a:ext cx="7459345" cy="3009265"/>
        </p:xfrm>
        <a:graphic>
          <a:graphicData uri="http://schemas.openxmlformats.org/drawingml/2006/table">
            <a:tbl>
              <a:tblPr firstRow="1" bandRow="1">
                <a:tableStyleId>{2D5ABB26-0587-4C30-8999-92F81FD0307C}</a:tableStyleId>
              </a:tblPr>
              <a:tblGrid>
                <a:gridCol w="726440">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gridCol w="2132329">
                  <a:extLst>
                    <a:ext uri="{9D8B030D-6E8A-4147-A177-3AD203B41FA5}">
                      <a16:colId xmlns:a16="http://schemas.microsoft.com/office/drawing/2014/main" val="20002"/>
                    </a:ext>
                  </a:extLst>
                </a:gridCol>
                <a:gridCol w="1826259">
                  <a:extLst>
                    <a:ext uri="{9D8B030D-6E8A-4147-A177-3AD203B41FA5}">
                      <a16:colId xmlns:a16="http://schemas.microsoft.com/office/drawing/2014/main" val="20003"/>
                    </a:ext>
                  </a:extLst>
                </a:gridCol>
              </a:tblGrid>
              <a:tr h="198120">
                <a:tc>
                  <a:txBody>
                    <a:bodyPr/>
                    <a:lstStyle/>
                    <a:p>
                      <a:pPr marL="224790">
                        <a:lnSpc>
                          <a:spcPts val="615"/>
                        </a:lnSpc>
                      </a:pPr>
                      <a:r>
                        <a:rPr sz="550" b="1" dirty="0">
                          <a:solidFill>
                            <a:srgbClr val="1F69E7"/>
                          </a:solidFill>
                          <a:latin typeface="Arial"/>
                          <a:cs typeface="Arial"/>
                        </a:rPr>
                        <a:t>3</a:t>
                      </a:r>
                      <a:r>
                        <a:rPr sz="525" b="1" baseline="23809" dirty="0">
                          <a:solidFill>
                            <a:srgbClr val="1F69E7"/>
                          </a:solidFill>
                          <a:latin typeface="Arial"/>
                          <a:cs typeface="Arial"/>
                        </a:rPr>
                        <a:t>rd</a:t>
                      </a:r>
                      <a:r>
                        <a:rPr sz="525" b="1" spc="89" baseline="23809" dirty="0">
                          <a:solidFill>
                            <a:srgbClr val="1F69E7"/>
                          </a:solidFill>
                          <a:latin typeface="Arial"/>
                          <a:cs typeface="Arial"/>
                        </a:rPr>
                        <a:t> </a:t>
                      </a:r>
                      <a:r>
                        <a:rPr sz="550" b="1" spc="-10" dirty="0">
                          <a:solidFill>
                            <a:srgbClr val="1F69E7"/>
                          </a:solidFill>
                          <a:latin typeface="Arial"/>
                          <a:cs typeface="Arial"/>
                        </a:rPr>
                        <a:t>Party</a:t>
                      </a:r>
                      <a:endParaRPr sz="550">
                        <a:latin typeface="Arial"/>
                        <a:cs typeface="Arial"/>
                      </a:endParaRPr>
                    </a:p>
                    <a:p>
                      <a:pPr marL="203835">
                        <a:lnSpc>
                          <a:spcPct val="100000"/>
                        </a:lnSpc>
                      </a:pPr>
                      <a:r>
                        <a:rPr sz="550" b="1" spc="-10" dirty="0">
                          <a:solidFill>
                            <a:srgbClr val="1F69E7"/>
                          </a:solidFill>
                          <a:latin typeface="Arial"/>
                          <a:cs typeface="Arial"/>
                        </a:rPr>
                        <a:t>Pathways</a:t>
                      </a:r>
                      <a:endParaRPr sz="550">
                        <a:latin typeface="Arial"/>
                        <a:cs typeface="Arial"/>
                      </a:endParaRPr>
                    </a:p>
                  </a:txBody>
                  <a:tcPr marL="0" marR="0" marT="0" marB="0">
                    <a:lnB w="19050">
                      <a:solidFill>
                        <a:srgbClr val="1F69E7"/>
                      </a:solidFill>
                      <a:prstDash val="solid"/>
                    </a:lnB>
                  </a:tcPr>
                </a:tc>
                <a:tc>
                  <a:txBody>
                    <a:bodyPr/>
                    <a:lstStyle/>
                    <a:p>
                      <a:pPr marL="833755">
                        <a:lnSpc>
                          <a:spcPct val="100000"/>
                        </a:lnSpc>
                        <a:spcBef>
                          <a:spcPts val="284"/>
                        </a:spcBef>
                      </a:pPr>
                      <a:r>
                        <a:rPr sz="550" b="1" dirty="0">
                          <a:solidFill>
                            <a:srgbClr val="1F69E7"/>
                          </a:solidFill>
                          <a:latin typeface="Arial"/>
                          <a:cs typeface="Arial"/>
                        </a:rPr>
                        <a:t>Reduced</a:t>
                      </a:r>
                      <a:r>
                        <a:rPr sz="550" b="1" spc="-30" dirty="0">
                          <a:solidFill>
                            <a:srgbClr val="1F69E7"/>
                          </a:solidFill>
                          <a:latin typeface="Arial"/>
                          <a:cs typeface="Arial"/>
                        </a:rPr>
                        <a:t> </a:t>
                      </a:r>
                      <a:r>
                        <a:rPr sz="550" b="1" dirty="0">
                          <a:solidFill>
                            <a:srgbClr val="1F69E7"/>
                          </a:solidFill>
                          <a:latin typeface="Arial"/>
                          <a:cs typeface="Arial"/>
                        </a:rPr>
                        <a:t>Treatment</a:t>
                      </a:r>
                      <a:r>
                        <a:rPr sz="550" b="1" spc="-20" dirty="0">
                          <a:solidFill>
                            <a:srgbClr val="1F69E7"/>
                          </a:solidFill>
                          <a:latin typeface="Arial"/>
                          <a:cs typeface="Arial"/>
                        </a:rPr>
                        <a:t> </a:t>
                      </a:r>
                      <a:r>
                        <a:rPr sz="550" b="1" dirty="0">
                          <a:solidFill>
                            <a:srgbClr val="1F69E7"/>
                          </a:solidFill>
                          <a:latin typeface="Arial"/>
                          <a:cs typeface="Arial"/>
                        </a:rPr>
                        <a:t>/</a:t>
                      </a:r>
                      <a:r>
                        <a:rPr sz="550" b="1" spc="-5" dirty="0">
                          <a:solidFill>
                            <a:srgbClr val="1F69E7"/>
                          </a:solidFill>
                          <a:latin typeface="Arial"/>
                          <a:cs typeface="Arial"/>
                        </a:rPr>
                        <a:t> </a:t>
                      </a:r>
                      <a:r>
                        <a:rPr sz="550" b="1" dirty="0">
                          <a:solidFill>
                            <a:srgbClr val="1F69E7"/>
                          </a:solidFill>
                          <a:latin typeface="Arial"/>
                          <a:cs typeface="Arial"/>
                        </a:rPr>
                        <a:t>Care</a:t>
                      </a:r>
                      <a:r>
                        <a:rPr sz="550" b="1" spc="-25" dirty="0">
                          <a:solidFill>
                            <a:srgbClr val="1F69E7"/>
                          </a:solidFill>
                          <a:latin typeface="Arial"/>
                          <a:cs typeface="Arial"/>
                        </a:rPr>
                        <a:t> </a:t>
                      </a:r>
                      <a:r>
                        <a:rPr sz="550" b="1" spc="-20" dirty="0">
                          <a:solidFill>
                            <a:srgbClr val="1F69E7"/>
                          </a:solidFill>
                          <a:latin typeface="Arial"/>
                          <a:cs typeface="Arial"/>
                        </a:rPr>
                        <a:t>Cost</a:t>
                      </a:r>
                      <a:endParaRPr sz="550">
                        <a:latin typeface="Arial"/>
                        <a:cs typeface="Arial"/>
                      </a:endParaRPr>
                    </a:p>
                  </a:txBody>
                  <a:tcPr marL="0" marR="0" marT="36194" marB="0">
                    <a:lnB w="19050">
                      <a:solidFill>
                        <a:srgbClr val="1F69E7"/>
                      </a:solidFill>
                      <a:prstDash val="solid"/>
                    </a:lnB>
                  </a:tcPr>
                </a:tc>
                <a:tc>
                  <a:txBody>
                    <a:bodyPr/>
                    <a:lstStyle/>
                    <a:p>
                      <a:pPr algn="ctr">
                        <a:lnSpc>
                          <a:spcPct val="100000"/>
                        </a:lnSpc>
                        <a:spcBef>
                          <a:spcPts val="284"/>
                        </a:spcBef>
                      </a:pPr>
                      <a:r>
                        <a:rPr sz="550" b="1" dirty="0">
                          <a:solidFill>
                            <a:srgbClr val="1F69E7"/>
                          </a:solidFill>
                          <a:latin typeface="Arial"/>
                          <a:cs typeface="Arial"/>
                        </a:rPr>
                        <a:t>Improved</a:t>
                      </a:r>
                      <a:r>
                        <a:rPr sz="550" b="1" spc="5" dirty="0">
                          <a:solidFill>
                            <a:srgbClr val="1F69E7"/>
                          </a:solidFill>
                          <a:latin typeface="Arial"/>
                          <a:cs typeface="Arial"/>
                        </a:rPr>
                        <a:t> </a:t>
                      </a:r>
                      <a:r>
                        <a:rPr sz="550" b="1" dirty="0">
                          <a:solidFill>
                            <a:srgbClr val="1F69E7"/>
                          </a:solidFill>
                          <a:latin typeface="Arial"/>
                          <a:cs typeface="Arial"/>
                        </a:rPr>
                        <a:t>/</a:t>
                      </a:r>
                      <a:r>
                        <a:rPr sz="550" b="1" spc="-5" dirty="0">
                          <a:solidFill>
                            <a:srgbClr val="1F69E7"/>
                          </a:solidFill>
                          <a:latin typeface="Arial"/>
                          <a:cs typeface="Arial"/>
                        </a:rPr>
                        <a:t> </a:t>
                      </a:r>
                      <a:r>
                        <a:rPr sz="550" b="1" spc="-10" dirty="0">
                          <a:solidFill>
                            <a:srgbClr val="1F69E7"/>
                          </a:solidFill>
                          <a:latin typeface="Arial"/>
                          <a:cs typeface="Arial"/>
                        </a:rPr>
                        <a:t>Consistent</a:t>
                      </a:r>
                      <a:r>
                        <a:rPr sz="550" b="1" spc="20" dirty="0">
                          <a:solidFill>
                            <a:srgbClr val="1F69E7"/>
                          </a:solidFill>
                          <a:latin typeface="Arial"/>
                          <a:cs typeface="Arial"/>
                        </a:rPr>
                        <a:t> </a:t>
                      </a:r>
                      <a:r>
                        <a:rPr sz="550" b="1" dirty="0">
                          <a:solidFill>
                            <a:srgbClr val="1F69E7"/>
                          </a:solidFill>
                          <a:latin typeface="Arial"/>
                          <a:cs typeface="Arial"/>
                        </a:rPr>
                        <a:t>Patient</a:t>
                      </a:r>
                      <a:r>
                        <a:rPr sz="550" b="1" spc="-20" dirty="0">
                          <a:solidFill>
                            <a:srgbClr val="1F69E7"/>
                          </a:solidFill>
                          <a:latin typeface="Arial"/>
                          <a:cs typeface="Arial"/>
                        </a:rPr>
                        <a:t> </a:t>
                      </a:r>
                      <a:r>
                        <a:rPr sz="550" b="1" spc="-10" dirty="0">
                          <a:solidFill>
                            <a:srgbClr val="1F69E7"/>
                          </a:solidFill>
                          <a:latin typeface="Arial"/>
                          <a:cs typeface="Arial"/>
                        </a:rPr>
                        <a:t>Outcome</a:t>
                      </a:r>
                      <a:endParaRPr sz="550">
                        <a:latin typeface="Arial"/>
                        <a:cs typeface="Arial"/>
                      </a:endParaRPr>
                    </a:p>
                  </a:txBody>
                  <a:tcPr marL="0" marR="0" marT="36194" marB="0">
                    <a:lnB w="19050">
                      <a:solidFill>
                        <a:srgbClr val="1F69E7"/>
                      </a:solidFill>
                      <a:prstDash val="solid"/>
                    </a:lnB>
                  </a:tcPr>
                </a:tc>
                <a:tc>
                  <a:txBody>
                    <a:bodyPr/>
                    <a:lstStyle/>
                    <a:p>
                      <a:pPr algn="ctr">
                        <a:lnSpc>
                          <a:spcPct val="100000"/>
                        </a:lnSpc>
                        <a:spcBef>
                          <a:spcPts val="284"/>
                        </a:spcBef>
                      </a:pPr>
                      <a:r>
                        <a:rPr sz="550" b="1" dirty="0">
                          <a:solidFill>
                            <a:srgbClr val="1F69E7"/>
                          </a:solidFill>
                          <a:latin typeface="Arial"/>
                          <a:cs typeface="Arial"/>
                        </a:rPr>
                        <a:t>Increased</a:t>
                      </a:r>
                      <a:r>
                        <a:rPr sz="550" b="1" spc="-35" dirty="0">
                          <a:solidFill>
                            <a:srgbClr val="1F69E7"/>
                          </a:solidFill>
                          <a:latin typeface="Arial"/>
                          <a:cs typeface="Arial"/>
                        </a:rPr>
                        <a:t> </a:t>
                      </a:r>
                      <a:r>
                        <a:rPr sz="550" b="1" dirty="0">
                          <a:solidFill>
                            <a:srgbClr val="1F69E7"/>
                          </a:solidFill>
                          <a:latin typeface="Arial"/>
                          <a:cs typeface="Arial"/>
                        </a:rPr>
                        <a:t>Clinical Trial</a:t>
                      </a:r>
                      <a:r>
                        <a:rPr sz="550" b="1" spc="-35" dirty="0">
                          <a:solidFill>
                            <a:srgbClr val="1F69E7"/>
                          </a:solidFill>
                          <a:latin typeface="Arial"/>
                          <a:cs typeface="Arial"/>
                        </a:rPr>
                        <a:t> </a:t>
                      </a:r>
                      <a:r>
                        <a:rPr sz="550" b="1" spc="-10" dirty="0">
                          <a:solidFill>
                            <a:srgbClr val="1F69E7"/>
                          </a:solidFill>
                          <a:latin typeface="Arial"/>
                          <a:cs typeface="Arial"/>
                        </a:rPr>
                        <a:t>Enrollment</a:t>
                      </a:r>
                      <a:endParaRPr sz="550">
                        <a:latin typeface="Arial"/>
                        <a:cs typeface="Arial"/>
                      </a:endParaRPr>
                    </a:p>
                  </a:txBody>
                  <a:tcPr marL="0" marR="0" marT="36194" marB="0">
                    <a:lnB w="19050">
                      <a:solidFill>
                        <a:srgbClr val="1F69E7"/>
                      </a:solidFill>
                      <a:prstDash val="solid"/>
                    </a:lnB>
                  </a:tcPr>
                </a:tc>
                <a:extLst>
                  <a:ext uri="{0D108BD9-81ED-4DB2-BD59-A6C34878D82A}">
                    <a16:rowId xmlns:a16="http://schemas.microsoft.com/office/drawing/2014/main" val="10000"/>
                  </a:ext>
                </a:extLst>
              </a:tr>
              <a:tr h="762000">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395"/>
                        </a:spcBef>
                      </a:pPr>
                      <a:endParaRPr sz="500">
                        <a:latin typeface="Times New Roman"/>
                        <a:cs typeface="Times New Roman"/>
                      </a:endParaRPr>
                    </a:p>
                    <a:p>
                      <a:pPr marL="2540" algn="ctr">
                        <a:lnSpc>
                          <a:spcPct val="100000"/>
                        </a:lnSpc>
                      </a:pPr>
                      <a:r>
                        <a:rPr sz="500" b="1" spc="-10" dirty="0">
                          <a:solidFill>
                            <a:srgbClr val="FFFFFF"/>
                          </a:solidFill>
                          <a:latin typeface="Arial"/>
                          <a:cs typeface="Arial"/>
                        </a:rPr>
                        <a:t>ClinicalPath</a:t>
                      </a:r>
                      <a:endParaRPr sz="500">
                        <a:latin typeface="Arial"/>
                        <a:cs typeface="Arial"/>
                      </a:endParaRPr>
                    </a:p>
                  </a:txBody>
                  <a:tcPr marL="0" marR="0" marT="0" marB="0">
                    <a:lnT w="19050">
                      <a:solidFill>
                        <a:srgbClr val="1F69E7"/>
                      </a:solidFill>
                      <a:prstDash val="solid"/>
                    </a:lnT>
                    <a:lnB w="9525">
                      <a:solidFill>
                        <a:srgbClr val="FFFFFF"/>
                      </a:solidFill>
                      <a:prstDash val="solid"/>
                    </a:lnB>
                  </a:tcPr>
                </a:tc>
                <a:tc>
                  <a:txBody>
                    <a:bodyPr/>
                    <a:lstStyle/>
                    <a:p>
                      <a:pPr>
                        <a:lnSpc>
                          <a:spcPct val="100000"/>
                        </a:lnSpc>
                        <a:spcBef>
                          <a:spcPts val="375"/>
                        </a:spcBef>
                      </a:pPr>
                      <a:endParaRPr sz="550">
                        <a:latin typeface="Times New Roman"/>
                        <a:cs typeface="Times New Roman"/>
                      </a:endParaRPr>
                    </a:p>
                    <a:p>
                      <a:pPr marL="111760" indent="-60960">
                        <a:lnSpc>
                          <a:spcPct val="100000"/>
                        </a:lnSpc>
                        <a:buClr>
                          <a:srgbClr val="9F23E1"/>
                        </a:buClr>
                        <a:buChar char="•"/>
                        <a:tabLst>
                          <a:tab pos="111760" algn="l"/>
                        </a:tabLst>
                      </a:pPr>
                      <a:r>
                        <a:rPr sz="550" dirty="0">
                          <a:latin typeface="Arial"/>
                          <a:cs typeface="Arial"/>
                        </a:rPr>
                        <a:t>~$90k</a:t>
                      </a:r>
                      <a:r>
                        <a:rPr sz="550" spc="-35" dirty="0">
                          <a:latin typeface="Arial"/>
                          <a:cs typeface="Arial"/>
                        </a:rPr>
                        <a:t> </a:t>
                      </a:r>
                      <a:r>
                        <a:rPr sz="550" dirty="0">
                          <a:latin typeface="Arial"/>
                          <a:cs typeface="Arial"/>
                        </a:rPr>
                        <a:t>Tx</a:t>
                      </a:r>
                      <a:r>
                        <a:rPr sz="550" spc="20" dirty="0">
                          <a:latin typeface="Arial"/>
                          <a:cs typeface="Arial"/>
                        </a:rPr>
                        <a:t> </a:t>
                      </a:r>
                      <a:r>
                        <a:rPr sz="550" dirty="0">
                          <a:latin typeface="Arial"/>
                          <a:cs typeface="Arial"/>
                        </a:rPr>
                        <a:t>cost</a:t>
                      </a:r>
                      <a:r>
                        <a:rPr sz="550" spc="-5" dirty="0">
                          <a:latin typeface="Arial"/>
                          <a:cs typeface="Arial"/>
                        </a:rPr>
                        <a:t> </a:t>
                      </a:r>
                      <a:r>
                        <a:rPr sz="550" dirty="0">
                          <a:latin typeface="Arial"/>
                          <a:cs typeface="Arial"/>
                        </a:rPr>
                        <a:t>savings</a:t>
                      </a:r>
                      <a:r>
                        <a:rPr sz="550" spc="-20" dirty="0">
                          <a:latin typeface="Arial"/>
                          <a:cs typeface="Arial"/>
                        </a:rPr>
                        <a:t> </a:t>
                      </a:r>
                      <a:r>
                        <a:rPr sz="550" dirty="0">
                          <a:latin typeface="Arial"/>
                          <a:cs typeface="Arial"/>
                        </a:rPr>
                        <a:t>for</a:t>
                      </a:r>
                      <a:r>
                        <a:rPr sz="550" spc="-25" dirty="0">
                          <a:latin typeface="Arial"/>
                          <a:cs typeface="Arial"/>
                        </a:rPr>
                        <a:t> </a:t>
                      </a:r>
                      <a:r>
                        <a:rPr sz="550" dirty="0">
                          <a:latin typeface="Arial"/>
                          <a:cs typeface="Arial"/>
                        </a:rPr>
                        <a:t>on-</a:t>
                      </a:r>
                      <a:r>
                        <a:rPr sz="550" spc="-10" dirty="0">
                          <a:latin typeface="Arial"/>
                          <a:cs typeface="Arial"/>
                        </a:rPr>
                        <a:t> </a:t>
                      </a:r>
                      <a:r>
                        <a:rPr sz="550" dirty="0">
                          <a:latin typeface="Arial"/>
                          <a:cs typeface="Arial"/>
                        </a:rPr>
                        <a:t>vs.</a:t>
                      </a:r>
                      <a:r>
                        <a:rPr sz="550" spc="10" dirty="0">
                          <a:latin typeface="Arial"/>
                          <a:cs typeface="Arial"/>
                        </a:rPr>
                        <a:t> </a:t>
                      </a:r>
                      <a:r>
                        <a:rPr sz="550" dirty="0">
                          <a:latin typeface="Arial"/>
                          <a:cs typeface="Arial"/>
                        </a:rPr>
                        <a:t>off-</a:t>
                      </a:r>
                      <a:r>
                        <a:rPr sz="550" spc="-10" dirty="0">
                          <a:latin typeface="Arial"/>
                          <a:cs typeface="Arial"/>
                        </a:rPr>
                        <a:t>pathway</a:t>
                      </a:r>
                      <a:r>
                        <a:rPr sz="550" spc="-35" dirty="0">
                          <a:latin typeface="Arial"/>
                          <a:cs typeface="Arial"/>
                        </a:rPr>
                        <a:t> </a:t>
                      </a:r>
                      <a:r>
                        <a:rPr sz="550" dirty="0">
                          <a:latin typeface="Arial"/>
                          <a:cs typeface="Arial"/>
                        </a:rPr>
                        <a:t>Stage</a:t>
                      </a:r>
                      <a:r>
                        <a:rPr sz="550" spc="-40" dirty="0">
                          <a:latin typeface="Arial"/>
                          <a:cs typeface="Arial"/>
                        </a:rPr>
                        <a:t> </a:t>
                      </a:r>
                      <a:r>
                        <a:rPr sz="550" dirty="0">
                          <a:latin typeface="Arial"/>
                          <a:cs typeface="Arial"/>
                        </a:rPr>
                        <a:t>II</a:t>
                      </a:r>
                      <a:r>
                        <a:rPr sz="550" spc="25" dirty="0">
                          <a:latin typeface="Arial"/>
                          <a:cs typeface="Arial"/>
                        </a:rPr>
                        <a:t> </a:t>
                      </a:r>
                      <a:r>
                        <a:rPr sz="550" dirty="0">
                          <a:latin typeface="Arial"/>
                          <a:cs typeface="Arial"/>
                        </a:rPr>
                        <a:t>BC </a:t>
                      </a:r>
                      <a:r>
                        <a:rPr sz="550" spc="-20" dirty="0">
                          <a:latin typeface="Arial"/>
                          <a:cs typeface="Arial"/>
                        </a:rPr>
                        <a:t>pts.</a:t>
                      </a:r>
                      <a:r>
                        <a:rPr sz="525" spc="-30" baseline="23809" dirty="0">
                          <a:latin typeface="Arial"/>
                          <a:cs typeface="Arial"/>
                        </a:rPr>
                        <a:t>1</a:t>
                      </a:r>
                      <a:endParaRPr sz="525" baseline="23809">
                        <a:latin typeface="Arial"/>
                        <a:cs typeface="Arial"/>
                      </a:endParaRPr>
                    </a:p>
                    <a:p>
                      <a:pPr marL="111125" marR="246379" indent="-60960">
                        <a:lnSpc>
                          <a:spcPct val="100000"/>
                        </a:lnSpc>
                        <a:buClr>
                          <a:srgbClr val="9F23E1"/>
                        </a:buClr>
                        <a:buChar char="•"/>
                        <a:tabLst>
                          <a:tab pos="113030" algn="l"/>
                        </a:tabLst>
                      </a:pPr>
                      <a:r>
                        <a:rPr sz="550" dirty="0">
                          <a:latin typeface="Arial"/>
                          <a:cs typeface="Arial"/>
                        </a:rPr>
                        <a:t>~$711k</a:t>
                      </a:r>
                      <a:r>
                        <a:rPr sz="550" spc="-40" dirty="0">
                          <a:latin typeface="Arial"/>
                          <a:cs typeface="Arial"/>
                        </a:rPr>
                        <a:t> </a:t>
                      </a:r>
                      <a:r>
                        <a:rPr sz="550" dirty="0">
                          <a:latin typeface="Arial"/>
                          <a:cs typeface="Arial"/>
                        </a:rPr>
                        <a:t>annualized</a:t>
                      </a:r>
                      <a:r>
                        <a:rPr sz="550" spc="-30" dirty="0">
                          <a:latin typeface="Arial"/>
                          <a:cs typeface="Arial"/>
                        </a:rPr>
                        <a:t> </a:t>
                      </a:r>
                      <a:r>
                        <a:rPr sz="550" dirty="0">
                          <a:latin typeface="Arial"/>
                          <a:cs typeface="Arial"/>
                        </a:rPr>
                        <a:t>Tx cost</a:t>
                      </a:r>
                      <a:r>
                        <a:rPr sz="550" spc="-10" dirty="0">
                          <a:latin typeface="Arial"/>
                          <a:cs typeface="Arial"/>
                        </a:rPr>
                        <a:t> </a:t>
                      </a:r>
                      <a:r>
                        <a:rPr sz="550" dirty="0">
                          <a:latin typeface="Arial"/>
                          <a:cs typeface="Arial"/>
                        </a:rPr>
                        <a:t>savings</a:t>
                      </a:r>
                      <a:r>
                        <a:rPr sz="550" spc="-25" dirty="0">
                          <a:latin typeface="Arial"/>
                          <a:cs typeface="Arial"/>
                        </a:rPr>
                        <a:t> </a:t>
                      </a:r>
                      <a:r>
                        <a:rPr sz="550" dirty="0">
                          <a:latin typeface="Arial"/>
                          <a:cs typeface="Arial"/>
                        </a:rPr>
                        <a:t>by</a:t>
                      </a:r>
                      <a:r>
                        <a:rPr sz="550" spc="-15" dirty="0">
                          <a:latin typeface="Arial"/>
                          <a:cs typeface="Arial"/>
                        </a:rPr>
                        <a:t> </a:t>
                      </a:r>
                      <a:r>
                        <a:rPr sz="550" dirty="0">
                          <a:latin typeface="Arial"/>
                          <a:cs typeface="Arial"/>
                        </a:rPr>
                        <a:t>preferring</a:t>
                      </a:r>
                      <a:r>
                        <a:rPr sz="550" spc="-35" dirty="0">
                          <a:latin typeface="Arial"/>
                          <a:cs typeface="Arial"/>
                        </a:rPr>
                        <a:t> </a:t>
                      </a:r>
                      <a:r>
                        <a:rPr sz="550" dirty="0">
                          <a:latin typeface="Arial"/>
                          <a:cs typeface="Arial"/>
                        </a:rPr>
                        <a:t>Vectibix</a:t>
                      </a:r>
                      <a:r>
                        <a:rPr sz="550" spc="-25" dirty="0">
                          <a:latin typeface="Arial"/>
                          <a:cs typeface="Arial"/>
                        </a:rPr>
                        <a:t> </a:t>
                      </a:r>
                      <a:r>
                        <a:rPr sz="550" dirty="0">
                          <a:latin typeface="Arial"/>
                          <a:cs typeface="Arial"/>
                        </a:rPr>
                        <a:t>(on-pathway)</a:t>
                      </a:r>
                      <a:r>
                        <a:rPr sz="550" spc="-15" dirty="0">
                          <a:latin typeface="Arial"/>
                          <a:cs typeface="Arial"/>
                        </a:rPr>
                        <a:t> </a:t>
                      </a:r>
                      <a:r>
                        <a:rPr sz="550" spc="-20" dirty="0">
                          <a:latin typeface="Arial"/>
                          <a:cs typeface="Arial"/>
                        </a:rPr>
                        <a:t>over</a:t>
                      </a:r>
                      <a:r>
                        <a:rPr sz="550" spc="500" dirty="0">
                          <a:latin typeface="Arial"/>
                          <a:cs typeface="Arial"/>
                        </a:rPr>
                        <a:t> 	</a:t>
                      </a:r>
                      <a:r>
                        <a:rPr sz="550" dirty="0">
                          <a:latin typeface="Arial"/>
                          <a:cs typeface="Arial"/>
                        </a:rPr>
                        <a:t>Erbitux</a:t>
                      </a:r>
                      <a:r>
                        <a:rPr sz="550" spc="-15" dirty="0">
                          <a:latin typeface="Arial"/>
                          <a:cs typeface="Arial"/>
                        </a:rPr>
                        <a:t> </a:t>
                      </a:r>
                      <a:r>
                        <a:rPr sz="550" dirty="0">
                          <a:latin typeface="Arial"/>
                          <a:cs typeface="Arial"/>
                        </a:rPr>
                        <a:t>(off-</a:t>
                      </a:r>
                      <a:r>
                        <a:rPr sz="550" spc="-10" dirty="0">
                          <a:latin typeface="Arial"/>
                          <a:cs typeface="Arial"/>
                        </a:rPr>
                        <a:t>pathway)</a:t>
                      </a:r>
                      <a:r>
                        <a:rPr sz="550" spc="-15" dirty="0">
                          <a:latin typeface="Arial"/>
                          <a:cs typeface="Arial"/>
                        </a:rPr>
                        <a:t> </a:t>
                      </a:r>
                      <a:r>
                        <a:rPr sz="550" dirty="0">
                          <a:latin typeface="Arial"/>
                          <a:cs typeface="Arial"/>
                        </a:rPr>
                        <a:t>in</a:t>
                      </a:r>
                      <a:r>
                        <a:rPr sz="550" spc="25" dirty="0">
                          <a:latin typeface="Arial"/>
                          <a:cs typeface="Arial"/>
                        </a:rPr>
                        <a:t> </a:t>
                      </a:r>
                      <a:r>
                        <a:rPr sz="550" spc="-20" dirty="0">
                          <a:latin typeface="Arial"/>
                          <a:cs typeface="Arial"/>
                        </a:rPr>
                        <a:t>mCRC</a:t>
                      </a:r>
                      <a:r>
                        <a:rPr sz="525" spc="-30" baseline="23809" dirty="0">
                          <a:latin typeface="Arial"/>
                          <a:cs typeface="Arial"/>
                        </a:rPr>
                        <a:t>2</a:t>
                      </a:r>
                      <a:endParaRPr sz="525" baseline="23809">
                        <a:latin typeface="Arial"/>
                        <a:cs typeface="Arial"/>
                      </a:endParaRPr>
                    </a:p>
                    <a:p>
                      <a:pPr marL="111760" indent="-60960">
                        <a:lnSpc>
                          <a:spcPct val="100000"/>
                        </a:lnSpc>
                        <a:buClr>
                          <a:srgbClr val="9F23E1"/>
                        </a:buClr>
                        <a:buChar char="•"/>
                        <a:tabLst>
                          <a:tab pos="111760" algn="l"/>
                        </a:tabLst>
                      </a:pPr>
                      <a:r>
                        <a:rPr sz="550" dirty="0">
                          <a:latin typeface="Arial"/>
                          <a:cs typeface="Arial"/>
                        </a:rPr>
                        <a:t>~$80k</a:t>
                      </a:r>
                      <a:r>
                        <a:rPr sz="550" spc="-35" dirty="0">
                          <a:latin typeface="Arial"/>
                          <a:cs typeface="Arial"/>
                        </a:rPr>
                        <a:t> </a:t>
                      </a:r>
                      <a:r>
                        <a:rPr sz="550" dirty="0">
                          <a:latin typeface="Arial"/>
                          <a:cs typeface="Arial"/>
                        </a:rPr>
                        <a:t>reduction</a:t>
                      </a:r>
                      <a:r>
                        <a:rPr sz="550" spc="-45" dirty="0">
                          <a:latin typeface="Arial"/>
                          <a:cs typeface="Arial"/>
                        </a:rPr>
                        <a:t> </a:t>
                      </a:r>
                      <a:r>
                        <a:rPr sz="550" dirty="0">
                          <a:latin typeface="Arial"/>
                          <a:cs typeface="Arial"/>
                        </a:rPr>
                        <a:t>in</a:t>
                      </a:r>
                      <a:r>
                        <a:rPr sz="550" spc="15" dirty="0">
                          <a:latin typeface="Arial"/>
                          <a:cs typeface="Arial"/>
                        </a:rPr>
                        <a:t> </a:t>
                      </a:r>
                      <a:r>
                        <a:rPr sz="550" dirty="0">
                          <a:latin typeface="Arial"/>
                          <a:cs typeface="Arial"/>
                        </a:rPr>
                        <a:t>mean</a:t>
                      </a:r>
                      <a:r>
                        <a:rPr sz="550" spc="-15" dirty="0">
                          <a:latin typeface="Arial"/>
                          <a:cs typeface="Arial"/>
                        </a:rPr>
                        <a:t> </a:t>
                      </a:r>
                      <a:r>
                        <a:rPr sz="550" dirty="0">
                          <a:latin typeface="Arial"/>
                          <a:cs typeface="Arial"/>
                        </a:rPr>
                        <a:t>cost</a:t>
                      </a:r>
                      <a:r>
                        <a:rPr sz="550" spc="-5" dirty="0">
                          <a:latin typeface="Arial"/>
                          <a:cs typeface="Arial"/>
                        </a:rPr>
                        <a:t> </a:t>
                      </a:r>
                      <a:r>
                        <a:rPr sz="550" dirty="0">
                          <a:latin typeface="Arial"/>
                          <a:cs typeface="Arial"/>
                        </a:rPr>
                        <a:t>for</a:t>
                      </a:r>
                      <a:r>
                        <a:rPr sz="550" spc="-10" dirty="0">
                          <a:latin typeface="Arial"/>
                          <a:cs typeface="Arial"/>
                        </a:rPr>
                        <a:t> </a:t>
                      </a:r>
                      <a:r>
                        <a:rPr sz="550" dirty="0">
                          <a:latin typeface="Arial"/>
                          <a:cs typeface="Arial"/>
                        </a:rPr>
                        <a:t>on-</a:t>
                      </a:r>
                      <a:r>
                        <a:rPr sz="550" spc="-5" dirty="0">
                          <a:latin typeface="Arial"/>
                          <a:cs typeface="Arial"/>
                        </a:rPr>
                        <a:t> </a:t>
                      </a:r>
                      <a:r>
                        <a:rPr sz="550" dirty="0">
                          <a:latin typeface="Arial"/>
                          <a:cs typeface="Arial"/>
                        </a:rPr>
                        <a:t>vs.</a:t>
                      </a:r>
                      <a:r>
                        <a:rPr sz="550" spc="5" dirty="0">
                          <a:latin typeface="Arial"/>
                          <a:cs typeface="Arial"/>
                        </a:rPr>
                        <a:t> </a:t>
                      </a:r>
                      <a:r>
                        <a:rPr sz="550" dirty="0">
                          <a:latin typeface="Arial"/>
                          <a:cs typeface="Arial"/>
                        </a:rPr>
                        <a:t>off-</a:t>
                      </a:r>
                      <a:r>
                        <a:rPr sz="550" spc="-10" dirty="0">
                          <a:latin typeface="Arial"/>
                          <a:cs typeface="Arial"/>
                        </a:rPr>
                        <a:t>pathway</a:t>
                      </a:r>
                      <a:r>
                        <a:rPr sz="550" spc="-20" dirty="0">
                          <a:latin typeface="Arial"/>
                          <a:cs typeface="Arial"/>
                        </a:rPr>
                        <a:t> </a:t>
                      </a:r>
                      <a:r>
                        <a:rPr sz="550" dirty="0">
                          <a:latin typeface="Arial"/>
                          <a:cs typeface="Arial"/>
                        </a:rPr>
                        <a:t>NSCLC</a:t>
                      </a:r>
                      <a:r>
                        <a:rPr sz="550" spc="-10" dirty="0">
                          <a:latin typeface="Arial"/>
                          <a:cs typeface="Arial"/>
                        </a:rPr>
                        <a:t> pts.</a:t>
                      </a:r>
                      <a:r>
                        <a:rPr sz="525" spc="-15" baseline="23809" dirty="0">
                          <a:latin typeface="Arial"/>
                          <a:cs typeface="Arial"/>
                        </a:rPr>
                        <a:t>11</a:t>
                      </a:r>
                      <a:endParaRPr sz="525" baseline="23809">
                        <a:latin typeface="Arial"/>
                        <a:cs typeface="Arial"/>
                      </a:endParaRPr>
                    </a:p>
                    <a:p>
                      <a:pPr marL="111125" marR="57785" indent="-60960">
                        <a:lnSpc>
                          <a:spcPct val="100000"/>
                        </a:lnSpc>
                        <a:buClr>
                          <a:srgbClr val="9F23E1"/>
                        </a:buClr>
                        <a:buChar char="•"/>
                        <a:tabLst>
                          <a:tab pos="113030" algn="l"/>
                        </a:tabLst>
                      </a:pPr>
                      <a:r>
                        <a:rPr sz="550" dirty="0">
                          <a:latin typeface="Arial"/>
                          <a:cs typeface="Arial"/>
                        </a:rPr>
                        <a:t>$2.5</a:t>
                      </a:r>
                      <a:r>
                        <a:rPr sz="550" spc="-35" dirty="0">
                          <a:latin typeface="Arial"/>
                          <a:cs typeface="Arial"/>
                        </a:rPr>
                        <a:t> </a:t>
                      </a:r>
                      <a:r>
                        <a:rPr sz="550" dirty="0">
                          <a:latin typeface="Arial"/>
                          <a:cs typeface="Arial"/>
                        </a:rPr>
                        <a:t>&amp;</a:t>
                      </a:r>
                      <a:r>
                        <a:rPr sz="550" spc="5" dirty="0">
                          <a:latin typeface="Arial"/>
                          <a:cs typeface="Arial"/>
                        </a:rPr>
                        <a:t> </a:t>
                      </a:r>
                      <a:r>
                        <a:rPr sz="550" dirty="0">
                          <a:latin typeface="Arial"/>
                          <a:cs typeface="Arial"/>
                        </a:rPr>
                        <a:t>$1.8</a:t>
                      </a:r>
                      <a:r>
                        <a:rPr sz="550" spc="-35" dirty="0">
                          <a:latin typeface="Arial"/>
                          <a:cs typeface="Arial"/>
                        </a:rPr>
                        <a:t> </a:t>
                      </a:r>
                      <a:r>
                        <a:rPr sz="550" dirty="0">
                          <a:latin typeface="Arial"/>
                          <a:cs typeface="Arial"/>
                        </a:rPr>
                        <a:t>mill</a:t>
                      </a:r>
                      <a:r>
                        <a:rPr sz="550" spc="20" dirty="0">
                          <a:latin typeface="Arial"/>
                          <a:cs typeface="Arial"/>
                        </a:rPr>
                        <a:t> </a:t>
                      </a:r>
                      <a:r>
                        <a:rPr sz="550" dirty="0">
                          <a:latin typeface="Arial"/>
                          <a:cs typeface="Arial"/>
                        </a:rPr>
                        <a:t>reduction,</a:t>
                      </a:r>
                      <a:r>
                        <a:rPr sz="550" spc="-40" dirty="0">
                          <a:latin typeface="Arial"/>
                          <a:cs typeface="Arial"/>
                        </a:rPr>
                        <a:t> </a:t>
                      </a:r>
                      <a:r>
                        <a:rPr sz="550" dirty="0">
                          <a:latin typeface="Arial"/>
                          <a:cs typeface="Arial"/>
                        </a:rPr>
                        <a:t>yr.</a:t>
                      </a:r>
                      <a:r>
                        <a:rPr sz="550" spc="15" dirty="0">
                          <a:latin typeface="Arial"/>
                          <a:cs typeface="Arial"/>
                        </a:rPr>
                        <a:t> </a:t>
                      </a:r>
                      <a:r>
                        <a:rPr sz="550" dirty="0">
                          <a:latin typeface="Arial"/>
                          <a:cs typeface="Arial"/>
                        </a:rPr>
                        <a:t>1</a:t>
                      </a:r>
                      <a:r>
                        <a:rPr sz="550" spc="-15" dirty="0">
                          <a:latin typeface="Arial"/>
                          <a:cs typeface="Arial"/>
                        </a:rPr>
                        <a:t> </a:t>
                      </a:r>
                      <a:r>
                        <a:rPr sz="550" dirty="0">
                          <a:latin typeface="Arial"/>
                          <a:cs typeface="Arial"/>
                        </a:rPr>
                        <a:t>&amp;</a:t>
                      </a:r>
                      <a:r>
                        <a:rPr sz="550" spc="5" dirty="0">
                          <a:latin typeface="Arial"/>
                          <a:cs typeface="Arial"/>
                        </a:rPr>
                        <a:t> </a:t>
                      </a:r>
                      <a:r>
                        <a:rPr sz="550" dirty="0">
                          <a:latin typeface="Arial"/>
                          <a:cs typeface="Arial"/>
                        </a:rPr>
                        <a:t>2</a:t>
                      </a:r>
                      <a:r>
                        <a:rPr sz="550" spc="5" dirty="0">
                          <a:latin typeface="Arial"/>
                          <a:cs typeface="Arial"/>
                        </a:rPr>
                        <a:t> </a:t>
                      </a:r>
                      <a:r>
                        <a:rPr sz="550" dirty="0">
                          <a:latin typeface="Arial"/>
                          <a:cs typeface="Arial"/>
                        </a:rPr>
                        <a:t>respectively,</a:t>
                      </a:r>
                      <a:r>
                        <a:rPr sz="550" spc="-40" dirty="0">
                          <a:latin typeface="Arial"/>
                          <a:cs typeface="Arial"/>
                        </a:rPr>
                        <a:t> </a:t>
                      </a:r>
                      <a:r>
                        <a:rPr sz="550" dirty="0">
                          <a:latin typeface="Arial"/>
                          <a:cs typeface="Arial"/>
                        </a:rPr>
                        <a:t>in</a:t>
                      </a:r>
                      <a:r>
                        <a:rPr sz="550" spc="5" dirty="0">
                          <a:latin typeface="Arial"/>
                          <a:cs typeface="Arial"/>
                        </a:rPr>
                        <a:t> </a:t>
                      </a:r>
                      <a:r>
                        <a:rPr sz="550" dirty="0">
                          <a:latin typeface="Arial"/>
                          <a:cs typeface="Arial"/>
                        </a:rPr>
                        <a:t>annual</a:t>
                      </a:r>
                      <a:r>
                        <a:rPr sz="550" spc="-35" dirty="0">
                          <a:latin typeface="Arial"/>
                          <a:cs typeface="Arial"/>
                        </a:rPr>
                        <a:t> </a:t>
                      </a:r>
                      <a:r>
                        <a:rPr sz="550" dirty="0">
                          <a:latin typeface="Arial"/>
                          <a:cs typeface="Arial"/>
                        </a:rPr>
                        <a:t>drug</a:t>
                      </a:r>
                      <a:r>
                        <a:rPr sz="550" spc="-25" dirty="0">
                          <a:latin typeface="Arial"/>
                          <a:cs typeface="Arial"/>
                        </a:rPr>
                        <a:t> </a:t>
                      </a:r>
                      <a:r>
                        <a:rPr sz="550" dirty="0">
                          <a:latin typeface="Arial"/>
                          <a:cs typeface="Arial"/>
                        </a:rPr>
                        <a:t>costs</a:t>
                      </a:r>
                      <a:r>
                        <a:rPr sz="550" spc="-15" dirty="0">
                          <a:latin typeface="Arial"/>
                          <a:cs typeface="Arial"/>
                        </a:rPr>
                        <a:t> </a:t>
                      </a:r>
                      <a:r>
                        <a:rPr sz="550" dirty="0">
                          <a:latin typeface="Arial"/>
                          <a:cs typeface="Arial"/>
                        </a:rPr>
                        <a:t>for</a:t>
                      </a:r>
                      <a:r>
                        <a:rPr sz="550" spc="-20" dirty="0">
                          <a:latin typeface="Arial"/>
                          <a:cs typeface="Arial"/>
                        </a:rPr>
                        <a:t> </a:t>
                      </a:r>
                      <a:r>
                        <a:rPr sz="550" dirty="0">
                          <a:latin typeface="Arial"/>
                          <a:cs typeface="Arial"/>
                        </a:rPr>
                        <a:t>on</a:t>
                      </a:r>
                      <a:r>
                        <a:rPr sz="550" spc="-20" dirty="0">
                          <a:latin typeface="Arial"/>
                          <a:cs typeface="Arial"/>
                        </a:rPr>
                        <a:t> </a:t>
                      </a:r>
                      <a:r>
                        <a:rPr sz="550" dirty="0">
                          <a:latin typeface="Arial"/>
                          <a:cs typeface="Arial"/>
                        </a:rPr>
                        <a:t>vs.</a:t>
                      </a:r>
                      <a:r>
                        <a:rPr sz="550" spc="-5" dirty="0">
                          <a:latin typeface="Arial"/>
                          <a:cs typeface="Arial"/>
                        </a:rPr>
                        <a:t> </a:t>
                      </a:r>
                      <a:r>
                        <a:rPr sz="550" spc="-25" dirty="0">
                          <a:latin typeface="Arial"/>
                          <a:cs typeface="Arial"/>
                        </a:rPr>
                        <a:t>off</a:t>
                      </a:r>
                      <a:r>
                        <a:rPr sz="550" spc="500" dirty="0">
                          <a:latin typeface="Arial"/>
                          <a:cs typeface="Arial"/>
                        </a:rPr>
                        <a:t> 	</a:t>
                      </a:r>
                      <a:r>
                        <a:rPr sz="550" dirty="0">
                          <a:latin typeface="Arial"/>
                          <a:cs typeface="Arial"/>
                        </a:rPr>
                        <a:t>pathways</a:t>
                      </a:r>
                      <a:r>
                        <a:rPr sz="550" spc="-40" dirty="0">
                          <a:latin typeface="Arial"/>
                          <a:cs typeface="Arial"/>
                        </a:rPr>
                        <a:t> </a:t>
                      </a:r>
                      <a:r>
                        <a:rPr sz="550" dirty="0">
                          <a:latin typeface="Arial"/>
                          <a:cs typeface="Arial"/>
                        </a:rPr>
                        <a:t>Tx</a:t>
                      </a:r>
                      <a:r>
                        <a:rPr sz="550" spc="5" dirty="0">
                          <a:latin typeface="Arial"/>
                          <a:cs typeface="Arial"/>
                        </a:rPr>
                        <a:t> </a:t>
                      </a:r>
                      <a:r>
                        <a:rPr sz="550" spc="-10" dirty="0">
                          <a:latin typeface="Arial"/>
                          <a:cs typeface="Arial"/>
                        </a:rPr>
                        <a:t>selection.</a:t>
                      </a:r>
                      <a:r>
                        <a:rPr sz="525" spc="-15" baseline="23809" dirty="0">
                          <a:latin typeface="Arial"/>
                          <a:cs typeface="Arial"/>
                        </a:rPr>
                        <a:t>18</a:t>
                      </a:r>
                      <a:endParaRPr sz="525" baseline="23809">
                        <a:latin typeface="Arial"/>
                        <a:cs typeface="Arial"/>
                      </a:endParaRPr>
                    </a:p>
                  </a:txBody>
                  <a:tcPr marL="0" marR="0" marT="47625" marB="0">
                    <a:lnR w="9525">
                      <a:solidFill>
                        <a:srgbClr val="FFFFFF"/>
                      </a:solidFill>
                      <a:prstDash val="solid"/>
                    </a:lnR>
                    <a:lnT w="19050">
                      <a:solidFill>
                        <a:srgbClr val="1F69E7"/>
                      </a:solidFill>
                      <a:prstDash val="solid"/>
                    </a:lnT>
                    <a:lnB w="6350">
                      <a:solidFill>
                        <a:srgbClr val="BEBEBE"/>
                      </a:solidFill>
                      <a:prstDash val="solid"/>
                    </a:lnB>
                  </a:tcPr>
                </a:tc>
                <a:tc>
                  <a:txBody>
                    <a:bodyPr/>
                    <a:lstStyle/>
                    <a:p>
                      <a:pPr marL="134620" marR="81280" indent="-89535">
                        <a:lnSpc>
                          <a:spcPct val="100000"/>
                        </a:lnSpc>
                        <a:spcBef>
                          <a:spcPts val="350"/>
                        </a:spcBef>
                        <a:buClr>
                          <a:srgbClr val="9F23E1"/>
                        </a:buClr>
                        <a:buChar char="•"/>
                        <a:tabLst>
                          <a:tab pos="136525" algn="l"/>
                        </a:tabLst>
                      </a:pPr>
                      <a:r>
                        <a:rPr sz="550" dirty="0">
                          <a:latin typeface="Arial"/>
                          <a:cs typeface="Arial"/>
                        </a:rPr>
                        <a:t>Lower</a:t>
                      </a:r>
                      <a:r>
                        <a:rPr sz="550" spc="-25" dirty="0">
                          <a:latin typeface="Arial"/>
                          <a:cs typeface="Arial"/>
                        </a:rPr>
                        <a:t> </a:t>
                      </a:r>
                      <a:r>
                        <a:rPr sz="550" dirty="0">
                          <a:latin typeface="Arial"/>
                          <a:cs typeface="Arial"/>
                        </a:rPr>
                        <a:t>rate</a:t>
                      </a:r>
                      <a:r>
                        <a:rPr sz="550" spc="-5" dirty="0">
                          <a:latin typeface="Arial"/>
                          <a:cs typeface="Arial"/>
                        </a:rPr>
                        <a:t> </a:t>
                      </a:r>
                      <a:r>
                        <a:rPr sz="550" dirty="0">
                          <a:latin typeface="Arial"/>
                          <a:cs typeface="Arial"/>
                        </a:rPr>
                        <a:t>of ED</a:t>
                      </a:r>
                      <a:r>
                        <a:rPr sz="550" spc="5" dirty="0">
                          <a:latin typeface="Arial"/>
                          <a:cs typeface="Arial"/>
                        </a:rPr>
                        <a:t> </a:t>
                      </a:r>
                      <a:r>
                        <a:rPr sz="550" dirty="0">
                          <a:latin typeface="Arial"/>
                          <a:cs typeface="Arial"/>
                        </a:rPr>
                        <a:t>use/unplanned</a:t>
                      </a:r>
                      <a:r>
                        <a:rPr sz="550" spc="-45" dirty="0">
                          <a:latin typeface="Arial"/>
                          <a:cs typeface="Arial"/>
                        </a:rPr>
                        <a:t> </a:t>
                      </a:r>
                      <a:r>
                        <a:rPr sz="550" dirty="0">
                          <a:latin typeface="Arial"/>
                          <a:cs typeface="Arial"/>
                        </a:rPr>
                        <a:t>admission</a:t>
                      </a:r>
                      <a:r>
                        <a:rPr sz="550" spc="-10" dirty="0">
                          <a:latin typeface="Arial"/>
                          <a:cs typeface="Arial"/>
                        </a:rPr>
                        <a:t> </a:t>
                      </a:r>
                      <a:r>
                        <a:rPr sz="550" dirty="0">
                          <a:latin typeface="Arial"/>
                          <a:cs typeface="Arial"/>
                        </a:rPr>
                        <a:t>for</a:t>
                      </a:r>
                      <a:r>
                        <a:rPr sz="550" spc="-10" dirty="0">
                          <a:latin typeface="Arial"/>
                          <a:cs typeface="Arial"/>
                        </a:rPr>
                        <a:t> </a:t>
                      </a:r>
                      <a:r>
                        <a:rPr sz="550" dirty="0">
                          <a:latin typeface="Arial"/>
                          <a:cs typeface="Arial"/>
                        </a:rPr>
                        <a:t>on-</a:t>
                      </a:r>
                      <a:r>
                        <a:rPr sz="550" spc="-10" dirty="0">
                          <a:latin typeface="Arial"/>
                          <a:cs typeface="Arial"/>
                        </a:rPr>
                        <a:t>pathway</a:t>
                      </a:r>
                      <a:r>
                        <a:rPr sz="550" spc="-20" dirty="0">
                          <a:latin typeface="Arial"/>
                          <a:cs typeface="Arial"/>
                        </a:rPr>
                        <a:t> </a:t>
                      </a:r>
                      <a:r>
                        <a:rPr sz="550" spc="-25" dirty="0">
                          <a:latin typeface="Arial"/>
                          <a:cs typeface="Arial"/>
                        </a:rPr>
                        <a:t>vs.</a:t>
                      </a:r>
                      <a:r>
                        <a:rPr sz="550" spc="500" dirty="0">
                          <a:latin typeface="Arial"/>
                          <a:cs typeface="Arial"/>
                        </a:rPr>
                        <a:t> 	</a:t>
                      </a:r>
                      <a:r>
                        <a:rPr sz="550" dirty="0">
                          <a:latin typeface="Arial"/>
                          <a:cs typeface="Arial"/>
                        </a:rPr>
                        <a:t>off-</a:t>
                      </a:r>
                      <a:r>
                        <a:rPr sz="550" spc="-10" dirty="0">
                          <a:latin typeface="Arial"/>
                          <a:cs typeface="Arial"/>
                        </a:rPr>
                        <a:t>pathway</a:t>
                      </a:r>
                      <a:r>
                        <a:rPr sz="550" spc="-15" dirty="0">
                          <a:latin typeface="Arial"/>
                          <a:cs typeface="Arial"/>
                        </a:rPr>
                        <a:t> </a:t>
                      </a:r>
                      <a:r>
                        <a:rPr sz="550" dirty="0">
                          <a:latin typeface="Arial"/>
                          <a:cs typeface="Arial"/>
                        </a:rPr>
                        <a:t>Stage</a:t>
                      </a:r>
                      <a:r>
                        <a:rPr sz="550" spc="-40" dirty="0">
                          <a:latin typeface="Arial"/>
                          <a:cs typeface="Arial"/>
                        </a:rPr>
                        <a:t> </a:t>
                      </a:r>
                      <a:r>
                        <a:rPr sz="550" dirty="0">
                          <a:latin typeface="Arial"/>
                          <a:cs typeface="Arial"/>
                        </a:rPr>
                        <a:t>II</a:t>
                      </a:r>
                      <a:r>
                        <a:rPr sz="550" spc="30" dirty="0">
                          <a:latin typeface="Arial"/>
                          <a:cs typeface="Arial"/>
                        </a:rPr>
                        <a:t> </a:t>
                      </a:r>
                      <a:r>
                        <a:rPr sz="550" dirty="0">
                          <a:latin typeface="Arial"/>
                          <a:cs typeface="Arial"/>
                        </a:rPr>
                        <a:t>breast</a:t>
                      </a:r>
                      <a:r>
                        <a:rPr sz="550" spc="-25" dirty="0">
                          <a:latin typeface="Arial"/>
                          <a:cs typeface="Arial"/>
                        </a:rPr>
                        <a:t> </a:t>
                      </a:r>
                      <a:r>
                        <a:rPr sz="550" dirty="0">
                          <a:latin typeface="Arial"/>
                          <a:cs typeface="Arial"/>
                        </a:rPr>
                        <a:t>cancer</a:t>
                      </a:r>
                      <a:r>
                        <a:rPr sz="550" spc="-20" dirty="0">
                          <a:latin typeface="Arial"/>
                          <a:cs typeface="Arial"/>
                        </a:rPr>
                        <a:t> </a:t>
                      </a:r>
                      <a:r>
                        <a:rPr sz="550" dirty="0">
                          <a:latin typeface="Arial"/>
                          <a:cs typeface="Arial"/>
                        </a:rPr>
                        <a:t>pts (12.1%</a:t>
                      </a:r>
                      <a:r>
                        <a:rPr sz="550" spc="-30" dirty="0">
                          <a:latin typeface="Arial"/>
                          <a:cs typeface="Arial"/>
                        </a:rPr>
                        <a:t> </a:t>
                      </a:r>
                      <a:r>
                        <a:rPr sz="550" dirty="0">
                          <a:latin typeface="Arial"/>
                          <a:cs typeface="Arial"/>
                        </a:rPr>
                        <a:t>vs.</a:t>
                      </a:r>
                      <a:r>
                        <a:rPr sz="550" spc="15" dirty="0">
                          <a:latin typeface="Arial"/>
                          <a:cs typeface="Arial"/>
                        </a:rPr>
                        <a:t> </a:t>
                      </a:r>
                      <a:r>
                        <a:rPr sz="550" spc="-10" dirty="0">
                          <a:latin typeface="Arial"/>
                          <a:cs typeface="Arial"/>
                        </a:rPr>
                        <a:t>18.8%)</a:t>
                      </a:r>
                      <a:r>
                        <a:rPr sz="525" spc="-15" baseline="23809" dirty="0">
                          <a:latin typeface="Arial"/>
                          <a:cs typeface="Arial"/>
                        </a:rPr>
                        <a:t>1</a:t>
                      </a:r>
                      <a:endParaRPr sz="525" baseline="23809">
                        <a:latin typeface="Arial"/>
                        <a:cs typeface="Arial"/>
                      </a:endParaRPr>
                    </a:p>
                    <a:p>
                      <a:pPr marL="134620" marR="357505" indent="-89535">
                        <a:lnSpc>
                          <a:spcPct val="100000"/>
                        </a:lnSpc>
                        <a:buClr>
                          <a:srgbClr val="9F23E1"/>
                        </a:buClr>
                        <a:buChar char="•"/>
                        <a:tabLst>
                          <a:tab pos="136525" algn="l"/>
                        </a:tabLst>
                      </a:pPr>
                      <a:r>
                        <a:rPr sz="550" dirty="0">
                          <a:latin typeface="Arial"/>
                          <a:cs typeface="Arial"/>
                        </a:rPr>
                        <a:t>Higher</a:t>
                      </a:r>
                      <a:r>
                        <a:rPr sz="550" spc="-10" dirty="0">
                          <a:latin typeface="Arial"/>
                          <a:cs typeface="Arial"/>
                        </a:rPr>
                        <a:t> </a:t>
                      </a:r>
                      <a:r>
                        <a:rPr sz="550" dirty="0">
                          <a:latin typeface="Arial"/>
                          <a:cs typeface="Arial"/>
                        </a:rPr>
                        <a:t>median</a:t>
                      </a:r>
                      <a:r>
                        <a:rPr sz="550" spc="-20" dirty="0">
                          <a:latin typeface="Arial"/>
                          <a:cs typeface="Arial"/>
                        </a:rPr>
                        <a:t> </a:t>
                      </a:r>
                      <a:r>
                        <a:rPr sz="550" dirty="0">
                          <a:latin typeface="Arial"/>
                          <a:cs typeface="Arial"/>
                        </a:rPr>
                        <a:t>PFS post-</a:t>
                      </a:r>
                      <a:r>
                        <a:rPr sz="550" spc="-10" dirty="0">
                          <a:latin typeface="Arial"/>
                          <a:cs typeface="Arial"/>
                        </a:rPr>
                        <a:t>pathways</a:t>
                      </a:r>
                      <a:r>
                        <a:rPr sz="550" spc="-20" dirty="0">
                          <a:latin typeface="Arial"/>
                          <a:cs typeface="Arial"/>
                        </a:rPr>
                        <a:t> </a:t>
                      </a:r>
                      <a:r>
                        <a:rPr sz="550" dirty="0">
                          <a:latin typeface="Arial"/>
                          <a:cs typeface="Arial"/>
                        </a:rPr>
                        <a:t>adoption</a:t>
                      </a:r>
                      <a:r>
                        <a:rPr sz="550" spc="-30" dirty="0">
                          <a:latin typeface="Arial"/>
                          <a:cs typeface="Arial"/>
                        </a:rPr>
                        <a:t> </a:t>
                      </a:r>
                      <a:r>
                        <a:rPr sz="550" dirty="0">
                          <a:latin typeface="Arial"/>
                          <a:cs typeface="Arial"/>
                        </a:rPr>
                        <a:t>in</a:t>
                      </a:r>
                      <a:r>
                        <a:rPr sz="550" spc="20" dirty="0">
                          <a:latin typeface="Arial"/>
                          <a:cs typeface="Arial"/>
                        </a:rPr>
                        <a:t> </a:t>
                      </a:r>
                      <a:r>
                        <a:rPr sz="550" spc="-20" dirty="0">
                          <a:latin typeface="Arial"/>
                          <a:cs typeface="Arial"/>
                        </a:rPr>
                        <a:t>Stage</a:t>
                      </a:r>
                      <a:r>
                        <a:rPr sz="550" spc="500" dirty="0">
                          <a:latin typeface="Arial"/>
                          <a:cs typeface="Arial"/>
                        </a:rPr>
                        <a:t> 	</a:t>
                      </a:r>
                      <a:r>
                        <a:rPr sz="550" dirty="0">
                          <a:latin typeface="Arial"/>
                          <a:cs typeface="Arial"/>
                        </a:rPr>
                        <a:t>IV</a:t>
                      </a:r>
                      <a:r>
                        <a:rPr sz="550" spc="10" dirty="0">
                          <a:latin typeface="Arial"/>
                          <a:cs typeface="Arial"/>
                        </a:rPr>
                        <a:t> </a:t>
                      </a:r>
                      <a:r>
                        <a:rPr sz="550" dirty="0">
                          <a:latin typeface="Arial"/>
                          <a:cs typeface="Arial"/>
                        </a:rPr>
                        <a:t>NSCLC</a:t>
                      </a:r>
                      <a:r>
                        <a:rPr sz="550" spc="-5" dirty="0">
                          <a:latin typeface="Arial"/>
                          <a:cs typeface="Arial"/>
                        </a:rPr>
                        <a:t> </a:t>
                      </a:r>
                      <a:r>
                        <a:rPr sz="550" dirty="0">
                          <a:latin typeface="Arial"/>
                          <a:cs typeface="Arial"/>
                        </a:rPr>
                        <a:t>pts.</a:t>
                      </a:r>
                      <a:r>
                        <a:rPr sz="550" spc="-20" dirty="0">
                          <a:latin typeface="Arial"/>
                          <a:cs typeface="Arial"/>
                        </a:rPr>
                        <a:t> </a:t>
                      </a:r>
                      <a:r>
                        <a:rPr sz="550" dirty="0">
                          <a:latin typeface="Arial"/>
                          <a:cs typeface="Arial"/>
                        </a:rPr>
                        <a:t>(7.0</a:t>
                      </a:r>
                      <a:r>
                        <a:rPr sz="550" spc="-5" dirty="0">
                          <a:latin typeface="Arial"/>
                          <a:cs typeface="Arial"/>
                        </a:rPr>
                        <a:t> </a:t>
                      </a:r>
                      <a:r>
                        <a:rPr sz="550" dirty="0">
                          <a:latin typeface="Arial"/>
                          <a:cs typeface="Arial"/>
                        </a:rPr>
                        <a:t>vs.</a:t>
                      </a:r>
                      <a:r>
                        <a:rPr sz="550" spc="5" dirty="0">
                          <a:latin typeface="Arial"/>
                          <a:cs typeface="Arial"/>
                        </a:rPr>
                        <a:t> </a:t>
                      </a:r>
                      <a:r>
                        <a:rPr sz="550" dirty="0">
                          <a:latin typeface="Arial"/>
                          <a:cs typeface="Arial"/>
                        </a:rPr>
                        <a:t>4.2</a:t>
                      </a:r>
                      <a:r>
                        <a:rPr sz="550" spc="-20" dirty="0">
                          <a:latin typeface="Arial"/>
                          <a:cs typeface="Arial"/>
                        </a:rPr>
                        <a:t> </a:t>
                      </a:r>
                      <a:r>
                        <a:rPr sz="550" dirty="0">
                          <a:latin typeface="Arial"/>
                          <a:cs typeface="Arial"/>
                        </a:rPr>
                        <a:t>months.</a:t>
                      </a:r>
                      <a:r>
                        <a:rPr sz="550" spc="-35" dirty="0">
                          <a:latin typeface="Arial"/>
                          <a:cs typeface="Arial"/>
                        </a:rPr>
                        <a:t> </a:t>
                      </a:r>
                      <a:r>
                        <a:rPr sz="550" spc="-10" dirty="0">
                          <a:latin typeface="Arial"/>
                          <a:cs typeface="Arial"/>
                        </a:rPr>
                        <a:t>pre-pathways)</a:t>
                      </a:r>
                      <a:r>
                        <a:rPr sz="525" spc="-15" baseline="23809" dirty="0">
                          <a:latin typeface="Arial"/>
                          <a:cs typeface="Arial"/>
                        </a:rPr>
                        <a:t>15</a:t>
                      </a:r>
                      <a:endParaRPr sz="525" baseline="23809">
                        <a:latin typeface="Arial"/>
                        <a:cs typeface="Arial"/>
                      </a:endParaRPr>
                    </a:p>
                    <a:p>
                      <a:pPr marL="134620" marR="429259" indent="-89535">
                        <a:lnSpc>
                          <a:spcPct val="100000"/>
                        </a:lnSpc>
                        <a:buClr>
                          <a:srgbClr val="9F23E1"/>
                        </a:buClr>
                        <a:buChar char="•"/>
                        <a:tabLst>
                          <a:tab pos="136525" algn="l"/>
                        </a:tabLst>
                      </a:pPr>
                      <a:r>
                        <a:rPr sz="550" dirty="0">
                          <a:latin typeface="Arial"/>
                          <a:cs typeface="Arial"/>
                        </a:rPr>
                        <a:t>Pathways</a:t>
                      </a:r>
                      <a:r>
                        <a:rPr sz="550" spc="-45" dirty="0">
                          <a:latin typeface="Arial"/>
                          <a:cs typeface="Arial"/>
                        </a:rPr>
                        <a:t> </a:t>
                      </a:r>
                      <a:r>
                        <a:rPr sz="550" dirty="0">
                          <a:latin typeface="Arial"/>
                          <a:cs typeface="Arial"/>
                        </a:rPr>
                        <a:t>pts.</a:t>
                      </a:r>
                      <a:r>
                        <a:rPr sz="550" spc="-15" dirty="0">
                          <a:latin typeface="Arial"/>
                          <a:cs typeface="Arial"/>
                        </a:rPr>
                        <a:t> </a:t>
                      </a:r>
                      <a:r>
                        <a:rPr sz="550" dirty="0">
                          <a:latin typeface="Arial"/>
                          <a:cs typeface="Arial"/>
                        </a:rPr>
                        <a:t>half</a:t>
                      </a:r>
                      <a:r>
                        <a:rPr sz="550" spc="-30" dirty="0">
                          <a:latin typeface="Arial"/>
                          <a:cs typeface="Arial"/>
                        </a:rPr>
                        <a:t> </a:t>
                      </a:r>
                      <a:r>
                        <a:rPr sz="550" dirty="0">
                          <a:latin typeface="Arial"/>
                          <a:cs typeface="Arial"/>
                        </a:rPr>
                        <a:t>as</a:t>
                      </a:r>
                      <a:r>
                        <a:rPr sz="550" spc="-5" dirty="0">
                          <a:latin typeface="Arial"/>
                          <a:cs typeface="Arial"/>
                        </a:rPr>
                        <a:t> </a:t>
                      </a:r>
                      <a:r>
                        <a:rPr sz="550" dirty="0">
                          <a:latin typeface="Arial"/>
                          <a:cs typeface="Arial"/>
                        </a:rPr>
                        <a:t>likely</a:t>
                      </a:r>
                      <a:r>
                        <a:rPr sz="550" spc="-5" dirty="0">
                          <a:latin typeface="Arial"/>
                          <a:cs typeface="Arial"/>
                        </a:rPr>
                        <a:t> </a:t>
                      </a:r>
                      <a:r>
                        <a:rPr sz="550" dirty="0">
                          <a:latin typeface="Arial"/>
                          <a:cs typeface="Arial"/>
                        </a:rPr>
                        <a:t>to</a:t>
                      </a:r>
                      <a:r>
                        <a:rPr sz="550" spc="-15" dirty="0">
                          <a:latin typeface="Arial"/>
                          <a:cs typeface="Arial"/>
                        </a:rPr>
                        <a:t> </a:t>
                      </a:r>
                      <a:r>
                        <a:rPr sz="550" dirty="0">
                          <a:latin typeface="Arial"/>
                          <a:cs typeface="Arial"/>
                        </a:rPr>
                        <a:t>die</a:t>
                      </a:r>
                      <a:r>
                        <a:rPr sz="550" spc="-15" dirty="0">
                          <a:latin typeface="Arial"/>
                          <a:cs typeface="Arial"/>
                        </a:rPr>
                        <a:t> </a:t>
                      </a:r>
                      <a:r>
                        <a:rPr sz="550" dirty="0">
                          <a:latin typeface="Arial"/>
                          <a:cs typeface="Arial"/>
                        </a:rPr>
                        <a:t>within</a:t>
                      </a:r>
                      <a:r>
                        <a:rPr sz="550" spc="-15" dirty="0">
                          <a:latin typeface="Arial"/>
                          <a:cs typeface="Arial"/>
                        </a:rPr>
                        <a:t> </a:t>
                      </a:r>
                      <a:r>
                        <a:rPr sz="550" dirty="0">
                          <a:latin typeface="Arial"/>
                          <a:cs typeface="Arial"/>
                        </a:rPr>
                        <a:t>12</a:t>
                      </a:r>
                      <a:r>
                        <a:rPr sz="550" spc="-15" dirty="0">
                          <a:latin typeface="Arial"/>
                          <a:cs typeface="Arial"/>
                        </a:rPr>
                        <a:t> </a:t>
                      </a:r>
                      <a:r>
                        <a:rPr sz="550" spc="-10" dirty="0">
                          <a:latin typeface="Arial"/>
                          <a:cs typeface="Arial"/>
                        </a:rPr>
                        <a:t>months</a:t>
                      </a:r>
                      <a:r>
                        <a:rPr sz="550" spc="500" dirty="0">
                          <a:latin typeface="Arial"/>
                          <a:cs typeface="Arial"/>
                        </a:rPr>
                        <a:t> 	</a:t>
                      </a:r>
                      <a:r>
                        <a:rPr sz="550" dirty="0">
                          <a:latin typeface="Arial"/>
                          <a:cs typeface="Arial"/>
                        </a:rPr>
                        <a:t>from treatment</a:t>
                      </a:r>
                      <a:r>
                        <a:rPr sz="550" spc="-20" dirty="0">
                          <a:latin typeface="Arial"/>
                          <a:cs typeface="Arial"/>
                        </a:rPr>
                        <a:t> </a:t>
                      </a:r>
                      <a:r>
                        <a:rPr sz="550" dirty="0">
                          <a:latin typeface="Arial"/>
                          <a:cs typeface="Arial"/>
                        </a:rPr>
                        <a:t>vs.</a:t>
                      </a:r>
                      <a:r>
                        <a:rPr sz="550" spc="20" dirty="0">
                          <a:latin typeface="Arial"/>
                          <a:cs typeface="Arial"/>
                        </a:rPr>
                        <a:t> </a:t>
                      </a:r>
                      <a:r>
                        <a:rPr sz="550" dirty="0">
                          <a:latin typeface="Arial"/>
                          <a:cs typeface="Arial"/>
                        </a:rPr>
                        <a:t>non-</a:t>
                      </a:r>
                      <a:r>
                        <a:rPr sz="550" spc="-10" dirty="0">
                          <a:latin typeface="Arial"/>
                          <a:cs typeface="Arial"/>
                        </a:rPr>
                        <a:t>pathways</a:t>
                      </a:r>
                      <a:r>
                        <a:rPr sz="550" spc="-20" dirty="0">
                          <a:latin typeface="Arial"/>
                          <a:cs typeface="Arial"/>
                        </a:rPr>
                        <a:t> </a:t>
                      </a:r>
                      <a:r>
                        <a:rPr sz="550" spc="-10" dirty="0">
                          <a:latin typeface="Arial"/>
                          <a:cs typeface="Arial"/>
                        </a:rPr>
                        <a:t>pts.</a:t>
                      </a:r>
                      <a:r>
                        <a:rPr sz="525" spc="-15" baseline="23809" dirty="0">
                          <a:latin typeface="Arial"/>
                          <a:cs typeface="Arial"/>
                        </a:rPr>
                        <a:t>20</a:t>
                      </a:r>
                      <a:endParaRPr sz="525" baseline="23809">
                        <a:latin typeface="Arial"/>
                        <a:cs typeface="Arial"/>
                      </a:endParaRPr>
                    </a:p>
                    <a:p>
                      <a:pPr marL="134620" marR="170180" indent="-89535">
                        <a:lnSpc>
                          <a:spcPct val="100000"/>
                        </a:lnSpc>
                        <a:buClr>
                          <a:srgbClr val="9F23E1"/>
                        </a:buClr>
                        <a:buChar char="•"/>
                        <a:tabLst>
                          <a:tab pos="136525" algn="l"/>
                        </a:tabLst>
                      </a:pPr>
                      <a:r>
                        <a:rPr sz="550" dirty="0">
                          <a:latin typeface="Arial"/>
                          <a:cs typeface="Arial"/>
                        </a:rPr>
                        <a:t>93.7%</a:t>
                      </a:r>
                      <a:r>
                        <a:rPr sz="550" spc="-25" dirty="0">
                          <a:latin typeface="Arial"/>
                          <a:cs typeface="Arial"/>
                        </a:rPr>
                        <a:t> </a:t>
                      </a:r>
                      <a:r>
                        <a:rPr sz="550" dirty="0">
                          <a:latin typeface="Arial"/>
                          <a:cs typeface="Arial"/>
                        </a:rPr>
                        <a:t>of</a:t>
                      </a:r>
                      <a:r>
                        <a:rPr sz="550" spc="-10" dirty="0">
                          <a:latin typeface="Arial"/>
                          <a:cs typeface="Arial"/>
                        </a:rPr>
                        <a:t> </a:t>
                      </a:r>
                      <a:r>
                        <a:rPr sz="550" dirty="0">
                          <a:latin typeface="Arial"/>
                          <a:cs typeface="Arial"/>
                        </a:rPr>
                        <a:t>breast,</a:t>
                      </a:r>
                      <a:r>
                        <a:rPr sz="550" spc="-35" dirty="0">
                          <a:latin typeface="Arial"/>
                          <a:cs typeface="Arial"/>
                        </a:rPr>
                        <a:t> </a:t>
                      </a:r>
                      <a:r>
                        <a:rPr sz="550" dirty="0">
                          <a:latin typeface="Arial"/>
                          <a:cs typeface="Arial"/>
                        </a:rPr>
                        <a:t>GI,</a:t>
                      </a:r>
                      <a:r>
                        <a:rPr sz="550" spc="5" dirty="0">
                          <a:latin typeface="Arial"/>
                          <a:cs typeface="Arial"/>
                        </a:rPr>
                        <a:t> </a:t>
                      </a:r>
                      <a:r>
                        <a:rPr sz="550" dirty="0">
                          <a:latin typeface="Arial"/>
                          <a:cs typeface="Arial"/>
                        </a:rPr>
                        <a:t>and</a:t>
                      </a:r>
                      <a:r>
                        <a:rPr sz="550" spc="-30" dirty="0">
                          <a:latin typeface="Arial"/>
                          <a:cs typeface="Arial"/>
                        </a:rPr>
                        <a:t> </a:t>
                      </a:r>
                      <a:r>
                        <a:rPr sz="550" dirty="0">
                          <a:latin typeface="Arial"/>
                          <a:cs typeface="Arial"/>
                        </a:rPr>
                        <a:t>GU orders</a:t>
                      </a:r>
                      <a:r>
                        <a:rPr sz="550" spc="-10" dirty="0">
                          <a:latin typeface="Arial"/>
                          <a:cs typeface="Arial"/>
                        </a:rPr>
                        <a:t> </a:t>
                      </a:r>
                      <a:r>
                        <a:rPr sz="550" dirty="0">
                          <a:latin typeface="Arial"/>
                          <a:cs typeface="Arial"/>
                        </a:rPr>
                        <a:t>on-pathways,</a:t>
                      </a:r>
                      <a:r>
                        <a:rPr sz="550" spc="-35" dirty="0">
                          <a:latin typeface="Arial"/>
                          <a:cs typeface="Arial"/>
                        </a:rPr>
                        <a:t> </a:t>
                      </a:r>
                      <a:r>
                        <a:rPr sz="550" spc="-10" dirty="0">
                          <a:latin typeface="Arial"/>
                          <a:cs typeface="Arial"/>
                        </a:rPr>
                        <a:t>deviation</a:t>
                      </a:r>
                      <a:r>
                        <a:rPr sz="550" spc="500" dirty="0">
                          <a:latin typeface="Arial"/>
                          <a:cs typeface="Arial"/>
                        </a:rPr>
                        <a:t> 	</a:t>
                      </a:r>
                      <a:r>
                        <a:rPr sz="550" dirty="0">
                          <a:latin typeface="Arial"/>
                          <a:cs typeface="Arial"/>
                        </a:rPr>
                        <a:t>most</a:t>
                      </a:r>
                      <a:r>
                        <a:rPr sz="550" spc="-10" dirty="0">
                          <a:latin typeface="Arial"/>
                          <a:cs typeface="Arial"/>
                        </a:rPr>
                        <a:t> </a:t>
                      </a:r>
                      <a:r>
                        <a:rPr sz="550" dirty="0">
                          <a:latin typeface="Arial"/>
                          <a:cs typeface="Arial"/>
                        </a:rPr>
                        <a:t>common</a:t>
                      </a:r>
                      <a:r>
                        <a:rPr sz="550" spc="-10" dirty="0">
                          <a:latin typeface="Arial"/>
                          <a:cs typeface="Arial"/>
                        </a:rPr>
                        <a:t> </a:t>
                      </a:r>
                      <a:r>
                        <a:rPr sz="550" dirty="0">
                          <a:latin typeface="Arial"/>
                          <a:cs typeface="Arial"/>
                        </a:rPr>
                        <a:t>in</a:t>
                      </a:r>
                      <a:r>
                        <a:rPr sz="550" spc="5" dirty="0">
                          <a:latin typeface="Arial"/>
                          <a:cs typeface="Arial"/>
                        </a:rPr>
                        <a:t> </a:t>
                      </a:r>
                      <a:r>
                        <a:rPr sz="550" dirty="0">
                          <a:latin typeface="Arial"/>
                          <a:cs typeface="Arial"/>
                        </a:rPr>
                        <a:t>advanced</a:t>
                      </a:r>
                      <a:r>
                        <a:rPr sz="550" spc="-45" dirty="0">
                          <a:latin typeface="Arial"/>
                          <a:cs typeface="Arial"/>
                        </a:rPr>
                        <a:t> </a:t>
                      </a:r>
                      <a:r>
                        <a:rPr sz="550" dirty="0">
                          <a:latin typeface="Arial"/>
                          <a:cs typeface="Arial"/>
                        </a:rPr>
                        <a:t>disease</a:t>
                      </a:r>
                      <a:r>
                        <a:rPr sz="550" spc="-30" dirty="0">
                          <a:latin typeface="Arial"/>
                          <a:cs typeface="Arial"/>
                        </a:rPr>
                        <a:t> </a:t>
                      </a:r>
                      <a:r>
                        <a:rPr sz="550" spc="-10" dirty="0">
                          <a:latin typeface="Arial"/>
                          <a:cs typeface="Arial"/>
                        </a:rPr>
                        <a:t>stage.</a:t>
                      </a:r>
                      <a:r>
                        <a:rPr sz="525" spc="-15" baseline="23809" dirty="0">
                          <a:latin typeface="Arial"/>
                          <a:cs typeface="Arial"/>
                        </a:rPr>
                        <a:t>24</a:t>
                      </a:r>
                      <a:endParaRPr sz="525" baseline="23809">
                        <a:latin typeface="Arial"/>
                        <a:cs typeface="Arial"/>
                      </a:endParaRPr>
                    </a:p>
                  </a:txBody>
                  <a:tcPr marL="0" marR="0" marT="44450" marB="0">
                    <a:lnL w="9525">
                      <a:solidFill>
                        <a:srgbClr val="FFFFFF"/>
                      </a:solidFill>
                      <a:prstDash val="solid"/>
                    </a:lnL>
                    <a:lnR w="9525">
                      <a:solidFill>
                        <a:srgbClr val="FFFFFF"/>
                      </a:solidFill>
                      <a:prstDash val="solid"/>
                    </a:lnR>
                    <a:lnT w="19050">
                      <a:solidFill>
                        <a:srgbClr val="1F69E7"/>
                      </a:solidFill>
                      <a:prstDash val="solid"/>
                    </a:lnT>
                    <a:lnB w="6350">
                      <a:solidFill>
                        <a:srgbClr val="BEBEBE"/>
                      </a:solidFill>
                      <a:prstDash val="solid"/>
                    </a:lnB>
                  </a:tcPr>
                </a:tc>
                <a:tc>
                  <a:txBody>
                    <a:bodyPr/>
                    <a:lstStyle/>
                    <a:p>
                      <a:pPr>
                        <a:lnSpc>
                          <a:spcPct val="100000"/>
                        </a:lnSpc>
                        <a:spcBef>
                          <a:spcPts val="375"/>
                        </a:spcBef>
                      </a:pPr>
                      <a:endParaRPr sz="550">
                        <a:latin typeface="Times New Roman"/>
                        <a:cs typeface="Times New Roman"/>
                      </a:endParaRPr>
                    </a:p>
                    <a:p>
                      <a:pPr marL="104775" indent="-59690">
                        <a:lnSpc>
                          <a:spcPct val="100000"/>
                        </a:lnSpc>
                        <a:buClr>
                          <a:srgbClr val="9F23E1"/>
                        </a:buClr>
                        <a:buChar char="•"/>
                        <a:tabLst>
                          <a:tab pos="104775" algn="l"/>
                        </a:tabLst>
                      </a:pPr>
                      <a:r>
                        <a:rPr sz="550" dirty="0">
                          <a:latin typeface="Arial"/>
                          <a:cs typeface="Arial"/>
                        </a:rPr>
                        <a:t>Pathways</a:t>
                      </a:r>
                      <a:r>
                        <a:rPr sz="550" spc="-40" dirty="0">
                          <a:latin typeface="Arial"/>
                          <a:cs typeface="Arial"/>
                        </a:rPr>
                        <a:t> </a:t>
                      </a:r>
                      <a:r>
                        <a:rPr sz="550" dirty="0">
                          <a:latin typeface="Arial"/>
                          <a:cs typeface="Arial"/>
                        </a:rPr>
                        <a:t>resulted</a:t>
                      </a:r>
                      <a:r>
                        <a:rPr sz="550" spc="-30" dirty="0">
                          <a:latin typeface="Arial"/>
                          <a:cs typeface="Arial"/>
                        </a:rPr>
                        <a:t> </a:t>
                      </a:r>
                      <a:r>
                        <a:rPr sz="550" dirty="0">
                          <a:latin typeface="Arial"/>
                          <a:cs typeface="Arial"/>
                        </a:rPr>
                        <a:t>in</a:t>
                      </a:r>
                      <a:r>
                        <a:rPr sz="550" spc="10" dirty="0">
                          <a:latin typeface="Arial"/>
                          <a:cs typeface="Arial"/>
                        </a:rPr>
                        <a:t> </a:t>
                      </a:r>
                      <a:r>
                        <a:rPr sz="550" dirty="0">
                          <a:latin typeface="Arial"/>
                          <a:cs typeface="Arial"/>
                        </a:rPr>
                        <a:t>an</a:t>
                      </a:r>
                      <a:r>
                        <a:rPr sz="550" spc="-10" dirty="0">
                          <a:latin typeface="Arial"/>
                          <a:cs typeface="Arial"/>
                        </a:rPr>
                        <a:t> </a:t>
                      </a:r>
                      <a:r>
                        <a:rPr sz="550" dirty="0">
                          <a:latin typeface="Arial"/>
                          <a:cs typeface="Arial"/>
                        </a:rPr>
                        <a:t>increase</a:t>
                      </a:r>
                      <a:r>
                        <a:rPr sz="550" spc="-30" dirty="0">
                          <a:latin typeface="Arial"/>
                          <a:cs typeface="Arial"/>
                        </a:rPr>
                        <a:t> </a:t>
                      </a:r>
                      <a:r>
                        <a:rPr sz="550" dirty="0">
                          <a:latin typeface="Arial"/>
                          <a:cs typeface="Arial"/>
                        </a:rPr>
                        <a:t>accrual</a:t>
                      </a:r>
                      <a:r>
                        <a:rPr sz="550" spc="-30" dirty="0">
                          <a:latin typeface="Arial"/>
                          <a:cs typeface="Arial"/>
                        </a:rPr>
                        <a:t> </a:t>
                      </a:r>
                      <a:r>
                        <a:rPr sz="550" dirty="0">
                          <a:latin typeface="Arial"/>
                          <a:cs typeface="Arial"/>
                        </a:rPr>
                        <a:t>rate</a:t>
                      </a:r>
                      <a:r>
                        <a:rPr sz="550" spc="-5" dirty="0">
                          <a:latin typeface="Arial"/>
                          <a:cs typeface="Arial"/>
                        </a:rPr>
                        <a:t> </a:t>
                      </a:r>
                      <a:r>
                        <a:rPr sz="550" spc="-20" dirty="0">
                          <a:latin typeface="Arial"/>
                          <a:cs typeface="Arial"/>
                        </a:rPr>
                        <a:t>from</a:t>
                      </a:r>
                      <a:endParaRPr sz="550">
                        <a:latin typeface="Arial"/>
                        <a:cs typeface="Arial"/>
                      </a:endParaRPr>
                    </a:p>
                    <a:p>
                      <a:pPr marL="106680">
                        <a:lnSpc>
                          <a:spcPct val="100000"/>
                        </a:lnSpc>
                      </a:pPr>
                      <a:r>
                        <a:rPr sz="550" dirty="0">
                          <a:latin typeface="Arial"/>
                          <a:cs typeface="Arial"/>
                        </a:rPr>
                        <a:t>~8</a:t>
                      </a:r>
                      <a:r>
                        <a:rPr sz="550" spc="5" dirty="0">
                          <a:latin typeface="Arial"/>
                          <a:cs typeface="Arial"/>
                        </a:rPr>
                        <a:t> </a:t>
                      </a:r>
                      <a:r>
                        <a:rPr sz="550" dirty="0">
                          <a:latin typeface="Arial"/>
                          <a:cs typeface="Arial"/>
                        </a:rPr>
                        <a:t>to</a:t>
                      </a:r>
                      <a:r>
                        <a:rPr sz="550" spc="-10" dirty="0">
                          <a:latin typeface="Arial"/>
                          <a:cs typeface="Arial"/>
                        </a:rPr>
                        <a:t> </a:t>
                      </a:r>
                      <a:r>
                        <a:rPr sz="550" dirty="0">
                          <a:latin typeface="Arial"/>
                          <a:cs typeface="Arial"/>
                        </a:rPr>
                        <a:t>~11</a:t>
                      </a:r>
                      <a:r>
                        <a:rPr sz="550" spc="-25" dirty="0">
                          <a:latin typeface="Arial"/>
                          <a:cs typeface="Arial"/>
                        </a:rPr>
                        <a:t> </a:t>
                      </a:r>
                      <a:r>
                        <a:rPr sz="550" dirty="0">
                          <a:latin typeface="Arial"/>
                          <a:cs typeface="Arial"/>
                        </a:rPr>
                        <a:t>pts.</a:t>
                      </a:r>
                      <a:r>
                        <a:rPr sz="550" spc="-10" dirty="0">
                          <a:latin typeface="Arial"/>
                          <a:cs typeface="Arial"/>
                        </a:rPr>
                        <a:t> </a:t>
                      </a:r>
                      <a:r>
                        <a:rPr sz="550" dirty="0">
                          <a:latin typeface="Arial"/>
                          <a:cs typeface="Arial"/>
                        </a:rPr>
                        <a:t>per</a:t>
                      </a:r>
                      <a:r>
                        <a:rPr sz="550" spc="-15" dirty="0">
                          <a:latin typeface="Arial"/>
                          <a:cs typeface="Arial"/>
                        </a:rPr>
                        <a:t> </a:t>
                      </a:r>
                      <a:r>
                        <a:rPr sz="550" dirty="0">
                          <a:latin typeface="Arial"/>
                          <a:cs typeface="Arial"/>
                        </a:rPr>
                        <a:t>month</a:t>
                      </a:r>
                      <a:r>
                        <a:rPr sz="550" spc="-30" dirty="0">
                          <a:latin typeface="Arial"/>
                          <a:cs typeface="Arial"/>
                        </a:rPr>
                        <a:t> </a:t>
                      </a:r>
                      <a:r>
                        <a:rPr sz="550" dirty="0">
                          <a:latin typeface="Arial"/>
                          <a:cs typeface="Arial"/>
                        </a:rPr>
                        <a:t>within</a:t>
                      </a:r>
                      <a:r>
                        <a:rPr sz="550" spc="-10" dirty="0">
                          <a:latin typeface="Arial"/>
                          <a:cs typeface="Arial"/>
                        </a:rPr>
                        <a:t> Aurora</a:t>
                      </a:r>
                      <a:r>
                        <a:rPr sz="525" spc="-15" baseline="23809" dirty="0">
                          <a:latin typeface="Arial"/>
                          <a:cs typeface="Arial"/>
                        </a:rPr>
                        <a:t>3</a:t>
                      </a:r>
                      <a:endParaRPr sz="525" baseline="23809">
                        <a:latin typeface="Arial"/>
                        <a:cs typeface="Arial"/>
                      </a:endParaRPr>
                    </a:p>
                    <a:p>
                      <a:pPr marL="104775" marR="184150" indent="-59690">
                        <a:lnSpc>
                          <a:spcPct val="100000"/>
                        </a:lnSpc>
                        <a:buClr>
                          <a:srgbClr val="9F23E1"/>
                        </a:buClr>
                        <a:buChar char="•"/>
                        <a:tabLst>
                          <a:tab pos="106680" algn="l"/>
                        </a:tabLst>
                      </a:pPr>
                      <a:r>
                        <a:rPr sz="550" dirty="0">
                          <a:latin typeface="Arial"/>
                          <a:cs typeface="Arial"/>
                        </a:rPr>
                        <a:t>Implementation</a:t>
                      </a:r>
                      <a:r>
                        <a:rPr sz="550" spc="-25" dirty="0">
                          <a:latin typeface="Arial"/>
                          <a:cs typeface="Arial"/>
                        </a:rPr>
                        <a:t> </a:t>
                      </a:r>
                      <a:r>
                        <a:rPr sz="550" dirty="0">
                          <a:latin typeface="Arial"/>
                          <a:cs typeface="Arial"/>
                        </a:rPr>
                        <a:t>of</a:t>
                      </a:r>
                      <a:r>
                        <a:rPr sz="550" spc="-5" dirty="0">
                          <a:latin typeface="Arial"/>
                          <a:cs typeface="Arial"/>
                        </a:rPr>
                        <a:t> </a:t>
                      </a:r>
                      <a:r>
                        <a:rPr sz="550" dirty="0">
                          <a:latin typeface="Arial"/>
                          <a:cs typeface="Arial"/>
                        </a:rPr>
                        <a:t>pathways</a:t>
                      </a:r>
                      <a:r>
                        <a:rPr sz="550" spc="-30" dirty="0">
                          <a:latin typeface="Arial"/>
                          <a:cs typeface="Arial"/>
                        </a:rPr>
                        <a:t> </a:t>
                      </a:r>
                      <a:r>
                        <a:rPr sz="550" dirty="0">
                          <a:latin typeface="Arial"/>
                          <a:cs typeface="Arial"/>
                        </a:rPr>
                        <a:t>increased</a:t>
                      </a:r>
                      <a:r>
                        <a:rPr sz="550" spc="-40" dirty="0">
                          <a:latin typeface="Arial"/>
                          <a:cs typeface="Arial"/>
                        </a:rPr>
                        <a:t> </a:t>
                      </a:r>
                      <a:r>
                        <a:rPr sz="550" spc="-10" dirty="0">
                          <a:latin typeface="Arial"/>
                          <a:cs typeface="Arial"/>
                        </a:rPr>
                        <a:t>enrollment</a:t>
                      </a:r>
                      <a:r>
                        <a:rPr sz="550" spc="500" dirty="0">
                          <a:latin typeface="Arial"/>
                          <a:cs typeface="Arial"/>
                        </a:rPr>
                        <a:t> 	</a:t>
                      </a:r>
                      <a:r>
                        <a:rPr sz="550" dirty="0">
                          <a:latin typeface="Arial"/>
                          <a:cs typeface="Arial"/>
                        </a:rPr>
                        <a:t>from</a:t>
                      </a:r>
                      <a:r>
                        <a:rPr sz="550" spc="-15" dirty="0">
                          <a:latin typeface="Arial"/>
                          <a:cs typeface="Arial"/>
                        </a:rPr>
                        <a:t> </a:t>
                      </a:r>
                      <a:r>
                        <a:rPr sz="550" dirty="0">
                          <a:latin typeface="Arial"/>
                          <a:cs typeface="Arial"/>
                        </a:rPr>
                        <a:t>27</a:t>
                      </a:r>
                      <a:r>
                        <a:rPr sz="550" spc="-5" dirty="0">
                          <a:latin typeface="Arial"/>
                          <a:cs typeface="Arial"/>
                        </a:rPr>
                        <a:t> </a:t>
                      </a:r>
                      <a:r>
                        <a:rPr sz="550" dirty="0">
                          <a:latin typeface="Arial"/>
                          <a:cs typeface="Arial"/>
                        </a:rPr>
                        <a:t>to</a:t>
                      </a:r>
                      <a:r>
                        <a:rPr sz="550" spc="-10" dirty="0">
                          <a:latin typeface="Arial"/>
                          <a:cs typeface="Arial"/>
                        </a:rPr>
                        <a:t> </a:t>
                      </a:r>
                      <a:r>
                        <a:rPr sz="550" dirty="0">
                          <a:latin typeface="Arial"/>
                          <a:cs typeface="Arial"/>
                        </a:rPr>
                        <a:t>66</a:t>
                      </a:r>
                      <a:r>
                        <a:rPr sz="550" spc="-15" dirty="0">
                          <a:latin typeface="Arial"/>
                          <a:cs typeface="Arial"/>
                        </a:rPr>
                        <a:t> </a:t>
                      </a:r>
                      <a:r>
                        <a:rPr sz="550" dirty="0">
                          <a:latin typeface="Arial"/>
                          <a:cs typeface="Arial"/>
                        </a:rPr>
                        <a:t>pts.</a:t>
                      </a:r>
                      <a:r>
                        <a:rPr sz="550" spc="-10" dirty="0">
                          <a:latin typeface="Arial"/>
                          <a:cs typeface="Arial"/>
                        </a:rPr>
                        <a:t> </a:t>
                      </a:r>
                      <a:r>
                        <a:rPr sz="550" dirty="0">
                          <a:latin typeface="Arial"/>
                          <a:cs typeface="Arial"/>
                        </a:rPr>
                        <a:t>per</a:t>
                      </a:r>
                      <a:r>
                        <a:rPr sz="550" spc="-10" dirty="0">
                          <a:latin typeface="Arial"/>
                          <a:cs typeface="Arial"/>
                        </a:rPr>
                        <a:t> year</a:t>
                      </a:r>
                      <a:r>
                        <a:rPr sz="525" spc="-15" baseline="23809" dirty="0">
                          <a:latin typeface="Arial"/>
                          <a:cs typeface="Arial"/>
                        </a:rPr>
                        <a:t>11</a:t>
                      </a:r>
                      <a:endParaRPr sz="525" baseline="23809">
                        <a:latin typeface="Arial"/>
                        <a:cs typeface="Arial"/>
                      </a:endParaRPr>
                    </a:p>
                    <a:p>
                      <a:pPr marL="104775" marR="114935" indent="-59690">
                        <a:lnSpc>
                          <a:spcPct val="100000"/>
                        </a:lnSpc>
                        <a:buClr>
                          <a:srgbClr val="9F23E1"/>
                        </a:buClr>
                        <a:buChar char="•"/>
                        <a:tabLst>
                          <a:tab pos="106680" algn="l"/>
                        </a:tabLst>
                      </a:pPr>
                      <a:r>
                        <a:rPr sz="550" dirty="0">
                          <a:latin typeface="Arial"/>
                          <a:cs typeface="Arial"/>
                        </a:rPr>
                        <a:t>Pathways</a:t>
                      </a:r>
                      <a:r>
                        <a:rPr sz="550" spc="-40" dirty="0">
                          <a:latin typeface="Arial"/>
                          <a:cs typeface="Arial"/>
                        </a:rPr>
                        <a:t> </a:t>
                      </a:r>
                      <a:r>
                        <a:rPr sz="550" dirty="0">
                          <a:latin typeface="Arial"/>
                          <a:cs typeface="Arial"/>
                        </a:rPr>
                        <a:t>use</a:t>
                      </a:r>
                      <a:r>
                        <a:rPr sz="550" spc="-10" dirty="0">
                          <a:latin typeface="Arial"/>
                          <a:cs typeface="Arial"/>
                        </a:rPr>
                        <a:t> </a:t>
                      </a:r>
                      <a:r>
                        <a:rPr sz="550" dirty="0">
                          <a:latin typeface="Arial"/>
                          <a:cs typeface="Arial"/>
                        </a:rPr>
                        <a:t>was</a:t>
                      </a:r>
                      <a:r>
                        <a:rPr sz="550" spc="5" dirty="0">
                          <a:latin typeface="Arial"/>
                          <a:cs typeface="Arial"/>
                        </a:rPr>
                        <a:t> </a:t>
                      </a:r>
                      <a:r>
                        <a:rPr sz="550" dirty="0">
                          <a:latin typeface="Arial"/>
                          <a:cs typeface="Arial"/>
                        </a:rPr>
                        <a:t>associated</a:t>
                      </a:r>
                      <a:r>
                        <a:rPr sz="550" spc="-35" dirty="0">
                          <a:latin typeface="Arial"/>
                          <a:cs typeface="Arial"/>
                        </a:rPr>
                        <a:t> </a:t>
                      </a:r>
                      <a:r>
                        <a:rPr sz="550" dirty="0">
                          <a:latin typeface="Arial"/>
                          <a:cs typeface="Arial"/>
                        </a:rPr>
                        <a:t>with</a:t>
                      </a:r>
                      <a:r>
                        <a:rPr sz="550" spc="-5" dirty="0">
                          <a:latin typeface="Arial"/>
                          <a:cs typeface="Arial"/>
                        </a:rPr>
                        <a:t> </a:t>
                      </a:r>
                      <a:r>
                        <a:rPr sz="550" dirty="0">
                          <a:latin typeface="Arial"/>
                          <a:cs typeface="Arial"/>
                        </a:rPr>
                        <a:t>modest</a:t>
                      </a:r>
                      <a:r>
                        <a:rPr sz="550" spc="-30" dirty="0">
                          <a:latin typeface="Arial"/>
                          <a:cs typeface="Arial"/>
                        </a:rPr>
                        <a:t> </a:t>
                      </a:r>
                      <a:r>
                        <a:rPr sz="550" spc="-10" dirty="0">
                          <a:latin typeface="Arial"/>
                          <a:cs typeface="Arial"/>
                        </a:rPr>
                        <a:t>increase</a:t>
                      </a:r>
                      <a:r>
                        <a:rPr sz="550" spc="500" dirty="0">
                          <a:latin typeface="Arial"/>
                          <a:cs typeface="Arial"/>
                        </a:rPr>
                        <a:t> 	</a:t>
                      </a:r>
                      <a:r>
                        <a:rPr sz="550" dirty="0">
                          <a:latin typeface="Arial"/>
                          <a:cs typeface="Arial"/>
                        </a:rPr>
                        <a:t>in</a:t>
                      </a:r>
                      <a:r>
                        <a:rPr sz="550" spc="65" dirty="0">
                          <a:latin typeface="Arial"/>
                          <a:cs typeface="Arial"/>
                        </a:rPr>
                        <a:t> </a:t>
                      </a:r>
                      <a:r>
                        <a:rPr sz="550" spc="-10" dirty="0">
                          <a:latin typeface="Arial"/>
                          <a:cs typeface="Arial"/>
                        </a:rPr>
                        <a:t>accrual-</a:t>
                      </a:r>
                      <a:r>
                        <a:rPr sz="550" dirty="0">
                          <a:latin typeface="Arial"/>
                          <a:cs typeface="Arial"/>
                        </a:rPr>
                        <a:t>to-</a:t>
                      </a:r>
                      <a:r>
                        <a:rPr sz="550" spc="-10" dirty="0">
                          <a:latin typeface="Arial"/>
                          <a:cs typeface="Arial"/>
                        </a:rPr>
                        <a:t>study</a:t>
                      </a:r>
                      <a:r>
                        <a:rPr sz="550" spc="5" dirty="0">
                          <a:latin typeface="Arial"/>
                          <a:cs typeface="Arial"/>
                        </a:rPr>
                        <a:t> </a:t>
                      </a:r>
                      <a:r>
                        <a:rPr sz="550" spc="-10" dirty="0">
                          <a:latin typeface="Arial"/>
                          <a:cs typeface="Arial"/>
                        </a:rPr>
                        <a:t>ratio.</a:t>
                      </a:r>
                      <a:r>
                        <a:rPr sz="525" spc="-15" baseline="23809" dirty="0">
                          <a:latin typeface="Arial"/>
                          <a:cs typeface="Arial"/>
                        </a:rPr>
                        <a:t>12</a:t>
                      </a:r>
                      <a:endParaRPr sz="525" baseline="23809">
                        <a:latin typeface="Arial"/>
                        <a:cs typeface="Arial"/>
                      </a:endParaRPr>
                    </a:p>
                  </a:txBody>
                  <a:tcPr marL="0" marR="0" marT="47625" marB="0">
                    <a:lnL w="9525">
                      <a:solidFill>
                        <a:srgbClr val="FFFFFF"/>
                      </a:solidFill>
                      <a:prstDash val="solid"/>
                    </a:lnL>
                    <a:lnT w="19050">
                      <a:solidFill>
                        <a:srgbClr val="1F69E7"/>
                      </a:solidFill>
                      <a:prstDash val="solid"/>
                    </a:lnT>
                    <a:lnB w="6350">
                      <a:solidFill>
                        <a:srgbClr val="BEBEBE"/>
                      </a:solidFill>
                      <a:prstDash val="solid"/>
                    </a:lnB>
                  </a:tcPr>
                </a:tc>
                <a:extLst>
                  <a:ext uri="{0D108BD9-81ED-4DB2-BD59-A6C34878D82A}">
                    <a16:rowId xmlns:a16="http://schemas.microsoft.com/office/drawing/2014/main" val="10001"/>
                  </a:ext>
                </a:extLst>
              </a:tr>
              <a:tr h="677545">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65"/>
                        </a:spcBef>
                      </a:pPr>
                      <a:endParaRPr sz="500">
                        <a:latin typeface="Times New Roman"/>
                        <a:cs typeface="Times New Roman"/>
                      </a:endParaRPr>
                    </a:p>
                    <a:p>
                      <a:pPr marL="4445" algn="ctr">
                        <a:lnSpc>
                          <a:spcPct val="100000"/>
                        </a:lnSpc>
                      </a:pPr>
                      <a:r>
                        <a:rPr sz="500" b="1" dirty="0">
                          <a:solidFill>
                            <a:srgbClr val="FFFFFF"/>
                          </a:solidFill>
                          <a:latin typeface="Arial"/>
                          <a:cs typeface="Arial"/>
                        </a:rPr>
                        <a:t>Value</a:t>
                      </a:r>
                      <a:r>
                        <a:rPr sz="500" b="1" spc="90" dirty="0">
                          <a:solidFill>
                            <a:srgbClr val="FFFFFF"/>
                          </a:solidFill>
                          <a:latin typeface="Arial"/>
                          <a:cs typeface="Arial"/>
                        </a:rPr>
                        <a:t> </a:t>
                      </a:r>
                      <a:r>
                        <a:rPr sz="500" b="1" spc="-10" dirty="0">
                          <a:solidFill>
                            <a:srgbClr val="FFFFFF"/>
                          </a:solidFill>
                          <a:latin typeface="Arial"/>
                          <a:cs typeface="Arial"/>
                        </a:rPr>
                        <a:t>Pathways</a:t>
                      </a:r>
                      <a:endParaRPr sz="500">
                        <a:latin typeface="Arial"/>
                        <a:cs typeface="Arial"/>
                      </a:endParaRPr>
                    </a:p>
                  </a:txBody>
                  <a:tcPr marL="0" marR="0" marT="0" marB="0">
                    <a:lnT w="9525">
                      <a:solidFill>
                        <a:srgbClr val="FFFFFF"/>
                      </a:solidFill>
                      <a:prstDash val="solid"/>
                    </a:lnT>
                    <a:lnB w="9525">
                      <a:solidFill>
                        <a:srgbClr val="FFFFFF"/>
                      </a:solidFill>
                      <a:prstDash val="solid"/>
                    </a:lnB>
                  </a:tcPr>
                </a:tc>
                <a:tc>
                  <a:txBody>
                    <a:bodyPr/>
                    <a:lstStyle/>
                    <a:p>
                      <a:pPr>
                        <a:lnSpc>
                          <a:spcPct val="100000"/>
                        </a:lnSpc>
                        <a:spcBef>
                          <a:spcPts val="45"/>
                        </a:spcBef>
                      </a:pPr>
                      <a:endParaRPr sz="550">
                        <a:latin typeface="Times New Roman"/>
                        <a:cs typeface="Times New Roman"/>
                      </a:endParaRPr>
                    </a:p>
                    <a:p>
                      <a:pPr marL="108585" indent="-57785">
                        <a:lnSpc>
                          <a:spcPct val="100000"/>
                        </a:lnSpc>
                        <a:buClr>
                          <a:srgbClr val="9F23E1"/>
                        </a:buClr>
                        <a:buChar char="•"/>
                        <a:tabLst>
                          <a:tab pos="108585" algn="l"/>
                        </a:tabLst>
                      </a:pPr>
                      <a:r>
                        <a:rPr sz="550" dirty="0">
                          <a:latin typeface="Arial"/>
                          <a:cs typeface="Arial"/>
                        </a:rPr>
                        <a:t>~$3mill</a:t>
                      </a:r>
                      <a:r>
                        <a:rPr sz="550" spc="-15" dirty="0">
                          <a:latin typeface="Arial"/>
                          <a:cs typeface="Arial"/>
                        </a:rPr>
                        <a:t> </a:t>
                      </a:r>
                      <a:r>
                        <a:rPr sz="550" dirty="0">
                          <a:latin typeface="Arial"/>
                          <a:cs typeface="Arial"/>
                        </a:rPr>
                        <a:t>cumulative</a:t>
                      </a:r>
                      <a:r>
                        <a:rPr sz="550" spc="-25" dirty="0">
                          <a:latin typeface="Arial"/>
                          <a:cs typeface="Arial"/>
                        </a:rPr>
                        <a:t> </a:t>
                      </a:r>
                      <a:r>
                        <a:rPr sz="550" dirty="0">
                          <a:latin typeface="Arial"/>
                          <a:cs typeface="Arial"/>
                        </a:rPr>
                        <a:t>TTC</a:t>
                      </a:r>
                      <a:r>
                        <a:rPr sz="550" spc="5" dirty="0">
                          <a:latin typeface="Arial"/>
                          <a:cs typeface="Arial"/>
                        </a:rPr>
                        <a:t> </a:t>
                      </a:r>
                      <a:r>
                        <a:rPr sz="550" dirty="0">
                          <a:latin typeface="Arial"/>
                          <a:cs typeface="Arial"/>
                        </a:rPr>
                        <a:t>savings</a:t>
                      </a:r>
                      <a:r>
                        <a:rPr sz="550" spc="-45" dirty="0">
                          <a:latin typeface="Arial"/>
                          <a:cs typeface="Arial"/>
                        </a:rPr>
                        <a:t> </a:t>
                      </a:r>
                      <a:r>
                        <a:rPr sz="550" dirty="0">
                          <a:latin typeface="Arial"/>
                          <a:cs typeface="Arial"/>
                        </a:rPr>
                        <a:t>over</a:t>
                      </a:r>
                      <a:r>
                        <a:rPr sz="550" spc="-20" dirty="0">
                          <a:latin typeface="Arial"/>
                          <a:cs typeface="Arial"/>
                        </a:rPr>
                        <a:t> </a:t>
                      </a:r>
                      <a:r>
                        <a:rPr sz="550" dirty="0">
                          <a:latin typeface="Arial"/>
                          <a:cs typeface="Arial"/>
                        </a:rPr>
                        <a:t>3 years</a:t>
                      </a:r>
                      <a:r>
                        <a:rPr sz="550" spc="-20" dirty="0">
                          <a:latin typeface="Arial"/>
                          <a:cs typeface="Arial"/>
                        </a:rPr>
                        <a:t> </a:t>
                      </a:r>
                      <a:r>
                        <a:rPr sz="550" dirty="0">
                          <a:latin typeface="Arial"/>
                          <a:cs typeface="Arial"/>
                        </a:rPr>
                        <a:t>for</a:t>
                      </a:r>
                      <a:r>
                        <a:rPr sz="550" spc="-40" dirty="0">
                          <a:latin typeface="Arial"/>
                          <a:cs typeface="Arial"/>
                        </a:rPr>
                        <a:t> </a:t>
                      </a:r>
                      <a:r>
                        <a:rPr sz="550" dirty="0">
                          <a:latin typeface="Arial"/>
                          <a:cs typeface="Arial"/>
                        </a:rPr>
                        <a:t>on-pathway</a:t>
                      </a:r>
                      <a:r>
                        <a:rPr sz="550" spc="-40" dirty="0">
                          <a:latin typeface="Arial"/>
                          <a:cs typeface="Arial"/>
                        </a:rPr>
                        <a:t> </a:t>
                      </a:r>
                      <a:r>
                        <a:rPr sz="550" dirty="0">
                          <a:latin typeface="Arial"/>
                          <a:cs typeface="Arial"/>
                        </a:rPr>
                        <a:t>MDCR</a:t>
                      </a:r>
                      <a:r>
                        <a:rPr sz="550" spc="25" dirty="0">
                          <a:latin typeface="Arial"/>
                          <a:cs typeface="Arial"/>
                        </a:rPr>
                        <a:t> </a:t>
                      </a:r>
                      <a:r>
                        <a:rPr sz="550" dirty="0">
                          <a:latin typeface="Arial"/>
                          <a:cs typeface="Arial"/>
                        </a:rPr>
                        <a:t>Adv.</a:t>
                      </a:r>
                      <a:r>
                        <a:rPr sz="550" spc="-15" dirty="0">
                          <a:latin typeface="Arial"/>
                          <a:cs typeface="Arial"/>
                        </a:rPr>
                        <a:t> </a:t>
                      </a:r>
                      <a:r>
                        <a:rPr sz="550" spc="-20" dirty="0">
                          <a:latin typeface="Arial"/>
                          <a:cs typeface="Arial"/>
                        </a:rPr>
                        <a:t>pts,</a:t>
                      </a:r>
                      <a:endParaRPr sz="550">
                        <a:latin typeface="Arial"/>
                        <a:cs typeface="Arial"/>
                      </a:endParaRPr>
                    </a:p>
                    <a:p>
                      <a:pPr marL="109855">
                        <a:lnSpc>
                          <a:spcPct val="100000"/>
                        </a:lnSpc>
                      </a:pPr>
                      <a:r>
                        <a:rPr sz="550" dirty="0">
                          <a:latin typeface="Arial"/>
                          <a:cs typeface="Arial"/>
                        </a:rPr>
                        <a:t>~$2k</a:t>
                      </a:r>
                      <a:r>
                        <a:rPr sz="550" spc="-25" dirty="0">
                          <a:latin typeface="Arial"/>
                          <a:cs typeface="Arial"/>
                        </a:rPr>
                        <a:t> </a:t>
                      </a:r>
                      <a:r>
                        <a:rPr sz="550" dirty="0">
                          <a:latin typeface="Arial"/>
                          <a:cs typeface="Arial"/>
                        </a:rPr>
                        <a:t>drug cost</a:t>
                      </a:r>
                      <a:r>
                        <a:rPr sz="550" spc="-25" dirty="0">
                          <a:latin typeface="Arial"/>
                          <a:cs typeface="Arial"/>
                        </a:rPr>
                        <a:t> </a:t>
                      </a:r>
                      <a:r>
                        <a:rPr sz="550" dirty="0">
                          <a:latin typeface="Arial"/>
                          <a:cs typeface="Arial"/>
                        </a:rPr>
                        <a:t>savings</a:t>
                      </a:r>
                      <a:r>
                        <a:rPr sz="550" spc="-20" dirty="0">
                          <a:latin typeface="Arial"/>
                          <a:cs typeface="Arial"/>
                        </a:rPr>
                        <a:t> pppm</a:t>
                      </a:r>
                      <a:r>
                        <a:rPr sz="525" spc="-30" baseline="23809" dirty="0">
                          <a:latin typeface="Arial"/>
                          <a:cs typeface="Arial"/>
                        </a:rPr>
                        <a:t>4</a:t>
                      </a:r>
                      <a:endParaRPr sz="525" baseline="23809">
                        <a:latin typeface="Arial"/>
                        <a:cs typeface="Arial"/>
                      </a:endParaRPr>
                    </a:p>
                    <a:p>
                      <a:pPr marL="108585" indent="-57785">
                        <a:lnSpc>
                          <a:spcPct val="100000"/>
                        </a:lnSpc>
                        <a:buClr>
                          <a:srgbClr val="9F23E1"/>
                        </a:buClr>
                        <a:buChar char="•"/>
                        <a:tabLst>
                          <a:tab pos="108585" algn="l"/>
                        </a:tabLst>
                      </a:pPr>
                      <a:r>
                        <a:rPr sz="550" dirty="0">
                          <a:latin typeface="Arial"/>
                          <a:cs typeface="Arial"/>
                        </a:rPr>
                        <a:t>35%</a:t>
                      </a:r>
                      <a:r>
                        <a:rPr sz="550" spc="-20" dirty="0">
                          <a:latin typeface="Arial"/>
                          <a:cs typeface="Arial"/>
                        </a:rPr>
                        <a:t> </a:t>
                      </a:r>
                      <a:r>
                        <a:rPr sz="550" dirty="0">
                          <a:latin typeface="Arial"/>
                          <a:cs typeface="Arial"/>
                        </a:rPr>
                        <a:t>reduction</a:t>
                      </a:r>
                      <a:r>
                        <a:rPr sz="550" spc="-45" dirty="0">
                          <a:latin typeface="Arial"/>
                          <a:cs typeface="Arial"/>
                        </a:rPr>
                        <a:t> </a:t>
                      </a:r>
                      <a:r>
                        <a:rPr sz="550" dirty="0">
                          <a:latin typeface="Arial"/>
                          <a:cs typeface="Arial"/>
                        </a:rPr>
                        <a:t>of total</a:t>
                      </a:r>
                      <a:r>
                        <a:rPr sz="550" spc="-25" dirty="0">
                          <a:latin typeface="Arial"/>
                          <a:cs typeface="Arial"/>
                        </a:rPr>
                        <a:t> </a:t>
                      </a:r>
                      <a:r>
                        <a:rPr sz="550" dirty="0">
                          <a:latin typeface="Arial"/>
                          <a:cs typeface="Arial"/>
                        </a:rPr>
                        <a:t>outpatient</a:t>
                      </a:r>
                      <a:r>
                        <a:rPr sz="550" spc="-30" dirty="0">
                          <a:latin typeface="Arial"/>
                          <a:cs typeface="Arial"/>
                        </a:rPr>
                        <a:t> </a:t>
                      </a:r>
                      <a:r>
                        <a:rPr sz="550" dirty="0">
                          <a:latin typeface="Arial"/>
                          <a:cs typeface="Arial"/>
                        </a:rPr>
                        <a:t>costs</a:t>
                      </a:r>
                      <a:r>
                        <a:rPr sz="550" spc="-10" dirty="0">
                          <a:latin typeface="Arial"/>
                          <a:cs typeface="Arial"/>
                        </a:rPr>
                        <a:t> </a:t>
                      </a:r>
                      <a:r>
                        <a:rPr sz="550" dirty="0">
                          <a:latin typeface="Arial"/>
                          <a:cs typeface="Arial"/>
                        </a:rPr>
                        <a:t>for</a:t>
                      </a:r>
                      <a:r>
                        <a:rPr sz="550" spc="-10" dirty="0">
                          <a:latin typeface="Arial"/>
                          <a:cs typeface="Arial"/>
                        </a:rPr>
                        <a:t> </a:t>
                      </a:r>
                      <a:r>
                        <a:rPr sz="550" dirty="0">
                          <a:latin typeface="Arial"/>
                          <a:cs typeface="Arial"/>
                        </a:rPr>
                        <a:t>on-</a:t>
                      </a:r>
                      <a:r>
                        <a:rPr sz="550" spc="-5" dirty="0">
                          <a:latin typeface="Arial"/>
                          <a:cs typeface="Arial"/>
                        </a:rPr>
                        <a:t> </a:t>
                      </a:r>
                      <a:r>
                        <a:rPr sz="550" dirty="0">
                          <a:latin typeface="Arial"/>
                          <a:cs typeface="Arial"/>
                        </a:rPr>
                        <a:t>vs.</a:t>
                      </a:r>
                      <a:r>
                        <a:rPr sz="550" spc="10" dirty="0">
                          <a:latin typeface="Arial"/>
                          <a:cs typeface="Arial"/>
                        </a:rPr>
                        <a:t> </a:t>
                      </a:r>
                      <a:r>
                        <a:rPr sz="550" dirty="0">
                          <a:latin typeface="Arial"/>
                          <a:cs typeface="Arial"/>
                        </a:rPr>
                        <a:t>off-</a:t>
                      </a:r>
                      <a:r>
                        <a:rPr sz="550" spc="-10" dirty="0">
                          <a:latin typeface="Arial"/>
                          <a:cs typeface="Arial"/>
                        </a:rPr>
                        <a:t>pathway</a:t>
                      </a:r>
                      <a:r>
                        <a:rPr sz="550" spc="-20" dirty="0">
                          <a:latin typeface="Arial"/>
                          <a:cs typeface="Arial"/>
                        </a:rPr>
                        <a:t> </a:t>
                      </a:r>
                      <a:r>
                        <a:rPr sz="550" dirty="0">
                          <a:latin typeface="Arial"/>
                          <a:cs typeface="Arial"/>
                        </a:rPr>
                        <a:t>treated</a:t>
                      </a:r>
                      <a:r>
                        <a:rPr sz="550" spc="-30" dirty="0">
                          <a:latin typeface="Arial"/>
                          <a:cs typeface="Arial"/>
                        </a:rPr>
                        <a:t> </a:t>
                      </a:r>
                      <a:r>
                        <a:rPr sz="550" dirty="0">
                          <a:latin typeface="Arial"/>
                          <a:cs typeface="Arial"/>
                        </a:rPr>
                        <a:t>NSCLC</a:t>
                      </a:r>
                      <a:r>
                        <a:rPr sz="550" spc="-10" dirty="0">
                          <a:latin typeface="Arial"/>
                          <a:cs typeface="Arial"/>
                        </a:rPr>
                        <a:t> </a:t>
                      </a:r>
                      <a:r>
                        <a:rPr sz="550" spc="-20" dirty="0">
                          <a:latin typeface="Arial"/>
                          <a:cs typeface="Arial"/>
                        </a:rPr>
                        <a:t>pts</a:t>
                      </a:r>
                      <a:r>
                        <a:rPr sz="525" spc="-30" baseline="23809" dirty="0">
                          <a:latin typeface="Arial"/>
                          <a:cs typeface="Arial"/>
                        </a:rPr>
                        <a:t>5</a:t>
                      </a:r>
                      <a:endParaRPr sz="525" baseline="23809">
                        <a:latin typeface="Arial"/>
                        <a:cs typeface="Arial"/>
                      </a:endParaRPr>
                    </a:p>
                    <a:p>
                      <a:pPr marL="108585" indent="-57785">
                        <a:lnSpc>
                          <a:spcPct val="100000"/>
                        </a:lnSpc>
                        <a:buClr>
                          <a:srgbClr val="9F23E1"/>
                        </a:buClr>
                        <a:buChar char="•"/>
                        <a:tabLst>
                          <a:tab pos="108585" algn="l"/>
                        </a:tabLst>
                      </a:pPr>
                      <a:r>
                        <a:rPr sz="550" spc="-10" dirty="0">
                          <a:latin typeface="Arial"/>
                          <a:cs typeface="Arial"/>
                        </a:rPr>
                        <a:t>~$53k</a:t>
                      </a:r>
                      <a:r>
                        <a:rPr sz="550" spc="-40" dirty="0">
                          <a:latin typeface="Arial"/>
                          <a:cs typeface="Arial"/>
                        </a:rPr>
                        <a:t> </a:t>
                      </a:r>
                      <a:r>
                        <a:rPr sz="550" spc="-10" dirty="0">
                          <a:latin typeface="Arial"/>
                          <a:cs typeface="Arial"/>
                        </a:rPr>
                        <a:t>TTC</a:t>
                      </a:r>
                      <a:r>
                        <a:rPr sz="550" spc="15" dirty="0">
                          <a:latin typeface="Arial"/>
                          <a:cs typeface="Arial"/>
                        </a:rPr>
                        <a:t> </a:t>
                      </a:r>
                      <a:r>
                        <a:rPr sz="550" spc="-10" dirty="0">
                          <a:latin typeface="Arial"/>
                          <a:cs typeface="Arial"/>
                        </a:rPr>
                        <a:t>savings</a:t>
                      </a:r>
                      <a:r>
                        <a:rPr sz="550" spc="-25" dirty="0">
                          <a:latin typeface="Arial"/>
                          <a:cs typeface="Arial"/>
                        </a:rPr>
                        <a:t> </a:t>
                      </a:r>
                      <a:r>
                        <a:rPr sz="550" spc="-10" dirty="0">
                          <a:latin typeface="Arial"/>
                          <a:cs typeface="Arial"/>
                        </a:rPr>
                        <a:t>for</a:t>
                      </a:r>
                      <a:r>
                        <a:rPr sz="550" spc="-15" dirty="0">
                          <a:latin typeface="Arial"/>
                          <a:cs typeface="Arial"/>
                        </a:rPr>
                        <a:t> </a:t>
                      </a:r>
                      <a:r>
                        <a:rPr sz="550" spc="-10" dirty="0">
                          <a:latin typeface="Arial"/>
                          <a:cs typeface="Arial"/>
                        </a:rPr>
                        <a:t>on-</a:t>
                      </a:r>
                      <a:r>
                        <a:rPr sz="550" spc="-25" dirty="0">
                          <a:latin typeface="Arial"/>
                          <a:cs typeface="Arial"/>
                        </a:rPr>
                        <a:t> </a:t>
                      </a:r>
                      <a:r>
                        <a:rPr sz="550" spc="-10" dirty="0">
                          <a:latin typeface="Arial"/>
                          <a:cs typeface="Arial"/>
                        </a:rPr>
                        <a:t>vs.</a:t>
                      </a:r>
                      <a:r>
                        <a:rPr sz="550" spc="10" dirty="0">
                          <a:latin typeface="Arial"/>
                          <a:cs typeface="Arial"/>
                        </a:rPr>
                        <a:t> </a:t>
                      </a:r>
                      <a:r>
                        <a:rPr sz="550" dirty="0">
                          <a:latin typeface="Arial"/>
                          <a:cs typeface="Arial"/>
                        </a:rPr>
                        <a:t>off</a:t>
                      </a:r>
                      <a:r>
                        <a:rPr sz="550" spc="-35" dirty="0">
                          <a:latin typeface="Arial"/>
                          <a:cs typeface="Arial"/>
                        </a:rPr>
                        <a:t> </a:t>
                      </a:r>
                      <a:r>
                        <a:rPr sz="550" spc="-10" dirty="0">
                          <a:latin typeface="Arial"/>
                          <a:cs typeface="Arial"/>
                        </a:rPr>
                        <a:t>pathways</a:t>
                      </a:r>
                      <a:r>
                        <a:rPr sz="550" spc="-40" dirty="0">
                          <a:latin typeface="Arial"/>
                          <a:cs typeface="Arial"/>
                        </a:rPr>
                        <a:t> </a:t>
                      </a:r>
                      <a:r>
                        <a:rPr sz="550" spc="-20" dirty="0">
                          <a:latin typeface="Arial"/>
                          <a:cs typeface="Arial"/>
                        </a:rPr>
                        <a:t>adjuvant-treatment</a:t>
                      </a:r>
                      <a:r>
                        <a:rPr sz="550" spc="-50" dirty="0">
                          <a:latin typeface="Arial"/>
                          <a:cs typeface="Arial"/>
                        </a:rPr>
                        <a:t> </a:t>
                      </a:r>
                      <a:r>
                        <a:rPr sz="550" spc="-10" dirty="0">
                          <a:latin typeface="Arial"/>
                          <a:cs typeface="Arial"/>
                        </a:rPr>
                        <a:t>colorectal</a:t>
                      </a:r>
                      <a:r>
                        <a:rPr sz="550" spc="-15" dirty="0">
                          <a:latin typeface="Arial"/>
                          <a:cs typeface="Arial"/>
                        </a:rPr>
                        <a:t> </a:t>
                      </a:r>
                      <a:r>
                        <a:rPr sz="550" spc="-10" dirty="0">
                          <a:latin typeface="Arial"/>
                          <a:cs typeface="Arial"/>
                        </a:rPr>
                        <a:t>cancer</a:t>
                      </a:r>
                      <a:r>
                        <a:rPr sz="550" spc="-25" dirty="0">
                          <a:latin typeface="Arial"/>
                          <a:cs typeface="Arial"/>
                        </a:rPr>
                        <a:t> </a:t>
                      </a:r>
                      <a:r>
                        <a:rPr sz="550" spc="-10" dirty="0">
                          <a:latin typeface="Arial"/>
                          <a:cs typeface="Arial"/>
                        </a:rPr>
                        <a:t>pts.</a:t>
                      </a:r>
                      <a:r>
                        <a:rPr sz="550" spc="-80" dirty="0">
                          <a:latin typeface="Arial"/>
                          <a:cs typeface="Arial"/>
                        </a:rPr>
                        <a:t> </a:t>
                      </a:r>
                      <a:r>
                        <a:rPr sz="525" spc="-75" baseline="23809" dirty="0">
                          <a:latin typeface="Arial"/>
                          <a:cs typeface="Arial"/>
                        </a:rPr>
                        <a:t>6</a:t>
                      </a:r>
                      <a:endParaRPr sz="525" baseline="23809">
                        <a:latin typeface="Arial"/>
                        <a:cs typeface="Arial"/>
                      </a:endParaRPr>
                    </a:p>
                    <a:p>
                      <a:pPr marL="108585" indent="-57785">
                        <a:lnSpc>
                          <a:spcPct val="100000"/>
                        </a:lnSpc>
                        <a:buClr>
                          <a:srgbClr val="9F23E1"/>
                        </a:buClr>
                        <a:buChar char="•"/>
                        <a:tabLst>
                          <a:tab pos="108585" algn="l"/>
                        </a:tabLst>
                      </a:pPr>
                      <a:r>
                        <a:rPr sz="550" dirty="0">
                          <a:latin typeface="Arial"/>
                          <a:cs typeface="Arial"/>
                        </a:rPr>
                        <a:t>19%</a:t>
                      </a:r>
                      <a:r>
                        <a:rPr sz="550" spc="-25" dirty="0">
                          <a:latin typeface="Arial"/>
                          <a:cs typeface="Arial"/>
                        </a:rPr>
                        <a:t> </a:t>
                      </a:r>
                      <a:r>
                        <a:rPr sz="550" dirty="0">
                          <a:latin typeface="Arial"/>
                          <a:cs typeface="Arial"/>
                        </a:rPr>
                        <a:t>reduction</a:t>
                      </a:r>
                      <a:r>
                        <a:rPr sz="550" spc="-45" dirty="0">
                          <a:latin typeface="Arial"/>
                          <a:cs typeface="Arial"/>
                        </a:rPr>
                        <a:t> </a:t>
                      </a:r>
                      <a:r>
                        <a:rPr sz="550" dirty="0">
                          <a:latin typeface="Arial"/>
                          <a:cs typeface="Arial"/>
                        </a:rPr>
                        <a:t>in</a:t>
                      </a:r>
                      <a:r>
                        <a:rPr sz="550" spc="5" dirty="0">
                          <a:latin typeface="Arial"/>
                          <a:cs typeface="Arial"/>
                        </a:rPr>
                        <a:t> </a:t>
                      </a:r>
                      <a:r>
                        <a:rPr sz="550" dirty="0">
                          <a:latin typeface="Arial"/>
                          <a:cs typeface="Arial"/>
                        </a:rPr>
                        <a:t>TTC</a:t>
                      </a:r>
                      <a:r>
                        <a:rPr sz="550" spc="15" dirty="0">
                          <a:latin typeface="Arial"/>
                          <a:cs typeface="Arial"/>
                        </a:rPr>
                        <a:t> </a:t>
                      </a:r>
                      <a:r>
                        <a:rPr sz="550" dirty="0">
                          <a:latin typeface="Arial"/>
                          <a:cs typeface="Arial"/>
                        </a:rPr>
                        <a:t>for</a:t>
                      </a:r>
                      <a:r>
                        <a:rPr sz="550" spc="-10" dirty="0">
                          <a:latin typeface="Arial"/>
                          <a:cs typeface="Arial"/>
                        </a:rPr>
                        <a:t> </a:t>
                      </a:r>
                      <a:r>
                        <a:rPr sz="550" dirty="0">
                          <a:latin typeface="Arial"/>
                          <a:cs typeface="Arial"/>
                        </a:rPr>
                        <a:t>pts.</a:t>
                      </a:r>
                      <a:r>
                        <a:rPr sz="550" spc="-25" dirty="0">
                          <a:latin typeface="Arial"/>
                          <a:cs typeface="Arial"/>
                        </a:rPr>
                        <a:t> </a:t>
                      </a:r>
                      <a:r>
                        <a:rPr sz="550" dirty="0">
                          <a:latin typeface="Arial"/>
                          <a:cs typeface="Arial"/>
                        </a:rPr>
                        <a:t>treated</a:t>
                      </a:r>
                      <a:r>
                        <a:rPr sz="550" spc="-45" dirty="0">
                          <a:latin typeface="Arial"/>
                          <a:cs typeface="Arial"/>
                        </a:rPr>
                        <a:t> </a:t>
                      </a:r>
                      <a:r>
                        <a:rPr sz="550" dirty="0">
                          <a:latin typeface="Arial"/>
                          <a:cs typeface="Arial"/>
                        </a:rPr>
                        <a:t>on-</a:t>
                      </a:r>
                      <a:r>
                        <a:rPr sz="550" spc="-15" dirty="0">
                          <a:latin typeface="Arial"/>
                          <a:cs typeface="Arial"/>
                        </a:rPr>
                        <a:t> </a:t>
                      </a:r>
                      <a:r>
                        <a:rPr sz="550" dirty="0">
                          <a:latin typeface="Arial"/>
                          <a:cs typeface="Arial"/>
                        </a:rPr>
                        <a:t>vs.</a:t>
                      </a:r>
                      <a:r>
                        <a:rPr sz="550" spc="5" dirty="0">
                          <a:latin typeface="Arial"/>
                          <a:cs typeface="Arial"/>
                        </a:rPr>
                        <a:t> </a:t>
                      </a:r>
                      <a:r>
                        <a:rPr sz="550" dirty="0">
                          <a:latin typeface="Arial"/>
                          <a:cs typeface="Arial"/>
                        </a:rPr>
                        <a:t>off-</a:t>
                      </a:r>
                      <a:r>
                        <a:rPr sz="550" spc="-30" dirty="0">
                          <a:latin typeface="Arial"/>
                          <a:cs typeface="Arial"/>
                        </a:rPr>
                        <a:t> </a:t>
                      </a:r>
                      <a:r>
                        <a:rPr sz="550" dirty="0">
                          <a:latin typeface="Arial"/>
                          <a:cs typeface="Arial"/>
                        </a:rPr>
                        <a:t>pathways</a:t>
                      </a:r>
                      <a:r>
                        <a:rPr sz="550" spc="-25" dirty="0">
                          <a:latin typeface="Arial"/>
                          <a:cs typeface="Arial"/>
                        </a:rPr>
                        <a:t> </a:t>
                      </a:r>
                      <a:r>
                        <a:rPr sz="550" dirty="0">
                          <a:latin typeface="Arial"/>
                          <a:cs typeface="Arial"/>
                        </a:rPr>
                        <a:t>for</a:t>
                      </a:r>
                      <a:r>
                        <a:rPr sz="550" spc="-25" dirty="0">
                          <a:latin typeface="Arial"/>
                          <a:cs typeface="Arial"/>
                        </a:rPr>
                        <a:t> </a:t>
                      </a:r>
                      <a:r>
                        <a:rPr sz="550" dirty="0">
                          <a:latin typeface="Arial"/>
                          <a:cs typeface="Arial"/>
                        </a:rPr>
                        <a:t>1L</a:t>
                      </a:r>
                      <a:r>
                        <a:rPr sz="550" spc="-10" dirty="0">
                          <a:latin typeface="Arial"/>
                          <a:cs typeface="Arial"/>
                        </a:rPr>
                        <a:t> NSCLC</a:t>
                      </a:r>
                      <a:r>
                        <a:rPr sz="525" spc="-15" baseline="23809" dirty="0">
                          <a:latin typeface="Arial"/>
                          <a:cs typeface="Arial"/>
                        </a:rPr>
                        <a:t>13</a:t>
                      </a:r>
                      <a:endParaRPr sz="525" baseline="23809">
                        <a:latin typeface="Arial"/>
                        <a:cs typeface="Arial"/>
                      </a:endParaRPr>
                    </a:p>
                    <a:p>
                      <a:pPr marL="108585" indent="-57785">
                        <a:lnSpc>
                          <a:spcPct val="100000"/>
                        </a:lnSpc>
                        <a:buClr>
                          <a:srgbClr val="9F23E1"/>
                        </a:buClr>
                        <a:buChar char="•"/>
                        <a:tabLst>
                          <a:tab pos="108585" algn="l"/>
                        </a:tabLst>
                      </a:pPr>
                      <a:r>
                        <a:rPr sz="550" dirty="0">
                          <a:latin typeface="Arial"/>
                          <a:cs typeface="Arial"/>
                        </a:rPr>
                        <a:t>Increase</a:t>
                      </a:r>
                      <a:r>
                        <a:rPr sz="550" spc="-35" dirty="0">
                          <a:latin typeface="Arial"/>
                          <a:cs typeface="Arial"/>
                        </a:rPr>
                        <a:t> </a:t>
                      </a:r>
                      <a:r>
                        <a:rPr sz="550" dirty="0">
                          <a:latin typeface="Arial"/>
                          <a:cs typeface="Arial"/>
                        </a:rPr>
                        <a:t>in</a:t>
                      </a:r>
                      <a:r>
                        <a:rPr sz="550" spc="5" dirty="0">
                          <a:latin typeface="Arial"/>
                          <a:cs typeface="Arial"/>
                        </a:rPr>
                        <a:t> </a:t>
                      </a:r>
                      <a:r>
                        <a:rPr sz="550" dirty="0">
                          <a:latin typeface="Arial"/>
                          <a:cs typeface="Arial"/>
                        </a:rPr>
                        <a:t>biosimilars</a:t>
                      </a:r>
                      <a:r>
                        <a:rPr sz="550" spc="15" dirty="0">
                          <a:latin typeface="Arial"/>
                          <a:cs typeface="Arial"/>
                        </a:rPr>
                        <a:t> </a:t>
                      </a:r>
                      <a:r>
                        <a:rPr sz="550" dirty="0">
                          <a:latin typeface="Arial"/>
                          <a:cs typeface="Arial"/>
                        </a:rPr>
                        <a:t>resulted</a:t>
                      </a:r>
                      <a:r>
                        <a:rPr sz="550" spc="-50" dirty="0">
                          <a:latin typeface="Arial"/>
                          <a:cs typeface="Arial"/>
                        </a:rPr>
                        <a:t> </a:t>
                      </a:r>
                      <a:r>
                        <a:rPr sz="550" dirty="0">
                          <a:latin typeface="Arial"/>
                          <a:cs typeface="Arial"/>
                        </a:rPr>
                        <a:t>in</a:t>
                      </a:r>
                      <a:r>
                        <a:rPr sz="550" spc="5" dirty="0">
                          <a:latin typeface="Arial"/>
                          <a:cs typeface="Arial"/>
                        </a:rPr>
                        <a:t> </a:t>
                      </a:r>
                      <a:r>
                        <a:rPr sz="550" dirty="0">
                          <a:latin typeface="Arial"/>
                          <a:cs typeface="Arial"/>
                        </a:rPr>
                        <a:t>1</a:t>
                      </a:r>
                      <a:r>
                        <a:rPr sz="550" spc="5" dirty="0">
                          <a:latin typeface="Arial"/>
                          <a:cs typeface="Arial"/>
                        </a:rPr>
                        <a:t> </a:t>
                      </a:r>
                      <a:r>
                        <a:rPr sz="550" dirty="0">
                          <a:latin typeface="Arial"/>
                          <a:cs typeface="Arial"/>
                        </a:rPr>
                        <a:t>month</a:t>
                      </a:r>
                      <a:r>
                        <a:rPr sz="550" spc="-30" dirty="0">
                          <a:latin typeface="Arial"/>
                          <a:cs typeface="Arial"/>
                        </a:rPr>
                        <a:t> </a:t>
                      </a:r>
                      <a:r>
                        <a:rPr sz="550" dirty="0">
                          <a:latin typeface="Arial"/>
                          <a:cs typeface="Arial"/>
                        </a:rPr>
                        <a:t>reduced</a:t>
                      </a:r>
                      <a:r>
                        <a:rPr sz="550" spc="-30" dirty="0">
                          <a:latin typeface="Arial"/>
                          <a:cs typeface="Arial"/>
                        </a:rPr>
                        <a:t> </a:t>
                      </a:r>
                      <a:r>
                        <a:rPr sz="550" dirty="0">
                          <a:latin typeface="Arial"/>
                          <a:cs typeface="Arial"/>
                        </a:rPr>
                        <a:t>costs</a:t>
                      </a:r>
                      <a:r>
                        <a:rPr sz="550" spc="-30" dirty="0">
                          <a:latin typeface="Arial"/>
                          <a:cs typeface="Arial"/>
                        </a:rPr>
                        <a:t> </a:t>
                      </a:r>
                      <a:r>
                        <a:rPr sz="550" dirty="0">
                          <a:latin typeface="Arial"/>
                          <a:cs typeface="Arial"/>
                        </a:rPr>
                        <a:t>of</a:t>
                      </a:r>
                      <a:r>
                        <a:rPr sz="550" spc="-10" dirty="0">
                          <a:latin typeface="Arial"/>
                          <a:cs typeface="Arial"/>
                        </a:rPr>
                        <a:t> </a:t>
                      </a:r>
                      <a:r>
                        <a:rPr sz="550" dirty="0">
                          <a:latin typeface="Arial"/>
                          <a:cs typeface="Arial"/>
                        </a:rPr>
                        <a:t>$4</a:t>
                      </a:r>
                      <a:r>
                        <a:rPr sz="550" spc="-10" dirty="0">
                          <a:latin typeface="Arial"/>
                          <a:cs typeface="Arial"/>
                        </a:rPr>
                        <a:t> mill.</a:t>
                      </a:r>
                      <a:r>
                        <a:rPr sz="525" spc="-15" baseline="23809" dirty="0">
                          <a:latin typeface="Arial"/>
                          <a:cs typeface="Arial"/>
                        </a:rPr>
                        <a:t>14</a:t>
                      </a:r>
                      <a:endParaRPr sz="525" baseline="23809">
                        <a:latin typeface="Arial"/>
                        <a:cs typeface="Arial"/>
                      </a:endParaRPr>
                    </a:p>
                  </a:txBody>
                  <a:tcPr marL="0" marR="0" marT="5715" marB="0">
                    <a:lnR w="9525">
                      <a:solidFill>
                        <a:srgbClr val="FFFFFF"/>
                      </a:solidFill>
                      <a:prstDash val="solid"/>
                    </a:lnR>
                    <a:lnT w="6350">
                      <a:solidFill>
                        <a:srgbClr val="BEBEBE"/>
                      </a:solidFill>
                      <a:prstDash val="solid"/>
                    </a:lnT>
                    <a:lnB w="6350">
                      <a:solidFill>
                        <a:srgbClr val="BEBEBE"/>
                      </a:solidFill>
                      <a:prstDash val="solid"/>
                    </a:lnB>
                  </a:tcPr>
                </a:tc>
                <a:tc>
                  <a:txBody>
                    <a:bodyPr/>
                    <a:lstStyle/>
                    <a:p>
                      <a:pPr marL="127000" marR="109855" indent="-81915">
                        <a:lnSpc>
                          <a:spcPct val="100000"/>
                        </a:lnSpc>
                        <a:spcBef>
                          <a:spcPts val="350"/>
                        </a:spcBef>
                        <a:buClr>
                          <a:srgbClr val="9F23E1"/>
                        </a:buClr>
                        <a:buChar char="•"/>
                        <a:tabLst>
                          <a:tab pos="129539" algn="l"/>
                        </a:tabLst>
                      </a:pPr>
                      <a:r>
                        <a:rPr sz="550" spc="-10" dirty="0">
                          <a:latin typeface="Arial"/>
                          <a:cs typeface="Arial"/>
                        </a:rPr>
                        <a:t>Significantly</a:t>
                      </a:r>
                      <a:r>
                        <a:rPr sz="550" spc="-15" dirty="0">
                          <a:latin typeface="Arial"/>
                          <a:cs typeface="Arial"/>
                        </a:rPr>
                        <a:t> </a:t>
                      </a:r>
                      <a:r>
                        <a:rPr sz="550" dirty="0">
                          <a:latin typeface="Arial"/>
                          <a:cs typeface="Arial"/>
                        </a:rPr>
                        <a:t>higher</a:t>
                      </a:r>
                      <a:r>
                        <a:rPr sz="550" spc="-20" dirty="0">
                          <a:latin typeface="Arial"/>
                          <a:cs typeface="Arial"/>
                        </a:rPr>
                        <a:t> </a:t>
                      </a:r>
                      <a:r>
                        <a:rPr sz="550" dirty="0">
                          <a:latin typeface="Arial"/>
                          <a:cs typeface="Arial"/>
                        </a:rPr>
                        <a:t>median</a:t>
                      </a:r>
                      <a:r>
                        <a:rPr sz="550" spc="-20" dirty="0">
                          <a:latin typeface="Arial"/>
                          <a:cs typeface="Arial"/>
                        </a:rPr>
                        <a:t> </a:t>
                      </a:r>
                      <a:r>
                        <a:rPr sz="550" dirty="0">
                          <a:latin typeface="Arial"/>
                          <a:cs typeface="Arial"/>
                        </a:rPr>
                        <a:t>DFS</a:t>
                      </a:r>
                      <a:r>
                        <a:rPr sz="550" spc="20" dirty="0">
                          <a:latin typeface="Arial"/>
                          <a:cs typeface="Arial"/>
                        </a:rPr>
                        <a:t> </a:t>
                      </a:r>
                      <a:r>
                        <a:rPr sz="550" dirty="0">
                          <a:latin typeface="Arial"/>
                          <a:cs typeface="Arial"/>
                        </a:rPr>
                        <a:t>for stage</a:t>
                      </a:r>
                      <a:r>
                        <a:rPr sz="550" spc="-20" dirty="0">
                          <a:latin typeface="Arial"/>
                          <a:cs typeface="Arial"/>
                        </a:rPr>
                        <a:t> </a:t>
                      </a:r>
                      <a:r>
                        <a:rPr sz="550" dirty="0">
                          <a:latin typeface="Arial"/>
                          <a:cs typeface="Arial"/>
                        </a:rPr>
                        <a:t>III</a:t>
                      </a:r>
                      <a:r>
                        <a:rPr sz="550" spc="30" dirty="0">
                          <a:latin typeface="Arial"/>
                          <a:cs typeface="Arial"/>
                        </a:rPr>
                        <a:t> </a:t>
                      </a:r>
                      <a:r>
                        <a:rPr sz="550" dirty="0">
                          <a:latin typeface="Arial"/>
                          <a:cs typeface="Arial"/>
                        </a:rPr>
                        <a:t>disease</a:t>
                      </a:r>
                      <a:r>
                        <a:rPr sz="550" spc="-20" dirty="0">
                          <a:latin typeface="Arial"/>
                          <a:cs typeface="Arial"/>
                        </a:rPr>
                        <a:t> </a:t>
                      </a:r>
                      <a:r>
                        <a:rPr sz="550" spc="-10" dirty="0">
                          <a:latin typeface="Arial"/>
                          <a:cs typeface="Arial"/>
                        </a:rPr>
                        <a:t>initiating</a:t>
                      </a:r>
                      <a:r>
                        <a:rPr sz="550" spc="500" dirty="0">
                          <a:latin typeface="Arial"/>
                          <a:cs typeface="Arial"/>
                        </a:rPr>
                        <a:t> 	</a:t>
                      </a:r>
                      <a:r>
                        <a:rPr sz="550" dirty="0">
                          <a:latin typeface="Arial"/>
                          <a:cs typeface="Arial"/>
                        </a:rPr>
                        <a:t>adjuvant</a:t>
                      </a:r>
                      <a:r>
                        <a:rPr sz="550" spc="-20" dirty="0">
                          <a:latin typeface="Arial"/>
                          <a:cs typeface="Arial"/>
                        </a:rPr>
                        <a:t> </a:t>
                      </a:r>
                      <a:r>
                        <a:rPr sz="550" dirty="0">
                          <a:latin typeface="Arial"/>
                          <a:cs typeface="Arial"/>
                        </a:rPr>
                        <a:t>therapy</a:t>
                      </a:r>
                      <a:r>
                        <a:rPr sz="550" spc="-5" dirty="0">
                          <a:latin typeface="Arial"/>
                          <a:cs typeface="Arial"/>
                        </a:rPr>
                        <a:t> </a:t>
                      </a:r>
                      <a:r>
                        <a:rPr sz="550" dirty="0">
                          <a:latin typeface="Arial"/>
                          <a:cs typeface="Arial"/>
                        </a:rPr>
                        <a:t>on-</a:t>
                      </a:r>
                      <a:r>
                        <a:rPr sz="550" spc="-10" dirty="0">
                          <a:latin typeface="Arial"/>
                          <a:cs typeface="Arial"/>
                        </a:rPr>
                        <a:t>pathway</a:t>
                      </a:r>
                      <a:r>
                        <a:rPr sz="550" spc="-5" dirty="0">
                          <a:latin typeface="Arial"/>
                          <a:cs typeface="Arial"/>
                        </a:rPr>
                        <a:t> </a:t>
                      </a:r>
                      <a:r>
                        <a:rPr sz="550" spc="-20" dirty="0">
                          <a:latin typeface="Arial"/>
                          <a:cs typeface="Arial"/>
                        </a:rPr>
                        <a:t>pts</a:t>
                      </a:r>
                      <a:r>
                        <a:rPr sz="525" spc="-30" baseline="23809" dirty="0">
                          <a:latin typeface="Arial"/>
                          <a:cs typeface="Arial"/>
                        </a:rPr>
                        <a:t>6</a:t>
                      </a:r>
                      <a:endParaRPr sz="525" baseline="23809">
                        <a:latin typeface="Arial"/>
                        <a:cs typeface="Arial"/>
                      </a:endParaRPr>
                    </a:p>
                    <a:p>
                      <a:pPr marL="127000" marR="127635" indent="-81915">
                        <a:lnSpc>
                          <a:spcPct val="100000"/>
                        </a:lnSpc>
                        <a:buClr>
                          <a:srgbClr val="9F23E1"/>
                        </a:buClr>
                        <a:buChar char="•"/>
                        <a:tabLst>
                          <a:tab pos="129539" algn="l"/>
                        </a:tabLst>
                      </a:pPr>
                      <a:r>
                        <a:rPr sz="550" spc="-25" dirty="0">
                          <a:latin typeface="Arial"/>
                          <a:cs typeface="Arial"/>
                        </a:rPr>
                        <a:t>Higher</a:t>
                      </a:r>
                      <a:r>
                        <a:rPr sz="550" spc="-20" dirty="0">
                          <a:latin typeface="Arial"/>
                          <a:cs typeface="Arial"/>
                        </a:rPr>
                        <a:t> </a:t>
                      </a:r>
                      <a:r>
                        <a:rPr sz="550" spc="-25" dirty="0">
                          <a:latin typeface="Arial"/>
                          <a:cs typeface="Arial"/>
                        </a:rPr>
                        <a:t>adherence</a:t>
                      </a:r>
                      <a:r>
                        <a:rPr sz="550" spc="-55" dirty="0">
                          <a:latin typeface="Arial"/>
                          <a:cs typeface="Arial"/>
                        </a:rPr>
                        <a:t> </a:t>
                      </a:r>
                      <a:r>
                        <a:rPr sz="550" spc="-30" dirty="0">
                          <a:latin typeface="Arial"/>
                          <a:cs typeface="Arial"/>
                        </a:rPr>
                        <a:t>with</a:t>
                      </a:r>
                      <a:r>
                        <a:rPr sz="550" spc="-5" dirty="0">
                          <a:latin typeface="Arial"/>
                          <a:cs typeface="Arial"/>
                        </a:rPr>
                        <a:t> </a:t>
                      </a:r>
                      <a:r>
                        <a:rPr sz="550" spc="-30" dirty="0">
                          <a:latin typeface="Arial"/>
                          <a:cs typeface="Arial"/>
                        </a:rPr>
                        <a:t>NCCN</a:t>
                      </a:r>
                      <a:r>
                        <a:rPr sz="550" spc="20" dirty="0">
                          <a:latin typeface="Arial"/>
                          <a:cs typeface="Arial"/>
                        </a:rPr>
                        <a:t> </a:t>
                      </a:r>
                      <a:r>
                        <a:rPr sz="550" spc="-25" dirty="0">
                          <a:latin typeface="Arial"/>
                          <a:cs typeface="Arial"/>
                        </a:rPr>
                        <a:t>guidelines</a:t>
                      </a:r>
                      <a:r>
                        <a:rPr sz="550" spc="-30" dirty="0">
                          <a:latin typeface="Arial"/>
                          <a:cs typeface="Arial"/>
                        </a:rPr>
                        <a:t> </a:t>
                      </a:r>
                      <a:r>
                        <a:rPr sz="550" spc="-20" dirty="0">
                          <a:latin typeface="Arial"/>
                          <a:cs typeface="Arial"/>
                        </a:rPr>
                        <a:t>in</a:t>
                      </a:r>
                      <a:r>
                        <a:rPr sz="550" spc="-5" dirty="0">
                          <a:latin typeface="Arial"/>
                          <a:cs typeface="Arial"/>
                        </a:rPr>
                        <a:t> </a:t>
                      </a:r>
                      <a:r>
                        <a:rPr sz="550" spc="-10" dirty="0">
                          <a:latin typeface="Arial"/>
                          <a:cs typeface="Arial"/>
                        </a:rPr>
                        <a:t>1L</a:t>
                      </a:r>
                      <a:r>
                        <a:rPr sz="550" spc="-35" dirty="0">
                          <a:latin typeface="Arial"/>
                          <a:cs typeface="Arial"/>
                        </a:rPr>
                        <a:t> </a:t>
                      </a:r>
                      <a:r>
                        <a:rPr sz="550" dirty="0">
                          <a:latin typeface="Arial"/>
                          <a:cs typeface="Arial"/>
                        </a:rPr>
                        <a:t>&amp;</a:t>
                      </a:r>
                      <a:r>
                        <a:rPr sz="550" spc="-10" dirty="0">
                          <a:latin typeface="Arial"/>
                          <a:cs typeface="Arial"/>
                        </a:rPr>
                        <a:t> 2L</a:t>
                      </a:r>
                      <a:r>
                        <a:rPr sz="550" spc="-40" dirty="0">
                          <a:latin typeface="Arial"/>
                          <a:cs typeface="Arial"/>
                        </a:rPr>
                        <a:t> </a:t>
                      </a:r>
                      <a:r>
                        <a:rPr sz="550" spc="-30" dirty="0">
                          <a:latin typeface="Arial"/>
                          <a:cs typeface="Arial"/>
                        </a:rPr>
                        <a:t>gastric</a:t>
                      </a:r>
                      <a:r>
                        <a:rPr sz="550" spc="5" dirty="0">
                          <a:latin typeface="Arial"/>
                          <a:cs typeface="Arial"/>
                        </a:rPr>
                        <a:t> </a:t>
                      </a:r>
                      <a:r>
                        <a:rPr sz="550" spc="-10" dirty="0">
                          <a:latin typeface="Arial"/>
                          <a:cs typeface="Arial"/>
                        </a:rPr>
                        <a:t>cancer</a:t>
                      </a:r>
                      <a:r>
                        <a:rPr sz="550" spc="500" dirty="0">
                          <a:latin typeface="Arial"/>
                          <a:cs typeface="Arial"/>
                        </a:rPr>
                        <a:t> 	</a:t>
                      </a:r>
                      <a:r>
                        <a:rPr sz="550" spc="-10" dirty="0">
                          <a:latin typeface="Arial"/>
                          <a:cs typeface="Arial"/>
                        </a:rPr>
                        <a:t>and</a:t>
                      </a:r>
                      <a:r>
                        <a:rPr sz="550" spc="-45" dirty="0">
                          <a:latin typeface="Arial"/>
                          <a:cs typeface="Arial"/>
                        </a:rPr>
                        <a:t> </a:t>
                      </a:r>
                      <a:r>
                        <a:rPr sz="550" spc="-25" dirty="0">
                          <a:latin typeface="Arial"/>
                          <a:cs typeface="Arial"/>
                        </a:rPr>
                        <a:t>increased </a:t>
                      </a:r>
                      <a:r>
                        <a:rPr sz="550" spc="-30" dirty="0">
                          <a:latin typeface="Arial"/>
                          <a:cs typeface="Arial"/>
                        </a:rPr>
                        <a:t>time</a:t>
                      </a:r>
                      <a:r>
                        <a:rPr sz="550" spc="-10" dirty="0">
                          <a:latin typeface="Arial"/>
                          <a:cs typeface="Arial"/>
                        </a:rPr>
                        <a:t> to</a:t>
                      </a:r>
                      <a:r>
                        <a:rPr sz="550" spc="-25" dirty="0">
                          <a:latin typeface="Arial"/>
                          <a:cs typeface="Arial"/>
                        </a:rPr>
                        <a:t> treatment failure</a:t>
                      </a:r>
                      <a:r>
                        <a:rPr sz="550" spc="-30" dirty="0">
                          <a:latin typeface="Arial"/>
                          <a:cs typeface="Arial"/>
                        </a:rPr>
                        <a:t> </a:t>
                      </a:r>
                      <a:r>
                        <a:rPr sz="550" spc="-20" dirty="0">
                          <a:latin typeface="Arial"/>
                          <a:cs typeface="Arial"/>
                        </a:rPr>
                        <a:t>over</a:t>
                      </a:r>
                      <a:r>
                        <a:rPr sz="550" spc="-40" dirty="0">
                          <a:latin typeface="Arial"/>
                          <a:cs typeface="Arial"/>
                        </a:rPr>
                        <a:t> </a:t>
                      </a:r>
                      <a:r>
                        <a:rPr sz="550" spc="-25" dirty="0">
                          <a:latin typeface="Arial"/>
                          <a:cs typeface="Arial"/>
                        </a:rPr>
                        <a:t>time</a:t>
                      </a:r>
                      <a:r>
                        <a:rPr sz="550" spc="5" dirty="0">
                          <a:latin typeface="Arial"/>
                          <a:cs typeface="Arial"/>
                        </a:rPr>
                        <a:t> </a:t>
                      </a:r>
                      <a:r>
                        <a:rPr sz="550" spc="-20" dirty="0">
                          <a:latin typeface="Arial"/>
                          <a:cs typeface="Arial"/>
                        </a:rPr>
                        <a:t>in</a:t>
                      </a:r>
                      <a:r>
                        <a:rPr sz="550" spc="-5" dirty="0">
                          <a:latin typeface="Arial"/>
                          <a:cs typeface="Arial"/>
                        </a:rPr>
                        <a:t> </a:t>
                      </a:r>
                      <a:r>
                        <a:rPr sz="550" spc="-20" dirty="0">
                          <a:latin typeface="Arial"/>
                          <a:cs typeface="Arial"/>
                        </a:rPr>
                        <a:t>1L</a:t>
                      </a:r>
                      <a:r>
                        <a:rPr sz="525" spc="-30" baseline="23809" dirty="0">
                          <a:latin typeface="Arial"/>
                          <a:cs typeface="Arial"/>
                        </a:rPr>
                        <a:t>10</a:t>
                      </a:r>
                      <a:endParaRPr sz="525" baseline="23809">
                        <a:latin typeface="Arial"/>
                        <a:cs typeface="Arial"/>
                      </a:endParaRPr>
                    </a:p>
                    <a:p>
                      <a:pPr marL="127000" marR="94615" indent="-81915">
                        <a:lnSpc>
                          <a:spcPct val="100000"/>
                        </a:lnSpc>
                        <a:buClr>
                          <a:srgbClr val="9F23E1"/>
                        </a:buClr>
                        <a:buChar char="•"/>
                        <a:tabLst>
                          <a:tab pos="129539" algn="l"/>
                        </a:tabLst>
                      </a:pPr>
                      <a:r>
                        <a:rPr sz="550" dirty="0">
                          <a:latin typeface="Arial"/>
                          <a:cs typeface="Arial"/>
                        </a:rPr>
                        <a:t>Integrating</a:t>
                      </a:r>
                      <a:r>
                        <a:rPr sz="550" spc="-40" dirty="0">
                          <a:latin typeface="Arial"/>
                          <a:cs typeface="Arial"/>
                        </a:rPr>
                        <a:t> </a:t>
                      </a:r>
                      <a:r>
                        <a:rPr sz="550" dirty="0">
                          <a:latin typeface="Arial"/>
                          <a:cs typeface="Arial"/>
                        </a:rPr>
                        <a:t>an</a:t>
                      </a:r>
                      <a:r>
                        <a:rPr sz="550" spc="5" dirty="0">
                          <a:latin typeface="Arial"/>
                          <a:cs typeface="Arial"/>
                        </a:rPr>
                        <a:t> </a:t>
                      </a:r>
                      <a:r>
                        <a:rPr sz="550" dirty="0">
                          <a:latin typeface="Arial"/>
                          <a:cs typeface="Arial"/>
                        </a:rPr>
                        <a:t>electronic</a:t>
                      </a:r>
                      <a:r>
                        <a:rPr sz="550" spc="-15" dirty="0">
                          <a:latin typeface="Arial"/>
                          <a:cs typeface="Arial"/>
                        </a:rPr>
                        <a:t> </a:t>
                      </a:r>
                      <a:r>
                        <a:rPr sz="550" dirty="0">
                          <a:latin typeface="Arial"/>
                          <a:cs typeface="Arial"/>
                        </a:rPr>
                        <a:t>clinical</a:t>
                      </a:r>
                      <a:r>
                        <a:rPr sz="550" spc="10" dirty="0">
                          <a:latin typeface="Arial"/>
                          <a:cs typeface="Arial"/>
                        </a:rPr>
                        <a:t> </a:t>
                      </a:r>
                      <a:r>
                        <a:rPr sz="550" spc="-10" dirty="0">
                          <a:latin typeface="Arial"/>
                          <a:cs typeface="Arial"/>
                        </a:rPr>
                        <a:t>decision-</a:t>
                      </a:r>
                      <a:r>
                        <a:rPr sz="550" dirty="0">
                          <a:latin typeface="Arial"/>
                          <a:cs typeface="Arial"/>
                        </a:rPr>
                        <a:t>making</a:t>
                      </a:r>
                      <a:r>
                        <a:rPr sz="550" spc="-35" dirty="0">
                          <a:latin typeface="Arial"/>
                          <a:cs typeface="Arial"/>
                        </a:rPr>
                        <a:t> </a:t>
                      </a:r>
                      <a:r>
                        <a:rPr sz="550" dirty="0">
                          <a:latin typeface="Arial"/>
                          <a:cs typeface="Arial"/>
                        </a:rPr>
                        <a:t>support</a:t>
                      </a:r>
                      <a:r>
                        <a:rPr sz="550" spc="-15" dirty="0">
                          <a:latin typeface="Arial"/>
                          <a:cs typeface="Arial"/>
                        </a:rPr>
                        <a:t> </a:t>
                      </a:r>
                      <a:r>
                        <a:rPr sz="550" spc="-20" dirty="0">
                          <a:latin typeface="Arial"/>
                          <a:cs typeface="Arial"/>
                        </a:rPr>
                        <a:t>tool</a:t>
                      </a:r>
                      <a:r>
                        <a:rPr sz="550" spc="500" dirty="0">
                          <a:latin typeface="Arial"/>
                          <a:cs typeface="Arial"/>
                        </a:rPr>
                        <a:t> 	</a:t>
                      </a:r>
                      <a:r>
                        <a:rPr sz="550" dirty="0">
                          <a:latin typeface="Arial"/>
                          <a:cs typeface="Arial"/>
                        </a:rPr>
                        <a:t>improved</a:t>
                      </a:r>
                      <a:r>
                        <a:rPr sz="550" spc="-5" dirty="0">
                          <a:latin typeface="Arial"/>
                          <a:cs typeface="Arial"/>
                        </a:rPr>
                        <a:t> </a:t>
                      </a:r>
                      <a:r>
                        <a:rPr sz="550" dirty="0">
                          <a:latin typeface="Arial"/>
                          <a:cs typeface="Arial"/>
                        </a:rPr>
                        <a:t>biomarker </a:t>
                      </a:r>
                      <a:r>
                        <a:rPr sz="550" spc="-10" dirty="0">
                          <a:latin typeface="Arial"/>
                          <a:cs typeface="Arial"/>
                        </a:rPr>
                        <a:t>documentation</a:t>
                      </a:r>
                      <a:r>
                        <a:rPr sz="550" spc="-20" dirty="0">
                          <a:latin typeface="Arial"/>
                          <a:cs typeface="Arial"/>
                        </a:rPr>
                        <a:t> </a:t>
                      </a:r>
                      <a:r>
                        <a:rPr sz="550" dirty="0">
                          <a:latin typeface="Arial"/>
                          <a:cs typeface="Arial"/>
                        </a:rPr>
                        <a:t>in</a:t>
                      </a:r>
                      <a:r>
                        <a:rPr sz="550" spc="30" dirty="0">
                          <a:latin typeface="Arial"/>
                          <a:cs typeface="Arial"/>
                        </a:rPr>
                        <a:t> </a:t>
                      </a:r>
                      <a:r>
                        <a:rPr sz="550" dirty="0">
                          <a:latin typeface="Arial"/>
                          <a:cs typeface="Arial"/>
                        </a:rPr>
                        <a:t>adjNSCLC</a:t>
                      </a:r>
                      <a:r>
                        <a:rPr sz="550" spc="-15" dirty="0">
                          <a:latin typeface="Arial"/>
                          <a:cs typeface="Arial"/>
                        </a:rPr>
                        <a:t> </a:t>
                      </a:r>
                      <a:r>
                        <a:rPr sz="550" dirty="0">
                          <a:latin typeface="Arial"/>
                          <a:cs typeface="Arial"/>
                        </a:rPr>
                        <a:t>(69%</a:t>
                      </a:r>
                      <a:r>
                        <a:rPr sz="550" spc="10" dirty="0">
                          <a:latin typeface="Arial"/>
                          <a:cs typeface="Arial"/>
                        </a:rPr>
                        <a:t> </a:t>
                      </a:r>
                      <a:r>
                        <a:rPr sz="550" spc="-25" dirty="0">
                          <a:latin typeface="Arial"/>
                          <a:cs typeface="Arial"/>
                        </a:rPr>
                        <a:t>vs</a:t>
                      </a:r>
                      <a:r>
                        <a:rPr sz="550" spc="500" dirty="0">
                          <a:latin typeface="Arial"/>
                          <a:cs typeface="Arial"/>
                        </a:rPr>
                        <a:t> 	</a:t>
                      </a:r>
                      <a:r>
                        <a:rPr sz="550" dirty="0">
                          <a:latin typeface="Arial"/>
                          <a:cs typeface="Arial"/>
                        </a:rPr>
                        <a:t>78%),</a:t>
                      </a:r>
                      <a:r>
                        <a:rPr sz="550" spc="-35" dirty="0">
                          <a:latin typeface="Arial"/>
                          <a:cs typeface="Arial"/>
                        </a:rPr>
                        <a:t> </a:t>
                      </a:r>
                      <a:r>
                        <a:rPr sz="550" dirty="0">
                          <a:latin typeface="Arial"/>
                          <a:cs typeface="Arial"/>
                        </a:rPr>
                        <a:t>mNSCLC</a:t>
                      </a:r>
                      <a:r>
                        <a:rPr sz="550" spc="-15" dirty="0">
                          <a:latin typeface="Arial"/>
                          <a:cs typeface="Arial"/>
                        </a:rPr>
                        <a:t> </a:t>
                      </a:r>
                      <a:r>
                        <a:rPr sz="550" dirty="0">
                          <a:latin typeface="Arial"/>
                          <a:cs typeface="Arial"/>
                        </a:rPr>
                        <a:t>(59%</a:t>
                      </a:r>
                      <a:r>
                        <a:rPr sz="550" spc="-25" dirty="0">
                          <a:latin typeface="Arial"/>
                          <a:cs typeface="Arial"/>
                        </a:rPr>
                        <a:t> </a:t>
                      </a:r>
                      <a:r>
                        <a:rPr sz="550" dirty="0">
                          <a:latin typeface="Arial"/>
                          <a:cs typeface="Arial"/>
                        </a:rPr>
                        <a:t>vs 79%),</a:t>
                      </a:r>
                      <a:r>
                        <a:rPr sz="550" spc="-35" dirty="0">
                          <a:latin typeface="Arial"/>
                          <a:cs typeface="Arial"/>
                        </a:rPr>
                        <a:t> </a:t>
                      </a:r>
                      <a:r>
                        <a:rPr sz="550" dirty="0">
                          <a:latin typeface="Arial"/>
                          <a:cs typeface="Arial"/>
                        </a:rPr>
                        <a:t>and</a:t>
                      </a:r>
                      <a:r>
                        <a:rPr sz="550" spc="-40" dirty="0">
                          <a:latin typeface="Arial"/>
                          <a:cs typeface="Arial"/>
                        </a:rPr>
                        <a:t> </a:t>
                      </a:r>
                      <a:r>
                        <a:rPr sz="550" dirty="0">
                          <a:latin typeface="Arial"/>
                          <a:cs typeface="Arial"/>
                        </a:rPr>
                        <a:t>mCRPC</a:t>
                      </a:r>
                      <a:r>
                        <a:rPr sz="550" spc="5" dirty="0">
                          <a:latin typeface="Arial"/>
                          <a:cs typeface="Arial"/>
                        </a:rPr>
                        <a:t> </a:t>
                      </a:r>
                      <a:r>
                        <a:rPr sz="550" dirty="0">
                          <a:latin typeface="Arial"/>
                          <a:cs typeface="Arial"/>
                        </a:rPr>
                        <a:t>(34%</a:t>
                      </a:r>
                      <a:r>
                        <a:rPr sz="550" spc="-35" dirty="0">
                          <a:latin typeface="Arial"/>
                          <a:cs typeface="Arial"/>
                        </a:rPr>
                        <a:t> </a:t>
                      </a:r>
                      <a:r>
                        <a:rPr sz="550" dirty="0">
                          <a:latin typeface="Arial"/>
                          <a:cs typeface="Arial"/>
                        </a:rPr>
                        <a:t>vs </a:t>
                      </a:r>
                      <a:r>
                        <a:rPr sz="550" spc="-10" dirty="0">
                          <a:latin typeface="Arial"/>
                          <a:cs typeface="Arial"/>
                        </a:rPr>
                        <a:t>61%).</a:t>
                      </a:r>
                      <a:r>
                        <a:rPr sz="525" spc="-15" baseline="23809" dirty="0">
                          <a:latin typeface="Arial"/>
                          <a:cs typeface="Arial"/>
                        </a:rPr>
                        <a:t>25</a:t>
                      </a:r>
                      <a:endParaRPr sz="525" baseline="23809">
                        <a:latin typeface="Arial"/>
                        <a:cs typeface="Arial"/>
                      </a:endParaRPr>
                    </a:p>
                  </a:txBody>
                  <a:tcPr marL="0" marR="0" marT="44450" marB="0">
                    <a:lnL w="9525">
                      <a:solidFill>
                        <a:srgbClr val="FFFFFF"/>
                      </a:solidFill>
                      <a:prstDash val="solid"/>
                    </a:lnL>
                    <a:lnR w="9525">
                      <a:solidFill>
                        <a:srgbClr val="FFFFFF"/>
                      </a:solidFill>
                      <a:prstDash val="solid"/>
                    </a:lnR>
                    <a:lnT w="6350">
                      <a:solidFill>
                        <a:srgbClr val="BEBEBE"/>
                      </a:solidFill>
                      <a:prstDash val="solid"/>
                    </a:lnT>
                    <a:lnB w="6350">
                      <a:solidFill>
                        <a:srgbClr val="BEBEBE"/>
                      </a:solidFill>
                      <a:prstDash val="solid"/>
                    </a:lnB>
                  </a:tcPr>
                </a:tc>
                <a:tc>
                  <a:txBody>
                    <a:bodyPr/>
                    <a:lstStyle/>
                    <a:p>
                      <a:pPr>
                        <a:lnSpc>
                          <a:spcPct val="100000"/>
                        </a:lnSpc>
                      </a:pPr>
                      <a:endParaRPr sz="550">
                        <a:latin typeface="Times New Roman"/>
                        <a:cs typeface="Times New Roman"/>
                      </a:endParaRPr>
                    </a:p>
                    <a:p>
                      <a:pPr>
                        <a:lnSpc>
                          <a:spcPct val="100000"/>
                        </a:lnSpc>
                      </a:pPr>
                      <a:endParaRPr sz="550">
                        <a:latin typeface="Times New Roman"/>
                        <a:cs typeface="Times New Roman"/>
                      </a:endParaRPr>
                    </a:p>
                    <a:p>
                      <a:pPr>
                        <a:lnSpc>
                          <a:spcPct val="100000"/>
                        </a:lnSpc>
                        <a:spcBef>
                          <a:spcPts val="430"/>
                        </a:spcBef>
                      </a:pPr>
                      <a:endParaRPr sz="550">
                        <a:latin typeface="Times New Roman"/>
                        <a:cs typeface="Times New Roman"/>
                      </a:endParaRPr>
                    </a:p>
                    <a:p>
                      <a:pPr marL="635"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0" marB="0">
                    <a:lnL w="9525">
                      <a:solidFill>
                        <a:srgbClr val="FFFFFF"/>
                      </a:solidFill>
                      <a:prstDash val="solid"/>
                    </a:lnL>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2"/>
                  </a:ext>
                </a:extLst>
              </a:tr>
              <a:tr h="259079">
                <a:tc>
                  <a:txBody>
                    <a:bodyPr/>
                    <a:lstStyle/>
                    <a:p>
                      <a:pPr>
                        <a:lnSpc>
                          <a:spcPct val="100000"/>
                        </a:lnSpc>
                        <a:spcBef>
                          <a:spcPts val="140"/>
                        </a:spcBef>
                      </a:pPr>
                      <a:endParaRPr sz="500">
                        <a:latin typeface="Times New Roman"/>
                        <a:cs typeface="Times New Roman"/>
                      </a:endParaRPr>
                    </a:p>
                    <a:p>
                      <a:pPr marL="5080" algn="ctr">
                        <a:lnSpc>
                          <a:spcPct val="100000"/>
                        </a:lnSpc>
                      </a:pPr>
                      <a:r>
                        <a:rPr sz="500" b="1" spc="-20" dirty="0">
                          <a:solidFill>
                            <a:srgbClr val="FFFFFF"/>
                          </a:solidFill>
                          <a:latin typeface="Arial"/>
                          <a:cs typeface="Arial"/>
                        </a:rPr>
                        <a:t>DFCI</a:t>
                      </a:r>
                      <a:endParaRPr sz="500">
                        <a:latin typeface="Arial"/>
                        <a:cs typeface="Arial"/>
                      </a:endParaRPr>
                    </a:p>
                  </a:txBody>
                  <a:tcPr marL="0" marR="0" marT="17780" marB="0">
                    <a:lnT w="9525">
                      <a:solidFill>
                        <a:srgbClr val="FFFFFF"/>
                      </a:solidFill>
                      <a:prstDash val="solid"/>
                    </a:lnT>
                    <a:lnB w="9525">
                      <a:solidFill>
                        <a:srgbClr val="FFFFFF"/>
                      </a:solidFill>
                      <a:prstDash val="solid"/>
                    </a:lnB>
                  </a:tcPr>
                </a:tc>
                <a:tc>
                  <a:txBody>
                    <a:bodyPr/>
                    <a:lstStyle/>
                    <a:p>
                      <a:pPr marL="107950" marR="181610" indent="-57785">
                        <a:lnSpc>
                          <a:spcPct val="100000"/>
                        </a:lnSpc>
                        <a:spcBef>
                          <a:spcPts val="350"/>
                        </a:spcBef>
                        <a:buClr>
                          <a:srgbClr val="9F23E1"/>
                        </a:buClr>
                        <a:buChar char="•"/>
                        <a:tabLst>
                          <a:tab pos="109855" algn="l"/>
                        </a:tabLst>
                      </a:pPr>
                      <a:r>
                        <a:rPr sz="550" dirty="0">
                          <a:latin typeface="Arial"/>
                          <a:cs typeface="Arial"/>
                        </a:rPr>
                        <a:t>22%</a:t>
                      </a:r>
                      <a:r>
                        <a:rPr sz="550" spc="-20" dirty="0">
                          <a:latin typeface="Arial"/>
                          <a:cs typeface="Arial"/>
                        </a:rPr>
                        <a:t> </a:t>
                      </a:r>
                      <a:r>
                        <a:rPr sz="550" dirty="0">
                          <a:latin typeface="Arial"/>
                          <a:cs typeface="Arial"/>
                        </a:rPr>
                        <a:t>cost-reduction</a:t>
                      </a:r>
                      <a:r>
                        <a:rPr sz="550" spc="-35" dirty="0">
                          <a:latin typeface="Arial"/>
                          <a:cs typeface="Arial"/>
                        </a:rPr>
                        <a:t> </a:t>
                      </a:r>
                      <a:r>
                        <a:rPr sz="550" dirty="0">
                          <a:latin typeface="Arial"/>
                          <a:cs typeface="Arial"/>
                        </a:rPr>
                        <a:t>per</a:t>
                      </a:r>
                      <a:r>
                        <a:rPr sz="550" spc="-5" dirty="0">
                          <a:latin typeface="Arial"/>
                          <a:cs typeface="Arial"/>
                        </a:rPr>
                        <a:t> </a:t>
                      </a:r>
                      <a:r>
                        <a:rPr sz="550" dirty="0">
                          <a:latin typeface="Arial"/>
                          <a:cs typeface="Arial"/>
                        </a:rPr>
                        <a:t>pt. in</a:t>
                      </a:r>
                      <a:r>
                        <a:rPr sz="550" spc="20" dirty="0">
                          <a:latin typeface="Arial"/>
                          <a:cs typeface="Arial"/>
                        </a:rPr>
                        <a:t> </a:t>
                      </a:r>
                      <a:r>
                        <a:rPr sz="550" dirty="0">
                          <a:latin typeface="Arial"/>
                          <a:cs typeface="Arial"/>
                        </a:rPr>
                        <a:t>post-</a:t>
                      </a:r>
                      <a:r>
                        <a:rPr sz="550" spc="-10" dirty="0">
                          <a:latin typeface="Arial"/>
                          <a:cs typeface="Arial"/>
                        </a:rPr>
                        <a:t>pathways</a:t>
                      </a:r>
                      <a:r>
                        <a:rPr sz="550" spc="-15" dirty="0">
                          <a:latin typeface="Arial"/>
                          <a:cs typeface="Arial"/>
                        </a:rPr>
                        <a:t> </a:t>
                      </a:r>
                      <a:r>
                        <a:rPr sz="550" dirty="0">
                          <a:latin typeface="Arial"/>
                          <a:cs typeface="Arial"/>
                        </a:rPr>
                        <a:t>pt.</a:t>
                      </a:r>
                      <a:r>
                        <a:rPr sz="550" spc="-15" dirty="0">
                          <a:latin typeface="Arial"/>
                          <a:cs typeface="Arial"/>
                        </a:rPr>
                        <a:t> </a:t>
                      </a:r>
                      <a:r>
                        <a:rPr sz="550" dirty="0">
                          <a:latin typeface="Arial"/>
                          <a:cs typeface="Arial"/>
                        </a:rPr>
                        <a:t>cohort</a:t>
                      </a:r>
                      <a:r>
                        <a:rPr sz="550" spc="-15" dirty="0">
                          <a:latin typeface="Arial"/>
                          <a:cs typeface="Arial"/>
                        </a:rPr>
                        <a:t> </a:t>
                      </a:r>
                      <a:r>
                        <a:rPr sz="550" dirty="0">
                          <a:latin typeface="Arial"/>
                          <a:cs typeface="Arial"/>
                        </a:rPr>
                        <a:t>(Stage</a:t>
                      </a:r>
                      <a:r>
                        <a:rPr sz="550" spc="-25" dirty="0">
                          <a:latin typeface="Arial"/>
                          <a:cs typeface="Arial"/>
                        </a:rPr>
                        <a:t> </a:t>
                      </a:r>
                      <a:r>
                        <a:rPr sz="550" dirty="0">
                          <a:latin typeface="Arial"/>
                          <a:cs typeface="Arial"/>
                        </a:rPr>
                        <a:t>IV</a:t>
                      </a:r>
                      <a:r>
                        <a:rPr sz="550" spc="20" dirty="0">
                          <a:latin typeface="Arial"/>
                          <a:cs typeface="Arial"/>
                        </a:rPr>
                        <a:t> </a:t>
                      </a:r>
                      <a:r>
                        <a:rPr sz="550" spc="-10" dirty="0">
                          <a:latin typeface="Arial"/>
                          <a:cs typeface="Arial"/>
                        </a:rPr>
                        <a:t>NSCLC)</a:t>
                      </a:r>
                      <a:r>
                        <a:rPr sz="550" spc="10" dirty="0">
                          <a:latin typeface="Arial"/>
                          <a:cs typeface="Arial"/>
                        </a:rPr>
                        <a:t> </a:t>
                      </a:r>
                      <a:r>
                        <a:rPr sz="550" spc="-20" dirty="0">
                          <a:latin typeface="Arial"/>
                          <a:cs typeface="Arial"/>
                        </a:rPr>
                        <a:t>after</a:t>
                      </a:r>
                      <a:r>
                        <a:rPr sz="550" spc="500" dirty="0">
                          <a:latin typeface="Arial"/>
                          <a:cs typeface="Arial"/>
                        </a:rPr>
                        <a:t> 	</a:t>
                      </a:r>
                      <a:r>
                        <a:rPr sz="550" dirty="0">
                          <a:latin typeface="Arial"/>
                          <a:cs typeface="Arial"/>
                        </a:rPr>
                        <a:t>implementation</a:t>
                      </a:r>
                      <a:r>
                        <a:rPr sz="550" spc="-35" dirty="0">
                          <a:latin typeface="Arial"/>
                          <a:cs typeface="Arial"/>
                        </a:rPr>
                        <a:t> </a:t>
                      </a:r>
                      <a:r>
                        <a:rPr sz="550" dirty="0">
                          <a:latin typeface="Arial"/>
                          <a:cs typeface="Arial"/>
                        </a:rPr>
                        <a:t>of</a:t>
                      </a:r>
                      <a:r>
                        <a:rPr sz="550" spc="-15" dirty="0">
                          <a:latin typeface="Arial"/>
                          <a:cs typeface="Arial"/>
                        </a:rPr>
                        <a:t> </a:t>
                      </a:r>
                      <a:r>
                        <a:rPr sz="550" spc="-10" dirty="0">
                          <a:latin typeface="Arial"/>
                          <a:cs typeface="Arial"/>
                        </a:rPr>
                        <a:t>pathways</a:t>
                      </a:r>
                      <a:r>
                        <a:rPr sz="525" spc="-15" baseline="23809" dirty="0">
                          <a:latin typeface="Arial"/>
                          <a:cs typeface="Arial"/>
                        </a:rPr>
                        <a:t>16</a:t>
                      </a:r>
                      <a:endParaRPr sz="525" baseline="23809">
                        <a:latin typeface="Arial"/>
                        <a:cs typeface="Arial"/>
                      </a:endParaRPr>
                    </a:p>
                  </a:txBody>
                  <a:tcPr marL="0" marR="0" marT="44450" marB="0">
                    <a:lnR w="9525">
                      <a:solidFill>
                        <a:srgbClr val="FFFFFF"/>
                      </a:solidFill>
                      <a:prstDash val="solid"/>
                    </a:lnR>
                    <a:lnT w="6350">
                      <a:solidFill>
                        <a:srgbClr val="BEBEBE"/>
                      </a:solidFill>
                      <a:prstDash val="solid"/>
                    </a:lnT>
                    <a:lnB w="6350">
                      <a:solidFill>
                        <a:srgbClr val="BEBEBE"/>
                      </a:solidFill>
                      <a:prstDash val="solid"/>
                    </a:lnB>
                  </a:tcPr>
                </a:tc>
                <a:tc>
                  <a:txBody>
                    <a:bodyPr/>
                    <a:lstStyle/>
                    <a:p>
                      <a:pPr marL="134620" marR="410209" indent="-89535">
                        <a:lnSpc>
                          <a:spcPct val="100000"/>
                        </a:lnSpc>
                        <a:spcBef>
                          <a:spcPts val="350"/>
                        </a:spcBef>
                        <a:buClr>
                          <a:srgbClr val="9F23E1"/>
                        </a:buClr>
                        <a:buChar char="•"/>
                        <a:tabLst>
                          <a:tab pos="136525" algn="l"/>
                        </a:tabLst>
                      </a:pPr>
                      <a:r>
                        <a:rPr sz="550" dirty="0">
                          <a:latin typeface="Arial"/>
                          <a:cs typeface="Arial"/>
                        </a:rPr>
                        <a:t>Improved</a:t>
                      </a:r>
                      <a:r>
                        <a:rPr sz="550" spc="-30" dirty="0">
                          <a:latin typeface="Arial"/>
                          <a:cs typeface="Arial"/>
                        </a:rPr>
                        <a:t> </a:t>
                      </a:r>
                      <a:r>
                        <a:rPr sz="550" dirty="0">
                          <a:latin typeface="Arial"/>
                          <a:cs typeface="Arial"/>
                        </a:rPr>
                        <a:t>time</a:t>
                      </a:r>
                      <a:r>
                        <a:rPr sz="550" spc="-5" dirty="0">
                          <a:latin typeface="Arial"/>
                          <a:cs typeface="Arial"/>
                        </a:rPr>
                        <a:t> </a:t>
                      </a:r>
                      <a:r>
                        <a:rPr sz="550" dirty="0">
                          <a:latin typeface="Arial"/>
                          <a:cs typeface="Arial"/>
                        </a:rPr>
                        <a:t>to</a:t>
                      </a:r>
                      <a:r>
                        <a:rPr sz="550" spc="-15" dirty="0">
                          <a:latin typeface="Arial"/>
                          <a:cs typeface="Arial"/>
                        </a:rPr>
                        <a:t> </a:t>
                      </a:r>
                      <a:r>
                        <a:rPr sz="550" dirty="0">
                          <a:latin typeface="Arial"/>
                          <a:cs typeface="Arial"/>
                        </a:rPr>
                        <a:t>treatment</a:t>
                      </a:r>
                      <a:r>
                        <a:rPr sz="550" spc="-45" dirty="0">
                          <a:latin typeface="Arial"/>
                          <a:cs typeface="Arial"/>
                        </a:rPr>
                        <a:t> </a:t>
                      </a:r>
                      <a:r>
                        <a:rPr sz="550" dirty="0">
                          <a:latin typeface="Arial"/>
                          <a:cs typeface="Arial"/>
                        </a:rPr>
                        <a:t>failure</a:t>
                      </a:r>
                      <a:r>
                        <a:rPr sz="550" spc="-30" dirty="0">
                          <a:latin typeface="Arial"/>
                          <a:cs typeface="Arial"/>
                        </a:rPr>
                        <a:t> </a:t>
                      </a:r>
                      <a:r>
                        <a:rPr sz="550" dirty="0">
                          <a:latin typeface="Arial"/>
                          <a:cs typeface="Arial"/>
                        </a:rPr>
                        <a:t>(TTF)</a:t>
                      </a:r>
                      <a:r>
                        <a:rPr sz="550" spc="15" dirty="0">
                          <a:latin typeface="Arial"/>
                          <a:cs typeface="Arial"/>
                        </a:rPr>
                        <a:t> </a:t>
                      </a:r>
                      <a:r>
                        <a:rPr sz="550" dirty="0">
                          <a:latin typeface="Arial"/>
                          <a:cs typeface="Arial"/>
                        </a:rPr>
                        <a:t>for</a:t>
                      </a:r>
                      <a:r>
                        <a:rPr sz="550" spc="-40" dirty="0">
                          <a:latin typeface="Arial"/>
                          <a:cs typeface="Arial"/>
                        </a:rPr>
                        <a:t> </a:t>
                      </a:r>
                      <a:r>
                        <a:rPr sz="550" spc="-10" dirty="0">
                          <a:latin typeface="Arial"/>
                          <a:cs typeface="Arial"/>
                        </a:rPr>
                        <a:t>second</a:t>
                      </a:r>
                      <a:r>
                        <a:rPr sz="550" spc="500" dirty="0">
                          <a:latin typeface="Arial"/>
                          <a:cs typeface="Arial"/>
                        </a:rPr>
                        <a:t> 	</a:t>
                      </a:r>
                      <a:r>
                        <a:rPr sz="550" dirty="0">
                          <a:latin typeface="Arial"/>
                          <a:cs typeface="Arial"/>
                        </a:rPr>
                        <a:t>line</a:t>
                      </a:r>
                      <a:r>
                        <a:rPr sz="550" spc="-20" dirty="0">
                          <a:latin typeface="Arial"/>
                          <a:cs typeface="Arial"/>
                        </a:rPr>
                        <a:t> </a:t>
                      </a:r>
                      <a:r>
                        <a:rPr sz="550" dirty="0">
                          <a:latin typeface="Arial"/>
                          <a:cs typeface="Arial"/>
                        </a:rPr>
                        <a:t>Darzalex</a:t>
                      </a:r>
                      <a:r>
                        <a:rPr sz="550" spc="-25" dirty="0">
                          <a:latin typeface="Arial"/>
                          <a:cs typeface="Arial"/>
                        </a:rPr>
                        <a:t> </a:t>
                      </a:r>
                      <a:r>
                        <a:rPr sz="550" dirty="0">
                          <a:latin typeface="Arial"/>
                          <a:cs typeface="Arial"/>
                        </a:rPr>
                        <a:t>vs.</a:t>
                      </a:r>
                      <a:r>
                        <a:rPr sz="550" spc="-5" dirty="0">
                          <a:latin typeface="Arial"/>
                          <a:cs typeface="Arial"/>
                        </a:rPr>
                        <a:t> </a:t>
                      </a:r>
                      <a:r>
                        <a:rPr sz="550" dirty="0">
                          <a:latin typeface="Arial"/>
                          <a:cs typeface="Arial"/>
                        </a:rPr>
                        <a:t>3</a:t>
                      </a:r>
                      <a:r>
                        <a:rPr sz="525" baseline="23809" dirty="0">
                          <a:latin typeface="Arial"/>
                          <a:cs typeface="Arial"/>
                        </a:rPr>
                        <a:t>rd</a:t>
                      </a:r>
                      <a:r>
                        <a:rPr sz="525" spc="44" baseline="23809" dirty="0">
                          <a:latin typeface="Arial"/>
                          <a:cs typeface="Arial"/>
                        </a:rPr>
                        <a:t> </a:t>
                      </a:r>
                      <a:r>
                        <a:rPr sz="550" dirty="0">
                          <a:latin typeface="Arial"/>
                          <a:cs typeface="Arial"/>
                        </a:rPr>
                        <a:t>&amp; 4</a:t>
                      </a:r>
                      <a:r>
                        <a:rPr sz="525" baseline="23809" dirty="0">
                          <a:latin typeface="Arial"/>
                          <a:cs typeface="Arial"/>
                        </a:rPr>
                        <a:t>th</a:t>
                      </a:r>
                      <a:r>
                        <a:rPr sz="525" spc="44" baseline="23809" dirty="0">
                          <a:latin typeface="Arial"/>
                          <a:cs typeface="Arial"/>
                        </a:rPr>
                        <a:t> </a:t>
                      </a:r>
                      <a:r>
                        <a:rPr sz="550" dirty="0">
                          <a:latin typeface="Arial"/>
                          <a:cs typeface="Arial"/>
                        </a:rPr>
                        <a:t>line</a:t>
                      </a:r>
                      <a:r>
                        <a:rPr sz="550" spc="-15" dirty="0">
                          <a:latin typeface="Arial"/>
                          <a:cs typeface="Arial"/>
                        </a:rPr>
                        <a:t> </a:t>
                      </a:r>
                      <a:r>
                        <a:rPr sz="550" dirty="0">
                          <a:latin typeface="Arial"/>
                          <a:cs typeface="Arial"/>
                        </a:rPr>
                        <a:t>use</a:t>
                      </a:r>
                      <a:r>
                        <a:rPr sz="550" spc="-30" dirty="0">
                          <a:latin typeface="Arial"/>
                          <a:cs typeface="Arial"/>
                        </a:rPr>
                        <a:t> </a:t>
                      </a:r>
                      <a:r>
                        <a:rPr sz="550" dirty="0">
                          <a:latin typeface="Arial"/>
                          <a:cs typeface="Arial"/>
                        </a:rPr>
                        <a:t>in MM</a:t>
                      </a:r>
                      <a:r>
                        <a:rPr sz="550" spc="25" dirty="0">
                          <a:latin typeface="Arial"/>
                          <a:cs typeface="Arial"/>
                        </a:rPr>
                        <a:t> </a:t>
                      </a:r>
                      <a:r>
                        <a:rPr sz="550" spc="-10" dirty="0">
                          <a:latin typeface="Arial"/>
                          <a:cs typeface="Arial"/>
                        </a:rPr>
                        <a:t>pts.</a:t>
                      </a:r>
                      <a:r>
                        <a:rPr sz="525" spc="-15" baseline="23809" dirty="0">
                          <a:latin typeface="Arial"/>
                          <a:cs typeface="Arial"/>
                        </a:rPr>
                        <a:t>17</a:t>
                      </a:r>
                      <a:endParaRPr sz="525" baseline="23809">
                        <a:latin typeface="Arial"/>
                        <a:cs typeface="Arial"/>
                      </a:endParaRPr>
                    </a:p>
                  </a:txBody>
                  <a:tcPr marL="0" marR="0" marT="44450" marB="0">
                    <a:lnL w="9525">
                      <a:solidFill>
                        <a:srgbClr val="FFFFFF"/>
                      </a:solidFill>
                      <a:prstDash val="solid"/>
                    </a:lnL>
                    <a:lnR w="9525">
                      <a:solidFill>
                        <a:srgbClr val="FFFFFF"/>
                      </a:solidFill>
                      <a:prstDash val="solid"/>
                    </a:lnR>
                    <a:lnT w="6350">
                      <a:solidFill>
                        <a:srgbClr val="BEBEBE"/>
                      </a:solidFill>
                      <a:prstDash val="solid"/>
                    </a:lnT>
                    <a:lnB w="6350">
                      <a:solidFill>
                        <a:srgbClr val="BEBEBE"/>
                      </a:solidFill>
                      <a:prstDash val="solid"/>
                    </a:lnB>
                  </a:tcPr>
                </a:tc>
                <a:tc>
                  <a:txBody>
                    <a:bodyPr/>
                    <a:lstStyle/>
                    <a:p>
                      <a:pPr>
                        <a:lnSpc>
                          <a:spcPct val="100000"/>
                        </a:lnSpc>
                        <a:spcBef>
                          <a:spcPts val="45"/>
                        </a:spcBef>
                      </a:pPr>
                      <a:endParaRPr sz="550">
                        <a:latin typeface="Times New Roman"/>
                        <a:cs typeface="Times New Roman"/>
                      </a:endParaRPr>
                    </a:p>
                    <a:p>
                      <a:pPr marL="635"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5715" marB="0">
                    <a:lnL w="9525">
                      <a:solidFill>
                        <a:srgbClr val="FFFFFF"/>
                      </a:solidFill>
                      <a:prstDash val="solid"/>
                    </a:lnL>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3"/>
                  </a:ext>
                </a:extLst>
              </a:tr>
              <a:tr h="510540">
                <a:tc>
                  <a:txBody>
                    <a:bodyPr/>
                    <a:lstStyle/>
                    <a:p>
                      <a:pPr>
                        <a:lnSpc>
                          <a:spcPct val="100000"/>
                        </a:lnSpc>
                      </a:pPr>
                      <a:endParaRPr sz="500">
                        <a:latin typeface="Times New Roman"/>
                        <a:cs typeface="Times New Roman"/>
                      </a:endParaRPr>
                    </a:p>
                    <a:p>
                      <a:pPr>
                        <a:lnSpc>
                          <a:spcPct val="100000"/>
                        </a:lnSpc>
                        <a:spcBef>
                          <a:spcPts val="555"/>
                        </a:spcBef>
                      </a:pPr>
                      <a:endParaRPr sz="500">
                        <a:latin typeface="Times New Roman"/>
                        <a:cs typeface="Times New Roman"/>
                      </a:endParaRPr>
                    </a:p>
                    <a:p>
                      <a:pPr marL="4445" algn="ctr">
                        <a:lnSpc>
                          <a:spcPct val="100000"/>
                        </a:lnSpc>
                      </a:pPr>
                      <a:r>
                        <a:rPr sz="500" b="1" spc="-10" dirty="0">
                          <a:solidFill>
                            <a:srgbClr val="FFFFFF"/>
                          </a:solidFill>
                          <a:latin typeface="Arial"/>
                          <a:cs typeface="Arial"/>
                        </a:rPr>
                        <a:t>Carelon</a:t>
                      </a:r>
                      <a:endParaRPr sz="500">
                        <a:latin typeface="Arial"/>
                        <a:cs typeface="Arial"/>
                      </a:endParaRPr>
                    </a:p>
                  </a:txBody>
                  <a:tcPr marL="0" marR="0" marT="0" marB="0">
                    <a:lnT w="9525">
                      <a:solidFill>
                        <a:srgbClr val="FFFFFF"/>
                      </a:solidFill>
                      <a:prstDash val="solid"/>
                    </a:lnT>
                    <a:lnB w="9525">
                      <a:solidFill>
                        <a:srgbClr val="FFFFFF"/>
                      </a:solidFill>
                      <a:prstDash val="solid"/>
                    </a:lnB>
                  </a:tcPr>
                </a:tc>
                <a:tc>
                  <a:txBody>
                    <a:bodyPr/>
                    <a:lstStyle/>
                    <a:p>
                      <a:pPr marL="108585" indent="-57785">
                        <a:lnSpc>
                          <a:spcPct val="100000"/>
                        </a:lnSpc>
                        <a:spcBef>
                          <a:spcPts val="350"/>
                        </a:spcBef>
                        <a:buClr>
                          <a:srgbClr val="1F69E7"/>
                        </a:buClr>
                        <a:buChar char="•"/>
                        <a:tabLst>
                          <a:tab pos="108585" algn="l"/>
                        </a:tabLst>
                      </a:pPr>
                      <a:r>
                        <a:rPr sz="550" dirty="0">
                          <a:latin typeface="Arial"/>
                          <a:cs typeface="Arial"/>
                        </a:rPr>
                        <a:t>~$16k</a:t>
                      </a:r>
                      <a:r>
                        <a:rPr sz="550" spc="-30" dirty="0">
                          <a:latin typeface="Arial"/>
                          <a:cs typeface="Arial"/>
                        </a:rPr>
                        <a:t> </a:t>
                      </a:r>
                      <a:r>
                        <a:rPr sz="550" dirty="0">
                          <a:latin typeface="Arial"/>
                          <a:cs typeface="Arial"/>
                        </a:rPr>
                        <a:t>post-6</a:t>
                      </a:r>
                      <a:r>
                        <a:rPr sz="550" spc="-10" dirty="0">
                          <a:latin typeface="Arial"/>
                          <a:cs typeface="Arial"/>
                        </a:rPr>
                        <a:t> </a:t>
                      </a:r>
                      <a:r>
                        <a:rPr sz="550" dirty="0">
                          <a:latin typeface="Arial"/>
                          <a:cs typeface="Arial"/>
                        </a:rPr>
                        <a:t>month</a:t>
                      </a:r>
                      <a:r>
                        <a:rPr sz="550" spc="-10" dirty="0">
                          <a:latin typeface="Arial"/>
                          <a:cs typeface="Arial"/>
                        </a:rPr>
                        <a:t> </a:t>
                      </a:r>
                      <a:r>
                        <a:rPr sz="550" dirty="0">
                          <a:latin typeface="Arial"/>
                          <a:cs typeface="Arial"/>
                        </a:rPr>
                        <a:t>TTC</a:t>
                      </a:r>
                      <a:r>
                        <a:rPr sz="550" spc="20" dirty="0">
                          <a:latin typeface="Arial"/>
                          <a:cs typeface="Arial"/>
                        </a:rPr>
                        <a:t> </a:t>
                      </a:r>
                      <a:r>
                        <a:rPr sz="550" dirty="0">
                          <a:latin typeface="Arial"/>
                          <a:cs typeface="Arial"/>
                        </a:rPr>
                        <a:t>savings</a:t>
                      </a:r>
                      <a:r>
                        <a:rPr sz="550" spc="-25" dirty="0">
                          <a:latin typeface="Arial"/>
                          <a:cs typeface="Arial"/>
                        </a:rPr>
                        <a:t> </a:t>
                      </a:r>
                      <a:r>
                        <a:rPr sz="550" dirty="0">
                          <a:latin typeface="Arial"/>
                          <a:cs typeface="Arial"/>
                        </a:rPr>
                        <a:t>for</a:t>
                      </a:r>
                      <a:r>
                        <a:rPr sz="550" spc="-5" dirty="0">
                          <a:latin typeface="Arial"/>
                          <a:cs typeface="Arial"/>
                        </a:rPr>
                        <a:t> </a:t>
                      </a:r>
                      <a:r>
                        <a:rPr sz="550" dirty="0">
                          <a:latin typeface="Arial"/>
                          <a:cs typeface="Arial"/>
                        </a:rPr>
                        <a:t>on-</a:t>
                      </a:r>
                      <a:r>
                        <a:rPr sz="550" spc="-5" dirty="0">
                          <a:latin typeface="Arial"/>
                          <a:cs typeface="Arial"/>
                        </a:rPr>
                        <a:t> </a:t>
                      </a:r>
                      <a:r>
                        <a:rPr sz="550" dirty="0">
                          <a:latin typeface="Arial"/>
                          <a:cs typeface="Arial"/>
                        </a:rPr>
                        <a:t>vs.</a:t>
                      </a:r>
                      <a:r>
                        <a:rPr sz="550" spc="10" dirty="0">
                          <a:latin typeface="Arial"/>
                          <a:cs typeface="Arial"/>
                        </a:rPr>
                        <a:t> </a:t>
                      </a:r>
                      <a:r>
                        <a:rPr sz="550" dirty="0">
                          <a:latin typeface="Arial"/>
                          <a:cs typeface="Arial"/>
                        </a:rPr>
                        <a:t>off-</a:t>
                      </a:r>
                      <a:r>
                        <a:rPr sz="550" spc="-10" dirty="0">
                          <a:latin typeface="Arial"/>
                          <a:cs typeface="Arial"/>
                        </a:rPr>
                        <a:t>pathways</a:t>
                      </a:r>
                      <a:r>
                        <a:rPr sz="550" spc="-15" dirty="0">
                          <a:latin typeface="Arial"/>
                          <a:cs typeface="Arial"/>
                        </a:rPr>
                        <a:t> </a:t>
                      </a:r>
                      <a:r>
                        <a:rPr sz="550" dirty="0">
                          <a:latin typeface="Arial"/>
                          <a:cs typeface="Arial"/>
                        </a:rPr>
                        <a:t>breast</a:t>
                      </a:r>
                      <a:r>
                        <a:rPr sz="550" spc="-25" dirty="0">
                          <a:latin typeface="Arial"/>
                          <a:cs typeface="Arial"/>
                        </a:rPr>
                        <a:t> </a:t>
                      </a:r>
                      <a:r>
                        <a:rPr sz="550" dirty="0">
                          <a:latin typeface="Arial"/>
                          <a:cs typeface="Arial"/>
                        </a:rPr>
                        <a:t>cancer</a:t>
                      </a:r>
                      <a:r>
                        <a:rPr sz="550" spc="-25" dirty="0">
                          <a:latin typeface="Arial"/>
                          <a:cs typeface="Arial"/>
                        </a:rPr>
                        <a:t> </a:t>
                      </a:r>
                      <a:r>
                        <a:rPr sz="550" spc="-10" dirty="0">
                          <a:latin typeface="Arial"/>
                          <a:cs typeface="Arial"/>
                        </a:rPr>
                        <a:t>patients</a:t>
                      </a:r>
                      <a:r>
                        <a:rPr sz="525" spc="-15" baseline="23809" dirty="0">
                          <a:latin typeface="Arial"/>
                          <a:cs typeface="Arial"/>
                        </a:rPr>
                        <a:t>7</a:t>
                      </a:r>
                      <a:endParaRPr sz="525" baseline="23809">
                        <a:latin typeface="Arial"/>
                        <a:cs typeface="Arial"/>
                      </a:endParaRPr>
                    </a:p>
                    <a:p>
                      <a:pPr marL="107950" marR="276225" indent="-57785">
                        <a:lnSpc>
                          <a:spcPct val="100000"/>
                        </a:lnSpc>
                        <a:buClr>
                          <a:srgbClr val="1F69E7"/>
                        </a:buClr>
                        <a:buChar char="•"/>
                        <a:tabLst>
                          <a:tab pos="109855" algn="l"/>
                        </a:tabLst>
                      </a:pPr>
                      <a:r>
                        <a:rPr sz="550" dirty="0">
                          <a:latin typeface="Arial"/>
                          <a:cs typeface="Arial"/>
                        </a:rPr>
                        <a:t>~10K</a:t>
                      </a:r>
                      <a:r>
                        <a:rPr sz="550" spc="-10" dirty="0">
                          <a:latin typeface="Arial"/>
                          <a:cs typeface="Arial"/>
                        </a:rPr>
                        <a:t> </a:t>
                      </a:r>
                      <a:r>
                        <a:rPr sz="550" dirty="0">
                          <a:latin typeface="Arial"/>
                          <a:cs typeface="Arial"/>
                        </a:rPr>
                        <a:t>total</a:t>
                      </a:r>
                      <a:r>
                        <a:rPr sz="550" spc="-20" dirty="0">
                          <a:latin typeface="Arial"/>
                          <a:cs typeface="Arial"/>
                        </a:rPr>
                        <a:t> </a:t>
                      </a:r>
                      <a:r>
                        <a:rPr sz="550" dirty="0">
                          <a:latin typeface="Arial"/>
                          <a:cs typeface="Arial"/>
                        </a:rPr>
                        <a:t>lower</a:t>
                      </a:r>
                      <a:r>
                        <a:rPr sz="550" spc="10" dirty="0">
                          <a:latin typeface="Arial"/>
                          <a:cs typeface="Arial"/>
                        </a:rPr>
                        <a:t> </a:t>
                      </a:r>
                      <a:r>
                        <a:rPr sz="550" spc="-10" dirty="0">
                          <a:latin typeface="Arial"/>
                          <a:cs typeface="Arial"/>
                        </a:rPr>
                        <a:t>medical</a:t>
                      </a:r>
                      <a:r>
                        <a:rPr sz="550" spc="-20" dirty="0">
                          <a:latin typeface="Arial"/>
                          <a:cs typeface="Arial"/>
                        </a:rPr>
                        <a:t> </a:t>
                      </a:r>
                      <a:r>
                        <a:rPr sz="550" dirty="0">
                          <a:latin typeface="Arial"/>
                          <a:cs typeface="Arial"/>
                        </a:rPr>
                        <a:t>costs for</a:t>
                      </a:r>
                      <a:r>
                        <a:rPr sz="550" spc="-5" dirty="0">
                          <a:latin typeface="Arial"/>
                          <a:cs typeface="Arial"/>
                        </a:rPr>
                        <a:t> </a:t>
                      </a:r>
                      <a:r>
                        <a:rPr sz="550" dirty="0">
                          <a:latin typeface="Arial"/>
                          <a:cs typeface="Arial"/>
                        </a:rPr>
                        <a:t>on- vs.</a:t>
                      </a:r>
                      <a:r>
                        <a:rPr sz="550" spc="15" dirty="0">
                          <a:latin typeface="Arial"/>
                          <a:cs typeface="Arial"/>
                        </a:rPr>
                        <a:t> </a:t>
                      </a:r>
                      <a:r>
                        <a:rPr sz="550" dirty="0">
                          <a:latin typeface="Arial"/>
                          <a:cs typeface="Arial"/>
                        </a:rPr>
                        <a:t>off-</a:t>
                      </a:r>
                      <a:r>
                        <a:rPr sz="550" spc="-10" dirty="0">
                          <a:latin typeface="Arial"/>
                          <a:cs typeface="Arial"/>
                        </a:rPr>
                        <a:t>pathways</a:t>
                      </a:r>
                      <a:r>
                        <a:rPr sz="550" spc="-15" dirty="0">
                          <a:latin typeface="Arial"/>
                          <a:cs typeface="Arial"/>
                        </a:rPr>
                        <a:t> </a:t>
                      </a:r>
                      <a:r>
                        <a:rPr sz="550" dirty="0">
                          <a:latin typeface="Arial"/>
                          <a:cs typeface="Arial"/>
                        </a:rPr>
                        <a:t>patients</a:t>
                      </a:r>
                      <a:r>
                        <a:rPr sz="550" spc="-25" dirty="0">
                          <a:latin typeface="Arial"/>
                          <a:cs typeface="Arial"/>
                        </a:rPr>
                        <a:t> </a:t>
                      </a:r>
                      <a:r>
                        <a:rPr sz="550" dirty="0">
                          <a:latin typeface="Arial"/>
                          <a:cs typeface="Arial"/>
                        </a:rPr>
                        <a:t>across </a:t>
                      </a:r>
                      <a:r>
                        <a:rPr sz="550" spc="-20" dirty="0">
                          <a:latin typeface="Arial"/>
                          <a:cs typeface="Arial"/>
                        </a:rPr>
                        <a:t>with</a:t>
                      </a:r>
                      <a:r>
                        <a:rPr sz="550" spc="500" dirty="0">
                          <a:latin typeface="Arial"/>
                          <a:cs typeface="Arial"/>
                        </a:rPr>
                        <a:t> 	</a:t>
                      </a:r>
                      <a:r>
                        <a:rPr sz="550" dirty="0">
                          <a:latin typeface="Arial"/>
                          <a:cs typeface="Arial"/>
                        </a:rPr>
                        <a:t>various</a:t>
                      </a:r>
                      <a:r>
                        <a:rPr sz="550" spc="-30" dirty="0">
                          <a:latin typeface="Arial"/>
                          <a:cs typeface="Arial"/>
                        </a:rPr>
                        <a:t> </a:t>
                      </a:r>
                      <a:r>
                        <a:rPr sz="550" dirty="0">
                          <a:latin typeface="Arial"/>
                          <a:cs typeface="Arial"/>
                        </a:rPr>
                        <a:t>tumor</a:t>
                      </a:r>
                      <a:r>
                        <a:rPr sz="550" spc="-5" dirty="0">
                          <a:latin typeface="Arial"/>
                          <a:cs typeface="Arial"/>
                        </a:rPr>
                        <a:t> </a:t>
                      </a:r>
                      <a:r>
                        <a:rPr sz="550" dirty="0">
                          <a:latin typeface="Arial"/>
                          <a:cs typeface="Arial"/>
                        </a:rPr>
                        <a:t>types</a:t>
                      </a:r>
                      <a:r>
                        <a:rPr sz="550" spc="-40" dirty="0">
                          <a:latin typeface="Arial"/>
                          <a:cs typeface="Arial"/>
                        </a:rPr>
                        <a:t> </a:t>
                      </a:r>
                      <a:r>
                        <a:rPr sz="550" dirty="0">
                          <a:latin typeface="Arial"/>
                          <a:cs typeface="Arial"/>
                        </a:rPr>
                        <a:t>(Lung,</a:t>
                      </a:r>
                      <a:r>
                        <a:rPr sz="550" spc="-35" dirty="0">
                          <a:latin typeface="Arial"/>
                          <a:cs typeface="Arial"/>
                        </a:rPr>
                        <a:t> </a:t>
                      </a:r>
                      <a:r>
                        <a:rPr sz="550" dirty="0">
                          <a:latin typeface="Arial"/>
                          <a:cs typeface="Arial"/>
                        </a:rPr>
                        <a:t>CRC,</a:t>
                      </a:r>
                      <a:r>
                        <a:rPr sz="550" spc="15" dirty="0">
                          <a:latin typeface="Arial"/>
                          <a:cs typeface="Arial"/>
                        </a:rPr>
                        <a:t> </a:t>
                      </a:r>
                      <a:r>
                        <a:rPr sz="550" dirty="0">
                          <a:latin typeface="Arial"/>
                          <a:cs typeface="Arial"/>
                        </a:rPr>
                        <a:t>BC, </a:t>
                      </a:r>
                      <a:r>
                        <a:rPr sz="550" spc="-10" dirty="0">
                          <a:latin typeface="Arial"/>
                          <a:cs typeface="Arial"/>
                        </a:rPr>
                        <a:t>Pancreatic)</a:t>
                      </a:r>
                      <a:r>
                        <a:rPr sz="525" spc="-15" baseline="23809" dirty="0">
                          <a:latin typeface="Arial"/>
                          <a:cs typeface="Arial"/>
                        </a:rPr>
                        <a:t>21</a:t>
                      </a:r>
                      <a:endParaRPr sz="525" baseline="23809">
                        <a:latin typeface="Arial"/>
                        <a:cs typeface="Arial"/>
                      </a:endParaRPr>
                    </a:p>
                    <a:p>
                      <a:pPr marL="107950" marR="161290" indent="-57785">
                        <a:lnSpc>
                          <a:spcPct val="100000"/>
                        </a:lnSpc>
                        <a:buClr>
                          <a:srgbClr val="1F69E7"/>
                        </a:buClr>
                        <a:buChar char="•"/>
                        <a:tabLst>
                          <a:tab pos="109855" algn="l"/>
                        </a:tabLst>
                      </a:pPr>
                      <a:r>
                        <a:rPr sz="550" dirty="0">
                          <a:latin typeface="Arial"/>
                          <a:cs typeface="Arial"/>
                        </a:rPr>
                        <a:t>Reduced</a:t>
                      </a:r>
                      <a:r>
                        <a:rPr sz="550" spc="-20" dirty="0">
                          <a:latin typeface="Arial"/>
                          <a:cs typeface="Arial"/>
                        </a:rPr>
                        <a:t> </a:t>
                      </a:r>
                      <a:r>
                        <a:rPr sz="550" dirty="0">
                          <a:latin typeface="Arial"/>
                          <a:cs typeface="Arial"/>
                        </a:rPr>
                        <a:t>~$17k</a:t>
                      </a:r>
                      <a:r>
                        <a:rPr sz="550" spc="-20" dirty="0">
                          <a:latin typeface="Arial"/>
                          <a:cs typeface="Arial"/>
                        </a:rPr>
                        <a:t> </a:t>
                      </a:r>
                      <a:r>
                        <a:rPr sz="550" dirty="0">
                          <a:latin typeface="Arial"/>
                          <a:cs typeface="Arial"/>
                        </a:rPr>
                        <a:t>total</a:t>
                      </a:r>
                      <a:r>
                        <a:rPr sz="550" spc="-20" dirty="0">
                          <a:latin typeface="Arial"/>
                          <a:cs typeface="Arial"/>
                        </a:rPr>
                        <a:t> </a:t>
                      </a:r>
                      <a:r>
                        <a:rPr sz="550" dirty="0">
                          <a:latin typeface="Arial"/>
                          <a:cs typeface="Arial"/>
                        </a:rPr>
                        <a:t>cost</a:t>
                      </a:r>
                      <a:r>
                        <a:rPr sz="550" spc="10" dirty="0">
                          <a:latin typeface="Arial"/>
                          <a:cs typeface="Arial"/>
                        </a:rPr>
                        <a:t> </a:t>
                      </a:r>
                      <a:r>
                        <a:rPr sz="550" dirty="0">
                          <a:latin typeface="Arial"/>
                          <a:cs typeface="Arial"/>
                        </a:rPr>
                        <a:t>of</a:t>
                      </a:r>
                      <a:r>
                        <a:rPr sz="550" spc="5" dirty="0">
                          <a:latin typeface="Arial"/>
                          <a:cs typeface="Arial"/>
                        </a:rPr>
                        <a:t> </a:t>
                      </a:r>
                      <a:r>
                        <a:rPr sz="550" dirty="0">
                          <a:latin typeface="Arial"/>
                          <a:cs typeface="Arial"/>
                        </a:rPr>
                        <a:t>care</a:t>
                      </a:r>
                      <a:r>
                        <a:rPr sz="550" spc="10" dirty="0">
                          <a:latin typeface="Arial"/>
                          <a:cs typeface="Arial"/>
                        </a:rPr>
                        <a:t> </a:t>
                      </a:r>
                      <a:r>
                        <a:rPr sz="550" dirty="0">
                          <a:latin typeface="Arial"/>
                          <a:cs typeface="Arial"/>
                        </a:rPr>
                        <a:t>for on-</a:t>
                      </a:r>
                      <a:r>
                        <a:rPr sz="550" spc="-10" dirty="0">
                          <a:latin typeface="Arial"/>
                          <a:cs typeface="Arial"/>
                        </a:rPr>
                        <a:t>pathway </a:t>
                      </a:r>
                      <a:r>
                        <a:rPr sz="550" dirty="0">
                          <a:latin typeface="Arial"/>
                          <a:cs typeface="Arial"/>
                        </a:rPr>
                        <a:t>vs.</a:t>
                      </a:r>
                      <a:r>
                        <a:rPr sz="550" spc="10" dirty="0">
                          <a:latin typeface="Arial"/>
                          <a:cs typeface="Arial"/>
                        </a:rPr>
                        <a:t> </a:t>
                      </a:r>
                      <a:r>
                        <a:rPr sz="550" dirty="0">
                          <a:latin typeface="Arial"/>
                          <a:cs typeface="Arial"/>
                        </a:rPr>
                        <a:t>off-</a:t>
                      </a:r>
                      <a:r>
                        <a:rPr sz="550" spc="-10" dirty="0">
                          <a:latin typeface="Arial"/>
                          <a:cs typeface="Arial"/>
                        </a:rPr>
                        <a:t>pathways</a:t>
                      </a:r>
                      <a:r>
                        <a:rPr sz="550" spc="-25" dirty="0">
                          <a:latin typeface="Arial"/>
                          <a:cs typeface="Arial"/>
                        </a:rPr>
                        <a:t> </a:t>
                      </a:r>
                      <a:r>
                        <a:rPr sz="550" dirty="0">
                          <a:latin typeface="Arial"/>
                          <a:cs typeface="Arial"/>
                        </a:rPr>
                        <a:t>pts.</a:t>
                      </a:r>
                      <a:r>
                        <a:rPr sz="550" spc="10" dirty="0">
                          <a:latin typeface="Arial"/>
                          <a:cs typeface="Arial"/>
                        </a:rPr>
                        <a:t> </a:t>
                      </a:r>
                      <a:r>
                        <a:rPr sz="550" dirty="0">
                          <a:latin typeface="Arial"/>
                          <a:cs typeface="Arial"/>
                        </a:rPr>
                        <a:t>across</a:t>
                      </a:r>
                      <a:r>
                        <a:rPr sz="550" spc="-10" dirty="0">
                          <a:latin typeface="Arial"/>
                          <a:cs typeface="Arial"/>
                        </a:rPr>
                        <a:t> </a:t>
                      </a:r>
                      <a:r>
                        <a:rPr sz="550" spc="-50" dirty="0">
                          <a:latin typeface="Arial"/>
                          <a:cs typeface="Arial"/>
                        </a:rPr>
                        <a:t>9</a:t>
                      </a:r>
                      <a:r>
                        <a:rPr sz="550" spc="500" dirty="0">
                          <a:latin typeface="Arial"/>
                          <a:cs typeface="Arial"/>
                        </a:rPr>
                        <a:t> 	</a:t>
                      </a:r>
                      <a:r>
                        <a:rPr sz="550" dirty="0">
                          <a:latin typeface="Arial"/>
                          <a:cs typeface="Arial"/>
                        </a:rPr>
                        <a:t>solid</a:t>
                      </a:r>
                      <a:r>
                        <a:rPr sz="550" spc="-20" dirty="0">
                          <a:latin typeface="Arial"/>
                          <a:cs typeface="Arial"/>
                        </a:rPr>
                        <a:t> </a:t>
                      </a:r>
                      <a:r>
                        <a:rPr sz="550" dirty="0">
                          <a:latin typeface="Arial"/>
                          <a:cs typeface="Arial"/>
                        </a:rPr>
                        <a:t>tumor</a:t>
                      </a:r>
                      <a:r>
                        <a:rPr sz="550" spc="-20" dirty="0">
                          <a:latin typeface="Arial"/>
                          <a:cs typeface="Arial"/>
                        </a:rPr>
                        <a:t> </a:t>
                      </a:r>
                      <a:r>
                        <a:rPr sz="550" spc="-10" dirty="0">
                          <a:latin typeface="Arial"/>
                          <a:cs typeface="Arial"/>
                        </a:rPr>
                        <a:t>types</a:t>
                      </a:r>
                      <a:r>
                        <a:rPr sz="525" spc="-15" baseline="23809" dirty="0">
                          <a:latin typeface="Arial"/>
                          <a:cs typeface="Arial"/>
                        </a:rPr>
                        <a:t>22</a:t>
                      </a:r>
                      <a:endParaRPr sz="525" baseline="23809">
                        <a:latin typeface="Arial"/>
                        <a:cs typeface="Arial"/>
                      </a:endParaRPr>
                    </a:p>
                  </a:txBody>
                  <a:tcPr marL="0" marR="0" marT="44450" marB="0">
                    <a:lnR w="9525">
                      <a:solidFill>
                        <a:srgbClr val="FFFFFF"/>
                      </a:solidFill>
                      <a:prstDash val="solid"/>
                    </a:lnR>
                    <a:lnT w="6350">
                      <a:solidFill>
                        <a:srgbClr val="BEBEBE"/>
                      </a:solidFill>
                      <a:prstDash val="solid"/>
                    </a:lnT>
                    <a:lnB w="6350">
                      <a:solidFill>
                        <a:srgbClr val="BEBEBE"/>
                      </a:solidFill>
                      <a:prstDash val="solid"/>
                    </a:lnB>
                  </a:tcPr>
                </a:tc>
                <a:tc>
                  <a:txBody>
                    <a:bodyPr/>
                    <a:lstStyle/>
                    <a:p>
                      <a:pPr>
                        <a:lnSpc>
                          <a:spcPct val="100000"/>
                        </a:lnSpc>
                      </a:pPr>
                      <a:endParaRPr sz="550">
                        <a:latin typeface="Times New Roman"/>
                        <a:cs typeface="Times New Roman"/>
                      </a:endParaRPr>
                    </a:p>
                    <a:p>
                      <a:pPr>
                        <a:lnSpc>
                          <a:spcPct val="100000"/>
                        </a:lnSpc>
                        <a:spcBef>
                          <a:spcPts val="75"/>
                        </a:spcBef>
                      </a:pPr>
                      <a:endParaRPr sz="550">
                        <a:latin typeface="Times New Roman"/>
                        <a:cs typeface="Times New Roman"/>
                      </a:endParaRPr>
                    </a:p>
                    <a:p>
                      <a:pPr marL="134620" marR="61594" indent="-89535">
                        <a:lnSpc>
                          <a:spcPct val="100000"/>
                        </a:lnSpc>
                        <a:buClr>
                          <a:srgbClr val="1F69E7"/>
                        </a:buClr>
                        <a:buChar char="•"/>
                        <a:tabLst>
                          <a:tab pos="136525" algn="l"/>
                        </a:tabLst>
                      </a:pPr>
                      <a:r>
                        <a:rPr sz="550" dirty="0">
                          <a:latin typeface="Arial"/>
                          <a:cs typeface="Arial"/>
                        </a:rPr>
                        <a:t>Patients</a:t>
                      </a:r>
                      <a:r>
                        <a:rPr sz="550" spc="-35" dirty="0">
                          <a:latin typeface="Arial"/>
                          <a:cs typeface="Arial"/>
                        </a:rPr>
                        <a:t> </a:t>
                      </a:r>
                      <a:r>
                        <a:rPr sz="550" dirty="0">
                          <a:latin typeface="Arial"/>
                          <a:cs typeface="Arial"/>
                        </a:rPr>
                        <a:t>treated</a:t>
                      </a:r>
                      <a:r>
                        <a:rPr sz="550" spc="-45" dirty="0">
                          <a:latin typeface="Arial"/>
                          <a:cs typeface="Arial"/>
                        </a:rPr>
                        <a:t> </a:t>
                      </a:r>
                      <a:r>
                        <a:rPr sz="550" dirty="0">
                          <a:latin typeface="Arial"/>
                          <a:cs typeface="Arial"/>
                        </a:rPr>
                        <a:t>on-pathway</a:t>
                      </a:r>
                      <a:r>
                        <a:rPr sz="550" spc="-35" dirty="0">
                          <a:latin typeface="Arial"/>
                          <a:cs typeface="Arial"/>
                        </a:rPr>
                        <a:t> </a:t>
                      </a:r>
                      <a:r>
                        <a:rPr sz="550" dirty="0">
                          <a:latin typeface="Arial"/>
                          <a:cs typeface="Arial"/>
                        </a:rPr>
                        <a:t>had</a:t>
                      </a:r>
                      <a:r>
                        <a:rPr sz="550" spc="-20" dirty="0">
                          <a:latin typeface="Arial"/>
                          <a:cs typeface="Arial"/>
                        </a:rPr>
                        <a:t> </a:t>
                      </a:r>
                      <a:r>
                        <a:rPr sz="550" dirty="0">
                          <a:latin typeface="Arial"/>
                          <a:cs typeface="Arial"/>
                        </a:rPr>
                        <a:t>similar</a:t>
                      </a:r>
                      <a:r>
                        <a:rPr sz="550" spc="10" dirty="0">
                          <a:latin typeface="Arial"/>
                          <a:cs typeface="Arial"/>
                        </a:rPr>
                        <a:t> </a:t>
                      </a:r>
                      <a:r>
                        <a:rPr sz="550" dirty="0">
                          <a:latin typeface="Arial"/>
                          <a:cs typeface="Arial"/>
                        </a:rPr>
                        <a:t>rates</a:t>
                      </a:r>
                      <a:r>
                        <a:rPr sz="550" spc="-10" dirty="0">
                          <a:latin typeface="Arial"/>
                          <a:cs typeface="Arial"/>
                        </a:rPr>
                        <a:t> </a:t>
                      </a:r>
                      <a:r>
                        <a:rPr sz="550" dirty="0">
                          <a:latin typeface="Arial"/>
                          <a:cs typeface="Arial"/>
                        </a:rPr>
                        <a:t>of</a:t>
                      </a:r>
                      <a:r>
                        <a:rPr sz="550" spc="-10" dirty="0">
                          <a:latin typeface="Arial"/>
                          <a:cs typeface="Arial"/>
                        </a:rPr>
                        <a:t> hospitalization</a:t>
                      </a:r>
                      <a:r>
                        <a:rPr sz="550" spc="500" dirty="0">
                          <a:latin typeface="Arial"/>
                          <a:cs typeface="Arial"/>
                        </a:rPr>
                        <a:t> 	</a:t>
                      </a:r>
                      <a:r>
                        <a:rPr sz="550" dirty="0">
                          <a:latin typeface="Arial"/>
                          <a:cs typeface="Arial"/>
                        </a:rPr>
                        <a:t>&amp;</a:t>
                      </a:r>
                      <a:r>
                        <a:rPr sz="550" spc="-5" dirty="0">
                          <a:latin typeface="Arial"/>
                          <a:cs typeface="Arial"/>
                        </a:rPr>
                        <a:t> </a:t>
                      </a:r>
                      <a:r>
                        <a:rPr sz="550" dirty="0">
                          <a:latin typeface="Arial"/>
                          <a:cs typeface="Arial"/>
                        </a:rPr>
                        <a:t>ED</a:t>
                      </a:r>
                      <a:r>
                        <a:rPr sz="550" spc="-15" dirty="0">
                          <a:latin typeface="Arial"/>
                          <a:cs typeface="Arial"/>
                        </a:rPr>
                        <a:t> </a:t>
                      </a:r>
                      <a:r>
                        <a:rPr sz="550" spc="-10" dirty="0">
                          <a:latin typeface="Arial"/>
                          <a:cs typeface="Arial"/>
                        </a:rPr>
                        <a:t>visits</a:t>
                      </a:r>
                      <a:r>
                        <a:rPr sz="525" spc="-15" baseline="23809" dirty="0">
                          <a:latin typeface="Arial"/>
                          <a:cs typeface="Arial"/>
                        </a:rPr>
                        <a:t>7</a:t>
                      </a:r>
                      <a:endParaRPr sz="525" baseline="23809">
                        <a:latin typeface="Arial"/>
                        <a:cs typeface="Arial"/>
                      </a:endParaRPr>
                    </a:p>
                  </a:txBody>
                  <a:tcPr marL="0" marR="0" marT="0" marB="0">
                    <a:lnL w="9525">
                      <a:solidFill>
                        <a:srgbClr val="FFFFFF"/>
                      </a:solidFill>
                      <a:prstDash val="solid"/>
                    </a:lnL>
                    <a:lnR w="9525">
                      <a:solidFill>
                        <a:srgbClr val="FFFFFF"/>
                      </a:solidFill>
                      <a:prstDash val="solid"/>
                    </a:lnR>
                    <a:lnT w="6350">
                      <a:solidFill>
                        <a:srgbClr val="BEBEBE"/>
                      </a:solidFill>
                      <a:prstDash val="solid"/>
                    </a:lnT>
                    <a:lnB w="6350">
                      <a:solidFill>
                        <a:srgbClr val="BEBEBE"/>
                      </a:solidFill>
                      <a:prstDash val="solid"/>
                    </a:lnB>
                  </a:tcPr>
                </a:tc>
                <a:tc>
                  <a:txBody>
                    <a:bodyPr/>
                    <a:lstStyle/>
                    <a:p>
                      <a:pPr>
                        <a:lnSpc>
                          <a:spcPct val="100000"/>
                        </a:lnSpc>
                      </a:pPr>
                      <a:endParaRPr sz="550">
                        <a:latin typeface="Times New Roman"/>
                        <a:cs typeface="Times New Roman"/>
                      </a:endParaRPr>
                    </a:p>
                    <a:p>
                      <a:pPr>
                        <a:lnSpc>
                          <a:spcPct val="100000"/>
                        </a:lnSpc>
                        <a:spcBef>
                          <a:spcPts val="405"/>
                        </a:spcBef>
                      </a:pPr>
                      <a:endParaRPr sz="550">
                        <a:latin typeface="Times New Roman"/>
                        <a:cs typeface="Times New Roman"/>
                      </a:endParaRPr>
                    </a:p>
                    <a:p>
                      <a:pPr marL="635"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0" marB="0">
                    <a:lnL w="9525">
                      <a:solidFill>
                        <a:srgbClr val="FFFFFF"/>
                      </a:solidFill>
                      <a:prstDash val="solid"/>
                    </a:lnL>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4"/>
                  </a:ext>
                </a:extLst>
              </a:tr>
              <a:tr h="342900">
                <a:tc>
                  <a:txBody>
                    <a:bodyPr/>
                    <a:lstStyle/>
                    <a:p>
                      <a:pPr>
                        <a:lnSpc>
                          <a:spcPct val="100000"/>
                        </a:lnSpc>
                        <a:spcBef>
                          <a:spcPts val="470"/>
                        </a:spcBef>
                      </a:pPr>
                      <a:endParaRPr sz="500">
                        <a:latin typeface="Times New Roman"/>
                        <a:cs typeface="Times New Roman"/>
                      </a:endParaRPr>
                    </a:p>
                    <a:p>
                      <a:pPr marL="3810" algn="ctr">
                        <a:lnSpc>
                          <a:spcPct val="100000"/>
                        </a:lnSpc>
                      </a:pPr>
                      <a:r>
                        <a:rPr sz="500" b="1" spc="-10" dirty="0">
                          <a:solidFill>
                            <a:srgbClr val="FFFFFF"/>
                          </a:solidFill>
                          <a:latin typeface="Arial"/>
                          <a:cs typeface="Arial"/>
                        </a:rPr>
                        <a:t>Evolent</a:t>
                      </a:r>
                      <a:endParaRPr sz="500">
                        <a:latin typeface="Arial"/>
                        <a:cs typeface="Arial"/>
                      </a:endParaRPr>
                    </a:p>
                  </a:txBody>
                  <a:tcPr marL="0" marR="0" marT="59690" marB="0">
                    <a:lnT w="9525">
                      <a:solidFill>
                        <a:srgbClr val="FFFFFF"/>
                      </a:solidFill>
                      <a:prstDash val="solid"/>
                    </a:lnT>
                    <a:lnB w="9525">
                      <a:solidFill>
                        <a:srgbClr val="FFFFFF"/>
                      </a:solidFill>
                      <a:prstDash val="solid"/>
                    </a:lnB>
                  </a:tcPr>
                </a:tc>
                <a:tc>
                  <a:txBody>
                    <a:bodyPr/>
                    <a:lstStyle/>
                    <a:p>
                      <a:pPr marL="108585" indent="-57785">
                        <a:lnSpc>
                          <a:spcPct val="100000"/>
                        </a:lnSpc>
                        <a:spcBef>
                          <a:spcPts val="350"/>
                        </a:spcBef>
                        <a:buClr>
                          <a:srgbClr val="1F69E7"/>
                        </a:buClr>
                        <a:buChar char="•"/>
                        <a:tabLst>
                          <a:tab pos="108585" algn="l"/>
                        </a:tabLst>
                      </a:pPr>
                      <a:r>
                        <a:rPr sz="550" dirty="0">
                          <a:latin typeface="Arial"/>
                          <a:cs typeface="Arial"/>
                        </a:rPr>
                        <a:t>~$2.1mill</a:t>
                      </a:r>
                      <a:r>
                        <a:rPr sz="550" spc="-10" dirty="0">
                          <a:latin typeface="Arial"/>
                          <a:cs typeface="Arial"/>
                        </a:rPr>
                        <a:t> </a:t>
                      </a:r>
                      <a:r>
                        <a:rPr sz="550" dirty="0">
                          <a:latin typeface="Arial"/>
                          <a:cs typeface="Arial"/>
                        </a:rPr>
                        <a:t>TTC</a:t>
                      </a:r>
                      <a:r>
                        <a:rPr sz="550" spc="15" dirty="0">
                          <a:latin typeface="Arial"/>
                          <a:cs typeface="Arial"/>
                        </a:rPr>
                        <a:t> </a:t>
                      </a:r>
                      <a:r>
                        <a:rPr sz="550" dirty="0">
                          <a:latin typeface="Arial"/>
                          <a:cs typeface="Arial"/>
                        </a:rPr>
                        <a:t>savings</a:t>
                      </a:r>
                      <a:r>
                        <a:rPr sz="550" spc="-20" dirty="0">
                          <a:latin typeface="Arial"/>
                          <a:cs typeface="Arial"/>
                        </a:rPr>
                        <a:t> </a:t>
                      </a:r>
                      <a:r>
                        <a:rPr sz="550" dirty="0">
                          <a:latin typeface="Arial"/>
                          <a:cs typeface="Arial"/>
                        </a:rPr>
                        <a:t>for</a:t>
                      </a:r>
                      <a:r>
                        <a:rPr sz="550" spc="-25" dirty="0">
                          <a:latin typeface="Arial"/>
                          <a:cs typeface="Arial"/>
                        </a:rPr>
                        <a:t> </a:t>
                      </a:r>
                      <a:r>
                        <a:rPr sz="550" dirty="0">
                          <a:latin typeface="Arial"/>
                          <a:cs typeface="Arial"/>
                        </a:rPr>
                        <a:t>200</a:t>
                      </a:r>
                      <a:r>
                        <a:rPr sz="550" spc="-15" dirty="0">
                          <a:latin typeface="Arial"/>
                          <a:cs typeface="Arial"/>
                        </a:rPr>
                        <a:t> </a:t>
                      </a:r>
                      <a:r>
                        <a:rPr sz="550" dirty="0">
                          <a:latin typeface="Arial"/>
                          <a:cs typeface="Arial"/>
                        </a:rPr>
                        <a:t>reviewed</a:t>
                      </a:r>
                      <a:r>
                        <a:rPr sz="550" spc="-15" dirty="0">
                          <a:latin typeface="Arial"/>
                          <a:cs typeface="Arial"/>
                        </a:rPr>
                        <a:t> </a:t>
                      </a:r>
                      <a:r>
                        <a:rPr sz="550" dirty="0">
                          <a:latin typeface="Arial"/>
                          <a:cs typeface="Arial"/>
                        </a:rPr>
                        <a:t>on-</a:t>
                      </a:r>
                      <a:r>
                        <a:rPr sz="550" spc="-10" dirty="0">
                          <a:latin typeface="Arial"/>
                          <a:cs typeface="Arial"/>
                        </a:rPr>
                        <a:t>pathway</a:t>
                      </a:r>
                      <a:r>
                        <a:rPr sz="550" spc="-30" dirty="0">
                          <a:latin typeface="Arial"/>
                          <a:cs typeface="Arial"/>
                        </a:rPr>
                        <a:t> </a:t>
                      </a:r>
                      <a:r>
                        <a:rPr sz="550" dirty="0">
                          <a:latin typeface="Arial"/>
                          <a:cs typeface="Arial"/>
                        </a:rPr>
                        <a:t>pt.</a:t>
                      </a:r>
                      <a:r>
                        <a:rPr sz="550" spc="-5" dirty="0">
                          <a:latin typeface="Arial"/>
                          <a:cs typeface="Arial"/>
                        </a:rPr>
                        <a:t> </a:t>
                      </a:r>
                      <a:r>
                        <a:rPr sz="550" spc="-10" dirty="0">
                          <a:latin typeface="Arial"/>
                          <a:cs typeface="Arial"/>
                        </a:rPr>
                        <a:t>cases</a:t>
                      </a:r>
                      <a:r>
                        <a:rPr sz="525" spc="-15" baseline="23809" dirty="0">
                          <a:latin typeface="Arial"/>
                          <a:cs typeface="Arial"/>
                        </a:rPr>
                        <a:t>8</a:t>
                      </a:r>
                      <a:endParaRPr sz="525" baseline="23809">
                        <a:latin typeface="Arial"/>
                        <a:cs typeface="Arial"/>
                      </a:endParaRPr>
                    </a:p>
                    <a:p>
                      <a:pPr marL="108585" indent="-57785">
                        <a:lnSpc>
                          <a:spcPct val="100000"/>
                        </a:lnSpc>
                        <a:buClr>
                          <a:srgbClr val="1F69E7"/>
                        </a:buClr>
                        <a:buChar char="•"/>
                        <a:tabLst>
                          <a:tab pos="108585" algn="l"/>
                        </a:tabLst>
                      </a:pPr>
                      <a:r>
                        <a:rPr sz="550" dirty="0">
                          <a:latin typeface="Arial"/>
                          <a:cs typeface="Arial"/>
                        </a:rPr>
                        <a:t>~13.5%</a:t>
                      </a:r>
                      <a:r>
                        <a:rPr sz="550" spc="-35" dirty="0">
                          <a:latin typeface="Arial"/>
                          <a:cs typeface="Arial"/>
                        </a:rPr>
                        <a:t> </a:t>
                      </a:r>
                      <a:r>
                        <a:rPr sz="550" dirty="0">
                          <a:latin typeface="Arial"/>
                          <a:cs typeface="Arial"/>
                        </a:rPr>
                        <a:t>reduction</a:t>
                      </a:r>
                      <a:r>
                        <a:rPr sz="550" spc="-25" dirty="0">
                          <a:latin typeface="Arial"/>
                          <a:cs typeface="Arial"/>
                        </a:rPr>
                        <a:t> </a:t>
                      </a:r>
                      <a:r>
                        <a:rPr sz="550" dirty="0">
                          <a:latin typeface="Arial"/>
                          <a:cs typeface="Arial"/>
                        </a:rPr>
                        <a:t>in</a:t>
                      </a:r>
                      <a:r>
                        <a:rPr sz="550" spc="15" dirty="0">
                          <a:latin typeface="Arial"/>
                          <a:cs typeface="Arial"/>
                        </a:rPr>
                        <a:t> </a:t>
                      </a:r>
                      <a:r>
                        <a:rPr sz="550" dirty="0">
                          <a:latin typeface="Arial"/>
                          <a:cs typeface="Arial"/>
                        </a:rPr>
                        <a:t>total</a:t>
                      </a:r>
                      <a:r>
                        <a:rPr sz="550" spc="-40" dirty="0">
                          <a:latin typeface="Arial"/>
                          <a:cs typeface="Arial"/>
                        </a:rPr>
                        <a:t> </a:t>
                      </a:r>
                      <a:r>
                        <a:rPr sz="550" dirty="0">
                          <a:latin typeface="Arial"/>
                          <a:cs typeface="Arial"/>
                        </a:rPr>
                        <a:t>drug cost</a:t>
                      </a:r>
                      <a:r>
                        <a:rPr sz="550" spc="-20" dirty="0">
                          <a:latin typeface="Arial"/>
                          <a:cs typeface="Arial"/>
                        </a:rPr>
                        <a:t> </a:t>
                      </a:r>
                      <a:r>
                        <a:rPr sz="550" dirty="0">
                          <a:latin typeface="Arial"/>
                          <a:cs typeface="Arial"/>
                        </a:rPr>
                        <a:t>after</a:t>
                      </a:r>
                      <a:r>
                        <a:rPr sz="550" spc="-10" dirty="0">
                          <a:latin typeface="Arial"/>
                          <a:cs typeface="Arial"/>
                        </a:rPr>
                        <a:t> </a:t>
                      </a:r>
                      <a:r>
                        <a:rPr sz="550" dirty="0">
                          <a:latin typeface="Arial"/>
                          <a:cs typeface="Arial"/>
                        </a:rPr>
                        <a:t>15</a:t>
                      </a:r>
                      <a:r>
                        <a:rPr sz="550" spc="-15" dirty="0">
                          <a:latin typeface="Arial"/>
                          <a:cs typeface="Arial"/>
                        </a:rPr>
                        <a:t> </a:t>
                      </a:r>
                      <a:r>
                        <a:rPr sz="550" dirty="0">
                          <a:latin typeface="Arial"/>
                          <a:cs typeface="Arial"/>
                        </a:rPr>
                        <a:t>months</a:t>
                      </a:r>
                      <a:r>
                        <a:rPr sz="550" spc="-20" dirty="0">
                          <a:latin typeface="Arial"/>
                          <a:cs typeface="Arial"/>
                        </a:rPr>
                        <a:t> </a:t>
                      </a:r>
                      <a:r>
                        <a:rPr sz="550" dirty="0">
                          <a:latin typeface="Arial"/>
                          <a:cs typeface="Arial"/>
                        </a:rPr>
                        <a:t>of pathways</a:t>
                      </a:r>
                      <a:r>
                        <a:rPr sz="550" spc="-20" dirty="0">
                          <a:latin typeface="Arial"/>
                          <a:cs typeface="Arial"/>
                        </a:rPr>
                        <a:t> </a:t>
                      </a:r>
                      <a:r>
                        <a:rPr sz="550" spc="-10" dirty="0">
                          <a:latin typeface="Arial"/>
                          <a:cs typeface="Arial"/>
                        </a:rPr>
                        <a:t>implementation,</a:t>
                      </a:r>
                      <a:endParaRPr sz="550">
                        <a:latin typeface="Arial"/>
                        <a:cs typeface="Arial"/>
                      </a:endParaRPr>
                    </a:p>
                    <a:p>
                      <a:pPr marL="109855">
                        <a:lnSpc>
                          <a:spcPct val="100000"/>
                        </a:lnSpc>
                      </a:pPr>
                      <a:r>
                        <a:rPr sz="550" dirty="0">
                          <a:latin typeface="Arial"/>
                          <a:cs typeface="Arial"/>
                        </a:rPr>
                        <a:t>~5%</a:t>
                      </a:r>
                      <a:r>
                        <a:rPr sz="550" spc="-25" dirty="0">
                          <a:latin typeface="Arial"/>
                          <a:cs typeface="Arial"/>
                        </a:rPr>
                        <a:t> </a:t>
                      </a:r>
                      <a:r>
                        <a:rPr sz="550" dirty="0">
                          <a:latin typeface="Arial"/>
                          <a:cs typeface="Arial"/>
                        </a:rPr>
                        <a:t>overall</a:t>
                      </a:r>
                      <a:r>
                        <a:rPr sz="550" spc="-30" dirty="0">
                          <a:latin typeface="Arial"/>
                          <a:cs typeface="Arial"/>
                        </a:rPr>
                        <a:t> </a:t>
                      </a:r>
                      <a:r>
                        <a:rPr sz="550" dirty="0">
                          <a:latin typeface="Arial"/>
                          <a:cs typeface="Arial"/>
                        </a:rPr>
                        <a:t>TTC </a:t>
                      </a:r>
                      <a:r>
                        <a:rPr sz="550" spc="-10" dirty="0">
                          <a:latin typeface="Arial"/>
                          <a:cs typeface="Arial"/>
                        </a:rPr>
                        <a:t>reduction</a:t>
                      </a:r>
                      <a:r>
                        <a:rPr sz="525" spc="-15" baseline="23809" dirty="0">
                          <a:latin typeface="Arial"/>
                          <a:cs typeface="Arial"/>
                        </a:rPr>
                        <a:t>9</a:t>
                      </a:r>
                      <a:endParaRPr sz="525" baseline="23809">
                        <a:latin typeface="Arial"/>
                        <a:cs typeface="Arial"/>
                      </a:endParaRPr>
                    </a:p>
                  </a:txBody>
                  <a:tcPr marL="0" marR="0" marT="44450" marB="0">
                    <a:lnR w="9525">
                      <a:solidFill>
                        <a:srgbClr val="FFFFFF"/>
                      </a:solidFill>
                      <a:prstDash val="solid"/>
                    </a:lnR>
                    <a:lnT w="6350">
                      <a:solidFill>
                        <a:srgbClr val="BEBEBE"/>
                      </a:solidFill>
                      <a:prstDash val="solid"/>
                    </a:lnT>
                    <a:lnB w="6350">
                      <a:solidFill>
                        <a:srgbClr val="BEBEBE"/>
                      </a:solidFill>
                      <a:prstDash val="solid"/>
                    </a:lnB>
                  </a:tcPr>
                </a:tc>
                <a:tc>
                  <a:txBody>
                    <a:bodyPr/>
                    <a:lstStyle/>
                    <a:p>
                      <a:pPr>
                        <a:lnSpc>
                          <a:spcPct val="100000"/>
                        </a:lnSpc>
                        <a:spcBef>
                          <a:spcPts val="375"/>
                        </a:spcBef>
                      </a:pPr>
                      <a:endParaRPr sz="550">
                        <a:latin typeface="Times New Roman"/>
                        <a:cs typeface="Times New Roman"/>
                      </a:endParaRPr>
                    </a:p>
                    <a:p>
                      <a:pPr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47625" marB="0">
                    <a:lnL w="9525">
                      <a:solidFill>
                        <a:srgbClr val="FFFFFF"/>
                      </a:solidFill>
                      <a:prstDash val="solid"/>
                    </a:lnL>
                    <a:lnR w="9525">
                      <a:solidFill>
                        <a:srgbClr val="FFFFFF"/>
                      </a:solidFill>
                      <a:prstDash val="solid"/>
                    </a:lnR>
                    <a:lnT w="6350">
                      <a:solidFill>
                        <a:srgbClr val="BEBEBE"/>
                      </a:solidFill>
                      <a:prstDash val="solid"/>
                    </a:lnT>
                    <a:lnB w="6350">
                      <a:solidFill>
                        <a:srgbClr val="BEBEBE"/>
                      </a:solidFill>
                      <a:prstDash val="solid"/>
                    </a:lnB>
                    <a:solidFill>
                      <a:srgbClr val="F1F1F1"/>
                    </a:solidFill>
                  </a:tcPr>
                </a:tc>
                <a:tc>
                  <a:txBody>
                    <a:bodyPr/>
                    <a:lstStyle/>
                    <a:p>
                      <a:pPr>
                        <a:lnSpc>
                          <a:spcPct val="100000"/>
                        </a:lnSpc>
                        <a:spcBef>
                          <a:spcPts val="375"/>
                        </a:spcBef>
                      </a:pPr>
                      <a:endParaRPr sz="550">
                        <a:latin typeface="Times New Roman"/>
                        <a:cs typeface="Times New Roman"/>
                      </a:endParaRPr>
                    </a:p>
                    <a:p>
                      <a:pPr marL="635"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47625" marB="0">
                    <a:lnL w="9525">
                      <a:solidFill>
                        <a:srgbClr val="FFFFFF"/>
                      </a:solidFill>
                      <a:prstDash val="solid"/>
                    </a:lnL>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5"/>
                  </a:ext>
                </a:extLst>
              </a:tr>
              <a:tr h="259079">
                <a:tc>
                  <a:txBody>
                    <a:bodyPr/>
                    <a:lstStyle/>
                    <a:p>
                      <a:pPr>
                        <a:lnSpc>
                          <a:spcPct val="100000"/>
                        </a:lnSpc>
                        <a:spcBef>
                          <a:spcPts val="140"/>
                        </a:spcBef>
                      </a:pPr>
                      <a:endParaRPr sz="500">
                        <a:latin typeface="Times New Roman"/>
                        <a:cs typeface="Times New Roman"/>
                      </a:endParaRPr>
                    </a:p>
                    <a:p>
                      <a:pPr marL="3810" algn="ctr">
                        <a:lnSpc>
                          <a:spcPct val="100000"/>
                        </a:lnSpc>
                      </a:pPr>
                      <a:r>
                        <a:rPr sz="500" b="1" spc="-10" dirty="0">
                          <a:solidFill>
                            <a:srgbClr val="FFFFFF"/>
                          </a:solidFill>
                          <a:latin typeface="Arial"/>
                          <a:cs typeface="Arial"/>
                        </a:rPr>
                        <a:t>Cigna</a:t>
                      </a:r>
                      <a:endParaRPr sz="500">
                        <a:latin typeface="Arial"/>
                        <a:cs typeface="Arial"/>
                      </a:endParaRPr>
                    </a:p>
                  </a:txBody>
                  <a:tcPr marL="0" marR="0" marT="17780" marB="0">
                    <a:lnT w="9525">
                      <a:solidFill>
                        <a:srgbClr val="FFFFFF"/>
                      </a:solidFill>
                      <a:prstDash val="solid"/>
                    </a:lnT>
                  </a:tcPr>
                </a:tc>
                <a:tc>
                  <a:txBody>
                    <a:bodyPr/>
                    <a:lstStyle/>
                    <a:p>
                      <a:pPr marL="107950" marR="202565" indent="-57785">
                        <a:lnSpc>
                          <a:spcPct val="100000"/>
                        </a:lnSpc>
                        <a:spcBef>
                          <a:spcPts val="350"/>
                        </a:spcBef>
                        <a:buClr>
                          <a:srgbClr val="1F69E7"/>
                        </a:buClr>
                        <a:buChar char="•"/>
                        <a:tabLst>
                          <a:tab pos="109855" algn="l"/>
                        </a:tabLst>
                      </a:pPr>
                      <a:r>
                        <a:rPr sz="550" dirty="0">
                          <a:latin typeface="Arial"/>
                          <a:cs typeface="Arial"/>
                        </a:rPr>
                        <a:t>Increased</a:t>
                      </a:r>
                      <a:r>
                        <a:rPr sz="550" spc="-45" dirty="0">
                          <a:latin typeface="Arial"/>
                          <a:cs typeface="Arial"/>
                        </a:rPr>
                        <a:t> </a:t>
                      </a:r>
                      <a:r>
                        <a:rPr sz="550" dirty="0">
                          <a:latin typeface="Arial"/>
                          <a:cs typeface="Arial"/>
                        </a:rPr>
                        <a:t>on-pathway</a:t>
                      </a:r>
                      <a:r>
                        <a:rPr sz="550" spc="-30" dirty="0">
                          <a:latin typeface="Arial"/>
                          <a:cs typeface="Arial"/>
                        </a:rPr>
                        <a:t> </a:t>
                      </a:r>
                      <a:r>
                        <a:rPr sz="550" dirty="0">
                          <a:latin typeface="Arial"/>
                          <a:cs typeface="Arial"/>
                        </a:rPr>
                        <a:t>rate</a:t>
                      </a:r>
                      <a:r>
                        <a:rPr sz="550" spc="-5" dirty="0">
                          <a:latin typeface="Arial"/>
                          <a:cs typeface="Arial"/>
                        </a:rPr>
                        <a:t> </a:t>
                      </a:r>
                      <a:r>
                        <a:rPr sz="550" dirty="0">
                          <a:latin typeface="Arial"/>
                          <a:cs typeface="Arial"/>
                        </a:rPr>
                        <a:t>by</a:t>
                      </a:r>
                      <a:r>
                        <a:rPr sz="550" spc="-10" dirty="0">
                          <a:latin typeface="Arial"/>
                          <a:cs typeface="Arial"/>
                        </a:rPr>
                        <a:t> </a:t>
                      </a:r>
                      <a:r>
                        <a:rPr sz="550" dirty="0">
                          <a:latin typeface="Arial"/>
                          <a:cs typeface="Arial"/>
                        </a:rPr>
                        <a:t>5.2%</a:t>
                      </a:r>
                      <a:r>
                        <a:rPr sz="550" spc="-20" dirty="0">
                          <a:latin typeface="Arial"/>
                          <a:cs typeface="Arial"/>
                        </a:rPr>
                        <a:t> </a:t>
                      </a:r>
                      <a:r>
                        <a:rPr sz="550" dirty="0">
                          <a:latin typeface="Arial"/>
                          <a:cs typeface="Arial"/>
                        </a:rPr>
                        <a:t>(71.9%</a:t>
                      </a:r>
                      <a:r>
                        <a:rPr sz="550" spc="-30" dirty="0">
                          <a:latin typeface="Arial"/>
                          <a:cs typeface="Arial"/>
                        </a:rPr>
                        <a:t> </a:t>
                      </a:r>
                      <a:r>
                        <a:rPr sz="550" dirty="0">
                          <a:latin typeface="Arial"/>
                          <a:cs typeface="Arial"/>
                        </a:rPr>
                        <a:t>to</a:t>
                      </a:r>
                      <a:r>
                        <a:rPr sz="550" spc="-5" dirty="0">
                          <a:latin typeface="Arial"/>
                          <a:cs typeface="Arial"/>
                        </a:rPr>
                        <a:t> </a:t>
                      </a:r>
                      <a:r>
                        <a:rPr sz="550" dirty="0">
                          <a:latin typeface="Arial"/>
                          <a:cs typeface="Arial"/>
                        </a:rPr>
                        <a:t>77.1%)</a:t>
                      </a:r>
                      <a:r>
                        <a:rPr sz="550" spc="-10" dirty="0">
                          <a:latin typeface="Arial"/>
                          <a:cs typeface="Arial"/>
                        </a:rPr>
                        <a:t> </a:t>
                      </a:r>
                      <a:r>
                        <a:rPr sz="550" dirty="0">
                          <a:latin typeface="Arial"/>
                          <a:cs typeface="Arial"/>
                        </a:rPr>
                        <a:t>&amp;</a:t>
                      </a:r>
                      <a:r>
                        <a:rPr sz="550" spc="-5" dirty="0">
                          <a:latin typeface="Arial"/>
                          <a:cs typeface="Arial"/>
                        </a:rPr>
                        <a:t> </a:t>
                      </a:r>
                      <a:r>
                        <a:rPr sz="550" dirty="0">
                          <a:latin typeface="Arial"/>
                          <a:cs typeface="Arial"/>
                        </a:rPr>
                        <a:t>cost savings</a:t>
                      </a:r>
                      <a:r>
                        <a:rPr sz="550" spc="-20" dirty="0">
                          <a:latin typeface="Arial"/>
                          <a:cs typeface="Arial"/>
                        </a:rPr>
                        <a:t> </a:t>
                      </a:r>
                      <a:r>
                        <a:rPr sz="550" dirty="0">
                          <a:latin typeface="Arial"/>
                          <a:cs typeface="Arial"/>
                        </a:rPr>
                        <a:t>of</a:t>
                      </a:r>
                      <a:r>
                        <a:rPr sz="550" spc="-5" dirty="0">
                          <a:latin typeface="Arial"/>
                          <a:cs typeface="Arial"/>
                        </a:rPr>
                        <a:t> </a:t>
                      </a:r>
                      <a:r>
                        <a:rPr sz="550" spc="-20" dirty="0">
                          <a:latin typeface="Arial"/>
                          <a:cs typeface="Arial"/>
                        </a:rPr>
                        <a:t>$24M</a:t>
                      </a:r>
                      <a:r>
                        <a:rPr sz="550" spc="500" dirty="0">
                          <a:latin typeface="Arial"/>
                          <a:cs typeface="Arial"/>
                        </a:rPr>
                        <a:t> 	</a:t>
                      </a:r>
                      <a:r>
                        <a:rPr sz="550" dirty="0">
                          <a:latin typeface="Arial"/>
                          <a:cs typeface="Arial"/>
                        </a:rPr>
                        <a:t>($0.13</a:t>
                      </a:r>
                      <a:r>
                        <a:rPr sz="550" spc="-40" dirty="0">
                          <a:latin typeface="Arial"/>
                          <a:cs typeface="Arial"/>
                        </a:rPr>
                        <a:t> </a:t>
                      </a:r>
                      <a:r>
                        <a:rPr sz="550" dirty="0">
                          <a:latin typeface="Arial"/>
                          <a:cs typeface="Arial"/>
                        </a:rPr>
                        <a:t>PMPM in</a:t>
                      </a:r>
                      <a:r>
                        <a:rPr sz="550" spc="-5" dirty="0">
                          <a:latin typeface="Arial"/>
                          <a:cs typeface="Arial"/>
                        </a:rPr>
                        <a:t> </a:t>
                      </a:r>
                      <a:r>
                        <a:rPr sz="550" dirty="0">
                          <a:latin typeface="Arial"/>
                          <a:cs typeface="Arial"/>
                        </a:rPr>
                        <a:t>COMM</a:t>
                      </a:r>
                      <a:r>
                        <a:rPr sz="550" spc="15" dirty="0">
                          <a:latin typeface="Arial"/>
                          <a:cs typeface="Arial"/>
                        </a:rPr>
                        <a:t> </a:t>
                      </a:r>
                      <a:r>
                        <a:rPr sz="550" dirty="0">
                          <a:latin typeface="Arial"/>
                          <a:cs typeface="Arial"/>
                        </a:rPr>
                        <a:t>pop.)</a:t>
                      </a:r>
                      <a:r>
                        <a:rPr sz="550" spc="-35" dirty="0">
                          <a:latin typeface="Arial"/>
                          <a:cs typeface="Arial"/>
                        </a:rPr>
                        <a:t> </a:t>
                      </a:r>
                      <a:r>
                        <a:rPr sz="550" dirty="0">
                          <a:latin typeface="Arial"/>
                          <a:cs typeface="Arial"/>
                        </a:rPr>
                        <a:t>over</a:t>
                      </a:r>
                      <a:r>
                        <a:rPr sz="550" spc="-15" dirty="0">
                          <a:latin typeface="Arial"/>
                          <a:cs typeface="Arial"/>
                        </a:rPr>
                        <a:t> </a:t>
                      </a:r>
                      <a:r>
                        <a:rPr sz="550" dirty="0">
                          <a:latin typeface="Arial"/>
                          <a:cs typeface="Arial"/>
                        </a:rPr>
                        <a:t>18</a:t>
                      </a:r>
                      <a:r>
                        <a:rPr sz="550" spc="-25" dirty="0">
                          <a:latin typeface="Arial"/>
                          <a:cs typeface="Arial"/>
                        </a:rPr>
                        <a:t> </a:t>
                      </a:r>
                      <a:r>
                        <a:rPr sz="550" dirty="0">
                          <a:latin typeface="Arial"/>
                          <a:cs typeface="Arial"/>
                        </a:rPr>
                        <a:t>mo.</a:t>
                      </a:r>
                      <a:r>
                        <a:rPr sz="550" spc="-5" dirty="0">
                          <a:latin typeface="Arial"/>
                          <a:cs typeface="Arial"/>
                        </a:rPr>
                        <a:t> </a:t>
                      </a:r>
                      <a:r>
                        <a:rPr sz="550" spc="-10" dirty="0">
                          <a:latin typeface="Arial"/>
                          <a:cs typeface="Arial"/>
                        </a:rPr>
                        <a:t>period</a:t>
                      </a:r>
                      <a:endParaRPr sz="550">
                        <a:latin typeface="Arial"/>
                        <a:cs typeface="Arial"/>
                      </a:endParaRPr>
                    </a:p>
                  </a:txBody>
                  <a:tcPr marL="0" marR="0" marT="44450" marB="0">
                    <a:lnR w="9525">
                      <a:solidFill>
                        <a:srgbClr val="FFFFFF"/>
                      </a:solidFill>
                      <a:prstDash val="solid"/>
                    </a:lnR>
                    <a:lnT w="6350">
                      <a:solidFill>
                        <a:srgbClr val="BEBEBE"/>
                      </a:solidFill>
                      <a:prstDash val="solid"/>
                    </a:lnT>
                  </a:tcPr>
                </a:tc>
                <a:tc>
                  <a:txBody>
                    <a:bodyPr/>
                    <a:lstStyle/>
                    <a:p>
                      <a:pPr>
                        <a:lnSpc>
                          <a:spcPct val="100000"/>
                        </a:lnSpc>
                        <a:spcBef>
                          <a:spcPts val="45"/>
                        </a:spcBef>
                      </a:pPr>
                      <a:endParaRPr sz="550">
                        <a:latin typeface="Times New Roman"/>
                        <a:cs typeface="Times New Roman"/>
                      </a:endParaRPr>
                    </a:p>
                    <a:p>
                      <a:pPr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5715" marB="0">
                    <a:lnL w="9525">
                      <a:solidFill>
                        <a:srgbClr val="FFFFFF"/>
                      </a:solidFill>
                      <a:prstDash val="solid"/>
                    </a:lnL>
                    <a:lnR w="9525">
                      <a:solidFill>
                        <a:srgbClr val="FFFFFF"/>
                      </a:solidFill>
                      <a:prstDash val="solid"/>
                    </a:lnR>
                    <a:lnT w="6350">
                      <a:solidFill>
                        <a:srgbClr val="BEBEBE"/>
                      </a:solidFill>
                      <a:prstDash val="solid"/>
                    </a:lnT>
                    <a:solidFill>
                      <a:srgbClr val="F1F1F1"/>
                    </a:solidFill>
                  </a:tcPr>
                </a:tc>
                <a:tc>
                  <a:txBody>
                    <a:bodyPr/>
                    <a:lstStyle/>
                    <a:p>
                      <a:pPr>
                        <a:lnSpc>
                          <a:spcPct val="100000"/>
                        </a:lnSpc>
                        <a:spcBef>
                          <a:spcPts val="45"/>
                        </a:spcBef>
                      </a:pPr>
                      <a:endParaRPr sz="550">
                        <a:latin typeface="Times New Roman"/>
                        <a:cs typeface="Times New Roman"/>
                      </a:endParaRPr>
                    </a:p>
                    <a:p>
                      <a:pPr marL="635" algn="ctr">
                        <a:lnSpc>
                          <a:spcPct val="100000"/>
                        </a:lnSpc>
                      </a:pPr>
                      <a:r>
                        <a:rPr sz="550" spc="-10" dirty="0">
                          <a:latin typeface="Arial"/>
                          <a:cs typeface="Arial"/>
                        </a:rPr>
                        <a:t>-</a:t>
                      </a:r>
                      <a:r>
                        <a:rPr sz="550" spc="-50" dirty="0">
                          <a:latin typeface="Arial"/>
                          <a:cs typeface="Arial"/>
                        </a:rPr>
                        <a:t>-</a:t>
                      </a:r>
                      <a:endParaRPr sz="550">
                        <a:latin typeface="Arial"/>
                        <a:cs typeface="Arial"/>
                      </a:endParaRPr>
                    </a:p>
                  </a:txBody>
                  <a:tcPr marL="0" marR="0" marT="5715" marB="0">
                    <a:lnL w="9525">
                      <a:solidFill>
                        <a:srgbClr val="FFFFFF"/>
                      </a:solidFill>
                      <a:prstDash val="solid"/>
                    </a:lnL>
                    <a:lnT w="6350">
                      <a:solidFill>
                        <a:srgbClr val="BEBEBE"/>
                      </a:solidFill>
                      <a:prstDash val="solid"/>
                    </a:lnT>
                  </a:tcPr>
                </a:tc>
                <a:extLst>
                  <a:ext uri="{0D108BD9-81ED-4DB2-BD59-A6C34878D82A}">
                    <a16:rowId xmlns:a16="http://schemas.microsoft.com/office/drawing/2014/main" val="10006"/>
                  </a:ext>
                </a:extLst>
              </a:tr>
            </a:tbl>
          </a:graphicData>
        </a:graphic>
      </p:graphicFrame>
      <p:grpSp>
        <p:nvGrpSpPr>
          <p:cNvPr id="14" name="object 14"/>
          <p:cNvGrpSpPr/>
          <p:nvPr/>
        </p:nvGrpSpPr>
        <p:grpSpPr>
          <a:xfrm>
            <a:off x="2471440" y="1188453"/>
            <a:ext cx="323215" cy="159385"/>
            <a:chOff x="2471440" y="1188453"/>
            <a:chExt cx="323215" cy="159385"/>
          </a:xfrm>
        </p:grpSpPr>
        <p:sp>
          <p:nvSpPr>
            <p:cNvPr id="15" name="object 15"/>
            <p:cNvSpPr/>
            <p:nvPr/>
          </p:nvSpPr>
          <p:spPr>
            <a:xfrm>
              <a:off x="2471440" y="1211103"/>
              <a:ext cx="53340" cy="96520"/>
            </a:xfrm>
            <a:custGeom>
              <a:avLst/>
              <a:gdLst/>
              <a:ahLst/>
              <a:cxnLst/>
              <a:rect l="l" t="t" r="r" b="b"/>
              <a:pathLst>
                <a:path w="53339" h="96519">
                  <a:moveTo>
                    <a:pt x="48350" y="79179"/>
                  </a:moveTo>
                  <a:lnTo>
                    <a:pt x="22087" y="79179"/>
                  </a:lnTo>
                  <a:lnTo>
                    <a:pt x="22087" y="49805"/>
                  </a:lnTo>
                  <a:lnTo>
                    <a:pt x="14060" y="47438"/>
                  </a:lnTo>
                  <a:lnTo>
                    <a:pt x="6287" y="44285"/>
                  </a:lnTo>
                  <a:lnTo>
                    <a:pt x="3063" y="37216"/>
                  </a:lnTo>
                  <a:lnTo>
                    <a:pt x="1625" y="30144"/>
                  </a:lnTo>
                  <a:lnTo>
                    <a:pt x="3183" y="23580"/>
                  </a:lnTo>
                  <a:lnTo>
                    <a:pt x="3279" y="23174"/>
                  </a:lnTo>
                  <a:lnTo>
                    <a:pt x="22087" y="10169"/>
                  </a:lnTo>
                  <a:lnTo>
                    <a:pt x="22087" y="0"/>
                  </a:lnTo>
                  <a:lnTo>
                    <a:pt x="30114" y="0"/>
                  </a:lnTo>
                  <a:lnTo>
                    <a:pt x="30114" y="9750"/>
                  </a:lnTo>
                  <a:lnTo>
                    <a:pt x="37937" y="10169"/>
                  </a:lnTo>
                  <a:lnTo>
                    <a:pt x="45301" y="12993"/>
                  </a:lnTo>
                  <a:lnTo>
                    <a:pt x="50061" y="17055"/>
                  </a:lnTo>
                  <a:lnTo>
                    <a:pt x="30114" y="17055"/>
                  </a:lnTo>
                  <a:lnTo>
                    <a:pt x="30114" y="17586"/>
                  </a:lnTo>
                  <a:lnTo>
                    <a:pt x="22918" y="17586"/>
                  </a:lnTo>
                  <a:lnTo>
                    <a:pt x="20514" y="18189"/>
                  </a:lnTo>
                  <a:lnTo>
                    <a:pt x="19014" y="18767"/>
                  </a:lnTo>
                  <a:lnTo>
                    <a:pt x="17632" y="19511"/>
                  </a:lnTo>
                  <a:lnTo>
                    <a:pt x="12958" y="23580"/>
                  </a:lnTo>
                  <a:lnTo>
                    <a:pt x="10831" y="28852"/>
                  </a:lnTo>
                  <a:lnTo>
                    <a:pt x="11546" y="34317"/>
                  </a:lnTo>
                  <a:lnTo>
                    <a:pt x="15398" y="38966"/>
                  </a:lnTo>
                  <a:lnTo>
                    <a:pt x="17404" y="40323"/>
                  </a:lnTo>
                  <a:lnTo>
                    <a:pt x="19664" y="41392"/>
                  </a:lnTo>
                  <a:lnTo>
                    <a:pt x="22087" y="42131"/>
                  </a:lnTo>
                  <a:lnTo>
                    <a:pt x="30114" y="42131"/>
                  </a:lnTo>
                  <a:lnTo>
                    <a:pt x="30114" y="44285"/>
                  </a:lnTo>
                  <a:lnTo>
                    <a:pt x="41552" y="47258"/>
                  </a:lnTo>
                  <a:lnTo>
                    <a:pt x="46074" y="50489"/>
                  </a:lnTo>
                  <a:lnTo>
                    <a:pt x="47589" y="52071"/>
                  </a:lnTo>
                  <a:lnTo>
                    <a:pt x="30114" y="52071"/>
                  </a:lnTo>
                  <a:lnTo>
                    <a:pt x="30114" y="78876"/>
                  </a:lnTo>
                  <a:lnTo>
                    <a:pt x="48498" y="78876"/>
                  </a:lnTo>
                  <a:lnTo>
                    <a:pt x="48350" y="79179"/>
                  </a:lnTo>
                  <a:close/>
                </a:path>
                <a:path w="53339" h="96519">
                  <a:moveTo>
                    <a:pt x="44375" y="22843"/>
                  </a:moveTo>
                  <a:lnTo>
                    <a:pt x="40344" y="19511"/>
                  </a:lnTo>
                  <a:lnTo>
                    <a:pt x="35517" y="17586"/>
                  </a:lnTo>
                  <a:lnTo>
                    <a:pt x="28860" y="17055"/>
                  </a:lnTo>
                  <a:lnTo>
                    <a:pt x="50061" y="17055"/>
                  </a:lnTo>
                  <a:lnTo>
                    <a:pt x="50683" y="17586"/>
                  </a:lnTo>
                  <a:lnTo>
                    <a:pt x="50916" y="17586"/>
                  </a:lnTo>
                  <a:lnTo>
                    <a:pt x="44375" y="22843"/>
                  </a:lnTo>
                  <a:close/>
                </a:path>
                <a:path w="53339" h="96519">
                  <a:moveTo>
                    <a:pt x="30114" y="42131"/>
                  </a:moveTo>
                  <a:lnTo>
                    <a:pt x="22087" y="42131"/>
                  </a:lnTo>
                  <a:lnTo>
                    <a:pt x="22087" y="17586"/>
                  </a:lnTo>
                  <a:lnTo>
                    <a:pt x="30114" y="17586"/>
                  </a:lnTo>
                  <a:lnTo>
                    <a:pt x="30114" y="42131"/>
                  </a:lnTo>
                  <a:close/>
                </a:path>
                <a:path w="53339" h="96519">
                  <a:moveTo>
                    <a:pt x="48498" y="78876"/>
                  </a:moveTo>
                  <a:lnTo>
                    <a:pt x="30114" y="78876"/>
                  </a:lnTo>
                  <a:lnTo>
                    <a:pt x="33694" y="78270"/>
                  </a:lnTo>
                  <a:lnTo>
                    <a:pt x="36987" y="76809"/>
                  </a:lnTo>
                  <a:lnTo>
                    <a:pt x="39599" y="74668"/>
                  </a:lnTo>
                  <a:lnTo>
                    <a:pt x="43773" y="71101"/>
                  </a:lnTo>
                  <a:lnTo>
                    <a:pt x="45967" y="65120"/>
                  </a:lnTo>
                  <a:lnTo>
                    <a:pt x="41606" y="55561"/>
                  </a:lnTo>
                  <a:lnTo>
                    <a:pt x="35465" y="53609"/>
                  </a:lnTo>
                  <a:lnTo>
                    <a:pt x="30114" y="52071"/>
                  </a:lnTo>
                  <a:lnTo>
                    <a:pt x="47589" y="52071"/>
                  </a:lnTo>
                  <a:lnTo>
                    <a:pt x="50648" y="55266"/>
                  </a:lnTo>
                  <a:lnTo>
                    <a:pt x="52977" y="60981"/>
                  </a:lnTo>
                  <a:lnTo>
                    <a:pt x="53121" y="65120"/>
                  </a:lnTo>
                  <a:lnTo>
                    <a:pt x="53189" y="67061"/>
                  </a:lnTo>
                  <a:lnTo>
                    <a:pt x="51412" y="72929"/>
                  </a:lnTo>
                  <a:lnTo>
                    <a:pt x="48498" y="78876"/>
                  </a:lnTo>
                  <a:close/>
                </a:path>
                <a:path w="53339" h="96519">
                  <a:moveTo>
                    <a:pt x="30114" y="96491"/>
                  </a:moveTo>
                  <a:lnTo>
                    <a:pt x="22087" y="96491"/>
                  </a:lnTo>
                  <a:lnTo>
                    <a:pt x="22087" y="86651"/>
                  </a:lnTo>
                  <a:lnTo>
                    <a:pt x="17788" y="86393"/>
                  </a:lnTo>
                  <a:lnTo>
                    <a:pt x="18060" y="86393"/>
                  </a:lnTo>
                  <a:lnTo>
                    <a:pt x="14322" y="85568"/>
                  </a:lnTo>
                  <a:lnTo>
                    <a:pt x="10769" y="84149"/>
                  </a:lnTo>
                  <a:lnTo>
                    <a:pt x="6703" y="82303"/>
                  </a:lnTo>
                  <a:lnTo>
                    <a:pt x="3056" y="79867"/>
                  </a:lnTo>
                  <a:lnTo>
                    <a:pt x="0" y="76957"/>
                  </a:lnTo>
                  <a:lnTo>
                    <a:pt x="6421" y="71807"/>
                  </a:lnTo>
                  <a:lnTo>
                    <a:pt x="10702" y="75544"/>
                  </a:lnTo>
                  <a:lnTo>
                    <a:pt x="15866" y="78539"/>
                  </a:lnTo>
                  <a:lnTo>
                    <a:pt x="22087" y="79179"/>
                  </a:lnTo>
                  <a:lnTo>
                    <a:pt x="48350" y="79179"/>
                  </a:lnTo>
                  <a:lnTo>
                    <a:pt x="47773" y="80357"/>
                  </a:lnTo>
                  <a:lnTo>
                    <a:pt x="39318" y="85103"/>
                  </a:lnTo>
                  <a:lnTo>
                    <a:pt x="30114" y="86393"/>
                  </a:lnTo>
                  <a:lnTo>
                    <a:pt x="30114" y="96491"/>
                  </a:lnTo>
                  <a:close/>
                </a:path>
              </a:pathLst>
            </a:custGeom>
            <a:solidFill>
              <a:srgbClr val="1F69E7"/>
            </a:solidFill>
          </p:spPr>
          <p:txBody>
            <a:bodyPr wrap="square" lIns="0" tIns="0" rIns="0" bIns="0" rtlCol="0"/>
            <a:lstStyle/>
            <a:p>
              <a:endParaRPr/>
            </a:p>
          </p:txBody>
        </p:sp>
        <p:pic>
          <p:nvPicPr>
            <p:cNvPr id="16" name="object 16"/>
            <p:cNvPicPr/>
            <p:nvPr/>
          </p:nvPicPr>
          <p:blipFill>
            <a:blip r:embed="rId4" cstate="print"/>
            <a:stretch>
              <a:fillRect/>
            </a:stretch>
          </p:blipFill>
          <p:spPr>
            <a:xfrm>
              <a:off x="2606000" y="1188453"/>
              <a:ext cx="188501" cy="159036"/>
            </a:xfrm>
            <a:prstGeom prst="rect">
              <a:avLst/>
            </a:prstGeom>
          </p:spPr>
        </p:pic>
        <p:sp>
          <p:nvSpPr>
            <p:cNvPr id="17" name="object 17"/>
            <p:cNvSpPr/>
            <p:nvPr/>
          </p:nvSpPr>
          <p:spPr>
            <a:xfrm>
              <a:off x="2527298" y="1211212"/>
              <a:ext cx="53340" cy="96520"/>
            </a:xfrm>
            <a:custGeom>
              <a:avLst/>
              <a:gdLst/>
              <a:ahLst/>
              <a:cxnLst/>
              <a:rect l="l" t="t" r="r" b="b"/>
              <a:pathLst>
                <a:path w="53339" h="96519">
                  <a:moveTo>
                    <a:pt x="48350" y="79179"/>
                  </a:moveTo>
                  <a:lnTo>
                    <a:pt x="22087" y="79179"/>
                  </a:lnTo>
                  <a:lnTo>
                    <a:pt x="22087" y="49805"/>
                  </a:lnTo>
                  <a:lnTo>
                    <a:pt x="14060" y="47438"/>
                  </a:lnTo>
                  <a:lnTo>
                    <a:pt x="6287" y="44285"/>
                  </a:lnTo>
                  <a:lnTo>
                    <a:pt x="3063" y="37216"/>
                  </a:lnTo>
                  <a:lnTo>
                    <a:pt x="1625" y="30144"/>
                  </a:lnTo>
                  <a:lnTo>
                    <a:pt x="3183" y="23580"/>
                  </a:lnTo>
                  <a:lnTo>
                    <a:pt x="3279" y="23174"/>
                  </a:lnTo>
                  <a:lnTo>
                    <a:pt x="22087" y="10169"/>
                  </a:lnTo>
                  <a:lnTo>
                    <a:pt x="22087" y="0"/>
                  </a:lnTo>
                  <a:lnTo>
                    <a:pt x="30114" y="0"/>
                  </a:lnTo>
                  <a:lnTo>
                    <a:pt x="30114" y="9750"/>
                  </a:lnTo>
                  <a:lnTo>
                    <a:pt x="37937" y="10169"/>
                  </a:lnTo>
                  <a:lnTo>
                    <a:pt x="45301" y="12993"/>
                  </a:lnTo>
                  <a:lnTo>
                    <a:pt x="50061" y="17055"/>
                  </a:lnTo>
                  <a:lnTo>
                    <a:pt x="30114" y="17055"/>
                  </a:lnTo>
                  <a:lnTo>
                    <a:pt x="30114" y="17586"/>
                  </a:lnTo>
                  <a:lnTo>
                    <a:pt x="22918" y="17586"/>
                  </a:lnTo>
                  <a:lnTo>
                    <a:pt x="20514" y="18189"/>
                  </a:lnTo>
                  <a:lnTo>
                    <a:pt x="19014" y="18767"/>
                  </a:lnTo>
                  <a:lnTo>
                    <a:pt x="17632" y="19511"/>
                  </a:lnTo>
                  <a:lnTo>
                    <a:pt x="12958" y="23580"/>
                  </a:lnTo>
                  <a:lnTo>
                    <a:pt x="10831" y="28852"/>
                  </a:lnTo>
                  <a:lnTo>
                    <a:pt x="11546" y="34317"/>
                  </a:lnTo>
                  <a:lnTo>
                    <a:pt x="15398" y="38966"/>
                  </a:lnTo>
                  <a:lnTo>
                    <a:pt x="17404" y="40323"/>
                  </a:lnTo>
                  <a:lnTo>
                    <a:pt x="19664" y="41392"/>
                  </a:lnTo>
                  <a:lnTo>
                    <a:pt x="22087" y="42131"/>
                  </a:lnTo>
                  <a:lnTo>
                    <a:pt x="30114" y="42131"/>
                  </a:lnTo>
                  <a:lnTo>
                    <a:pt x="30114" y="44285"/>
                  </a:lnTo>
                  <a:lnTo>
                    <a:pt x="41552" y="47258"/>
                  </a:lnTo>
                  <a:lnTo>
                    <a:pt x="46074" y="50489"/>
                  </a:lnTo>
                  <a:lnTo>
                    <a:pt x="47589" y="52071"/>
                  </a:lnTo>
                  <a:lnTo>
                    <a:pt x="30114" y="52071"/>
                  </a:lnTo>
                  <a:lnTo>
                    <a:pt x="30114" y="78876"/>
                  </a:lnTo>
                  <a:lnTo>
                    <a:pt x="48498" y="78876"/>
                  </a:lnTo>
                  <a:lnTo>
                    <a:pt x="48350" y="79179"/>
                  </a:lnTo>
                  <a:close/>
                </a:path>
                <a:path w="53339" h="96519">
                  <a:moveTo>
                    <a:pt x="44375" y="22843"/>
                  </a:moveTo>
                  <a:lnTo>
                    <a:pt x="40344" y="19511"/>
                  </a:lnTo>
                  <a:lnTo>
                    <a:pt x="35517" y="17586"/>
                  </a:lnTo>
                  <a:lnTo>
                    <a:pt x="28860" y="17055"/>
                  </a:lnTo>
                  <a:lnTo>
                    <a:pt x="50061" y="17055"/>
                  </a:lnTo>
                  <a:lnTo>
                    <a:pt x="50683" y="17586"/>
                  </a:lnTo>
                  <a:lnTo>
                    <a:pt x="50916" y="17586"/>
                  </a:lnTo>
                  <a:lnTo>
                    <a:pt x="44375" y="22843"/>
                  </a:lnTo>
                  <a:close/>
                </a:path>
                <a:path w="53339" h="96519">
                  <a:moveTo>
                    <a:pt x="30114" y="42131"/>
                  </a:moveTo>
                  <a:lnTo>
                    <a:pt x="22087" y="42131"/>
                  </a:lnTo>
                  <a:lnTo>
                    <a:pt x="22087" y="17586"/>
                  </a:lnTo>
                  <a:lnTo>
                    <a:pt x="30114" y="17586"/>
                  </a:lnTo>
                  <a:lnTo>
                    <a:pt x="30114" y="42131"/>
                  </a:lnTo>
                  <a:close/>
                </a:path>
                <a:path w="53339" h="96519">
                  <a:moveTo>
                    <a:pt x="48498" y="78876"/>
                  </a:moveTo>
                  <a:lnTo>
                    <a:pt x="30114" y="78876"/>
                  </a:lnTo>
                  <a:lnTo>
                    <a:pt x="33694" y="78270"/>
                  </a:lnTo>
                  <a:lnTo>
                    <a:pt x="36987" y="76809"/>
                  </a:lnTo>
                  <a:lnTo>
                    <a:pt x="39599" y="74668"/>
                  </a:lnTo>
                  <a:lnTo>
                    <a:pt x="43773" y="71101"/>
                  </a:lnTo>
                  <a:lnTo>
                    <a:pt x="45967" y="65120"/>
                  </a:lnTo>
                  <a:lnTo>
                    <a:pt x="41606" y="55561"/>
                  </a:lnTo>
                  <a:lnTo>
                    <a:pt x="35465" y="53609"/>
                  </a:lnTo>
                  <a:lnTo>
                    <a:pt x="30114" y="52071"/>
                  </a:lnTo>
                  <a:lnTo>
                    <a:pt x="47589" y="52071"/>
                  </a:lnTo>
                  <a:lnTo>
                    <a:pt x="50648" y="55266"/>
                  </a:lnTo>
                  <a:lnTo>
                    <a:pt x="52977" y="60981"/>
                  </a:lnTo>
                  <a:lnTo>
                    <a:pt x="53121" y="65120"/>
                  </a:lnTo>
                  <a:lnTo>
                    <a:pt x="53189" y="67061"/>
                  </a:lnTo>
                  <a:lnTo>
                    <a:pt x="51412" y="72929"/>
                  </a:lnTo>
                  <a:lnTo>
                    <a:pt x="48498" y="78876"/>
                  </a:lnTo>
                  <a:close/>
                </a:path>
                <a:path w="53339" h="96519">
                  <a:moveTo>
                    <a:pt x="30114" y="96491"/>
                  </a:moveTo>
                  <a:lnTo>
                    <a:pt x="22087" y="96491"/>
                  </a:lnTo>
                  <a:lnTo>
                    <a:pt x="22087" y="86651"/>
                  </a:lnTo>
                  <a:lnTo>
                    <a:pt x="17788" y="86393"/>
                  </a:lnTo>
                  <a:lnTo>
                    <a:pt x="18060" y="86393"/>
                  </a:lnTo>
                  <a:lnTo>
                    <a:pt x="14322" y="85568"/>
                  </a:lnTo>
                  <a:lnTo>
                    <a:pt x="10769" y="84149"/>
                  </a:lnTo>
                  <a:lnTo>
                    <a:pt x="6703" y="82303"/>
                  </a:lnTo>
                  <a:lnTo>
                    <a:pt x="3056" y="79867"/>
                  </a:lnTo>
                  <a:lnTo>
                    <a:pt x="0" y="76957"/>
                  </a:lnTo>
                  <a:lnTo>
                    <a:pt x="6421" y="71807"/>
                  </a:lnTo>
                  <a:lnTo>
                    <a:pt x="10702" y="75544"/>
                  </a:lnTo>
                  <a:lnTo>
                    <a:pt x="15866" y="78539"/>
                  </a:lnTo>
                  <a:lnTo>
                    <a:pt x="22087" y="79179"/>
                  </a:lnTo>
                  <a:lnTo>
                    <a:pt x="48350" y="79179"/>
                  </a:lnTo>
                  <a:lnTo>
                    <a:pt x="47773" y="80357"/>
                  </a:lnTo>
                  <a:lnTo>
                    <a:pt x="39318" y="85103"/>
                  </a:lnTo>
                  <a:lnTo>
                    <a:pt x="30114" y="86393"/>
                  </a:lnTo>
                  <a:lnTo>
                    <a:pt x="30114" y="96491"/>
                  </a:lnTo>
                  <a:close/>
                </a:path>
              </a:pathLst>
            </a:custGeom>
            <a:solidFill>
              <a:srgbClr val="1F69E7"/>
            </a:solidFill>
          </p:spPr>
          <p:txBody>
            <a:bodyPr wrap="square" lIns="0" tIns="0" rIns="0" bIns="0" rtlCol="0"/>
            <a:lstStyle/>
            <a:p>
              <a:endParaRPr/>
            </a:p>
          </p:txBody>
        </p:sp>
      </p:grpSp>
      <p:pic>
        <p:nvPicPr>
          <p:cNvPr id="18" name="object 18"/>
          <p:cNvPicPr/>
          <p:nvPr/>
        </p:nvPicPr>
        <p:blipFill>
          <a:blip r:embed="rId5" cstate="print"/>
          <a:stretch>
            <a:fillRect/>
          </a:stretch>
        </p:blipFill>
        <p:spPr>
          <a:xfrm>
            <a:off x="4994052" y="1213620"/>
            <a:ext cx="123912" cy="123980"/>
          </a:xfrm>
          <a:prstGeom prst="rect">
            <a:avLst/>
          </a:prstGeom>
        </p:spPr>
      </p:pic>
      <p:pic>
        <p:nvPicPr>
          <p:cNvPr id="19" name="object 19"/>
          <p:cNvPicPr/>
          <p:nvPr/>
        </p:nvPicPr>
        <p:blipFill>
          <a:blip r:embed="rId6" cstate="print"/>
          <a:stretch>
            <a:fillRect/>
          </a:stretch>
        </p:blipFill>
        <p:spPr>
          <a:xfrm>
            <a:off x="7033535" y="1215684"/>
            <a:ext cx="142713" cy="118742"/>
          </a:xfrm>
          <a:prstGeom prst="rect">
            <a:avLst/>
          </a:prstGeom>
        </p:spPr>
      </p:pic>
      <p:sp>
        <p:nvSpPr>
          <p:cNvPr id="20" name="object 20"/>
          <p:cNvSpPr/>
          <p:nvPr/>
        </p:nvSpPr>
        <p:spPr>
          <a:xfrm>
            <a:off x="168630" y="1574698"/>
            <a:ext cx="100330" cy="90170"/>
          </a:xfrm>
          <a:custGeom>
            <a:avLst/>
            <a:gdLst/>
            <a:ahLst/>
            <a:cxnLst/>
            <a:rect l="l" t="t" r="r" b="b"/>
            <a:pathLst>
              <a:path w="100329" h="90169">
                <a:moveTo>
                  <a:pt x="100291" y="0"/>
                </a:moveTo>
                <a:lnTo>
                  <a:pt x="0" y="0"/>
                </a:lnTo>
                <a:lnTo>
                  <a:pt x="0" y="90119"/>
                </a:lnTo>
                <a:lnTo>
                  <a:pt x="100291" y="90119"/>
                </a:lnTo>
                <a:lnTo>
                  <a:pt x="100291" y="0"/>
                </a:lnTo>
                <a:close/>
              </a:path>
            </a:pathLst>
          </a:custGeom>
          <a:solidFill>
            <a:srgbClr val="1F69E7"/>
          </a:solidFill>
        </p:spPr>
        <p:txBody>
          <a:bodyPr wrap="square" lIns="0" tIns="0" rIns="0" bIns="0" rtlCol="0"/>
          <a:lstStyle/>
          <a:p>
            <a:endParaRPr/>
          </a:p>
        </p:txBody>
      </p:sp>
      <p:sp>
        <p:nvSpPr>
          <p:cNvPr id="21" name="object 21"/>
          <p:cNvSpPr txBox="1"/>
          <p:nvPr/>
        </p:nvSpPr>
        <p:spPr>
          <a:xfrm>
            <a:off x="341834" y="1530161"/>
            <a:ext cx="719455" cy="309245"/>
          </a:xfrm>
          <a:prstGeom prst="rect">
            <a:avLst/>
          </a:prstGeom>
        </p:spPr>
        <p:txBody>
          <a:bodyPr vert="horz" wrap="square" lIns="0" tIns="12700" rIns="0" bIns="0" rtlCol="0">
            <a:spAutoFit/>
          </a:bodyPr>
          <a:lstStyle/>
          <a:p>
            <a:pPr marL="12700" marR="5080">
              <a:lnSpc>
                <a:spcPct val="132800"/>
              </a:lnSpc>
              <a:spcBef>
                <a:spcPts val="100"/>
              </a:spcBef>
            </a:pPr>
            <a:r>
              <a:rPr sz="700" spc="-20" dirty="0">
                <a:latin typeface="Arial"/>
                <a:cs typeface="Arial"/>
              </a:rPr>
              <a:t>Payer-</a:t>
            </a:r>
            <a:r>
              <a:rPr sz="700" spc="-10" dirty="0">
                <a:latin typeface="Arial"/>
                <a:cs typeface="Arial"/>
              </a:rPr>
              <a:t>Focused</a:t>
            </a:r>
            <a:r>
              <a:rPr sz="700" spc="500" dirty="0">
                <a:latin typeface="Arial"/>
                <a:cs typeface="Arial"/>
              </a:rPr>
              <a:t> </a:t>
            </a:r>
            <a:r>
              <a:rPr sz="700" spc="-10" dirty="0">
                <a:latin typeface="Arial"/>
                <a:cs typeface="Arial"/>
              </a:rPr>
              <a:t>Provider-Focused</a:t>
            </a:r>
            <a:endParaRPr sz="700">
              <a:latin typeface="Arial"/>
              <a:cs typeface="Arial"/>
            </a:endParaRPr>
          </a:p>
        </p:txBody>
      </p:sp>
      <p:sp>
        <p:nvSpPr>
          <p:cNvPr id="22" name="object 22"/>
          <p:cNvSpPr/>
          <p:nvPr/>
        </p:nvSpPr>
        <p:spPr>
          <a:xfrm>
            <a:off x="168630" y="1720329"/>
            <a:ext cx="100330" cy="90170"/>
          </a:xfrm>
          <a:custGeom>
            <a:avLst/>
            <a:gdLst/>
            <a:ahLst/>
            <a:cxnLst/>
            <a:rect l="l" t="t" r="r" b="b"/>
            <a:pathLst>
              <a:path w="100329" h="90169">
                <a:moveTo>
                  <a:pt x="100291" y="0"/>
                </a:moveTo>
                <a:lnTo>
                  <a:pt x="0" y="0"/>
                </a:lnTo>
                <a:lnTo>
                  <a:pt x="0" y="90119"/>
                </a:lnTo>
                <a:lnTo>
                  <a:pt x="100291" y="90119"/>
                </a:lnTo>
                <a:lnTo>
                  <a:pt x="100291" y="0"/>
                </a:lnTo>
                <a:close/>
              </a:path>
            </a:pathLst>
          </a:custGeom>
          <a:solidFill>
            <a:srgbClr val="9F23E1"/>
          </a:solidFill>
        </p:spPr>
        <p:txBody>
          <a:bodyPr wrap="square" lIns="0" tIns="0" rIns="0" bIns="0" rtlCol="0"/>
          <a:lstStyle/>
          <a:p>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r>
              <a:rPr spc="-25" dirty="0"/>
              <a:t>21</a:t>
            </a:r>
          </a:p>
        </p:txBody>
      </p:sp>
      <p:sp>
        <p:nvSpPr>
          <p:cNvPr id="24" name="object 24"/>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8580"/>
            <a:chOff x="0" y="0"/>
            <a:chExt cx="9144000" cy="5148580"/>
          </a:xfrm>
        </p:grpSpPr>
        <p:pic>
          <p:nvPicPr>
            <p:cNvPr id="3" name="object 3"/>
            <p:cNvPicPr/>
            <p:nvPr/>
          </p:nvPicPr>
          <p:blipFill>
            <a:blip r:embed="rId2" cstate="print"/>
            <a:stretch>
              <a:fillRect/>
            </a:stretch>
          </p:blipFill>
          <p:spPr>
            <a:xfrm>
              <a:off x="0" y="0"/>
              <a:ext cx="9144000" cy="5148072"/>
            </a:xfrm>
            <a:prstGeom prst="rect">
              <a:avLst/>
            </a:prstGeom>
          </p:spPr>
        </p:pic>
        <p:pic>
          <p:nvPicPr>
            <p:cNvPr id="4" name="object 4"/>
            <p:cNvPicPr/>
            <p:nvPr/>
          </p:nvPicPr>
          <p:blipFill>
            <a:blip r:embed="rId3" cstate="print"/>
            <a:stretch>
              <a:fillRect/>
            </a:stretch>
          </p:blipFill>
          <p:spPr>
            <a:xfrm>
              <a:off x="8062709" y="4855260"/>
              <a:ext cx="858325" cy="103263"/>
            </a:xfrm>
            <a:prstGeom prst="rect">
              <a:avLst/>
            </a:prstGeom>
          </p:spPr>
        </p:pic>
        <p:sp>
          <p:nvSpPr>
            <p:cNvPr id="5" name="object 5"/>
            <p:cNvSpPr/>
            <p:nvPr/>
          </p:nvSpPr>
          <p:spPr>
            <a:xfrm>
              <a:off x="8944794" y="4858723"/>
              <a:ext cx="28575" cy="29209"/>
            </a:xfrm>
            <a:custGeom>
              <a:avLst/>
              <a:gdLst/>
              <a:ahLst/>
              <a:cxnLst/>
              <a:rect l="l" t="t" r="r" b="b"/>
              <a:pathLst>
                <a:path w="28575" h="29210">
                  <a:moveTo>
                    <a:pt x="16370" y="0"/>
                  </a:moveTo>
                  <a:lnTo>
                    <a:pt x="12204" y="0"/>
                  </a:lnTo>
                  <a:lnTo>
                    <a:pt x="10286" y="368"/>
                  </a:lnTo>
                  <a:lnTo>
                    <a:pt x="0" y="18503"/>
                  </a:lnTo>
                  <a:lnTo>
                    <a:pt x="1372" y="21869"/>
                  </a:lnTo>
                  <a:lnTo>
                    <a:pt x="12001" y="28930"/>
                  </a:lnTo>
                  <a:lnTo>
                    <a:pt x="16141" y="28930"/>
                  </a:lnTo>
                  <a:lnTo>
                    <a:pt x="17983" y="28562"/>
                  </a:lnTo>
                  <a:lnTo>
                    <a:pt x="21465" y="27101"/>
                  </a:lnTo>
                  <a:lnTo>
                    <a:pt x="23030" y="26098"/>
                  </a:lnTo>
                  <a:lnTo>
                    <a:pt x="13153" y="26098"/>
                  </a:lnTo>
                  <a:lnTo>
                    <a:pt x="11048" y="25717"/>
                  </a:lnTo>
                  <a:lnTo>
                    <a:pt x="3251" y="11277"/>
                  </a:lnTo>
                  <a:lnTo>
                    <a:pt x="4317" y="8534"/>
                  </a:lnTo>
                  <a:lnTo>
                    <a:pt x="5024" y="7404"/>
                  </a:lnTo>
                  <a:lnTo>
                    <a:pt x="5249" y="7137"/>
                  </a:lnTo>
                  <a:lnTo>
                    <a:pt x="6831" y="5473"/>
                  </a:lnTo>
                  <a:lnTo>
                    <a:pt x="6952" y="5346"/>
                  </a:lnTo>
                  <a:lnTo>
                    <a:pt x="7285" y="5079"/>
                  </a:lnTo>
                  <a:lnTo>
                    <a:pt x="8254" y="4419"/>
                  </a:lnTo>
                  <a:lnTo>
                    <a:pt x="10998" y="3225"/>
                  </a:lnTo>
                  <a:lnTo>
                    <a:pt x="12547" y="2933"/>
                  </a:lnTo>
                  <a:lnTo>
                    <a:pt x="23594" y="2933"/>
                  </a:lnTo>
                  <a:lnTo>
                    <a:pt x="21941" y="1854"/>
                  </a:lnTo>
                  <a:lnTo>
                    <a:pt x="18332" y="368"/>
                  </a:lnTo>
                  <a:lnTo>
                    <a:pt x="16370" y="0"/>
                  </a:lnTo>
                  <a:close/>
                </a:path>
                <a:path w="28575" h="29210">
                  <a:moveTo>
                    <a:pt x="26016" y="5473"/>
                  </a:moveTo>
                  <a:lnTo>
                    <a:pt x="21600" y="5473"/>
                  </a:lnTo>
                  <a:lnTo>
                    <a:pt x="23080" y="7010"/>
                  </a:lnTo>
                  <a:lnTo>
                    <a:pt x="23202" y="7137"/>
                  </a:lnTo>
                  <a:lnTo>
                    <a:pt x="23977" y="8369"/>
                  </a:lnTo>
                  <a:lnTo>
                    <a:pt x="25099" y="11277"/>
                  </a:lnTo>
                  <a:lnTo>
                    <a:pt x="25107" y="17640"/>
                  </a:lnTo>
                  <a:lnTo>
                    <a:pt x="23969" y="20510"/>
                  </a:lnTo>
                  <a:lnTo>
                    <a:pt x="15217" y="26098"/>
                  </a:lnTo>
                  <a:lnTo>
                    <a:pt x="23075" y="26098"/>
                  </a:lnTo>
                  <a:lnTo>
                    <a:pt x="25793" y="23406"/>
                  </a:lnTo>
                  <a:lnTo>
                    <a:pt x="26731" y="22021"/>
                  </a:lnTo>
                  <a:lnTo>
                    <a:pt x="26835" y="21869"/>
                  </a:lnTo>
                  <a:lnTo>
                    <a:pt x="28270" y="18503"/>
                  </a:lnTo>
                  <a:lnTo>
                    <a:pt x="28346" y="18326"/>
                  </a:lnTo>
                  <a:lnTo>
                    <a:pt x="28483" y="17640"/>
                  </a:lnTo>
                  <a:lnTo>
                    <a:pt x="28529" y="11277"/>
                  </a:lnTo>
                  <a:lnTo>
                    <a:pt x="28385" y="10528"/>
                  </a:lnTo>
                  <a:lnTo>
                    <a:pt x="28359" y="10388"/>
                  </a:lnTo>
                  <a:lnTo>
                    <a:pt x="27249" y="7658"/>
                  </a:lnTo>
                  <a:lnTo>
                    <a:pt x="27145" y="7404"/>
                  </a:lnTo>
                  <a:lnTo>
                    <a:pt x="27037" y="7137"/>
                  </a:lnTo>
                  <a:lnTo>
                    <a:pt x="26782" y="6642"/>
                  </a:lnTo>
                  <a:lnTo>
                    <a:pt x="26016" y="5473"/>
                  </a:lnTo>
                  <a:close/>
                </a:path>
                <a:path w="28575" h="29210">
                  <a:moveTo>
                    <a:pt x="16414" y="6362"/>
                  </a:moveTo>
                  <a:lnTo>
                    <a:pt x="8991" y="6362"/>
                  </a:lnTo>
                  <a:lnTo>
                    <a:pt x="8437" y="7010"/>
                  </a:lnTo>
                  <a:lnTo>
                    <a:pt x="8433" y="21869"/>
                  </a:lnTo>
                  <a:lnTo>
                    <a:pt x="11885" y="21869"/>
                  </a:lnTo>
                  <a:lnTo>
                    <a:pt x="11983" y="16421"/>
                  </a:lnTo>
                  <a:lnTo>
                    <a:pt x="19138" y="16421"/>
                  </a:lnTo>
                  <a:lnTo>
                    <a:pt x="17970" y="15366"/>
                  </a:lnTo>
                  <a:lnTo>
                    <a:pt x="17424" y="15036"/>
                  </a:lnTo>
                  <a:lnTo>
                    <a:pt x="16827" y="14833"/>
                  </a:lnTo>
                  <a:lnTo>
                    <a:pt x="17919" y="14554"/>
                  </a:lnTo>
                  <a:lnTo>
                    <a:pt x="18783" y="14096"/>
                  </a:lnTo>
                  <a:lnTo>
                    <a:pt x="19584" y="13271"/>
                  </a:lnTo>
                  <a:lnTo>
                    <a:pt x="11988" y="13271"/>
                  </a:lnTo>
                  <a:lnTo>
                    <a:pt x="11988" y="9359"/>
                  </a:lnTo>
                  <a:lnTo>
                    <a:pt x="20318" y="9359"/>
                  </a:lnTo>
                  <a:lnTo>
                    <a:pt x="19915" y="8534"/>
                  </a:lnTo>
                  <a:lnTo>
                    <a:pt x="19834" y="8369"/>
                  </a:lnTo>
                  <a:lnTo>
                    <a:pt x="19710" y="8115"/>
                  </a:lnTo>
                  <a:lnTo>
                    <a:pt x="19303" y="7658"/>
                  </a:lnTo>
                  <a:lnTo>
                    <a:pt x="18381" y="7010"/>
                  </a:lnTo>
                  <a:lnTo>
                    <a:pt x="17602" y="6642"/>
                  </a:lnTo>
                  <a:lnTo>
                    <a:pt x="16414" y="6362"/>
                  </a:lnTo>
                  <a:close/>
                </a:path>
                <a:path w="28575" h="29210">
                  <a:moveTo>
                    <a:pt x="19085" y="16421"/>
                  </a:moveTo>
                  <a:lnTo>
                    <a:pt x="14586" y="16421"/>
                  </a:lnTo>
                  <a:lnTo>
                    <a:pt x="15253" y="17017"/>
                  </a:lnTo>
                  <a:lnTo>
                    <a:pt x="15595" y="17640"/>
                  </a:lnTo>
                  <a:lnTo>
                    <a:pt x="16911" y="21869"/>
                  </a:lnTo>
                  <a:lnTo>
                    <a:pt x="20890" y="21869"/>
                  </a:lnTo>
                  <a:lnTo>
                    <a:pt x="20781" y="20510"/>
                  </a:lnTo>
                  <a:lnTo>
                    <a:pt x="19469" y="17017"/>
                  </a:lnTo>
                  <a:lnTo>
                    <a:pt x="19183" y="16573"/>
                  </a:lnTo>
                  <a:lnTo>
                    <a:pt x="19085" y="16421"/>
                  </a:lnTo>
                  <a:close/>
                </a:path>
                <a:path w="28575" h="29210">
                  <a:moveTo>
                    <a:pt x="20283" y="9359"/>
                  </a:moveTo>
                  <a:lnTo>
                    <a:pt x="15354" y="9359"/>
                  </a:lnTo>
                  <a:lnTo>
                    <a:pt x="15620" y="9499"/>
                  </a:lnTo>
                  <a:lnTo>
                    <a:pt x="16069" y="9893"/>
                  </a:lnTo>
                  <a:lnTo>
                    <a:pt x="16153" y="12306"/>
                  </a:lnTo>
                  <a:lnTo>
                    <a:pt x="15379" y="13068"/>
                  </a:lnTo>
                  <a:lnTo>
                    <a:pt x="14668" y="13271"/>
                  </a:lnTo>
                  <a:lnTo>
                    <a:pt x="19584" y="13271"/>
                  </a:lnTo>
                  <a:lnTo>
                    <a:pt x="19991" y="12852"/>
                  </a:lnTo>
                  <a:lnTo>
                    <a:pt x="20189" y="12433"/>
                  </a:lnTo>
                  <a:lnTo>
                    <a:pt x="20283" y="9359"/>
                  </a:lnTo>
                  <a:close/>
                </a:path>
                <a:path w="28575" h="29210">
                  <a:moveTo>
                    <a:pt x="23520" y="2933"/>
                  </a:moveTo>
                  <a:lnTo>
                    <a:pt x="15849" y="2933"/>
                  </a:lnTo>
                  <a:lnTo>
                    <a:pt x="17386" y="3225"/>
                  </a:lnTo>
                  <a:lnTo>
                    <a:pt x="20053" y="4292"/>
                  </a:lnTo>
                  <a:lnTo>
                    <a:pt x="21221" y="5079"/>
                  </a:lnTo>
                  <a:lnTo>
                    <a:pt x="21478" y="5346"/>
                  </a:lnTo>
                  <a:lnTo>
                    <a:pt x="25933" y="5346"/>
                  </a:lnTo>
                  <a:lnTo>
                    <a:pt x="23520" y="2933"/>
                  </a:lnTo>
                  <a:close/>
                </a:path>
              </a:pathLst>
            </a:custGeom>
            <a:solidFill>
              <a:srgbClr val="065BAA"/>
            </a:solidFill>
          </p:spPr>
          <p:txBody>
            <a:bodyPr wrap="square" lIns="0" tIns="0" rIns="0" bIns="0" rtlCol="0"/>
            <a:lstStyle/>
            <a:p>
              <a:endParaRPr/>
            </a:p>
          </p:txBody>
        </p:sp>
        <p:pic>
          <p:nvPicPr>
            <p:cNvPr id="6" name="object 6"/>
            <p:cNvPicPr/>
            <p:nvPr/>
          </p:nvPicPr>
          <p:blipFill>
            <a:blip r:embed="rId4" cstate="print"/>
            <a:stretch>
              <a:fillRect/>
            </a:stretch>
          </p:blipFill>
          <p:spPr>
            <a:xfrm>
              <a:off x="0" y="0"/>
              <a:ext cx="3150920" cy="5146522"/>
            </a:xfrm>
            <a:prstGeom prst="rect">
              <a:avLst/>
            </a:prstGeom>
          </p:spPr>
        </p:pic>
      </p:grpSp>
      <p:sp>
        <p:nvSpPr>
          <p:cNvPr id="7" name="object 7"/>
          <p:cNvSpPr txBox="1">
            <a:spLocks noGrp="1"/>
          </p:cNvSpPr>
          <p:nvPr>
            <p:ph type="title"/>
          </p:nvPr>
        </p:nvSpPr>
        <p:spPr>
          <a:xfrm>
            <a:off x="411171" y="307921"/>
            <a:ext cx="1701164"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FFFFFF"/>
                </a:solidFill>
              </a:rPr>
              <a:t>Agenda</a:t>
            </a:r>
            <a:endParaRPr sz="3600"/>
          </a:p>
        </p:txBody>
      </p:sp>
      <p:sp>
        <p:nvSpPr>
          <p:cNvPr id="8" name="object 8"/>
          <p:cNvSpPr txBox="1"/>
          <p:nvPr/>
        </p:nvSpPr>
        <p:spPr>
          <a:xfrm>
            <a:off x="301473" y="4800166"/>
            <a:ext cx="9588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FFFFFF"/>
                </a:solidFill>
                <a:latin typeface="Arial"/>
                <a:cs typeface="Arial"/>
              </a:rPr>
              <a:t>2</a:t>
            </a:r>
            <a:endParaRPr sz="1000">
              <a:latin typeface="Arial"/>
              <a:cs typeface="Arial"/>
            </a:endParaRPr>
          </a:p>
        </p:txBody>
      </p:sp>
      <p:sp>
        <p:nvSpPr>
          <p:cNvPr id="9" name="object 9"/>
          <p:cNvSpPr txBox="1"/>
          <p:nvPr/>
        </p:nvSpPr>
        <p:spPr>
          <a:xfrm>
            <a:off x="3375539" y="4704065"/>
            <a:ext cx="3823970" cy="266700"/>
          </a:xfrm>
          <a:prstGeom prst="rect">
            <a:avLst/>
          </a:prstGeom>
        </p:spPr>
        <p:txBody>
          <a:bodyPr vert="horz" wrap="square" lIns="0" tIns="16510" rIns="0" bIns="0" rtlCol="0">
            <a:spAutoFit/>
          </a:bodyPr>
          <a:lstStyle/>
          <a:p>
            <a:pPr marL="12700" marR="5080">
              <a:lnSpc>
                <a:spcPts val="950"/>
              </a:lnSpc>
              <a:spcBef>
                <a:spcPts val="130"/>
              </a:spcBef>
            </a:pPr>
            <a:r>
              <a:rPr sz="800" spc="-10" dirty="0">
                <a:latin typeface="Arial"/>
                <a:cs typeface="Arial"/>
              </a:rPr>
              <a:t>CONFIDENTIAL.</a:t>
            </a:r>
            <a:r>
              <a:rPr sz="800" spc="-5" dirty="0">
                <a:latin typeface="Arial"/>
                <a:cs typeface="Arial"/>
              </a:rPr>
              <a:t> </a:t>
            </a:r>
            <a:r>
              <a:rPr sz="800" dirty="0">
                <a:latin typeface="Arial"/>
                <a:cs typeface="Arial"/>
              </a:rPr>
              <a:t>FOR</a:t>
            </a:r>
            <a:r>
              <a:rPr sz="800" spc="-15" dirty="0">
                <a:latin typeface="Arial"/>
                <a:cs typeface="Arial"/>
              </a:rPr>
              <a:t> </a:t>
            </a:r>
            <a:r>
              <a:rPr sz="800" spc="-10" dirty="0">
                <a:latin typeface="Arial"/>
                <a:cs typeface="Arial"/>
              </a:rPr>
              <a:t>INTERNAL</a:t>
            </a:r>
            <a:r>
              <a:rPr sz="800" spc="-20" dirty="0">
                <a:latin typeface="Arial"/>
                <a:cs typeface="Arial"/>
              </a:rPr>
              <a:t> </a:t>
            </a:r>
            <a:r>
              <a:rPr sz="800" dirty="0">
                <a:latin typeface="Arial"/>
                <a:cs typeface="Arial"/>
              </a:rPr>
              <a:t>USE</a:t>
            </a:r>
            <a:r>
              <a:rPr sz="800" spc="-35" dirty="0">
                <a:latin typeface="Arial"/>
                <a:cs typeface="Arial"/>
              </a:rPr>
              <a:t> </a:t>
            </a:r>
            <a:r>
              <a:rPr sz="800" dirty="0">
                <a:latin typeface="Arial"/>
                <a:cs typeface="Arial"/>
              </a:rPr>
              <a:t>ONLY. DO</a:t>
            </a:r>
            <a:r>
              <a:rPr sz="800" spc="-25" dirty="0">
                <a:latin typeface="Arial"/>
                <a:cs typeface="Arial"/>
              </a:rPr>
              <a:t> </a:t>
            </a:r>
            <a:r>
              <a:rPr sz="800" dirty="0">
                <a:latin typeface="Arial"/>
                <a:cs typeface="Arial"/>
              </a:rPr>
              <a:t>NOT</a:t>
            </a:r>
            <a:r>
              <a:rPr sz="800" spc="-20" dirty="0">
                <a:latin typeface="Arial"/>
                <a:cs typeface="Arial"/>
              </a:rPr>
              <a:t> </a:t>
            </a:r>
            <a:r>
              <a:rPr sz="800" spc="-10" dirty="0">
                <a:latin typeface="Arial"/>
                <a:cs typeface="Arial"/>
              </a:rPr>
              <a:t>DUPLICATE,</a:t>
            </a:r>
            <a:r>
              <a:rPr sz="800" spc="-25" dirty="0">
                <a:latin typeface="Arial"/>
                <a:cs typeface="Arial"/>
              </a:rPr>
              <a:t> </a:t>
            </a:r>
            <a:r>
              <a:rPr sz="800" spc="-10" dirty="0">
                <a:latin typeface="Arial"/>
                <a:cs typeface="Arial"/>
              </a:rPr>
              <a:t>DISTRIBUTE, </a:t>
            </a:r>
            <a:r>
              <a:rPr sz="800" dirty="0">
                <a:latin typeface="Arial"/>
                <a:cs typeface="Arial"/>
              </a:rPr>
              <a:t>OR</a:t>
            </a:r>
            <a:r>
              <a:rPr sz="800" spc="-20" dirty="0">
                <a:latin typeface="Arial"/>
                <a:cs typeface="Arial"/>
              </a:rPr>
              <a:t> </a:t>
            </a:r>
            <a:r>
              <a:rPr sz="800" dirty="0">
                <a:latin typeface="Arial"/>
                <a:cs typeface="Arial"/>
              </a:rPr>
              <a:t>USE</a:t>
            </a:r>
            <a:r>
              <a:rPr sz="800" spc="-30" dirty="0">
                <a:latin typeface="Arial"/>
                <a:cs typeface="Arial"/>
              </a:rPr>
              <a:t> </a:t>
            </a:r>
            <a:r>
              <a:rPr sz="800" dirty="0">
                <a:latin typeface="Arial"/>
                <a:cs typeface="Arial"/>
              </a:rPr>
              <a:t>IN</a:t>
            </a:r>
            <a:r>
              <a:rPr sz="800" spc="-15" dirty="0">
                <a:latin typeface="Arial"/>
                <a:cs typeface="Arial"/>
              </a:rPr>
              <a:t> </a:t>
            </a:r>
            <a:r>
              <a:rPr sz="800" spc="-10" dirty="0">
                <a:latin typeface="Arial"/>
                <a:cs typeface="Arial"/>
              </a:rPr>
              <a:t>PROMOTION.</a:t>
            </a:r>
            <a:endParaRPr sz="800">
              <a:latin typeface="Arial"/>
              <a:cs typeface="Arial"/>
            </a:endParaRPr>
          </a:p>
        </p:txBody>
      </p:sp>
      <p:grpSp>
        <p:nvGrpSpPr>
          <p:cNvPr id="10" name="object 10"/>
          <p:cNvGrpSpPr/>
          <p:nvPr/>
        </p:nvGrpSpPr>
        <p:grpSpPr>
          <a:xfrm>
            <a:off x="1769364" y="931164"/>
            <a:ext cx="7109459" cy="3270885"/>
            <a:chOff x="1769364" y="931164"/>
            <a:chExt cx="7109459" cy="3270885"/>
          </a:xfrm>
        </p:grpSpPr>
        <p:pic>
          <p:nvPicPr>
            <p:cNvPr id="11" name="object 11"/>
            <p:cNvPicPr/>
            <p:nvPr/>
          </p:nvPicPr>
          <p:blipFill>
            <a:blip r:embed="rId5" cstate="print"/>
            <a:stretch>
              <a:fillRect/>
            </a:stretch>
          </p:blipFill>
          <p:spPr>
            <a:xfrm>
              <a:off x="1769364" y="931164"/>
              <a:ext cx="7109459" cy="3270503"/>
            </a:xfrm>
            <a:prstGeom prst="rect">
              <a:avLst/>
            </a:prstGeom>
          </p:spPr>
        </p:pic>
        <p:sp>
          <p:nvSpPr>
            <p:cNvPr id="12" name="object 12"/>
            <p:cNvSpPr/>
            <p:nvPr/>
          </p:nvSpPr>
          <p:spPr>
            <a:xfrm>
              <a:off x="2087579" y="1211940"/>
              <a:ext cx="6472555" cy="2709545"/>
            </a:xfrm>
            <a:custGeom>
              <a:avLst/>
              <a:gdLst/>
              <a:ahLst/>
              <a:cxnLst/>
              <a:rect l="l" t="t" r="r" b="b"/>
              <a:pathLst>
                <a:path w="6472555" h="2709545">
                  <a:moveTo>
                    <a:pt x="6472529" y="0"/>
                  </a:moveTo>
                  <a:lnTo>
                    <a:pt x="383006" y="0"/>
                  </a:lnTo>
                  <a:lnTo>
                    <a:pt x="334962" y="2984"/>
                  </a:lnTo>
                  <a:lnTo>
                    <a:pt x="288699" y="11697"/>
                  </a:lnTo>
                  <a:lnTo>
                    <a:pt x="244576" y="25780"/>
                  </a:lnTo>
                  <a:lnTo>
                    <a:pt x="202952" y="44874"/>
                  </a:lnTo>
                  <a:lnTo>
                    <a:pt x="164185" y="68621"/>
                  </a:lnTo>
                  <a:lnTo>
                    <a:pt x="128635" y="96661"/>
                  </a:lnTo>
                  <a:lnTo>
                    <a:pt x="96661" y="128635"/>
                  </a:lnTo>
                  <a:lnTo>
                    <a:pt x="68621" y="164185"/>
                  </a:lnTo>
                  <a:lnTo>
                    <a:pt x="44874" y="202952"/>
                  </a:lnTo>
                  <a:lnTo>
                    <a:pt x="25780" y="244576"/>
                  </a:lnTo>
                  <a:lnTo>
                    <a:pt x="11697" y="288699"/>
                  </a:lnTo>
                  <a:lnTo>
                    <a:pt x="2984" y="334962"/>
                  </a:lnTo>
                  <a:lnTo>
                    <a:pt x="0" y="383006"/>
                  </a:lnTo>
                  <a:lnTo>
                    <a:pt x="0" y="2709049"/>
                  </a:lnTo>
                  <a:lnTo>
                    <a:pt x="6089523" y="2709049"/>
                  </a:lnTo>
                  <a:lnTo>
                    <a:pt x="6137567" y="2706065"/>
                  </a:lnTo>
                  <a:lnTo>
                    <a:pt x="6183830" y="2697352"/>
                  </a:lnTo>
                  <a:lnTo>
                    <a:pt x="6227953" y="2683269"/>
                  </a:lnTo>
                  <a:lnTo>
                    <a:pt x="6269577" y="2664174"/>
                  </a:lnTo>
                  <a:lnTo>
                    <a:pt x="6308344" y="2640428"/>
                  </a:lnTo>
                  <a:lnTo>
                    <a:pt x="6343893" y="2612388"/>
                  </a:lnTo>
                  <a:lnTo>
                    <a:pt x="6375868" y="2580414"/>
                  </a:lnTo>
                  <a:lnTo>
                    <a:pt x="6403908" y="2544864"/>
                  </a:lnTo>
                  <a:lnTo>
                    <a:pt x="6427654" y="2506097"/>
                  </a:lnTo>
                  <a:lnTo>
                    <a:pt x="6446749" y="2464473"/>
                  </a:lnTo>
                  <a:lnTo>
                    <a:pt x="6460832" y="2420350"/>
                  </a:lnTo>
                  <a:lnTo>
                    <a:pt x="6469545" y="2374087"/>
                  </a:lnTo>
                  <a:lnTo>
                    <a:pt x="6472529" y="2326043"/>
                  </a:lnTo>
                  <a:lnTo>
                    <a:pt x="6472529" y="0"/>
                  </a:lnTo>
                  <a:close/>
                </a:path>
              </a:pathLst>
            </a:custGeom>
            <a:solidFill>
              <a:srgbClr val="FFFFFF"/>
            </a:solidFill>
          </p:spPr>
          <p:txBody>
            <a:bodyPr wrap="square" lIns="0" tIns="0" rIns="0" bIns="0" rtlCol="0"/>
            <a:lstStyle/>
            <a:p>
              <a:endParaRPr/>
            </a:p>
          </p:txBody>
        </p:sp>
        <p:sp>
          <p:nvSpPr>
            <p:cNvPr id="13" name="object 13"/>
            <p:cNvSpPr/>
            <p:nvPr/>
          </p:nvSpPr>
          <p:spPr>
            <a:xfrm>
              <a:off x="2087579" y="1211940"/>
              <a:ext cx="6472555" cy="2709545"/>
            </a:xfrm>
            <a:custGeom>
              <a:avLst/>
              <a:gdLst/>
              <a:ahLst/>
              <a:cxnLst/>
              <a:rect l="l" t="t" r="r" b="b"/>
              <a:pathLst>
                <a:path w="6472555" h="2709545">
                  <a:moveTo>
                    <a:pt x="383006" y="0"/>
                  </a:moveTo>
                  <a:lnTo>
                    <a:pt x="6472529" y="0"/>
                  </a:lnTo>
                  <a:lnTo>
                    <a:pt x="6472529" y="2326043"/>
                  </a:lnTo>
                  <a:lnTo>
                    <a:pt x="6469545" y="2374087"/>
                  </a:lnTo>
                  <a:lnTo>
                    <a:pt x="6460832" y="2420350"/>
                  </a:lnTo>
                  <a:lnTo>
                    <a:pt x="6446749" y="2464473"/>
                  </a:lnTo>
                  <a:lnTo>
                    <a:pt x="6427654" y="2506097"/>
                  </a:lnTo>
                  <a:lnTo>
                    <a:pt x="6403908" y="2544864"/>
                  </a:lnTo>
                  <a:lnTo>
                    <a:pt x="6375868" y="2580414"/>
                  </a:lnTo>
                  <a:lnTo>
                    <a:pt x="6343893" y="2612388"/>
                  </a:lnTo>
                  <a:lnTo>
                    <a:pt x="6308344" y="2640428"/>
                  </a:lnTo>
                  <a:lnTo>
                    <a:pt x="6269577" y="2664174"/>
                  </a:lnTo>
                  <a:lnTo>
                    <a:pt x="6227953" y="2683269"/>
                  </a:lnTo>
                  <a:lnTo>
                    <a:pt x="6183830" y="2697352"/>
                  </a:lnTo>
                  <a:lnTo>
                    <a:pt x="6137567" y="2706065"/>
                  </a:lnTo>
                  <a:lnTo>
                    <a:pt x="6089523" y="2709049"/>
                  </a:lnTo>
                  <a:lnTo>
                    <a:pt x="0" y="2709049"/>
                  </a:lnTo>
                  <a:lnTo>
                    <a:pt x="0" y="383006"/>
                  </a:lnTo>
                  <a:lnTo>
                    <a:pt x="2984" y="334962"/>
                  </a:lnTo>
                  <a:lnTo>
                    <a:pt x="11697" y="288699"/>
                  </a:lnTo>
                  <a:lnTo>
                    <a:pt x="25780" y="244576"/>
                  </a:lnTo>
                  <a:lnTo>
                    <a:pt x="44874" y="202952"/>
                  </a:lnTo>
                  <a:lnTo>
                    <a:pt x="68621" y="164185"/>
                  </a:lnTo>
                  <a:lnTo>
                    <a:pt x="96661" y="128635"/>
                  </a:lnTo>
                  <a:lnTo>
                    <a:pt x="128635" y="96661"/>
                  </a:lnTo>
                  <a:lnTo>
                    <a:pt x="164185" y="68621"/>
                  </a:lnTo>
                  <a:lnTo>
                    <a:pt x="202952" y="44874"/>
                  </a:lnTo>
                  <a:lnTo>
                    <a:pt x="244576" y="25780"/>
                  </a:lnTo>
                  <a:lnTo>
                    <a:pt x="288699" y="11697"/>
                  </a:lnTo>
                  <a:lnTo>
                    <a:pt x="334962" y="2984"/>
                  </a:lnTo>
                  <a:lnTo>
                    <a:pt x="383006" y="0"/>
                  </a:lnTo>
                  <a:close/>
                </a:path>
              </a:pathLst>
            </a:custGeom>
            <a:ln w="15875">
              <a:solidFill>
                <a:srgbClr val="FFFFFF"/>
              </a:solidFill>
            </a:ln>
          </p:spPr>
          <p:txBody>
            <a:bodyPr wrap="square" lIns="0" tIns="0" rIns="0" bIns="0" rtlCol="0"/>
            <a:lstStyle/>
            <a:p>
              <a:endParaRPr/>
            </a:p>
          </p:txBody>
        </p:sp>
      </p:grpSp>
      <p:graphicFrame>
        <p:nvGraphicFramePr>
          <p:cNvPr id="14" name="object 14"/>
          <p:cNvGraphicFramePr>
            <a:graphicFrameLocks noGrp="1"/>
          </p:cNvGraphicFramePr>
          <p:nvPr/>
        </p:nvGraphicFramePr>
        <p:xfrm>
          <a:off x="2332548" y="1653923"/>
          <a:ext cx="6034405" cy="2066289"/>
        </p:xfrm>
        <a:graphic>
          <a:graphicData uri="http://schemas.openxmlformats.org/drawingml/2006/table">
            <a:tbl>
              <a:tblPr firstRow="1" bandRow="1">
                <a:tableStyleId>{2D5ABB26-0587-4C30-8999-92F81FD0307C}</a:tableStyleId>
              </a:tblPr>
              <a:tblGrid>
                <a:gridCol w="5958205">
                  <a:extLst>
                    <a:ext uri="{9D8B030D-6E8A-4147-A177-3AD203B41FA5}">
                      <a16:colId xmlns:a16="http://schemas.microsoft.com/office/drawing/2014/main" val="20000"/>
                    </a:ext>
                  </a:extLst>
                </a:gridCol>
              </a:tblGrid>
              <a:tr h="492759">
                <a:tc>
                  <a:txBody>
                    <a:bodyPr/>
                    <a:lstStyle/>
                    <a:p>
                      <a:pPr marL="35560">
                        <a:lnSpc>
                          <a:spcPts val="1989"/>
                        </a:lnSpc>
                      </a:pPr>
                      <a:r>
                        <a:rPr sz="1800" b="1" dirty="0">
                          <a:solidFill>
                            <a:srgbClr val="1F69E7"/>
                          </a:solidFill>
                          <a:latin typeface="Arial"/>
                          <a:cs typeface="Arial"/>
                        </a:rPr>
                        <a:t>Introduction</a:t>
                      </a:r>
                      <a:r>
                        <a:rPr sz="1800" b="1" spc="-75" dirty="0">
                          <a:solidFill>
                            <a:srgbClr val="1F69E7"/>
                          </a:solidFill>
                          <a:latin typeface="Arial"/>
                          <a:cs typeface="Arial"/>
                        </a:rPr>
                        <a:t> </a:t>
                      </a:r>
                      <a:r>
                        <a:rPr sz="1800" b="1" dirty="0">
                          <a:solidFill>
                            <a:srgbClr val="1F69E7"/>
                          </a:solidFill>
                          <a:latin typeface="Arial"/>
                          <a:cs typeface="Arial"/>
                        </a:rPr>
                        <a:t>to</a:t>
                      </a:r>
                      <a:r>
                        <a:rPr sz="1800" b="1" spc="-60" dirty="0">
                          <a:solidFill>
                            <a:srgbClr val="1F69E7"/>
                          </a:solidFill>
                          <a:latin typeface="Arial"/>
                          <a:cs typeface="Arial"/>
                        </a:rPr>
                        <a:t> </a:t>
                      </a:r>
                      <a:r>
                        <a:rPr sz="1800" b="1" spc="-10" dirty="0">
                          <a:solidFill>
                            <a:srgbClr val="1F69E7"/>
                          </a:solidFill>
                          <a:latin typeface="Arial"/>
                          <a:cs typeface="Arial"/>
                        </a:rPr>
                        <a:t>pathways</a:t>
                      </a:r>
                      <a:endParaRPr sz="1800">
                        <a:latin typeface="Arial"/>
                        <a:cs typeface="Arial"/>
                      </a:endParaRPr>
                    </a:p>
                  </a:txBody>
                  <a:tcPr marL="0" marR="0" marT="0" marB="0">
                    <a:lnB w="12700">
                      <a:solidFill>
                        <a:srgbClr val="DFEEFD"/>
                      </a:solidFill>
                      <a:prstDash val="solid"/>
                    </a:lnB>
                  </a:tcPr>
                </a:tc>
                <a:extLst>
                  <a:ext uri="{0D108BD9-81ED-4DB2-BD59-A6C34878D82A}">
                    <a16:rowId xmlns:a16="http://schemas.microsoft.com/office/drawing/2014/main" val="10000"/>
                  </a:ext>
                </a:extLst>
              </a:tr>
              <a:tr h="786765">
                <a:tc>
                  <a:txBody>
                    <a:bodyPr/>
                    <a:lstStyle/>
                    <a:p>
                      <a:pPr>
                        <a:lnSpc>
                          <a:spcPct val="100000"/>
                        </a:lnSpc>
                        <a:spcBef>
                          <a:spcPts val="70"/>
                        </a:spcBef>
                      </a:pPr>
                      <a:endParaRPr sz="1800">
                        <a:latin typeface="Times New Roman"/>
                        <a:cs typeface="Times New Roman"/>
                      </a:endParaRPr>
                    </a:p>
                    <a:p>
                      <a:pPr marL="35560">
                        <a:lnSpc>
                          <a:spcPct val="100000"/>
                        </a:lnSpc>
                      </a:pPr>
                      <a:r>
                        <a:rPr sz="1800" b="1" dirty="0">
                          <a:solidFill>
                            <a:srgbClr val="9F23E1"/>
                          </a:solidFill>
                          <a:latin typeface="Arial"/>
                          <a:cs typeface="Arial"/>
                        </a:rPr>
                        <a:t>Pathways</a:t>
                      </a:r>
                      <a:r>
                        <a:rPr sz="1800" b="1" spc="-65" dirty="0">
                          <a:solidFill>
                            <a:srgbClr val="9F23E1"/>
                          </a:solidFill>
                          <a:latin typeface="Arial"/>
                          <a:cs typeface="Arial"/>
                        </a:rPr>
                        <a:t> </a:t>
                      </a:r>
                      <a:r>
                        <a:rPr sz="1800" b="1" dirty="0">
                          <a:solidFill>
                            <a:srgbClr val="9F23E1"/>
                          </a:solidFill>
                          <a:latin typeface="Arial"/>
                          <a:cs typeface="Arial"/>
                        </a:rPr>
                        <a:t>management</a:t>
                      </a:r>
                      <a:r>
                        <a:rPr sz="1800" b="1" spc="-20" dirty="0">
                          <a:solidFill>
                            <a:srgbClr val="9F23E1"/>
                          </a:solidFill>
                          <a:latin typeface="Arial"/>
                          <a:cs typeface="Arial"/>
                        </a:rPr>
                        <a:t> </a:t>
                      </a:r>
                      <a:r>
                        <a:rPr sz="1800" b="1" dirty="0">
                          <a:solidFill>
                            <a:srgbClr val="9F23E1"/>
                          </a:solidFill>
                          <a:latin typeface="Arial"/>
                          <a:cs typeface="Arial"/>
                        </a:rPr>
                        <a:t>and</a:t>
                      </a:r>
                      <a:r>
                        <a:rPr sz="1800" b="1" spc="-35" dirty="0">
                          <a:solidFill>
                            <a:srgbClr val="9F23E1"/>
                          </a:solidFill>
                          <a:latin typeface="Arial"/>
                          <a:cs typeface="Arial"/>
                        </a:rPr>
                        <a:t> </a:t>
                      </a:r>
                      <a:r>
                        <a:rPr sz="1800" b="1" spc="-10" dirty="0">
                          <a:solidFill>
                            <a:srgbClr val="9F23E1"/>
                          </a:solidFill>
                          <a:latin typeface="Arial"/>
                          <a:cs typeface="Arial"/>
                        </a:rPr>
                        <a:t>enforcement</a:t>
                      </a:r>
                      <a:endParaRPr sz="1800">
                        <a:latin typeface="Arial"/>
                        <a:cs typeface="Arial"/>
                      </a:endParaRPr>
                    </a:p>
                  </a:txBody>
                  <a:tcPr marL="0" marR="0" marT="8890" marB="0">
                    <a:lnT w="12700">
                      <a:solidFill>
                        <a:srgbClr val="DFEEFD"/>
                      </a:solidFill>
                      <a:prstDash val="solid"/>
                    </a:lnT>
                    <a:lnB w="12700">
                      <a:solidFill>
                        <a:srgbClr val="DFEEFD"/>
                      </a:solidFill>
                      <a:prstDash val="solid"/>
                    </a:lnB>
                  </a:tcPr>
                </a:tc>
                <a:extLst>
                  <a:ext uri="{0D108BD9-81ED-4DB2-BD59-A6C34878D82A}">
                    <a16:rowId xmlns:a16="http://schemas.microsoft.com/office/drawing/2014/main" val="10001"/>
                  </a:ext>
                </a:extLst>
              </a:tr>
              <a:tr h="786765">
                <a:tc>
                  <a:txBody>
                    <a:bodyPr/>
                    <a:lstStyle/>
                    <a:p>
                      <a:pPr>
                        <a:lnSpc>
                          <a:spcPct val="100000"/>
                        </a:lnSpc>
                        <a:spcBef>
                          <a:spcPts val="70"/>
                        </a:spcBef>
                      </a:pPr>
                      <a:endParaRPr sz="1800">
                        <a:latin typeface="Times New Roman"/>
                        <a:cs typeface="Times New Roman"/>
                      </a:endParaRPr>
                    </a:p>
                    <a:p>
                      <a:pPr marL="35560">
                        <a:lnSpc>
                          <a:spcPct val="100000"/>
                        </a:lnSpc>
                      </a:pPr>
                      <a:r>
                        <a:rPr sz="1800" b="1" dirty="0">
                          <a:solidFill>
                            <a:srgbClr val="CA0092"/>
                          </a:solidFill>
                          <a:latin typeface="Arial"/>
                          <a:cs typeface="Arial"/>
                        </a:rPr>
                        <a:t>Payer</a:t>
                      </a:r>
                      <a:r>
                        <a:rPr sz="1800" b="1" spc="-15" dirty="0">
                          <a:solidFill>
                            <a:srgbClr val="CA0092"/>
                          </a:solidFill>
                          <a:latin typeface="Arial"/>
                          <a:cs typeface="Arial"/>
                        </a:rPr>
                        <a:t> </a:t>
                      </a:r>
                      <a:r>
                        <a:rPr sz="1800" b="1" dirty="0">
                          <a:solidFill>
                            <a:srgbClr val="CA0092"/>
                          </a:solidFill>
                          <a:latin typeface="Arial"/>
                          <a:cs typeface="Arial"/>
                        </a:rPr>
                        <a:t>Pathways</a:t>
                      </a:r>
                      <a:r>
                        <a:rPr sz="1800" b="1" spc="-65" dirty="0">
                          <a:solidFill>
                            <a:srgbClr val="CA0092"/>
                          </a:solidFill>
                          <a:latin typeface="Arial"/>
                          <a:cs typeface="Arial"/>
                        </a:rPr>
                        <a:t> </a:t>
                      </a:r>
                      <a:r>
                        <a:rPr sz="1800" b="1" dirty="0">
                          <a:solidFill>
                            <a:srgbClr val="CA0092"/>
                          </a:solidFill>
                          <a:latin typeface="Arial"/>
                          <a:cs typeface="Arial"/>
                        </a:rPr>
                        <a:t>Deeper</a:t>
                      </a:r>
                      <a:r>
                        <a:rPr sz="1800" b="1" spc="-25" dirty="0">
                          <a:solidFill>
                            <a:srgbClr val="CA0092"/>
                          </a:solidFill>
                          <a:latin typeface="Arial"/>
                          <a:cs typeface="Arial"/>
                        </a:rPr>
                        <a:t> </a:t>
                      </a:r>
                      <a:r>
                        <a:rPr sz="1800" b="1" spc="-20" dirty="0">
                          <a:solidFill>
                            <a:srgbClr val="CA0092"/>
                          </a:solidFill>
                          <a:latin typeface="Arial"/>
                          <a:cs typeface="Arial"/>
                        </a:rPr>
                        <a:t>Dive</a:t>
                      </a:r>
                      <a:endParaRPr sz="1800">
                        <a:latin typeface="Arial"/>
                        <a:cs typeface="Arial"/>
                      </a:endParaRPr>
                    </a:p>
                  </a:txBody>
                  <a:tcPr marL="0" marR="0" marT="8890" marB="0">
                    <a:lnT w="12700">
                      <a:solidFill>
                        <a:srgbClr val="DFEEFD"/>
                      </a:solidFill>
                      <a:prstDash val="solid"/>
                    </a:lnT>
                    <a:lnB w="12700">
                      <a:solidFill>
                        <a:srgbClr val="FFFFFF"/>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8889" y="3076818"/>
            <a:ext cx="8232775" cy="1481455"/>
            <a:chOff x="498889" y="3076818"/>
            <a:chExt cx="8232775" cy="1481455"/>
          </a:xfrm>
        </p:grpSpPr>
        <p:sp>
          <p:nvSpPr>
            <p:cNvPr id="3" name="object 3"/>
            <p:cNvSpPr/>
            <p:nvPr/>
          </p:nvSpPr>
          <p:spPr>
            <a:xfrm>
              <a:off x="505239" y="3083168"/>
              <a:ext cx="8220075" cy="1468755"/>
            </a:xfrm>
            <a:custGeom>
              <a:avLst/>
              <a:gdLst/>
              <a:ahLst/>
              <a:cxnLst/>
              <a:rect l="l" t="t" r="r" b="b"/>
              <a:pathLst>
                <a:path w="8220075" h="1468754">
                  <a:moveTo>
                    <a:pt x="322414" y="0"/>
                  </a:moveTo>
                  <a:lnTo>
                    <a:pt x="8219490" y="0"/>
                  </a:lnTo>
                  <a:lnTo>
                    <a:pt x="8219490" y="1145870"/>
                  </a:lnTo>
                  <a:lnTo>
                    <a:pt x="8215995" y="1193514"/>
                  </a:lnTo>
                  <a:lnTo>
                    <a:pt x="8205840" y="1238988"/>
                  </a:lnTo>
                  <a:lnTo>
                    <a:pt x="8189525" y="1281792"/>
                  </a:lnTo>
                  <a:lnTo>
                    <a:pt x="8167548" y="1321429"/>
                  </a:lnTo>
                  <a:lnTo>
                    <a:pt x="8140408" y="1357398"/>
                  </a:lnTo>
                  <a:lnTo>
                    <a:pt x="8108604" y="1389202"/>
                  </a:lnTo>
                  <a:lnTo>
                    <a:pt x="8072635" y="1416342"/>
                  </a:lnTo>
                  <a:lnTo>
                    <a:pt x="8032998" y="1438319"/>
                  </a:lnTo>
                  <a:lnTo>
                    <a:pt x="7990194" y="1454634"/>
                  </a:lnTo>
                  <a:lnTo>
                    <a:pt x="7944720" y="1464789"/>
                  </a:lnTo>
                  <a:lnTo>
                    <a:pt x="7897075" y="1468285"/>
                  </a:lnTo>
                  <a:lnTo>
                    <a:pt x="0" y="1468285"/>
                  </a:lnTo>
                  <a:lnTo>
                    <a:pt x="0" y="322414"/>
                  </a:lnTo>
                  <a:lnTo>
                    <a:pt x="3495" y="274770"/>
                  </a:lnTo>
                  <a:lnTo>
                    <a:pt x="13650" y="229296"/>
                  </a:lnTo>
                  <a:lnTo>
                    <a:pt x="29965" y="186492"/>
                  </a:lnTo>
                  <a:lnTo>
                    <a:pt x="51942" y="146855"/>
                  </a:lnTo>
                  <a:lnTo>
                    <a:pt x="79082" y="110886"/>
                  </a:lnTo>
                  <a:lnTo>
                    <a:pt x="110886" y="79082"/>
                  </a:lnTo>
                  <a:lnTo>
                    <a:pt x="146855" y="51942"/>
                  </a:lnTo>
                  <a:lnTo>
                    <a:pt x="186492" y="29965"/>
                  </a:lnTo>
                  <a:lnTo>
                    <a:pt x="229296" y="13650"/>
                  </a:lnTo>
                  <a:lnTo>
                    <a:pt x="274770" y="3495"/>
                  </a:lnTo>
                  <a:lnTo>
                    <a:pt x="322414" y="0"/>
                  </a:lnTo>
                  <a:close/>
                </a:path>
              </a:pathLst>
            </a:custGeom>
            <a:ln w="12699">
              <a:solidFill>
                <a:srgbClr val="065BAA"/>
              </a:solidFill>
            </a:ln>
          </p:spPr>
          <p:txBody>
            <a:bodyPr wrap="square" lIns="0" tIns="0" rIns="0" bIns="0" rtlCol="0"/>
            <a:lstStyle/>
            <a:p>
              <a:endParaRPr/>
            </a:p>
          </p:txBody>
        </p:sp>
        <p:sp>
          <p:nvSpPr>
            <p:cNvPr id="4" name="object 4"/>
            <p:cNvSpPr/>
            <p:nvPr/>
          </p:nvSpPr>
          <p:spPr>
            <a:xfrm>
              <a:off x="561277" y="3141871"/>
              <a:ext cx="8107680" cy="1356360"/>
            </a:xfrm>
            <a:custGeom>
              <a:avLst/>
              <a:gdLst/>
              <a:ahLst/>
              <a:cxnLst/>
              <a:rect l="l" t="t" r="r" b="b"/>
              <a:pathLst>
                <a:path w="8107680" h="1356360">
                  <a:moveTo>
                    <a:pt x="8107413" y="0"/>
                  </a:moveTo>
                  <a:lnTo>
                    <a:pt x="297764" y="0"/>
                  </a:lnTo>
                  <a:lnTo>
                    <a:pt x="249464" y="3897"/>
                  </a:lnTo>
                  <a:lnTo>
                    <a:pt x="203647" y="15180"/>
                  </a:lnTo>
                  <a:lnTo>
                    <a:pt x="160923" y="33235"/>
                  </a:lnTo>
                  <a:lnTo>
                    <a:pt x="121907" y="57450"/>
                  </a:lnTo>
                  <a:lnTo>
                    <a:pt x="87212" y="87212"/>
                  </a:lnTo>
                  <a:lnTo>
                    <a:pt x="57450" y="121907"/>
                  </a:lnTo>
                  <a:lnTo>
                    <a:pt x="33235" y="160923"/>
                  </a:lnTo>
                  <a:lnTo>
                    <a:pt x="15180" y="203647"/>
                  </a:lnTo>
                  <a:lnTo>
                    <a:pt x="3897" y="249464"/>
                  </a:lnTo>
                  <a:lnTo>
                    <a:pt x="0" y="297764"/>
                  </a:lnTo>
                  <a:lnTo>
                    <a:pt x="0" y="1355979"/>
                  </a:lnTo>
                  <a:lnTo>
                    <a:pt x="7809649" y="1355979"/>
                  </a:lnTo>
                  <a:lnTo>
                    <a:pt x="7857948" y="1352081"/>
                  </a:lnTo>
                  <a:lnTo>
                    <a:pt x="7903766" y="1340798"/>
                  </a:lnTo>
                  <a:lnTo>
                    <a:pt x="7946489" y="1322743"/>
                  </a:lnTo>
                  <a:lnTo>
                    <a:pt x="7985505" y="1298528"/>
                  </a:lnTo>
                  <a:lnTo>
                    <a:pt x="8020200" y="1268766"/>
                  </a:lnTo>
                  <a:lnTo>
                    <a:pt x="8049962" y="1234071"/>
                  </a:lnTo>
                  <a:lnTo>
                    <a:pt x="8074177" y="1195055"/>
                  </a:lnTo>
                  <a:lnTo>
                    <a:pt x="8092233" y="1152331"/>
                  </a:lnTo>
                  <a:lnTo>
                    <a:pt x="8103516" y="1106514"/>
                  </a:lnTo>
                  <a:lnTo>
                    <a:pt x="8107413" y="1058214"/>
                  </a:lnTo>
                  <a:lnTo>
                    <a:pt x="8107413" y="0"/>
                  </a:lnTo>
                  <a:close/>
                </a:path>
              </a:pathLst>
            </a:custGeom>
            <a:solidFill>
              <a:srgbClr val="B3D5F0">
                <a:alpha val="39605"/>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A</a:t>
            </a:r>
            <a:r>
              <a:rPr spc="-5" dirty="0"/>
              <a:t> </a:t>
            </a:r>
            <a:r>
              <a:rPr dirty="0"/>
              <a:t>recent</a:t>
            </a:r>
            <a:r>
              <a:rPr spc="15" dirty="0"/>
              <a:t> </a:t>
            </a:r>
            <a:r>
              <a:rPr dirty="0"/>
              <a:t>study</a:t>
            </a:r>
            <a:r>
              <a:rPr spc="30" dirty="0"/>
              <a:t> </a:t>
            </a:r>
            <a:r>
              <a:rPr dirty="0"/>
              <a:t>published</a:t>
            </a:r>
            <a:r>
              <a:rPr spc="-5" dirty="0"/>
              <a:t> </a:t>
            </a:r>
            <a:r>
              <a:rPr dirty="0"/>
              <a:t>on</a:t>
            </a:r>
            <a:r>
              <a:rPr spc="50" dirty="0"/>
              <a:t> </a:t>
            </a:r>
            <a:r>
              <a:rPr dirty="0"/>
              <a:t>Cigna</a:t>
            </a:r>
            <a:r>
              <a:rPr spc="25" dirty="0"/>
              <a:t> </a:t>
            </a:r>
            <a:r>
              <a:rPr dirty="0"/>
              <a:t>Pathways</a:t>
            </a:r>
            <a:r>
              <a:rPr spc="55" dirty="0"/>
              <a:t> </a:t>
            </a:r>
            <a:r>
              <a:rPr dirty="0"/>
              <a:t>outcomes</a:t>
            </a:r>
            <a:r>
              <a:rPr spc="15" dirty="0"/>
              <a:t> </a:t>
            </a:r>
            <a:r>
              <a:rPr dirty="0"/>
              <a:t>highlights</a:t>
            </a:r>
            <a:r>
              <a:rPr spc="15" dirty="0"/>
              <a:t> </a:t>
            </a:r>
            <a:r>
              <a:rPr dirty="0"/>
              <a:t>on-pathway</a:t>
            </a:r>
            <a:r>
              <a:rPr spc="15" dirty="0"/>
              <a:t> </a:t>
            </a:r>
            <a:r>
              <a:rPr dirty="0"/>
              <a:t>regimen</a:t>
            </a:r>
            <a:r>
              <a:rPr spc="10" dirty="0"/>
              <a:t> </a:t>
            </a:r>
            <a:r>
              <a:rPr spc="-10" dirty="0"/>
              <a:t>rates, </a:t>
            </a:r>
            <a:r>
              <a:rPr dirty="0"/>
              <a:t>successful</a:t>
            </a:r>
            <a:r>
              <a:rPr spc="10" dirty="0"/>
              <a:t> </a:t>
            </a:r>
            <a:r>
              <a:rPr dirty="0"/>
              <a:t>P2P</a:t>
            </a:r>
            <a:r>
              <a:rPr spc="30" dirty="0"/>
              <a:t> </a:t>
            </a:r>
            <a:r>
              <a:rPr dirty="0"/>
              <a:t>conversions,</a:t>
            </a:r>
            <a:r>
              <a:rPr spc="25" dirty="0"/>
              <a:t> </a:t>
            </a:r>
            <a:r>
              <a:rPr dirty="0"/>
              <a:t>and</a:t>
            </a:r>
            <a:r>
              <a:rPr spc="25" dirty="0"/>
              <a:t> </a:t>
            </a:r>
            <a:r>
              <a:rPr dirty="0"/>
              <a:t>overall</a:t>
            </a:r>
            <a:r>
              <a:rPr spc="25" dirty="0"/>
              <a:t> </a:t>
            </a:r>
            <a:r>
              <a:rPr dirty="0"/>
              <a:t>significant</a:t>
            </a:r>
            <a:r>
              <a:rPr spc="15" dirty="0"/>
              <a:t> </a:t>
            </a:r>
            <a:r>
              <a:rPr dirty="0"/>
              <a:t>impact</a:t>
            </a:r>
            <a:r>
              <a:rPr spc="20" dirty="0"/>
              <a:t> </a:t>
            </a:r>
            <a:r>
              <a:rPr dirty="0"/>
              <a:t>and</a:t>
            </a:r>
            <a:r>
              <a:rPr spc="40" dirty="0"/>
              <a:t> </a:t>
            </a:r>
            <a:r>
              <a:rPr dirty="0"/>
              <a:t>cost</a:t>
            </a:r>
            <a:r>
              <a:rPr spc="35" dirty="0"/>
              <a:t> </a:t>
            </a:r>
            <a:r>
              <a:rPr dirty="0"/>
              <a:t>savings</a:t>
            </a:r>
            <a:r>
              <a:rPr spc="20" dirty="0"/>
              <a:t> </a:t>
            </a:r>
            <a:r>
              <a:rPr dirty="0"/>
              <a:t>realized</a:t>
            </a:r>
            <a:r>
              <a:rPr spc="5" dirty="0"/>
              <a:t> </a:t>
            </a:r>
            <a:r>
              <a:rPr dirty="0"/>
              <a:t>by</a:t>
            </a:r>
            <a:r>
              <a:rPr spc="55" dirty="0"/>
              <a:t> </a:t>
            </a:r>
            <a:r>
              <a:rPr spc="-25" dirty="0"/>
              <a:t>the </a:t>
            </a:r>
            <a:r>
              <a:rPr dirty="0"/>
              <a:t>program over</a:t>
            </a:r>
            <a:r>
              <a:rPr spc="30" dirty="0"/>
              <a:t> </a:t>
            </a:r>
            <a:r>
              <a:rPr dirty="0"/>
              <a:t>18</a:t>
            </a:r>
            <a:r>
              <a:rPr spc="20" dirty="0"/>
              <a:t> </a:t>
            </a:r>
            <a:r>
              <a:rPr spc="-10" dirty="0"/>
              <a:t>months</a:t>
            </a:r>
          </a:p>
        </p:txBody>
      </p:sp>
      <p:sp>
        <p:nvSpPr>
          <p:cNvPr id="6" name="object 6"/>
          <p:cNvSpPr txBox="1"/>
          <p:nvPr/>
        </p:nvSpPr>
        <p:spPr>
          <a:xfrm>
            <a:off x="1680328" y="3508993"/>
            <a:ext cx="6736080" cy="577850"/>
          </a:xfrm>
          <a:prstGeom prst="rect">
            <a:avLst/>
          </a:prstGeom>
        </p:spPr>
        <p:txBody>
          <a:bodyPr vert="horz" wrap="square" lIns="0" tIns="12700" rIns="0" bIns="0" rtlCol="0">
            <a:spAutoFit/>
          </a:bodyPr>
          <a:lstStyle/>
          <a:p>
            <a:pPr marL="141605" indent="-128905">
              <a:lnSpc>
                <a:spcPct val="100000"/>
              </a:lnSpc>
              <a:spcBef>
                <a:spcPts val="100"/>
              </a:spcBef>
              <a:buClr>
                <a:srgbClr val="065BAA"/>
              </a:buClr>
              <a:buFont typeface="Wingdings"/>
              <a:buChar char=""/>
              <a:tabLst>
                <a:tab pos="141605" algn="l"/>
              </a:tabLst>
            </a:pPr>
            <a:r>
              <a:rPr sz="800" dirty="0">
                <a:solidFill>
                  <a:srgbClr val="181B1F"/>
                </a:solidFill>
                <a:latin typeface="Arial"/>
                <a:cs typeface="Arial"/>
              </a:rPr>
              <a:t>Outcomes</a:t>
            </a:r>
            <a:r>
              <a:rPr sz="800" spc="-35" dirty="0">
                <a:solidFill>
                  <a:srgbClr val="181B1F"/>
                </a:solidFill>
                <a:latin typeface="Arial"/>
                <a:cs typeface="Arial"/>
              </a:rPr>
              <a:t> </a:t>
            </a:r>
            <a:r>
              <a:rPr sz="800" dirty="0">
                <a:solidFill>
                  <a:srgbClr val="181B1F"/>
                </a:solidFill>
                <a:latin typeface="Arial"/>
                <a:cs typeface="Arial"/>
              </a:rPr>
              <a:t>indicate</a:t>
            </a:r>
            <a:r>
              <a:rPr sz="800" spc="-20" dirty="0">
                <a:solidFill>
                  <a:srgbClr val="181B1F"/>
                </a:solidFill>
                <a:latin typeface="Arial"/>
                <a:cs typeface="Arial"/>
              </a:rPr>
              <a:t> </a:t>
            </a:r>
            <a:r>
              <a:rPr sz="800" dirty="0">
                <a:solidFill>
                  <a:srgbClr val="181B1F"/>
                </a:solidFill>
                <a:latin typeface="Arial"/>
                <a:cs typeface="Arial"/>
              </a:rPr>
              <a:t>an</a:t>
            </a:r>
            <a:r>
              <a:rPr sz="800" spc="-5" dirty="0">
                <a:solidFill>
                  <a:srgbClr val="181B1F"/>
                </a:solidFill>
                <a:latin typeface="Arial"/>
                <a:cs typeface="Arial"/>
              </a:rPr>
              <a:t> </a:t>
            </a:r>
            <a:r>
              <a:rPr sz="800" b="1" dirty="0">
                <a:solidFill>
                  <a:srgbClr val="065BAA"/>
                </a:solidFill>
                <a:latin typeface="Arial"/>
                <a:cs typeface="Arial"/>
              </a:rPr>
              <a:t>increase</a:t>
            </a:r>
            <a:r>
              <a:rPr sz="800" b="1" spc="-15" dirty="0">
                <a:solidFill>
                  <a:srgbClr val="065BAA"/>
                </a:solidFill>
                <a:latin typeface="Arial"/>
                <a:cs typeface="Arial"/>
              </a:rPr>
              <a:t> </a:t>
            </a:r>
            <a:r>
              <a:rPr sz="800" b="1" dirty="0">
                <a:solidFill>
                  <a:srgbClr val="065BAA"/>
                </a:solidFill>
                <a:latin typeface="Arial"/>
                <a:cs typeface="Arial"/>
              </a:rPr>
              <a:t>in</a:t>
            </a:r>
            <a:r>
              <a:rPr sz="800" b="1" spc="-15" dirty="0">
                <a:solidFill>
                  <a:srgbClr val="065BAA"/>
                </a:solidFill>
                <a:latin typeface="Arial"/>
                <a:cs typeface="Arial"/>
              </a:rPr>
              <a:t> </a:t>
            </a:r>
            <a:r>
              <a:rPr sz="800" b="1" dirty="0">
                <a:solidFill>
                  <a:srgbClr val="065BAA"/>
                </a:solidFill>
                <a:latin typeface="Arial"/>
                <a:cs typeface="Arial"/>
              </a:rPr>
              <a:t>the</a:t>
            </a:r>
            <a:r>
              <a:rPr sz="800" b="1" spc="-25" dirty="0">
                <a:solidFill>
                  <a:srgbClr val="065BAA"/>
                </a:solidFill>
                <a:latin typeface="Arial"/>
                <a:cs typeface="Arial"/>
              </a:rPr>
              <a:t> </a:t>
            </a:r>
            <a:r>
              <a:rPr sz="800" b="1" spc="-10" dirty="0">
                <a:solidFill>
                  <a:srgbClr val="065BAA"/>
                </a:solidFill>
                <a:latin typeface="Arial"/>
                <a:cs typeface="Arial"/>
              </a:rPr>
              <a:t>on-</a:t>
            </a:r>
            <a:r>
              <a:rPr sz="800" b="1" dirty="0">
                <a:solidFill>
                  <a:srgbClr val="065BAA"/>
                </a:solidFill>
                <a:latin typeface="Arial"/>
                <a:cs typeface="Arial"/>
              </a:rPr>
              <a:t>pathway</a:t>
            </a:r>
            <a:r>
              <a:rPr sz="800" b="1" spc="-30" dirty="0">
                <a:solidFill>
                  <a:srgbClr val="065BAA"/>
                </a:solidFill>
                <a:latin typeface="Arial"/>
                <a:cs typeface="Arial"/>
              </a:rPr>
              <a:t> </a:t>
            </a:r>
            <a:r>
              <a:rPr sz="800" b="1" dirty="0">
                <a:solidFill>
                  <a:srgbClr val="065BAA"/>
                </a:solidFill>
                <a:latin typeface="Arial"/>
                <a:cs typeface="Arial"/>
              </a:rPr>
              <a:t>regimen</a:t>
            </a:r>
            <a:r>
              <a:rPr sz="800" b="1" spc="-30" dirty="0">
                <a:solidFill>
                  <a:srgbClr val="065BAA"/>
                </a:solidFill>
                <a:latin typeface="Arial"/>
                <a:cs typeface="Arial"/>
              </a:rPr>
              <a:t> </a:t>
            </a:r>
            <a:r>
              <a:rPr sz="800" b="1" dirty="0">
                <a:solidFill>
                  <a:srgbClr val="065BAA"/>
                </a:solidFill>
                <a:latin typeface="Arial"/>
                <a:cs typeface="Arial"/>
              </a:rPr>
              <a:t>rate</a:t>
            </a:r>
            <a:r>
              <a:rPr sz="800" b="1" spc="-10" dirty="0">
                <a:solidFill>
                  <a:srgbClr val="065BAA"/>
                </a:solidFill>
                <a:latin typeface="Arial"/>
                <a:cs typeface="Arial"/>
              </a:rPr>
              <a:t> </a:t>
            </a:r>
            <a:r>
              <a:rPr sz="800" b="1" dirty="0">
                <a:solidFill>
                  <a:srgbClr val="065BAA"/>
                </a:solidFill>
                <a:latin typeface="Arial"/>
                <a:cs typeface="Arial"/>
              </a:rPr>
              <a:t>by</a:t>
            </a:r>
            <a:r>
              <a:rPr sz="800" b="1" spc="-20" dirty="0">
                <a:solidFill>
                  <a:srgbClr val="065BAA"/>
                </a:solidFill>
                <a:latin typeface="Arial"/>
                <a:cs typeface="Arial"/>
              </a:rPr>
              <a:t> </a:t>
            </a:r>
            <a:r>
              <a:rPr sz="800" b="1" dirty="0">
                <a:solidFill>
                  <a:srgbClr val="065BAA"/>
                </a:solidFill>
                <a:latin typeface="Arial"/>
                <a:cs typeface="Arial"/>
              </a:rPr>
              <a:t>5.2%</a:t>
            </a:r>
            <a:r>
              <a:rPr sz="800" b="1" spc="-25" dirty="0">
                <a:solidFill>
                  <a:srgbClr val="065BAA"/>
                </a:solidFill>
                <a:latin typeface="Arial"/>
                <a:cs typeface="Arial"/>
              </a:rPr>
              <a:t> </a:t>
            </a:r>
            <a:r>
              <a:rPr sz="800" b="1" dirty="0">
                <a:solidFill>
                  <a:srgbClr val="065BAA"/>
                </a:solidFill>
                <a:latin typeface="Arial"/>
                <a:cs typeface="Arial"/>
              </a:rPr>
              <a:t>(increased</a:t>
            </a:r>
            <a:r>
              <a:rPr sz="800" b="1" spc="5" dirty="0">
                <a:solidFill>
                  <a:srgbClr val="065BAA"/>
                </a:solidFill>
                <a:latin typeface="Arial"/>
                <a:cs typeface="Arial"/>
              </a:rPr>
              <a:t> </a:t>
            </a:r>
            <a:r>
              <a:rPr sz="800" b="1" dirty="0">
                <a:solidFill>
                  <a:srgbClr val="065BAA"/>
                </a:solidFill>
                <a:latin typeface="Arial"/>
                <a:cs typeface="Arial"/>
              </a:rPr>
              <a:t>from</a:t>
            </a:r>
            <a:r>
              <a:rPr sz="800" b="1" spc="-30" dirty="0">
                <a:solidFill>
                  <a:srgbClr val="065BAA"/>
                </a:solidFill>
                <a:latin typeface="Arial"/>
                <a:cs typeface="Arial"/>
              </a:rPr>
              <a:t> </a:t>
            </a:r>
            <a:r>
              <a:rPr sz="800" b="1" dirty="0">
                <a:solidFill>
                  <a:srgbClr val="065BAA"/>
                </a:solidFill>
                <a:latin typeface="Arial"/>
                <a:cs typeface="Arial"/>
              </a:rPr>
              <a:t>71.9%</a:t>
            </a:r>
            <a:r>
              <a:rPr sz="800" b="1" spc="-5" dirty="0">
                <a:solidFill>
                  <a:srgbClr val="065BAA"/>
                </a:solidFill>
                <a:latin typeface="Arial"/>
                <a:cs typeface="Arial"/>
              </a:rPr>
              <a:t> </a:t>
            </a:r>
            <a:r>
              <a:rPr sz="800" b="1" dirty="0">
                <a:solidFill>
                  <a:srgbClr val="065BAA"/>
                </a:solidFill>
                <a:latin typeface="Arial"/>
                <a:cs typeface="Arial"/>
              </a:rPr>
              <a:t>to</a:t>
            </a:r>
            <a:r>
              <a:rPr sz="800" b="1" spc="-30" dirty="0">
                <a:solidFill>
                  <a:srgbClr val="065BAA"/>
                </a:solidFill>
                <a:latin typeface="Arial"/>
                <a:cs typeface="Arial"/>
              </a:rPr>
              <a:t> </a:t>
            </a:r>
            <a:r>
              <a:rPr sz="800" b="1" dirty="0">
                <a:solidFill>
                  <a:srgbClr val="065BAA"/>
                </a:solidFill>
                <a:latin typeface="Arial"/>
                <a:cs typeface="Arial"/>
              </a:rPr>
              <a:t>77.1%)</a:t>
            </a:r>
            <a:r>
              <a:rPr sz="800" b="1" spc="-10" dirty="0">
                <a:solidFill>
                  <a:srgbClr val="065BAA"/>
                </a:solidFill>
                <a:latin typeface="Arial"/>
                <a:cs typeface="Arial"/>
              </a:rPr>
              <a:t> </a:t>
            </a:r>
            <a:r>
              <a:rPr sz="800" dirty="0">
                <a:solidFill>
                  <a:srgbClr val="181B1F"/>
                </a:solidFill>
                <a:latin typeface="Arial"/>
                <a:cs typeface="Arial"/>
              </a:rPr>
              <a:t>and</a:t>
            </a:r>
            <a:r>
              <a:rPr sz="800" spc="-10" dirty="0">
                <a:solidFill>
                  <a:srgbClr val="181B1F"/>
                </a:solidFill>
                <a:latin typeface="Arial"/>
                <a:cs typeface="Arial"/>
              </a:rPr>
              <a:t> </a:t>
            </a:r>
            <a:r>
              <a:rPr sz="800" b="1" dirty="0">
                <a:solidFill>
                  <a:srgbClr val="065BAA"/>
                </a:solidFill>
                <a:latin typeface="Arial"/>
                <a:cs typeface="Arial"/>
              </a:rPr>
              <a:t>cost</a:t>
            </a:r>
            <a:r>
              <a:rPr sz="800" b="1" spc="-10" dirty="0">
                <a:solidFill>
                  <a:srgbClr val="065BAA"/>
                </a:solidFill>
                <a:latin typeface="Arial"/>
                <a:cs typeface="Arial"/>
              </a:rPr>
              <a:t> </a:t>
            </a:r>
            <a:r>
              <a:rPr sz="800" b="1" dirty="0">
                <a:solidFill>
                  <a:srgbClr val="065BAA"/>
                </a:solidFill>
                <a:latin typeface="Arial"/>
                <a:cs typeface="Arial"/>
              </a:rPr>
              <a:t>savings</a:t>
            </a:r>
            <a:r>
              <a:rPr sz="800" b="1" spc="-20" dirty="0">
                <a:solidFill>
                  <a:srgbClr val="065BAA"/>
                </a:solidFill>
                <a:latin typeface="Arial"/>
                <a:cs typeface="Arial"/>
              </a:rPr>
              <a:t> </a:t>
            </a:r>
            <a:r>
              <a:rPr sz="800" b="1" dirty="0">
                <a:solidFill>
                  <a:srgbClr val="065BAA"/>
                </a:solidFill>
                <a:latin typeface="Arial"/>
                <a:cs typeface="Arial"/>
              </a:rPr>
              <a:t>of</a:t>
            </a:r>
            <a:r>
              <a:rPr sz="800" b="1" spc="-20" dirty="0">
                <a:solidFill>
                  <a:srgbClr val="065BAA"/>
                </a:solidFill>
                <a:latin typeface="Arial"/>
                <a:cs typeface="Arial"/>
              </a:rPr>
              <a:t> </a:t>
            </a:r>
            <a:r>
              <a:rPr sz="800" b="1" dirty="0">
                <a:solidFill>
                  <a:srgbClr val="065BAA"/>
                </a:solidFill>
                <a:latin typeface="Arial"/>
                <a:cs typeface="Arial"/>
              </a:rPr>
              <a:t>$24</a:t>
            </a:r>
            <a:r>
              <a:rPr sz="800" b="1" spc="-10" dirty="0">
                <a:solidFill>
                  <a:srgbClr val="065BAA"/>
                </a:solidFill>
                <a:latin typeface="Arial"/>
                <a:cs typeface="Arial"/>
              </a:rPr>
              <a:t> million</a:t>
            </a:r>
            <a:endParaRPr sz="800">
              <a:latin typeface="Arial"/>
              <a:cs typeface="Arial"/>
            </a:endParaRPr>
          </a:p>
          <a:p>
            <a:pPr marL="142240">
              <a:lnSpc>
                <a:spcPct val="100000"/>
              </a:lnSpc>
            </a:pPr>
            <a:r>
              <a:rPr sz="800" dirty="0">
                <a:solidFill>
                  <a:srgbClr val="181B1F"/>
                </a:solidFill>
                <a:latin typeface="Arial"/>
                <a:cs typeface="Arial"/>
              </a:rPr>
              <a:t>($0.13</a:t>
            </a:r>
            <a:r>
              <a:rPr sz="800" spc="-10" dirty="0">
                <a:solidFill>
                  <a:srgbClr val="181B1F"/>
                </a:solidFill>
                <a:latin typeface="Arial"/>
                <a:cs typeface="Arial"/>
              </a:rPr>
              <a:t> </a:t>
            </a:r>
            <a:r>
              <a:rPr sz="800" dirty="0">
                <a:solidFill>
                  <a:srgbClr val="181B1F"/>
                </a:solidFill>
                <a:latin typeface="Arial"/>
                <a:cs typeface="Arial"/>
              </a:rPr>
              <a:t>per</a:t>
            </a:r>
            <a:r>
              <a:rPr sz="800" spc="-10" dirty="0">
                <a:solidFill>
                  <a:srgbClr val="181B1F"/>
                </a:solidFill>
                <a:latin typeface="Arial"/>
                <a:cs typeface="Arial"/>
              </a:rPr>
              <a:t> </a:t>
            </a:r>
            <a:r>
              <a:rPr sz="800" dirty="0">
                <a:solidFill>
                  <a:srgbClr val="181B1F"/>
                </a:solidFill>
                <a:latin typeface="Arial"/>
                <a:cs typeface="Arial"/>
              </a:rPr>
              <a:t>member</a:t>
            </a:r>
            <a:r>
              <a:rPr sz="800" spc="-40" dirty="0">
                <a:solidFill>
                  <a:srgbClr val="181B1F"/>
                </a:solidFill>
                <a:latin typeface="Arial"/>
                <a:cs typeface="Arial"/>
              </a:rPr>
              <a:t> </a:t>
            </a:r>
            <a:r>
              <a:rPr sz="800" dirty="0">
                <a:solidFill>
                  <a:srgbClr val="181B1F"/>
                </a:solidFill>
                <a:latin typeface="Arial"/>
                <a:cs typeface="Arial"/>
              </a:rPr>
              <a:t>per</a:t>
            </a:r>
            <a:r>
              <a:rPr sz="800" spc="-20" dirty="0">
                <a:solidFill>
                  <a:srgbClr val="181B1F"/>
                </a:solidFill>
                <a:latin typeface="Arial"/>
                <a:cs typeface="Arial"/>
              </a:rPr>
              <a:t> </a:t>
            </a:r>
            <a:r>
              <a:rPr sz="800" dirty="0">
                <a:solidFill>
                  <a:srgbClr val="181B1F"/>
                </a:solidFill>
                <a:latin typeface="Arial"/>
                <a:cs typeface="Arial"/>
              </a:rPr>
              <a:t>month</a:t>
            </a:r>
            <a:r>
              <a:rPr sz="800" spc="-25" dirty="0">
                <a:solidFill>
                  <a:srgbClr val="181B1F"/>
                </a:solidFill>
                <a:latin typeface="Arial"/>
                <a:cs typeface="Arial"/>
              </a:rPr>
              <a:t> </a:t>
            </a:r>
            <a:r>
              <a:rPr sz="800" dirty="0">
                <a:solidFill>
                  <a:srgbClr val="181B1F"/>
                </a:solidFill>
                <a:latin typeface="Arial"/>
                <a:cs typeface="Arial"/>
              </a:rPr>
              <a:t>in</a:t>
            </a:r>
            <a:r>
              <a:rPr sz="800" spc="-20" dirty="0">
                <a:solidFill>
                  <a:srgbClr val="181B1F"/>
                </a:solidFill>
                <a:latin typeface="Arial"/>
                <a:cs typeface="Arial"/>
              </a:rPr>
              <a:t> </a:t>
            </a:r>
            <a:r>
              <a:rPr sz="800" dirty="0">
                <a:solidFill>
                  <a:srgbClr val="181B1F"/>
                </a:solidFill>
                <a:latin typeface="Arial"/>
                <a:cs typeface="Arial"/>
              </a:rPr>
              <a:t>commercial</a:t>
            </a:r>
            <a:r>
              <a:rPr sz="800" spc="-45" dirty="0">
                <a:solidFill>
                  <a:srgbClr val="181B1F"/>
                </a:solidFill>
                <a:latin typeface="Arial"/>
                <a:cs typeface="Arial"/>
              </a:rPr>
              <a:t> </a:t>
            </a:r>
            <a:r>
              <a:rPr sz="800" dirty="0">
                <a:solidFill>
                  <a:srgbClr val="181B1F"/>
                </a:solidFill>
                <a:latin typeface="Arial"/>
                <a:cs typeface="Arial"/>
              </a:rPr>
              <a:t>population)</a:t>
            </a:r>
            <a:r>
              <a:rPr sz="800" spc="5" dirty="0">
                <a:solidFill>
                  <a:srgbClr val="181B1F"/>
                </a:solidFill>
                <a:latin typeface="Arial"/>
                <a:cs typeface="Arial"/>
              </a:rPr>
              <a:t> </a:t>
            </a:r>
            <a:r>
              <a:rPr sz="800" dirty="0">
                <a:solidFill>
                  <a:srgbClr val="181B1F"/>
                </a:solidFill>
                <a:latin typeface="Arial"/>
                <a:cs typeface="Arial"/>
              </a:rPr>
              <a:t>over</a:t>
            </a:r>
            <a:r>
              <a:rPr sz="800" spc="-5" dirty="0">
                <a:solidFill>
                  <a:srgbClr val="181B1F"/>
                </a:solidFill>
                <a:latin typeface="Arial"/>
                <a:cs typeface="Arial"/>
              </a:rPr>
              <a:t> </a:t>
            </a:r>
            <a:r>
              <a:rPr sz="800" dirty="0">
                <a:solidFill>
                  <a:srgbClr val="181B1F"/>
                </a:solidFill>
                <a:latin typeface="Arial"/>
                <a:cs typeface="Arial"/>
              </a:rPr>
              <a:t>the</a:t>
            </a:r>
            <a:r>
              <a:rPr sz="800" spc="-20" dirty="0">
                <a:solidFill>
                  <a:srgbClr val="181B1F"/>
                </a:solidFill>
                <a:latin typeface="Arial"/>
                <a:cs typeface="Arial"/>
              </a:rPr>
              <a:t> </a:t>
            </a:r>
            <a:r>
              <a:rPr sz="800" spc="-10" dirty="0">
                <a:solidFill>
                  <a:srgbClr val="181B1F"/>
                </a:solidFill>
                <a:latin typeface="Arial"/>
                <a:cs typeface="Arial"/>
              </a:rPr>
              <a:t>18-</a:t>
            </a:r>
            <a:r>
              <a:rPr sz="800" dirty="0">
                <a:solidFill>
                  <a:srgbClr val="181B1F"/>
                </a:solidFill>
                <a:latin typeface="Arial"/>
                <a:cs typeface="Arial"/>
              </a:rPr>
              <a:t>month</a:t>
            </a:r>
            <a:r>
              <a:rPr sz="800" spc="-20" dirty="0">
                <a:solidFill>
                  <a:srgbClr val="181B1F"/>
                </a:solidFill>
                <a:latin typeface="Arial"/>
                <a:cs typeface="Arial"/>
              </a:rPr>
              <a:t> </a:t>
            </a:r>
            <a:r>
              <a:rPr sz="800" spc="-10" dirty="0">
                <a:solidFill>
                  <a:srgbClr val="181B1F"/>
                </a:solidFill>
                <a:latin typeface="Arial"/>
                <a:cs typeface="Arial"/>
              </a:rPr>
              <a:t>period</a:t>
            </a:r>
            <a:endParaRPr sz="800">
              <a:latin typeface="Arial"/>
              <a:cs typeface="Arial"/>
            </a:endParaRPr>
          </a:p>
          <a:p>
            <a:pPr marL="141605" marR="5080" indent="-129539">
              <a:lnSpc>
                <a:spcPct val="100000"/>
              </a:lnSpc>
              <a:spcBef>
                <a:spcPts val="505"/>
              </a:spcBef>
              <a:buClr>
                <a:srgbClr val="065BAA"/>
              </a:buClr>
              <a:buFont typeface="Wingdings"/>
              <a:buChar char=""/>
              <a:tabLst>
                <a:tab pos="141605" algn="l"/>
              </a:tabLst>
            </a:pPr>
            <a:r>
              <a:rPr sz="800" spc="-10" dirty="0">
                <a:solidFill>
                  <a:srgbClr val="181B1F"/>
                </a:solidFill>
                <a:latin typeface="Arial"/>
                <a:cs typeface="Arial"/>
              </a:rPr>
              <a:t>Peer-to-</a:t>
            </a:r>
            <a:r>
              <a:rPr sz="800" dirty="0">
                <a:solidFill>
                  <a:srgbClr val="181B1F"/>
                </a:solidFill>
                <a:latin typeface="Arial"/>
                <a:cs typeface="Arial"/>
              </a:rPr>
              <a:t>peer</a:t>
            </a:r>
            <a:r>
              <a:rPr sz="800" spc="5" dirty="0">
                <a:solidFill>
                  <a:srgbClr val="181B1F"/>
                </a:solidFill>
                <a:latin typeface="Arial"/>
                <a:cs typeface="Arial"/>
              </a:rPr>
              <a:t> </a:t>
            </a:r>
            <a:r>
              <a:rPr sz="800" dirty="0">
                <a:solidFill>
                  <a:srgbClr val="181B1F"/>
                </a:solidFill>
                <a:latin typeface="Arial"/>
                <a:cs typeface="Arial"/>
              </a:rPr>
              <a:t>(P2P)</a:t>
            </a:r>
            <a:r>
              <a:rPr sz="800" spc="-20" dirty="0">
                <a:solidFill>
                  <a:srgbClr val="181B1F"/>
                </a:solidFill>
                <a:latin typeface="Arial"/>
                <a:cs typeface="Arial"/>
              </a:rPr>
              <a:t> </a:t>
            </a:r>
            <a:r>
              <a:rPr sz="800" dirty="0">
                <a:solidFill>
                  <a:srgbClr val="181B1F"/>
                </a:solidFill>
                <a:latin typeface="Arial"/>
                <a:cs typeface="Arial"/>
              </a:rPr>
              <a:t>discussions</a:t>
            </a:r>
            <a:r>
              <a:rPr sz="800" spc="-30" dirty="0">
                <a:solidFill>
                  <a:srgbClr val="181B1F"/>
                </a:solidFill>
                <a:latin typeface="Arial"/>
                <a:cs typeface="Arial"/>
              </a:rPr>
              <a:t> </a:t>
            </a:r>
            <a:r>
              <a:rPr sz="800" dirty="0">
                <a:solidFill>
                  <a:srgbClr val="181B1F"/>
                </a:solidFill>
                <a:latin typeface="Arial"/>
                <a:cs typeface="Arial"/>
              </a:rPr>
              <a:t>regarding</a:t>
            </a:r>
            <a:r>
              <a:rPr sz="800" spc="10" dirty="0">
                <a:solidFill>
                  <a:srgbClr val="181B1F"/>
                </a:solidFill>
                <a:latin typeface="Arial"/>
                <a:cs typeface="Arial"/>
              </a:rPr>
              <a:t> </a:t>
            </a:r>
            <a:r>
              <a:rPr sz="800" spc="-10" dirty="0">
                <a:solidFill>
                  <a:srgbClr val="181B1F"/>
                </a:solidFill>
                <a:latin typeface="Arial"/>
                <a:cs typeface="Arial"/>
              </a:rPr>
              <a:t>off-</a:t>
            </a:r>
            <a:r>
              <a:rPr sz="800" dirty="0">
                <a:solidFill>
                  <a:srgbClr val="181B1F"/>
                </a:solidFill>
                <a:latin typeface="Arial"/>
                <a:cs typeface="Arial"/>
              </a:rPr>
              <a:t>pathway</a:t>
            </a:r>
            <a:r>
              <a:rPr sz="800" spc="15" dirty="0">
                <a:solidFill>
                  <a:srgbClr val="181B1F"/>
                </a:solidFill>
                <a:latin typeface="Arial"/>
                <a:cs typeface="Arial"/>
              </a:rPr>
              <a:t> </a:t>
            </a:r>
            <a:r>
              <a:rPr sz="800" dirty="0">
                <a:solidFill>
                  <a:srgbClr val="181B1F"/>
                </a:solidFill>
                <a:latin typeface="Arial"/>
                <a:cs typeface="Arial"/>
              </a:rPr>
              <a:t>use</a:t>
            </a:r>
            <a:r>
              <a:rPr sz="800" spc="-10" dirty="0">
                <a:solidFill>
                  <a:srgbClr val="181B1F"/>
                </a:solidFill>
                <a:latin typeface="Arial"/>
                <a:cs typeface="Arial"/>
              </a:rPr>
              <a:t> </a:t>
            </a:r>
            <a:r>
              <a:rPr sz="800" dirty="0">
                <a:solidFill>
                  <a:srgbClr val="181B1F"/>
                </a:solidFill>
                <a:latin typeface="Arial"/>
                <a:cs typeface="Arial"/>
              </a:rPr>
              <a:t>when</a:t>
            </a:r>
            <a:r>
              <a:rPr sz="800" spc="5" dirty="0">
                <a:solidFill>
                  <a:srgbClr val="181B1F"/>
                </a:solidFill>
                <a:latin typeface="Arial"/>
                <a:cs typeface="Arial"/>
              </a:rPr>
              <a:t> </a:t>
            </a:r>
            <a:r>
              <a:rPr sz="800" dirty="0">
                <a:solidFill>
                  <a:srgbClr val="181B1F"/>
                </a:solidFill>
                <a:latin typeface="Arial"/>
                <a:cs typeface="Arial"/>
              </a:rPr>
              <a:t>there</a:t>
            </a:r>
            <a:r>
              <a:rPr sz="800" spc="-5" dirty="0">
                <a:solidFill>
                  <a:srgbClr val="181B1F"/>
                </a:solidFill>
                <a:latin typeface="Arial"/>
                <a:cs typeface="Arial"/>
              </a:rPr>
              <a:t> </a:t>
            </a:r>
            <a:r>
              <a:rPr sz="800" dirty="0">
                <a:solidFill>
                  <a:srgbClr val="181B1F"/>
                </a:solidFill>
                <a:latin typeface="Arial"/>
                <a:cs typeface="Arial"/>
              </a:rPr>
              <a:t>are</a:t>
            </a:r>
            <a:r>
              <a:rPr sz="800" spc="-10" dirty="0">
                <a:solidFill>
                  <a:srgbClr val="181B1F"/>
                </a:solidFill>
                <a:latin typeface="Arial"/>
                <a:cs typeface="Arial"/>
              </a:rPr>
              <a:t> </a:t>
            </a:r>
            <a:r>
              <a:rPr sz="800" dirty="0">
                <a:solidFill>
                  <a:srgbClr val="181B1F"/>
                </a:solidFill>
                <a:latin typeface="Arial"/>
                <a:cs typeface="Arial"/>
              </a:rPr>
              <a:t>no</a:t>
            </a:r>
            <a:r>
              <a:rPr sz="800" spc="-5" dirty="0">
                <a:solidFill>
                  <a:srgbClr val="181B1F"/>
                </a:solidFill>
                <a:latin typeface="Arial"/>
                <a:cs typeface="Arial"/>
              </a:rPr>
              <a:t> </a:t>
            </a:r>
            <a:r>
              <a:rPr sz="800" dirty="0">
                <a:solidFill>
                  <a:srgbClr val="181B1F"/>
                </a:solidFill>
                <a:latin typeface="Arial"/>
                <a:cs typeface="Arial"/>
              </a:rPr>
              <a:t>clinical</a:t>
            </a:r>
            <a:r>
              <a:rPr sz="800" spc="-35" dirty="0">
                <a:solidFill>
                  <a:srgbClr val="181B1F"/>
                </a:solidFill>
                <a:latin typeface="Arial"/>
                <a:cs typeface="Arial"/>
              </a:rPr>
              <a:t> </a:t>
            </a:r>
            <a:r>
              <a:rPr sz="800" dirty="0">
                <a:solidFill>
                  <a:srgbClr val="181B1F"/>
                </a:solidFill>
                <a:latin typeface="Arial"/>
                <a:cs typeface="Arial"/>
              </a:rPr>
              <a:t>exceptions</a:t>
            </a:r>
            <a:r>
              <a:rPr sz="800" spc="20" dirty="0">
                <a:solidFill>
                  <a:srgbClr val="181B1F"/>
                </a:solidFill>
                <a:latin typeface="Arial"/>
                <a:cs typeface="Arial"/>
              </a:rPr>
              <a:t> </a:t>
            </a:r>
            <a:r>
              <a:rPr sz="800" dirty="0">
                <a:solidFill>
                  <a:srgbClr val="181B1F"/>
                </a:solidFill>
                <a:latin typeface="Arial"/>
                <a:cs typeface="Arial"/>
              </a:rPr>
              <a:t>(e.g.,</a:t>
            </a:r>
            <a:r>
              <a:rPr sz="800" spc="-20" dirty="0">
                <a:solidFill>
                  <a:srgbClr val="181B1F"/>
                </a:solidFill>
                <a:latin typeface="Arial"/>
                <a:cs typeface="Arial"/>
              </a:rPr>
              <a:t> </a:t>
            </a:r>
            <a:r>
              <a:rPr sz="800" spc="-10" dirty="0">
                <a:solidFill>
                  <a:srgbClr val="181B1F"/>
                </a:solidFill>
                <a:latin typeface="Arial"/>
                <a:cs typeface="Arial"/>
              </a:rPr>
              <a:t>contraindications)</a:t>
            </a:r>
            <a:r>
              <a:rPr sz="800" spc="-15" dirty="0">
                <a:solidFill>
                  <a:srgbClr val="181B1F"/>
                </a:solidFill>
                <a:latin typeface="Arial"/>
                <a:cs typeface="Arial"/>
              </a:rPr>
              <a:t> </a:t>
            </a:r>
            <a:r>
              <a:rPr sz="800" dirty="0">
                <a:solidFill>
                  <a:srgbClr val="181B1F"/>
                </a:solidFill>
                <a:latin typeface="Arial"/>
                <a:cs typeface="Arial"/>
              </a:rPr>
              <a:t>led</a:t>
            </a:r>
            <a:r>
              <a:rPr sz="800" spc="-15" dirty="0">
                <a:solidFill>
                  <a:srgbClr val="181B1F"/>
                </a:solidFill>
                <a:latin typeface="Arial"/>
                <a:cs typeface="Arial"/>
              </a:rPr>
              <a:t> </a:t>
            </a:r>
            <a:r>
              <a:rPr sz="800" dirty="0">
                <a:solidFill>
                  <a:srgbClr val="181B1F"/>
                </a:solidFill>
                <a:latin typeface="Arial"/>
                <a:cs typeface="Arial"/>
              </a:rPr>
              <a:t>to</a:t>
            </a:r>
            <a:r>
              <a:rPr sz="800" spc="-15" dirty="0">
                <a:solidFill>
                  <a:srgbClr val="181B1F"/>
                </a:solidFill>
                <a:latin typeface="Arial"/>
                <a:cs typeface="Arial"/>
              </a:rPr>
              <a:t> </a:t>
            </a:r>
            <a:r>
              <a:rPr sz="800" b="1" dirty="0">
                <a:solidFill>
                  <a:srgbClr val="065BAA"/>
                </a:solidFill>
                <a:latin typeface="Arial"/>
                <a:cs typeface="Arial"/>
              </a:rPr>
              <a:t>updated</a:t>
            </a:r>
            <a:r>
              <a:rPr sz="800" b="1" spc="-10" dirty="0">
                <a:solidFill>
                  <a:srgbClr val="065BAA"/>
                </a:solidFill>
                <a:latin typeface="Arial"/>
                <a:cs typeface="Arial"/>
              </a:rPr>
              <a:t> requests </a:t>
            </a:r>
            <a:r>
              <a:rPr sz="800" b="1" dirty="0">
                <a:solidFill>
                  <a:srgbClr val="065BAA"/>
                </a:solidFill>
                <a:latin typeface="Arial"/>
                <a:cs typeface="Arial"/>
              </a:rPr>
              <a:t>for</a:t>
            </a:r>
            <a:r>
              <a:rPr sz="800" b="1" spc="-35" dirty="0">
                <a:solidFill>
                  <a:srgbClr val="065BAA"/>
                </a:solidFill>
                <a:latin typeface="Arial"/>
                <a:cs typeface="Arial"/>
              </a:rPr>
              <a:t> </a:t>
            </a:r>
            <a:r>
              <a:rPr sz="800" b="1" spc="-10" dirty="0">
                <a:solidFill>
                  <a:srgbClr val="065BAA"/>
                </a:solidFill>
                <a:latin typeface="Arial"/>
                <a:cs typeface="Arial"/>
              </a:rPr>
              <a:t>on-</a:t>
            </a:r>
            <a:r>
              <a:rPr sz="800" b="1" dirty="0">
                <a:solidFill>
                  <a:srgbClr val="065BAA"/>
                </a:solidFill>
                <a:latin typeface="Arial"/>
                <a:cs typeface="Arial"/>
              </a:rPr>
              <a:t>pathway</a:t>
            </a:r>
            <a:r>
              <a:rPr sz="800" b="1" spc="-30" dirty="0">
                <a:solidFill>
                  <a:srgbClr val="065BAA"/>
                </a:solidFill>
                <a:latin typeface="Arial"/>
                <a:cs typeface="Arial"/>
              </a:rPr>
              <a:t> </a:t>
            </a:r>
            <a:r>
              <a:rPr sz="800" b="1" dirty="0">
                <a:solidFill>
                  <a:srgbClr val="065BAA"/>
                </a:solidFill>
                <a:latin typeface="Arial"/>
                <a:cs typeface="Arial"/>
              </a:rPr>
              <a:t>regimens</a:t>
            </a:r>
            <a:r>
              <a:rPr sz="800" b="1" spc="-20" dirty="0">
                <a:solidFill>
                  <a:srgbClr val="065BAA"/>
                </a:solidFill>
                <a:latin typeface="Arial"/>
                <a:cs typeface="Arial"/>
              </a:rPr>
              <a:t> </a:t>
            </a:r>
            <a:r>
              <a:rPr sz="800" b="1" dirty="0">
                <a:solidFill>
                  <a:srgbClr val="065BAA"/>
                </a:solidFill>
                <a:latin typeface="Arial"/>
                <a:cs typeface="Arial"/>
              </a:rPr>
              <a:t>in</a:t>
            </a:r>
            <a:r>
              <a:rPr sz="800" b="1" spc="-35" dirty="0">
                <a:solidFill>
                  <a:srgbClr val="065BAA"/>
                </a:solidFill>
                <a:latin typeface="Arial"/>
                <a:cs typeface="Arial"/>
              </a:rPr>
              <a:t> </a:t>
            </a:r>
            <a:r>
              <a:rPr sz="800" b="1" dirty="0">
                <a:solidFill>
                  <a:srgbClr val="065BAA"/>
                </a:solidFill>
                <a:latin typeface="Arial"/>
                <a:cs typeface="Arial"/>
              </a:rPr>
              <a:t>18.3%</a:t>
            </a:r>
            <a:r>
              <a:rPr sz="800" b="1" spc="-10" dirty="0">
                <a:solidFill>
                  <a:srgbClr val="065BAA"/>
                </a:solidFill>
                <a:latin typeface="Arial"/>
                <a:cs typeface="Arial"/>
              </a:rPr>
              <a:t> </a:t>
            </a:r>
            <a:r>
              <a:rPr sz="800" b="1" dirty="0">
                <a:solidFill>
                  <a:srgbClr val="065BAA"/>
                </a:solidFill>
                <a:latin typeface="Arial"/>
                <a:cs typeface="Arial"/>
              </a:rPr>
              <a:t>of</a:t>
            </a:r>
            <a:r>
              <a:rPr sz="800" b="1" spc="-35" dirty="0">
                <a:solidFill>
                  <a:srgbClr val="065BAA"/>
                </a:solidFill>
                <a:latin typeface="Arial"/>
                <a:cs typeface="Arial"/>
              </a:rPr>
              <a:t> </a:t>
            </a:r>
            <a:r>
              <a:rPr sz="800" b="1" dirty="0">
                <a:solidFill>
                  <a:srgbClr val="065BAA"/>
                </a:solidFill>
                <a:latin typeface="Arial"/>
                <a:cs typeface="Arial"/>
              </a:rPr>
              <a:t>cases</a:t>
            </a:r>
            <a:r>
              <a:rPr sz="800" dirty="0">
                <a:solidFill>
                  <a:srgbClr val="181B1F"/>
                </a:solidFill>
                <a:latin typeface="Arial"/>
                <a:cs typeface="Arial"/>
              </a:rPr>
              <a:t>,</a:t>
            </a:r>
            <a:r>
              <a:rPr sz="800" spc="5" dirty="0">
                <a:solidFill>
                  <a:srgbClr val="181B1F"/>
                </a:solidFill>
                <a:latin typeface="Arial"/>
                <a:cs typeface="Arial"/>
              </a:rPr>
              <a:t> </a:t>
            </a:r>
            <a:r>
              <a:rPr sz="800" dirty="0">
                <a:solidFill>
                  <a:srgbClr val="181B1F"/>
                </a:solidFill>
                <a:latin typeface="Arial"/>
                <a:cs typeface="Arial"/>
              </a:rPr>
              <a:t>with</a:t>
            </a:r>
            <a:r>
              <a:rPr sz="800" spc="-10" dirty="0">
                <a:solidFill>
                  <a:srgbClr val="181B1F"/>
                </a:solidFill>
                <a:latin typeface="Arial"/>
                <a:cs typeface="Arial"/>
              </a:rPr>
              <a:t> </a:t>
            </a:r>
            <a:r>
              <a:rPr sz="800" dirty="0">
                <a:solidFill>
                  <a:srgbClr val="181B1F"/>
                </a:solidFill>
                <a:latin typeface="Arial"/>
                <a:cs typeface="Arial"/>
              </a:rPr>
              <a:t>an</a:t>
            </a:r>
            <a:r>
              <a:rPr sz="800" spc="-15" dirty="0">
                <a:solidFill>
                  <a:srgbClr val="181B1F"/>
                </a:solidFill>
                <a:latin typeface="Arial"/>
                <a:cs typeface="Arial"/>
              </a:rPr>
              <a:t> </a:t>
            </a:r>
            <a:r>
              <a:rPr sz="800" dirty="0">
                <a:solidFill>
                  <a:srgbClr val="181B1F"/>
                </a:solidFill>
                <a:latin typeface="Arial"/>
                <a:cs typeface="Arial"/>
              </a:rPr>
              <a:t>additional</a:t>
            </a:r>
            <a:r>
              <a:rPr sz="800" spc="-10" dirty="0">
                <a:solidFill>
                  <a:srgbClr val="181B1F"/>
                </a:solidFill>
                <a:latin typeface="Arial"/>
                <a:cs typeface="Arial"/>
              </a:rPr>
              <a:t> </a:t>
            </a:r>
            <a:r>
              <a:rPr sz="800" dirty="0">
                <a:solidFill>
                  <a:srgbClr val="181B1F"/>
                </a:solidFill>
                <a:latin typeface="Arial"/>
                <a:cs typeface="Arial"/>
              </a:rPr>
              <a:t>subset</a:t>
            </a:r>
            <a:r>
              <a:rPr sz="800" spc="-25" dirty="0">
                <a:solidFill>
                  <a:srgbClr val="181B1F"/>
                </a:solidFill>
                <a:latin typeface="Arial"/>
                <a:cs typeface="Arial"/>
              </a:rPr>
              <a:t> </a:t>
            </a:r>
            <a:r>
              <a:rPr sz="800" dirty="0">
                <a:solidFill>
                  <a:srgbClr val="181B1F"/>
                </a:solidFill>
                <a:latin typeface="Arial"/>
                <a:cs typeface="Arial"/>
              </a:rPr>
              <a:t>switched</a:t>
            </a:r>
            <a:r>
              <a:rPr sz="800" spc="-15" dirty="0">
                <a:solidFill>
                  <a:srgbClr val="181B1F"/>
                </a:solidFill>
                <a:latin typeface="Arial"/>
                <a:cs typeface="Arial"/>
              </a:rPr>
              <a:t> </a:t>
            </a:r>
            <a:r>
              <a:rPr sz="800" dirty="0">
                <a:solidFill>
                  <a:srgbClr val="181B1F"/>
                </a:solidFill>
                <a:latin typeface="Arial"/>
                <a:cs typeface="Arial"/>
              </a:rPr>
              <a:t>without</a:t>
            </a:r>
            <a:r>
              <a:rPr sz="800" spc="-5" dirty="0">
                <a:solidFill>
                  <a:srgbClr val="181B1F"/>
                </a:solidFill>
                <a:latin typeface="Arial"/>
                <a:cs typeface="Arial"/>
              </a:rPr>
              <a:t> </a:t>
            </a:r>
            <a:r>
              <a:rPr sz="800" spc="-25" dirty="0">
                <a:solidFill>
                  <a:srgbClr val="181B1F"/>
                </a:solidFill>
                <a:latin typeface="Arial"/>
                <a:cs typeface="Arial"/>
              </a:rPr>
              <a:t>P2P</a:t>
            </a:r>
            <a:endParaRPr sz="800">
              <a:latin typeface="Arial"/>
              <a:cs typeface="Arial"/>
            </a:endParaRPr>
          </a:p>
        </p:txBody>
      </p:sp>
      <p:sp>
        <p:nvSpPr>
          <p:cNvPr id="7" name="object 7"/>
          <p:cNvSpPr txBox="1"/>
          <p:nvPr/>
        </p:nvSpPr>
        <p:spPr>
          <a:xfrm>
            <a:off x="1680226" y="4123173"/>
            <a:ext cx="6221730" cy="269875"/>
          </a:xfrm>
          <a:prstGeom prst="rect">
            <a:avLst/>
          </a:prstGeom>
        </p:spPr>
        <p:txBody>
          <a:bodyPr vert="horz" wrap="square" lIns="0" tIns="12700" rIns="0" bIns="0" rtlCol="0">
            <a:spAutoFit/>
          </a:bodyPr>
          <a:lstStyle/>
          <a:p>
            <a:pPr marL="140970" marR="5080" indent="-128905">
              <a:lnSpc>
                <a:spcPct val="100000"/>
              </a:lnSpc>
              <a:spcBef>
                <a:spcPts val="100"/>
              </a:spcBef>
              <a:buFont typeface="Wingdings"/>
              <a:buChar char=""/>
              <a:tabLst>
                <a:tab pos="142240" algn="l"/>
              </a:tabLst>
            </a:pPr>
            <a:r>
              <a:rPr sz="800" b="1" dirty="0">
                <a:solidFill>
                  <a:srgbClr val="065BAA"/>
                </a:solidFill>
                <a:latin typeface="Arial"/>
                <a:cs typeface="Arial"/>
              </a:rPr>
              <a:t>Opportunity</a:t>
            </a:r>
            <a:r>
              <a:rPr sz="800" b="1" spc="-45" dirty="0">
                <a:solidFill>
                  <a:srgbClr val="065BAA"/>
                </a:solidFill>
                <a:latin typeface="Arial"/>
                <a:cs typeface="Arial"/>
              </a:rPr>
              <a:t> </a:t>
            </a:r>
            <a:r>
              <a:rPr sz="800" b="1" dirty="0">
                <a:solidFill>
                  <a:srgbClr val="065BAA"/>
                </a:solidFill>
                <a:latin typeface="Arial"/>
                <a:cs typeface="Arial"/>
              </a:rPr>
              <a:t>impact</a:t>
            </a:r>
            <a:r>
              <a:rPr sz="800" b="1" spc="-30" dirty="0">
                <a:solidFill>
                  <a:srgbClr val="065BAA"/>
                </a:solidFill>
                <a:latin typeface="Arial"/>
                <a:cs typeface="Arial"/>
              </a:rPr>
              <a:t> </a:t>
            </a:r>
            <a:r>
              <a:rPr sz="800" b="1" dirty="0">
                <a:solidFill>
                  <a:srgbClr val="065BAA"/>
                </a:solidFill>
                <a:latin typeface="Arial"/>
                <a:cs typeface="Arial"/>
              </a:rPr>
              <a:t>rate</a:t>
            </a:r>
            <a:r>
              <a:rPr sz="800" b="1" spc="-10" dirty="0">
                <a:solidFill>
                  <a:srgbClr val="065BAA"/>
                </a:solidFill>
                <a:latin typeface="Arial"/>
                <a:cs typeface="Arial"/>
              </a:rPr>
              <a:t> </a:t>
            </a:r>
            <a:r>
              <a:rPr sz="800" b="1" dirty="0">
                <a:solidFill>
                  <a:srgbClr val="065BAA"/>
                </a:solidFill>
                <a:latin typeface="Arial"/>
                <a:cs typeface="Arial"/>
              </a:rPr>
              <a:t>of</a:t>
            </a:r>
            <a:r>
              <a:rPr sz="800" b="1" spc="-30" dirty="0">
                <a:solidFill>
                  <a:srgbClr val="065BAA"/>
                </a:solidFill>
                <a:latin typeface="Arial"/>
                <a:cs typeface="Arial"/>
              </a:rPr>
              <a:t> </a:t>
            </a:r>
            <a:r>
              <a:rPr sz="800" b="1" dirty="0">
                <a:solidFill>
                  <a:srgbClr val="065BAA"/>
                </a:solidFill>
                <a:latin typeface="Arial"/>
                <a:cs typeface="Arial"/>
              </a:rPr>
              <a:t>28.3%</a:t>
            </a:r>
            <a:r>
              <a:rPr sz="800" b="1" spc="-5" dirty="0">
                <a:solidFill>
                  <a:srgbClr val="065BAA"/>
                </a:solidFill>
                <a:latin typeface="Arial"/>
                <a:cs typeface="Arial"/>
              </a:rPr>
              <a:t> </a:t>
            </a:r>
            <a:r>
              <a:rPr sz="800" b="1" dirty="0">
                <a:solidFill>
                  <a:srgbClr val="065BAA"/>
                </a:solidFill>
                <a:latin typeface="Arial"/>
                <a:cs typeface="Arial"/>
              </a:rPr>
              <a:t>recognized</a:t>
            </a:r>
            <a:r>
              <a:rPr sz="800" dirty="0">
                <a:solidFill>
                  <a:srgbClr val="181B1F"/>
                </a:solidFill>
                <a:latin typeface="Arial"/>
                <a:cs typeface="Arial"/>
              </a:rPr>
              <a:t>,</a:t>
            </a:r>
            <a:r>
              <a:rPr sz="800" spc="-35" dirty="0">
                <a:solidFill>
                  <a:srgbClr val="181B1F"/>
                </a:solidFill>
                <a:latin typeface="Arial"/>
                <a:cs typeface="Arial"/>
              </a:rPr>
              <a:t> </a:t>
            </a:r>
            <a:r>
              <a:rPr sz="800" dirty="0">
                <a:solidFill>
                  <a:srgbClr val="181B1F"/>
                </a:solidFill>
                <a:latin typeface="Arial"/>
                <a:cs typeface="Arial"/>
              </a:rPr>
              <a:t>calculated</a:t>
            </a:r>
            <a:r>
              <a:rPr sz="800" spc="-20" dirty="0">
                <a:solidFill>
                  <a:srgbClr val="181B1F"/>
                </a:solidFill>
                <a:latin typeface="Arial"/>
                <a:cs typeface="Arial"/>
              </a:rPr>
              <a:t> </a:t>
            </a:r>
            <a:r>
              <a:rPr sz="800" dirty="0">
                <a:solidFill>
                  <a:srgbClr val="181B1F"/>
                </a:solidFill>
                <a:latin typeface="Arial"/>
                <a:cs typeface="Arial"/>
              </a:rPr>
              <a:t>by</a:t>
            </a:r>
            <a:r>
              <a:rPr sz="800" spc="-10" dirty="0">
                <a:solidFill>
                  <a:srgbClr val="181B1F"/>
                </a:solidFill>
                <a:latin typeface="Arial"/>
                <a:cs typeface="Arial"/>
              </a:rPr>
              <a:t> </a:t>
            </a:r>
            <a:r>
              <a:rPr sz="800" dirty="0">
                <a:solidFill>
                  <a:srgbClr val="181B1F"/>
                </a:solidFill>
                <a:latin typeface="Arial"/>
                <a:cs typeface="Arial"/>
              </a:rPr>
              <a:t>417</a:t>
            </a:r>
            <a:r>
              <a:rPr sz="800" spc="-10" dirty="0">
                <a:solidFill>
                  <a:srgbClr val="181B1F"/>
                </a:solidFill>
                <a:latin typeface="Arial"/>
                <a:cs typeface="Arial"/>
              </a:rPr>
              <a:t> </a:t>
            </a:r>
            <a:r>
              <a:rPr sz="800" dirty="0">
                <a:solidFill>
                  <a:srgbClr val="181B1F"/>
                </a:solidFill>
                <a:latin typeface="Arial"/>
                <a:cs typeface="Arial"/>
              </a:rPr>
              <a:t>total</a:t>
            </a:r>
            <a:r>
              <a:rPr sz="800" spc="-15" dirty="0">
                <a:solidFill>
                  <a:srgbClr val="181B1F"/>
                </a:solidFill>
                <a:latin typeface="Arial"/>
                <a:cs typeface="Arial"/>
              </a:rPr>
              <a:t> </a:t>
            </a:r>
            <a:r>
              <a:rPr sz="800" dirty="0">
                <a:solidFill>
                  <a:srgbClr val="181B1F"/>
                </a:solidFill>
                <a:latin typeface="Arial"/>
                <a:cs typeface="Arial"/>
              </a:rPr>
              <a:t>patients</a:t>
            </a:r>
            <a:r>
              <a:rPr sz="800" spc="-15" dirty="0">
                <a:solidFill>
                  <a:srgbClr val="181B1F"/>
                </a:solidFill>
                <a:latin typeface="Arial"/>
                <a:cs typeface="Arial"/>
              </a:rPr>
              <a:t> </a:t>
            </a:r>
            <a:r>
              <a:rPr sz="800" dirty="0">
                <a:solidFill>
                  <a:srgbClr val="181B1F"/>
                </a:solidFill>
                <a:latin typeface="Arial"/>
                <a:cs typeface="Arial"/>
              </a:rPr>
              <a:t>shifted</a:t>
            </a:r>
            <a:r>
              <a:rPr sz="800" spc="-20" dirty="0">
                <a:solidFill>
                  <a:srgbClr val="181B1F"/>
                </a:solidFill>
                <a:latin typeface="Arial"/>
                <a:cs typeface="Arial"/>
              </a:rPr>
              <a:t> </a:t>
            </a:r>
            <a:r>
              <a:rPr sz="800" dirty="0">
                <a:solidFill>
                  <a:srgbClr val="181B1F"/>
                </a:solidFill>
                <a:latin typeface="Arial"/>
                <a:cs typeface="Arial"/>
              </a:rPr>
              <a:t>due</a:t>
            </a:r>
            <a:r>
              <a:rPr sz="800" spc="-10" dirty="0">
                <a:solidFill>
                  <a:srgbClr val="181B1F"/>
                </a:solidFill>
                <a:latin typeface="Arial"/>
                <a:cs typeface="Arial"/>
              </a:rPr>
              <a:t> </a:t>
            </a:r>
            <a:r>
              <a:rPr sz="800" dirty="0">
                <a:solidFill>
                  <a:srgbClr val="181B1F"/>
                </a:solidFill>
                <a:latin typeface="Arial"/>
                <a:cs typeface="Arial"/>
              </a:rPr>
              <a:t>to</a:t>
            </a:r>
            <a:r>
              <a:rPr sz="800" spc="-20" dirty="0">
                <a:solidFill>
                  <a:srgbClr val="181B1F"/>
                </a:solidFill>
                <a:latin typeface="Arial"/>
                <a:cs typeface="Arial"/>
              </a:rPr>
              <a:t> </a:t>
            </a:r>
            <a:r>
              <a:rPr sz="800" dirty="0">
                <a:solidFill>
                  <a:srgbClr val="181B1F"/>
                </a:solidFill>
                <a:latin typeface="Arial"/>
                <a:cs typeface="Arial"/>
              </a:rPr>
              <a:t>the</a:t>
            </a:r>
            <a:r>
              <a:rPr sz="800" spc="-20" dirty="0">
                <a:solidFill>
                  <a:srgbClr val="181B1F"/>
                </a:solidFill>
                <a:latin typeface="Arial"/>
                <a:cs typeface="Arial"/>
              </a:rPr>
              <a:t> </a:t>
            </a:r>
            <a:r>
              <a:rPr sz="800" dirty="0">
                <a:solidFill>
                  <a:srgbClr val="181B1F"/>
                </a:solidFill>
                <a:latin typeface="Arial"/>
                <a:cs typeface="Arial"/>
              </a:rPr>
              <a:t>program</a:t>
            </a:r>
            <a:r>
              <a:rPr sz="800" spc="-5" dirty="0">
                <a:solidFill>
                  <a:srgbClr val="181B1F"/>
                </a:solidFill>
                <a:latin typeface="Arial"/>
                <a:cs typeface="Arial"/>
              </a:rPr>
              <a:t> </a:t>
            </a:r>
            <a:r>
              <a:rPr sz="800" dirty="0">
                <a:solidFill>
                  <a:srgbClr val="181B1F"/>
                </a:solidFill>
                <a:latin typeface="Arial"/>
                <a:cs typeface="Arial"/>
              </a:rPr>
              <a:t>out of</a:t>
            </a:r>
            <a:r>
              <a:rPr sz="800" spc="-15" dirty="0">
                <a:solidFill>
                  <a:srgbClr val="181B1F"/>
                </a:solidFill>
                <a:latin typeface="Arial"/>
                <a:cs typeface="Arial"/>
              </a:rPr>
              <a:t> </a:t>
            </a:r>
            <a:r>
              <a:rPr sz="800" dirty="0">
                <a:solidFill>
                  <a:srgbClr val="181B1F"/>
                </a:solidFill>
                <a:latin typeface="Arial"/>
                <a:cs typeface="Arial"/>
              </a:rPr>
              <a:t>a</a:t>
            </a:r>
            <a:r>
              <a:rPr sz="800" spc="-20" dirty="0">
                <a:solidFill>
                  <a:srgbClr val="181B1F"/>
                </a:solidFill>
                <a:latin typeface="Arial"/>
                <a:cs typeface="Arial"/>
              </a:rPr>
              <a:t> </a:t>
            </a:r>
            <a:r>
              <a:rPr sz="800" dirty="0">
                <a:solidFill>
                  <a:srgbClr val="181B1F"/>
                </a:solidFill>
                <a:latin typeface="Arial"/>
                <a:cs typeface="Arial"/>
              </a:rPr>
              <a:t>total</a:t>
            </a:r>
            <a:r>
              <a:rPr sz="800" spc="-15" dirty="0">
                <a:solidFill>
                  <a:srgbClr val="181B1F"/>
                </a:solidFill>
                <a:latin typeface="Arial"/>
                <a:cs typeface="Arial"/>
              </a:rPr>
              <a:t> </a:t>
            </a:r>
            <a:r>
              <a:rPr sz="800" dirty="0">
                <a:solidFill>
                  <a:srgbClr val="181B1F"/>
                </a:solidFill>
                <a:latin typeface="Arial"/>
                <a:cs typeface="Arial"/>
              </a:rPr>
              <a:t>of</a:t>
            </a:r>
            <a:r>
              <a:rPr sz="800" spc="-10" dirty="0">
                <a:solidFill>
                  <a:srgbClr val="181B1F"/>
                </a:solidFill>
                <a:latin typeface="Arial"/>
                <a:cs typeface="Arial"/>
              </a:rPr>
              <a:t> </a:t>
            </a:r>
            <a:r>
              <a:rPr sz="800" dirty="0">
                <a:solidFill>
                  <a:srgbClr val="181B1F"/>
                </a:solidFill>
                <a:latin typeface="Arial"/>
                <a:cs typeface="Arial"/>
              </a:rPr>
              <a:t>1,473</a:t>
            </a:r>
            <a:r>
              <a:rPr sz="800" spc="-10" dirty="0">
                <a:solidFill>
                  <a:srgbClr val="181B1F"/>
                </a:solidFill>
                <a:latin typeface="Arial"/>
                <a:cs typeface="Arial"/>
              </a:rPr>
              <a:t> total 	opportunities</a:t>
            </a:r>
            <a:r>
              <a:rPr sz="800" dirty="0">
                <a:solidFill>
                  <a:srgbClr val="181B1F"/>
                </a:solidFill>
                <a:latin typeface="Arial"/>
                <a:cs typeface="Arial"/>
              </a:rPr>
              <a:t> for</a:t>
            </a:r>
            <a:r>
              <a:rPr sz="800" spc="-15" dirty="0">
                <a:solidFill>
                  <a:srgbClr val="181B1F"/>
                </a:solidFill>
                <a:latin typeface="Arial"/>
                <a:cs typeface="Arial"/>
              </a:rPr>
              <a:t> </a:t>
            </a:r>
            <a:r>
              <a:rPr sz="800" dirty="0">
                <a:solidFill>
                  <a:srgbClr val="181B1F"/>
                </a:solidFill>
                <a:latin typeface="Arial"/>
                <a:cs typeface="Arial"/>
              </a:rPr>
              <a:t>impact,</a:t>
            </a:r>
            <a:r>
              <a:rPr sz="800" spc="-40" dirty="0">
                <a:solidFill>
                  <a:srgbClr val="181B1F"/>
                </a:solidFill>
                <a:latin typeface="Arial"/>
                <a:cs typeface="Arial"/>
              </a:rPr>
              <a:t> </a:t>
            </a:r>
            <a:r>
              <a:rPr sz="800" dirty="0">
                <a:solidFill>
                  <a:srgbClr val="181B1F"/>
                </a:solidFill>
                <a:latin typeface="Arial"/>
                <a:cs typeface="Arial"/>
              </a:rPr>
              <a:t>excluding</a:t>
            </a:r>
            <a:r>
              <a:rPr sz="800" spc="5" dirty="0">
                <a:solidFill>
                  <a:srgbClr val="181B1F"/>
                </a:solidFill>
                <a:latin typeface="Arial"/>
                <a:cs typeface="Arial"/>
              </a:rPr>
              <a:t> </a:t>
            </a:r>
            <a:r>
              <a:rPr sz="800" dirty="0">
                <a:solidFill>
                  <a:srgbClr val="181B1F"/>
                </a:solidFill>
                <a:latin typeface="Arial"/>
                <a:cs typeface="Arial"/>
              </a:rPr>
              <a:t>cases</a:t>
            </a:r>
            <a:r>
              <a:rPr sz="800" spc="-15" dirty="0">
                <a:solidFill>
                  <a:srgbClr val="181B1F"/>
                </a:solidFill>
                <a:latin typeface="Arial"/>
                <a:cs typeface="Arial"/>
              </a:rPr>
              <a:t> </a:t>
            </a:r>
            <a:r>
              <a:rPr sz="800" dirty="0">
                <a:solidFill>
                  <a:srgbClr val="181B1F"/>
                </a:solidFill>
                <a:latin typeface="Arial"/>
                <a:cs typeface="Arial"/>
              </a:rPr>
              <a:t>of</a:t>
            </a:r>
            <a:r>
              <a:rPr sz="800" spc="-5" dirty="0">
                <a:solidFill>
                  <a:srgbClr val="181B1F"/>
                </a:solidFill>
                <a:latin typeface="Arial"/>
                <a:cs typeface="Arial"/>
              </a:rPr>
              <a:t> </a:t>
            </a:r>
            <a:r>
              <a:rPr sz="800" dirty="0">
                <a:solidFill>
                  <a:srgbClr val="181B1F"/>
                </a:solidFill>
                <a:latin typeface="Arial"/>
                <a:cs typeface="Arial"/>
              </a:rPr>
              <a:t>clinical</a:t>
            </a:r>
            <a:r>
              <a:rPr sz="800" spc="-35" dirty="0">
                <a:solidFill>
                  <a:srgbClr val="181B1F"/>
                </a:solidFill>
                <a:latin typeface="Arial"/>
                <a:cs typeface="Arial"/>
              </a:rPr>
              <a:t> </a:t>
            </a:r>
            <a:r>
              <a:rPr sz="800" dirty="0">
                <a:solidFill>
                  <a:srgbClr val="181B1F"/>
                </a:solidFill>
                <a:latin typeface="Arial"/>
                <a:cs typeface="Arial"/>
              </a:rPr>
              <a:t>exceptions</a:t>
            </a:r>
            <a:r>
              <a:rPr sz="800" spc="20" dirty="0">
                <a:solidFill>
                  <a:srgbClr val="181B1F"/>
                </a:solidFill>
                <a:latin typeface="Arial"/>
                <a:cs typeface="Arial"/>
              </a:rPr>
              <a:t> </a:t>
            </a:r>
            <a:r>
              <a:rPr sz="800" dirty="0">
                <a:solidFill>
                  <a:srgbClr val="181B1F"/>
                </a:solidFill>
                <a:latin typeface="Arial"/>
                <a:cs typeface="Arial"/>
              </a:rPr>
              <a:t>(e.g.,</a:t>
            </a:r>
            <a:r>
              <a:rPr sz="800" spc="-20" dirty="0">
                <a:solidFill>
                  <a:srgbClr val="181B1F"/>
                </a:solidFill>
                <a:latin typeface="Arial"/>
                <a:cs typeface="Arial"/>
              </a:rPr>
              <a:t> </a:t>
            </a:r>
            <a:r>
              <a:rPr sz="800" spc="-10" dirty="0">
                <a:solidFill>
                  <a:srgbClr val="181B1F"/>
                </a:solidFill>
                <a:latin typeface="Arial"/>
                <a:cs typeface="Arial"/>
              </a:rPr>
              <a:t>contraindications)</a:t>
            </a:r>
            <a:endParaRPr sz="800">
              <a:latin typeface="Arial"/>
              <a:cs typeface="Arial"/>
            </a:endParaRPr>
          </a:p>
        </p:txBody>
      </p:sp>
      <p:sp>
        <p:nvSpPr>
          <p:cNvPr id="8" name="object 8"/>
          <p:cNvSpPr txBox="1"/>
          <p:nvPr/>
        </p:nvSpPr>
        <p:spPr>
          <a:xfrm>
            <a:off x="852995" y="4189474"/>
            <a:ext cx="60515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65BAA"/>
                </a:solidFill>
                <a:latin typeface="Arial"/>
                <a:cs typeface="Arial"/>
              </a:rPr>
              <a:t>Outcomes</a:t>
            </a:r>
            <a:endParaRPr sz="1000">
              <a:latin typeface="Arial"/>
              <a:cs typeface="Arial"/>
            </a:endParaRPr>
          </a:p>
        </p:txBody>
      </p:sp>
      <p:grpSp>
        <p:nvGrpSpPr>
          <p:cNvPr id="9" name="object 9"/>
          <p:cNvGrpSpPr/>
          <p:nvPr/>
        </p:nvGrpSpPr>
        <p:grpSpPr>
          <a:xfrm>
            <a:off x="502919" y="766571"/>
            <a:ext cx="8223884" cy="3345815"/>
            <a:chOff x="502919" y="766571"/>
            <a:chExt cx="8223884" cy="3345815"/>
          </a:xfrm>
        </p:grpSpPr>
        <p:sp>
          <p:nvSpPr>
            <p:cNvPr id="10" name="object 10"/>
            <p:cNvSpPr/>
            <p:nvPr/>
          </p:nvSpPr>
          <p:spPr>
            <a:xfrm>
              <a:off x="1095809" y="3670860"/>
              <a:ext cx="266065" cy="154305"/>
            </a:xfrm>
            <a:custGeom>
              <a:avLst/>
              <a:gdLst/>
              <a:ahLst/>
              <a:cxnLst/>
              <a:rect l="l" t="t" r="r" b="b"/>
              <a:pathLst>
                <a:path w="266065" h="154304">
                  <a:moveTo>
                    <a:pt x="0" y="154039"/>
                  </a:moveTo>
                  <a:lnTo>
                    <a:pt x="92275" y="61936"/>
                  </a:lnTo>
                  <a:lnTo>
                    <a:pt x="30139" y="0"/>
                  </a:lnTo>
                  <a:lnTo>
                    <a:pt x="266020" y="0"/>
                  </a:lnTo>
                  <a:lnTo>
                    <a:pt x="266020" y="96401"/>
                  </a:lnTo>
                </a:path>
              </a:pathLst>
            </a:custGeom>
            <a:ln w="9467">
              <a:solidFill>
                <a:srgbClr val="065BAA"/>
              </a:solidFill>
            </a:ln>
          </p:spPr>
          <p:txBody>
            <a:bodyPr wrap="square" lIns="0" tIns="0" rIns="0" bIns="0" rtlCol="0"/>
            <a:lstStyle/>
            <a:p>
              <a:endParaRPr/>
            </a:p>
          </p:txBody>
        </p:sp>
        <p:sp>
          <p:nvSpPr>
            <p:cNvPr id="11" name="object 11"/>
            <p:cNvSpPr/>
            <p:nvPr/>
          </p:nvSpPr>
          <p:spPr>
            <a:xfrm>
              <a:off x="948911" y="3851781"/>
              <a:ext cx="120014" cy="120014"/>
            </a:xfrm>
            <a:custGeom>
              <a:avLst/>
              <a:gdLst/>
              <a:ahLst/>
              <a:cxnLst/>
              <a:rect l="l" t="t" r="r" b="b"/>
              <a:pathLst>
                <a:path w="120015" h="120014">
                  <a:moveTo>
                    <a:pt x="119882" y="0"/>
                  </a:moveTo>
                  <a:lnTo>
                    <a:pt x="0" y="119658"/>
                  </a:lnTo>
                </a:path>
              </a:pathLst>
            </a:custGeom>
            <a:ln w="9471">
              <a:solidFill>
                <a:srgbClr val="065BAA"/>
              </a:solidFill>
            </a:ln>
          </p:spPr>
          <p:txBody>
            <a:bodyPr wrap="square" lIns="0" tIns="0" rIns="0" bIns="0" rtlCol="0"/>
            <a:lstStyle/>
            <a:p>
              <a:endParaRPr/>
            </a:p>
          </p:txBody>
        </p:sp>
        <p:sp>
          <p:nvSpPr>
            <p:cNvPr id="12" name="object 12"/>
            <p:cNvSpPr/>
            <p:nvPr/>
          </p:nvSpPr>
          <p:spPr>
            <a:xfrm>
              <a:off x="1158368" y="3983827"/>
              <a:ext cx="61594" cy="61594"/>
            </a:xfrm>
            <a:custGeom>
              <a:avLst/>
              <a:gdLst/>
              <a:ahLst/>
              <a:cxnLst/>
              <a:rect l="l" t="t" r="r" b="b"/>
              <a:pathLst>
                <a:path w="61594" h="61595">
                  <a:moveTo>
                    <a:pt x="61376" y="0"/>
                  </a:moveTo>
                  <a:lnTo>
                    <a:pt x="0" y="61177"/>
                  </a:lnTo>
                </a:path>
              </a:pathLst>
            </a:custGeom>
            <a:ln w="9471">
              <a:solidFill>
                <a:srgbClr val="065BAA"/>
              </a:solidFill>
            </a:ln>
          </p:spPr>
          <p:txBody>
            <a:bodyPr wrap="square" lIns="0" tIns="0" rIns="0" bIns="0" rtlCol="0"/>
            <a:lstStyle/>
            <a:p>
              <a:endParaRPr/>
            </a:p>
          </p:txBody>
        </p:sp>
        <p:sp>
          <p:nvSpPr>
            <p:cNvPr id="13" name="object 13"/>
            <p:cNvSpPr/>
            <p:nvPr/>
          </p:nvSpPr>
          <p:spPr>
            <a:xfrm>
              <a:off x="1247182" y="4000006"/>
              <a:ext cx="61594" cy="61594"/>
            </a:xfrm>
            <a:custGeom>
              <a:avLst/>
              <a:gdLst/>
              <a:ahLst/>
              <a:cxnLst/>
              <a:rect l="l" t="t" r="r" b="b"/>
              <a:pathLst>
                <a:path w="61594" h="61595">
                  <a:moveTo>
                    <a:pt x="61291" y="0"/>
                  </a:moveTo>
                  <a:lnTo>
                    <a:pt x="0" y="61261"/>
                  </a:lnTo>
                </a:path>
              </a:pathLst>
            </a:custGeom>
            <a:ln w="9471">
              <a:solidFill>
                <a:srgbClr val="065BAA"/>
              </a:solidFill>
            </a:ln>
          </p:spPr>
          <p:txBody>
            <a:bodyPr wrap="square" lIns="0" tIns="0" rIns="0" bIns="0" rtlCol="0"/>
            <a:lstStyle/>
            <a:p>
              <a:endParaRPr/>
            </a:p>
          </p:txBody>
        </p:sp>
        <p:sp>
          <p:nvSpPr>
            <p:cNvPr id="14" name="object 14"/>
            <p:cNvSpPr/>
            <p:nvPr/>
          </p:nvSpPr>
          <p:spPr>
            <a:xfrm>
              <a:off x="968329" y="3779396"/>
              <a:ext cx="99060" cy="98425"/>
            </a:xfrm>
            <a:custGeom>
              <a:avLst/>
              <a:gdLst/>
              <a:ahLst/>
              <a:cxnLst/>
              <a:rect l="l" t="t" r="r" b="b"/>
              <a:pathLst>
                <a:path w="99059" h="98425">
                  <a:moveTo>
                    <a:pt x="98523" y="0"/>
                  </a:moveTo>
                  <a:lnTo>
                    <a:pt x="0" y="98339"/>
                  </a:lnTo>
                </a:path>
              </a:pathLst>
            </a:custGeom>
            <a:ln w="9471">
              <a:solidFill>
                <a:srgbClr val="065BAA"/>
              </a:solidFill>
            </a:ln>
          </p:spPr>
          <p:txBody>
            <a:bodyPr wrap="square" lIns="0" tIns="0" rIns="0" bIns="0" rtlCol="0"/>
            <a:lstStyle/>
            <a:p>
              <a:endParaRPr/>
            </a:p>
          </p:txBody>
        </p:sp>
        <p:sp>
          <p:nvSpPr>
            <p:cNvPr id="15" name="object 15"/>
            <p:cNvSpPr/>
            <p:nvPr/>
          </p:nvSpPr>
          <p:spPr>
            <a:xfrm>
              <a:off x="986310" y="3810996"/>
              <a:ext cx="375920" cy="296545"/>
            </a:xfrm>
            <a:custGeom>
              <a:avLst/>
              <a:gdLst/>
              <a:ahLst/>
              <a:cxnLst/>
              <a:rect l="l" t="t" r="r" b="b"/>
              <a:pathLst>
                <a:path w="375919" h="296545">
                  <a:moveTo>
                    <a:pt x="0" y="296029"/>
                  </a:moveTo>
                  <a:lnTo>
                    <a:pt x="252681" y="43818"/>
                  </a:lnTo>
                  <a:lnTo>
                    <a:pt x="208781" y="0"/>
                  </a:lnTo>
                  <a:lnTo>
                    <a:pt x="375518" y="0"/>
                  </a:lnTo>
                  <a:lnTo>
                    <a:pt x="375518" y="166511"/>
                  </a:lnTo>
                  <a:lnTo>
                    <a:pt x="331618" y="122692"/>
                  </a:lnTo>
                  <a:lnTo>
                    <a:pt x="163782" y="290214"/>
                  </a:lnTo>
                </a:path>
              </a:pathLst>
            </a:custGeom>
            <a:ln w="9469">
              <a:solidFill>
                <a:srgbClr val="065BAA"/>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502919" y="766571"/>
              <a:ext cx="8223503" cy="2889503"/>
            </a:xfrm>
            <a:prstGeom prst="rect">
              <a:avLst/>
            </a:prstGeom>
          </p:spPr>
        </p:pic>
        <p:sp>
          <p:nvSpPr>
            <p:cNvPr id="17" name="object 17"/>
            <p:cNvSpPr/>
            <p:nvPr/>
          </p:nvSpPr>
          <p:spPr>
            <a:xfrm>
              <a:off x="832251" y="1043609"/>
              <a:ext cx="7566025" cy="2335530"/>
            </a:xfrm>
            <a:custGeom>
              <a:avLst/>
              <a:gdLst/>
              <a:ahLst/>
              <a:cxnLst/>
              <a:rect l="l" t="t" r="r" b="b"/>
              <a:pathLst>
                <a:path w="7566025" h="2335529">
                  <a:moveTo>
                    <a:pt x="7565478" y="0"/>
                  </a:moveTo>
                  <a:lnTo>
                    <a:pt x="297980" y="0"/>
                  </a:lnTo>
                  <a:lnTo>
                    <a:pt x="249643" y="3900"/>
                  </a:lnTo>
                  <a:lnTo>
                    <a:pt x="203791" y="15191"/>
                  </a:lnTo>
                  <a:lnTo>
                    <a:pt x="161036" y="33260"/>
                  </a:lnTo>
                  <a:lnTo>
                    <a:pt x="121992" y="57494"/>
                  </a:lnTo>
                  <a:lnTo>
                    <a:pt x="87272" y="87279"/>
                  </a:lnTo>
                  <a:lnTo>
                    <a:pt x="57490" y="122001"/>
                  </a:lnTo>
                  <a:lnTo>
                    <a:pt x="33258" y="161046"/>
                  </a:lnTo>
                  <a:lnTo>
                    <a:pt x="15190" y="203803"/>
                  </a:lnTo>
                  <a:lnTo>
                    <a:pt x="3899" y="249656"/>
                  </a:lnTo>
                  <a:lnTo>
                    <a:pt x="0" y="297992"/>
                  </a:lnTo>
                  <a:lnTo>
                    <a:pt x="0" y="2335301"/>
                  </a:lnTo>
                  <a:lnTo>
                    <a:pt x="7267486" y="2335301"/>
                  </a:lnTo>
                  <a:lnTo>
                    <a:pt x="7315822" y="2331401"/>
                  </a:lnTo>
                  <a:lnTo>
                    <a:pt x="7361675" y="2320109"/>
                  </a:lnTo>
                  <a:lnTo>
                    <a:pt x="7404432" y="2302040"/>
                  </a:lnTo>
                  <a:lnTo>
                    <a:pt x="7443477" y="2277807"/>
                  </a:lnTo>
                  <a:lnTo>
                    <a:pt x="7478199" y="2248023"/>
                  </a:lnTo>
                  <a:lnTo>
                    <a:pt x="7507984" y="2213303"/>
                  </a:lnTo>
                  <a:lnTo>
                    <a:pt x="7532217" y="2174258"/>
                  </a:lnTo>
                  <a:lnTo>
                    <a:pt x="7550287" y="2131504"/>
                  </a:lnTo>
                  <a:lnTo>
                    <a:pt x="7561578" y="2085654"/>
                  </a:lnTo>
                  <a:lnTo>
                    <a:pt x="7565478" y="2037321"/>
                  </a:lnTo>
                  <a:lnTo>
                    <a:pt x="7565478" y="0"/>
                  </a:lnTo>
                  <a:close/>
                </a:path>
              </a:pathLst>
            </a:custGeom>
            <a:solidFill>
              <a:srgbClr val="FFFFFF"/>
            </a:solidFill>
          </p:spPr>
          <p:txBody>
            <a:bodyPr wrap="square" lIns="0" tIns="0" rIns="0" bIns="0" rtlCol="0"/>
            <a:lstStyle/>
            <a:p>
              <a:endParaRPr/>
            </a:p>
          </p:txBody>
        </p:sp>
        <p:sp>
          <p:nvSpPr>
            <p:cNvPr id="18" name="object 18"/>
            <p:cNvSpPr/>
            <p:nvPr/>
          </p:nvSpPr>
          <p:spPr>
            <a:xfrm>
              <a:off x="832251" y="1043609"/>
              <a:ext cx="7566025" cy="2335530"/>
            </a:xfrm>
            <a:custGeom>
              <a:avLst/>
              <a:gdLst/>
              <a:ahLst/>
              <a:cxnLst/>
              <a:rect l="l" t="t" r="r" b="b"/>
              <a:pathLst>
                <a:path w="7566025" h="2335529">
                  <a:moveTo>
                    <a:pt x="297980" y="0"/>
                  </a:moveTo>
                  <a:lnTo>
                    <a:pt x="7565478" y="0"/>
                  </a:lnTo>
                  <a:lnTo>
                    <a:pt x="7565478" y="2037321"/>
                  </a:lnTo>
                  <a:lnTo>
                    <a:pt x="7561578" y="2085654"/>
                  </a:lnTo>
                  <a:lnTo>
                    <a:pt x="7550287" y="2131504"/>
                  </a:lnTo>
                  <a:lnTo>
                    <a:pt x="7532217" y="2174258"/>
                  </a:lnTo>
                  <a:lnTo>
                    <a:pt x="7507984" y="2213303"/>
                  </a:lnTo>
                  <a:lnTo>
                    <a:pt x="7478199" y="2248023"/>
                  </a:lnTo>
                  <a:lnTo>
                    <a:pt x="7443477" y="2277807"/>
                  </a:lnTo>
                  <a:lnTo>
                    <a:pt x="7404432" y="2302040"/>
                  </a:lnTo>
                  <a:lnTo>
                    <a:pt x="7361675" y="2320109"/>
                  </a:lnTo>
                  <a:lnTo>
                    <a:pt x="7315822" y="2331401"/>
                  </a:lnTo>
                  <a:lnTo>
                    <a:pt x="7267486" y="2335301"/>
                  </a:lnTo>
                  <a:lnTo>
                    <a:pt x="0" y="2335301"/>
                  </a:lnTo>
                  <a:lnTo>
                    <a:pt x="0" y="297992"/>
                  </a:lnTo>
                  <a:lnTo>
                    <a:pt x="3899" y="249656"/>
                  </a:lnTo>
                  <a:lnTo>
                    <a:pt x="15190" y="203803"/>
                  </a:lnTo>
                  <a:lnTo>
                    <a:pt x="33258" y="161046"/>
                  </a:lnTo>
                  <a:lnTo>
                    <a:pt x="57490" y="122001"/>
                  </a:lnTo>
                  <a:lnTo>
                    <a:pt x="87272" y="87279"/>
                  </a:lnTo>
                  <a:lnTo>
                    <a:pt x="121992" y="57494"/>
                  </a:lnTo>
                  <a:lnTo>
                    <a:pt x="161036" y="33260"/>
                  </a:lnTo>
                  <a:lnTo>
                    <a:pt x="203791" y="15191"/>
                  </a:lnTo>
                  <a:lnTo>
                    <a:pt x="249643" y="3900"/>
                  </a:lnTo>
                  <a:lnTo>
                    <a:pt x="297980" y="0"/>
                  </a:lnTo>
                  <a:close/>
                </a:path>
              </a:pathLst>
            </a:custGeom>
            <a:ln w="15875">
              <a:solidFill>
                <a:srgbClr val="FFFFFF"/>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2428671" y="1215466"/>
              <a:ext cx="2662626" cy="410845"/>
            </a:xfrm>
            <a:prstGeom prst="rect">
              <a:avLst/>
            </a:prstGeom>
          </p:spPr>
        </p:pic>
        <p:pic>
          <p:nvPicPr>
            <p:cNvPr id="20" name="object 20"/>
            <p:cNvPicPr/>
            <p:nvPr/>
          </p:nvPicPr>
          <p:blipFill>
            <a:blip r:embed="rId4" cstate="print"/>
            <a:stretch>
              <a:fillRect/>
            </a:stretch>
          </p:blipFill>
          <p:spPr>
            <a:xfrm>
              <a:off x="5322404" y="1184452"/>
              <a:ext cx="1313497" cy="453885"/>
            </a:xfrm>
            <a:prstGeom prst="rect">
              <a:avLst/>
            </a:prstGeom>
          </p:spPr>
        </p:pic>
        <p:pic>
          <p:nvPicPr>
            <p:cNvPr id="21" name="object 21"/>
            <p:cNvPicPr/>
            <p:nvPr/>
          </p:nvPicPr>
          <p:blipFill>
            <a:blip r:embed="rId5" cstate="print"/>
            <a:stretch>
              <a:fillRect/>
            </a:stretch>
          </p:blipFill>
          <p:spPr>
            <a:xfrm>
              <a:off x="1324546" y="2236634"/>
              <a:ext cx="6470713" cy="183451"/>
            </a:xfrm>
            <a:prstGeom prst="rect">
              <a:avLst/>
            </a:prstGeom>
          </p:spPr>
        </p:pic>
        <p:sp>
          <p:nvSpPr>
            <p:cNvPr id="22" name="object 22"/>
            <p:cNvSpPr/>
            <p:nvPr/>
          </p:nvSpPr>
          <p:spPr>
            <a:xfrm>
              <a:off x="7791392" y="2144700"/>
              <a:ext cx="174625" cy="372110"/>
            </a:xfrm>
            <a:custGeom>
              <a:avLst/>
              <a:gdLst/>
              <a:ahLst/>
              <a:cxnLst/>
              <a:rect l="l" t="t" r="r" b="b"/>
              <a:pathLst>
                <a:path w="174625" h="372110">
                  <a:moveTo>
                    <a:pt x="0" y="0"/>
                  </a:moveTo>
                  <a:lnTo>
                    <a:pt x="0" y="371525"/>
                  </a:lnTo>
                  <a:lnTo>
                    <a:pt x="174205" y="185762"/>
                  </a:lnTo>
                  <a:lnTo>
                    <a:pt x="0" y="0"/>
                  </a:lnTo>
                  <a:close/>
                </a:path>
              </a:pathLst>
            </a:custGeom>
            <a:solidFill>
              <a:srgbClr val="772FD2"/>
            </a:solidFill>
          </p:spPr>
          <p:txBody>
            <a:bodyPr wrap="square" lIns="0" tIns="0" rIns="0" bIns="0" rtlCol="0"/>
            <a:lstStyle/>
            <a:p>
              <a:endParaRPr/>
            </a:p>
          </p:txBody>
        </p:sp>
      </p:grpSp>
      <p:sp>
        <p:nvSpPr>
          <p:cNvPr id="23" name="object 23"/>
          <p:cNvSpPr txBox="1"/>
          <p:nvPr/>
        </p:nvSpPr>
        <p:spPr>
          <a:xfrm>
            <a:off x="1461049" y="2253710"/>
            <a:ext cx="897890" cy="147955"/>
          </a:xfrm>
          <a:prstGeom prst="rect">
            <a:avLst/>
          </a:prstGeom>
        </p:spPr>
        <p:txBody>
          <a:bodyPr vert="horz" wrap="square" lIns="0" tIns="12700" rIns="0" bIns="0" rtlCol="0">
            <a:spAutoFit/>
          </a:bodyPr>
          <a:lstStyle/>
          <a:p>
            <a:pPr marL="38100">
              <a:lnSpc>
                <a:spcPct val="100000"/>
              </a:lnSpc>
              <a:spcBef>
                <a:spcPts val="100"/>
              </a:spcBef>
            </a:pPr>
            <a:r>
              <a:rPr sz="800" b="1" dirty="0">
                <a:solidFill>
                  <a:srgbClr val="FFFFFF"/>
                </a:solidFill>
                <a:latin typeface="Arial"/>
                <a:cs typeface="Arial"/>
              </a:rPr>
              <a:t>January</a:t>
            </a:r>
            <a:r>
              <a:rPr sz="800" b="1" spc="-10" dirty="0">
                <a:solidFill>
                  <a:srgbClr val="FFFFFF"/>
                </a:solidFill>
                <a:latin typeface="Arial"/>
                <a:cs typeface="Arial"/>
              </a:rPr>
              <a:t> </a:t>
            </a:r>
            <a:r>
              <a:rPr sz="800" b="1" dirty="0">
                <a:solidFill>
                  <a:srgbClr val="FFFFFF"/>
                </a:solidFill>
                <a:latin typeface="Arial"/>
                <a:cs typeface="Arial"/>
              </a:rPr>
              <a:t>1</a:t>
            </a:r>
            <a:r>
              <a:rPr sz="750" b="1" baseline="27777" dirty="0">
                <a:solidFill>
                  <a:srgbClr val="FFFFFF"/>
                </a:solidFill>
                <a:latin typeface="Arial"/>
                <a:cs typeface="Arial"/>
              </a:rPr>
              <a:t>st</a:t>
            </a:r>
            <a:r>
              <a:rPr sz="800" b="1" dirty="0">
                <a:solidFill>
                  <a:srgbClr val="FFFFFF"/>
                </a:solidFill>
                <a:latin typeface="Arial"/>
                <a:cs typeface="Arial"/>
              </a:rPr>
              <a:t>, </a:t>
            </a:r>
            <a:r>
              <a:rPr sz="800" b="1" spc="-20" dirty="0">
                <a:solidFill>
                  <a:srgbClr val="FFFFFF"/>
                </a:solidFill>
                <a:latin typeface="Arial"/>
                <a:cs typeface="Arial"/>
              </a:rPr>
              <a:t>2021</a:t>
            </a:r>
            <a:endParaRPr sz="800">
              <a:latin typeface="Arial"/>
              <a:cs typeface="Arial"/>
            </a:endParaRPr>
          </a:p>
        </p:txBody>
      </p:sp>
      <p:sp>
        <p:nvSpPr>
          <p:cNvPr id="24" name="object 24"/>
          <p:cNvSpPr txBox="1"/>
          <p:nvPr/>
        </p:nvSpPr>
        <p:spPr>
          <a:xfrm>
            <a:off x="3855328" y="2251770"/>
            <a:ext cx="1482725" cy="14795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FFFFFF"/>
                </a:solidFill>
                <a:latin typeface="Arial"/>
                <a:cs typeface="Arial"/>
              </a:rPr>
              <a:t>(</a:t>
            </a:r>
            <a:r>
              <a:rPr sz="800" i="1" spc="60" dirty="0">
                <a:solidFill>
                  <a:srgbClr val="FFFFFF"/>
                </a:solidFill>
                <a:latin typeface="Arial"/>
                <a:cs typeface="Arial"/>
              </a:rPr>
              <a:t> </a:t>
            </a:r>
            <a:r>
              <a:rPr sz="800" i="1" spc="65" dirty="0">
                <a:solidFill>
                  <a:srgbClr val="FFFFFF"/>
                </a:solidFill>
                <a:latin typeface="Arial"/>
                <a:cs typeface="Arial"/>
              </a:rPr>
              <a:t>1</a:t>
            </a:r>
            <a:r>
              <a:rPr sz="800" i="1" dirty="0">
                <a:solidFill>
                  <a:srgbClr val="FFFFFF"/>
                </a:solidFill>
                <a:latin typeface="Arial"/>
                <a:cs typeface="Arial"/>
              </a:rPr>
              <a:t> 8</a:t>
            </a:r>
            <a:r>
              <a:rPr sz="800" i="1" spc="70" dirty="0">
                <a:solidFill>
                  <a:srgbClr val="FFFFFF"/>
                </a:solidFill>
                <a:latin typeface="Arial"/>
                <a:cs typeface="Arial"/>
              </a:rPr>
              <a:t> </a:t>
            </a:r>
            <a:r>
              <a:rPr sz="800" i="1" dirty="0">
                <a:solidFill>
                  <a:srgbClr val="FFFFFF"/>
                </a:solidFill>
                <a:latin typeface="Arial"/>
                <a:cs typeface="Arial"/>
              </a:rPr>
              <a:t>-</a:t>
            </a:r>
            <a:r>
              <a:rPr sz="800" i="1" spc="70" dirty="0">
                <a:solidFill>
                  <a:srgbClr val="FFFFFF"/>
                </a:solidFill>
                <a:latin typeface="Arial"/>
                <a:cs typeface="Arial"/>
              </a:rPr>
              <a:t> </a:t>
            </a:r>
            <a:r>
              <a:rPr sz="800" i="1" dirty="0">
                <a:solidFill>
                  <a:srgbClr val="FFFFFF"/>
                </a:solidFill>
                <a:latin typeface="Arial"/>
                <a:cs typeface="Arial"/>
              </a:rPr>
              <a:t>m</a:t>
            </a:r>
            <a:r>
              <a:rPr sz="800" i="1" spc="65" dirty="0">
                <a:solidFill>
                  <a:srgbClr val="FFFFFF"/>
                </a:solidFill>
                <a:latin typeface="Arial"/>
                <a:cs typeface="Arial"/>
              </a:rPr>
              <a:t> o</a:t>
            </a:r>
            <a:r>
              <a:rPr sz="800" i="1" dirty="0">
                <a:solidFill>
                  <a:srgbClr val="FFFFFF"/>
                </a:solidFill>
                <a:latin typeface="Arial"/>
                <a:cs typeface="Arial"/>
              </a:rPr>
              <a:t> </a:t>
            </a:r>
            <a:r>
              <a:rPr sz="800" i="1" spc="65" dirty="0">
                <a:solidFill>
                  <a:srgbClr val="FFFFFF"/>
                </a:solidFill>
                <a:latin typeface="Arial"/>
                <a:cs typeface="Arial"/>
              </a:rPr>
              <a:t>n</a:t>
            </a:r>
            <a:r>
              <a:rPr sz="800" i="1" dirty="0">
                <a:solidFill>
                  <a:srgbClr val="FFFFFF"/>
                </a:solidFill>
                <a:latin typeface="Arial"/>
                <a:cs typeface="Arial"/>
              </a:rPr>
              <a:t> t</a:t>
            </a:r>
            <a:r>
              <a:rPr sz="800" i="1" spc="80" dirty="0">
                <a:solidFill>
                  <a:srgbClr val="FFFFFF"/>
                </a:solidFill>
                <a:latin typeface="Arial"/>
                <a:cs typeface="Arial"/>
              </a:rPr>
              <a:t> </a:t>
            </a:r>
            <a:r>
              <a:rPr sz="800" i="1" dirty="0">
                <a:solidFill>
                  <a:srgbClr val="FFFFFF"/>
                </a:solidFill>
                <a:latin typeface="Arial"/>
                <a:cs typeface="Arial"/>
              </a:rPr>
              <a:t>h</a:t>
            </a:r>
            <a:r>
              <a:rPr sz="800" i="1" spc="200" dirty="0">
                <a:solidFill>
                  <a:srgbClr val="FFFFFF"/>
                </a:solidFill>
                <a:latin typeface="Arial"/>
                <a:cs typeface="Arial"/>
              </a:rPr>
              <a:t>  </a:t>
            </a:r>
            <a:r>
              <a:rPr sz="800" i="1" spc="65" dirty="0">
                <a:solidFill>
                  <a:srgbClr val="FFFFFF"/>
                </a:solidFill>
                <a:latin typeface="Arial"/>
                <a:cs typeface="Arial"/>
              </a:rPr>
              <a:t>p</a:t>
            </a:r>
            <a:r>
              <a:rPr sz="800" i="1" spc="5" dirty="0">
                <a:solidFill>
                  <a:srgbClr val="FFFFFF"/>
                </a:solidFill>
                <a:latin typeface="Arial"/>
                <a:cs typeface="Arial"/>
              </a:rPr>
              <a:t> </a:t>
            </a:r>
            <a:r>
              <a:rPr sz="800" i="1" spc="65" dirty="0">
                <a:solidFill>
                  <a:srgbClr val="FFFFFF"/>
                </a:solidFill>
                <a:latin typeface="Arial"/>
                <a:cs typeface="Arial"/>
              </a:rPr>
              <a:t>e</a:t>
            </a:r>
            <a:r>
              <a:rPr sz="800" i="1" dirty="0">
                <a:solidFill>
                  <a:srgbClr val="FFFFFF"/>
                </a:solidFill>
                <a:latin typeface="Arial"/>
                <a:cs typeface="Arial"/>
              </a:rPr>
              <a:t> r</a:t>
            </a:r>
            <a:r>
              <a:rPr sz="800" i="1" spc="70" dirty="0">
                <a:solidFill>
                  <a:srgbClr val="FFFFFF"/>
                </a:solidFill>
                <a:latin typeface="Arial"/>
                <a:cs typeface="Arial"/>
              </a:rPr>
              <a:t> </a:t>
            </a:r>
            <a:r>
              <a:rPr sz="800" i="1" dirty="0">
                <a:solidFill>
                  <a:srgbClr val="FFFFFF"/>
                </a:solidFill>
                <a:latin typeface="Arial"/>
                <a:cs typeface="Arial"/>
              </a:rPr>
              <a:t>i</a:t>
            </a:r>
            <a:r>
              <a:rPr sz="800" i="1" spc="75" dirty="0">
                <a:solidFill>
                  <a:srgbClr val="FFFFFF"/>
                </a:solidFill>
                <a:latin typeface="Arial"/>
                <a:cs typeface="Arial"/>
              </a:rPr>
              <a:t> </a:t>
            </a:r>
            <a:r>
              <a:rPr sz="800" i="1" spc="65" dirty="0">
                <a:solidFill>
                  <a:srgbClr val="FFFFFF"/>
                </a:solidFill>
                <a:latin typeface="Arial"/>
                <a:cs typeface="Arial"/>
              </a:rPr>
              <a:t>o</a:t>
            </a:r>
            <a:r>
              <a:rPr sz="800" i="1" dirty="0">
                <a:solidFill>
                  <a:srgbClr val="FFFFFF"/>
                </a:solidFill>
                <a:latin typeface="Arial"/>
                <a:cs typeface="Arial"/>
              </a:rPr>
              <a:t> </a:t>
            </a:r>
            <a:r>
              <a:rPr sz="800" i="1" spc="65" dirty="0">
                <a:solidFill>
                  <a:srgbClr val="FFFFFF"/>
                </a:solidFill>
                <a:latin typeface="Arial"/>
                <a:cs typeface="Arial"/>
              </a:rPr>
              <a:t>d</a:t>
            </a:r>
            <a:r>
              <a:rPr sz="800" i="1" spc="5" dirty="0">
                <a:solidFill>
                  <a:srgbClr val="FFFFFF"/>
                </a:solidFill>
                <a:latin typeface="Arial"/>
                <a:cs typeface="Arial"/>
              </a:rPr>
              <a:t> </a:t>
            </a:r>
            <a:r>
              <a:rPr sz="800" i="1" spc="-50" dirty="0">
                <a:solidFill>
                  <a:srgbClr val="FFFFFF"/>
                </a:solidFill>
                <a:latin typeface="Arial"/>
                <a:cs typeface="Arial"/>
              </a:rPr>
              <a:t>)</a:t>
            </a:r>
            <a:r>
              <a:rPr sz="800" i="1" dirty="0">
                <a:solidFill>
                  <a:srgbClr val="FFFFFF"/>
                </a:solidFill>
                <a:latin typeface="Arial"/>
                <a:cs typeface="Arial"/>
              </a:rPr>
              <a:t> </a:t>
            </a:r>
            <a:endParaRPr sz="800">
              <a:latin typeface="Arial"/>
              <a:cs typeface="Arial"/>
            </a:endParaRPr>
          </a:p>
        </p:txBody>
      </p:sp>
      <p:sp>
        <p:nvSpPr>
          <p:cNvPr id="25" name="object 25"/>
          <p:cNvSpPr txBox="1"/>
          <p:nvPr/>
        </p:nvSpPr>
        <p:spPr>
          <a:xfrm>
            <a:off x="6945549" y="2254118"/>
            <a:ext cx="803275" cy="147955"/>
          </a:xfrm>
          <a:prstGeom prst="rect">
            <a:avLst/>
          </a:prstGeom>
        </p:spPr>
        <p:txBody>
          <a:bodyPr vert="horz" wrap="square" lIns="0" tIns="12700" rIns="0" bIns="0" rtlCol="0">
            <a:spAutoFit/>
          </a:bodyPr>
          <a:lstStyle/>
          <a:p>
            <a:pPr marL="38100">
              <a:lnSpc>
                <a:spcPct val="100000"/>
              </a:lnSpc>
              <a:spcBef>
                <a:spcPts val="100"/>
              </a:spcBef>
            </a:pPr>
            <a:r>
              <a:rPr sz="800" b="1" dirty="0">
                <a:solidFill>
                  <a:srgbClr val="FFFFFF"/>
                </a:solidFill>
                <a:latin typeface="Arial"/>
                <a:cs typeface="Arial"/>
              </a:rPr>
              <a:t>June 30</a:t>
            </a:r>
            <a:r>
              <a:rPr sz="750" b="1" baseline="27777" dirty="0">
                <a:solidFill>
                  <a:srgbClr val="FFFFFF"/>
                </a:solidFill>
                <a:latin typeface="Arial"/>
                <a:cs typeface="Arial"/>
              </a:rPr>
              <a:t>th</a:t>
            </a:r>
            <a:r>
              <a:rPr sz="800" b="1" dirty="0">
                <a:solidFill>
                  <a:srgbClr val="FFFFFF"/>
                </a:solidFill>
                <a:latin typeface="Arial"/>
                <a:cs typeface="Arial"/>
              </a:rPr>
              <a:t>,</a:t>
            </a:r>
            <a:r>
              <a:rPr sz="800" b="1" spc="10" dirty="0">
                <a:solidFill>
                  <a:srgbClr val="FFFFFF"/>
                </a:solidFill>
                <a:latin typeface="Arial"/>
                <a:cs typeface="Arial"/>
              </a:rPr>
              <a:t> </a:t>
            </a:r>
            <a:r>
              <a:rPr sz="800" b="1" spc="-20" dirty="0">
                <a:solidFill>
                  <a:srgbClr val="FFFFFF"/>
                </a:solidFill>
                <a:latin typeface="Arial"/>
                <a:cs typeface="Arial"/>
              </a:rPr>
              <a:t>2022</a:t>
            </a:r>
            <a:endParaRPr sz="800">
              <a:latin typeface="Arial"/>
              <a:cs typeface="Arial"/>
            </a:endParaRPr>
          </a:p>
        </p:txBody>
      </p:sp>
      <p:pic>
        <p:nvPicPr>
          <p:cNvPr id="26" name="object 26"/>
          <p:cNvPicPr/>
          <p:nvPr/>
        </p:nvPicPr>
        <p:blipFill>
          <a:blip r:embed="rId6" cstate="print"/>
          <a:stretch>
            <a:fillRect/>
          </a:stretch>
        </p:blipFill>
        <p:spPr>
          <a:xfrm>
            <a:off x="1320584" y="2501061"/>
            <a:ext cx="2491778" cy="686701"/>
          </a:xfrm>
          <a:prstGeom prst="rect">
            <a:avLst/>
          </a:prstGeom>
        </p:spPr>
      </p:pic>
      <p:sp>
        <p:nvSpPr>
          <p:cNvPr id="27" name="object 27"/>
          <p:cNvSpPr txBox="1"/>
          <p:nvPr/>
        </p:nvSpPr>
        <p:spPr>
          <a:xfrm>
            <a:off x="1430721" y="2710000"/>
            <a:ext cx="2215515" cy="391795"/>
          </a:xfrm>
          <a:prstGeom prst="rect">
            <a:avLst/>
          </a:prstGeom>
        </p:spPr>
        <p:txBody>
          <a:bodyPr vert="horz" wrap="square" lIns="0" tIns="12700" rIns="0" bIns="0" rtlCol="0">
            <a:spAutoFit/>
          </a:bodyPr>
          <a:lstStyle/>
          <a:p>
            <a:pPr marL="12700" marR="5080" indent="-635">
              <a:lnSpc>
                <a:spcPct val="100000"/>
              </a:lnSpc>
              <a:spcBef>
                <a:spcPts val="100"/>
              </a:spcBef>
            </a:pPr>
            <a:r>
              <a:rPr sz="800" b="1" dirty="0">
                <a:solidFill>
                  <a:srgbClr val="D40055"/>
                </a:solidFill>
                <a:latin typeface="Arial"/>
                <a:cs typeface="Arial"/>
              </a:rPr>
              <a:t>Jan.</a:t>
            </a:r>
            <a:r>
              <a:rPr sz="800" b="1" spc="-25" dirty="0">
                <a:solidFill>
                  <a:srgbClr val="D40055"/>
                </a:solidFill>
                <a:latin typeface="Arial"/>
                <a:cs typeface="Arial"/>
              </a:rPr>
              <a:t> </a:t>
            </a:r>
            <a:r>
              <a:rPr sz="800" b="1" dirty="0">
                <a:solidFill>
                  <a:srgbClr val="D40055"/>
                </a:solidFill>
                <a:latin typeface="Arial"/>
                <a:cs typeface="Arial"/>
              </a:rPr>
              <a:t>2021</a:t>
            </a:r>
            <a:r>
              <a:rPr sz="800" b="1" spc="-10" dirty="0">
                <a:solidFill>
                  <a:srgbClr val="D40055"/>
                </a:solidFill>
                <a:latin typeface="Arial"/>
                <a:cs typeface="Arial"/>
              </a:rPr>
              <a:t> </a:t>
            </a:r>
            <a:r>
              <a:rPr sz="800" b="1" dirty="0">
                <a:solidFill>
                  <a:srgbClr val="D40055"/>
                </a:solidFill>
                <a:latin typeface="Arial"/>
                <a:cs typeface="Arial"/>
              </a:rPr>
              <a:t>–</a:t>
            </a:r>
            <a:r>
              <a:rPr sz="800" b="1" spc="-35" dirty="0">
                <a:solidFill>
                  <a:srgbClr val="D40055"/>
                </a:solidFill>
                <a:latin typeface="Arial"/>
                <a:cs typeface="Arial"/>
              </a:rPr>
              <a:t> </a:t>
            </a:r>
            <a:r>
              <a:rPr sz="800" b="1" dirty="0">
                <a:solidFill>
                  <a:srgbClr val="D40055"/>
                </a:solidFill>
                <a:latin typeface="Arial"/>
                <a:cs typeface="Arial"/>
              </a:rPr>
              <a:t>Jan.</a:t>
            </a:r>
            <a:r>
              <a:rPr sz="800" b="1" spc="-20" dirty="0">
                <a:solidFill>
                  <a:srgbClr val="D40055"/>
                </a:solidFill>
                <a:latin typeface="Arial"/>
                <a:cs typeface="Arial"/>
              </a:rPr>
              <a:t> </a:t>
            </a:r>
            <a:r>
              <a:rPr sz="800" b="1" dirty="0">
                <a:solidFill>
                  <a:srgbClr val="D40055"/>
                </a:solidFill>
                <a:latin typeface="Arial"/>
                <a:cs typeface="Arial"/>
              </a:rPr>
              <a:t>2022:</a:t>
            </a:r>
            <a:r>
              <a:rPr sz="800" b="1" spc="-15" dirty="0">
                <a:solidFill>
                  <a:srgbClr val="D40055"/>
                </a:solidFill>
                <a:latin typeface="Arial"/>
                <a:cs typeface="Arial"/>
              </a:rPr>
              <a:t> </a:t>
            </a:r>
            <a:r>
              <a:rPr sz="800" dirty="0">
                <a:solidFill>
                  <a:srgbClr val="181B1F"/>
                </a:solidFill>
                <a:latin typeface="Arial"/>
                <a:cs typeface="Arial"/>
              </a:rPr>
              <a:t>Program</a:t>
            </a:r>
            <a:r>
              <a:rPr sz="800" spc="-25" dirty="0">
                <a:solidFill>
                  <a:srgbClr val="181B1F"/>
                </a:solidFill>
                <a:latin typeface="Arial"/>
                <a:cs typeface="Arial"/>
              </a:rPr>
              <a:t> </a:t>
            </a:r>
            <a:r>
              <a:rPr sz="800" dirty="0">
                <a:solidFill>
                  <a:srgbClr val="181B1F"/>
                </a:solidFill>
                <a:latin typeface="Arial"/>
                <a:cs typeface="Arial"/>
              </a:rPr>
              <a:t>developed</a:t>
            </a:r>
            <a:r>
              <a:rPr sz="800" spc="-5" dirty="0">
                <a:solidFill>
                  <a:srgbClr val="181B1F"/>
                </a:solidFill>
                <a:latin typeface="Arial"/>
                <a:cs typeface="Arial"/>
              </a:rPr>
              <a:t> </a:t>
            </a:r>
            <a:r>
              <a:rPr sz="800" spc="-25" dirty="0">
                <a:solidFill>
                  <a:srgbClr val="181B1F"/>
                </a:solidFill>
                <a:latin typeface="Arial"/>
                <a:cs typeface="Arial"/>
              </a:rPr>
              <a:t>and</a:t>
            </a:r>
            <a:r>
              <a:rPr sz="800" dirty="0">
                <a:solidFill>
                  <a:srgbClr val="181B1F"/>
                </a:solidFill>
                <a:latin typeface="Arial"/>
                <a:cs typeface="Arial"/>
              </a:rPr>
              <a:t> implemented</a:t>
            </a:r>
            <a:r>
              <a:rPr sz="800" spc="-40" dirty="0">
                <a:solidFill>
                  <a:srgbClr val="181B1F"/>
                </a:solidFill>
                <a:latin typeface="Arial"/>
                <a:cs typeface="Arial"/>
              </a:rPr>
              <a:t> </a:t>
            </a:r>
            <a:r>
              <a:rPr sz="800" dirty="0">
                <a:solidFill>
                  <a:srgbClr val="181B1F"/>
                </a:solidFill>
                <a:latin typeface="Arial"/>
                <a:cs typeface="Arial"/>
              </a:rPr>
              <a:t>in</a:t>
            </a:r>
            <a:r>
              <a:rPr sz="800" spc="-10" dirty="0">
                <a:solidFill>
                  <a:srgbClr val="181B1F"/>
                </a:solidFill>
                <a:latin typeface="Arial"/>
                <a:cs typeface="Arial"/>
              </a:rPr>
              <a:t> </a:t>
            </a:r>
            <a:r>
              <a:rPr sz="800" dirty="0">
                <a:solidFill>
                  <a:srgbClr val="181B1F"/>
                </a:solidFill>
                <a:latin typeface="Arial"/>
                <a:cs typeface="Arial"/>
              </a:rPr>
              <a:t>3</a:t>
            </a:r>
            <a:r>
              <a:rPr sz="800" spc="-15" dirty="0">
                <a:solidFill>
                  <a:srgbClr val="181B1F"/>
                </a:solidFill>
                <a:latin typeface="Arial"/>
                <a:cs typeface="Arial"/>
              </a:rPr>
              <a:t> </a:t>
            </a:r>
            <a:r>
              <a:rPr sz="800" dirty="0">
                <a:solidFill>
                  <a:srgbClr val="181B1F"/>
                </a:solidFill>
                <a:latin typeface="Arial"/>
                <a:cs typeface="Arial"/>
              </a:rPr>
              <a:t>phases,</a:t>
            </a:r>
            <a:r>
              <a:rPr sz="800" spc="-5" dirty="0">
                <a:solidFill>
                  <a:srgbClr val="181B1F"/>
                </a:solidFill>
                <a:latin typeface="Arial"/>
                <a:cs typeface="Arial"/>
              </a:rPr>
              <a:t> </a:t>
            </a:r>
            <a:r>
              <a:rPr sz="800" dirty="0">
                <a:solidFill>
                  <a:srgbClr val="181B1F"/>
                </a:solidFill>
                <a:latin typeface="Arial"/>
                <a:cs typeface="Arial"/>
              </a:rPr>
              <a:t>ultimately</a:t>
            </a:r>
            <a:r>
              <a:rPr sz="800" spc="-35" dirty="0">
                <a:solidFill>
                  <a:srgbClr val="181B1F"/>
                </a:solidFill>
                <a:latin typeface="Arial"/>
                <a:cs typeface="Arial"/>
              </a:rPr>
              <a:t> </a:t>
            </a:r>
            <a:r>
              <a:rPr sz="800" spc="-10" dirty="0">
                <a:solidFill>
                  <a:srgbClr val="181B1F"/>
                </a:solidFill>
                <a:latin typeface="Arial"/>
                <a:cs typeface="Arial"/>
              </a:rPr>
              <a:t>spanning</a:t>
            </a:r>
            <a:r>
              <a:rPr sz="800" spc="500" dirty="0">
                <a:solidFill>
                  <a:srgbClr val="181B1F"/>
                </a:solidFill>
                <a:latin typeface="Arial"/>
                <a:cs typeface="Arial"/>
              </a:rPr>
              <a:t> </a:t>
            </a:r>
            <a:r>
              <a:rPr sz="800" dirty="0">
                <a:solidFill>
                  <a:srgbClr val="181B1F"/>
                </a:solidFill>
                <a:latin typeface="Arial"/>
                <a:cs typeface="Arial"/>
              </a:rPr>
              <a:t>51</a:t>
            </a:r>
            <a:r>
              <a:rPr sz="800" spc="-20" dirty="0">
                <a:solidFill>
                  <a:srgbClr val="181B1F"/>
                </a:solidFill>
                <a:latin typeface="Arial"/>
                <a:cs typeface="Arial"/>
              </a:rPr>
              <a:t> </a:t>
            </a:r>
            <a:r>
              <a:rPr sz="800" dirty="0">
                <a:solidFill>
                  <a:srgbClr val="181B1F"/>
                </a:solidFill>
                <a:latin typeface="Arial"/>
                <a:cs typeface="Arial"/>
              </a:rPr>
              <a:t>clinical</a:t>
            </a:r>
            <a:r>
              <a:rPr sz="800" spc="-50" dirty="0">
                <a:solidFill>
                  <a:srgbClr val="181B1F"/>
                </a:solidFill>
                <a:latin typeface="Arial"/>
                <a:cs typeface="Arial"/>
              </a:rPr>
              <a:t> </a:t>
            </a:r>
            <a:r>
              <a:rPr sz="800" dirty="0">
                <a:solidFill>
                  <a:srgbClr val="181B1F"/>
                </a:solidFill>
                <a:latin typeface="Arial"/>
                <a:cs typeface="Arial"/>
              </a:rPr>
              <a:t>pathways,</a:t>
            </a:r>
            <a:r>
              <a:rPr sz="800" spc="5" dirty="0">
                <a:solidFill>
                  <a:srgbClr val="181B1F"/>
                </a:solidFill>
                <a:latin typeface="Arial"/>
                <a:cs typeface="Arial"/>
              </a:rPr>
              <a:t> </a:t>
            </a:r>
            <a:r>
              <a:rPr sz="800" dirty="0">
                <a:solidFill>
                  <a:srgbClr val="181B1F"/>
                </a:solidFill>
                <a:latin typeface="Arial"/>
                <a:cs typeface="Arial"/>
              </a:rPr>
              <a:t>covering</a:t>
            </a:r>
            <a:r>
              <a:rPr sz="800" spc="-15" dirty="0">
                <a:solidFill>
                  <a:srgbClr val="181B1F"/>
                </a:solidFill>
                <a:latin typeface="Arial"/>
                <a:cs typeface="Arial"/>
              </a:rPr>
              <a:t> </a:t>
            </a:r>
            <a:r>
              <a:rPr sz="800" dirty="0">
                <a:solidFill>
                  <a:srgbClr val="181B1F"/>
                </a:solidFill>
                <a:latin typeface="Arial"/>
                <a:cs typeface="Arial"/>
              </a:rPr>
              <a:t>50%</a:t>
            </a:r>
            <a:r>
              <a:rPr sz="800" spc="-20" dirty="0">
                <a:solidFill>
                  <a:srgbClr val="181B1F"/>
                </a:solidFill>
                <a:latin typeface="Arial"/>
                <a:cs typeface="Arial"/>
              </a:rPr>
              <a:t> </a:t>
            </a:r>
            <a:r>
              <a:rPr sz="800" dirty="0">
                <a:solidFill>
                  <a:srgbClr val="181B1F"/>
                </a:solidFill>
                <a:latin typeface="Arial"/>
                <a:cs typeface="Arial"/>
              </a:rPr>
              <a:t>of</a:t>
            </a:r>
            <a:r>
              <a:rPr sz="800" spc="-15" dirty="0">
                <a:solidFill>
                  <a:srgbClr val="181B1F"/>
                </a:solidFill>
                <a:latin typeface="Arial"/>
                <a:cs typeface="Arial"/>
              </a:rPr>
              <a:t> </a:t>
            </a:r>
            <a:r>
              <a:rPr sz="800" spc="-10" dirty="0">
                <a:solidFill>
                  <a:srgbClr val="181B1F"/>
                </a:solidFill>
                <a:latin typeface="Arial"/>
                <a:cs typeface="Arial"/>
              </a:rPr>
              <a:t>cancers</a:t>
            </a:r>
            <a:endParaRPr sz="800">
              <a:latin typeface="Arial"/>
              <a:cs typeface="Arial"/>
            </a:endParaRPr>
          </a:p>
        </p:txBody>
      </p:sp>
      <p:grpSp>
        <p:nvGrpSpPr>
          <p:cNvPr id="28" name="object 28"/>
          <p:cNvGrpSpPr/>
          <p:nvPr/>
        </p:nvGrpSpPr>
        <p:grpSpPr>
          <a:xfrm>
            <a:off x="4277271" y="2587319"/>
            <a:ext cx="3458210" cy="600710"/>
            <a:chOff x="4277271" y="2587319"/>
            <a:chExt cx="3458210" cy="600710"/>
          </a:xfrm>
        </p:grpSpPr>
        <p:pic>
          <p:nvPicPr>
            <p:cNvPr id="29" name="object 29"/>
            <p:cNvPicPr/>
            <p:nvPr/>
          </p:nvPicPr>
          <p:blipFill>
            <a:blip r:embed="rId7" cstate="print"/>
            <a:stretch>
              <a:fillRect/>
            </a:stretch>
          </p:blipFill>
          <p:spPr>
            <a:xfrm>
              <a:off x="4277271" y="2587319"/>
              <a:ext cx="3458044" cy="600443"/>
            </a:xfrm>
            <a:prstGeom prst="rect">
              <a:avLst/>
            </a:prstGeom>
          </p:spPr>
        </p:pic>
        <p:pic>
          <p:nvPicPr>
            <p:cNvPr id="30" name="object 30"/>
            <p:cNvPicPr/>
            <p:nvPr/>
          </p:nvPicPr>
          <p:blipFill>
            <a:blip r:embed="rId8" cstate="print"/>
            <a:stretch>
              <a:fillRect/>
            </a:stretch>
          </p:blipFill>
          <p:spPr>
            <a:xfrm>
              <a:off x="4394781" y="2863381"/>
              <a:ext cx="228600" cy="228600"/>
            </a:xfrm>
            <a:prstGeom prst="rect">
              <a:avLst/>
            </a:prstGeom>
          </p:spPr>
        </p:pic>
      </p:grpSp>
      <p:sp>
        <p:nvSpPr>
          <p:cNvPr id="31" name="object 31"/>
          <p:cNvSpPr txBox="1"/>
          <p:nvPr/>
        </p:nvSpPr>
        <p:spPr>
          <a:xfrm>
            <a:off x="4454312" y="2868969"/>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1</a:t>
            </a:r>
            <a:endParaRPr sz="1200">
              <a:latin typeface="Arial"/>
              <a:cs typeface="Arial"/>
            </a:endParaRPr>
          </a:p>
        </p:txBody>
      </p:sp>
      <p:pic>
        <p:nvPicPr>
          <p:cNvPr id="32" name="object 32"/>
          <p:cNvPicPr/>
          <p:nvPr/>
        </p:nvPicPr>
        <p:blipFill>
          <a:blip r:embed="rId9" cstate="print"/>
          <a:stretch>
            <a:fillRect/>
          </a:stretch>
        </p:blipFill>
        <p:spPr>
          <a:xfrm>
            <a:off x="5776084" y="2865258"/>
            <a:ext cx="228600" cy="228600"/>
          </a:xfrm>
          <a:prstGeom prst="rect">
            <a:avLst/>
          </a:prstGeom>
        </p:spPr>
      </p:pic>
      <p:sp>
        <p:nvSpPr>
          <p:cNvPr id="33" name="object 33"/>
          <p:cNvSpPr txBox="1"/>
          <p:nvPr/>
        </p:nvSpPr>
        <p:spPr>
          <a:xfrm>
            <a:off x="5835615" y="2870846"/>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2</a:t>
            </a:r>
            <a:endParaRPr sz="1200">
              <a:latin typeface="Arial"/>
              <a:cs typeface="Arial"/>
            </a:endParaRPr>
          </a:p>
        </p:txBody>
      </p:sp>
      <p:pic>
        <p:nvPicPr>
          <p:cNvPr id="34" name="object 34"/>
          <p:cNvPicPr/>
          <p:nvPr/>
        </p:nvPicPr>
        <p:blipFill>
          <a:blip r:embed="rId10" cstate="print"/>
          <a:stretch>
            <a:fillRect/>
          </a:stretch>
        </p:blipFill>
        <p:spPr>
          <a:xfrm>
            <a:off x="6753331" y="2871937"/>
            <a:ext cx="228600" cy="228600"/>
          </a:xfrm>
          <a:prstGeom prst="rect">
            <a:avLst/>
          </a:prstGeom>
        </p:spPr>
      </p:pic>
      <p:sp>
        <p:nvSpPr>
          <p:cNvPr id="35" name="object 35"/>
          <p:cNvSpPr txBox="1"/>
          <p:nvPr/>
        </p:nvSpPr>
        <p:spPr>
          <a:xfrm>
            <a:off x="6812863" y="2877525"/>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3</a:t>
            </a:r>
            <a:endParaRPr sz="1200">
              <a:latin typeface="Arial"/>
              <a:cs typeface="Arial"/>
            </a:endParaRPr>
          </a:p>
        </p:txBody>
      </p:sp>
      <p:sp>
        <p:nvSpPr>
          <p:cNvPr id="36" name="object 36"/>
          <p:cNvSpPr txBox="1"/>
          <p:nvPr/>
        </p:nvSpPr>
        <p:spPr>
          <a:xfrm>
            <a:off x="5518515" y="2649992"/>
            <a:ext cx="105981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BE1ACD"/>
                </a:solidFill>
                <a:latin typeface="Arial"/>
                <a:cs typeface="Arial"/>
              </a:rPr>
              <a:t>Core</a:t>
            </a:r>
            <a:r>
              <a:rPr sz="800" b="1" spc="-15" dirty="0">
                <a:solidFill>
                  <a:srgbClr val="BE1ACD"/>
                </a:solidFill>
                <a:latin typeface="Arial"/>
                <a:cs typeface="Arial"/>
              </a:rPr>
              <a:t> </a:t>
            </a:r>
            <a:r>
              <a:rPr sz="800" b="1" dirty="0">
                <a:solidFill>
                  <a:srgbClr val="BE1ACD"/>
                </a:solidFill>
                <a:latin typeface="Arial"/>
                <a:cs typeface="Arial"/>
              </a:rPr>
              <a:t>Metrics</a:t>
            </a:r>
            <a:r>
              <a:rPr sz="800" b="1" spc="-25" dirty="0">
                <a:solidFill>
                  <a:srgbClr val="BE1ACD"/>
                </a:solidFill>
                <a:latin typeface="Arial"/>
                <a:cs typeface="Arial"/>
              </a:rPr>
              <a:t> </a:t>
            </a:r>
            <a:r>
              <a:rPr sz="800" b="1" spc="-10" dirty="0">
                <a:solidFill>
                  <a:srgbClr val="BE1ACD"/>
                </a:solidFill>
                <a:latin typeface="Arial"/>
                <a:cs typeface="Arial"/>
              </a:rPr>
              <a:t>Tracked</a:t>
            </a:r>
            <a:endParaRPr sz="800">
              <a:latin typeface="Arial"/>
              <a:cs typeface="Arial"/>
            </a:endParaRPr>
          </a:p>
        </p:txBody>
      </p:sp>
      <p:sp>
        <p:nvSpPr>
          <p:cNvPr id="37" name="object 37"/>
          <p:cNvSpPr txBox="1"/>
          <p:nvPr/>
        </p:nvSpPr>
        <p:spPr>
          <a:xfrm>
            <a:off x="4680515" y="2850021"/>
            <a:ext cx="1023619" cy="269875"/>
          </a:xfrm>
          <a:prstGeom prst="rect">
            <a:avLst/>
          </a:prstGeom>
        </p:spPr>
        <p:txBody>
          <a:bodyPr vert="horz" wrap="square" lIns="0" tIns="12700" rIns="0" bIns="0" rtlCol="0">
            <a:spAutoFit/>
          </a:bodyPr>
          <a:lstStyle/>
          <a:p>
            <a:pPr marL="12700" marR="5080">
              <a:lnSpc>
                <a:spcPct val="100000"/>
              </a:lnSpc>
              <a:spcBef>
                <a:spcPts val="100"/>
              </a:spcBef>
            </a:pPr>
            <a:r>
              <a:rPr sz="800" spc="-10" dirty="0">
                <a:latin typeface="Arial"/>
                <a:cs typeface="Arial"/>
              </a:rPr>
              <a:t>On-</a:t>
            </a:r>
            <a:r>
              <a:rPr sz="800" dirty="0">
                <a:latin typeface="Arial"/>
                <a:cs typeface="Arial"/>
              </a:rPr>
              <a:t>Pathway</a:t>
            </a:r>
            <a:r>
              <a:rPr sz="800" spc="-30" dirty="0">
                <a:latin typeface="Arial"/>
                <a:cs typeface="Arial"/>
              </a:rPr>
              <a:t> </a:t>
            </a:r>
            <a:r>
              <a:rPr sz="800" spc="-10" dirty="0">
                <a:latin typeface="Arial"/>
                <a:cs typeface="Arial"/>
              </a:rPr>
              <a:t>Regimen </a:t>
            </a:r>
            <a:r>
              <a:rPr sz="800" dirty="0">
                <a:latin typeface="Arial"/>
                <a:cs typeface="Arial"/>
              </a:rPr>
              <a:t>Improvement</a:t>
            </a:r>
            <a:r>
              <a:rPr sz="800" spc="-55" dirty="0">
                <a:latin typeface="Arial"/>
                <a:cs typeface="Arial"/>
              </a:rPr>
              <a:t> </a:t>
            </a:r>
            <a:r>
              <a:rPr sz="800" spc="-20" dirty="0">
                <a:latin typeface="Arial"/>
                <a:cs typeface="Arial"/>
              </a:rPr>
              <a:t>Rate</a:t>
            </a:r>
            <a:endParaRPr sz="800">
              <a:latin typeface="Arial"/>
              <a:cs typeface="Arial"/>
            </a:endParaRPr>
          </a:p>
        </p:txBody>
      </p:sp>
      <p:sp>
        <p:nvSpPr>
          <p:cNvPr id="38" name="object 38"/>
          <p:cNvSpPr txBox="1"/>
          <p:nvPr/>
        </p:nvSpPr>
        <p:spPr>
          <a:xfrm>
            <a:off x="6068265" y="2855127"/>
            <a:ext cx="522605" cy="269875"/>
          </a:xfrm>
          <a:prstGeom prst="rect">
            <a:avLst/>
          </a:prstGeom>
        </p:spPr>
        <p:txBody>
          <a:bodyPr vert="horz" wrap="square" lIns="0" tIns="12700" rIns="0" bIns="0" rtlCol="0">
            <a:spAutoFit/>
          </a:bodyPr>
          <a:lstStyle/>
          <a:p>
            <a:pPr marL="12700" marR="5080">
              <a:lnSpc>
                <a:spcPct val="100000"/>
              </a:lnSpc>
              <a:spcBef>
                <a:spcPts val="100"/>
              </a:spcBef>
            </a:pPr>
            <a:r>
              <a:rPr sz="800" spc="-10" dirty="0">
                <a:latin typeface="Arial"/>
                <a:cs typeface="Arial"/>
              </a:rPr>
              <a:t>Successful </a:t>
            </a:r>
            <a:r>
              <a:rPr sz="800" dirty="0">
                <a:latin typeface="Arial"/>
                <a:cs typeface="Arial"/>
              </a:rPr>
              <a:t>P2P</a:t>
            </a:r>
            <a:r>
              <a:rPr sz="800" spc="-20" dirty="0">
                <a:latin typeface="Arial"/>
                <a:cs typeface="Arial"/>
              </a:rPr>
              <a:t> Rate</a:t>
            </a:r>
            <a:endParaRPr sz="800">
              <a:latin typeface="Arial"/>
              <a:cs typeface="Arial"/>
            </a:endParaRPr>
          </a:p>
        </p:txBody>
      </p:sp>
      <p:sp>
        <p:nvSpPr>
          <p:cNvPr id="39" name="object 39"/>
          <p:cNvSpPr txBox="1"/>
          <p:nvPr/>
        </p:nvSpPr>
        <p:spPr>
          <a:xfrm>
            <a:off x="7042171" y="2845222"/>
            <a:ext cx="576580" cy="269875"/>
          </a:xfrm>
          <a:prstGeom prst="rect">
            <a:avLst/>
          </a:prstGeom>
        </p:spPr>
        <p:txBody>
          <a:bodyPr vert="horz" wrap="square" lIns="0" tIns="12700" rIns="0" bIns="0" rtlCol="0">
            <a:spAutoFit/>
          </a:bodyPr>
          <a:lstStyle/>
          <a:p>
            <a:pPr marL="12700" marR="5080">
              <a:lnSpc>
                <a:spcPct val="100000"/>
              </a:lnSpc>
              <a:spcBef>
                <a:spcPts val="100"/>
              </a:spcBef>
            </a:pPr>
            <a:r>
              <a:rPr sz="800" spc="-10" dirty="0">
                <a:latin typeface="Arial"/>
                <a:cs typeface="Arial"/>
              </a:rPr>
              <a:t>Opportunity </a:t>
            </a:r>
            <a:r>
              <a:rPr sz="800" dirty="0">
                <a:latin typeface="Arial"/>
                <a:cs typeface="Arial"/>
              </a:rPr>
              <a:t>Impact</a:t>
            </a:r>
            <a:r>
              <a:rPr sz="800" spc="-25" dirty="0">
                <a:latin typeface="Arial"/>
                <a:cs typeface="Arial"/>
              </a:rPr>
              <a:t> </a:t>
            </a:r>
            <a:r>
              <a:rPr sz="800" spc="-20" dirty="0">
                <a:latin typeface="Arial"/>
                <a:cs typeface="Arial"/>
              </a:rPr>
              <a:t>Rate</a:t>
            </a:r>
            <a:endParaRPr sz="800">
              <a:latin typeface="Arial"/>
              <a:cs typeface="Arial"/>
            </a:endParaRPr>
          </a:p>
        </p:txBody>
      </p:sp>
      <p:grpSp>
        <p:nvGrpSpPr>
          <p:cNvPr id="40" name="object 40"/>
          <p:cNvGrpSpPr/>
          <p:nvPr/>
        </p:nvGrpSpPr>
        <p:grpSpPr>
          <a:xfrm>
            <a:off x="1282966" y="1587817"/>
            <a:ext cx="6798945" cy="1038225"/>
            <a:chOff x="1282966" y="1587817"/>
            <a:chExt cx="6798945" cy="1038225"/>
          </a:xfrm>
        </p:grpSpPr>
        <p:sp>
          <p:nvSpPr>
            <p:cNvPr id="41" name="object 41"/>
            <p:cNvSpPr/>
            <p:nvPr/>
          </p:nvSpPr>
          <p:spPr>
            <a:xfrm>
              <a:off x="7210933" y="2527007"/>
              <a:ext cx="119380" cy="99060"/>
            </a:xfrm>
            <a:custGeom>
              <a:avLst/>
              <a:gdLst/>
              <a:ahLst/>
              <a:cxnLst/>
              <a:rect l="l" t="t" r="r" b="b"/>
              <a:pathLst>
                <a:path w="119379" h="99060">
                  <a:moveTo>
                    <a:pt x="119265" y="0"/>
                  </a:moveTo>
                  <a:lnTo>
                    <a:pt x="0" y="0"/>
                  </a:lnTo>
                  <a:lnTo>
                    <a:pt x="0" y="98475"/>
                  </a:lnTo>
                  <a:lnTo>
                    <a:pt x="119265" y="98475"/>
                  </a:lnTo>
                  <a:lnTo>
                    <a:pt x="119265" y="0"/>
                  </a:lnTo>
                  <a:close/>
                </a:path>
              </a:pathLst>
            </a:custGeom>
            <a:solidFill>
              <a:srgbClr val="FFFFFF"/>
            </a:solidFill>
          </p:spPr>
          <p:txBody>
            <a:bodyPr wrap="square" lIns="0" tIns="0" rIns="0" bIns="0" rtlCol="0"/>
            <a:lstStyle/>
            <a:p>
              <a:endParaRPr/>
            </a:p>
          </p:txBody>
        </p:sp>
        <p:sp>
          <p:nvSpPr>
            <p:cNvPr id="42" name="object 42"/>
            <p:cNvSpPr/>
            <p:nvPr/>
          </p:nvSpPr>
          <p:spPr>
            <a:xfrm>
              <a:off x="7203876" y="2512630"/>
              <a:ext cx="135890" cy="85725"/>
            </a:xfrm>
            <a:custGeom>
              <a:avLst/>
              <a:gdLst/>
              <a:ahLst/>
              <a:cxnLst/>
              <a:rect l="l" t="t" r="r" b="b"/>
              <a:pathLst>
                <a:path w="135890" h="85725">
                  <a:moveTo>
                    <a:pt x="135330" y="74379"/>
                  </a:moveTo>
                  <a:lnTo>
                    <a:pt x="125171" y="85551"/>
                  </a:lnTo>
                  <a:lnTo>
                    <a:pt x="67672" y="22340"/>
                  </a:lnTo>
                  <a:lnTo>
                    <a:pt x="10161" y="85556"/>
                  </a:lnTo>
                  <a:lnTo>
                    <a:pt x="0" y="74382"/>
                  </a:lnTo>
                  <a:lnTo>
                    <a:pt x="67672" y="0"/>
                  </a:lnTo>
                  <a:lnTo>
                    <a:pt x="135330" y="74379"/>
                  </a:lnTo>
                  <a:close/>
                </a:path>
              </a:pathLst>
            </a:custGeom>
            <a:solidFill>
              <a:srgbClr val="9F23E1"/>
            </a:solidFill>
          </p:spPr>
          <p:txBody>
            <a:bodyPr wrap="square" lIns="0" tIns="0" rIns="0" bIns="0" rtlCol="0"/>
            <a:lstStyle/>
            <a:p>
              <a:endParaRPr/>
            </a:p>
          </p:txBody>
        </p:sp>
        <p:pic>
          <p:nvPicPr>
            <p:cNvPr id="43" name="object 43"/>
            <p:cNvPicPr/>
            <p:nvPr/>
          </p:nvPicPr>
          <p:blipFill>
            <a:blip r:embed="rId11" cstate="print"/>
            <a:stretch>
              <a:fillRect/>
            </a:stretch>
          </p:blipFill>
          <p:spPr>
            <a:xfrm>
              <a:off x="1282966" y="1587817"/>
              <a:ext cx="6798348" cy="342303"/>
            </a:xfrm>
            <a:prstGeom prst="rect">
              <a:avLst/>
            </a:prstGeom>
          </p:spPr>
        </p:pic>
      </p:grpSp>
      <p:sp>
        <p:nvSpPr>
          <p:cNvPr id="44" name="object 44"/>
          <p:cNvSpPr txBox="1"/>
          <p:nvPr/>
        </p:nvSpPr>
        <p:spPr>
          <a:xfrm>
            <a:off x="3139365" y="1892792"/>
            <a:ext cx="295529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Case</a:t>
            </a:r>
            <a:r>
              <a:rPr sz="1050" b="1" spc="-30" dirty="0">
                <a:solidFill>
                  <a:srgbClr val="1F69E7"/>
                </a:solidFill>
                <a:latin typeface="Arial"/>
                <a:cs typeface="Arial"/>
              </a:rPr>
              <a:t> </a:t>
            </a:r>
            <a:r>
              <a:rPr sz="1050" b="1" dirty="0">
                <a:solidFill>
                  <a:srgbClr val="1F69E7"/>
                </a:solidFill>
                <a:latin typeface="Arial"/>
                <a:cs typeface="Arial"/>
              </a:rPr>
              <a:t>Study:</a:t>
            </a:r>
            <a:r>
              <a:rPr sz="1050" b="1" spc="-30" dirty="0">
                <a:solidFill>
                  <a:srgbClr val="1F69E7"/>
                </a:solidFill>
                <a:latin typeface="Arial"/>
                <a:cs typeface="Arial"/>
              </a:rPr>
              <a:t> </a:t>
            </a:r>
            <a:r>
              <a:rPr sz="1050" b="1" dirty="0">
                <a:solidFill>
                  <a:srgbClr val="1F69E7"/>
                </a:solidFill>
                <a:latin typeface="Arial"/>
                <a:cs typeface="Arial"/>
              </a:rPr>
              <a:t>Cigna</a:t>
            </a:r>
            <a:r>
              <a:rPr sz="1050" b="1" spc="-40" dirty="0">
                <a:solidFill>
                  <a:srgbClr val="1F69E7"/>
                </a:solidFill>
                <a:latin typeface="Arial"/>
                <a:cs typeface="Arial"/>
              </a:rPr>
              <a:t> </a:t>
            </a:r>
            <a:r>
              <a:rPr sz="1050" b="1" dirty="0">
                <a:solidFill>
                  <a:srgbClr val="1F69E7"/>
                </a:solidFill>
                <a:latin typeface="Arial"/>
                <a:cs typeface="Arial"/>
              </a:rPr>
              <a:t>Pathways</a:t>
            </a:r>
            <a:r>
              <a:rPr sz="1050" b="1" spc="-30" dirty="0">
                <a:solidFill>
                  <a:srgbClr val="1F69E7"/>
                </a:solidFill>
                <a:latin typeface="Arial"/>
                <a:cs typeface="Arial"/>
              </a:rPr>
              <a:t> </a:t>
            </a:r>
            <a:r>
              <a:rPr sz="1050" b="1" dirty="0">
                <a:solidFill>
                  <a:srgbClr val="1F69E7"/>
                </a:solidFill>
                <a:latin typeface="Arial"/>
                <a:cs typeface="Arial"/>
              </a:rPr>
              <a:t>Outcomes</a:t>
            </a:r>
            <a:r>
              <a:rPr sz="1050" b="1" spc="-45" dirty="0">
                <a:solidFill>
                  <a:srgbClr val="1F69E7"/>
                </a:solidFill>
                <a:latin typeface="Arial"/>
                <a:cs typeface="Arial"/>
              </a:rPr>
              <a:t> </a:t>
            </a:r>
            <a:r>
              <a:rPr sz="1050" b="1" spc="-20" dirty="0">
                <a:solidFill>
                  <a:srgbClr val="1F69E7"/>
                </a:solidFill>
                <a:latin typeface="Arial"/>
                <a:cs typeface="Arial"/>
              </a:rPr>
              <a:t>Study</a:t>
            </a:r>
            <a:endParaRPr sz="1050">
              <a:latin typeface="Arial"/>
              <a:cs typeface="Arial"/>
            </a:endParaRPr>
          </a:p>
        </p:txBody>
      </p:sp>
      <p:sp>
        <p:nvSpPr>
          <p:cNvPr id="45" name="object 45"/>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r>
              <a:rPr spc="-25" dirty="0"/>
              <a:t>22</a:t>
            </a:r>
          </a:p>
        </p:txBody>
      </p:sp>
      <p:sp>
        <p:nvSpPr>
          <p:cNvPr id="46" name="object 46"/>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2377" y="4826892"/>
            <a:ext cx="4102735" cy="146685"/>
          </a:xfrm>
          <a:prstGeom prst="rect">
            <a:avLst/>
          </a:prstGeom>
        </p:spPr>
        <p:txBody>
          <a:bodyPr vert="horz" wrap="square" lIns="0" tIns="11430" rIns="0" bIns="0" rtlCol="0">
            <a:spAutoFit/>
          </a:bodyPr>
          <a:lstStyle/>
          <a:p>
            <a:pPr marL="12700">
              <a:lnSpc>
                <a:spcPct val="100000"/>
              </a:lnSpc>
              <a:spcBef>
                <a:spcPts val="90"/>
              </a:spcBef>
            </a:pPr>
            <a:r>
              <a:rPr sz="800" dirty="0">
                <a:latin typeface="Arial"/>
                <a:cs typeface="Arial"/>
              </a:rPr>
              <a:t>For</a:t>
            </a:r>
            <a:r>
              <a:rPr sz="800" spc="-20" dirty="0">
                <a:latin typeface="Arial"/>
                <a:cs typeface="Arial"/>
              </a:rPr>
              <a:t> </a:t>
            </a:r>
            <a:r>
              <a:rPr sz="800" spc="-10" dirty="0">
                <a:latin typeface="Arial"/>
                <a:cs typeface="Arial"/>
              </a:rPr>
              <a:t>background</a:t>
            </a:r>
            <a:r>
              <a:rPr sz="800" spc="-30" dirty="0">
                <a:latin typeface="Arial"/>
                <a:cs typeface="Arial"/>
              </a:rPr>
              <a:t> </a:t>
            </a:r>
            <a:r>
              <a:rPr sz="800" dirty="0">
                <a:latin typeface="Arial"/>
                <a:cs typeface="Arial"/>
              </a:rPr>
              <a:t>of</a:t>
            </a:r>
            <a:r>
              <a:rPr sz="800" spc="-35" dirty="0">
                <a:latin typeface="Arial"/>
                <a:cs typeface="Arial"/>
              </a:rPr>
              <a:t> </a:t>
            </a:r>
            <a:r>
              <a:rPr sz="800" spc="-10" dirty="0">
                <a:latin typeface="Arial"/>
                <a:cs typeface="Arial"/>
              </a:rPr>
              <a:t>intended</a:t>
            </a:r>
            <a:r>
              <a:rPr sz="800" spc="-45" dirty="0">
                <a:latin typeface="Arial"/>
                <a:cs typeface="Arial"/>
              </a:rPr>
              <a:t> </a:t>
            </a:r>
            <a:r>
              <a:rPr sz="800" spc="-10" dirty="0">
                <a:latin typeface="Arial"/>
                <a:cs typeface="Arial"/>
              </a:rPr>
              <a:t>audience</a:t>
            </a:r>
            <a:r>
              <a:rPr sz="800" spc="-45" dirty="0">
                <a:latin typeface="Arial"/>
                <a:cs typeface="Arial"/>
              </a:rPr>
              <a:t> </a:t>
            </a:r>
            <a:r>
              <a:rPr sz="800" dirty="0">
                <a:latin typeface="Arial"/>
                <a:cs typeface="Arial"/>
              </a:rPr>
              <a:t>only.</a:t>
            </a:r>
            <a:r>
              <a:rPr sz="800" spc="10" dirty="0">
                <a:latin typeface="Arial"/>
                <a:cs typeface="Arial"/>
              </a:rPr>
              <a:t> </a:t>
            </a:r>
            <a:r>
              <a:rPr sz="800" dirty="0">
                <a:latin typeface="Arial"/>
                <a:cs typeface="Arial"/>
              </a:rPr>
              <a:t>Do</a:t>
            </a:r>
            <a:r>
              <a:rPr sz="800" spc="-20" dirty="0">
                <a:latin typeface="Arial"/>
                <a:cs typeface="Arial"/>
              </a:rPr>
              <a:t> </a:t>
            </a:r>
            <a:r>
              <a:rPr sz="800" dirty="0">
                <a:latin typeface="Arial"/>
                <a:cs typeface="Arial"/>
              </a:rPr>
              <a:t>not</a:t>
            </a:r>
            <a:r>
              <a:rPr sz="800" spc="-30" dirty="0">
                <a:latin typeface="Arial"/>
                <a:cs typeface="Arial"/>
              </a:rPr>
              <a:t> </a:t>
            </a:r>
            <a:r>
              <a:rPr sz="800" spc="-10" dirty="0">
                <a:latin typeface="Arial"/>
                <a:cs typeface="Arial"/>
              </a:rPr>
              <a:t>duplicate,</a:t>
            </a:r>
            <a:r>
              <a:rPr sz="800" spc="-40" dirty="0">
                <a:latin typeface="Arial"/>
                <a:cs typeface="Arial"/>
              </a:rPr>
              <a:t> </a:t>
            </a:r>
            <a:r>
              <a:rPr sz="800" spc="-10" dirty="0">
                <a:latin typeface="Arial"/>
                <a:cs typeface="Arial"/>
              </a:rPr>
              <a:t>distribute,</a:t>
            </a:r>
            <a:r>
              <a:rPr sz="800" spc="-15" dirty="0">
                <a:latin typeface="Arial"/>
                <a:cs typeface="Arial"/>
              </a:rPr>
              <a:t> </a:t>
            </a:r>
            <a:r>
              <a:rPr sz="800" dirty="0">
                <a:latin typeface="Arial"/>
                <a:cs typeface="Arial"/>
              </a:rPr>
              <a:t>or</a:t>
            </a:r>
            <a:r>
              <a:rPr sz="800" spc="-25" dirty="0">
                <a:latin typeface="Arial"/>
                <a:cs typeface="Arial"/>
              </a:rPr>
              <a:t> </a:t>
            </a:r>
            <a:r>
              <a:rPr sz="800" dirty="0">
                <a:latin typeface="Arial"/>
                <a:cs typeface="Arial"/>
              </a:rPr>
              <a:t>use</a:t>
            </a:r>
            <a:r>
              <a:rPr sz="800" spc="-20" dirty="0">
                <a:latin typeface="Arial"/>
                <a:cs typeface="Arial"/>
              </a:rPr>
              <a:t> </a:t>
            </a:r>
            <a:r>
              <a:rPr sz="800" dirty="0">
                <a:latin typeface="Arial"/>
                <a:cs typeface="Arial"/>
              </a:rPr>
              <a:t>in</a:t>
            </a:r>
            <a:r>
              <a:rPr sz="800" spc="-30" dirty="0">
                <a:latin typeface="Arial"/>
                <a:cs typeface="Arial"/>
              </a:rPr>
              <a:t> </a:t>
            </a:r>
            <a:r>
              <a:rPr sz="800" spc="-10" dirty="0">
                <a:latin typeface="Arial"/>
                <a:cs typeface="Arial"/>
              </a:rPr>
              <a:t>promotion.</a:t>
            </a:r>
            <a:endParaRPr sz="800">
              <a:latin typeface="Arial"/>
              <a:cs typeface="Arial"/>
            </a:endParaRPr>
          </a:p>
        </p:txBody>
      </p:sp>
      <p:grpSp>
        <p:nvGrpSpPr>
          <p:cNvPr id="3" name="object 3"/>
          <p:cNvGrpSpPr/>
          <p:nvPr/>
        </p:nvGrpSpPr>
        <p:grpSpPr>
          <a:xfrm>
            <a:off x="172212" y="786384"/>
            <a:ext cx="8886825" cy="3698875"/>
            <a:chOff x="172212" y="786384"/>
            <a:chExt cx="8886825" cy="3698875"/>
          </a:xfrm>
        </p:grpSpPr>
        <p:pic>
          <p:nvPicPr>
            <p:cNvPr id="4" name="object 4"/>
            <p:cNvPicPr/>
            <p:nvPr/>
          </p:nvPicPr>
          <p:blipFill>
            <a:blip r:embed="rId2" cstate="print"/>
            <a:stretch>
              <a:fillRect/>
            </a:stretch>
          </p:blipFill>
          <p:spPr>
            <a:xfrm>
              <a:off x="172212" y="786384"/>
              <a:ext cx="8886431" cy="3698747"/>
            </a:xfrm>
            <a:prstGeom prst="rect">
              <a:avLst/>
            </a:prstGeom>
          </p:spPr>
        </p:pic>
        <p:sp>
          <p:nvSpPr>
            <p:cNvPr id="5" name="object 5"/>
            <p:cNvSpPr/>
            <p:nvPr/>
          </p:nvSpPr>
          <p:spPr>
            <a:xfrm>
              <a:off x="508002" y="1070378"/>
              <a:ext cx="8214995" cy="3129915"/>
            </a:xfrm>
            <a:custGeom>
              <a:avLst/>
              <a:gdLst/>
              <a:ahLst/>
              <a:cxnLst/>
              <a:rect l="l" t="t" r="r" b="b"/>
              <a:pathLst>
                <a:path w="8214995" h="3129915">
                  <a:moveTo>
                    <a:pt x="8214804" y="0"/>
                  </a:moveTo>
                  <a:lnTo>
                    <a:pt x="246011" y="0"/>
                  </a:lnTo>
                  <a:lnTo>
                    <a:pt x="196432" y="4998"/>
                  </a:lnTo>
                  <a:lnTo>
                    <a:pt x="150254" y="19333"/>
                  </a:lnTo>
                  <a:lnTo>
                    <a:pt x="108465" y="42015"/>
                  </a:lnTo>
                  <a:lnTo>
                    <a:pt x="72056" y="72056"/>
                  </a:lnTo>
                  <a:lnTo>
                    <a:pt x="42015" y="108465"/>
                  </a:lnTo>
                  <a:lnTo>
                    <a:pt x="19333" y="150254"/>
                  </a:lnTo>
                  <a:lnTo>
                    <a:pt x="4998" y="196432"/>
                  </a:lnTo>
                  <a:lnTo>
                    <a:pt x="0" y="246011"/>
                  </a:lnTo>
                  <a:lnTo>
                    <a:pt x="0" y="3129521"/>
                  </a:lnTo>
                  <a:lnTo>
                    <a:pt x="7968792" y="3129521"/>
                  </a:lnTo>
                  <a:lnTo>
                    <a:pt x="8018371" y="3124523"/>
                  </a:lnTo>
                  <a:lnTo>
                    <a:pt x="8064550" y="3110187"/>
                  </a:lnTo>
                  <a:lnTo>
                    <a:pt x="8106338" y="3087505"/>
                  </a:lnTo>
                  <a:lnTo>
                    <a:pt x="8142747" y="3057464"/>
                  </a:lnTo>
                  <a:lnTo>
                    <a:pt x="8172788" y="3021055"/>
                  </a:lnTo>
                  <a:lnTo>
                    <a:pt x="8195471" y="2979266"/>
                  </a:lnTo>
                  <a:lnTo>
                    <a:pt x="8209806" y="2933088"/>
                  </a:lnTo>
                  <a:lnTo>
                    <a:pt x="8214804" y="2883509"/>
                  </a:lnTo>
                  <a:lnTo>
                    <a:pt x="8214804" y="0"/>
                  </a:lnTo>
                  <a:close/>
                </a:path>
              </a:pathLst>
            </a:custGeom>
            <a:solidFill>
              <a:srgbClr val="FFFFFF"/>
            </a:solidFill>
          </p:spPr>
          <p:txBody>
            <a:bodyPr wrap="square" lIns="0" tIns="0" rIns="0" bIns="0" rtlCol="0"/>
            <a:lstStyle/>
            <a:p>
              <a:endParaRPr/>
            </a:p>
          </p:txBody>
        </p:sp>
        <p:sp>
          <p:nvSpPr>
            <p:cNvPr id="6" name="object 6"/>
            <p:cNvSpPr/>
            <p:nvPr/>
          </p:nvSpPr>
          <p:spPr>
            <a:xfrm>
              <a:off x="508002" y="1070378"/>
              <a:ext cx="8214995" cy="3129915"/>
            </a:xfrm>
            <a:custGeom>
              <a:avLst/>
              <a:gdLst/>
              <a:ahLst/>
              <a:cxnLst/>
              <a:rect l="l" t="t" r="r" b="b"/>
              <a:pathLst>
                <a:path w="8214995" h="3129915">
                  <a:moveTo>
                    <a:pt x="246011" y="0"/>
                  </a:moveTo>
                  <a:lnTo>
                    <a:pt x="8214804" y="0"/>
                  </a:lnTo>
                  <a:lnTo>
                    <a:pt x="8214804" y="2883509"/>
                  </a:lnTo>
                  <a:lnTo>
                    <a:pt x="8209806" y="2933088"/>
                  </a:lnTo>
                  <a:lnTo>
                    <a:pt x="8195471" y="2979266"/>
                  </a:lnTo>
                  <a:lnTo>
                    <a:pt x="8172788" y="3021055"/>
                  </a:lnTo>
                  <a:lnTo>
                    <a:pt x="8142747" y="3057464"/>
                  </a:lnTo>
                  <a:lnTo>
                    <a:pt x="8106338" y="3087505"/>
                  </a:lnTo>
                  <a:lnTo>
                    <a:pt x="8064550" y="3110187"/>
                  </a:lnTo>
                  <a:lnTo>
                    <a:pt x="8018371" y="3124523"/>
                  </a:lnTo>
                  <a:lnTo>
                    <a:pt x="7968792" y="3129521"/>
                  </a:lnTo>
                  <a:lnTo>
                    <a:pt x="0" y="3129521"/>
                  </a:lnTo>
                  <a:lnTo>
                    <a:pt x="0" y="246011"/>
                  </a:lnTo>
                  <a:lnTo>
                    <a:pt x="4998" y="196432"/>
                  </a:lnTo>
                  <a:lnTo>
                    <a:pt x="19333" y="150254"/>
                  </a:lnTo>
                  <a:lnTo>
                    <a:pt x="42015" y="108465"/>
                  </a:lnTo>
                  <a:lnTo>
                    <a:pt x="72056" y="72056"/>
                  </a:lnTo>
                  <a:lnTo>
                    <a:pt x="108465" y="42015"/>
                  </a:lnTo>
                  <a:lnTo>
                    <a:pt x="150254" y="19333"/>
                  </a:lnTo>
                  <a:lnTo>
                    <a:pt x="196432" y="4998"/>
                  </a:lnTo>
                  <a:lnTo>
                    <a:pt x="246011" y="0"/>
                  </a:lnTo>
                  <a:close/>
                </a:path>
              </a:pathLst>
            </a:custGeom>
            <a:ln w="15875">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4818786" y="1638896"/>
              <a:ext cx="3770287" cy="311721"/>
            </a:xfrm>
            <a:prstGeom prst="rect">
              <a:avLst/>
            </a:prstGeom>
          </p:spPr>
        </p:pic>
        <p:sp>
          <p:nvSpPr>
            <p:cNvPr id="8" name="object 8"/>
            <p:cNvSpPr/>
            <p:nvPr/>
          </p:nvSpPr>
          <p:spPr>
            <a:xfrm>
              <a:off x="4818786" y="1638896"/>
              <a:ext cx="3770629" cy="311785"/>
            </a:xfrm>
            <a:custGeom>
              <a:avLst/>
              <a:gdLst/>
              <a:ahLst/>
              <a:cxnLst/>
              <a:rect l="l" t="t" r="r" b="b"/>
              <a:pathLst>
                <a:path w="3770629" h="311785">
                  <a:moveTo>
                    <a:pt x="0" y="0"/>
                  </a:moveTo>
                  <a:lnTo>
                    <a:pt x="3770287" y="0"/>
                  </a:lnTo>
                  <a:lnTo>
                    <a:pt x="3770287" y="311721"/>
                  </a:lnTo>
                  <a:lnTo>
                    <a:pt x="0" y="311721"/>
                  </a:lnTo>
                  <a:lnTo>
                    <a:pt x="0" y="0"/>
                  </a:lnTo>
                  <a:close/>
                </a:path>
              </a:pathLst>
            </a:custGeom>
            <a:ln w="12700">
              <a:solidFill>
                <a:srgbClr val="FFFFFF"/>
              </a:solidFill>
            </a:ln>
          </p:spPr>
          <p:txBody>
            <a:bodyPr wrap="square" lIns="0" tIns="0" rIns="0" bIns="0" rtlCol="0"/>
            <a:lstStyle/>
            <a:p>
              <a:endParaRPr/>
            </a:p>
          </p:txBody>
        </p:sp>
        <p:sp>
          <p:nvSpPr>
            <p:cNvPr id="9" name="object 9"/>
            <p:cNvSpPr/>
            <p:nvPr/>
          </p:nvSpPr>
          <p:spPr>
            <a:xfrm>
              <a:off x="4835294" y="1645394"/>
              <a:ext cx="0" cy="296545"/>
            </a:xfrm>
            <a:custGeom>
              <a:avLst/>
              <a:gdLst/>
              <a:ahLst/>
              <a:cxnLst/>
              <a:rect l="l" t="t" r="r" b="b"/>
              <a:pathLst>
                <a:path h="296544">
                  <a:moveTo>
                    <a:pt x="0" y="0"/>
                  </a:moveTo>
                  <a:lnTo>
                    <a:pt x="0" y="296227"/>
                  </a:lnTo>
                </a:path>
              </a:pathLst>
            </a:custGeom>
            <a:ln w="19050">
              <a:solidFill>
                <a:srgbClr val="3E00C5"/>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4818786" y="2160980"/>
              <a:ext cx="3770287" cy="311721"/>
            </a:xfrm>
            <a:prstGeom prst="rect">
              <a:avLst/>
            </a:prstGeom>
          </p:spPr>
        </p:pic>
        <p:sp>
          <p:nvSpPr>
            <p:cNvPr id="11" name="object 11"/>
            <p:cNvSpPr/>
            <p:nvPr/>
          </p:nvSpPr>
          <p:spPr>
            <a:xfrm>
              <a:off x="4818786" y="2160980"/>
              <a:ext cx="3770629" cy="311785"/>
            </a:xfrm>
            <a:custGeom>
              <a:avLst/>
              <a:gdLst/>
              <a:ahLst/>
              <a:cxnLst/>
              <a:rect l="l" t="t" r="r" b="b"/>
              <a:pathLst>
                <a:path w="3770629" h="311785">
                  <a:moveTo>
                    <a:pt x="0" y="0"/>
                  </a:moveTo>
                  <a:lnTo>
                    <a:pt x="3770287" y="0"/>
                  </a:lnTo>
                  <a:lnTo>
                    <a:pt x="3770287" y="311721"/>
                  </a:lnTo>
                  <a:lnTo>
                    <a:pt x="0" y="311721"/>
                  </a:lnTo>
                  <a:lnTo>
                    <a:pt x="0" y="0"/>
                  </a:lnTo>
                  <a:close/>
                </a:path>
              </a:pathLst>
            </a:custGeom>
            <a:ln w="12700">
              <a:solidFill>
                <a:srgbClr val="FFFFFF"/>
              </a:solidFill>
            </a:ln>
          </p:spPr>
          <p:txBody>
            <a:bodyPr wrap="square" lIns="0" tIns="0" rIns="0" bIns="0" rtlCol="0"/>
            <a:lstStyle/>
            <a:p>
              <a:endParaRPr/>
            </a:p>
          </p:txBody>
        </p:sp>
        <p:sp>
          <p:nvSpPr>
            <p:cNvPr id="12" name="object 12"/>
            <p:cNvSpPr/>
            <p:nvPr/>
          </p:nvSpPr>
          <p:spPr>
            <a:xfrm>
              <a:off x="4835294" y="2165657"/>
              <a:ext cx="0" cy="296545"/>
            </a:xfrm>
            <a:custGeom>
              <a:avLst/>
              <a:gdLst/>
              <a:ahLst/>
              <a:cxnLst/>
              <a:rect l="l" t="t" r="r" b="b"/>
              <a:pathLst>
                <a:path h="296544">
                  <a:moveTo>
                    <a:pt x="0" y="0"/>
                  </a:moveTo>
                  <a:lnTo>
                    <a:pt x="0" y="296227"/>
                  </a:lnTo>
                </a:path>
              </a:pathLst>
            </a:custGeom>
            <a:ln w="19050">
              <a:solidFill>
                <a:srgbClr val="9F23E1"/>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4818786" y="2683065"/>
              <a:ext cx="3770287" cy="311721"/>
            </a:xfrm>
            <a:prstGeom prst="rect">
              <a:avLst/>
            </a:prstGeom>
          </p:spPr>
        </p:pic>
        <p:sp>
          <p:nvSpPr>
            <p:cNvPr id="14" name="object 14"/>
            <p:cNvSpPr/>
            <p:nvPr/>
          </p:nvSpPr>
          <p:spPr>
            <a:xfrm>
              <a:off x="4818786" y="2683065"/>
              <a:ext cx="3770629" cy="311785"/>
            </a:xfrm>
            <a:custGeom>
              <a:avLst/>
              <a:gdLst/>
              <a:ahLst/>
              <a:cxnLst/>
              <a:rect l="l" t="t" r="r" b="b"/>
              <a:pathLst>
                <a:path w="3770629" h="311785">
                  <a:moveTo>
                    <a:pt x="0" y="0"/>
                  </a:moveTo>
                  <a:lnTo>
                    <a:pt x="3770287" y="0"/>
                  </a:lnTo>
                  <a:lnTo>
                    <a:pt x="3770287" y="311721"/>
                  </a:lnTo>
                  <a:lnTo>
                    <a:pt x="0" y="311721"/>
                  </a:lnTo>
                  <a:lnTo>
                    <a:pt x="0" y="0"/>
                  </a:lnTo>
                  <a:close/>
                </a:path>
              </a:pathLst>
            </a:custGeom>
            <a:ln w="12700">
              <a:solidFill>
                <a:srgbClr val="FFFFFF"/>
              </a:solidFill>
            </a:ln>
          </p:spPr>
          <p:txBody>
            <a:bodyPr wrap="square" lIns="0" tIns="0" rIns="0" bIns="0" rtlCol="0"/>
            <a:lstStyle/>
            <a:p>
              <a:endParaRPr/>
            </a:p>
          </p:txBody>
        </p:sp>
        <p:sp>
          <p:nvSpPr>
            <p:cNvPr id="15" name="object 15"/>
            <p:cNvSpPr/>
            <p:nvPr/>
          </p:nvSpPr>
          <p:spPr>
            <a:xfrm>
              <a:off x="4835294" y="2689483"/>
              <a:ext cx="0" cy="296545"/>
            </a:xfrm>
            <a:custGeom>
              <a:avLst/>
              <a:gdLst/>
              <a:ahLst/>
              <a:cxnLst/>
              <a:rect l="l" t="t" r="r" b="b"/>
              <a:pathLst>
                <a:path h="296544">
                  <a:moveTo>
                    <a:pt x="0" y="0"/>
                  </a:moveTo>
                  <a:lnTo>
                    <a:pt x="0" y="296227"/>
                  </a:lnTo>
                </a:path>
              </a:pathLst>
            </a:custGeom>
            <a:ln w="19050">
              <a:solidFill>
                <a:srgbClr val="CA0092"/>
              </a:solidFill>
            </a:ln>
          </p:spPr>
          <p:txBody>
            <a:bodyPr wrap="square" lIns="0" tIns="0" rIns="0" bIns="0" rtlCol="0"/>
            <a:lstStyle/>
            <a:p>
              <a:endParaRPr/>
            </a:p>
          </p:txBody>
        </p:sp>
      </p:grpSp>
      <p:sp>
        <p:nvSpPr>
          <p:cNvPr id="16" name="object 16"/>
          <p:cNvSpPr txBox="1"/>
          <p:nvPr/>
        </p:nvSpPr>
        <p:spPr>
          <a:xfrm>
            <a:off x="301472" y="4800166"/>
            <a:ext cx="95885" cy="177800"/>
          </a:xfrm>
          <a:prstGeom prst="rect">
            <a:avLst/>
          </a:prstGeom>
        </p:spPr>
        <p:txBody>
          <a:bodyPr vert="horz" wrap="square" lIns="0" tIns="12065" rIns="0" bIns="0" rtlCol="0">
            <a:spAutoFit/>
          </a:bodyPr>
          <a:lstStyle/>
          <a:p>
            <a:pPr marL="12700">
              <a:lnSpc>
                <a:spcPct val="100000"/>
              </a:lnSpc>
              <a:spcBef>
                <a:spcPts val="95"/>
              </a:spcBef>
            </a:pPr>
            <a:r>
              <a:rPr sz="1000" spc="-50" dirty="0">
                <a:solidFill>
                  <a:srgbClr val="065BAA"/>
                </a:solidFill>
                <a:latin typeface="Arial"/>
                <a:cs typeface="Arial"/>
              </a:rPr>
              <a:t>3</a:t>
            </a:r>
            <a:endParaRPr sz="1000">
              <a:latin typeface="Arial"/>
              <a:cs typeface="Arial"/>
            </a:endParaRPr>
          </a:p>
        </p:txBody>
      </p:sp>
      <p:sp>
        <p:nvSpPr>
          <p:cNvPr id="17" name="object 17"/>
          <p:cNvSpPr txBox="1">
            <a:spLocks noGrp="1"/>
          </p:cNvSpPr>
          <p:nvPr>
            <p:ph type="title"/>
          </p:nvPr>
        </p:nvSpPr>
        <p:spPr>
          <a:prstGeom prst="rect">
            <a:avLst/>
          </a:prstGeom>
        </p:spPr>
        <p:txBody>
          <a:bodyPr vert="horz" wrap="square" lIns="0" tIns="230893" rIns="0" bIns="0" rtlCol="0">
            <a:spAutoFit/>
          </a:bodyPr>
          <a:lstStyle/>
          <a:p>
            <a:pPr marL="12700" marR="5080">
              <a:lnSpc>
                <a:spcPct val="100000"/>
              </a:lnSpc>
              <a:spcBef>
                <a:spcPts val="105"/>
              </a:spcBef>
            </a:pPr>
            <a:r>
              <a:rPr dirty="0"/>
              <a:t>Clinical pathways</a:t>
            </a:r>
            <a:r>
              <a:rPr spc="35" dirty="0"/>
              <a:t> </a:t>
            </a:r>
            <a:r>
              <a:rPr dirty="0"/>
              <a:t>have</a:t>
            </a:r>
            <a:r>
              <a:rPr spc="35" dirty="0"/>
              <a:t> </a:t>
            </a:r>
            <a:r>
              <a:rPr dirty="0"/>
              <a:t>emerged in</a:t>
            </a:r>
            <a:r>
              <a:rPr spc="15" dirty="0"/>
              <a:t> </a:t>
            </a:r>
            <a:r>
              <a:rPr dirty="0"/>
              <a:t>the</a:t>
            </a:r>
            <a:r>
              <a:rPr spc="20" dirty="0"/>
              <a:t> </a:t>
            </a:r>
            <a:r>
              <a:rPr dirty="0"/>
              <a:t>past</a:t>
            </a:r>
            <a:r>
              <a:rPr spc="5" dirty="0"/>
              <a:t> </a:t>
            </a:r>
            <a:r>
              <a:rPr dirty="0"/>
              <a:t>two</a:t>
            </a:r>
            <a:r>
              <a:rPr spc="-5" dirty="0"/>
              <a:t> </a:t>
            </a:r>
            <a:r>
              <a:rPr dirty="0"/>
              <a:t>decades</a:t>
            </a:r>
            <a:r>
              <a:rPr spc="-5" dirty="0"/>
              <a:t> </a:t>
            </a:r>
            <a:r>
              <a:rPr dirty="0"/>
              <a:t>to</a:t>
            </a:r>
            <a:r>
              <a:rPr spc="30" dirty="0"/>
              <a:t> </a:t>
            </a:r>
            <a:r>
              <a:rPr dirty="0"/>
              <a:t>provide clinical decision</a:t>
            </a:r>
            <a:r>
              <a:rPr spc="-10" dirty="0"/>
              <a:t> support </a:t>
            </a:r>
            <a:r>
              <a:rPr dirty="0"/>
              <a:t>and</a:t>
            </a:r>
            <a:r>
              <a:rPr spc="10" dirty="0"/>
              <a:t> </a:t>
            </a:r>
            <a:r>
              <a:rPr dirty="0"/>
              <a:t>care</a:t>
            </a:r>
            <a:r>
              <a:rPr spc="10" dirty="0"/>
              <a:t> </a:t>
            </a:r>
            <a:r>
              <a:rPr dirty="0"/>
              <a:t>standardization for</a:t>
            </a:r>
            <a:r>
              <a:rPr spc="30" dirty="0"/>
              <a:t> </a:t>
            </a:r>
            <a:r>
              <a:rPr dirty="0"/>
              <a:t>providers and</a:t>
            </a:r>
            <a:r>
              <a:rPr spc="10" dirty="0"/>
              <a:t> </a:t>
            </a:r>
            <a:r>
              <a:rPr dirty="0"/>
              <a:t>cost</a:t>
            </a:r>
            <a:r>
              <a:rPr spc="10" dirty="0"/>
              <a:t> </a:t>
            </a:r>
            <a:r>
              <a:rPr dirty="0"/>
              <a:t>management for</a:t>
            </a:r>
            <a:r>
              <a:rPr spc="25" dirty="0"/>
              <a:t> </a:t>
            </a:r>
            <a:r>
              <a:rPr spc="-10" dirty="0"/>
              <a:t>payers</a:t>
            </a:r>
          </a:p>
        </p:txBody>
      </p:sp>
      <p:sp>
        <p:nvSpPr>
          <p:cNvPr id="18" name="object 18"/>
          <p:cNvSpPr txBox="1"/>
          <p:nvPr/>
        </p:nvSpPr>
        <p:spPr>
          <a:xfrm>
            <a:off x="8740612" y="4863255"/>
            <a:ext cx="74930" cy="132080"/>
          </a:xfrm>
          <a:prstGeom prst="rect">
            <a:avLst/>
          </a:prstGeom>
        </p:spPr>
        <p:txBody>
          <a:bodyPr vert="horz" wrap="square" lIns="0" tIns="12065" rIns="0" bIns="0" rtlCol="0">
            <a:spAutoFit/>
          </a:bodyPr>
          <a:lstStyle/>
          <a:p>
            <a:pPr marL="12700">
              <a:lnSpc>
                <a:spcPct val="100000"/>
              </a:lnSpc>
              <a:spcBef>
                <a:spcPts val="95"/>
              </a:spcBef>
            </a:pPr>
            <a:r>
              <a:rPr sz="700" spc="-50" dirty="0">
                <a:solidFill>
                  <a:srgbClr val="767676"/>
                </a:solidFill>
                <a:latin typeface="Arial"/>
                <a:cs typeface="Arial"/>
              </a:rPr>
              <a:t>3</a:t>
            </a:r>
            <a:endParaRPr sz="700">
              <a:latin typeface="Arial"/>
              <a:cs typeface="Arial"/>
            </a:endParaRPr>
          </a:p>
        </p:txBody>
      </p:sp>
      <p:sp>
        <p:nvSpPr>
          <p:cNvPr id="19" name="object 19"/>
          <p:cNvSpPr txBox="1"/>
          <p:nvPr/>
        </p:nvSpPr>
        <p:spPr>
          <a:xfrm>
            <a:off x="1611375" y="1204344"/>
            <a:ext cx="185737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1F69E7"/>
                </a:solidFill>
                <a:latin typeface="Arial"/>
                <a:cs typeface="Arial"/>
              </a:rPr>
              <a:t>What</a:t>
            </a:r>
            <a:r>
              <a:rPr sz="1050" b="1" spc="-55" dirty="0">
                <a:solidFill>
                  <a:srgbClr val="1F69E7"/>
                </a:solidFill>
                <a:latin typeface="Arial"/>
                <a:cs typeface="Arial"/>
              </a:rPr>
              <a:t> </a:t>
            </a:r>
            <a:r>
              <a:rPr sz="1050" b="1" dirty="0">
                <a:solidFill>
                  <a:srgbClr val="1F69E7"/>
                </a:solidFill>
                <a:latin typeface="Arial"/>
                <a:cs typeface="Arial"/>
              </a:rPr>
              <a:t>Are</a:t>
            </a:r>
            <a:r>
              <a:rPr sz="1050" b="1" spc="15" dirty="0">
                <a:solidFill>
                  <a:srgbClr val="1F69E7"/>
                </a:solidFill>
                <a:latin typeface="Arial"/>
                <a:cs typeface="Arial"/>
              </a:rPr>
              <a:t> </a:t>
            </a:r>
            <a:r>
              <a:rPr sz="1050" b="1" dirty="0">
                <a:solidFill>
                  <a:srgbClr val="1F69E7"/>
                </a:solidFill>
                <a:latin typeface="Arial"/>
                <a:cs typeface="Arial"/>
              </a:rPr>
              <a:t>Clinical</a:t>
            </a:r>
            <a:r>
              <a:rPr sz="1050" b="1" spc="-40" dirty="0">
                <a:solidFill>
                  <a:srgbClr val="1F69E7"/>
                </a:solidFill>
                <a:latin typeface="Arial"/>
                <a:cs typeface="Arial"/>
              </a:rPr>
              <a:t> </a:t>
            </a:r>
            <a:r>
              <a:rPr sz="1050" b="1" spc="-10" dirty="0">
                <a:solidFill>
                  <a:srgbClr val="1F69E7"/>
                </a:solidFill>
                <a:latin typeface="Arial"/>
                <a:cs typeface="Arial"/>
              </a:rPr>
              <a:t>Pathways?</a:t>
            </a:r>
            <a:endParaRPr sz="1050">
              <a:latin typeface="Arial"/>
              <a:cs typeface="Arial"/>
            </a:endParaRPr>
          </a:p>
        </p:txBody>
      </p:sp>
      <p:sp>
        <p:nvSpPr>
          <p:cNvPr id="20" name="object 20"/>
          <p:cNvSpPr txBox="1"/>
          <p:nvPr/>
        </p:nvSpPr>
        <p:spPr>
          <a:xfrm>
            <a:off x="260830" y="4503629"/>
            <a:ext cx="4032885" cy="257175"/>
          </a:xfrm>
          <a:prstGeom prst="rect">
            <a:avLst/>
          </a:prstGeom>
        </p:spPr>
        <p:txBody>
          <a:bodyPr vert="horz" wrap="square" lIns="0" tIns="36830" rIns="0" bIns="0" rtlCol="0">
            <a:spAutoFit/>
          </a:bodyPr>
          <a:lstStyle/>
          <a:p>
            <a:pPr marL="12700">
              <a:lnSpc>
                <a:spcPct val="100000"/>
              </a:lnSpc>
              <a:spcBef>
                <a:spcPts val="290"/>
              </a:spcBef>
            </a:pPr>
            <a:r>
              <a:rPr sz="600" spc="-10" dirty="0">
                <a:solidFill>
                  <a:srgbClr val="181B1F"/>
                </a:solidFill>
                <a:latin typeface="Arial"/>
                <a:cs typeface="Arial"/>
              </a:rPr>
              <a:t>*Additional</a:t>
            </a:r>
            <a:r>
              <a:rPr sz="600" dirty="0">
                <a:solidFill>
                  <a:srgbClr val="181B1F"/>
                </a:solidFill>
                <a:latin typeface="Arial"/>
                <a:cs typeface="Arial"/>
              </a:rPr>
              <a:t> evaluation</a:t>
            </a:r>
            <a:r>
              <a:rPr sz="600" spc="-10" dirty="0">
                <a:solidFill>
                  <a:srgbClr val="181B1F"/>
                </a:solidFill>
                <a:latin typeface="Arial"/>
                <a:cs typeface="Arial"/>
              </a:rPr>
              <a:t> </a:t>
            </a:r>
            <a:r>
              <a:rPr sz="600" dirty="0">
                <a:solidFill>
                  <a:srgbClr val="181B1F"/>
                </a:solidFill>
                <a:latin typeface="Arial"/>
                <a:cs typeface="Arial"/>
              </a:rPr>
              <a:t>metrics include</a:t>
            </a:r>
            <a:r>
              <a:rPr sz="600" spc="-10" dirty="0">
                <a:solidFill>
                  <a:srgbClr val="181B1F"/>
                </a:solidFill>
                <a:latin typeface="Arial"/>
                <a:cs typeface="Arial"/>
              </a:rPr>
              <a:t> </a:t>
            </a:r>
            <a:r>
              <a:rPr sz="600" dirty="0">
                <a:solidFill>
                  <a:srgbClr val="181B1F"/>
                </a:solidFill>
                <a:latin typeface="Arial"/>
                <a:cs typeface="Arial"/>
              </a:rPr>
              <a:t>strength</a:t>
            </a:r>
            <a:r>
              <a:rPr sz="600" spc="-10" dirty="0">
                <a:solidFill>
                  <a:srgbClr val="181B1F"/>
                </a:solidFill>
                <a:latin typeface="Arial"/>
                <a:cs typeface="Arial"/>
              </a:rPr>
              <a:t> </a:t>
            </a:r>
            <a:r>
              <a:rPr sz="600" dirty="0">
                <a:solidFill>
                  <a:srgbClr val="181B1F"/>
                </a:solidFill>
                <a:latin typeface="Arial"/>
                <a:cs typeface="Arial"/>
              </a:rPr>
              <a:t>of</a:t>
            </a:r>
            <a:r>
              <a:rPr sz="600" spc="-10" dirty="0">
                <a:solidFill>
                  <a:srgbClr val="181B1F"/>
                </a:solidFill>
                <a:latin typeface="Arial"/>
                <a:cs typeface="Arial"/>
              </a:rPr>
              <a:t> </a:t>
            </a:r>
            <a:r>
              <a:rPr sz="600" dirty="0">
                <a:solidFill>
                  <a:srgbClr val="181B1F"/>
                </a:solidFill>
                <a:latin typeface="Arial"/>
                <a:cs typeface="Arial"/>
              </a:rPr>
              <a:t>evidence,</a:t>
            </a:r>
            <a:r>
              <a:rPr sz="600" spc="-10" dirty="0">
                <a:solidFill>
                  <a:srgbClr val="181B1F"/>
                </a:solidFill>
                <a:latin typeface="Arial"/>
                <a:cs typeface="Arial"/>
              </a:rPr>
              <a:t> </a:t>
            </a:r>
            <a:r>
              <a:rPr sz="600" dirty="0">
                <a:solidFill>
                  <a:srgbClr val="181B1F"/>
                </a:solidFill>
                <a:latin typeface="Arial"/>
                <a:cs typeface="Arial"/>
              </a:rPr>
              <a:t>patient</a:t>
            </a:r>
            <a:r>
              <a:rPr sz="600" spc="-10" dirty="0">
                <a:solidFill>
                  <a:srgbClr val="181B1F"/>
                </a:solidFill>
                <a:latin typeface="Arial"/>
                <a:cs typeface="Arial"/>
              </a:rPr>
              <a:t> </a:t>
            </a:r>
            <a:r>
              <a:rPr sz="600" dirty="0">
                <a:solidFill>
                  <a:srgbClr val="181B1F"/>
                </a:solidFill>
                <a:latin typeface="Arial"/>
                <a:cs typeface="Arial"/>
              </a:rPr>
              <a:t>convenience,</a:t>
            </a:r>
            <a:r>
              <a:rPr sz="600" spc="-10" dirty="0">
                <a:solidFill>
                  <a:srgbClr val="181B1F"/>
                </a:solidFill>
                <a:latin typeface="Arial"/>
                <a:cs typeface="Arial"/>
              </a:rPr>
              <a:t> administration </a:t>
            </a:r>
            <a:r>
              <a:rPr sz="600" dirty="0">
                <a:solidFill>
                  <a:srgbClr val="181B1F"/>
                </a:solidFill>
                <a:latin typeface="Arial"/>
                <a:cs typeface="Arial"/>
              </a:rPr>
              <a:t>/</a:t>
            </a:r>
            <a:r>
              <a:rPr sz="600" spc="-10" dirty="0">
                <a:solidFill>
                  <a:srgbClr val="181B1F"/>
                </a:solidFill>
                <a:latin typeface="Arial"/>
                <a:cs typeface="Arial"/>
              </a:rPr>
              <a:t> </a:t>
            </a:r>
            <a:r>
              <a:rPr sz="600" dirty="0">
                <a:solidFill>
                  <a:srgbClr val="181B1F"/>
                </a:solidFill>
                <a:latin typeface="Arial"/>
                <a:cs typeface="Arial"/>
              </a:rPr>
              <a:t>dosing</a:t>
            </a:r>
            <a:r>
              <a:rPr sz="600" spc="5" dirty="0">
                <a:solidFill>
                  <a:srgbClr val="181B1F"/>
                </a:solidFill>
                <a:latin typeface="Arial"/>
                <a:cs typeface="Arial"/>
              </a:rPr>
              <a:t> </a:t>
            </a:r>
            <a:r>
              <a:rPr sz="600" dirty="0">
                <a:solidFill>
                  <a:srgbClr val="181B1F"/>
                </a:solidFill>
                <a:latin typeface="Arial"/>
                <a:cs typeface="Arial"/>
              </a:rPr>
              <a:t>schedule,</a:t>
            </a:r>
            <a:r>
              <a:rPr sz="600" spc="-10" dirty="0">
                <a:solidFill>
                  <a:srgbClr val="181B1F"/>
                </a:solidFill>
                <a:latin typeface="Arial"/>
                <a:cs typeface="Arial"/>
              </a:rPr>
              <a:t> </a:t>
            </a:r>
            <a:r>
              <a:rPr sz="600" spc="-20" dirty="0">
                <a:solidFill>
                  <a:srgbClr val="181B1F"/>
                </a:solidFill>
                <a:latin typeface="Arial"/>
                <a:cs typeface="Arial"/>
              </a:rPr>
              <a:t>etc.</a:t>
            </a:r>
            <a:endParaRPr sz="600">
              <a:latin typeface="Arial"/>
              <a:cs typeface="Arial"/>
            </a:endParaRPr>
          </a:p>
          <a:p>
            <a:pPr marL="45720">
              <a:lnSpc>
                <a:spcPct val="100000"/>
              </a:lnSpc>
              <a:spcBef>
                <a:spcPts val="195"/>
              </a:spcBef>
            </a:pPr>
            <a:r>
              <a:rPr sz="600" b="1" dirty="0">
                <a:solidFill>
                  <a:srgbClr val="181B1F"/>
                </a:solidFill>
                <a:latin typeface="Arial"/>
                <a:cs typeface="Arial"/>
              </a:rPr>
              <a:t>Note:</a:t>
            </a:r>
            <a:r>
              <a:rPr sz="600" b="1" spc="-15" dirty="0">
                <a:solidFill>
                  <a:srgbClr val="181B1F"/>
                </a:solidFill>
                <a:latin typeface="Arial"/>
                <a:cs typeface="Arial"/>
              </a:rPr>
              <a:t> </a:t>
            </a:r>
            <a:r>
              <a:rPr sz="600" spc="-10" dirty="0">
                <a:solidFill>
                  <a:srgbClr val="181B1F"/>
                </a:solidFill>
                <a:latin typeface="Arial"/>
                <a:cs typeface="Arial"/>
              </a:rPr>
              <a:t>Terminology</a:t>
            </a:r>
            <a:r>
              <a:rPr sz="600" spc="-20" dirty="0">
                <a:solidFill>
                  <a:srgbClr val="181B1F"/>
                </a:solidFill>
                <a:latin typeface="Arial"/>
                <a:cs typeface="Arial"/>
              </a:rPr>
              <a:t> </a:t>
            </a:r>
            <a:r>
              <a:rPr sz="600" dirty="0">
                <a:solidFill>
                  <a:srgbClr val="181B1F"/>
                </a:solidFill>
                <a:latin typeface="Arial"/>
                <a:cs typeface="Arial"/>
              </a:rPr>
              <a:t>such as</a:t>
            </a:r>
            <a:r>
              <a:rPr sz="600" spc="-5" dirty="0">
                <a:solidFill>
                  <a:srgbClr val="181B1F"/>
                </a:solidFill>
                <a:latin typeface="Arial"/>
                <a:cs typeface="Arial"/>
              </a:rPr>
              <a:t> </a:t>
            </a:r>
            <a:r>
              <a:rPr sz="600" dirty="0">
                <a:solidFill>
                  <a:srgbClr val="181B1F"/>
                </a:solidFill>
                <a:latin typeface="Arial"/>
                <a:cs typeface="Arial"/>
              </a:rPr>
              <a:t>“Protocols”,</a:t>
            </a:r>
            <a:r>
              <a:rPr sz="600" spc="-25" dirty="0">
                <a:solidFill>
                  <a:srgbClr val="181B1F"/>
                </a:solidFill>
                <a:latin typeface="Arial"/>
                <a:cs typeface="Arial"/>
              </a:rPr>
              <a:t> </a:t>
            </a:r>
            <a:r>
              <a:rPr sz="600" spc="-10" dirty="0">
                <a:solidFill>
                  <a:srgbClr val="181B1F"/>
                </a:solidFill>
                <a:latin typeface="Arial"/>
                <a:cs typeface="Arial"/>
              </a:rPr>
              <a:t>“CarePath”,</a:t>
            </a:r>
            <a:r>
              <a:rPr sz="600" spc="-30" dirty="0">
                <a:solidFill>
                  <a:srgbClr val="181B1F"/>
                </a:solidFill>
                <a:latin typeface="Arial"/>
                <a:cs typeface="Arial"/>
              </a:rPr>
              <a:t> </a:t>
            </a:r>
            <a:r>
              <a:rPr sz="600" dirty="0">
                <a:solidFill>
                  <a:srgbClr val="181B1F"/>
                </a:solidFill>
                <a:latin typeface="Arial"/>
                <a:cs typeface="Arial"/>
              </a:rPr>
              <a:t>etc.</a:t>
            </a:r>
            <a:r>
              <a:rPr sz="600" spc="-10" dirty="0">
                <a:solidFill>
                  <a:srgbClr val="181B1F"/>
                </a:solidFill>
                <a:latin typeface="Arial"/>
                <a:cs typeface="Arial"/>
              </a:rPr>
              <a:t> </a:t>
            </a:r>
            <a:r>
              <a:rPr sz="600" dirty="0">
                <a:solidFill>
                  <a:srgbClr val="181B1F"/>
                </a:solidFill>
                <a:latin typeface="Arial"/>
                <a:cs typeface="Arial"/>
              </a:rPr>
              <a:t>may</a:t>
            </a:r>
            <a:r>
              <a:rPr sz="600" spc="20" dirty="0">
                <a:solidFill>
                  <a:srgbClr val="181B1F"/>
                </a:solidFill>
                <a:latin typeface="Arial"/>
                <a:cs typeface="Arial"/>
              </a:rPr>
              <a:t> </a:t>
            </a:r>
            <a:r>
              <a:rPr sz="600" dirty="0">
                <a:solidFill>
                  <a:srgbClr val="181B1F"/>
                </a:solidFill>
                <a:latin typeface="Arial"/>
                <a:cs typeface="Arial"/>
              </a:rPr>
              <a:t>often</a:t>
            </a:r>
            <a:r>
              <a:rPr sz="600" spc="-10" dirty="0">
                <a:solidFill>
                  <a:srgbClr val="181B1F"/>
                </a:solidFill>
                <a:latin typeface="Arial"/>
                <a:cs typeface="Arial"/>
              </a:rPr>
              <a:t> </a:t>
            </a:r>
            <a:r>
              <a:rPr sz="600" dirty="0">
                <a:solidFill>
                  <a:srgbClr val="181B1F"/>
                </a:solidFill>
                <a:latin typeface="Arial"/>
                <a:cs typeface="Arial"/>
              </a:rPr>
              <a:t>be</a:t>
            </a:r>
            <a:r>
              <a:rPr sz="600" spc="-15" dirty="0">
                <a:solidFill>
                  <a:srgbClr val="181B1F"/>
                </a:solidFill>
                <a:latin typeface="Arial"/>
                <a:cs typeface="Arial"/>
              </a:rPr>
              <a:t> </a:t>
            </a:r>
            <a:r>
              <a:rPr sz="600" dirty="0">
                <a:solidFill>
                  <a:srgbClr val="181B1F"/>
                </a:solidFill>
                <a:latin typeface="Arial"/>
                <a:cs typeface="Arial"/>
              </a:rPr>
              <a:t>used to</a:t>
            </a:r>
            <a:r>
              <a:rPr sz="600" spc="-15" dirty="0">
                <a:solidFill>
                  <a:srgbClr val="181B1F"/>
                </a:solidFill>
                <a:latin typeface="Arial"/>
                <a:cs typeface="Arial"/>
              </a:rPr>
              <a:t> </a:t>
            </a:r>
            <a:r>
              <a:rPr sz="600" dirty="0">
                <a:solidFill>
                  <a:srgbClr val="181B1F"/>
                </a:solidFill>
                <a:latin typeface="Arial"/>
                <a:cs typeface="Arial"/>
              </a:rPr>
              <a:t>describe</a:t>
            </a:r>
            <a:r>
              <a:rPr sz="600" spc="-5" dirty="0">
                <a:solidFill>
                  <a:srgbClr val="181B1F"/>
                </a:solidFill>
                <a:latin typeface="Arial"/>
                <a:cs typeface="Arial"/>
              </a:rPr>
              <a:t> </a:t>
            </a:r>
            <a:r>
              <a:rPr sz="600" dirty="0">
                <a:solidFill>
                  <a:srgbClr val="181B1F"/>
                </a:solidFill>
                <a:latin typeface="Arial"/>
                <a:cs typeface="Arial"/>
              </a:rPr>
              <a:t>various</a:t>
            </a:r>
            <a:r>
              <a:rPr sz="600" spc="-15" dirty="0">
                <a:solidFill>
                  <a:srgbClr val="181B1F"/>
                </a:solidFill>
                <a:latin typeface="Arial"/>
                <a:cs typeface="Arial"/>
              </a:rPr>
              <a:t> </a:t>
            </a:r>
            <a:r>
              <a:rPr sz="600" dirty="0">
                <a:solidFill>
                  <a:srgbClr val="181B1F"/>
                </a:solidFill>
                <a:latin typeface="Arial"/>
                <a:cs typeface="Arial"/>
              </a:rPr>
              <a:t>pathways</a:t>
            </a:r>
            <a:r>
              <a:rPr sz="600" spc="5" dirty="0">
                <a:solidFill>
                  <a:srgbClr val="181B1F"/>
                </a:solidFill>
                <a:latin typeface="Arial"/>
                <a:cs typeface="Arial"/>
              </a:rPr>
              <a:t> </a:t>
            </a:r>
            <a:r>
              <a:rPr sz="600" spc="-10" dirty="0">
                <a:solidFill>
                  <a:srgbClr val="181B1F"/>
                </a:solidFill>
                <a:latin typeface="Arial"/>
                <a:cs typeface="Arial"/>
              </a:rPr>
              <a:t>programs</a:t>
            </a:r>
            <a:endParaRPr sz="600">
              <a:latin typeface="Arial"/>
              <a:cs typeface="Arial"/>
            </a:endParaRPr>
          </a:p>
        </p:txBody>
      </p:sp>
      <p:grpSp>
        <p:nvGrpSpPr>
          <p:cNvPr id="21" name="object 21"/>
          <p:cNvGrpSpPr/>
          <p:nvPr/>
        </p:nvGrpSpPr>
        <p:grpSpPr>
          <a:xfrm>
            <a:off x="713181" y="1319745"/>
            <a:ext cx="4043679" cy="2723515"/>
            <a:chOff x="713181" y="1319745"/>
            <a:chExt cx="4043679" cy="2723515"/>
          </a:xfrm>
        </p:grpSpPr>
        <p:pic>
          <p:nvPicPr>
            <p:cNvPr id="22" name="object 22"/>
            <p:cNvPicPr/>
            <p:nvPr/>
          </p:nvPicPr>
          <p:blipFill>
            <a:blip r:embed="rId5" cstate="print"/>
            <a:stretch>
              <a:fillRect/>
            </a:stretch>
          </p:blipFill>
          <p:spPr>
            <a:xfrm>
              <a:off x="713181" y="1319745"/>
              <a:ext cx="4043680" cy="2621051"/>
            </a:xfrm>
            <a:prstGeom prst="rect">
              <a:avLst/>
            </a:prstGeom>
          </p:spPr>
        </p:pic>
        <p:sp>
          <p:nvSpPr>
            <p:cNvPr id="23" name="object 23"/>
            <p:cNvSpPr/>
            <p:nvPr/>
          </p:nvSpPr>
          <p:spPr>
            <a:xfrm>
              <a:off x="713183" y="3601886"/>
              <a:ext cx="3770629" cy="441325"/>
            </a:xfrm>
            <a:custGeom>
              <a:avLst/>
              <a:gdLst/>
              <a:ahLst/>
              <a:cxnLst/>
              <a:rect l="l" t="t" r="r" b="b"/>
              <a:pathLst>
                <a:path w="3770629" h="441325">
                  <a:moveTo>
                    <a:pt x="3770274" y="0"/>
                  </a:moveTo>
                  <a:lnTo>
                    <a:pt x="163360" y="0"/>
                  </a:lnTo>
                  <a:lnTo>
                    <a:pt x="119932" y="5835"/>
                  </a:lnTo>
                  <a:lnTo>
                    <a:pt x="80909" y="22303"/>
                  </a:lnTo>
                  <a:lnTo>
                    <a:pt x="47847" y="47847"/>
                  </a:lnTo>
                  <a:lnTo>
                    <a:pt x="22303" y="80909"/>
                  </a:lnTo>
                  <a:lnTo>
                    <a:pt x="5835" y="119932"/>
                  </a:lnTo>
                  <a:lnTo>
                    <a:pt x="0" y="163360"/>
                  </a:lnTo>
                  <a:lnTo>
                    <a:pt x="0" y="441020"/>
                  </a:lnTo>
                  <a:lnTo>
                    <a:pt x="3606914" y="441020"/>
                  </a:lnTo>
                  <a:lnTo>
                    <a:pt x="3650341" y="435184"/>
                  </a:lnTo>
                  <a:lnTo>
                    <a:pt x="3689365" y="418716"/>
                  </a:lnTo>
                  <a:lnTo>
                    <a:pt x="3722427" y="393172"/>
                  </a:lnTo>
                  <a:lnTo>
                    <a:pt x="3747970" y="360110"/>
                  </a:lnTo>
                  <a:lnTo>
                    <a:pt x="3764438" y="321087"/>
                  </a:lnTo>
                  <a:lnTo>
                    <a:pt x="3770274" y="277660"/>
                  </a:lnTo>
                  <a:lnTo>
                    <a:pt x="3770274" y="0"/>
                  </a:lnTo>
                  <a:close/>
                </a:path>
              </a:pathLst>
            </a:custGeom>
            <a:solidFill>
              <a:srgbClr val="B3D5F0">
                <a:alpha val="39605"/>
              </a:srgbClr>
            </a:solidFill>
          </p:spPr>
          <p:txBody>
            <a:bodyPr wrap="square" lIns="0" tIns="0" rIns="0" bIns="0" rtlCol="0"/>
            <a:lstStyle/>
            <a:p>
              <a:endParaRPr/>
            </a:p>
          </p:txBody>
        </p:sp>
        <p:sp>
          <p:nvSpPr>
            <p:cNvPr id="24" name="object 24"/>
            <p:cNvSpPr/>
            <p:nvPr/>
          </p:nvSpPr>
          <p:spPr>
            <a:xfrm>
              <a:off x="1492371" y="1953799"/>
              <a:ext cx="2726055" cy="355600"/>
            </a:xfrm>
            <a:custGeom>
              <a:avLst/>
              <a:gdLst/>
              <a:ahLst/>
              <a:cxnLst/>
              <a:rect l="l" t="t" r="r" b="b"/>
              <a:pathLst>
                <a:path w="2726054" h="355600">
                  <a:moveTo>
                    <a:pt x="2725737" y="0"/>
                  </a:moveTo>
                  <a:lnTo>
                    <a:pt x="0" y="0"/>
                  </a:lnTo>
                  <a:lnTo>
                    <a:pt x="454291" y="355244"/>
                  </a:lnTo>
                  <a:lnTo>
                    <a:pt x="2271445" y="355244"/>
                  </a:lnTo>
                  <a:lnTo>
                    <a:pt x="2725737" y="0"/>
                  </a:lnTo>
                  <a:close/>
                </a:path>
              </a:pathLst>
            </a:custGeom>
            <a:solidFill>
              <a:srgbClr val="1F69E7"/>
            </a:solidFill>
          </p:spPr>
          <p:txBody>
            <a:bodyPr wrap="square" lIns="0" tIns="0" rIns="0" bIns="0" rtlCol="0"/>
            <a:lstStyle/>
            <a:p>
              <a:endParaRPr/>
            </a:p>
          </p:txBody>
        </p:sp>
        <p:sp>
          <p:nvSpPr>
            <p:cNvPr id="25" name="object 25"/>
            <p:cNvSpPr/>
            <p:nvPr/>
          </p:nvSpPr>
          <p:spPr>
            <a:xfrm>
              <a:off x="1492371" y="1953799"/>
              <a:ext cx="2726055" cy="355600"/>
            </a:xfrm>
            <a:custGeom>
              <a:avLst/>
              <a:gdLst/>
              <a:ahLst/>
              <a:cxnLst/>
              <a:rect l="l" t="t" r="r" b="b"/>
              <a:pathLst>
                <a:path w="2726054" h="355600">
                  <a:moveTo>
                    <a:pt x="2725737" y="0"/>
                  </a:moveTo>
                  <a:lnTo>
                    <a:pt x="2271445" y="355244"/>
                  </a:lnTo>
                  <a:lnTo>
                    <a:pt x="454291" y="355244"/>
                  </a:lnTo>
                  <a:lnTo>
                    <a:pt x="0" y="0"/>
                  </a:lnTo>
                  <a:lnTo>
                    <a:pt x="2725737" y="0"/>
                  </a:lnTo>
                  <a:close/>
                </a:path>
              </a:pathLst>
            </a:custGeom>
            <a:ln w="12700">
              <a:solidFill>
                <a:srgbClr val="FFFFFF"/>
              </a:solidFill>
            </a:ln>
          </p:spPr>
          <p:txBody>
            <a:bodyPr wrap="square" lIns="0" tIns="0" rIns="0" bIns="0" rtlCol="0"/>
            <a:lstStyle/>
            <a:p>
              <a:endParaRPr/>
            </a:p>
          </p:txBody>
        </p:sp>
      </p:grpSp>
      <p:sp>
        <p:nvSpPr>
          <p:cNvPr id="26" name="object 26"/>
          <p:cNvSpPr txBox="1"/>
          <p:nvPr/>
        </p:nvSpPr>
        <p:spPr>
          <a:xfrm>
            <a:off x="2624574" y="2070154"/>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Efficacy</a:t>
            </a:r>
            <a:endParaRPr sz="900">
              <a:latin typeface="Arial"/>
              <a:cs typeface="Arial"/>
            </a:endParaRPr>
          </a:p>
        </p:txBody>
      </p:sp>
      <p:grpSp>
        <p:nvGrpSpPr>
          <p:cNvPr id="27" name="object 27"/>
          <p:cNvGrpSpPr/>
          <p:nvPr/>
        </p:nvGrpSpPr>
        <p:grpSpPr>
          <a:xfrm>
            <a:off x="1940302" y="2302695"/>
            <a:ext cx="1830070" cy="368300"/>
            <a:chOff x="1940302" y="2302695"/>
            <a:chExt cx="1830070" cy="368300"/>
          </a:xfrm>
        </p:grpSpPr>
        <p:sp>
          <p:nvSpPr>
            <p:cNvPr id="28" name="object 28"/>
            <p:cNvSpPr/>
            <p:nvPr/>
          </p:nvSpPr>
          <p:spPr>
            <a:xfrm>
              <a:off x="1946652" y="2309045"/>
              <a:ext cx="1817370" cy="355600"/>
            </a:xfrm>
            <a:custGeom>
              <a:avLst/>
              <a:gdLst/>
              <a:ahLst/>
              <a:cxnLst/>
              <a:rect l="l" t="t" r="r" b="b"/>
              <a:pathLst>
                <a:path w="1817370" h="355600">
                  <a:moveTo>
                    <a:pt x="1817166" y="0"/>
                  </a:moveTo>
                  <a:lnTo>
                    <a:pt x="0" y="0"/>
                  </a:lnTo>
                  <a:lnTo>
                    <a:pt x="454291" y="355244"/>
                  </a:lnTo>
                  <a:lnTo>
                    <a:pt x="1362875" y="355244"/>
                  </a:lnTo>
                  <a:lnTo>
                    <a:pt x="1817166" y="0"/>
                  </a:lnTo>
                  <a:close/>
                </a:path>
              </a:pathLst>
            </a:custGeom>
            <a:solidFill>
              <a:srgbClr val="9F23E1"/>
            </a:solidFill>
          </p:spPr>
          <p:txBody>
            <a:bodyPr wrap="square" lIns="0" tIns="0" rIns="0" bIns="0" rtlCol="0"/>
            <a:lstStyle/>
            <a:p>
              <a:endParaRPr/>
            </a:p>
          </p:txBody>
        </p:sp>
        <p:sp>
          <p:nvSpPr>
            <p:cNvPr id="29" name="object 29"/>
            <p:cNvSpPr/>
            <p:nvPr/>
          </p:nvSpPr>
          <p:spPr>
            <a:xfrm>
              <a:off x="1946652" y="2309045"/>
              <a:ext cx="1817370" cy="355600"/>
            </a:xfrm>
            <a:custGeom>
              <a:avLst/>
              <a:gdLst/>
              <a:ahLst/>
              <a:cxnLst/>
              <a:rect l="l" t="t" r="r" b="b"/>
              <a:pathLst>
                <a:path w="1817370" h="355600">
                  <a:moveTo>
                    <a:pt x="1817166" y="0"/>
                  </a:moveTo>
                  <a:lnTo>
                    <a:pt x="1362875" y="355244"/>
                  </a:lnTo>
                  <a:lnTo>
                    <a:pt x="454291" y="355244"/>
                  </a:lnTo>
                  <a:lnTo>
                    <a:pt x="0" y="0"/>
                  </a:lnTo>
                  <a:lnTo>
                    <a:pt x="1817166" y="0"/>
                  </a:lnTo>
                  <a:close/>
                </a:path>
              </a:pathLst>
            </a:custGeom>
            <a:ln w="12700">
              <a:solidFill>
                <a:srgbClr val="FFFFFF"/>
              </a:solidFill>
            </a:ln>
          </p:spPr>
          <p:txBody>
            <a:bodyPr wrap="square" lIns="0" tIns="0" rIns="0" bIns="0" rtlCol="0"/>
            <a:lstStyle/>
            <a:p>
              <a:endParaRPr/>
            </a:p>
          </p:txBody>
        </p:sp>
      </p:grpSp>
      <p:sp>
        <p:nvSpPr>
          <p:cNvPr id="30" name="object 30"/>
          <p:cNvSpPr txBox="1"/>
          <p:nvPr/>
        </p:nvSpPr>
        <p:spPr>
          <a:xfrm>
            <a:off x="2627652" y="2395038"/>
            <a:ext cx="4591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Arial"/>
                <a:cs typeface="Arial"/>
              </a:rPr>
              <a:t>Toxicity</a:t>
            </a:r>
            <a:endParaRPr sz="900">
              <a:latin typeface="Arial"/>
              <a:cs typeface="Arial"/>
            </a:endParaRPr>
          </a:p>
        </p:txBody>
      </p:sp>
      <p:grpSp>
        <p:nvGrpSpPr>
          <p:cNvPr id="31" name="object 31"/>
          <p:cNvGrpSpPr/>
          <p:nvPr/>
        </p:nvGrpSpPr>
        <p:grpSpPr>
          <a:xfrm>
            <a:off x="2394593" y="2657942"/>
            <a:ext cx="921385" cy="368300"/>
            <a:chOff x="2394593" y="2657942"/>
            <a:chExt cx="921385" cy="368300"/>
          </a:xfrm>
        </p:grpSpPr>
        <p:sp>
          <p:nvSpPr>
            <p:cNvPr id="32" name="object 32"/>
            <p:cNvSpPr/>
            <p:nvPr/>
          </p:nvSpPr>
          <p:spPr>
            <a:xfrm>
              <a:off x="2400943" y="2664293"/>
              <a:ext cx="908685" cy="355600"/>
            </a:xfrm>
            <a:custGeom>
              <a:avLst/>
              <a:gdLst/>
              <a:ahLst/>
              <a:cxnLst/>
              <a:rect l="l" t="t" r="r" b="b"/>
              <a:pathLst>
                <a:path w="908685" h="355600">
                  <a:moveTo>
                    <a:pt x="908583" y="0"/>
                  </a:moveTo>
                  <a:lnTo>
                    <a:pt x="0" y="0"/>
                  </a:lnTo>
                  <a:lnTo>
                    <a:pt x="454291" y="355244"/>
                  </a:lnTo>
                  <a:lnTo>
                    <a:pt x="908583" y="0"/>
                  </a:lnTo>
                  <a:close/>
                </a:path>
              </a:pathLst>
            </a:custGeom>
            <a:solidFill>
              <a:srgbClr val="CA0092"/>
            </a:solidFill>
          </p:spPr>
          <p:txBody>
            <a:bodyPr wrap="square" lIns="0" tIns="0" rIns="0" bIns="0" rtlCol="0"/>
            <a:lstStyle/>
            <a:p>
              <a:endParaRPr/>
            </a:p>
          </p:txBody>
        </p:sp>
        <p:sp>
          <p:nvSpPr>
            <p:cNvPr id="33" name="object 33"/>
            <p:cNvSpPr/>
            <p:nvPr/>
          </p:nvSpPr>
          <p:spPr>
            <a:xfrm>
              <a:off x="2400943" y="2664292"/>
              <a:ext cx="908685" cy="355600"/>
            </a:xfrm>
            <a:custGeom>
              <a:avLst/>
              <a:gdLst/>
              <a:ahLst/>
              <a:cxnLst/>
              <a:rect l="l" t="t" r="r" b="b"/>
              <a:pathLst>
                <a:path w="908685" h="355600">
                  <a:moveTo>
                    <a:pt x="908583" y="0"/>
                  </a:moveTo>
                  <a:lnTo>
                    <a:pt x="454291" y="355244"/>
                  </a:lnTo>
                  <a:lnTo>
                    <a:pt x="0" y="0"/>
                  </a:lnTo>
                  <a:lnTo>
                    <a:pt x="908583" y="0"/>
                  </a:lnTo>
                  <a:close/>
                </a:path>
              </a:pathLst>
            </a:custGeom>
            <a:ln w="12700">
              <a:solidFill>
                <a:srgbClr val="FFFFFF"/>
              </a:solidFill>
            </a:ln>
          </p:spPr>
          <p:txBody>
            <a:bodyPr wrap="square" lIns="0" tIns="0" rIns="0" bIns="0" rtlCol="0"/>
            <a:lstStyle/>
            <a:p>
              <a:endParaRPr/>
            </a:p>
          </p:txBody>
        </p:sp>
      </p:grpSp>
      <p:sp>
        <p:nvSpPr>
          <p:cNvPr id="34" name="object 34"/>
          <p:cNvSpPr txBox="1"/>
          <p:nvPr/>
        </p:nvSpPr>
        <p:spPr>
          <a:xfrm>
            <a:off x="2714776" y="2727388"/>
            <a:ext cx="28003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FFFFFF"/>
                </a:solidFill>
                <a:latin typeface="Arial"/>
                <a:cs typeface="Arial"/>
              </a:rPr>
              <a:t>Cost</a:t>
            </a:r>
            <a:endParaRPr sz="900">
              <a:latin typeface="Arial"/>
              <a:cs typeface="Arial"/>
            </a:endParaRPr>
          </a:p>
        </p:txBody>
      </p:sp>
      <p:sp>
        <p:nvSpPr>
          <p:cNvPr id="35" name="object 35"/>
          <p:cNvSpPr txBox="1"/>
          <p:nvPr/>
        </p:nvSpPr>
        <p:spPr>
          <a:xfrm>
            <a:off x="802843" y="1558202"/>
            <a:ext cx="734060" cy="269875"/>
          </a:xfrm>
          <a:prstGeom prst="rect">
            <a:avLst/>
          </a:prstGeom>
        </p:spPr>
        <p:txBody>
          <a:bodyPr vert="horz" wrap="square" lIns="0" tIns="13335" rIns="0" bIns="0" rtlCol="0">
            <a:spAutoFit/>
          </a:bodyPr>
          <a:lstStyle/>
          <a:p>
            <a:pPr marL="12700" marR="5080">
              <a:lnSpc>
                <a:spcPct val="100000"/>
              </a:lnSpc>
              <a:spcBef>
                <a:spcPts val="105"/>
              </a:spcBef>
            </a:pPr>
            <a:r>
              <a:rPr sz="800" b="1" spc="-20" dirty="0">
                <a:latin typeface="Arial"/>
                <a:cs typeface="Arial"/>
              </a:rPr>
              <a:t>FDA-</a:t>
            </a:r>
            <a:r>
              <a:rPr sz="800" b="1" spc="-10" dirty="0">
                <a:latin typeface="Arial"/>
                <a:cs typeface="Arial"/>
              </a:rPr>
              <a:t>Approved Products:</a:t>
            </a:r>
            <a:endParaRPr sz="800">
              <a:latin typeface="Arial"/>
              <a:cs typeface="Arial"/>
            </a:endParaRPr>
          </a:p>
        </p:txBody>
      </p:sp>
      <p:sp>
        <p:nvSpPr>
          <p:cNvPr id="36" name="object 36"/>
          <p:cNvSpPr txBox="1"/>
          <p:nvPr/>
        </p:nvSpPr>
        <p:spPr>
          <a:xfrm>
            <a:off x="802843" y="3130869"/>
            <a:ext cx="440055" cy="14795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Arial"/>
                <a:cs typeface="Arial"/>
              </a:rPr>
              <a:t>Pathway</a:t>
            </a:r>
            <a:endParaRPr sz="800">
              <a:latin typeface="Arial"/>
              <a:cs typeface="Arial"/>
            </a:endParaRPr>
          </a:p>
        </p:txBody>
      </p:sp>
      <p:sp>
        <p:nvSpPr>
          <p:cNvPr id="37" name="object 37"/>
          <p:cNvSpPr txBox="1"/>
          <p:nvPr/>
        </p:nvSpPr>
        <p:spPr>
          <a:xfrm>
            <a:off x="802843" y="3252786"/>
            <a:ext cx="972185" cy="147955"/>
          </a:xfrm>
          <a:prstGeom prst="rect">
            <a:avLst/>
          </a:prstGeom>
        </p:spPr>
        <p:txBody>
          <a:bodyPr vert="horz" wrap="square" lIns="0" tIns="12700" rIns="0" bIns="0" rtlCol="0">
            <a:spAutoFit/>
          </a:bodyPr>
          <a:lstStyle/>
          <a:p>
            <a:pPr marL="12700">
              <a:lnSpc>
                <a:spcPct val="100000"/>
              </a:lnSpc>
              <a:spcBef>
                <a:spcPts val="100"/>
              </a:spcBef>
            </a:pPr>
            <a:r>
              <a:rPr sz="800" b="1" spc="-10" dirty="0">
                <a:latin typeface="Arial"/>
                <a:cs typeface="Arial"/>
              </a:rPr>
              <a:t>Recommendations:</a:t>
            </a:r>
            <a:endParaRPr sz="800">
              <a:latin typeface="Arial"/>
              <a:cs typeface="Arial"/>
            </a:endParaRPr>
          </a:p>
        </p:txBody>
      </p:sp>
      <p:grpSp>
        <p:nvGrpSpPr>
          <p:cNvPr id="38" name="object 38"/>
          <p:cNvGrpSpPr/>
          <p:nvPr/>
        </p:nvGrpSpPr>
        <p:grpSpPr>
          <a:xfrm>
            <a:off x="1918957" y="1597582"/>
            <a:ext cx="266065" cy="266065"/>
            <a:chOff x="1918957" y="1597582"/>
            <a:chExt cx="266065" cy="266065"/>
          </a:xfrm>
        </p:grpSpPr>
        <p:pic>
          <p:nvPicPr>
            <p:cNvPr id="39" name="object 39"/>
            <p:cNvPicPr/>
            <p:nvPr/>
          </p:nvPicPr>
          <p:blipFill>
            <a:blip r:embed="rId6" cstate="print"/>
            <a:stretch>
              <a:fillRect/>
            </a:stretch>
          </p:blipFill>
          <p:spPr>
            <a:xfrm>
              <a:off x="1928482" y="1607107"/>
              <a:ext cx="246887" cy="246888"/>
            </a:xfrm>
            <a:prstGeom prst="rect">
              <a:avLst/>
            </a:prstGeom>
          </p:spPr>
        </p:pic>
        <p:sp>
          <p:nvSpPr>
            <p:cNvPr id="40" name="object 40"/>
            <p:cNvSpPr/>
            <p:nvPr/>
          </p:nvSpPr>
          <p:spPr>
            <a:xfrm>
              <a:off x="1928482" y="1607107"/>
              <a:ext cx="247015" cy="247015"/>
            </a:xfrm>
            <a:custGeom>
              <a:avLst/>
              <a:gdLst/>
              <a:ahLst/>
              <a:cxnLst/>
              <a:rect l="l" t="t" r="r" b="b"/>
              <a:pathLst>
                <a:path w="247014" h="247014">
                  <a:moveTo>
                    <a:pt x="0" y="123444"/>
                  </a:moveTo>
                  <a:lnTo>
                    <a:pt x="9701" y="75395"/>
                  </a:lnTo>
                  <a:lnTo>
                    <a:pt x="36156" y="36156"/>
                  </a:lnTo>
                  <a:lnTo>
                    <a:pt x="75395" y="9701"/>
                  </a:lnTo>
                  <a:lnTo>
                    <a:pt x="123444" y="0"/>
                  </a:lnTo>
                  <a:lnTo>
                    <a:pt x="171492" y="9701"/>
                  </a:lnTo>
                  <a:lnTo>
                    <a:pt x="210731" y="36156"/>
                  </a:lnTo>
                  <a:lnTo>
                    <a:pt x="237186" y="75395"/>
                  </a:lnTo>
                  <a:lnTo>
                    <a:pt x="246888" y="123444"/>
                  </a:lnTo>
                  <a:lnTo>
                    <a:pt x="237186" y="171492"/>
                  </a:lnTo>
                  <a:lnTo>
                    <a:pt x="210731" y="210731"/>
                  </a:lnTo>
                  <a:lnTo>
                    <a:pt x="171492" y="237186"/>
                  </a:lnTo>
                  <a:lnTo>
                    <a:pt x="123444" y="246888"/>
                  </a:lnTo>
                  <a:lnTo>
                    <a:pt x="75395" y="237186"/>
                  </a:lnTo>
                  <a:lnTo>
                    <a:pt x="36156" y="210731"/>
                  </a:lnTo>
                  <a:lnTo>
                    <a:pt x="9701" y="171492"/>
                  </a:lnTo>
                  <a:lnTo>
                    <a:pt x="0" y="123444"/>
                  </a:lnTo>
                  <a:close/>
                </a:path>
              </a:pathLst>
            </a:custGeom>
            <a:ln w="19050">
              <a:solidFill>
                <a:srgbClr val="FFFFFF"/>
              </a:solidFill>
            </a:ln>
          </p:spPr>
          <p:txBody>
            <a:bodyPr wrap="square" lIns="0" tIns="0" rIns="0" bIns="0" rtlCol="0"/>
            <a:lstStyle/>
            <a:p>
              <a:endParaRPr/>
            </a:p>
          </p:txBody>
        </p:sp>
      </p:grpSp>
      <p:sp>
        <p:nvSpPr>
          <p:cNvPr id="41" name="object 41"/>
          <p:cNvSpPr txBox="1"/>
          <p:nvPr/>
        </p:nvSpPr>
        <p:spPr>
          <a:xfrm>
            <a:off x="1997951" y="1646223"/>
            <a:ext cx="107950"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A</a:t>
            </a:r>
            <a:endParaRPr sz="900">
              <a:latin typeface="Arial"/>
              <a:cs typeface="Arial"/>
            </a:endParaRPr>
          </a:p>
        </p:txBody>
      </p:sp>
      <p:grpSp>
        <p:nvGrpSpPr>
          <p:cNvPr id="42" name="object 42"/>
          <p:cNvGrpSpPr/>
          <p:nvPr/>
        </p:nvGrpSpPr>
        <p:grpSpPr>
          <a:xfrm>
            <a:off x="2236266" y="1597582"/>
            <a:ext cx="264795" cy="266065"/>
            <a:chOff x="2236266" y="1597582"/>
            <a:chExt cx="264795" cy="266065"/>
          </a:xfrm>
        </p:grpSpPr>
        <p:pic>
          <p:nvPicPr>
            <p:cNvPr id="43" name="object 43"/>
            <p:cNvPicPr/>
            <p:nvPr/>
          </p:nvPicPr>
          <p:blipFill>
            <a:blip r:embed="rId7" cstate="print"/>
            <a:stretch>
              <a:fillRect/>
            </a:stretch>
          </p:blipFill>
          <p:spPr>
            <a:xfrm>
              <a:off x="2245791" y="1607107"/>
              <a:ext cx="245351" cy="246888"/>
            </a:xfrm>
            <a:prstGeom prst="rect">
              <a:avLst/>
            </a:prstGeom>
          </p:spPr>
        </p:pic>
        <p:sp>
          <p:nvSpPr>
            <p:cNvPr id="44" name="object 44"/>
            <p:cNvSpPr/>
            <p:nvPr/>
          </p:nvSpPr>
          <p:spPr>
            <a:xfrm>
              <a:off x="2245791" y="1607107"/>
              <a:ext cx="245745" cy="247015"/>
            </a:xfrm>
            <a:custGeom>
              <a:avLst/>
              <a:gdLst/>
              <a:ahLst/>
              <a:cxnLst/>
              <a:rect l="l" t="t" r="r" b="b"/>
              <a:pathLst>
                <a:path w="245744" h="247014">
                  <a:moveTo>
                    <a:pt x="0" y="123444"/>
                  </a:moveTo>
                  <a:lnTo>
                    <a:pt x="9641" y="75395"/>
                  </a:lnTo>
                  <a:lnTo>
                    <a:pt x="35933" y="36156"/>
                  </a:lnTo>
                  <a:lnTo>
                    <a:pt x="74929" y="9701"/>
                  </a:lnTo>
                  <a:lnTo>
                    <a:pt x="122682" y="0"/>
                  </a:lnTo>
                  <a:lnTo>
                    <a:pt x="170427" y="9701"/>
                  </a:lnTo>
                  <a:lnTo>
                    <a:pt x="209419" y="36156"/>
                  </a:lnTo>
                  <a:lnTo>
                    <a:pt x="235710" y="75395"/>
                  </a:lnTo>
                  <a:lnTo>
                    <a:pt x="245351" y="123444"/>
                  </a:lnTo>
                  <a:lnTo>
                    <a:pt x="235710" y="171492"/>
                  </a:lnTo>
                  <a:lnTo>
                    <a:pt x="209419" y="210731"/>
                  </a:lnTo>
                  <a:lnTo>
                    <a:pt x="170427" y="237186"/>
                  </a:lnTo>
                  <a:lnTo>
                    <a:pt x="122682" y="246888"/>
                  </a:lnTo>
                  <a:lnTo>
                    <a:pt x="74929" y="237186"/>
                  </a:lnTo>
                  <a:lnTo>
                    <a:pt x="35933" y="210731"/>
                  </a:lnTo>
                  <a:lnTo>
                    <a:pt x="9641" y="171492"/>
                  </a:lnTo>
                  <a:lnTo>
                    <a:pt x="0" y="123444"/>
                  </a:lnTo>
                  <a:close/>
                </a:path>
              </a:pathLst>
            </a:custGeom>
            <a:ln w="19050">
              <a:solidFill>
                <a:srgbClr val="FFFFFF"/>
              </a:solidFill>
            </a:ln>
          </p:spPr>
          <p:txBody>
            <a:bodyPr wrap="square" lIns="0" tIns="0" rIns="0" bIns="0" rtlCol="0"/>
            <a:lstStyle/>
            <a:p>
              <a:endParaRPr/>
            </a:p>
          </p:txBody>
        </p:sp>
      </p:grpSp>
      <p:sp>
        <p:nvSpPr>
          <p:cNvPr id="45" name="object 45"/>
          <p:cNvSpPr txBox="1"/>
          <p:nvPr/>
        </p:nvSpPr>
        <p:spPr>
          <a:xfrm>
            <a:off x="2314493" y="1646223"/>
            <a:ext cx="107950"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B</a:t>
            </a:r>
            <a:endParaRPr sz="900">
              <a:latin typeface="Arial"/>
              <a:cs typeface="Arial"/>
            </a:endParaRPr>
          </a:p>
        </p:txBody>
      </p:sp>
      <p:grpSp>
        <p:nvGrpSpPr>
          <p:cNvPr id="46" name="object 46"/>
          <p:cNvGrpSpPr/>
          <p:nvPr/>
        </p:nvGrpSpPr>
        <p:grpSpPr>
          <a:xfrm>
            <a:off x="2553576" y="1597582"/>
            <a:ext cx="264795" cy="266065"/>
            <a:chOff x="2553576" y="1597582"/>
            <a:chExt cx="264795" cy="266065"/>
          </a:xfrm>
        </p:grpSpPr>
        <p:pic>
          <p:nvPicPr>
            <p:cNvPr id="47" name="object 47"/>
            <p:cNvPicPr/>
            <p:nvPr/>
          </p:nvPicPr>
          <p:blipFill>
            <a:blip r:embed="rId6" cstate="print"/>
            <a:stretch>
              <a:fillRect/>
            </a:stretch>
          </p:blipFill>
          <p:spPr>
            <a:xfrm>
              <a:off x="2563101" y="1607107"/>
              <a:ext cx="245351" cy="246888"/>
            </a:xfrm>
            <a:prstGeom prst="rect">
              <a:avLst/>
            </a:prstGeom>
          </p:spPr>
        </p:pic>
        <p:sp>
          <p:nvSpPr>
            <p:cNvPr id="48" name="object 48"/>
            <p:cNvSpPr/>
            <p:nvPr/>
          </p:nvSpPr>
          <p:spPr>
            <a:xfrm>
              <a:off x="2563101" y="1607107"/>
              <a:ext cx="245745" cy="247015"/>
            </a:xfrm>
            <a:custGeom>
              <a:avLst/>
              <a:gdLst/>
              <a:ahLst/>
              <a:cxnLst/>
              <a:rect l="l" t="t" r="r" b="b"/>
              <a:pathLst>
                <a:path w="245744" h="247014">
                  <a:moveTo>
                    <a:pt x="0" y="123444"/>
                  </a:moveTo>
                  <a:lnTo>
                    <a:pt x="9641" y="75395"/>
                  </a:lnTo>
                  <a:lnTo>
                    <a:pt x="35933" y="36156"/>
                  </a:lnTo>
                  <a:lnTo>
                    <a:pt x="74929" y="9701"/>
                  </a:lnTo>
                  <a:lnTo>
                    <a:pt x="122682" y="0"/>
                  </a:lnTo>
                  <a:lnTo>
                    <a:pt x="170427" y="9701"/>
                  </a:lnTo>
                  <a:lnTo>
                    <a:pt x="209419" y="36156"/>
                  </a:lnTo>
                  <a:lnTo>
                    <a:pt x="235710" y="75395"/>
                  </a:lnTo>
                  <a:lnTo>
                    <a:pt x="245351" y="123444"/>
                  </a:lnTo>
                  <a:lnTo>
                    <a:pt x="235710" y="171492"/>
                  </a:lnTo>
                  <a:lnTo>
                    <a:pt x="209419" y="210731"/>
                  </a:lnTo>
                  <a:lnTo>
                    <a:pt x="170427" y="237186"/>
                  </a:lnTo>
                  <a:lnTo>
                    <a:pt x="122682" y="246888"/>
                  </a:lnTo>
                  <a:lnTo>
                    <a:pt x="74929" y="237186"/>
                  </a:lnTo>
                  <a:lnTo>
                    <a:pt x="35933" y="210731"/>
                  </a:lnTo>
                  <a:lnTo>
                    <a:pt x="9641" y="171492"/>
                  </a:lnTo>
                  <a:lnTo>
                    <a:pt x="0" y="123444"/>
                  </a:lnTo>
                  <a:close/>
                </a:path>
              </a:pathLst>
            </a:custGeom>
            <a:ln w="19050">
              <a:solidFill>
                <a:srgbClr val="FFFFFF"/>
              </a:solidFill>
            </a:ln>
          </p:spPr>
          <p:txBody>
            <a:bodyPr wrap="square" lIns="0" tIns="0" rIns="0" bIns="0" rtlCol="0"/>
            <a:lstStyle/>
            <a:p>
              <a:endParaRPr/>
            </a:p>
          </p:txBody>
        </p:sp>
      </p:grpSp>
      <p:sp>
        <p:nvSpPr>
          <p:cNvPr id="49" name="object 49"/>
          <p:cNvSpPr txBox="1"/>
          <p:nvPr/>
        </p:nvSpPr>
        <p:spPr>
          <a:xfrm>
            <a:off x="2631804" y="1646223"/>
            <a:ext cx="107950"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C</a:t>
            </a:r>
            <a:endParaRPr sz="900">
              <a:latin typeface="Arial"/>
              <a:cs typeface="Arial"/>
            </a:endParaRPr>
          </a:p>
        </p:txBody>
      </p:sp>
      <p:grpSp>
        <p:nvGrpSpPr>
          <p:cNvPr id="50" name="object 50"/>
          <p:cNvGrpSpPr/>
          <p:nvPr/>
        </p:nvGrpSpPr>
        <p:grpSpPr>
          <a:xfrm>
            <a:off x="2870886" y="1597582"/>
            <a:ext cx="264795" cy="266065"/>
            <a:chOff x="2870886" y="1597582"/>
            <a:chExt cx="264795" cy="266065"/>
          </a:xfrm>
        </p:grpSpPr>
        <p:pic>
          <p:nvPicPr>
            <p:cNvPr id="51" name="object 51"/>
            <p:cNvPicPr/>
            <p:nvPr/>
          </p:nvPicPr>
          <p:blipFill>
            <a:blip r:embed="rId7" cstate="print"/>
            <a:stretch>
              <a:fillRect/>
            </a:stretch>
          </p:blipFill>
          <p:spPr>
            <a:xfrm>
              <a:off x="2880411" y="1607107"/>
              <a:ext cx="245351" cy="246888"/>
            </a:xfrm>
            <a:prstGeom prst="rect">
              <a:avLst/>
            </a:prstGeom>
          </p:spPr>
        </p:pic>
        <p:sp>
          <p:nvSpPr>
            <p:cNvPr id="52" name="object 52"/>
            <p:cNvSpPr/>
            <p:nvPr/>
          </p:nvSpPr>
          <p:spPr>
            <a:xfrm>
              <a:off x="2880411" y="1607107"/>
              <a:ext cx="245745" cy="247015"/>
            </a:xfrm>
            <a:custGeom>
              <a:avLst/>
              <a:gdLst/>
              <a:ahLst/>
              <a:cxnLst/>
              <a:rect l="l" t="t" r="r" b="b"/>
              <a:pathLst>
                <a:path w="245744" h="247014">
                  <a:moveTo>
                    <a:pt x="0" y="123444"/>
                  </a:moveTo>
                  <a:lnTo>
                    <a:pt x="9641" y="75395"/>
                  </a:lnTo>
                  <a:lnTo>
                    <a:pt x="35933" y="36156"/>
                  </a:lnTo>
                  <a:lnTo>
                    <a:pt x="74929" y="9701"/>
                  </a:lnTo>
                  <a:lnTo>
                    <a:pt x="122682" y="0"/>
                  </a:lnTo>
                  <a:lnTo>
                    <a:pt x="170427" y="9701"/>
                  </a:lnTo>
                  <a:lnTo>
                    <a:pt x="209419" y="36156"/>
                  </a:lnTo>
                  <a:lnTo>
                    <a:pt x="235710" y="75395"/>
                  </a:lnTo>
                  <a:lnTo>
                    <a:pt x="245351" y="123444"/>
                  </a:lnTo>
                  <a:lnTo>
                    <a:pt x="235710" y="171492"/>
                  </a:lnTo>
                  <a:lnTo>
                    <a:pt x="209419" y="210731"/>
                  </a:lnTo>
                  <a:lnTo>
                    <a:pt x="170427" y="237186"/>
                  </a:lnTo>
                  <a:lnTo>
                    <a:pt x="122682" y="246888"/>
                  </a:lnTo>
                  <a:lnTo>
                    <a:pt x="74929" y="237186"/>
                  </a:lnTo>
                  <a:lnTo>
                    <a:pt x="35933" y="210731"/>
                  </a:lnTo>
                  <a:lnTo>
                    <a:pt x="9641" y="171492"/>
                  </a:lnTo>
                  <a:lnTo>
                    <a:pt x="0" y="123444"/>
                  </a:lnTo>
                  <a:close/>
                </a:path>
              </a:pathLst>
            </a:custGeom>
            <a:ln w="19050">
              <a:solidFill>
                <a:srgbClr val="FFFFFF"/>
              </a:solidFill>
            </a:ln>
          </p:spPr>
          <p:txBody>
            <a:bodyPr wrap="square" lIns="0" tIns="0" rIns="0" bIns="0" rtlCol="0"/>
            <a:lstStyle/>
            <a:p>
              <a:endParaRPr/>
            </a:p>
          </p:txBody>
        </p:sp>
      </p:grpSp>
      <p:sp>
        <p:nvSpPr>
          <p:cNvPr id="53" name="object 53"/>
          <p:cNvSpPr txBox="1"/>
          <p:nvPr/>
        </p:nvSpPr>
        <p:spPr>
          <a:xfrm>
            <a:off x="2949113" y="1646223"/>
            <a:ext cx="107950"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D</a:t>
            </a:r>
            <a:endParaRPr sz="900">
              <a:latin typeface="Arial"/>
              <a:cs typeface="Arial"/>
            </a:endParaRPr>
          </a:p>
        </p:txBody>
      </p:sp>
      <p:grpSp>
        <p:nvGrpSpPr>
          <p:cNvPr id="54" name="object 54"/>
          <p:cNvGrpSpPr/>
          <p:nvPr/>
        </p:nvGrpSpPr>
        <p:grpSpPr>
          <a:xfrm>
            <a:off x="3188196" y="1597582"/>
            <a:ext cx="264795" cy="266065"/>
            <a:chOff x="3188196" y="1597582"/>
            <a:chExt cx="264795" cy="266065"/>
          </a:xfrm>
        </p:grpSpPr>
        <p:pic>
          <p:nvPicPr>
            <p:cNvPr id="55" name="object 55"/>
            <p:cNvPicPr/>
            <p:nvPr/>
          </p:nvPicPr>
          <p:blipFill>
            <a:blip r:embed="rId6" cstate="print"/>
            <a:stretch>
              <a:fillRect/>
            </a:stretch>
          </p:blipFill>
          <p:spPr>
            <a:xfrm>
              <a:off x="3197721" y="1607107"/>
              <a:ext cx="245351" cy="246888"/>
            </a:xfrm>
            <a:prstGeom prst="rect">
              <a:avLst/>
            </a:prstGeom>
          </p:spPr>
        </p:pic>
        <p:sp>
          <p:nvSpPr>
            <p:cNvPr id="56" name="object 56"/>
            <p:cNvSpPr/>
            <p:nvPr/>
          </p:nvSpPr>
          <p:spPr>
            <a:xfrm>
              <a:off x="3197721" y="1607107"/>
              <a:ext cx="245745" cy="247015"/>
            </a:xfrm>
            <a:custGeom>
              <a:avLst/>
              <a:gdLst/>
              <a:ahLst/>
              <a:cxnLst/>
              <a:rect l="l" t="t" r="r" b="b"/>
              <a:pathLst>
                <a:path w="245745" h="247014">
                  <a:moveTo>
                    <a:pt x="0" y="123444"/>
                  </a:moveTo>
                  <a:lnTo>
                    <a:pt x="9641" y="75395"/>
                  </a:lnTo>
                  <a:lnTo>
                    <a:pt x="35933" y="36156"/>
                  </a:lnTo>
                  <a:lnTo>
                    <a:pt x="74929" y="9701"/>
                  </a:lnTo>
                  <a:lnTo>
                    <a:pt x="122682" y="0"/>
                  </a:lnTo>
                  <a:lnTo>
                    <a:pt x="170427" y="9701"/>
                  </a:lnTo>
                  <a:lnTo>
                    <a:pt x="209419" y="36156"/>
                  </a:lnTo>
                  <a:lnTo>
                    <a:pt x="235710" y="75395"/>
                  </a:lnTo>
                  <a:lnTo>
                    <a:pt x="245351" y="123444"/>
                  </a:lnTo>
                  <a:lnTo>
                    <a:pt x="235710" y="171492"/>
                  </a:lnTo>
                  <a:lnTo>
                    <a:pt x="209419" y="210731"/>
                  </a:lnTo>
                  <a:lnTo>
                    <a:pt x="170427" y="237186"/>
                  </a:lnTo>
                  <a:lnTo>
                    <a:pt x="122682" y="246888"/>
                  </a:lnTo>
                  <a:lnTo>
                    <a:pt x="74929" y="237186"/>
                  </a:lnTo>
                  <a:lnTo>
                    <a:pt x="35933" y="210731"/>
                  </a:lnTo>
                  <a:lnTo>
                    <a:pt x="9641" y="171492"/>
                  </a:lnTo>
                  <a:lnTo>
                    <a:pt x="0" y="123444"/>
                  </a:lnTo>
                  <a:close/>
                </a:path>
              </a:pathLst>
            </a:custGeom>
            <a:ln w="19050">
              <a:solidFill>
                <a:srgbClr val="FFFFFF"/>
              </a:solidFill>
            </a:ln>
          </p:spPr>
          <p:txBody>
            <a:bodyPr wrap="square" lIns="0" tIns="0" rIns="0" bIns="0" rtlCol="0"/>
            <a:lstStyle/>
            <a:p>
              <a:endParaRPr/>
            </a:p>
          </p:txBody>
        </p:sp>
      </p:grpSp>
      <p:sp>
        <p:nvSpPr>
          <p:cNvPr id="57" name="object 57"/>
          <p:cNvSpPr txBox="1"/>
          <p:nvPr/>
        </p:nvSpPr>
        <p:spPr>
          <a:xfrm>
            <a:off x="3269598" y="1646223"/>
            <a:ext cx="102235"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E</a:t>
            </a:r>
            <a:endParaRPr sz="900">
              <a:latin typeface="Arial"/>
              <a:cs typeface="Arial"/>
            </a:endParaRPr>
          </a:p>
        </p:txBody>
      </p:sp>
      <p:grpSp>
        <p:nvGrpSpPr>
          <p:cNvPr id="58" name="object 58"/>
          <p:cNvGrpSpPr/>
          <p:nvPr/>
        </p:nvGrpSpPr>
        <p:grpSpPr>
          <a:xfrm>
            <a:off x="3505507" y="1597582"/>
            <a:ext cx="264795" cy="266065"/>
            <a:chOff x="3505507" y="1597582"/>
            <a:chExt cx="264795" cy="266065"/>
          </a:xfrm>
        </p:grpSpPr>
        <p:pic>
          <p:nvPicPr>
            <p:cNvPr id="59" name="object 59"/>
            <p:cNvPicPr/>
            <p:nvPr/>
          </p:nvPicPr>
          <p:blipFill>
            <a:blip r:embed="rId6" cstate="print"/>
            <a:stretch>
              <a:fillRect/>
            </a:stretch>
          </p:blipFill>
          <p:spPr>
            <a:xfrm>
              <a:off x="3515032" y="1607107"/>
              <a:ext cx="245351" cy="246888"/>
            </a:xfrm>
            <a:prstGeom prst="rect">
              <a:avLst/>
            </a:prstGeom>
          </p:spPr>
        </p:pic>
        <p:sp>
          <p:nvSpPr>
            <p:cNvPr id="60" name="object 60"/>
            <p:cNvSpPr/>
            <p:nvPr/>
          </p:nvSpPr>
          <p:spPr>
            <a:xfrm>
              <a:off x="3515032" y="1607107"/>
              <a:ext cx="245745" cy="247015"/>
            </a:xfrm>
            <a:custGeom>
              <a:avLst/>
              <a:gdLst/>
              <a:ahLst/>
              <a:cxnLst/>
              <a:rect l="l" t="t" r="r" b="b"/>
              <a:pathLst>
                <a:path w="245745" h="247014">
                  <a:moveTo>
                    <a:pt x="0" y="123444"/>
                  </a:moveTo>
                  <a:lnTo>
                    <a:pt x="9641" y="75395"/>
                  </a:lnTo>
                  <a:lnTo>
                    <a:pt x="35933" y="36156"/>
                  </a:lnTo>
                  <a:lnTo>
                    <a:pt x="74929" y="9701"/>
                  </a:lnTo>
                  <a:lnTo>
                    <a:pt x="122682" y="0"/>
                  </a:lnTo>
                  <a:lnTo>
                    <a:pt x="170427" y="9701"/>
                  </a:lnTo>
                  <a:lnTo>
                    <a:pt x="209419" y="36156"/>
                  </a:lnTo>
                  <a:lnTo>
                    <a:pt x="235710" y="75395"/>
                  </a:lnTo>
                  <a:lnTo>
                    <a:pt x="245351" y="123444"/>
                  </a:lnTo>
                  <a:lnTo>
                    <a:pt x="235710" y="171492"/>
                  </a:lnTo>
                  <a:lnTo>
                    <a:pt x="209419" y="210731"/>
                  </a:lnTo>
                  <a:lnTo>
                    <a:pt x="170427" y="237186"/>
                  </a:lnTo>
                  <a:lnTo>
                    <a:pt x="122682" y="246888"/>
                  </a:lnTo>
                  <a:lnTo>
                    <a:pt x="74929" y="237186"/>
                  </a:lnTo>
                  <a:lnTo>
                    <a:pt x="35933" y="210731"/>
                  </a:lnTo>
                  <a:lnTo>
                    <a:pt x="9641" y="171492"/>
                  </a:lnTo>
                  <a:lnTo>
                    <a:pt x="0" y="123444"/>
                  </a:lnTo>
                  <a:close/>
                </a:path>
              </a:pathLst>
            </a:custGeom>
            <a:ln w="19050">
              <a:solidFill>
                <a:srgbClr val="FFFFFF"/>
              </a:solidFill>
            </a:ln>
          </p:spPr>
          <p:txBody>
            <a:bodyPr wrap="square" lIns="0" tIns="0" rIns="0" bIns="0" rtlCol="0"/>
            <a:lstStyle/>
            <a:p>
              <a:endParaRPr/>
            </a:p>
          </p:txBody>
        </p:sp>
      </p:grpSp>
      <p:sp>
        <p:nvSpPr>
          <p:cNvPr id="61" name="object 61"/>
          <p:cNvSpPr txBox="1"/>
          <p:nvPr/>
        </p:nvSpPr>
        <p:spPr>
          <a:xfrm>
            <a:off x="3590084" y="1646223"/>
            <a:ext cx="95250"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FFFFFF"/>
                </a:solidFill>
                <a:latin typeface="Arial"/>
                <a:cs typeface="Arial"/>
              </a:rPr>
              <a:t>F</a:t>
            </a:r>
            <a:endParaRPr sz="900">
              <a:latin typeface="Arial"/>
              <a:cs typeface="Arial"/>
            </a:endParaRPr>
          </a:p>
        </p:txBody>
      </p:sp>
      <p:grpSp>
        <p:nvGrpSpPr>
          <p:cNvPr id="62" name="object 62"/>
          <p:cNvGrpSpPr/>
          <p:nvPr/>
        </p:nvGrpSpPr>
        <p:grpSpPr>
          <a:xfrm>
            <a:off x="2427286" y="3170874"/>
            <a:ext cx="854075" cy="266065"/>
            <a:chOff x="2427286" y="3170874"/>
            <a:chExt cx="854075" cy="266065"/>
          </a:xfrm>
        </p:grpSpPr>
        <p:pic>
          <p:nvPicPr>
            <p:cNvPr id="63" name="object 63"/>
            <p:cNvPicPr/>
            <p:nvPr/>
          </p:nvPicPr>
          <p:blipFill>
            <a:blip r:embed="rId8" cstate="print"/>
            <a:stretch>
              <a:fillRect/>
            </a:stretch>
          </p:blipFill>
          <p:spPr>
            <a:xfrm>
              <a:off x="2436811" y="3180399"/>
              <a:ext cx="245351" cy="246887"/>
            </a:xfrm>
            <a:prstGeom prst="rect">
              <a:avLst/>
            </a:prstGeom>
          </p:spPr>
        </p:pic>
        <p:sp>
          <p:nvSpPr>
            <p:cNvPr id="64" name="object 64"/>
            <p:cNvSpPr/>
            <p:nvPr/>
          </p:nvSpPr>
          <p:spPr>
            <a:xfrm>
              <a:off x="2436811" y="3180399"/>
              <a:ext cx="245745" cy="247015"/>
            </a:xfrm>
            <a:custGeom>
              <a:avLst/>
              <a:gdLst/>
              <a:ahLst/>
              <a:cxnLst/>
              <a:rect l="l" t="t" r="r" b="b"/>
              <a:pathLst>
                <a:path w="245744" h="247014">
                  <a:moveTo>
                    <a:pt x="0" y="123443"/>
                  </a:moveTo>
                  <a:lnTo>
                    <a:pt x="9641" y="75395"/>
                  </a:lnTo>
                  <a:lnTo>
                    <a:pt x="35933" y="36156"/>
                  </a:lnTo>
                  <a:lnTo>
                    <a:pt x="74929" y="9701"/>
                  </a:lnTo>
                  <a:lnTo>
                    <a:pt x="122682" y="0"/>
                  </a:lnTo>
                  <a:lnTo>
                    <a:pt x="170427" y="9701"/>
                  </a:lnTo>
                  <a:lnTo>
                    <a:pt x="209419" y="36156"/>
                  </a:lnTo>
                  <a:lnTo>
                    <a:pt x="235710" y="75395"/>
                  </a:lnTo>
                  <a:lnTo>
                    <a:pt x="245351" y="123443"/>
                  </a:lnTo>
                  <a:lnTo>
                    <a:pt x="235710" y="171492"/>
                  </a:lnTo>
                  <a:lnTo>
                    <a:pt x="209419" y="210731"/>
                  </a:lnTo>
                  <a:lnTo>
                    <a:pt x="170427" y="237186"/>
                  </a:lnTo>
                  <a:lnTo>
                    <a:pt x="122682" y="246887"/>
                  </a:lnTo>
                  <a:lnTo>
                    <a:pt x="74929" y="237186"/>
                  </a:lnTo>
                  <a:lnTo>
                    <a:pt x="35933" y="210731"/>
                  </a:lnTo>
                  <a:lnTo>
                    <a:pt x="9641" y="171492"/>
                  </a:lnTo>
                  <a:lnTo>
                    <a:pt x="0" y="123443"/>
                  </a:lnTo>
                  <a:close/>
                </a:path>
              </a:pathLst>
            </a:custGeom>
            <a:ln w="19050">
              <a:solidFill>
                <a:srgbClr val="FFFFFF"/>
              </a:solidFill>
            </a:ln>
          </p:spPr>
          <p:txBody>
            <a:bodyPr wrap="square" lIns="0" tIns="0" rIns="0" bIns="0" rtlCol="0"/>
            <a:lstStyle/>
            <a:p>
              <a:endParaRPr/>
            </a:p>
          </p:txBody>
        </p:sp>
        <p:pic>
          <p:nvPicPr>
            <p:cNvPr id="65" name="object 65"/>
            <p:cNvPicPr/>
            <p:nvPr/>
          </p:nvPicPr>
          <p:blipFill>
            <a:blip r:embed="rId8" cstate="print"/>
            <a:stretch>
              <a:fillRect/>
            </a:stretch>
          </p:blipFill>
          <p:spPr>
            <a:xfrm>
              <a:off x="2731362" y="3180399"/>
              <a:ext cx="245351" cy="246887"/>
            </a:xfrm>
            <a:prstGeom prst="rect">
              <a:avLst/>
            </a:prstGeom>
          </p:spPr>
        </p:pic>
        <p:sp>
          <p:nvSpPr>
            <p:cNvPr id="66" name="object 66"/>
            <p:cNvSpPr/>
            <p:nvPr/>
          </p:nvSpPr>
          <p:spPr>
            <a:xfrm>
              <a:off x="2731362" y="3180399"/>
              <a:ext cx="245745" cy="247015"/>
            </a:xfrm>
            <a:custGeom>
              <a:avLst/>
              <a:gdLst/>
              <a:ahLst/>
              <a:cxnLst/>
              <a:rect l="l" t="t" r="r" b="b"/>
              <a:pathLst>
                <a:path w="245744" h="247014">
                  <a:moveTo>
                    <a:pt x="0" y="123443"/>
                  </a:moveTo>
                  <a:lnTo>
                    <a:pt x="9641" y="75395"/>
                  </a:lnTo>
                  <a:lnTo>
                    <a:pt x="35933" y="36156"/>
                  </a:lnTo>
                  <a:lnTo>
                    <a:pt x="74929" y="9701"/>
                  </a:lnTo>
                  <a:lnTo>
                    <a:pt x="122682" y="0"/>
                  </a:lnTo>
                  <a:lnTo>
                    <a:pt x="170427" y="9701"/>
                  </a:lnTo>
                  <a:lnTo>
                    <a:pt x="209419" y="36156"/>
                  </a:lnTo>
                  <a:lnTo>
                    <a:pt x="235710" y="75395"/>
                  </a:lnTo>
                  <a:lnTo>
                    <a:pt x="245351" y="123443"/>
                  </a:lnTo>
                  <a:lnTo>
                    <a:pt x="235710" y="171492"/>
                  </a:lnTo>
                  <a:lnTo>
                    <a:pt x="209419" y="210731"/>
                  </a:lnTo>
                  <a:lnTo>
                    <a:pt x="170427" y="237186"/>
                  </a:lnTo>
                  <a:lnTo>
                    <a:pt x="122682" y="246887"/>
                  </a:lnTo>
                  <a:lnTo>
                    <a:pt x="74929" y="237186"/>
                  </a:lnTo>
                  <a:lnTo>
                    <a:pt x="35933" y="210731"/>
                  </a:lnTo>
                  <a:lnTo>
                    <a:pt x="9641" y="171492"/>
                  </a:lnTo>
                  <a:lnTo>
                    <a:pt x="0" y="123443"/>
                  </a:lnTo>
                  <a:close/>
                </a:path>
              </a:pathLst>
            </a:custGeom>
            <a:ln w="19050">
              <a:solidFill>
                <a:srgbClr val="FFFFFF"/>
              </a:solidFill>
            </a:ln>
          </p:spPr>
          <p:txBody>
            <a:bodyPr wrap="square" lIns="0" tIns="0" rIns="0" bIns="0" rtlCol="0"/>
            <a:lstStyle/>
            <a:p>
              <a:endParaRPr/>
            </a:p>
          </p:txBody>
        </p:sp>
        <p:pic>
          <p:nvPicPr>
            <p:cNvPr id="67" name="object 67"/>
            <p:cNvPicPr/>
            <p:nvPr/>
          </p:nvPicPr>
          <p:blipFill>
            <a:blip r:embed="rId9" cstate="print"/>
            <a:stretch>
              <a:fillRect/>
            </a:stretch>
          </p:blipFill>
          <p:spPr>
            <a:xfrm>
              <a:off x="3025912" y="3180399"/>
              <a:ext cx="245351" cy="246887"/>
            </a:xfrm>
            <a:prstGeom prst="rect">
              <a:avLst/>
            </a:prstGeom>
          </p:spPr>
        </p:pic>
        <p:sp>
          <p:nvSpPr>
            <p:cNvPr id="68" name="object 68"/>
            <p:cNvSpPr/>
            <p:nvPr/>
          </p:nvSpPr>
          <p:spPr>
            <a:xfrm>
              <a:off x="3025912" y="3180399"/>
              <a:ext cx="245745" cy="247015"/>
            </a:xfrm>
            <a:custGeom>
              <a:avLst/>
              <a:gdLst/>
              <a:ahLst/>
              <a:cxnLst/>
              <a:rect l="l" t="t" r="r" b="b"/>
              <a:pathLst>
                <a:path w="245745" h="247014">
                  <a:moveTo>
                    <a:pt x="0" y="123443"/>
                  </a:moveTo>
                  <a:lnTo>
                    <a:pt x="9641" y="75395"/>
                  </a:lnTo>
                  <a:lnTo>
                    <a:pt x="35933" y="36156"/>
                  </a:lnTo>
                  <a:lnTo>
                    <a:pt x="74929" y="9701"/>
                  </a:lnTo>
                  <a:lnTo>
                    <a:pt x="122682" y="0"/>
                  </a:lnTo>
                  <a:lnTo>
                    <a:pt x="170427" y="9701"/>
                  </a:lnTo>
                  <a:lnTo>
                    <a:pt x="209419" y="36156"/>
                  </a:lnTo>
                  <a:lnTo>
                    <a:pt x="235710" y="75395"/>
                  </a:lnTo>
                  <a:lnTo>
                    <a:pt x="245351" y="123443"/>
                  </a:lnTo>
                  <a:lnTo>
                    <a:pt x="235710" y="171492"/>
                  </a:lnTo>
                  <a:lnTo>
                    <a:pt x="209419" y="210731"/>
                  </a:lnTo>
                  <a:lnTo>
                    <a:pt x="170427" y="237186"/>
                  </a:lnTo>
                  <a:lnTo>
                    <a:pt x="122682" y="246887"/>
                  </a:lnTo>
                  <a:lnTo>
                    <a:pt x="74929" y="237186"/>
                  </a:lnTo>
                  <a:lnTo>
                    <a:pt x="35933" y="210731"/>
                  </a:lnTo>
                  <a:lnTo>
                    <a:pt x="9641" y="171492"/>
                  </a:lnTo>
                  <a:lnTo>
                    <a:pt x="0" y="123443"/>
                  </a:lnTo>
                  <a:close/>
                </a:path>
              </a:pathLst>
            </a:custGeom>
            <a:ln w="19050">
              <a:solidFill>
                <a:srgbClr val="FFFFFF"/>
              </a:solidFill>
            </a:ln>
          </p:spPr>
          <p:txBody>
            <a:bodyPr wrap="square" lIns="0" tIns="0" rIns="0" bIns="0" rtlCol="0"/>
            <a:lstStyle/>
            <a:p>
              <a:endParaRPr/>
            </a:p>
          </p:txBody>
        </p:sp>
      </p:grpSp>
      <p:sp>
        <p:nvSpPr>
          <p:cNvPr id="69" name="object 69"/>
          <p:cNvSpPr txBox="1"/>
          <p:nvPr/>
        </p:nvSpPr>
        <p:spPr>
          <a:xfrm>
            <a:off x="2505513" y="3219515"/>
            <a:ext cx="694055" cy="162560"/>
          </a:xfrm>
          <a:prstGeom prst="rect">
            <a:avLst/>
          </a:prstGeom>
        </p:spPr>
        <p:txBody>
          <a:bodyPr vert="horz" wrap="square" lIns="0" tIns="12700" rIns="0" bIns="0" rtlCol="0">
            <a:spAutoFit/>
          </a:bodyPr>
          <a:lstStyle/>
          <a:p>
            <a:pPr marL="12700">
              <a:lnSpc>
                <a:spcPct val="100000"/>
              </a:lnSpc>
              <a:spcBef>
                <a:spcPts val="100"/>
              </a:spcBef>
              <a:tabLst>
                <a:tab pos="306705" algn="l"/>
                <a:tab pos="604520" algn="l"/>
              </a:tabLst>
            </a:pPr>
            <a:r>
              <a:rPr sz="900" b="1" spc="-50" dirty="0">
                <a:solidFill>
                  <a:srgbClr val="FFFFFF"/>
                </a:solidFill>
                <a:latin typeface="Arial"/>
                <a:cs typeface="Arial"/>
              </a:rPr>
              <a:t>B</a:t>
            </a:r>
            <a:r>
              <a:rPr sz="900" b="1" dirty="0">
                <a:solidFill>
                  <a:srgbClr val="FFFFFF"/>
                </a:solidFill>
                <a:latin typeface="Arial"/>
                <a:cs typeface="Arial"/>
              </a:rPr>
              <a:t>	</a:t>
            </a:r>
            <a:r>
              <a:rPr sz="900" b="1" spc="-50" dirty="0">
                <a:solidFill>
                  <a:srgbClr val="FFFFFF"/>
                </a:solidFill>
                <a:latin typeface="Arial"/>
                <a:cs typeface="Arial"/>
              </a:rPr>
              <a:t>D</a:t>
            </a:r>
            <a:r>
              <a:rPr sz="900" b="1" dirty="0">
                <a:solidFill>
                  <a:srgbClr val="FFFFFF"/>
                </a:solidFill>
                <a:latin typeface="Arial"/>
                <a:cs typeface="Arial"/>
              </a:rPr>
              <a:t>	</a:t>
            </a:r>
            <a:r>
              <a:rPr sz="900" b="1" spc="-50" dirty="0">
                <a:solidFill>
                  <a:srgbClr val="FFFFFF"/>
                </a:solidFill>
                <a:latin typeface="Arial"/>
                <a:cs typeface="Arial"/>
              </a:rPr>
              <a:t>E</a:t>
            </a:r>
            <a:endParaRPr sz="900">
              <a:latin typeface="Arial"/>
              <a:cs typeface="Arial"/>
            </a:endParaRPr>
          </a:p>
        </p:txBody>
      </p:sp>
      <p:sp>
        <p:nvSpPr>
          <p:cNvPr id="70" name="object 70"/>
          <p:cNvSpPr txBox="1"/>
          <p:nvPr/>
        </p:nvSpPr>
        <p:spPr>
          <a:xfrm>
            <a:off x="777443" y="2382568"/>
            <a:ext cx="1038860" cy="269875"/>
          </a:xfrm>
          <a:prstGeom prst="rect">
            <a:avLst/>
          </a:prstGeom>
        </p:spPr>
        <p:txBody>
          <a:bodyPr vert="horz" wrap="square" lIns="0" tIns="12700" rIns="0" bIns="0" rtlCol="0">
            <a:spAutoFit/>
          </a:bodyPr>
          <a:lstStyle/>
          <a:p>
            <a:pPr marL="38100">
              <a:lnSpc>
                <a:spcPct val="100000"/>
              </a:lnSpc>
              <a:spcBef>
                <a:spcPts val="100"/>
              </a:spcBef>
            </a:pPr>
            <a:r>
              <a:rPr sz="800" b="1" spc="-10" dirty="0">
                <a:latin typeface="Arial"/>
                <a:cs typeface="Arial"/>
              </a:rPr>
              <a:t>Primary</a:t>
            </a:r>
            <a:endParaRPr sz="800">
              <a:latin typeface="Arial"/>
              <a:cs typeface="Arial"/>
            </a:endParaRPr>
          </a:p>
          <a:p>
            <a:pPr marL="38100">
              <a:lnSpc>
                <a:spcPct val="100000"/>
              </a:lnSpc>
            </a:pPr>
            <a:r>
              <a:rPr sz="800" b="1" dirty="0">
                <a:latin typeface="Arial"/>
                <a:cs typeface="Arial"/>
              </a:rPr>
              <a:t>Evaluation</a:t>
            </a:r>
            <a:r>
              <a:rPr sz="800" b="1" spc="-50" dirty="0">
                <a:latin typeface="Arial"/>
                <a:cs typeface="Arial"/>
              </a:rPr>
              <a:t> </a:t>
            </a:r>
            <a:r>
              <a:rPr sz="800" b="1" spc="-10" dirty="0">
                <a:latin typeface="Arial"/>
                <a:cs typeface="Arial"/>
              </a:rPr>
              <a:t>Metrics</a:t>
            </a:r>
            <a:r>
              <a:rPr sz="750" b="1" spc="-15" baseline="27777" dirty="0">
                <a:latin typeface="Arial"/>
                <a:cs typeface="Arial"/>
              </a:rPr>
              <a:t>*</a:t>
            </a:r>
            <a:r>
              <a:rPr sz="800" b="1" spc="-10" dirty="0">
                <a:latin typeface="Arial"/>
                <a:cs typeface="Arial"/>
              </a:rPr>
              <a:t>:</a:t>
            </a:r>
            <a:endParaRPr sz="800">
              <a:latin typeface="Arial"/>
              <a:cs typeface="Arial"/>
            </a:endParaRPr>
          </a:p>
        </p:txBody>
      </p:sp>
      <p:sp>
        <p:nvSpPr>
          <p:cNvPr id="71" name="object 71"/>
          <p:cNvSpPr txBox="1"/>
          <p:nvPr/>
        </p:nvSpPr>
        <p:spPr>
          <a:xfrm>
            <a:off x="849515" y="3635200"/>
            <a:ext cx="3496310" cy="369570"/>
          </a:xfrm>
          <a:prstGeom prst="rect">
            <a:avLst/>
          </a:prstGeom>
        </p:spPr>
        <p:txBody>
          <a:bodyPr vert="horz" wrap="square" lIns="0" tIns="13335" rIns="0" bIns="0" rtlCol="0">
            <a:spAutoFit/>
          </a:bodyPr>
          <a:lstStyle/>
          <a:p>
            <a:pPr marL="37465" marR="30480" indent="-1905" algn="ctr">
              <a:lnSpc>
                <a:spcPct val="100000"/>
              </a:lnSpc>
              <a:spcBef>
                <a:spcPts val="105"/>
              </a:spcBef>
            </a:pPr>
            <a:r>
              <a:rPr sz="750" b="1" dirty="0">
                <a:solidFill>
                  <a:srgbClr val="065BAA"/>
                </a:solidFill>
                <a:latin typeface="Arial"/>
                <a:cs typeface="Arial"/>
              </a:rPr>
              <a:t>Clinical</a:t>
            </a:r>
            <a:r>
              <a:rPr sz="750" b="1" spc="-35" dirty="0">
                <a:solidFill>
                  <a:srgbClr val="065BAA"/>
                </a:solidFill>
                <a:latin typeface="Arial"/>
                <a:cs typeface="Arial"/>
              </a:rPr>
              <a:t> </a:t>
            </a:r>
            <a:r>
              <a:rPr sz="750" b="1" dirty="0">
                <a:solidFill>
                  <a:srgbClr val="065BAA"/>
                </a:solidFill>
                <a:latin typeface="Arial"/>
                <a:cs typeface="Arial"/>
              </a:rPr>
              <a:t>pathways</a:t>
            </a:r>
            <a:r>
              <a:rPr sz="750" b="1" spc="-25" dirty="0">
                <a:solidFill>
                  <a:srgbClr val="065BAA"/>
                </a:solidFill>
                <a:latin typeface="Arial"/>
                <a:cs typeface="Arial"/>
              </a:rPr>
              <a:t> </a:t>
            </a:r>
            <a:r>
              <a:rPr sz="750" b="1" dirty="0">
                <a:solidFill>
                  <a:srgbClr val="065BAA"/>
                </a:solidFill>
                <a:latin typeface="Arial"/>
                <a:cs typeface="Arial"/>
              </a:rPr>
              <a:t>are</a:t>
            </a:r>
            <a:r>
              <a:rPr sz="750" b="1" spc="-50" dirty="0">
                <a:solidFill>
                  <a:srgbClr val="065BAA"/>
                </a:solidFill>
                <a:latin typeface="Arial"/>
                <a:cs typeface="Arial"/>
              </a:rPr>
              <a:t> </a:t>
            </a:r>
            <a:r>
              <a:rPr sz="750" b="1" dirty="0">
                <a:solidFill>
                  <a:srgbClr val="065BAA"/>
                </a:solidFill>
                <a:latin typeface="Arial"/>
                <a:cs typeface="Arial"/>
              </a:rPr>
              <a:t>formalized</a:t>
            </a:r>
            <a:r>
              <a:rPr sz="750" b="1" spc="-50" dirty="0">
                <a:solidFill>
                  <a:srgbClr val="065BAA"/>
                </a:solidFill>
                <a:latin typeface="Arial"/>
                <a:cs typeface="Arial"/>
              </a:rPr>
              <a:t> </a:t>
            </a:r>
            <a:r>
              <a:rPr sz="750" b="1" dirty="0">
                <a:solidFill>
                  <a:srgbClr val="065BAA"/>
                </a:solidFill>
                <a:latin typeface="Arial"/>
                <a:cs typeface="Arial"/>
              </a:rPr>
              <a:t>treatment</a:t>
            </a:r>
            <a:r>
              <a:rPr sz="750" b="1" spc="-50" dirty="0">
                <a:solidFill>
                  <a:srgbClr val="065BAA"/>
                </a:solidFill>
                <a:latin typeface="Arial"/>
                <a:cs typeface="Arial"/>
              </a:rPr>
              <a:t> </a:t>
            </a:r>
            <a:r>
              <a:rPr sz="750" b="1" dirty="0">
                <a:solidFill>
                  <a:srgbClr val="065BAA"/>
                </a:solidFill>
                <a:latin typeface="Arial"/>
                <a:cs typeface="Arial"/>
              </a:rPr>
              <a:t>or</a:t>
            </a:r>
            <a:r>
              <a:rPr sz="750" b="1" spc="-10" dirty="0">
                <a:solidFill>
                  <a:srgbClr val="065BAA"/>
                </a:solidFill>
                <a:latin typeface="Arial"/>
                <a:cs typeface="Arial"/>
              </a:rPr>
              <a:t> </a:t>
            </a:r>
            <a:r>
              <a:rPr sz="750" b="1" dirty="0">
                <a:solidFill>
                  <a:srgbClr val="065BAA"/>
                </a:solidFill>
                <a:latin typeface="Arial"/>
                <a:cs typeface="Arial"/>
              </a:rPr>
              <a:t>diagnostic</a:t>
            </a:r>
            <a:r>
              <a:rPr sz="750" b="1" spc="-25" dirty="0">
                <a:solidFill>
                  <a:srgbClr val="065BAA"/>
                </a:solidFill>
                <a:latin typeface="Arial"/>
                <a:cs typeface="Arial"/>
              </a:rPr>
              <a:t> </a:t>
            </a:r>
            <a:r>
              <a:rPr sz="750" b="1" spc="-10" dirty="0">
                <a:solidFill>
                  <a:srgbClr val="065BAA"/>
                </a:solidFill>
                <a:latin typeface="Arial"/>
                <a:cs typeface="Arial"/>
              </a:rPr>
              <a:t>recommendations </a:t>
            </a:r>
            <a:r>
              <a:rPr sz="750" b="1" dirty="0">
                <a:solidFill>
                  <a:srgbClr val="065BAA"/>
                </a:solidFill>
                <a:latin typeface="Arial"/>
                <a:cs typeface="Arial"/>
              </a:rPr>
              <a:t>based</a:t>
            </a:r>
            <a:r>
              <a:rPr sz="750" b="1" spc="-30" dirty="0">
                <a:solidFill>
                  <a:srgbClr val="065BAA"/>
                </a:solidFill>
                <a:latin typeface="Arial"/>
                <a:cs typeface="Arial"/>
              </a:rPr>
              <a:t> </a:t>
            </a:r>
            <a:r>
              <a:rPr sz="750" b="1" dirty="0">
                <a:solidFill>
                  <a:srgbClr val="065BAA"/>
                </a:solidFill>
                <a:latin typeface="Arial"/>
                <a:cs typeface="Arial"/>
              </a:rPr>
              <a:t>on</a:t>
            </a:r>
            <a:r>
              <a:rPr sz="750" b="1" spc="-10" dirty="0">
                <a:solidFill>
                  <a:srgbClr val="065BAA"/>
                </a:solidFill>
                <a:latin typeface="Arial"/>
                <a:cs typeface="Arial"/>
              </a:rPr>
              <a:t> </a:t>
            </a:r>
            <a:r>
              <a:rPr sz="750" b="1" dirty="0">
                <a:solidFill>
                  <a:srgbClr val="065BAA"/>
                </a:solidFill>
                <a:latin typeface="Arial"/>
                <a:cs typeface="Arial"/>
              </a:rPr>
              <a:t>efficacy,</a:t>
            </a:r>
            <a:r>
              <a:rPr sz="750" b="1" spc="-45" dirty="0">
                <a:solidFill>
                  <a:srgbClr val="065BAA"/>
                </a:solidFill>
                <a:latin typeface="Arial"/>
                <a:cs typeface="Arial"/>
              </a:rPr>
              <a:t> </a:t>
            </a:r>
            <a:r>
              <a:rPr sz="750" b="1" dirty="0">
                <a:solidFill>
                  <a:srgbClr val="065BAA"/>
                </a:solidFill>
                <a:latin typeface="Arial"/>
                <a:cs typeface="Arial"/>
              </a:rPr>
              <a:t>safety,</a:t>
            </a:r>
            <a:r>
              <a:rPr sz="750" b="1" spc="-30" dirty="0">
                <a:solidFill>
                  <a:srgbClr val="065BAA"/>
                </a:solidFill>
                <a:latin typeface="Arial"/>
                <a:cs typeface="Arial"/>
              </a:rPr>
              <a:t> </a:t>
            </a:r>
            <a:r>
              <a:rPr sz="750" b="1" dirty="0">
                <a:solidFill>
                  <a:srgbClr val="065BAA"/>
                </a:solidFill>
                <a:latin typeface="Arial"/>
                <a:cs typeface="Arial"/>
              </a:rPr>
              <a:t>and</a:t>
            </a:r>
            <a:r>
              <a:rPr sz="750" b="1" spc="-15" dirty="0">
                <a:solidFill>
                  <a:srgbClr val="065BAA"/>
                </a:solidFill>
                <a:latin typeface="Arial"/>
                <a:cs typeface="Arial"/>
              </a:rPr>
              <a:t> </a:t>
            </a:r>
            <a:r>
              <a:rPr sz="750" b="1" dirty="0">
                <a:solidFill>
                  <a:srgbClr val="065BAA"/>
                </a:solidFill>
                <a:latin typeface="Arial"/>
                <a:cs typeface="Arial"/>
              </a:rPr>
              <a:t>cost,</a:t>
            </a:r>
            <a:r>
              <a:rPr sz="750" b="1" spc="-15" dirty="0">
                <a:solidFill>
                  <a:srgbClr val="065BAA"/>
                </a:solidFill>
                <a:latin typeface="Arial"/>
                <a:cs typeface="Arial"/>
              </a:rPr>
              <a:t> </a:t>
            </a:r>
            <a:r>
              <a:rPr sz="750" b="1" dirty="0">
                <a:solidFill>
                  <a:srgbClr val="065BAA"/>
                </a:solidFill>
                <a:latin typeface="Arial"/>
                <a:cs typeface="Arial"/>
              </a:rPr>
              <a:t>and</a:t>
            </a:r>
            <a:r>
              <a:rPr sz="750" b="1" spc="-20" dirty="0">
                <a:solidFill>
                  <a:srgbClr val="065BAA"/>
                </a:solidFill>
                <a:latin typeface="Arial"/>
                <a:cs typeface="Arial"/>
              </a:rPr>
              <a:t> </a:t>
            </a:r>
            <a:r>
              <a:rPr sz="750" b="1" dirty="0">
                <a:solidFill>
                  <a:srgbClr val="065BAA"/>
                </a:solidFill>
                <a:latin typeface="Arial"/>
                <a:cs typeface="Arial"/>
              </a:rPr>
              <a:t>are</a:t>
            </a:r>
            <a:r>
              <a:rPr sz="750" b="1" spc="-40" dirty="0">
                <a:solidFill>
                  <a:srgbClr val="065BAA"/>
                </a:solidFill>
                <a:latin typeface="Arial"/>
                <a:cs typeface="Arial"/>
              </a:rPr>
              <a:t> </a:t>
            </a:r>
            <a:r>
              <a:rPr sz="750" b="1" dirty="0">
                <a:solidFill>
                  <a:srgbClr val="065BAA"/>
                </a:solidFill>
                <a:latin typeface="Arial"/>
                <a:cs typeface="Arial"/>
              </a:rPr>
              <a:t>distinct</a:t>
            </a:r>
            <a:r>
              <a:rPr sz="750" b="1" spc="-20" dirty="0">
                <a:solidFill>
                  <a:srgbClr val="065BAA"/>
                </a:solidFill>
                <a:latin typeface="Arial"/>
                <a:cs typeface="Arial"/>
              </a:rPr>
              <a:t> </a:t>
            </a:r>
            <a:r>
              <a:rPr sz="750" b="1" dirty="0">
                <a:solidFill>
                  <a:srgbClr val="065BAA"/>
                </a:solidFill>
                <a:latin typeface="Arial"/>
                <a:cs typeface="Arial"/>
              </a:rPr>
              <a:t>from</a:t>
            </a:r>
            <a:r>
              <a:rPr sz="750" b="1" spc="-35" dirty="0">
                <a:solidFill>
                  <a:srgbClr val="065BAA"/>
                </a:solidFill>
                <a:latin typeface="Arial"/>
                <a:cs typeface="Arial"/>
              </a:rPr>
              <a:t> </a:t>
            </a:r>
            <a:r>
              <a:rPr sz="750" b="1" dirty="0">
                <a:solidFill>
                  <a:srgbClr val="065BAA"/>
                </a:solidFill>
                <a:latin typeface="Arial"/>
                <a:cs typeface="Arial"/>
              </a:rPr>
              <a:t>clinical</a:t>
            </a:r>
            <a:r>
              <a:rPr sz="750" b="1" spc="-40" dirty="0">
                <a:solidFill>
                  <a:srgbClr val="065BAA"/>
                </a:solidFill>
                <a:latin typeface="Arial"/>
                <a:cs typeface="Arial"/>
              </a:rPr>
              <a:t> </a:t>
            </a:r>
            <a:r>
              <a:rPr sz="750" b="1" spc="-10" dirty="0">
                <a:solidFill>
                  <a:srgbClr val="065BAA"/>
                </a:solidFill>
                <a:latin typeface="Arial"/>
                <a:cs typeface="Arial"/>
              </a:rPr>
              <a:t>guidelines </a:t>
            </a:r>
            <a:r>
              <a:rPr sz="750" b="1" dirty="0">
                <a:solidFill>
                  <a:srgbClr val="065BAA"/>
                </a:solidFill>
                <a:latin typeface="Arial"/>
                <a:cs typeface="Arial"/>
              </a:rPr>
              <a:t>(eg,</a:t>
            </a:r>
            <a:r>
              <a:rPr sz="750" b="1" spc="-15" dirty="0">
                <a:solidFill>
                  <a:srgbClr val="065BAA"/>
                </a:solidFill>
                <a:latin typeface="Arial"/>
                <a:cs typeface="Arial"/>
              </a:rPr>
              <a:t> </a:t>
            </a:r>
            <a:r>
              <a:rPr sz="750" b="1" dirty="0">
                <a:solidFill>
                  <a:srgbClr val="065BAA"/>
                </a:solidFill>
                <a:latin typeface="Arial"/>
                <a:cs typeface="Arial"/>
              </a:rPr>
              <a:t>NCCN</a:t>
            </a:r>
            <a:r>
              <a:rPr sz="750" b="1" spc="-30" dirty="0">
                <a:solidFill>
                  <a:srgbClr val="065BAA"/>
                </a:solidFill>
                <a:latin typeface="Arial"/>
                <a:cs typeface="Arial"/>
              </a:rPr>
              <a:t> </a:t>
            </a:r>
            <a:r>
              <a:rPr sz="750" b="1" spc="-10" dirty="0">
                <a:solidFill>
                  <a:srgbClr val="065BAA"/>
                </a:solidFill>
                <a:latin typeface="Arial"/>
                <a:cs typeface="Arial"/>
              </a:rPr>
              <a:t>Guidelines</a:t>
            </a:r>
            <a:r>
              <a:rPr sz="750" spc="-15" baseline="27777" dirty="0">
                <a:solidFill>
                  <a:srgbClr val="065BAA"/>
                </a:solidFill>
                <a:latin typeface="Arial"/>
                <a:cs typeface="Arial"/>
              </a:rPr>
              <a:t>®</a:t>
            </a:r>
            <a:r>
              <a:rPr sz="750" b="1" spc="-10" dirty="0">
                <a:solidFill>
                  <a:srgbClr val="065BAA"/>
                </a:solidFill>
                <a:latin typeface="Arial"/>
                <a:cs typeface="Arial"/>
              </a:rPr>
              <a:t>)</a:t>
            </a:r>
            <a:endParaRPr sz="750">
              <a:latin typeface="Arial"/>
              <a:cs typeface="Arial"/>
            </a:endParaRPr>
          </a:p>
        </p:txBody>
      </p:sp>
      <p:sp>
        <p:nvSpPr>
          <p:cNvPr id="72" name="object 72"/>
          <p:cNvSpPr/>
          <p:nvPr/>
        </p:nvSpPr>
        <p:spPr>
          <a:xfrm>
            <a:off x="4820607" y="3601886"/>
            <a:ext cx="3770629" cy="441325"/>
          </a:xfrm>
          <a:custGeom>
            <a:avLst/>
            <a:gdLst/>
            <a:ahLst/>
            <a:cxnLst/>
            <a:rect l="l" t="t" r="r" b="b"/>
            <a:pathLst>
              <a:path w="3770629" h="441325">
                <a:moveTo>
                  <a:pt x="3770274" y="0"/>
                </a:moveTo>
                <a:lnTo>
                  <a:pt x="163360" y="0"/>
                </a:lnTo>
                <a:lnTo>
                  <a:pt x="119932" y="5835"/>
                </a:lnTo>
                <a:lnTo>
                  <a:pt x="80909" y="22303"/>
                </a:lnTo>
                <a:lnTo>
                  <a:pt x="47847" y="47847"/>
                </a:lnTo>
                <a:lnTo>
                  <a:pt x="22303" y="80909"/>
                </a:lnTo>
                <a:lnTo>
                  <a:pt x="5835" y="119932"/>
                </a:lnTo>
                <a:lnTo>
                  <a:pt x="0" y="163360"/>
                </a:lnTo>
                <a:lnTo>
                  <a:pt x="0" y="441020"/>
                </a:lnTo>
                <a:lnTo>
                  <a:pt x="3606914" y="441020"/>
                </a:lnTo>
                <a:lnTo>
                  <a:pt x="3650341" y="435184"/>
                </a:lnTo>
                <a:lnTo>
                  <a:pt x="3689365" y="418716"/>
                </a:lnTo>
                <a:lnTo>
                  <a:pt x="3722427" y="393172"/>
                </a:lnTo>
                <a:lnTo>
                  <a:pt x="3747970" y="360110"/>
                </a:lnTo>
                <a:lnTo>
                  <a:pt x="3764438" y="321087"/>
                </a:lnTo>
                <a:lnTo>
                  <a:pt x="3770274" y="277660"/>
                </a:lnTo>
                <a:lnTo>
                  <a:pt x="3770274" y="0"/>
                </a:lnTo>
                <a:close/>
              </a:path>
            </a:pathLst>
          </a:custGeom>
          <a:solidFill>
            <a:srgbClr val="B3D5F0">
              <a:alpha val="39605"/>
            </a:srgbClr>
          </a:solidFill>
        </p:spPr>
        <p:txBody>
          <a:bodyPr wrap="square" lIns="0" tIns="0" rIns="0" bIns="0" rtlCol="0"/>
          <a:lstStyle/>
          <a:p>
            <a:endParaRPr/>
          </a:p>
        </p:txBody>
      </p:sp>
      <p:sp>
        <p:nvSpPr>
          <p:cNvPr id="73" name="object 73"/>
          <p:cNvSpPr txBox="1"/>
          <p:nvPr/>
        </p:nvSpPr>
        <p:spPr>
          <a:xfrm>
            <a:off x="5070662" y="3692350"/>
            <a:ext cx="3268979" cy="255270"/>
          </a:xfrm>
          <a:prstGeom prst="rect">
            <a:avLst/>
          </a:prstGeom>
        </p:spPr>
        <p:txBody>
          <a:bodyPr vert="horz" wrap="square" lIns="0" tIns="13335" rIns="0" bIns="0" rtlCol="0">
            <a:spAutoFit/>
          </a:bodyPr>
          <a:lstStyle/>
          <a:p>
            <a:pPr marL="12700" marR="5080" indent="86360">
              <a:lnSpc>
                <a:spcPct val="100000"/>
              </a:lnSpc>
              <a:spcBef>
                <a:spcPts val="105"/>
              </a:spcBef>
            </a:pPr>
            <a:r>
              <a:rPr sz="750" b="1" dirty="0">
                <a:solidFill>
                  <a:srgbClr val="065BAA"/>
                </a:solidFill>
                <a:latin typeface="Arial"/>
                <a:cs typeface="Arial"/>
              </a:rPr>
              <a:t>Pathways</a:t>
            </a:r>
            <a:r>
              <a:rPr sz="750" b="1" spc="-15" dirty="0">
                <a:solidFill>
                  <a:srgbClr val="065BAA"/>
                </a:solidFill>
                <a:latin typeface="Arial"/>
                <a:cs typeface="Arial"/>
              </a:rPr>
              <a:t> </a:t>
            </a:r>
            <a:r>
              <a:rPr sz="750" b="1" dirty="0">
                <a:solidFill>
                  <a:srgbClr val="065BAA"/>
                </a:solidFill>
                <a:latin typeface="Arial"/>
                <a:cs typeface="Arial"/>
              </a:rPr>
              <a:t>are</a:t>
            </a:r>
            <a:r>
              <a:rPr sz="750" b="1" spc="-10" dirty="0">
                <a:solidFill>
                  <a:srgbClr val="065BAA"/>
                </a:solidFill>
                <a:latin typeface="Arial"/>
                <a:cs typeface="Arial"/>
              </a:rPr>
              <a:t> developed</a:t>
            </a:r>
            <a:r>
              <a:rPr sz="750" b="1" spc="-5" dirty="0">
                <a:solidFill>
                  <a:srgbClr val="065BAA"/>
                </a:solidFill>
                <a:latin typeface="Arial"/>
                <a:cs typeface="Arial"/>
              </a:rPr>
              <a:t> </a:t>
            </a:r>
            <a:r>
              <a:rPr sz="750" b="1" dirty="0">
                <a:solidFill>
                  <a:srgbClr val="065BAA"/>
                </a:solidFill>
                <a:latin typeface="Arial"/>
                <a:cs typeface="Arial"/>
              </a:rPr>
              <a:t>to</a:t>
            </a:r>
            <a:r>
              <a:rPr sz="750" b="1" spc="10" dirty="0">
                <a:solidFill>
                  <a:srgbClr val="065BAA"/>
                </a:solidFill>
                <a:latin typeface="Arial"/>
                <a:cs typeface="Arial"/>
              </a:rPr>
              <a:t> </a:t>
            </a:r>
            <a:r>
              <a:rPr sz="750" b="1" spc="-10" dirty="0">
                <a:solidFill>
                  <a:srgbClr val="065BAA"/>
                </a:solidFill>
                <a:latin typeface="Arial"/>
                <a:cs typeface="Arial"/>
              </a:rPr>
              <a:t>standardize</a:t>
            </a:r>
            <a:r>
              <a:rPr sz="750" b="1" spc="-35" dirty="0">
                <a:solidFill>
                  <a:srgbClr val="065BAA"/>
                </a:solidFill>
                <a:latin typeface="Arial"/>
                <a:cs typeface="Arial"/>
              </a:rPr>
              <a:t> </a:t>
            </a:r>
            <a:r>
              <a:rPr sz="750" b="1" dirty="0">
                <a:solidFill>
                  <a:srgbClr val="065BAA"/>
                </a:solidFill>
                <a:latin typeface="Arial"/>
                <a:cs typeface="Arial"/>
              </a:rPr>
              <a:t>an</a:t>
            </a:r>
            <a:r>
              <a:rPr sz="750" b="1" spc="5" dirty="0">
                <a:solidFill>
                  <a:srgbClr val="065BAA"/>
                </a:solidFill>
                <a:latin typeface="Arial"/>
                <a:cs typeface="Arial"/>
              </a:rPr>
              <a:t> </a:t>
            </a:r>
            <a:r>
              <a:rPr sz="750" b="1" spc="-10" dirty="0">
                <a:solidFill>
                  <a:srgbClr val="065BAA"/>
                </a:solidFill>
                <a:latin typeface="Arial"/>
                <a:cs typeface="Arial"/>
              </a:rPr>
              <a:t>oncology</a:t>
            </a:r>
            <a:r>
              <a:rPr sz="750" b="1" spc="30" dirty="0">
                <a:solidFill>
                  <a:srgbClr val="065BAA"/>
                </a:solidFill>
                <a:latin typeface="Arial"/>
                <a:cs typeface="Arial"/>
              </a:rPr>
              <a:t> </a:t>
            </a:r>
            <a:r>
              <a:rPr sz="750" b="1" dirty="0">
                <a:solidFill>
                  <a:srgbClr val="065BAA"/>
                </a:solidFill>
                <a:latin typeface="Arial"/>
                <a:cs typeface="Arial"/>
              </a:rPr>
              <a:t>space</a:t>
            </a:r>
            <a:r>
              <a:rPr sz="750" b="1" spc="-15" dirty="0">
                <a:solidFill>
                  <a:srgbClr val="065BAA"/>
                </a:solidFill>
                <a:latin typeface="Arial"/>
                <a:cs typeface="Arial"/>
              </a:rPr>
              <a:t> </a:t>
            </a:r>
            <a:r>
              <a:rPr sz="750" b="1" dirty="0">
                <a:solidFill>
                  <a:srgbClr val="065BAA"/>
                </a:solidFill>
                <a:latin typeface="Arial"/>
                <a:cs typeface="Arial"/>
              </a:rPr>
              <a:t>which</a:t>
            </a:r>
            <a:r>
              <a:rPr sz="750" b="1" spc="-5" dirty="0">
                <a:solidFill>
                  <a:srgbClr val="065BAA"/>
                </a:solidFill>
                <a:latin typeface="Arial"/>
                <a:cs typeface="Arial"/>
              </a:rPr>
              <a:t> </a:t>
            </a:r>
            <a:r>
              <a:rPr sz="750" b="1" spc="-25" dirty="0">
                <a:solidFill>
                  <a:srgbClr val="065BAA"/>
                </a:solidFill>
                <a:latin typeface="Arial"/>
                <a:cs typeface="Arial"/>
              </a:rPr>
              <a:t>is</a:t>
            </a:r>
            <a:r>
              <a:rPr sz="750" b="1" spc="-10" dirty="0">
                <a:solidFill>
                  <a:srgbClr val="065BAA"/>
                </a:solidFill>
                <a:latin typeface="Arial"/>
                <a:cs typeface="Arial"/>
              </a:rPr>
              <a:t> increasingly</a:t>
            </a:r>
            <a:r>
              <a:rPr sz="750" b="1" spc="-40" dirty="0">
                <a:solidFill>
                  <a:srgbClr val="065BAA"/>
                </a:solidFill>
                <a:latin typeface="Arial"/>
                <a:cs typeface="Arial"/>
              </a:rPr>
              <a:t> </a:t>
            </a:r>
            <a:r>
              <a:rPr sz="750" b="1" dirty="0">
                <a:solidFill>
                  <a:srgbClr val="065BAA"/>
                </a:solidFill>
                <a:latin typeface="Arial"/>
                <a:cs typeface="Arial"/>
              </a:rPr>
              <a:t>complex,</a:t>
            </a:r>
            <a:r>
              <a:rPr sz="750" b="1" spc="-20" dirty="0">
                <a:solidFill>
                  <a:srgbClr val="065BAA"/>
                </a:solidFill>
                <a:latin typeface="Arial"/>
                <a:cs typeface="Arial"/>
              </a:rPr>
              <a:t> </a:t>
            </a:r>
            <a:r>
              <a:rPr sz="750" b="1" dirty="0">
                <a:solidFill>
                  <a:srgbClr val="065BAA"/>
                </a:solidFill>
                <a:latin typeface="Arial"/>
                <a:cs typeface="Arial"/>
              </a:rPr>
              <a:t>often</a:t>
            </a:r>
            <a:r>
              <a:rPr sz="750" b="1" spc="-5" dirty="0">
                <a:solidFill>
                  <a:srgbClr val="065BAA"/>
                </a:solidFill>
                <a:latin typeface="Arial"/>
                <a:cs typeface="Arial"/>
              </a:rPr>
              <a:t> </a:t>
            </a:r>
            <a:r>
              <a:rPr sz="750" b="1" dirty="0">
                <a:solidFill>
                  <a:srgbClr val="065BAA"/>
                </a:solidFill>
                <a:latin typeface="Arial"/>
                <a:cs typeface="Arial"/>
              </a:rPr>
              <a:t>with</a:t>
            </a:r>
            <a:r>
              <a:rPr sz="750" b="1" spc="-20" dirty="0">
                <a:solidFill>
                  <a:srgbClr val="065BAA"/>
                </a:solidFill>
                <a:latin typeface="Arial"/>
                <a:cs typeface="Arial"/>
              </a:rPr>
              <a:t> </a:t>
            </a:r>
            <a:r>
              <a:rPr sz="750" b="1" dirty="0">
                <a:solidFill>
                  <a:srgbClr val="065BAA"/>
                </a:solidFill>
                <a:latin typeface="Arial"/>
                <a:cs typeface="Arial"/>
              </a:rPr>
              <a:t>multiple</a:t>
            </a:r>
            <a:r>
              <a:rPr sz="750" b="1" spc="-15" dirty="0">
                <a:solidFill>
                  <a:srgbClr val="065BAA"/>
                </a:solidFill>
                <a:latin typeface="Arial"/>
                <a:cs typeface="Arial"/>
              </a:rPr>
              <a:t> </a:t>
            </a:r>
            <a:r>
              <a:rPr sz="750" b="1" dirty="0">
                <a:solidFill>
                  <a:srgbClr val="065BAA"/>
                </a:solidFill>
                <a:latin typeface="Arial"/>
                <a:cs typeface="Arial"/>
              </a:rPr>
              <a:t>treatment</a:t>
            </a:r>
            <a:r>
              <a:rPr sz="750" b="1" spc="-35" dirty="0">
                <a:solidFill>
                  <a:srgbClr val="065BAA"/>
                </a:solidFill>
                <a:latin typeface="Arial"/>
                <a:cs typeface="Arial"/>
              </a:rPr>
              <a:t> </a:t>
            </a:r>
            <a:r>
              <a:rPr sz="750" b="1" dirty="0">
                <a:solidFill>
                  <a:srgbClr val="065BAA"/>
                </a:solidFill>
                <a:latin typeface="Arial"/>
                <a:cs typeface="Arial"/>
              </a:rPr>
              <a:t>options</a:t>
            </a:r>
            <a:r>
              <a:rPr sz="750" b="1" spc="10" dirty="0">
                <a:solidFill>
                  <a:srgbClr val="065BAA"/>
                </a:solidFill>
                <a:latin typeface="Arial"/>
                <a:cs typeface="Arial"/>
              </a:rPr>
              <a:t> </a:t>
            </a:r>
            <a:r>
              <a:rPr sz="750" b="1" dirty="0">
                <a:solidFill>
                  <a:srgbClr val="065BAA"/>
                </a:solidFill>
                <a:latin typeface="Arial"/>
                <a:cs typeface="Arial"/>
              </a:rPr>
              <a:t>to</a:t>
            </a:r>
            <a:r>
              <a:rPr sz="750" b="1" spc="-5" dirty="0">
                <a:solidFill>
                  <a:srgbClr val="065BAA"/>
                </a:solidFill>
                <a:latin typeface="Arial"/>
                <a:cs typeface="Arial"/>
              </a:rPr>
              <a:t> </a:t>
            </a:r>
            <a:r>
              <a:rPr sz="750" b="1" spc="-10" dirty="0">
                <a:solidFill>
                  <a:srgbClr val="065BAA"/>
                </a:solidFill>
                <a:latin typeface="Arial"/>
                <a:cs typeface="Arial"/>
              </a:rPr>
              <a:t>consider</a:t>
            </a:r>
            <a:endParaRPr sz="750">
              <a:latin typeface="Arial"/>
              <a:cs typeface="Arial"/>
            </a:endParaRPr>
          </a:p>
        </p:txBody>
      </p:sp>
      <p:sp>
        <p:nvSpPr>
          <p:cNvPr id="74" name="object 74"/>
          <p:cNvSpPr txBox="1"/>
          <p:nvPr/>
        </p:nvSpPr>
        <p:spPr>
          <a:xfrm>
            <a:off x="4812399" y="2011397"/>
            <a:ext cx="1283970" cy="132080"/>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9F23E1"/>
                </a:solidFill>
                <a:latin typeface="Arial"/>
                <a:cs typeface="Arial"/>
              </a:rPr>
              <a:t>Payer</a:t>
            </a:r>
            <a:r>
              <a:rPr sz="700" b="1" spc="15" dirty="0">
                <a:solidFill>
                  <a:srgbClr val="9F23E1"/>
                </a:solidFill>
                <a:latin typeface="Arial"/>
                <a:cs typeface="Arial"/>
              </a:rPr>
              <a:t> </a:t>
            </a:r>
            <a:r>
              <a:rPr sz="700" b="1" spc="-10" dirty="0">
                <a:solidFill>
                  <a:srgbClr val="9F23E1"/>
                </a:solidFill>
                <a:latin typeface="Arial"/>
                <a:cs typeface="Arial"/>
              </a:rPr>
              <a:t>Utilization</a:t>
            </a:r>
            <a:r>
              <a:rPr sz="700" b="1" spc="40" dirty="0">
                <a:solidFill>
                  <a:srgbClr val="9F23E1"/>
                </a:solidFill>
                <a:latin typeface="Arial"/>
                <a:cs typeface="Arial"/>
              </a:rPr>
              <a:t> </a:t>
            </a:r>
            <a:r>
              <a:rPr sz="700" b="1" spc="-10" dirty="0">
                <a:solidFill>
                  <a:srgbClr val="9F23E1"/>
                </a:solidFill>
                <a:latin typeface="Arial"/>
                <a:cs typeface="Arial"/>
              </a:rPr>
              <a:t>Management</a:t>
            </a:r>
            <a:endParaRPr sz="700">
              <a:latin typeface="Arial"/>
              <a:cs typeface="Arial"/>
            </a:endParaRPr>
          </a:p>
        </p:txBody>
      </p:sp>
      <p:sp>
        <p:nvSpPr>
          <p:cNvPr id="75" name="object 75"/>
          <p:cNvSpPr txBox="1"/>
          <p:nvPr/>
        </p:nvSpPr>
        <p:spPr>
          <a:xfrm>
            <a:off x="4975673" y="2196283"/>
            <a:ext cx="3014345" cy="223520"/>
          </a:xfrm>
          <a:prstGeom prst="rect">
            <a:avLst/>
          </a:prstGeom>
        </p:spPr>
        <p:txBody>
          <a:bodyPr vert="horz" wrap="square" lIns="0" tIns="12065" rIns="0" bIns="0" rtlCol="0">
            <a:spAutoFit/>
          </a:bodyPr>
          <a:lstStyle/>
          <a:p>
            <a:pPr marL="12700" marR="5080">
              <a:lnSpc>
                <a:spcPct val="100000"/>
              </a:lnSpc>
              <a:spcBef>
                <a:spcPts val="95"/>
              </a:spcBef>
            </a:pPr>
            <a:r>
              <a:rPr sz="650" dirty="0">
                <a:solidFill>
                  <a:srgbClr val="181B1F"/>
                </a:solidFill>
                <a:latin typeface="Arial"/>
                <a:cs typeface="Arial"/>
              </a:rPr>
              <a:t>Payers</a:t>
            </a:r>
            <a:r>
              <a:rPr sz="650" spc="-15" dirty="0">
                <a:solidFill>
                  <a:srgbClr val="181B1F"/>
                </a:solidFill>
                <a:latin typeface="Arial"/>
                <a:cs typeface="Arial"/>
              </a:rPr>
              <a:t> </a:t>
            </a:r>
            <a:r>
              <a:rPr sz="650" dirty="0">
                <a:solidFill>
                  <a:srgbClr val="181B1F"/>
                </a:solidFill>
                <a:latin typeface="Arial"/>
                <a:cs typeface="Arial"/>
              </a:rPr>
              <a:t>use pathways</a:t>
            </a:r>
            <a:r>
              <a:rPr sz="650" spc="10" dirty="0">
                <a:solidFill>
                  <a:srgbClr val="181B1F"/>
                </a:solidFill>
                <a:latin typeface="Arial"/>
                <a:cs typeface="Arial"/>
              </a:rPr>
              <a:t> </a:t>
            </a:r>
            <a:r>
              <a:rPr sz="650" dirty="0">
                <a:solidFill>
                  <a:srgbClr val="181B1F"/>
                </a:solidFill>
                <a:latin typeface="Arial"/>
                <a:cs typeface="Arial"/>
              </a:rPr>
              <a:t>to</a:t>
            </a:r>
            <a:r>
              <a:rPr sz="650" spc="-15" dirty="0">
                <a:solidFill>
                  <a:srgbClr val="181B1F"/>
                </a:solidFill>
                <a:latin typeface="Arial"/>
                <a:cs typeface="Arial"/>
              </a:rPr>
              <a:t> </a:t>
            </a:r>
            <a:r>
              <a:rPr sz="650" dirty="0">
                <a:solidFill>
                  <a:srgbClr val="181B1F"/>
                </a:solidFill>
                <a:latin typeface="Arial"/>
                <a:cs typeface="Arial"/>
              </a:rPr>
              <a:t>reduce </a:t>
            </a:r>
            <a:r>
              <a:rPr sz="650" spc="-10" dirty="0">
                <a:solidFill>
                  <a:srgbClr val="181B1F"/>
                </a:solidFill>
                <a:latin typeface="Arial"/>
                <a:cs typeface="Arial"/>
              </a:rPr>
              <a:t>clinical</a:t>
            </a:r>
            <a:r>
              <a:rPr sz="650" spc="-15" dirty="0">
                <a:solidFill>
                  <a:srgbClr val="181B1F"/>
                </a:solidFill>
                <a:latin typeface="Arial"/>
                <a:cs typeface="Arial"/>
              </a:rPr>
              <a:t> </a:t>
            </a:r>
            <a:r>
              <a:rPr sz="650" spc="-10" dirty="0">
                <a:solidFill>
                  <a:srgbClr val="181B1F"/>
                </a:solidFill>
                <a:latin typeface="Arial"/>
                <a:cs typeface="Arial"/>
              </a:rPr>
              <a:t>variability</a:t>
            </a:r>
            <a:r>
              <a:rPr sz="650" spc="-30" dirty="0">
                <a:solidFill>
                  <a:srgbClr val="181B1F"/>
                </a:solidFill>
                <a:latin typeface="Arial"/>
                <a:cs typeface="Arial"/>
              </a:rPr>
              <a:t> </a:t>
            </a:r>
            <a:r>
              <a:rPr sz="650" dirty="0">
                <a:solidFill>
                  <a:srgbClr val="181B1F"/>
                </a:solidFill>
                <a:latin typeface="Arial"/>
                <a:cs typeface="Arial"/>
              </a:rPr>
              <a:t>and address</a:t>
            </a:r>
            <a:r>
              <a:rPr sz="650" spc="-15" dirty="0">
                <a:solidFill>
                  <a:srgbClr val="181B1F"/>
                </a:solidFill>
                <a:latin typeface="Arial"/>
                <a:cs typeface="Arial"/>
              </a:rPr>
              <a:t> </a:t>
            </a:r>
            <a:r>
              <a:rPr sz="650" spc="-10" dirty="0">
                <a:solidFill>
                  <a:srgbClr val="181B1F"/>
                </a:solidFill>
                <a:latin typeface="Arial"/>
                <a:cs typeface="Arial"/>
              </a:rPr>
              <a:t>oncology</a:t>
            </a:r>
            <a:r>
              <a:rPr sz="650" dirty="0">
                <a:solidFill>
                  <a:srgbClr val="181B1F"/>
                </a:solidFill>
                <a:latin typeface="Arial"/>
                <a:cs typeface="Arial"/>
              </a:rPr>
              <a:t> </a:t>
            </a:r>
            <a:r>
              <a:rPr sz="650" spc="-10" dirty="0">
                <a:solidFill>
                  <a:srgbClr val="181B1F"/>
                </a:solidFill>
                <a:latin typeface="Arial"/>
                <a:cs typeface="Arial"/>
              </a:rPr>
              <a:t>treatment</a:t>
            </a:r>
            <a:r>
              <a:rPr sz="650" spc="500" dirty="0">
                <a:solidFill>
                  <a:srgbClr val="181B1F"/>
                </a:solidFill>
                <a:latin typeface="Arial"/>
                <a:cs typeface="Arial"/>
              </a:rPr>
              <a:t> </a:t>
            </a:r>
            <a:r>
              <a:rPr sz="650" dirty="0">
                <a:solidFill>
                  <a:srgbClr val="181B1F"/>
                </a:solidFill>
                <a:latin typeface="Arial"/>
                <a:cs typeface="Arial"/>
              </a:rPr>
              <a:t>costs</a:t>
            </a:r>
            <a:r>
              <a:rPr sz="650" spc="-25" dirty="0">
                <a:solidFill>
                  <a:srgbClr val="181B1F"/>
                </a:solidFill>
                <a:latin typeface="Arial"/>
                <a:cs typeface="Arial"/>
              </a:rPr>
              <a:t> </a:t>
            </a:r>
            <a:r>
              <a:rPr sz="650" dirty="0">
                <a:solidFill>
                  <a:srgbClr val="181B1F"/>
                </a:solidFill>
                <a:latin typeface="Arial"/>
                <a:cs typeface="Arial"/>
              </a:rPr>
              <a:t>through</a:t>
            </a:r>
            <a:r>
              <a:rPr sz="650" spc="5" dirty="0">
                <a:solidFill>
                  <a:srgbClr val="181B1F"/>
                </a:solidFill>
                <a:latin typeface="Arial"/>
                <a:cs typeface="Arial"/>
              </a:rPr>
              <a:t> </a:t>
            </a:r>
            <a:r>
              <a:rPr sz="650" dirty="0">
                <a:solidFill>
                  <a:srgbClr val="181B1F"/>
                </a:solidFill>
                <a:latin typeface="Arial"/>
                <a:cs typeface="Arial"/>
              </a:rPr>
              <a:t>use of</a:t>
            </a:r>
            <a:r>
              <a:rPr sz="650" spc="-30" dirty="0">
                <a:solidFill>
                  <a:srgbClr val="181B1F"/>
                </a:solidFill>
                <a:latin typeface="Arial"/>
                <a:cs typeface="Arial"/>
              </a:rPr>
              <a:t> </a:t>
            </a:r>
            <a:r>
              <a:rPr sz="650" spc="-10" dirty="0">
                <a:solidFill>
                  <a:srgbClr val="181B1F"/>
                </a:solidFill>
                <a:latin typeface="Arial"/>
                <a:cs typeface="Arial"/>
              </a:rPr>
              <a:t>preferred</a:t>
            </a:r>
            <a:r>
              <a:rPr sz="650" spc="-25" dirty="0">
                <a:solidFill>
                  <a:srgbClr val="181B1F"/>
                </a:solidFill>
                <a:latin typeface="Arial"/>
                <a:cs typeface="Arial"/>
              </a:rPr>
              <a:t> </a:t>
            </a:r>
            <a:r>
              <a:rPr sz="650" spc="-10" dirty="0">
                <a:solidFill>
                  <a:srgbClr val="181B1F"/>
                </a:solidFill>
                <a:latin typeface="Arial"/>
                <a:cs typeface="Arial"/>
              </a:rPr>
              <a:t>regimens</a:t>
            </a:r>
            <a:endParaRPr sz="650">
              <a:latin typeface="Arial"/>
              <a:cs typeface="Arial"/>
            </a:endParaRPr>
          </a:p>
        </p:txBody>
      </p:sp>
      <p:sp>
        <p:nvSpPr>
          <p:cNvPr id="76" name="object 76"/>
          <p:cNvSpPr txBox="1"/>
          <p:nvPr/>
        </p:nvSpPr>
        <p:spPr>
          <a:xfrm>
            <a:off x="4975673" y="1677077"/>
            <a:ext cx="3371850" cy="223520"/>
          </a:xfrm>
          <a:prstGeom prst="rect">
            <a:avLst/>
          </a:prstGeom>
        </p:spPr>
        <p:txBody>
          <a:bodyPr vert="horz" wrap="square" lIns="0" tIns="12065" rIns="0" bIns="0" rtlCol="0">
            <a:spAutoFit/>
          </a:bodyPr>
          <a:lstStyle/>
          <a:p>
            <a:pPr marL="12700" marR="5080">
              <a:lnSpc>
                <a:spcPct val="100000"/>
              </a:lnSpc>
              <a:spcBef>
                <a:spcPts val="95"/>
              </a:spcBef>
            </a:pPr>
            <a:r>
              <a:rPr sz="650" spc="-10" dirty="0">
                <a:solidFill>
                  <a:srgbClr val="181B1F"/>
                </a:solidFill>
                <a:latin typeface="Arial"/>
                <a:cs typeface="Arial"/>
              </a:rPr>
              <a:t>Providers</a:t>
            </a:r>
            <a:r>
              <a:rPr sz="650" spc="-20" dirty="0">
                <a:solidFill>
                  <a:srgbClr val="181B1F"/>
                </a:solidFill>
                <a:latin typeface="Arial"/>
                <a:cs typeface="Arial"/>
              </a:rPr>
              <a:t> </a:t>
            </a:r>
            <a:r>
              <a:rPr sz="650" dirty="0">
                <a:solidFill>
                  <a:srgbClr val="181B1F"/>
                </a:solidFill>
                <a:latin typeface="Arial"/>
                <a:cs typeface="Arial"/>
              </a:rPr>
              <a:t>use</a:t>
            </a:r>
            <a:r>
              <a:rPr sz="650" spc="-5" dirty="0">
                <a:solidFill>
                  <a:srgbClr val="181B1F"/>
                </a:solidFill>
                <a:latin typeface="Arial"/>
                <a:cs typeface="Arial"/>
              </a:rPr>
              <a:t> </a:t>
            </a:r>
            <a:r>
              <a:rPr sz="650" dirty="0">
                <a:solidFill>
                  <a:srgbClr val="181B1F"/>
                </a:solidFill>
                <a:latin typeface="Arial"/>
                <a:cs typeface="Arial"/>
              </a:rPr>
              <a:t>pathways</a:t>
            </a:r>
            <a:r>
              <a:rPr sz="650" spc="5" dirty="0">
                <a:solidFill>
                  <a:srgbClr val="181B1F"/>
                </a:solidFill>
                <a:latin typeface="Arial"/>
                <a:cs typeface="Arial"/>
              </a:rPr>
              <a:t> </a:t>
            </a:r>
            <a:r>
              <a:rPr sz="650" dirty="0">
                <a:solidFill>
                  <a:srgbClr val="181B1F"/>
                </a:solidFill>
                <a:latin typeface="Arial"/>
                <a:cs typeface="Arial"/>
              </a:rPr>
              <a:t>to</a:t>
            </a:r>
            <a:r>
              <a:rPr sz="650" spc="-25" dirty="0">
                <a:solidFill>
                  <a:srgbClr val="181B1F"/>
                </a:solidFill>
                <a:latin typeface="Arial"/>
                <a:cs typeface="Arial"/>
              </a:rPr>
              <a:t> </a:t>
            </a:r>
            <a:r>
              <a:rPr sz="650" dirty="0">
                <a:solidFill>
                  <a:srgbClr val="181B1F"/>
                </a:solidFill>
                <a:latin typeface="Arial"/>
                <a:cs typeface="Arial"/>
              </a:rPr>
              <a:t>promote</a:t>
            </a:r>
            <a:r>
              <a:rPr sz="650" spc="-30" dirty="0">
                <a:solidFill>
                  <a:srgbClr val="181B1F"/>
                </a:solidFill>
                <a:latin typeface="Arial"/>
                <a:cs typeface="Arial"/>
              </a:rPr>
              <a:t> </a:t>
            </a:r>
            <a:r>
              <a:rPr sz="650" dirty="0">
                <a:solidFill>
                  <a:srgbClr val="181B1F"/>
                </a:solidFill>
                <a:latin typeface="Arial"/>
                <a:cs typeface="Arial"/>
              </a:rPr>
              <a:t>a</a:t>
            </a:r>
            <a:r>
              <a:rPr sz="650" spc="-20" dirty="0">
                <a:solidFill>
                  <a:srgbClr val="181B1F"/>
                </a:solidFill>
                <a:latin typeface="Arial"/>
                <a:cs typeface="Arial"/>
              </a:rPr>
              <a:t> </a:t>
            </a:r>
            <a:r>
              <a:rPr sz="650" dirty="0">
                <a:solidFill>
                  <a:srgbClr val="181B1F"/>
                </a:solidFill>
                <a:latin typeface="Arial"/>
                <a:cs typeface="Arial"/>
              </a:rPr>
              <a:t>standard of</a:t>
            </a:r>
            <a:r>
              <a:rPr sz="650" spc="-20" dirty="0">
                <a:solidFill>
                  <a:srgbClr val="181B1F"/>
                </a:solidFill>
                <a:latin typeface="Arial"/>
                <a:cs typeface="Arial"/>
              </a:rPr>
              <a:t> </a:t>
            </a:r>
            <a:r>
              <a:rPr sz="650" dirty="0">
                <a:solidFill>
                  <a:srgbClr val="181B1F"/>
                </a:solidFill>
                <a:latin typeface="Arial"/>
                <a:cs typeface="Arial"/>
              </a:rPr>
              <a:t>care</a:t>
            </a:r>
            <a:r>
              <a:rPr sz="650" spc="-25" dirty="0">
                <a:solidFill>
                  <a:srgbClr val="181B1F"/>
                </a:solidFill>
                <a:latin typeface="Arial"/>
                <a:cs typeface="Arial"/>
              </a:rPr>
              <a:t> </a:t>
            </a:r>
            <a:r>
              <a:rPr sz="650" dirty="0">
                <a:solidFill>
                  <a:srgbClr val="181B1F"/>
                </a:solidFill>
                <a:latin typeface="Arial"/>
                <a:cs typeface="Arial"/>
              </a:rPr>
              <a:t>as</a:t>
            </a:r>
            <a:r>
              <a:rPr sz="650" spc="-20" dirty="0">
                <a:solidFill>
                  <a:srgbClr val="181B1F"/>
                </a:solidFill>
                <a:latin typeface="Arial"/>
                <a:cs typeface="Arial"/>
              </a:rPr>
              <a:t> </a:t>
            </a:r>
            <a:r>
              <a:rPr sz="650" dirty="0">
                <a:solidFill>
                  <a:srgbClr val="181B1F"/>
                </a:solidFill>
                <a:latin typeface="Arial"/>
                <a:cs typeface="Arial"/>
              </a:rPr>
              <a:t>the</a:t>
            </a:r>
            <a:r>
              <a:rPr sz="650" spc="-5" dirty="0">
                <a:solidFill>
                  <a:srgbClr val="181B1F"/>
                </a:solidFill>
                <a:latin typeface="Arial"/>
                <a:cs typeface="Arial"/>
              </a:rPr>
              <a:t> </a:t>
            </a:r>
            <a:r>
              <a:rPr sz="650" dirty="0">
                <a:solidFill>
                  <a:srgbClr val="181B1F"/>
                </a:solidFill>
                <a:latin typeface="Arial"/>
                <a:cs typeface="Arial"/>
              </a:rPr>
              <a:t>number</a:t>
            </a:r>
            <a:r>
              <a:rPr sz="650" spc="5" dirty="0">
                <a:solidFill>
                  <a:srgbClr val="181B1F"/>
                </a:solidFill>
                <a:latin typeface="Arial"/>
                <a:cs typeface="Arial"/>
              </a:rPr>
              <a:t> </a:t>
            </a:r>
            <a:r>
              <a:rPr sz="650" dirty="0">
                <a:solidFill>
                  <a:srgbClr val="181B1F"/>
                </a:solidFill>
                <a:latin typeface="Arial"/>
                <a:cs typeface="Arial"/>
              </a:rPr>
              <a:t>of</a:t>
            </a:r>
            <a:r>
              <a:rPr sz="650" spc="-25" dirty="0">
                <a:solidFill>
                  <a:srgbClr val="181B1F"/>
                </a:solidFill>
                <a:latin typeface="Arial"/>
                <a:cs typeface="Arial"/>
              </a:rPr>
              <a:t> </a:t>
            </a:r>
            <a:r>
              <a:rPr sz="650" spc="-10" dirty="0">
                <a:solidFill>
                  <a:srgbClr val="181B1F"/>
                </a:solidFill>
                <a:latin typeface="Arial"/>
                <a:cs typeface="Arial"/>
              </a:rPr>
              <a:t>oncology</a:t>
            </a:r>
            <a:r>
              <a:rPr sz="650" spc="-5" dirty="0">
                <a:solidFill>
                  <a:srgbClr val="181B1F"/>
                </a:solidFill>
                <a:latin typeface="Arial"/>
                <a:cs typeface="Arial"/>
              </a:rPr>
              <a:t> </a:t>
            </a:r>
            <a:r>
              <a:rPr sz="650" spc="-10" dirty="0">
                <a:solidFill>
                  <a:srgbClr val="181B1F"/>
                </a:solidFill>
                <a:latin typeface="Arial"/>
                <a:cs typeface="Arial"/>
              </a:rPr>
              <a:t>approvals</a:t>
            </a:r>
            <a:r>
              <a:rPr sz="650" spc="500" dirty="0">
                <a:solidFill>
                  <a:srgbClr val="181B1F"/>
                </a:solidFill>
                <a:latin typeface="Arial"/>
                <a:cs typeface="Arial"/>
              </a:rPr>
              <a:t> </a:t>
            </a:r>
            <a:r>
              <a:rPr sz="650" spc="-10" dirty="0">
                <a:solidFill>
                  <a:srgbClr val="181B1F"/>
                </a:solidFill>
                <a:latin typeface="Arial"/>
                <a:cs typeface="Arial"/>
              </a:rPr>
              <a:t>increases,</a:t>
            </a:r>
            <a:r>
              <a:rPr sz="650" spc="-5" dirty="0">
                <a:solidFill>
                  <a:srgbClr val="181B1F"/>
                </a:solidFill>
                <a:latin typeface="Arial"/>
                <a:cs typeface="Arial"/>
              </a:rPr>
              <a:t> </a:t>
            </a:r>
            <a:r>
              <a:rPr sz="650" dirty="0">
                <a:solidFill>
                  <a:srgbClr val="181B1F"/>
                </a:solidFill>
                <a:latin typeface="Arial"/>
                <a:cs typeface="Arial"/>
              </a:rPr>
              <a:t>driving</a:t>
            </a:r>
            <a:r>
              <a:rPr sz="650" spc="-5" dirty="0">
                <a:solidFill>
                  <a:srgbClr val="181B1F"/>
                </a:solidFill>
                <a:latin typeface="Arial"/>
                <a:cs typeface="Arial"/>
              </a:rPr>
              <a:t> </a:t>
            </a:r>
            <a:r>
              <a:rPr sz="650" dirty="0">
                <a:solidFill>
                  <a:srgbClr val="181B1F"/>
                </a:solidFill>
                <a:latin typeface="Arial"/>
                <a:cs typeface="Arial"/>
              </a:rPr>
              <a:t>access</a:t>
            </a:r>
            <a:r>
              <a:rPr sz="650" spc="10" dirty="0">
                <a:solidFill>
                  <a:srgbClr val="181B1F"/>
                </a:solidFill>
                <a:latin typeface="Arial"/>
                <a:cs typeface="Arial"/>
              </a:rPr>
              <a:t> </a:t>
            </a:r>
            <a:r>
              <a:rPr sz="650" spc="-10" dirty="0">
                <a:solidFill>
                  <a:srgbClr val="181B1F"/>
                </a:solidFill>
                <a:latin typeface="Arial"/>
                <a:cs typeface="Arial"/>
              </a:rPr>
              <a:t>management</a:t>
            </a:r>
            <a:r>
              <a:rPr sz="650" spc="20" dirty="0">
                <a:solidFill>
                  <a:srgbClr val="181B1F"/>
                </a:solidFill>
                <a:latin typeface="Arial"/>
                <a:cs typeface="Arial"/>
              </a:rPr>
              <a:t> </a:t>
            </a:r>
            <a:r>
              <a:rPr sz="650" dirty="0">
                <a:solidFill>
                  <a:srgbClr val="181B1F"/>
                </a:solidFill>
                <a:latin typeface="Arial"/>
                <a:cs typeface="Arial"/>
              </a:rPr>
              <a:t>at</a:t>
            </a:r>
            <a:r>
              <a:rPr sz="650" spc="-15" dirty="0">
                <a:solidFill>
                  <a:srgbClr val="181B1F"/>
                </a:solidFill>
                <a:latin typeface="Arial"/>
                <a:cs typeface="Arial"/>
              </a:rPr>
              <a:t> </a:t>
            </a:r>
            <a:r>
              <a:rPr sz="650" dirty="0">
                <a:solidFill>
                  <a:srgbClr val="181B1F"/>
                </a:solidFill>
                <a:latin typeface="Arial"/>
                <a:cs typeface="Arial"/>
              </a:rPr>
              <a:t>the</a:t>
            </a:r>
            <a:r>
              <a:rPr sz="650" spc="10" dirty="0">
                <a:solidFill>
                  <a:srgbClr val="181B1F"/>
                </a:solidFill>
                <a:latin typeface="Arial"/>
                <a:cs typeface="Arial"/>
              </a:rPr>
              <a:t> </a:t>
            </a:r>
            <a:r>
              <a:rPr sz="650" spc="-10" dirty="0">
                <a:solidFill>
                  <a:srgbClr val="181B1F"/>
                </a:solidFill>
                <a:latin typeface="Arial"/>
                <a:cs typeface="Arial"/>
              </a:rPr>
              <a:t>practice</a:t>
            </a:r>
            <a:r>
              <a:rPr sz="650" spc="-15" dirty="0">
                <a:solidFill>
                  <a:srgbClr val="181B1F"/>
                </a:solidFill>
                <a:latin typeface="Arial"/>
                <a:cs typeface="Arial"/>
              </a:rPr>
              <a:t> </a:t>
            </a:r>
            <a:r>
              <a:rPr sz="650" spc="-10" dirty="0">
                <a:solidFill>
                  <a:srgbClr val="181B1F"/>
                </a:solidFill>
                <a:latin typeface="Arial"/>
                <a:cs typeface="Arial"/>
              </a:rPr>
              <a:t>level</a:t>
            </a:r>
            <a:endParaRPr sz="650">
              <a:latin typeface="Arial"/>
              <a:cs typeface="Arial"/>
            </a:endParaRPr>
          </a:p>
        </p:txBody>
      </p:sp>
      <p:grpSp>
        <p:nvGrpSpPr>
          <p:cNvPr id="77" name="object 77"/>
          <p:cNvGrpSpPr/>
          <p:nvPr/>
        </p:nvGrpSpPr>
        <p:grpSpPr>
          <a:xfrm>
            <a:off x="4812436" y="3198799"/>
            <a:ext cx="3783329" cy="324485"/>
            <a:chOff x="4812436" y="3198799"/>
            <a:chExt cx="3783329" cy="324485"/>
          </a:xfrm>
        </p:grpSpPr>
        <p:pic>
          <p:nvPicPr>
            <p:cNvPr id="78" name="object 78"/>
            <p:cNvPicPr/>
            <p:nvPr/>
          </p:nvPicPr>
          <p:blipFill>
            <a:blip r:embed="rId4" cstate="print"/>
            <a:stretch>
              <a:fillRect/>
            </a:stretch>
          </p:blipFill>
          <p:spPr>
            <a:xfrm>
              <a:off x="4818786" y="3205149"/>
              <a:ext cx="3770287" cy="311721"/>
            </a:xfrm>
            <a:prstGeom prst="rect">
              <a:avLst/>
            </a:prstGeom>
          </p:spPr>
        </p:pic>
        <p:sp>
          <p:nvSpPr>
            <p:cNvPr id="79" name="object 79"/>
            <p:cNvSpPr/>
            <p:nvPr/>
          </p:nvSpPr>
          <p:spPr>
            <a:xfrm>
              <a:off x="4818786" y="3205149"/>
              <a:ext cx="3770629" cy="311785"/>
            </a:xfrm>
            <a:custGeom>
              <a:avLst/>
              <a:gdLst/>
              <a:ahLst/>
              <a:cxnLst/>
              <a:rect l="l" t="t" r="r" b="b"/>
              <a:pathLst>
                <a:path w="3770629" h="311785">
                  <a:moveTo>
                    <a:pt x="0" y="0"/>
                  </a:moveTo>
                  <a:lnTo>
                    <a:pt x="3770287" y="0"/>
                  </a:lnTo>
                  <a:lnTo>
                    <a:pt x="3770287" y="311721"/>
                  </a:lnTo>
                  <a:lnTo>
                    <a:pt x="0" y="311721"/>
                  </a:lnTo>
                  <a:lnTo>
                    <a:pt x="0" y="0"/>
                  </a:lnTo>
                  <a:close/>
                </a:path>
              </a:pathLst>
            </a:custGeom>
            <a:ln w="12700">
              <a:solidFill>
                <a:srgbClr val="FFFFFF"/>
              </a:solidFill>
            </a:ln>
          </p:spPr>
          <p:txBody>
            <a:bodyPr wrap="square" lIns="0" tIns="0" rIns="0" bIns="0" rtlCol="0"/>
            <a:lstStyle/>
            <a:p>
              <a:endParaRPr/>
            </a:p>
          </p:txBody>
        </p:sp>
      </p:grpSp>
      <p:sp>
        <p:nvSpPr>
          <p:cNvPr id="80" name="object 80"/>
          <p:cNvSpPr txBox="1"/>
          <p:nvPr/>
        </p:nvSpPr>
        <p:spPr>
          <a:xfrm>
            <a:off x="4812399" y="3062832"/>
            <a:ext cx="1584960" cy="132080"/>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D40055"/>
                </a:solidFill>
                <a:latin typeface="Arial"/>
                <a:cs typeface="Arial"/>
              </a:rPr>
              <a:t>Evolving</a:t>
            </a:r>
            <a:r>
              <a:rPr sz="700" b="1" spc="30" dirty="0">
                <a:solidFill>
                  <a:srgbClr val="D40055"/>
                </a:solidFill>
                <a:latin typeface="Arial"/>
                <a:cs typeface="Arial"/>
              </a:rPr>
              <a:t> </a:t>
            </a:r>
            <a:r>
              <a:rPr sz="700" b="1" spc="-10" dirty="0">
                <a:solidFill>
                  <a:srgbClr val="D40055"/>
                </a:solidFill>
                <a:latin typeface="Arial"/>
                <a:cs typeface="Arial"/>
              </a:rPr>
              <a:t>Value-</a:t>
            </a:r>
            <a:r>
              <a:rPr sz="700" b="1" dirty="0">
                <a:solidFill>
                  <a:srgbClr val="D40055"/>
                </a:solidFill>
                <a:latin typeface="Arial"/>
                <a:cs typeface="Arial"/>
              </a:rPr>
              <a:t>Based</a:t>
            </a:r>
            <a:r>
              <a:rPr sz="700" b="1" spc="25" dirty="0">
                <a:solidFill>
                  <a:srgbClr val="D40055"/>
                </a:solidFill>
                <a:latin typeface="Arial"/>
                <a:cs typeface="Arial"/>
              </a:rPr>
              <a:t> </a:t>
            </a:r>
            <a:r>
              <a:rPr sz="700" b="1" dirty="0">
                <a:solidFill>
                  <a:srgbClr val="D40055"/>
                </a:solidFill>
                <a:latin typeface="Arial"/>
                <a:cs typeface="Arial"/>
              </a:rPr>
              <a:t>Care</a:t>
            </a:r>
            <a:r>
              <a:rPr sz="700" b="1" spc="-10" dirty="0">
                <a:solidFill>
                  <a:srgbClr val="D40055"/>
                </a:solidFill>
                <a:latin typeface="Arial"/>
                <a:cs typeface="Arial"/>
              </a:rPr>
              <a:t> Influence</a:t>
            </a:r>
            <a:endParaRPr sz="700">
              <a:latin typeface="Arial"/>
              <a:cs typeface="Arial"/>
            </a:endParaRPr>
          </a:p>
        </p:txBody>
      </p:sp>
      <p:sp>
        <p:nvSpPr>
          <p:cNvPr id="81" name="object 81"/>
          <p:cNvSpPr txBox="1"/>
          <p:nvPr/>
        </p:nvSpPr>
        <p:spPr>
          <a:xfrm>
            <a:off x="4975673" y="3247734"/>
            <a:ext cx="3444240" cy="223520"/>
          </a:xfrm>
          <a:prstGeom prst="rect">
            <a:avLst/>
          </a:prstGeom>
        </p:spPr>
        <p:txBody>
          <a:bodyPr vert="horz" wrap="square" lIns="0" tIns="12065" rIns="0" bIns="0" rtlCol="0">
            <a:spAutoFit/>
          </a:bodyPr>
          <a:lstStyle/>
          <a:p>
            <a:pPr marL="12700" marR="5080">
              <a:lnSpc>
                <a:spcPct val="100000"/>
              </a:lnSpc>
              <a:spcBef>
                <a:spcPts val="95"/>
              </a:spcBef>
            </a:pPr>
            <a:r>
              <a:rPr sz="650" dirty="0">
                <a:solidFill>
                  <a:srgbClr val="181B1F"/>
                </a:solidFill>
                <a:latin typeface="Arial"/>
                <a:cs typeface="Arial"/>
              </a:rPr>
              <a:t>Increasing</a:t>
            </a:r>
            <a:r>
              <a:rPr sz="650" spc="5" dirty="0">
                <a:solidFill>
                  <a:srgbClr val="181B1F"/>
                </a:solidFill>
                <a:latin typeface="Arial"/>
                <a:cs typeface="Arial"/>
              </a:rPr>
              <a:t> </a:t>
            </a:r>
            <a:r>
              <a:rPr sz="650" dirty="0">
                <a:solidFill>
                  <a:srgbClr val="181B1F"/>
                </a:solidFill>
                <a:latin typeface="Arial"/>
                <a:cs typeface="Arial"/>
              </a:rPr>
              <a:t>reliance</a:t>
            </a:r>
            <a:r>
              <a:rPr sz="650" spc="-20" dirty="0">
                <a:solidFill>
                  <a:srgbClr val="181B1F"/>
                </a:solidFill>
                <a:latin typeface="Arial"/>
                <a:cs typeface="Arial"/>
              </a:rPr>
              <a:t> </a:t>
            </a:r>
            <a:r>
              <a:rPr sz="650" dirty="0">
                <a:solidFill>
                  <a:srgbClr val="181B1F"/>
                </a:solidFill>
                <a:latin typeface="Arial"/>
                <a:cs typeface="Arial"/>
              </a:rPr>
              <a:t>on</a:t>
            </a:r>
            <a:r>
              <a:rPr sz="650" spc="-15" dirty="0">
                <a:solidFill>
                  <a:srgbClr val="181B1F"/>
                </a:solidFill>
                <a:latin typeface="Arial"/>
                <a:cs typeface="Arial"/>
              </a:rPr>
              <a:t> </a:t>
            </a:r>
            <a:r>
              <a:rPr sz="650" dirty="0">
                <a:solidFill>
                  <a:srgbClr val="181B1F"/>
                </a:solidFill>
                <a:latin typeface="Arial"/>
                <a:cs typeface="Arial"/>
              </a:rPr>
              <a:t>pathways</a:t>
            </a:r>
            <a:r>
              <a:rPr sz="650" spc="5" dirty="0">
                <a:solidFill>
                  <a:srgbClr val="181B1F"/>
                </a:solidFill>
                <a:latin typeface="Arial"/>
                <a:cs typeface="Arial"/>
              </a:rPr>
              <a:t> </a:t>
            </a:r>
            <a:r>
              <a:rPr sz="650" dirty="0">
                <a:solidFill>
                  <a:srgbClr val="181B1F"/>
                </a:solidFill>
                <a:latin typeface="Arial"/>
                <a:cs typeface="Arial"/>
              </a:rPr>
              <a:t>to</a:t>
            </a:r>
            <a:r>
              <a:rPr sz="650" spc="-25" dirty="0">
                <a:solidFill>
                  <a:srgbClr val="181B1F"/>
                </a:solidFill>
                <a:latin typeface="Arial"/>
                <a:cs typeface="Arial"/>
              </a:rPr>
              <a:t> </a:t>
            </a:r>
            <a:r>
              <a:rPr sz="650" dirty="0">
                <a:solidFill>
                  <a:srgbClr val="181B1F"/>
                </a:solidFill>
                <a:latin typeface="Arial"/>
                <a:cs typeface="Arial"/>
              </a:rPr>
              <a:t>promote</a:t>
            </a:r>
            <a:r>
              <a:rPr sz="650" spc="-25" dirty="0">
                <a:solidFill>
                  <a:srgbClr val="181B1F"/>
                </a:solidFill>
                <a:latin typeface="Arial"/>
                <a:cs typeface="Arial"/>
              </a:rPr>
              <a:t> </a:t>
            </a:r>
            <a:r>
              <a:rPr sz="650" spc="-10" dirty="0">
                <a:solidFill>
                  <a:srgbClr val="181B1F"/>
                </a:solidFill>
                <a:latin typeface="Arial"/>
                <a:cs typeface="Arial"/>
              </a:rPr>
              <a:t>valued-</a:t>
            </a:r>
            <a:r>
              <a:rPr sz="650" dirty="0">
                <a:solidFill>
                  <a:srgbClr val="181B1F"/>
                </a:solidFill>
                <a:latin typeface="Arial"/>
                <a:cs typeface="Arial"/>
              </a:rPr>
              <a:t>based</a:t>
            </a:r>
            <a:r>
              <a:rPr sz="650" spc="5" dirty="0">
                <a:solidFill>
                  <a:srgbClr val="181B1F"/>
                </a:solidFill>
                <a:latin typeface="Arial"/>
                <a:cs typeface="Arial"/>
              </a:rPr>
              <a:t> </a:t>
            </a:r>
            <a:r>
              <a:rPr sz="650" dirty="0">
                <a:solidFill>
                  <a:srgbClr val="181B1F"/>
                </a:solidFill>
                <a:latin typeface="Arial"/>
                <a:cs typeface="Arial"/>
              </a:rPr>
              <a:t>/</a:t>
            </a:r>
            <a:r>
              <a:rPr sz="650" spc="-25" dirty="0">
                <a:solidFill>
                  <a:srgbClr val="181B1F"/>
                </a:solidFill>
                <a:latin typeface="Arial"/>
                <a:cs typeface="Arial"/>
              </a:rPr>
              <a:t> </a:t>
            </a:r>
            <a:r>
              <a:rPr sz="650" spc="-10" dirty="0">
                <a:solidFill>
                  <a:srgbClr val="181B1F"/>
                </a:solidFill>
                <a:latin typeface="Arial"/>
                <a:cs typeface="Arial"/>
              </a:rPr>
              <a:t>cost-</a:t>
            </a:r>
            <a:r>
              <a:rPr sz="650" dirty="0">
                <a:solidFill>
                  <a:srgbClr val="181B1F"/>
                </a:solidFill>
                <a:latin typeface="Arial"/>
                <a:cs typeface="Arial"/>
              </a:rPr>
              <a:t>effective</a:t>
            </a:r>
            <a:r>
              <a:rPr sz="650" spc="-25" dirty="0">
                <a:solidFill>
                  <a:srgbClr val="181B1F"/>
                </a:solidFill>
                <a:latin typeface="Arial"/>
                <a:cs typeface="Arial"/>
              </a:rPr>
              <a:t> </a:t>
            </a:r>
            <a:r>
              <a:rPr sz="650" spc="-10" dirty="0">
                <a:solidFill>
                  <a:srgbClr val="181B1F"/>
                </a:solidFill>
                <a:latin typeface="Arial"/>
                <a:cs typeface="Arial"/>
              </a:rPr>
              <a:t>options</a:t>
            </a:r>
            <a:r>
              <a:rPr sz="650" spc="-20" dirty="0">
                <a:solidFill>
                  <a:srgbClr val="181B1F"/>
                </a:solidFill>
                <a:latin typeface="Arial"/>
                <a:cs typeface="Arial"/>
              </a:rPr>
              <a:t> </a:t>
            </a:r>
            <a:r>
              <a:rPr sz="650" dirty="0">
                <a:solidFill>
                  <a:srgbClr val="181B1F"/>
                </a:solidFill>
                <a:latin typeface="Arial"/>
                <a:cs typeface="Arial"/>
              </a:rPr>
              <a:t>in</a:t>
            </a:r>
            <a:r>
              <a:rPr sz="650" spc="-25" dirty="0">
                <a:solidFill>
                  <a:srgbClr val="181B1F"/>
                </a:solidFill>
                <a:latin typeface="Arial"/>
                <a:cs typeface="Arial"/>
              </a:rPr>
              <a:t> </a:t>
            </a:r>
            <a:r>
              <a:rPr sz="650" spc="-10" dirty="0">
                <a:solidFill>
                  <a:srgbClr val="181B1F"/>
                </a:solidFill>
                <a:latin typeface="Arial"/>
                <a:cs typeface="Arial"/>
              </a:rPr>
              <a:t>alignment</a:t>
            </a:r>
            <a:r>
              <a:rPr sz="650" spc="500" dirty="0">
                <a:solidFill>
                  <a:srgbClr val="181B1F"/>
                </a:solidFill>
                <a:latin typeface="Arial"/>
                <a:cs typeface="Arial"/>
              </a:rPr>
              <a:t> </a:t>
            </a:r>
            <a:r>
              <a:rPr sz="650" dirty="0">
                <a:solidFill>
                  <a:srgbClr val="181B1F"/>
                </a:solidFill>
                <a:latin typeface="Arial"/>
                <a:cs typeface="Arial"/>
              </a:rPr>
              <a:t>with</a:t>
            </a:r>
            <a:r>
              <a:rPr sz="650" spc="-20" dirty="0">
                <a:solidFill>
                  <a:srgbClr val="181B1F"/>
                </a:solidFill>
                <a:latin typeface="Arial"/>
                <a:cs typeface="Arial"/>
              </a:rPr>
              <a:t> </a:t>
            </a:r>
            <a:r>
              <a:rPr sz="650" dirty="0">
                <a:solidFill>
                  <a:srgbClr val="181B1F"/>
                </a:solidFill>
                <a:latin typeface="Arial"/>
                <a:cs typeface="Arial"/>
              </a:rPr>
              <a:t>EOM</a:t>
            </a:r>
            <a:r>
              <a:rPr sz="650" spc="-10" dirty="0">
                <a:solidFill>
                  <a:srgbClr val="181B1F"/>
                </a:solidFill>
                <a:latin typeface="Arial"/>
                <a:cs typeface="Arial"/>
              </a:rPr>
              <a:t> </a:t>
            </a:r>
            <a:r>
              <a:rPr sz="650" dirty="0">
                <a:solidFill>
                  <a:srgbClr val="181B1F"/>
                </a:solidFill>
                <a:latin typeface="Arial"/>
                <a:cs typeface="Arial"/>
              </a:rPr>
              <a:t>or</a:t>
            </a:r>
            <a:r>
              <a:rPr sz="650" spc="-15" dirty="0">
                <a:solidFill>
                  <a:srgbClr val="181B1F"/>
                </a:solidFill>
                <a:latin typeface="Arial"/>
                <a:cs typeface="Arial"/>
              </a:rPr>
              <a:t> </a:t>
            </a:r>
            <a:r>
              <a:rPr sz="650" spc="-10" dirty="0">
                <a:solidFill>
                  <a:srgbClr val="181B1F"/>
                </a:solidFill>
                <a:latin typeface="Arial"/>
                <a:cs typeface="Arial"/>
              </a:rPr>
              <a:t>commercial </a:t>
            </a:r>
            <a:r>
              <a:rPr sz="650" dirty="0">
                <a:solidFill>
                  <a:srgbClr val="181B1F"/>
                </a:solidFill>
                <a:latin typeface="Arial"/>
                <a:cs typeface="Arial"/>
              </a:rPr>
              <a:t>payer</a:t>
            </a:r>
            <a:r>
              <a:rPr sz="650" spc="-10" dirty="0">
                <a:solidFill>
                  <a:srgbClr val="181B1F"/>
                </a:solidFill>
                <a:latin typeface="Arial"/>
                <a:cs typeface="Arial"/>
              </a:rPr>
              <a:t> value-</a:t>
            </a:r>
            <a:r>
              <a:rPr sz="650" dirty="0">
                <a:solidFill>
                  <a:srgbClr val="181B1F"/>
                </a:solidFill>
                <a:latin typeface="Arial"/>
                <a:cs typeface="Arial"/>
              </a:rPr>
              <a:t>based</a:t>
            </a:r>
            <a:r>
              <a:rPr sz="650" spc="20" dirty="0">
                <a:solidFill>
                  <a:srgbClr val="181B1F"/>
                </a:solidFill>
                <a:latin typeface="Arial"/>
                <a:cs typeface="Arial"/>
              </a:rPr>
              <a:t> </a:t>
            </a:r>
            <a:r>
              <a:rPr sz="650" spc="-10" dirty="0">
                <a:solidFill>
                  <a:srgbClr val="181B1F"/>
                </a:solidFill>
                <a:latin typeface="Arial"/>
                <a:cs typeface="Arial"/>
              </a:rPr>
              <a:t>models</a:t>
            </a:r>
            <a:endParaRPr sz="650">
              <a:latin typeface="Arial"/>
              <a:cs typeface="Arial"/>
            </a:endParaRPr>
          </a:p>
        </p:txBody>
      </p:sp>
      <p:sp>
        <p:nvSpPr>
          <p:cNvPr id="82" name="object 82"/>
          <p:cNvSpPr txBox="1"/>
          <p:nvPr/>
        </p:nvSpPr>
        <p:spPr>
          <a:xfrm>
            <a:off x="4804840" y="1218158"/>
            <a:ext cx="2879090" cy="399415"/>
          </a:xfrm>
          <a:prstGeom prst="rect">
            <a:avLst/>
          </a:prstGeom>
        </p:spPr>
        <p:txBody>
          <a:bodyPr vert="horz" wrap="square" lIns="0" tIns="13335" rIns="0" bIns="0" rtlCol="0">
            <a:spAutoFit/>
          </a:bodyPr>
          <a:lstStyle/>
          <a:p>
            <a:pPr marL="817880">
              <a:lnSpc>
                <a:spcPct val="100000"/>
              </a:lnSpc>
              <a:spcBef>
                <a:spcPts val="105"/>
              </a:spcBef>
            </a:pPr>
            <a:r>
              <a:rPr sz="1050" b="1" dirty="0">
                <a:solidFill>
                  <a:srgbClr val="1F69E7"/>
                </a:solidFill>
                <a:latin typeface="Arial"/>
                <a:cs typeface="Arial"/>
              </a:rPr>
              <a:t>Why</a:t>
            </a:r>
            <a:r>
              <a:rPr sz="1050" b="1" spc="-50" dirty="0">
                <a:solidFill>
                  <a:srgbClr val="1F69E7"/>
                </a:solidFill>
                <a:latin typeface="Arial"/>
                <a:cs typeface="Arial"/>
              </a:rPr>
              <a:t> </a:t>
            </a:r>
            <a:r>
              <a:rPr sz="1050" b="1" dirty="0">
                <a:solidFill>
                  <a:srgbClr val="1F69E7"/>
                </a:solidFill>
                <a:latin typeface="Arial"/>
                <a:cs typeface="Arial"/>
              </a:rPr>
              <a:t>Are</a:t>
            </a:r>
            <a:r>
              <a:rPr sz="1050" b="1" spc="10" dirty="0">
                <a:solidFill>
                  <a:srgbClr val="1F69E7"/>
                </a:solidFill>
                <a:latin typeface="Arial"/>
                <a:cs typeface="Arial"/>
              </a:rPr>
              <a:t> </a:t>
            </a:r>
            <a:r>
              <a:rPr sz="1050" b="1" dirty="0">
                <a:solidFill>
                  <a:srgbClr val="1F69E7"/>
                </a:solidFill>
                <a:latin typeface="Arial"/>
                <a:cs typeface="Arial"/>
              </a:rPr>
              <a:t>Pathways</a:t>
            </a:r>
            <a:r>
              <a:rPr sz="1050" b="1" spc="-35" dirty="0">
                <a:solidFill>
                  <a:srgbClr val="1F69E7"/>
                </a:solidFill>
                <a:latin typeface="Arial"/>
                <a:cs typeface="Arial"/>
              </a:rPr>
              <a:t> </a:t>
            </a:r>
            <a:r>
              <a:rPr sz="1050" b="1" dirty="0">
                <a:solidFill>
                  <a:srgbClr val="1F69E7"/>
                </a:solidFill>
                <a:latin typeface="Arial"/>
                <a:cs typeface="Arial"/>
              </a:rPr>
              <a:t>Being</a:t>
            </a:r>
            <a:r>
              <a:rPr sz="1050" b="1" spc="-40" dirty="0">
                <a:solidFill>
                  <a:srgbClr val="1F69E7"/>
                </a:solidFill>
                <a:latin typeface="Arial"/>
                <a:cs typeface="Arial"/>
              </a:rPr>
              <a:t> </a:t>
            </a:r>
            <a:r>
              <a:rPr sz="1050" b="1" spc="-10" dirty="0">
                <a:solidFill>
                  <a:srgbClr val="1F69E7"/>
                </a:solidFill>
                <a:latin typeface="Arial"/>
                <a:cs typeface="Arial"/>
              </a:rPr>
              <a:t>Used?</a:t>
            </a:r>
            <a:endParaRPr sz="1050">
              <a:latin typeface="Arial"/>
              <a:cs typeface="Arial"/>
            </a:endParaRPr>
          </a:p>
          <a:p>
            <a:pPr marL="12700">
              <a:lnSpc>
                <a:spcPct val="100000"/>
              </a:lnSpc>
              <a:spcBef>
                <a:spcPts val="835"/>
              </a:spcBef>
            </a:pPr>
            <a:r>
              <a:rPr sz="700" b="1" dirty="0">
                <a:solidFill>
                  <a:srgbClr val="3E00C5"/>
                </a:solidFill>
                <a:latin typeface="Arial"/>
                <a:cs typeface="Arial"/>
              </a:rPr>
              <a:t>Provider</a:t>
            </a:r>
            <a:r>
              <a:rPr sz="700" b="1" spc="-15" dirty="0">
                <a:solidFill>
                  <a:srgbClr val="3E00C5"/>
                </a:solidFill>
                <a:latin typeface="Arial"/>
                <a:cs typeface="Arial"/>
              </a:rPr>
              <a:t> </a:t>
            </a:r>
            <a:r>
              <a:rPr sz="700" b="1" dirty="0">
                <a:solidFill>
                  <a:srgbClr val="3E00C5"/>
                </a:solidFill>
                <a:latin typeface="Arial"/>
                <a:cs typeface="Arial"/>
              </a:rPr>
              <a:t>Care</a:t>
            </a:r>
            <a:r>
              <a:rPr sz="700" b="1" spc="-30" dirty="0">
                <a:solidFill>
                  <a:srgbClr val="3E00C5"/>
                </a:solidFill>
                <a:latin typeface="Arial"/>
                <a:cs typeface="Arial"/>
              </a:rPr>
              <a:t> </a:t>
            </a:r>
            <a:r>
              <a:rPr sz="700" b="1" spc="-10" dirty="0">
                <a:solidFill>
                  <a:srgbClr val="3E00C5"/>
                </a:solidFill>
                <a:latin typeface="Arial"/>
                <a:cs typeface="Arial"/>
              </a:rPr>
              <a:t>Standardization</a:t>
            </a:r>
            <a:endParaRPr sz="700">
              <a:latin typeface="Arial"/>
              <a:cs typeface="Arial"/>
            </a:endParaRPr>
          </a:p>
        </p:txBody>
      </p:sp>
      <p:sp>
        <p:nvSpPr>
          <p:cNvPr id="83" name="object 83"/>
          <p:cNvSpPr txBox="1"/>
          <p:nvPr/>
        </p:nvSpPr>
        <p:spPr>
          <a:xfrm>
            <a:off x="4812442" y="2541612"/>
            <a:ext cx="1788795" cy="132080"/>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CA0092"/>
                </a:solidFill>
                <a:latin typeface="Arial"/>
                <a:cs typeface="Arial"/>
              </a:rPr>
              <a:t>Diagnostics</a:t>
            </a:r>
            <a:r>
              <a:rPr sz="700" b="1" spc="20" dirty="0">
                <a:solidFill>
                  <a:srgbClr val="CA0092"/>
                </a:solidFill>
                <a:latin typeface="Arial"/>
                <a:cs typeface="Arial"/>
              </a:rPr>
              <a:t> </a:t>
            </a:r>
            <a:r>
              <a:rPr sz="700" b="1" dirty="0">
                <a:solidFill>
                  <a:srgbClr val="CA0092"/>
                </a:solidFill>
                <a:latin typeface="Arial"/>
                <a:cs typeface="Arial"/>
              </a:rPr>
              <a:t>&amp;</a:t>
            </a:r>
            <a:r>
              <a:rPr sz="700" b="1" spc="-25" dirty="0">
                <a:solidFill>
                  <a:srgbClr val="CA0092"/>
                </a:solidFill>
                <a:latin typeface="Arial"/>
                <a:cs typeface="Arial"/>
              </a:rPr>
              <a:t> </a:t>
            </a:r>
            <a:r>
              <a:rPr sz="700" b="1" dirty="0">
                <a:solidFill>
                  <a:srgbClr val="CA0092"/>
                </a:solidFill>
                <a:latin typeface="Arial"/>
                <a:cs typeface="Arial"/>
              </a:rPr>
              <a:t>Other</a:t>
            </a:r>
            <a:r>
              <a:rPr sz="700" b="1" spc="10" dirty="0">
                <a:solidFill>
                  <a:srgbClr val="CA0092"/>
                </a:solidFill>
                <a:latin typeface="Arial"/>
                <a:cs typeface="Arial"/>
              </a:rPr>
              <a:t> </a:t>
            </a:r>
            <a:r>
              <a:rPr sz="700" b="1" dirty="0">
                <a:solidFill>
                  <a:srgbClr val="CA0092"/>
                </a:solidFill>
                <a:latin typeface="Arial"/>
                <a:cs typeface="Arial"/>
              </a:rPr>
              <a:t>Resource</a:t>
            </a:r>
            <a:r>
              <a:rPr sz="700" b="1" spc="-5" dirty="0">
                <a:solidFill>
                  <a:srgbClr val="CA0092"/>
                </a:solidFill>
                <a:latin typeface="Arial"/>
                <a:cs typeface="Arial"/>
              </a:rPr>
              <a:t> </a:t>
            </a:r>
            <a:r>
              <a:rPr sz="700" b="1" spc="-10" dirty="0">
                <a:solidFill>
                  <a:srgbClr val="CA0092"/>
                </a:solidFill>
                <a:latin typeface="Arial"/>
                <a:cs typeface="Arial"/>
              </a:rPr>
              <a:t>Integration</a:t>
            </a:r>
            <a:endParaRPr sz="700">
              <a:latin typeface="Arial"/>
              <a:cs typeface="Arial"/>
            </a:endParaRPr>
          </a:p>
        </p:txBody>
      </p:sp>
      <p:sp>
        <p:nvSpPr>
          <p:cNvPr id="84" name="object 84"/>
          <p:cNvSpPr txBox="1"/>
          <p:nvPr/>
        </p:nvSpPr>
        <p:spPr>
          <a:xfrm>
            <a:off x="4975673" y="2722008"/>
            <a:ext cx="3453129" cy="223520"/>
          </a:xfrm>
          <a:prstGeom prst="rect">
            <a:avLst/>
          </a:prstGeom>
        </p:spPr>
        <p:txBody>
          <a:bodyPr vert="horz" wrap="square" lIns="0" tIns="12065" rIns="0" bIns="0" rtlCol="0">
            <a:spAutoFit/>
          </a:bodyPr>
          <a:lstStyle/>
          <a:p>
            <a:pPr marL="12700" marR="5080">
              <a:lnSpc>
                <a:spcPct val="100000"/>
              </a:lnSpc>
              <a:spcBef>
                <a:spcPts val="95"/>
              </a:spcBef>
            </a:pPr>
            <a:r>
              <a:rPr sz="650" dirty="0">
                <a:solidFill>
                  <a:srgbClr val="181B1F"/>
                </a:solidFill>
                <a:latin typeface="Arial"/>
                <a:cs typeface="Arial"/>
              </a:rPr>
              <a:t>Pathways</a:t>
            </a:r>
            <a:r>
              <a:rPr sz="650" spc="10" dirty="0">
                <a:solidFill>
                  <a:srgbClr val="181B1F"/>
                </a:solidFill>
                <a:latin typeface="Arial"/>
                <a:cs typeface="Arial"/>
              </a:rPr>
              <a:t> </a:t>
            </a:r>
            <a:r>
              <a:rPr sz="650" dirty="0">
                <a:solidFill>
                  <a:srgbClr val="181B1F"/>
                </a:solidFill>
                <a:latin typeface="Arial"/>
                <a:cs typeface="Arial"/>
              </a:rPr>
              <a:t>can</a:t>
            </a:r>
            <a:r>
              <a:rPr sz="650" spc="-15" dirty="0">
                <a:solidFill>
                  <a:srgbClr val="181B1F"/>
                </a:solidFill>
                <a:latin typeface="Arial"/>
                <a:cs typeface="Arial"/>
              </a:rPr>
              <a:t> </a:t>
            </a:r>
            <a:r>
              <a:rPr sz="650" dirty="0">
                <a:solidFill>
                  <a:srgbClr val="181B1F"/>
                </a:solidFill>
                <a:latin typeface="Arial"/>
                <a:cs typeface="Arial"/>
              </a:rPr>
              <a:t>integrate</a:t>
            </a:r>
            <a:r>
              <a:rPr sz="650" spc="-15" dirty="0">
                <a:solidFill>
                  <a:srgbClr val="181B1F"/>
                </a:solidFill>
                <a:latin typeface="Arial"/>
                <a:cs typeface="Arial"/>
              </a:rPr>
              <a:t> </a:t>
            </a:r>
            <a:r>
              <a:rPr sz="650" spc="-10" dirty="0">
                <a:solidFill>
                  <a:srgbClr val="181B1F"/>
                </a:solidFill>
                <a:latin typeface="Arial"/>
                <a:cs typeface="Arial"/>
              </a:rPr>
              <a:t>guidance</a:t>
            </a:r>
            <a:r>
              <a:rPr sz="650" spc="10" dirty="0">
                <a:solidFill>
                  <a:srgbClr val="181B1F"/>
                </a:solidFill>
                <a:latin typeface="Arial"/>
                <a:cs typeface="Arial"/>
              </a:rPr>
              <a:t> </a:t>
            </a:r>
            <a:r>
              <a:rPr sz="650" dirty="0">
                <a:solidFill>
                  <a:srgbClr val="181B1F"/>
                </a:solidFill>
                <a:latin typeface="Arial"/>
                <a:cs typeface="Arial"/>
              </a:rPr>
              <a:t>beyond</a:t>
            </a:r>
            <a:r>
              <a:rPr sz="650" spc="10" dirty="0">
                <a:solidFill>
                  <a:srgbClr val="181B1F"/>
                </a:solidFill>
                <a:latin typeface="Arial"/>
                <a:cs typeface="Arial"/>
              </a:rPr>
              <a:t> </a:t>
            </a:r>
            <a:r>
              <a:rPr sz="650" dirty="0">
                <a:solidFill>
                  <a:srgbClr val="181B1F"/>
                </a:solidFill>
                <a:latin typeface="Arial"/>
                <a:cs typeface="Arial"/>
              </a:rPr>
              <a:t>regimen</a:t>
            </a:r>
            <a:r>
              <a:rPr sz="650" spc="-10" dirty="0">
                <a:solidFill>
                  <a:srgbClr val="181B1F"/>
                </a:solidFill>
                <a:latin typeface="Arial"/>
                <a:cs typeface="Arial"/>
              </a:rPr>
              <a:t> recommendations,</a:t>
            </a:r>
            <a:r>
              <a:rPr sz="650" dirty="0">
                <a:solidFill>
                  <a:srgbClr val="181B1F"/>
                </a:solidFill>
                <a:latin typeface="Arial"/>
                <a:cs typeface="Arial"/>
              </a:rPr>
              <a:t> </a:t>
            </a:r>
            <a:r>
              <a:rPr sz="650" spc="-10" dirty="0">
                <a:solidFill>
                  <a:srgbClr val="181B1F"/>
                </a:solidFill>
                <a:latin typeface="Arial"/>
                <a:cs typeface="Arial"/>
              </a:rPr>
              <a:t>including</a:t>
            </a:r>
            <a:r>
              <a:rPr sz="650" spc="10" dirty="0">
                <a:solidFill>
                  <a:srgbClr val="181B1F"/>
                </a:solidFill>
                <a:latin typeface="Arial"/>
                <a:cs typeface="Arial"/>
              </a:rPr>
              <a:t> </a:t>
            </a:r>
            <a:r>
              <a:rPr sz="650" spc="-10" dirty="0">
                <a:solidFill>
                  <a:srgbClr val="181B1F"/>
                </a:solidFill>
                <a:latin typeface="Arial"/>
                <a:cs typeface="Arial"/>
              </a:rPr>
              <a:t>recommended</a:t>
            </a:r>
            <a:r>
              <a:rPr sz="650" spc="500" dirty="0">
                <a:solidFill>
                  <a:srgbClr val="181B1F"/>
                </a:solidFill>
                <a:latin typeface="Arial"/>
                <a:cs typeface="Arial"/>
              </a:rPr>
              <a:t> </a:t>
            </a:r>
            <a:r>
              <a:rPr sz="650" spc="-10" dirty="0">
                <a:solidFill>
                  <a:srgbClr val="181B1F"/>
                </a:solidFill>
                <a:latin typeface="Arial"/>
                <a:cs typeface="Arial"/>
              </a:rPr>
              <a:t>biomarkers,</a:t>
            </a:r>
            <a:r>
              <a:rPr sz="650" spc="-5" dirty="0">
                <a:solidFill>
                  <a:srgbClr val="181B1F"/>
                </a:solidFill>
                <a:latin typeface="Arial"/>
                <a:cs typeface="Arial"/>
              </a:rPr>
              <a:t> </a:t>
            </a:r>
            <a:r>
              <a:rPr sz="650" dirty="0">
                <a:solidFill>
                  <a:srgbClr val="181B1F"/>
                </a:solidFill>
                <a:latin typeface="Arial"/>
                <a:cs typeface="Arial"/>
              </a:rPr>
              <a:t>AE</a:t>
            </a:r>
            <a:r>
              <a:rPr sz="650" spc="5" dirty="0">
                <a:solidFill>
                  <a:srgbClr val="181B1F"/>
                </a:solidFill>
                <a:latin typeface="Arial"/>
                <a:cs typeface="Arial"/>
              </a:rPr>
              <a:t> </a:t>
            </a:r>
            <a:r>
              <a:rPr sz="650" spc="-10" dirty="0">
                <a:solidFill>
                  <a:srgbClr val="181B1F"/>
                </a:solidFill>
                <a:latin typeface="Arial"/>
                <a:cs typeface="Arial"/>
              </a:rPr>
              <a:t>management</a:t>
            </a:r>
            <a:r>
              <a:rPr sz="650" spc="50" dirty="0">
                <a:solidFill>
                  <a:srgbClr val="181B1F"/>
                </a:solidFill>
                <a:latin typeface="Arial"/>
                <a:cs typeface="Arial"/>
              </a:rPr>
              <a:t> </a:t>
            </a:r>
            <a:r>
              <a:rPr sz="650" dirty="0">
                <a:solidFill>
                  <a:srgbClr val="181B1F"/>
                </a:solidFill>
                <a:latin typeface="Arial"/>
                <a:cs typeface="Arial"/>
              </a:rPr>
              <a:t>&amp;</a:t>
            </a:r>
            <a:r>
              <a:rPr sz="650" spc="10" dirty="0">
                <a:solidFill>
                  <a:srgbClr val="181B1F"/>
                </a:solidFill>
                <a:latin typeface="Arial"/>
                <a:cs typeface="Arial"/>
              </a:rPr>
              <a:t> </a:t>
            </a:r>
            <a:r>
              <a:rPr sz="650" spc="-10" dirty="0">
                <a:solidFill>
                  <a:srgbClr val="181B1F"/>
                </a:solidFill>
                <a:latin typeface="Arial"/>
                <a:cs typeface="Arial"/>
              </a:rPr>
              <a:t>clinical</a:t>
            </a:r>
            <a:r>
              <a:rPr sz="650" spc="5" dirty="0">
                <a:solidFill>
                  <a:srgbClr val="181B1F"/>
                </a:solidFill>
                <a:latin typeface="Arial"/>
                <a:cs typeface="Arial"/>
              </a:rPr>
              <a:t> </a:t>
            </a:r>
            <a:r>
              <a:rPr sz="650" dirty="0">
                <a:solidFill>
                  <a:srgbClr val="181B1F"/>
                </a:solidFill>
                <a:latin typeface="Arial"/>
                <a:cs typeface="Arial"/>
              </a:rPr>
              <a:t>trial</a:t>
            </a:r>
            <a:r>
              <a:rPr sz="650" spc="-5" dirty="0">
                <a:solidFill>
                  <a:srgbClr val="181B1F"/>
                </a:solidFill>
                <a:latin typeface="Arial"/>
                <a:cs typeface="Arial"/>
              </a:rPr>
              <a:t> </a:t>
            </a:r>
            <a:r>
              <a:rPr sz="650" spc="-10" dirty="0">
                <a:solidFill>
                  <a:srgbClr val="181B1F"/>
                </a:solidFill>
                <a:latin typeface="Arial"/>
                <a:cs typeface="Arial"/>
              </a:rPr>
              <a:t>enrollment</a:t>
            </a:r>
            <a:endParaRPr sz="650">
              <a:latin typeface="Arial"/>
              <a:cs typeface="Arial"/>
            </a:endParaRPr>
          </a:p>
        </p:txBody>
      </p:sp>
      <p:sp>
        <p:nvSpPr>
          <p:cNvPr id="85" name="object 85"/>
          <p:cNvSpPr/>
          <p:nvPr/>
        </p:nvSpPr>
        <p:spPr>
          <a:xfrm>
            <a:off x="4835294" y="3209739"/>
            <a:ext cx="0" cy="296545"/>
          </a:xfrm>
          <a:custGeom>
            <a:avLst/>
            <a:gdLst/>
            <a:ahLst/>
            <a:cxnLst/>
            <a:rect l="l" t="t" r="r" b="b"/>
            <a:pathLst>
              <a:path h="296545">
                <a:moveTo>
                  <a:pt x="0" y="0"/>
                </a:moveTo>
                <a:lnTo>
                  <a:pt x="0" y="296227"/>
                </a:lnTo>
              </a:path>
            </a:pathLst>
          </a:custGeom>
          <a:ln w="19050">
            <a:solidFill>
              <a:srgbClr val="D40055"/>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8580"/>
            <a:chOff x="0" y="0"/>
            <a:chExt cx="9144000" cy="5148580"/>
          </a:xfrm>
        </p:grpSpPr>
        <p:pic>
          <p:nvPicPr>
            <p:cNvPr id="3" name="object 3"/>
            <p:cNvPicPr/>
            <p:nvPr/>
          </p:nvPicPr>
          <p:blipFill>
            <a:blip r:embed="rId2" cstate="print"/>
            <a:stretch>
              <a:fillRect/>
            </a:stretch>
          </p:blipFill>
          <p:spPr>
            <a:xfrm>
              <a:off x="0" y="4762"/>
              <a:ext cx="9144000" cy="5143308"/>
            </a:xfrm>
            <a:prstGeom prst="rect">
              <a:avLst/>
            </a:prstGeom>
          </p:spPr>
        </p:pic>
        <p:pic>
          <p:nvPicPr>
            <p:cNvPr id="4" name="object 4"/>
            <p:cNvPicPr/>
            <p:nvPr/>
          </p:nvPicPr>
          <p:blipFill>
            <a:blip r:embed="rId3" cstate="print"/>
            <a:stretch>
              <a:fillRect/>
            </a:stretch>
          </p:blipFill>
          <p:spPr>
            <a:xfrm>
              <a:off x="0" y="0"/>
              <a:ext cx="74434" cy="5148072"/>
            </a:xfrm>
            <a:prstGeom prst="rect">
              <a:avLst/>
            </a:prstGeom>
          </p:spPr>
        </p:pic>
        <p:sp>
          <p:nvSpPr>
            <p:cNvPr id="5" name="object 5"/>
            <p:cNvSpPr/>
            <p:nvPr/>
          </p:nvSpPr>
          <p:spPr>
            <a:xfrm>
              <a:off x="8060474" y="4856200"/>
              <a:ext cx="908685" cy="98425"/>
            </a:xfrm>
            <a:custGeom>
              <a:avLst/>
              <a:gdLst/>
              <a:ahLst/>
              <a:cxnLst/>
              <a:rect l="l" t="t" r="r" b="b"/>
              <a:pathLst>
                <a:path w="908684" h="98425">
                  <a:moveTo>
                    <a:pt x="93497" y="27292"/>
                  </a:moveTo>
                  <a:lnTo>
                    <a:pt x="92011" y="18821"/>
                  </a:lnTo>
                  <a:lnTo>
                    <a:pt x="91490" y="15849"/>
                  </a:lnTo>
                  <a:lnTo>
                    <a:pt x="85775" y="8242"/>
                  </a:lnTo>
                  <a:lnTo>
                    <a:pt x="76860" y="4064"/>
                  </a:lnTo>
                  <a:lnTo>
                    <a:pt x="72656" y="3644"/>
                  </a:lnTo>
                  <a:lnTo>
                    <a:pt x="72656" y="19850"/>
                  </a:lnTo>
                  <a:lnTo>
                    <a:pt x="72656" y="30302"/>
                  </a:lnTo>
                  <a:lnTo>
                    <a:pt x="70840" y="36982"/>
                  </a:lnTo>
                  <a:lnTo>
                    <a:pt x="66027" y="41529"/>
                  </a:lnTo>
                  <a:lnTo>
                    <a:pt x="59156" y="44145"/>
                  </a:lnTo>
                  <a:lnTo>
                    <a:pt x="51142" y="45034"/>
                  </a:lnTo>
                  <a:lnTo>
                    <a:pt x="31877" y="45034"/>
                  </a:lnTo>
                  <a:lnTo>
                    <a:pt x="37465" y="18821"/>
                  </a:lnTo>
                  <a:lnTo>
                    <a:pt x="65481" y="18821"/>
                  </a:lnTo>
                  <a:lnTo>
                    <a:pt x="72656" y="19850"/>
                  </a:lnTo>
                  <a:lnTo>
                    <a:pt x="72656" y="3644"/>
                  </a:lnTo>
                  <a:lnTo>
                    <a:pt x="65214" y="2895"/>
                  </a:lnTo>
                  <a:lnTo>
                    <a:pt x="19926" y="2895"/>
                  </a:lnTo>
                  <a:lnTo>
                    <a:pt x="0" y="96037"/>
                  </a:lnTo>
                  <a:lnTo>
                    <a:pt x="20866" y="96037"/>
                  </a:lnTo>
                  <a:lnTo>
                    <a:pt x="28689" y="59651"/>
                  </a:lnTo>
                  <a:lnTo>
                    <a:pt x="56591" y="59651"/>
                  </a:lnTo>
                  <a:lnTo>
                    <a:pt x="62026" y="61861"/>
                  </a:lnTo>
                  <a:lnTo>
                    <a:pt x="62026" y="77127"/>
                  </a:lnTo>
                  <a:lnTo>
                    <a:pt x="60960" y="83527"/>
                  </a:lnTo>
                  <a:lnTo>
                    <a:pt x="60960" y="91859"/>
                  </a:lnTo>
                  <a:lnTo>
                    <a:pt x="61366" y="93827"/>
                  </a:lnTo>
                  <a:lnTo>
                    <a:pt x="61899" y="96037"/>
                  </a:lnTo>
                  <a:lnTo>
                    <a:pt x="82219" y="96037"/>
                  </a:lnTo>
                  <a:lnTo>
                    <a:pt x="81153" y="93306"/>
                  </a:lnTo>
                  <a:lnTo>
                    <a:pt x="81051" y="91859"/>
                  </a:lnTo>
                  <a:lnTo>
                    <a:pt x="80886" y="89395"/>
                  </a:lnTo>
                  <a:lnTo>
                    <a:pt x="80886" y="79476"/>
                  </a:lnTo>
                  <a:lnTo>
                    <a:pt x="81546" y="73215"/>
                  </a:lnTo>
                  <a:lnTo>
                    <a:pt x="81546" y="61734"/>
                  </a:lnTo>
                  <a:lnTo>
                    <a:pt x="80937" y="59651"/>
                  </a:lnTo>
                  <a:lnTo>
                    <a:pt x="79565" y="54952"/>
                  </a:lnTo>
                  <a:lnTo>
                    <a:pt x="71729" y="52603"/>
                  </a:lnTo>
                  <a:lnTo>
                    <a:pt x="71729" y="52336"/>
                  </a:lnTo>
                  <a:lnTo>
                    <a:pt x="80505" y="49441"/>
                  </a:lnTo>
                  <a:lnTo>
                    <a:pt x="85953" y="45034"/>
                  </a:lnTo>
                  <a:lnTo>
                    <a:pt x="87388" y="43878"/>
                  </a:lnTo>
                  <a:lnTo>
                    <a:pt x="91897" y="36283"/>
                  </a:lnTo>
                  <a:lnTo>
                    <a:pt x="93497" y="27292"/>
                  </a:lnTo>
                  <a:close/>
                </a:path>
                <a:path w="908684" h="98425">
                  <a:moveTo>
                    <a:pt x="188188" y="2895"/>
                  </a:moveTo>
                  <a:lnTo>
                    <a:pt x="115811" y="2895"/>
                  </a:lnTo>
                  <a:lnTo>
                    <a:pt x="95897" y="96037"/>
                  </a:lnTo>
                  <a:lnTo>
                    <a:pt x="169062" y="96037"/>
                  </a:lnTo>
                  <a:lnTo>
                    <a:pt x="172783" y="78828"/>
                  </a:lnTo>
                  <a:lnTo>
                    <a:pt x="120459" y="78828"/>
                  </a:lnTo>
                  <a:lnTo>
                    <a:pt x="125361" y="55994"/>
                  </a:lnTo>
                  <a:lnTo>
                    <a:pt x="173050" y="55994"/>
                  </a:lnTo>
                  <a:lnTo>
                    <a:pt x="176504" y="40081"/>
                  </a:lnTo>
                  <a:lnTo>
                    <a:pt x="128816" y="40081"/>
                  </a:lnTo>
                  <a:lnTo>
                    <a:pt x="133070" y="20116"/>
                  </a:lnTo>
                  <a:lnTo>
                    <a:pt x="184607" y="20116"/>
                  </a:lnTo>
                  <a:lnTo>
                    <a:pt x="188188" y="2895"/>
                  </a:lnTo>
                  <a:close/>
                </a:path>
                <a:path w="908684" h="98425">
                  <a:moveTo>
                    <a:pt x="281940" y="33680"/>
                  </a:moveTo>
                  <a:lnTo>
                    <a:pt x="278777" y="18897"/>
                  </a:lnTo>
                  <a:lnTo>
                    <a:pt x="277926" y="17894"/>
                  </a:lnTo>
                  <a:lnTo>
                    <a:pt x="270141" y="8623"/>
                  </a:lnTo>
                  <a:lnTo>
                    <a:pt x="257340" y="2628"/>
                  </a:lnTo>
                  <a:lnTo>
                    <a:pt x="241693" y="685"/>
                  </a:lnTo>
                  <a:lnTo>
                    <a:pt x="220103" y="5245"/>
                  </a:lnTo>
                  <a:lnTo>
                    <a:pt x="203809" y="17551"/>
                  </a:lnTo>
                  <a:lnTo>
                    <a:pt x="193497" y="35509"/>
                  </a:lnTo>
                  <a:lnTo>
                    <a:pt x="189903" y="57023"/>
                  </a:lnTo>
                  <a:lnTo>
                    <a:pt x="192747" y="74536"/>
                  </a:lnTo>
                  <a:lnTo>
                    <a:pt x="201002" y="87477"/>
                  </a:lnTo>
                  <a:lnTo>
                    <a:pt x="214223" y="95504"/>
                  </a:lnTo>
                  <a:lnTo>
                    <a:pt x="232003" y="98259"/>
                  </a:lnTo>
                  <a:lnTo>
                    <a:pt x="238569" y="97599"/>
                  </a:lnTo>
                  <a:lnTo>
                    <a:pt x="244932" y="95504"/>
                  </a:lnTo>
                  <a:lnTo>
                    <a:pt x="250774" y="91871"/>
                  </a:lnTo>
                  <a:lnTo>
                    <a:pt x="255930" y="86499"/>
                  </a:lnTo>
                  <a:lnTo>
                    <a:pt x="256171" y="86499"/>
                  </a:lnTo>
                  <a:lnTo>
                    <a:pt x="256171" y="96024"/>
                  </a:lnTo>
                  <a:lnTo>
                    <a:pt x="269316" y="96024"/>
                  </a:lnTo>
                  <a:lnTo>
                    <a:pt x="269430" y="95504"/>
                  </a:lnTo>
                  <a:lnTo>
                    <a:pt x="271373" y="86499"/>
                  </a:lnTo>
                  <a:lnTo>
                    <a:pt x="272554" y="81026"/>
                  </a:lnTo>
                  <a:lnTo>
                    <a:pt x="280200" y="45669"/>
                  </a:lnTo>
                  <a:lnTo>
                    <a:pt x="239966" y="45669"/>
                  </a:lnTo>
                  <a:lnTo>
                    <a:pt x="236651" y="60934"/>
                  </a:lnTo>
                  <a:lnTo>
                    <a:pt x="258559" y="60934"/>
                  </a:lnTo>
                  <a:lnTo>
                    <a:pt x="255066" y="69088"/>
                  </a:lnTo>
                  <a:lnTo>
                    <a:pt x="249732" y="75438"/>
                  </a:lnTo>
                  <a:lnTo>
                    <a:pt x="242239" y="79565"/>
                  </a:lnTo>
                  <a:lnTo>
                    <a:pt x="232257" y="81026"/>
                  </a:lnTo>
                  <a:lnTo>
                    <a:pt x="222516" y="79070"/>
                  </a:lnTo>
                  <a:lnTo>
                    <a:pt x="215823" y="73812"/>
                  </a:lnTo>
                  <a:lnTo>
                    <a:pt x="211975" y="66167"/>
                  </a:lnTo>
                  <a:lnTo>
                    <a:pt x="210743" y="57023"/>
                  </a:lnTo>
                  <a:lnTo>
                    <a:pt x="212598" y="43370"/>
                  </a:lnTo>
                  <a:lnTo>
                    <a:pt x="218274" y="30759"/>
                  </a:lnTo>
                  <a:lnTo>
                    <a:pt x="227952" y="21488"/>
                  </a:lnTo>
                  <a:lnTo>
                    <a:pt x="241833" y="17894"/>
                  </a:lnTo>
                  <a:lnTo>
                    <a:pt x="253377" y="17894"/>
                  </a:lnTo>
                  <a:lnTo>
                    <a:pt x="260553" y="22466"/>
                  </a:lnTo>
                  <a:lnTo>
                    <a:pt x="261086" y="33680"/>
                  </a:lnTo>
                  <a:lnTo>
                    <a:pt x="281940" y="33680"/>
                  </a:lnTo>
                  <a:close/>
                </a:path>
                <a:path w="908684" h="98425">
                  <a:moveTo>
                    <a:pt x="377571" y="2895"/>
                  </a:moveTo>
                  <a:lnTo>
                    <a:pt x="305181" y="2895"/>
                  </a:lnTo>
                  <a:lnTo>
                    <a:pt x="285267" y="96037"/>
                  </a:lnTo>
                  <a:lnTo>
                    <a:pt x="358432" y="96037"/>
                  </a:lnTo>
                  <a:lnTo>
                    <a:pt x="362153" y="78828"/>
                  </a:lnTo>
                  <a:lnTo>
                    <a:pt x="309841" y="78828"/>
                  </a:lnTo>
                  <a:lnTo>
                    <a:pt x="314744" y="55994"/>
                  </a:lnTo>
                  <a:lnTo>
                    <a:pt x="362419" y="55994"/>
                  </a:lnTo>
                  <a:lnTo>
                    <a:pt x="365874" y="40081"/>
                  </a:lnTo>
                  <a:lnTo>
                    <a:pt x="318198" y="40081"/>
                  </a:lnTo>
                  <a:lnTo>
                    <a:pt x="322453" y="20116"/>
                  </a:lnTo>
                  <a:lnTo>
                    <a:pt x="373976" y="20116"/>
                  </a:lnTo>
                  <a:lnTo>
                    <a:pt x="377571" y="2895"/>
                  </a:lnTo>
                  <a:close/>
                </a:path>
                <a:path w="908684" h="98425">
                  <a:moveTo>
                    <a:pt x="474116" y="2895"/>
                  </a:moveTo>
                  <a:lnTo>
                    <a:pt x="454990" y="2895"/>
                  </a:lnTo>
                  <a:lnTo>
                    <a:pt x="441439" y="69176"/>
                  </a:lnTo>
                  <a:lnTo>
                    <a:pt x="441172" y="69176"/>
                  </a:lnTo>
                  <a:lnTo>
                    <a:pt x="415417" y="2895"/>
                  </a:lnTo>
                  <a:lnTo>
                    <a:pt x="393903" y="2895"/>
                  </a:lnTo>
                  <a:lnTo>
                    <a:pt x="373837" y="96037"/>
                  </a:lnTo>
                  <a:lnTo>
                    <a:pt x="393369" y="96037"/>
                  </a:lnTo>
                  <a:lnTo>
                    <a:pt x="406920" y="30695"/>
                  </a:lnTo>
                  <a:lnTo>
                    <a:pt x="407187" y="30695"/>
                  </a:lnTo>
                  <a:lnTo>
                    <a:pt x="433209" y="96037"/>
                  </a:lnTo>
                  <a:lnTo>
                    <a:pt x="454063" y="96037"/>
                  </a:lnTo>
                  <a:lnTo>
                    <a:pt x="474116" y="2895"/>
                  </a:lnTo>
                  <a:close/>
                </a:path>
                <a:path w="908684" h="98425">
                  <a:moveTo>
                    <a:pt x="564565" y="2895"/>
                  </a:moveTo>
                  <a:lnTo>
                    <a:pt x="492175" y="2895"/>
                  </a:lnTo>
                  <a:lnTo>
                    <a:pt x="472262" y="96037"/>
                  </a:lnTo>
                  <a:lnTo>
                    <a:pt x="545426" y="96037"/>
                  </a:lnTo>
                  <a:lnTo>
                    <a:pt x="549148" y="78828"/>
                  </a:lnTo>
                  <a:lnTo>
                    <a:pt x="496824" y="78828"/>
                  </a:lnTo>
                  <a:lnTo>
                    <a:pt x="501738" y="55994"/>
                  </a:lnTo>
                  <a:lnTo>
                    <a:pt x="549414" y="55994"/>
                  </a:lnTo>
                  <a:lnTo>
                    <a:pt x="552869" y="40081"/>
                  </a:lnTo>
                  <a:lnTo>
                    <a:pt x="505193" y="40081"/>
                  </a:lnTo>
                  <a:lnTo>
                    <a:pt x="509435" y="20116"/>
                  </a:lnTo>
                  <a:lnTo>
                    <a:pt x="560971" y="20116"/>
                  </a:lnTo>
                  <a:lnTo>
                    <a:pt x="564565" y="2895"/>
                  </a:lnTo>
                  <a:close/>
                </a:path>
                <a:path w="908684" h="98425">
                  <a:moveTo>
                    <a:pt x="654316" y="27292"/>
                  </a:moveTo>
                  <a:lnTo>
                    <a:pt x="652830" y="18821"/>
                  </a:lnTo>
                  <a:lnTo>
                    <a:pt x="652310" y="15849"/>
                  </a:lnTo>
                  <a:lnTo>
                    <a:pt x="646595" y="8242"/>
                  </a:lnTo>
                  <a:lnTo>
                    <a:pt x="637679" y="4064"/>
                  </a:lnTo>
                  <a:lnTo>
                    <a:pt x="633476" y="3644"/>
                  </a:lnTo>
                  <a:lnTo>
                    <a:pt x="633476" y="19850"/>
                  </a:lnTo>
                  <a:lnTo>
                    <a:pt x="633476" y="30302"/>
                  </a:lnTo>
                  <a:lnTo>
                    <a:pt x="631659" y="36982"/>
                  </a:lnTo>
                  <a:lnTo>
                    <a:pt x="626846" y="41529"/>
                  </a:lnTo>
                  <a:lnTo>
                    <a:pt x="619963" y="44145"/>
                  </a:lnTo>
                  <a:lnTo>
                    <a:pt x="611949" y="45034"/>
                  </a:lnTo>
                  <a:lnTo>
                    <a:pt x="592696" y="45034"/>
                  </a:lnTo>
                  <a:lnTo>
                    <a:pt x="598271" y="18821"/>
                  </a:lnTo>
                  <a:lnTo>
                    <a:pt x="626300" y="18821"/>
                  </a:lnTo>
                  <a:lnTo>
                    <a:pt x="633476" y="19850"/>
                  </a:lnTo>
                  <a:lnTo>
                    <a:pt x="633476" y="3644"/>
                  </a:lnTo>
                  <a:lnTo>
                    <a:pt x="626033" y="2895"/>
                  </a:lnTo>
                  <a:lnTo>
                    <a:pt x="580745" y="2895"/>
                  </a:lnTo>
                  <a:lnTo>
                    <a:pt x="560806" y="96037"/>
                  </a:lnTo>
                  <a:lnTo>
                    <a:pt x="581660" y="96037"/>
                  </a:lnTo>
                  <a:lnTo>
                    <a:pt x="589495" y="59651"/>
                  </a:lnTo>
                  <a:lnTo>
                    <a:pt x="617397" y="59651"/>
                  </a:lnTo>
                  <a:lnTo>
                    <a:pt x="622833" y="61861"/>
                  </a:lnTo>
                  <a:lnTo>
                    <a:pt x="622833" y="77127"/>
                  </a:lnTo>
                  <a:lnTo>
                    <a:pt x="621779" y="83527"/>
                  </a:lnTo>
                  <a:lnTo>
                    <a:pt x="621779" y="91859"/>
                  </a:lnTo>
                  <a:lnTo>
                    <a:pt x="622173" y="93827"/>
                  </a:lnTo>
                  <a:lnTo>
                    <a:pt x="622706" y="96037"/>
                  </a:lnTo>
                  <a:lnTo>
                    <a:pt x="643026" y="96037"/>
                  </a:lnTo>
                  <a:lnTo>
                    <a:pt x="641959" y="93306"/>
                  </a:lnTo>
                  <a:lnTo>
                    <a:pt x="641858" y="91859"/>
                  </a:lnTo>
                  <a:lnTo>
                    <a:pt x="641692" y="89395"/>
                  </a:lnTo>
                  <a:lnTo>
                    <a:pt x="641692" y="79476"/>
                  </a:lnTo>
                  <a:lnTo>
                    <a:pt x="642366" y="73215"/>
                  </a:lnTo>
                  <a:lnTo>
                    <a:pt x="642366" y="61734"/>
                  </a:lnTo>
                  <a:lnTo>
                    <a:pt x="641756" y="59651"/>
                  </a:lnTo>
                  <a:lnTo>
                    <a:pt x="640372" y="54952"/>
                  </a:lnTo>
                  <a:lnTo>
                    <a:pt x="632536" y="52603"/>
                  </a:lnTo>
                  <a:lnTo>
                    <a:pt x="632536" y="52336"/>
                  </a:lnTo>
                  <a:lnTo>
                    <a:pt x="641324" y="49441"/>
                  </a:lnTo>
                  <a:lnTo>
                    <a:pt x="646772" y="45034"/>
                  </a:lnTo>
                  <a:lnTo>
                    <a:pt x="648208" y="43878"/>
                  </a:lnTo>
                  <a:lnTo>
                    <a:pt x="652716" y="36283"/>
                  </a:lnTo>
                  <a:lnTo>
                    <a:pt x="654316" y="27292"/>
                  </a:lnTo>
                  <a:close/>
                </a:path>
                <a:path w="908684" h="98425">
                  <a:moveTo>
                    <a:pt x="756043" y="40601"/>
                  </a:moveTo>
                  <a:lnTo>
                    <a:pt x="753071" y="23355"/>
                  </a:lnTo>
                  <a:lnTo>
                    <a:pt x="749376" y="17907"/>
                  </a:lnTo>
                  <a:lnTo>
                    <a:pt x="744613" y="10858"/>
                  </a:lnTo>
                  <a:lnTo>
                    <a:pt x="735190" y="5461"/>
                  </a:lnTo>
                  <a:lnTo>
                    <a:pt x="735190" y="42037"/>
                  </a:lnTo>
                  <a:lnTo>
                    <a:pt x="733272" y="55562"/>
                  </a:lnTo>
                  <a:lnTo>
                    <a:pt x="727519" y="68135"/>
                  </a:lnTo>
                  <a:lnTo>
                    <a:pt x="717931" y="77419"/>
                  </a:lnTo>
                  <a:lnTo>
                    <a:pt x="704926" y="80924"/>
                  </a:lnTo>
                  <a:lnTo>
                    <a:pt x="703910" y="80924"/>
                  </a:lnTo>
                  <a:lnTo>
                    <a:pt x="694766" y="79095"/>
                  </a:lnTo>
                  <a:lnTo>
                    <a:pt x="688073" y="73837"/>
                  </a:lnTo>
                  <a:lnTo>
                    <a:pt x="684225" y="66192"/>
                  </a:lnTo>
                  <a:lnTo>
                    <a:pt x="682993" y="57035"/>
                  </a:lnTo>
                  <a:lnTo>
                    <a:pt x="684847" y="43383"/>
                  </a:lnTo>
                  <a:lnTo>
                    <a:pt x="690511" y="30772"/>
                  </a:lnTo>
                  <a:lnTo>
                    <a:pt x="700201" y="21501"/>
                  </a:lnTo>
                  <a:lnTo>
                    <a:pt x="714082" y="17907"/>
                  </a:lnTo>
                  <a:lnTo>
                    <a:pt x="723823" y="19837"/>
                  </a:lnTo>
                  <a:lnTo>
                    <a:pt x="730364" y="25069"/>
                  </a:lnTo>
                  <a:lnTo>
                    <a:pt x="734047" y="32766"/>
                  </a:lnTo>
                  <a:lnTo>
                    <a:pt x="735190" y="42037"/>
                  </a:lnTo>
                  <a:lnTo>
                    <a:pt x="735190" y="5461"/>
                  </a:lnTo>
                  <a:lnTo>
                    <a:pt x="731342" y="3251"/>
                  </a:lnTo>
                  <a:lnTo>
                    <a:pt x="713943" y="685"/>
                  </a:lnTo>
                  <a:lnTo>
                    <a:pt x="692353" y="5245"/>
                  </a:lnTo>
                  <a:lnTo>
                    <a:pt x="676046" y="17551"/>
                  </a:lnTo>
                  <a:lnTo>
                    <a:pt x="665746" y="35509"/>
                  </a:lnTo>
                  <a:lnTo>
                    <a:pt x="662152" y="57035"/>
                  </a:lnTo>
                  <a:lnTo>
                    <a:pt x="664997" y="74536"/>
                  </a:lnTo>
                  <a:lnTo>
                    <a:pt x="673239" y="87477"/>
                  </a:lnTo>
                  <a:lnTo>
                    <a:pt x="686473" y="95504"/>
                  </a:lnTo>
                  <a:lnTo>
                    <a:pt x="704253" y="98259"/>
                  </a:lnTo>
                  <a:lnTo>
                    <a:pt x="726351" y="93560"/>
                  </a:lnTo>
                  <a:lnTo>
                    <a:pt x="742607" y="80924"/>
                  </a:lnTo>
                  <a:lnTo>
                    <a:pt x="752627" y="62547"/>
                  </a:lnTo>
                  <a:lnTo>
                    <a:pt x="756043" y="40601"/>
                  </a:lnTo>
                  <a:close/>
                </a:path>
                <a:path w="908684" h="98425">
                  <a:moveTo>
                    <a:pt x="860310" y="2895"/>
                  </a:moveTo>
                  <a:lnTo>
                    <a:pt x="841184" y="2895"/>
                  </a:lnTo>
                  <a:lnTo>
                    <a:pt x="827633" y="69176"/>
                  </a:lnTo>
                  <a:lnTo>
                    <a:pt x="827366" y="69176"/>
                  </a:lnTo>
                  <a:lnTo>
                    <a:pt x="801611" y="2895"/>
                  </a:lnTo>
                  <a:lnTo>
                    <a:pt x="780097" y="2895"/>
                  </a:lnTo>
                  <a:lnTo>
                    <a:pt x="760044" y="96037"/>
                  </a:lnTo>
                  <a:lnTo>
                    <a:pt x="779564" y="96037"/>
                  </a:lnTo>
                  <a:lnTo>
                    <a:pt x="793115" y="30695"/>
                  </a:lnTo>
                  <a:lnTo>
                    <a:pt x="793381" y="30695"/>
                  </a:lnTo>
                  <a:lnTo>
                    <a:pt x="819404" y="96037"/>
                  </a:lnTo>
                  <a:lnTo>
                    <a:pt x="840244" y="96037"/>
                  </a:lnTo>
                  <a:lnTo>
                    <a:pt x="860310" y="2895"/>
                  </a:lnTo>
                  <a:close/>
                </a:path>
                <a:path w="908684" h="98425">
                  <a:moveTo>
                    <a:pt x="901166" y="20942"/>
                  </a:moveTo>
                  <a:lnTo>
                    <a:pt x="900988" y="20370"/>
                  </a:lnTo>
                  <a:lnTo>
                    <a:pt x="900899" y="16789"/>
                  </a:lnTo>
                  <a:lnTo>
                    <a:pt x="900455" y="15671"/>
                  </a:lnTo>
                  <a:lnTo>
                    <a:pt x="899071" y="14579"/>
                  </a:lnTo>
                  <a:lnTo>
                    <a:pt x="898347" y="14300"/>
                  </a:lnTo>
                  <a:lnTo>
                    <a:pt x="896899" y="14008"/>
                  </a:lnTo>
                  <a:lnTo>
                    <a:pt x="898436" y="14008"/>
                  </a:lnTo>
                  <a:lnTo>
                    <a:pt x="899312" y="13665"/>
                  </a:lnTo>
                  <a:lnTo>
                    <a:pt x="900176" y="12979"/>
                  </a:lnTo>
                  <a:lnTo>
                    <a:pt x="900734" y="12547"/>
                  </a:lnTo>
                  <a:lnTo>
                    <a:pt x="901090" y="11633"/>
                  </a:lnTo>
                  <a:lnTo>
                    <a:pt x="901090" y="8661"/>
                  </a:lnTo>
                  <a:lnTo>
                    <a:pt x="900417" y="7556"/>
                  </a:lnTo>
                  <a:lnTo>
                    <a:pt x="898271" y="6388"/>
                  </a:lnTo>
                  <a:lnTo>
                    <a:pt x="897191" y="6134"/>
                  </a:lnTo>
                  <a:lnTo>
                    <a:pt x="897191" y="9677"/>
                  </a:lnTo>
                  <a:lnTo>
                    <a:pt x="897128" y="11633"/>
                  </a:lnTo>
                  <a:lnTo>
                    <a:pt x="896937" y="12065"/>
                  </a:lnTo>
                  <a:lnTo>
                    <a:pt x="895896" y="12801"/>
                  </a:lnTo>
                  <a:lnTo>
                    <a:pt x="895172" y="12979"/>
                  </a:lnTo>
                  <a:lnTo>
                    <a:pt x="892695" y="12979"/>
                  </a:lnTo>
                  <a:lnTo>
                    <a:pt x="892695" y="8661"/>
                  </a:lnTo>
                  <a:lnTo>
                    <a:pt x="895159" y="8661"/>
                  </a:lnTo>
                  <a:lnTo>
                    <a:pt x="896785" y="9283"/>
                  </a:lnTo>
                  <a:lnTo>
                    <a:pt x="897064" y="9677"/>
                  </a:lnTo>
                  <a:lnTo>
                    <a:pt x="897191" y="9677"/>
                  </a:lnTo>
                  <a:lnTo>
                    <a:pt x="897191" y="6134"/>
                  </a:lnTo>
                  <a:lnTo>
                    <a:pt x="896823" y="6032"/>
                  </a:lnTo>
                  <a:lnTo>
                    <a:pt x="888720" y="6032"/>
                  </a:lnTo>
                  <a:lnTo>
                    <a:pt x="888720" y="20942"/>
                  </a:lnTo>
                  <a:lnTo>
                    <a:pt x="892695" y="20942"/>
                  </a:lnTo>
                  <a:lnTo>
                    <a:pt x="892695" y="15671"/>
                  </a:lnTo>
                  <a:lnTo>
                    <a:pt x="895083" y="15671"/>
                  </a:lnTo>
                  <a:lnTo>
                    <a:pt x="897242" y="20370"/>
                  </a:lnTo>
                  <a:lnTo>
                    <a:pt x="897382" y="20942"/>
                  </a:lnTo>
                  <a:lnTo>
                    <a:pt x="901166" y="20942"/>
                  </a:lnTo>
                  <a:close/>
                </a:path>
                <a:path w="908684" h="98425">
                  <a:moveTo>
                    <a:pt x="908431" y="17183"/>
                  </a:moveTo>
                  <a:lnTo>
                    <a:pt x="908392" y="9677"/>
                  </a:lnTo>
                  <a:lnTo>
                    <a:pt x="907084" y="6565"/>
                  </a:lnTo>
                  <a:lnTo>
                    <a:pt x="906005" y="5511"/>
                  </a:lnTo>
                  <a:lnTo>
                    <a:pt x="906005" y="10363"/>
                  </a:lnTo>
                  <a:lnTo>
                    <a:pt x="905903" y="16789"/>
                  </a:lnTo>
                  <a:lnTo>
                    <a:pt x="904900" y="19177"/>
                  </a:lnTo>
                  <a:lnTo>
                    <a:pt x="900493" y="23571"/>
                  </a:lnTo>
                  <a:lnTo>
                    <a:pt x="897839" y="24663"/>
                  </a:lnTo>
                  <a:lnTo>
                    <a:pt x="891603" y="24663"/>
                  </a:lnTo>
                  <a:lnTo>
                    <a:pt x="888936" y="23571"/>
                  </a:lnTo>
                  <a:lnTo>
                    <a:pt x="885672" y="20370"/>
                  </a:lnTo>
                  <a:lnTo>
                    <a:pt x="884491" y="19177"/>
                  </a:lnTo>
                  <a:lnTo>
                    <a:pt x="884377" y="18872"/>
                  </a:lnTo>
                  <a:lnTo>
                    <a:pt x="883399" y="16459"/>
                  </a:lnTo>
                  <a:lnTo>
                    <a:pt x="883424" y="10363"/>
                  </a:lnTo>
                  <a:lnTo>
                    <a:pt x="884491" y="7848"/>
                  </a:lnTo>
                  <a:lnTo>
                    <a:pt x="888911" y="3416"/>
                  </a:lnTo>
                  <a:lnTo>
                    <a:pt x="891578" y="2298"/>
                  </a:lnTo>
                  <a:lnTo>
                    <a:pt x="897839" y="2298"/>
                  </a:lnTo>
                  <a:lnTo>
                    <a:pt x="900493" y="3416"/>
                  </a:lnTo>
                  <a:lnTo>
                    <a:pt x="904900" y="7848"/>
                  </a:lnTo>
                  <a:lnTo>
                    <a:pt x="906005" y="10363"/>
                  </a:lnTo>
                  <a:lnTo>
                    <a:pt x="906005" y="5511"/>
                  </a:lnTo>
                  <a:lnTo>
                    <a:pt x="902728" y="2298"/>
                  </a:lnTo>
                  <a:lnTo>
                    <a:pt x="901636" y="1219"/>
                  </a:lnTo>
                  <a:lnTo>
                    <a:pt x="901484" y="1219"/>
                  </a:lnTo>
                  <a:lnTo>
                    <a:pt x="898334" y="0"/>
                  </a:lnTo>
                  <a:lnTo>
                    <a:pt x="891120" y="0"/>
                  </a:lnTo>
                  <a:lnTo>
                    <a:pt x="887971" y="1219"/>
                  </a:lnTo>
                  <a:lnTo>
                    <a:pt x="882307" y="6388"/>
                  </a:lnTo>
                  <a:lnTo>
                    <a:pt x="882319" y="6565"/>
                  </a:lnTo>
                  <a:lnTo>
                    <a:pt x="881024" y="9677"/>
                  </a:lnTo>
                  <a:lnTo>
                    <a:pt x="881024" y="17183"/>
                  </a:lnTo>
                  <a:lnTo>
                    <a:pt x="882319" y="20370"/>
                  </a:lnTo>
                  <a:lnTo>
                    <a:pt x="882865" y="20942"/>
                  </a:lnTo>
                  <a:lnTo>
                    <a:pt x="887628" y="25615"/>
                  </a:lnTo>
                  <a:lnTo>
                    <a:pt x="890993" y="26911"/>
                  </a:lnTo>
                  <a:lnTo>
                    <a:pt x="898448" y="26911"/>
                  </a:lnTo>
                  <a:lnTo>
                    <a:pt x="901687" y="25615"/>
                  </a:lnTo>
                  <a:lnTo>
                    <a:pt x="902677" y="24663"/>
                  </a:lnTo>
                  <a:lnTo>
                    <a:pt x="906589" y="20942"/>
                  </a:lnTo>
                  <a:lnTo>
                    <a:pt x="907110" y="20370"/>
                  </a:lnTo>
                  <a:lnTo>
                    <a:pt x="908431" y="17183"/>
                  </a:lnTo>
                  <a:close/>
                </a:path>
              </a:pathLst>
            </a:custGeom>
            <a:solidFill>
              <a:srgbClr val="0E5FAA"/>
            </a:solidFill>
          </p:spPr>
          <p:txBody>
            <a:bodyPr wrap="square" lIns="0" tIns="0" rIns="0" bIns="0" rtlCol="0"/>
            <a:lstStyle/>
            <a:p>
              <a:endParaRPr/>
            </a:p>
          </p:txBody>
        </p:sp>
        <p:pic>
          <p:nvPicPr>
            <p:cNvPr id="6" name="object 6"/>
            <p:cNvPicPr/>
            <p:nvPr/>
          </p:nvPicPr>
          <p:blipFill>
            <a:blip r:embed="rId4" cstate="print"/>
            <a:stretch>
              <a:fillRect/>
            </a:stretch>
          </p:blipFill>
          <p:spPr>
            <a:xfrm>
              <a:off x="3735323" y="944879"/>
              <a:ext cx="5049011" cy="2197607"/>
            </a:xfrm>
            <a:prstGeom prst="rect">
              <a:avLst/>
            </a:prstGeom>
          </p:spPr>
        </p:pic>
        <p:sp>
          <p:nvSpPr>
            <p:cNvPr id="7" name="object 7"/>
            <p:cNvSpPr/>
            <p:nvPr/>
          </p:nvSpPr>
          <p:spPr>
            <a:xfrm>
              <a:off x="4024646" y="1206817"/>
              <a:ext cx="4469130" cy="1673860"/>
            </a:xfrm>
            <a:custGeom>
              <a:avLst/>
              <a:gdLst/>
              <a:ahLst/>
              <a:cxnLst/>
              <a:rect l="l" t="t" r="r" b="b"/>
              <a:pathLst>
                <a:path w="4469130" h="1673860">
                  <a:moveTo>
                    <a:pt x="4469028" y="0"/>
                  </a:moveTo>
                  <a:lnTo>
                    <a:pt x="125806" y="0"/>
                  </a:lnTo>
                  <a:lnTo>
                    <a:pt x="76836" y="9886"/>
                  </a:lnTo>
                  <a:lnTo>
                    <a:pt x="36847" y="36847"/>
                  </a:lnTo>
                  <a:lnTo>
                    <a:pt x="9886" y="76836"/>
                  </a:lnTo>
                  <a:lnTo>
                    <a:pt x="0" y="125806"/>
                  </a:lnTo>
                  <a:lnTo>
                    <a:pt x="0" y="1673694"/>
                  </a:lnTo>
                  <a:lnTo>
                    <a:pt x="4343209" y="1673694"/>
                  </a:lnTo>
                  <a:lnTo>
                    <a:pt x="4392181" y="1663808"/>
                  </a:lnTo>
                  <a:lnTo>
                    <a:pt x="4432174" y="1636845"/>
                  </a:lnTo>
                  <a:lnTo>
                    <a:pt x="4459140" y="1596853"/>
                  </a:lnTo>
                  <a:lnTo>
                    <a:pt x="4469028" y="1547876"/>
                  </a:lnTo>
                  <a:lnTo>
                    <a:pt x="4469028" y="0"/>
                  </a:lnTo>
                  <a:close/>
                </a:path>
              </a:pathLst>
            </a:custGeom>
            <a:solidFill>
              <a:srgbClr val="FFFFFF"/>
            </a:solidFill>
          </p:spPr>
          <p:txBody>
            <a:bodyPr wrap="square" lIns="0" tIns="0" rIns="0" bIns="0" rtlCol="0"/>
            <a:lstStyle/>
            <a:p>
              <a:endParaRPr/>
            </a:p>
          </p:txBody>
        </p:sp>
        <p:pic>
          <p:nvPicPr>
            <p:cNvPr id="8" name="object 8"/>
            <p:cNvPicPr/>
            <p:nvPr/>
          </p:nvPicPr>
          <p:blipFill>
            <a:blip r:embed="rId5" cstate="print"/>
            <a:stretch>
              <a:fillRect/>
            </a:stretch>
          </p:blipFill>
          <p:spPr>
            <a:xfrm>
              <a:off x="3735324" y="2715767"/>
              <a:ext cx="5049011" cy="1787651"/>
            </a:xfrm>
            <a:prstGeom prst="rect">
              <a:avLst/>
            </a:prstGeom>
          </p:spPr>
        </p:pic>
        <p:sp>
          <p:nvSpPr>
            <p:cNvPr id="9" name="object 9"/>
            <p:cNvSpPr/>
            <p:nvPr/>
          </p:nvSpPr>
          <p:spPr>
            <a:xfrm>
              <a:off x="4024636" y="2973598"/>
              <a:ext cx="4469130" cy="1271905"/>
            </a:xfrm>
            <a:custGeom>
              <a:avLst/>
              <a:gdLst/>
              <a:ahLst/>
              <a:cxnLst/>
              <a:rect l="l" t="t" r="r" b="b"/>
              <a:pathLst>
                <a:path w="4469130" h="1271904">
                  <a:moveTo>
                    <a:pt x="4469028" y="0"/>
                  </a:moveTo>
                  <a:lnTo>
                    <a:pt x="142722" y="0"/>
                  </a:lnTo>
                  <a:lnTo>
                    <a:pt x="97614" y="7275"/>
                  </a:lnTo>
                  <a:lnTo>
                    <a:pt x="58435" y="27535"/>
                  </a:lnTo>
                  <a:lnTo>
                    <a:pt x="27539" y="58430"/>
                  </a:lnTo>
                  <a:lnTo>
                    <a:pt x="7276" y="97609"/>
                  </a:lnTo>
                  <a:lnTo>
                    <a:pt x="0" y="142722"/>
                  </a:lnTo>
                  <a:lnTo>
                    <a:pt x="0" y="1271409"/>
                  </a:lnTo>
                  <a:lnTo>
                    <a:pt x="4326318" y="1271409"/>
                  </a:lnTo>
                  <a:lnTo>
                    <a:pt x="4371425" y="1264134"/>
                  </a:lnTo>
                  <a:lnTo>
                    <a:pt x="4410600" y="1243874"/>
                  </a:lnTo>
                  <a:lnTo>
                    <a:pt x="4441493" y="1212979"/>
                  </a:lnTo>
                  <a:lnTo>
                    <a:pt x="4461752" y="1173800"/>
                  </a:lnTo>
                  <a:lnTo>
                    <a:pt x="4469028" y="1128687"/>
                  </a:lnTo>
                  <a:lnTo>
                    <a:pt x="4469028" y="0"/>
                  </a:lnTo>
                  <a:close/>
                </a:path>
              </a:pathLst>
            </a:custGeom>
            <a:solidFill>
              <a:srgbClr val="FFFFFF"/>
            </a:solidFill>
          </p:spPr>
          <p:txBody>
            <a:bodyPr wrap="square" lIns="0" tIns="0" rIns="0" bIns="0" rtlCol="0"/>
            <a:lstStyle/>
            <a:p>
              <a:endParaRPr/>
            </a:p>
          </p:txBody>
        </p:sp>
        <p:pic>
          <p:nvPicPr>
            <p:cNvPr id="10" name="object 10"/>
            <p:cNvPicPr/>
            <p:nvPr/>
          </p:nvPicPr>
          <p:blipFill>
            <a:blip r:embed="rId6" cstate="print"/>
            <a:stretch>
              <a:fillRect/>
            </a:stretch>
          </p:blipFill>
          <p:spPr>
            <a:xfrm>
              <a:off x="3534155" y="2717291"/>
              <a:ext cx="5372099" cy="1645920"/>
            </a:xfrm>
            <a:prstGeom prst="rect">
              <a:avLst/>
            </a:prstGeom>
          </p:spPr>
        </p:pic>
        <p:pic>
          <p:nvPicPr>
            <p:cNvPr id="11" name="object 11"/>
            <p:cNvPicPr/>
            <p:nvPr/>
          </p:nvPicPr>
          <p:blipFill>
            <a:blip r:embed="rId7" cstate="print"/>
            <a:stretch>
              <a:fillRect/>
            </a:stretch>
          </p:blipFill>
          <p:spPr>
            <a:xfrm>
              <a:off x="3827411" y="2973590"/>
              <a:ext cx="4785868" cy="1133094"/>
            </a:xfrm>
            <a:prstGeom prst="rect">
              <a:avLst/>
            </a:prstGeom>
          </p:spPr>
        </p:pic>
        <p:pic>
          <p:nvPicPr>
            <p:cNvPr id="12" name="object 12"/>
            <p:cNvPicPr/>
            <p:nvPr/>
          </p:nvPicPr>
          <p:blipFill>
            <a:blip r:embed="rId8" cstate="print"/>
            <a:stretch>
              <a:fillRect/>
            </a:stretch>
          </p:blipFill>
          <p:spPr>
            <a:xfrm>
              <a:off x="3534155" y="1152144"/>
              <a:ext cx="5372099" cy="1988819"/>
            </a:xfrm>
            <a:prstGeom prst="rect">
              <a:avLst/>
            </a:prstGeom>
          </p:spPr>
        </p:pic>
        <p:pic>
          <p:nvPicPr>
            <p:cNvPr id="13" name="object 13"/>
            <p:cNvPicPr/>
            <p:nvPr/>
          </p:nvPicPr>
          <p:blipFill>
            <a:blip r:embed="rId9" cstate="print"/>
            <a:stretch>
              <a:fillRect/>
            </a:stretch>
          </p:blipFill>
          <p:spPr>
            <a:xfrm>
              <a:off x="3827411" y="1412811"/>
              <a:ext cx="4785868" cy="1467700"/>
            </a:xfrm>
            <a:prstGeom prst="rect">
              <a:avLst/>
            </a:prstGeom>
          </p:spPr>
        </p:pic>
        <p:sp>
          <p:nvSpPr>
            <p:cNvPr id="14" name="object 14"/>
            <p:cNvSpPr/>
            <p:nvPr/>
          </p:nvSpPr>
          <p:spPr>
            <a:xfrm>
              <a:off x="4023160" y="1205993"/>
              <a:ext cx="4466590" cy="3047365"/>
            </a:xfrm>
            <a:custGeom>
              <a:avLst/>
              <a:gdLst/>
              <a:ahLst/>
              <a:cxnLst/>
              <a:rect l="l" t="t" r="r" b="b"/>
              <a:pathLst>
                <a:path w="4466590" h="3047365">
                  <a:moveTo>
                    <a:pt x="4466145" y="0"/>
                  </a:moveTo>
                  <a:lnTo>
                    <a:pt x="127558" y="0"/>
                  </a:lnTo>
                  <a:lnTo>
                    <a:pt x="77907" y="10024"/>
                  </a:lnTo>
                  <a:lnTo>
                    <a:pt x="37361" y="37361"/>
                  </a:lnTo>
                  <a:lnTo>
                    <a:pt x="10024" y="77907"/>
                  </a:lnTo>
                  <a:lnTo>
                    <a:pt x="0" y="127558"/>
                  </a:lnTo>
                  <a:lnTo>
                    <a:pt x="0" y="3047238"/>
                  </a:lnTo>
                  <a:lnTo>
                    <a:pt x="4338586" y="3047238"/>
                  </a:lnTo>
                  <a:lnTo>
                    <a:pt x="4388237" y="3037213"/>
                  </a:lnTo>
                  <a:lnTo>
                    <a:pt x="4428783" y="3009876"/>
                  </a:lnTo>
                  <a:lnTo>
                    <a:pt x="4456121" y="2969330"/>
                  </a:lnTo>
                  <a:lnTo>
                    <a:pt x="4466145" y="2919679"/>
                  </a:lnTo>
                  <a:lnTo>
                    <a:pt x="4466145" y="0"/>
                  </a:lnTo>
                  <a:close/>
                </a:path>
              </a:pathLst>
            </a:custGeom>
            <a:solidFill>
              <a:srgbClr val="FDFFFF">
                <a:alpha val="85098"/>
              </a:srgbClr>
            </a:solidFill>
          </p:spPr>
          <p:txBody>
            <a:bodyPr wrap="square" lIns="0" tIns="0" rIns="0" bIns="0" rtlCol="0"/>
            <a:lstStyle/>
            <a:p>
              <a:endParaRPr/>
            </a:p>
          </p:txBody>
        </p:sp>
        <p:pic>
          <p:nvPicPr>
            <p:cNvPr id="15" name="object 15"/>
            <p:cNvPicPr/>
            <p:nvPr/>
          </p:nvPicPr>
          <p:blipFill>
            <a:blip r:embed="rId10" cstate="print"/>
            <a:stretch>
              <a:fillRect/>
            </a:stretch>
          </p:blipFill>
          <p:spPr>
            <a:xfrm>
              <a:off x="0" y="1132332"/>
              <a:ext cx="3744467" cy="3255263"/>
            </a:xfrm>
            <a:prstGeom prst="rect">
              <a:avLst/>
            </a:prstGeom>
          </p:spPr>
        </p:pic>
        <p:sp>
          <p:nvSpPr>
            <p:cNvPr id="16" name="object 16"/>
            <p:cNvSpPr/>
            <p:nvPr/>
          </p:nvSpPr>
          <p:spPr>
            <a:xfrm>
              <a:off x="85713" y="1412807"/>
              <a:ext cx="3371215" cy="2694305"/>
            </a:xfrm>
            <a:custGeom>
              <a:avLst/>
              <a:gdLst/>
              <a:ahLst/>
              <a:cxnLst/>
              <a:rect l="l" t="t" r="r" b="b"/>
              <a:pathLst>
                <a:path w="3371215" h="2694304">
                  <a:moveTo>
                    <a:pt x="3370910" y="0"/>
                  </a:moveTo>
                  <a:lnTo>
                    <a:pt x="0" y="0"/>
                  </a:lnTo>
                  <a:lnTo>
                    <a:pt x="0" y="2693873"/>
                  </a:lnTo>
                  <a:lnTo>
                    <a:pt x="2975914" y="2693873"/>
                  </a:lnTo>
                  <a:lnTo>
                    <a:pt x="3021979" y="2691215"/>
                  </a:lnTo>
                  <a:lnTo>
                    <a:pt x="3066482" y="2683440"/>
                  </a:lnTo>
                  <a:lnTo>
                    <a:pt x="3109129" y="2670845"/>
                  </a:lnTo>
                  <a:lnTo>
                    <a:pt x="3149622" y="2653724"/>
                  </a:lnTo>
                  <a:lnTo>
                    <a:pt x="3187666" y="2632376"/>
                  </a:lnTo>
                  <a:lnTo>
                    <a:pt x="3222963" y="2607095"/>
                  </a:lnTo>
                  <a:lnTo>
                    <a:pt x="3255217" y="2578179"/>
                  </a:lnTo>
                  <a:lnTo>
                    <a:pt x="3284133" y="2545924"/>
                  </a:lnTo>
                  <a:lnTo>
                    <a:pt x="3309413" y="2510625"/>
                  </a:lnTo>
                  <a:lnTo>
                    <a:pt x="3330762" y="2472581"/>
                  </a:lnTo>
                  <a:lnTo>
                    <a:pt x="3347882" y="2432086"/>
                  </a:lnTo>
                  <a:lnTo>
                    <a:pt x="3360477" y="2389437"/>
                  </a:lnTo>
                  <a:lnTo>
                    <a:pt x="3368252" y="2344932"/>
                  </a:lnTo>
                  <a:lnTo>
                    <a:pt x="3370910" y="2298865"/>
                  </a:lnTo>
                  <a:lnTo>
                    <a:pt x="3370910" y="0"/>
                  </a:lnTo>
                  <a:close/>
                </a:path>
              </a:pathLst>
            </a:custGeom>
            <a:solidFill>
              <a:srgbClr val="FFFFFF"/>
            </a:solidFill>
          </p:spPr>
          <p:txBody>
            <a:bodyPr wrap="square" lIns="0" tIns="0" rIns="0" bIns="0" rtlCol="0"/>
            <a:lstStyle/>
            <a:p>
              <a:endParaRPr/>
            </a:p>
          </p:txBody>
        </p:sp>
        <p:sp>
          <p:nvSpPr>
            <p:cNvPr id="17" name="object 17"/>
            <p:cNvSpPr/>
            <p:nvPr/>
          </p:nvSpPr>
          <p:spPr>
            <a:xfrm>
              <a:off x="85713" y="1412807"/>
              <a:ext cx="3371215" cy="2694305"/>
            </a:xfrm>
            <a:custGeom>
              <a:avLst/>
              <a:gdLst/>
              <a:ahLst/>
              <a:cxnLst/>
              <a:rect l="l" t="t" r="r" b="b"/>
              <a:pathLst>
                <a:path w="3371215" h="2694304">
                  <a:moveTo>
                    <a:pt x="0" y="2693873"/>
                  </a:moveTo>
                  <a:lnTo>
                    <a:pt x="2975914" y="2693873"/>
                  </a:lnTo>
                  <a:lnTo>
                    <a:pt x="3021979" y="2691215"/>
                  </a:lnTo>
                  <a:lnTo>
                    <a:pt x="3066482" y="2683440"/>
                  </a:lnTo>
                  <a:lnTo>
                    <a:pt x="3109129" y="2670845"/>
                  </a:lnTo>
                  <a:lnTo>
                    <a:pt x="3149622" y="2653724"/>
                  </a:lnTo>
                  <a:lnTo>
                    <a:pt x="3187666" y="2632376"/>
                  </a:lnTo>
                  <a:lnTo>
                    <a:pt x="3222963" y="2607095"/>
                  </a:lnTo>
                  <a:lnTo>
                    <a:pt x="3255217" y="2578179"/>
                  </a:lnTo>
                  <a:lnTo>
                    <a:pt x="3284133" y="2545924"/>
                  </a:lnTo>
                  <a:lnTo>
                    <a:pt x="3309413" y="2510625"/>
                  </a:lnTo>
                  <a:lnTo>
                    <a:pt x="3330762" y="2472581"/>
                  </a:lnTo>
                  <a:lnTo>
                    <a:pt x="3347882" y="2432086"/>
                  </a:lnTo>
                  <a:lnTo>
                    <a:pt x="3360477" y="2389437"/>
                  </a:lnTo>
                  <a:lnTo>
                    <a:pt x="3368252" y="2344932"/>
                  </a:lnTo>
                  <a:lnTo>
                    <a:pt x="3370910" y="2298865"/>
                  </a:lnTo>
                  <a:lnTo>
                    <a:pt x="3370910" y="0"/>
                  </a:lnTo>
                  <a:lnTo>
                    <a:pt x="0" y="0"/>
                  </a:lnTo>
                  <a:lnTo>
                    <a:pt x="0" y="2693873"/>
                  </a:lnTo>
                  <a:close/>
                </a:path>
              </a:pathLst>
            </a:custGeom>
            <a:ln w="15875">
              <a:solidFill>
                <a:srgbClr val="FFFFFF"/>
              </a:solidFill>
            </a:ln>
          </p:spPr>
          <p:txBody>
            <a:bodyPr wrap="square" lIns="0" tIns="0" rIns="0" bIns="0" rtlCol="0"/>
            <a:lstStyle/>
            <a:p>
              <a:endParaRPr/>
            </a:p>
          </p:txBody>
        </p:sp>
      </p:grpSp>
      <p:sp>
        <p:nvSpPr>
          <p:cNvPr id="18" name="object 18"/>
          <p:cNvSpPr txBox="1"/>
          <p:nvPr/>
        </p:nvSpPr>
        <p:spPr>
          <a:xfrm>
            <a:off x="4521134" y="932610"/>
            <a:ext cx="3468370" cy="186690"/>
          </a:xfrm>
          <a:prstGeom prst="rect">
            <a:avLst/>
          </a:prstGeom>
        </p:spPr>
        <p:txBody>
          <a:bodyPr vert="horz" wrap="square" lIns="0" tIns="13335" rIns="0" bIns="0" rtlCol="0">
            <a:spAutoFit/>
          </a:bodyPr>
          <a:lstStyle/>
          <a:p>
            <a:pPr marL="25400">
              <a:lnSpc>
                <a:spcPct val="100000"/>
              </a:lnSpc>
              <a:spcBef>
                <a:spcPts val="105"/>
              </a:spcBef>
            </a:pPr>
            <a:r>
              <a:rPr sz="1050" b="1" dirty="0">
                <a:solidFill>
                  <a:srgbClr val="1F69E7"/>
                </a:solidFill>
                <a:latin typeface="Arial"/>
                <a:cs typeface="Arial"/>
              </a:rPr>
              <a:t>Dominant</a:t>
            </a:r>
            <a:r>
              <a:rPr sz="1050" b="1" spc="-60" dirty="0">
                <a:solidFill>
                  <a:srgbClr val="1F69E7"/>
                </a:solidFill>
                <a:latin typeface="Arial"/>
                <a:cs typeface="Arial"/>
              </a:rPr>
              <a:t> </a:t>
            </a:r>
            <a:r>
              <a:rPr sz="1050" b="1" dirty="0">
                <a:solidFill>
                  <a:srgbClr val="1F69E7"/>
                </a:solidFill>
                <a:latin typeface="Arial"/>
                <a:cs typeface="Arial"/>
              </a:rPr>
              <a:t>Oncology</a:t>
            </a:r>
            <a:r>
              <a:rPr sz="1050" b="1" spc="-55" dirty="0">
                <a:solidFill>
                  <a:srgbClr val="1F69E7"/>
                </a:solidFill>
                <a:latin typeface="Arial"/>
                <a:cs typeface="Arial"/>
              </a:rPr>
              <a:t> </a:t>
            </a:r>
            <a:r>
              <a:rPr sz="1050" b="1" dirty="0">
                <a:solidFill>
                  <a:srgbClr val="1F69E7"/>
                </a:solidFill>
                <a:latin typeface="Arial"/>
                <a:cs typeface="Arial"/>
              </a:rPr>
              <a:t>3</a:t>
            </a:r>
            <a:r>
              <a:rPr sz="1050" b="1" baseline="23809" dirty="0">
                <a:solidFill>
                  <a:srgbClr val="1F69E7"/>
                </a:solidFill>
                <a:latin typeface="Arial"/>
                <a:cs typeface="Arial"/>
              </a:rPr>
              <a:t>rd</a:t>
            </a:r>
            <a:r>
              <a:rPr sz="1050" b="1" spc="104" baseline="23809" dirty="0">
                <a:solidFill>
                  <a:srgbClr val="1F69E7"/>
                </a:solidFill>
                <a:latin typeface="Arial"/>
                <a:cs typeface="Arial"/>
              </a:rPr>
              <a:t> </a:t>
            </a:r>
            <a:r>
              <a:rPr sz="1050" b="1" dirty="0">
                <a:solidFill>
                  <a:srgbClr val="1F69E7"/>
                </a:solidFill>
                <a:latin typeface="Arial"/>
                <a:cs typeface="Arial"/>
              </a:rPr>
              <a:t>Party</a:t>
            </a:r>
            <a:r>
              <a:rPr sz="1050" b="1" spc="-25" dirty="0">
                <a:solidFill>
                  <a:srgbClr val="1F69E7"/>
                </a:solidFill>
                <a:latin typeface="Arial"/>
                <a:cs typeface="Arial"/>
              </a:rPr>
              <a:t> </a:t>
            </a:r>
            <a:r>
              <a:rPr sz="1050" b="1" dirty="0">
                <a:solidFill>
                  <a:srgbClr val="1F69E7"/>
                </a:solidFill>
                <a:latin typeface="Arial"/>
                <a:cs typeface="Arial"/>
              </a:rPr>
              <a:t>Pathways</a:t>
            </a:r>
            <a:r>
              <a:rPr sz="1050" b="1" spc="-30" dirty="0">
                <a:solidFill>
                  <a:srgbClr val="1F69E7"/>
                </a:solidFill>
                <a:latin typeface="Arial"/>
                <a:cs typeface="Arial"/>
              </a:rPr>
              <a:t> </a:t>
            </a:r>
            <a:r>
              <a:rPr sz="1050" b="1" spc="-10" dirty="0">
                <a:solidFill>
                  <a:srgbClr val="1F69E7"/>
                </a:solidFill>
                <a:latin typeface="Arial"/>
                <a:cs typeface="Arial"/>
              </a:rPr>
              <a:t>Organizations</a:t>
            </a:r>
            <a:endParaRPr sz="1050">
              <a:latin typeface="Arial"/>
              <a:cs typeface="Arial"/>
            </a:endParaRPr>
          </a:p>
        </p:txBody>
      </p:sp>
      <p:sp>
        <p:nvSpPr>
          <p:cNvPr id="19" name="object 19"/>
          <p:cNvSpPr txBox="1"/>
          <p:nvPr/>
        </p:nvSpPr>
        <p:spPr>
          <a:xfrm>
            <a:off x="3873083" y="1774825"/>
            <a:ext cx="124460" cy="773430"/>
          </a:xfrm>
          <a:prstGeom prst="rect">
            <a:avLst/>
          </a:prstGeom>
        </p:spPr>
        <p:txBody>
          <a:bodyPr vert="vert270" wrap="square" lIns="0" tIns="3810" rIns="0" bIns="0" rtlCol="0">
            <a:spAutoFit/>
          </a:bodyPr>
          <a:lstStyle/>
          <a:p>
            <a:pPr marL="12700">
              <a:lnSpc>
                <a:spcPct val="100000"/>
              </a:lnSpc>
              <a:spcBef>
                <a:spcPts val="30"/>
              </a:spcBef>
            </a:pPr>
            <a:r>
              <a:rPr sz="700" b="1" spc="-10" dirty="0">
                <a:solidFill>
                  <a:srgbClr val="FFFFFF"/>
                </a:solidFill>
                <a:latin typeface="Arial"/>
                <a:cs typeface="Arial"/>
              </a:rPr>
              <a:t>Provider-Focused</a:t>
            </a:r>
            <a:endParaRPr sz="700">
              <a:latin typeface="Arial"/>
              <a:cs typeface="Arial"/>
            </a:endParaRPr>
          </a:p>
        </p:txBody>
      </p:sp>
      <p:sp>
        <p:nvSpPr>
          <p:cNvPr id="20" name="object 20"/>
          <p:cNvSpPr txBox="1"/>
          <p:nvPr/>
        </p:nvSpPr>
        <p:spPr>
          <a:xfrm>
            <a:off x="3867249" y="3225072"/>
            <a:ext cx="124460" cy="654050"/>
          </a:xfrm>
          <a:prstGeom prst="rect">
            <a:avLst/>
          </a:prstGeom>
        </p:spPr>
        <p:txBody>
          <a:bodyPr vert="vert270" wrap="square" lIns="0" tIns="3810" rIns="0" bIns="0" rtlCol="0">
            <a:spAutoFit/>
          </a:bodyPr>
          <a:lstStyle/>
          <a:p>
            <a:pPr marL="12700">
              <a:lnSpc>
                <a:spcPct val="100000"/>
              </a:lnSpc>
              <a:spcBef>
                <a:spcPts val="30"/>
              </a:spcBef>
            </a:pPr>
            <a:r>
              <a:rPr sz="700" b="1" spc="-20" dirty="0">
                <a:solidFill>
                  <a:srgbClr val="FFFFFF"/>
                </a:solidFill>
                <a:latin typeface="Arial"/>
                <a:cs typeface="Arial"/>
              </a:rPr>
              <a:t>Payer-</a:t>
            </a:r>
            <a:r>
              <a:rPr sz="700" b="1" spc="-10" dirty="0">
                <a:solidFill>
                  <a:srgbClr val="FFFFFF"/>
                </a:solidFill>
                <a:latin typeface="Arial"/>
                <a:cs typeface="Arial"/>
              </a:rPr>
              <a:t>Focused</a:t>
            </a:r>
            <a:endParaRPr sz="700">
              <a:latin typeface="Arial"/>
              <a:cs typeface="Arial"/>
            </a:endParaRPr>
          </a:p>
        </p:txBody>
      </p:sp>
      <p:sp>
        <p:nvSpPr>
          <p:cNvPr id="21" name="object 21"/>
          <p:cNvSpPr txBox="1"/>
          <p:nvPr/>
        </p:nvSpPr>
        <p:spPr>
          <a:xfrm>
            <a:off x="516257" y="1543978"/>
            <a:ext cx="2695575" cy="2265680"/>
          </a:xfrm>
          <a:prstGeom prst="rect">
            <a:avLst/>
          </a:prstGeom>
        </p:spPr>
        <p:txBody>
          <a:bodyPr vert="horz" wrap="square" lIns="0" tIns="13335" rIns="0" bIns="0" rtlCol="0">
            <a:spAutoFit/>
          </a:bodyPr>
          <a:lstStyle/>
          <a:p>
            <a:pPr marL="88900">
              <a:lnSpc>
                <a:spcPct val="100000"/>
              </a:lnSpc>
              <a:spcBef>
                <a:spcPts val="105"/>
              </a:spcBef>
            </a:pPr>
            <a:r>
              <a:rPr sz="1050" b="1" dirty="0">
                <a:solidFill>
                  <a:srgbClr val="1F69E7"/>
                </a:solidFill>
                <a:latin typeface="Arial"/>
                <a:cs typeface="Arial"/>
              </a:rPr>
              <a:t>Qualifying</a:t>
            </a:r>
            <a:r>
              <a:rPr sz="1050" b="1" spc="-45" dirty="0">
                <a:solidFill>
                  <a:srgbClr val="1F69E7"/>
                </a:solidFill>
                <a:latin typeface="Arial"/>
                <a:cs typeface="Arial"/>
              </a:rPr>
              <a:t> </a:t>
            </a:r>
            <a:r>
              <a:rPr sz="1050" b="1" dirty="0">
                <a:solidFill>
                  <a:srgbClr val="1F69E7"/>
                </a:solidFill>
                <a:latin typeface="Arial"/>
                <a:cs typeface="Arial"/>
              </a:rPr>
              <a:t>Criteria:</a:t>
            </a:r>
            <a:r>
              <a:rPr sz="1050" b="1" spc="-40" dirty="0">
                <a:solidFill>
                  <a:srgbClr val="1F69E7"/>
                </a:solidFill>
                <a:latin typeface="Arial"/>
                <a:cs typeface="Arial"/>
              </a:rPr>
              <a:t> </a:t>
            </a:r>
            <a:r>
              <a:rPr sz="1050" b="1" dirty="0">
                <a:solidFill>
                  <a:srgbClr val="1F69E7"/>
                </a:solidFill>
                <a:latin typeface="Arial"/>
                <a:cs typeface="Arial"/>
              </a:rPr>
              <a:t>3</a:t>
            </a:r>
            <a:r>
              <a:rPr sz="1050" b="1" baseline="23809" dirty="0">
                <a:solidFill>
                  <a:srgbClr val="1F69E7"/>
                </a:solidFill>
                <a:latin typeface="Arial"/>
                <a:cs typeface="Arial"/>
              </a:rPr>
              <a:t>rd</a:t>
            </a:r>
            <a:r>
              <a:rPr sz="1050" b="1" spc="112" baseline="23809" dirty="0">
                <a:solidFill>
                  <a:srgbClr val="1F69E7"/>
                </a:solidFill>
                <a:latin typeface="Arial"/>
                <a:cs typeface="Arial"/>
              </a:rPr>
              <a:t> </a:t>
            </a:r>
            <a:r>
              <a:rPr sz="1050" b="1" dirty="0">
                <a:solidFill>
                  <a:srgbClr val="1F69E7"/>
                </a:solidFill>
                <a:latin typeface="Arial"/>
                <a:cs typeface="Arial"/>
              </a:rPr>
              <a:t>Party</a:t>
            </a:r>
            <a:r>
              <a:rPr sz="1050" b="1" spc="-45" dirty="0">
                <a:solidFill>
                  <a:srgbClr val="1F69E7"/>
                </a:solidFill>
                <a:latin typeface="Arial"/>
                <a:cs typeface="Arial"/>
              </a:rPr>
              <a:t> </a:t>
            </a:r>
            <a:r>
              <a:rPr sz="1050" b="1" spc="-10" dirty="0">
                <a:solidFill>
                  <a:srgbClr val="1F69E7"/>
                </a:solidFill>
                <a:latin typeface="Arial"/>
                <a:cs typeface="Arial"/>
              </a:rPr>
              <a:t>Pathways</a:t>
            </a:r>
            <a:endParaRPr sz="1050">
              <a:latin typeface="Arial"/>
              <a:cs typeface="Arial"/>
            </a:endParaRPr>
          </a:p>
          <a:p>
            <a:pPr>
              <a:lnSpc>
                <a:spcPct val="100000"/>
              </a:lnSpc>
              <a:spcBef>
                <a:spcPts val="735"/>
              </a:spcBef>
            </a:pPr>
            <a:endParaRPr sz="1050">
              <a:latin typeface="Arial"/>
              <a:cs typeface="Arial"/>
            </a:endParaRPr>
          </a:p>
          <a:p>
            <a:pPr marL="307975">
              <a:lnSpc>
                <a:spcPct val="100000"/>
              </a:lnSpc>
            </a:pPr>
            <a:r>
              <a:rPr sz="900" b="1" dirty="0">
                <a:solidFill>
                  <a:srgbClr val="3E00C5"/>
                </a:solidFill>
                <a:latin typeface="Arial"/>
                <a:cs typeface="Arial"/>
              </a:rPr>
              <a:t>Adopted</a:t>
            </a:r>
            <a:r>
              <a:rPr sz="900" b="1" spc="-20" dirty="0">
                <a:solidFill>
                  <a:srgbClr val="3E00C5"/>
                </a:solidFill>
                <a:latin typeface="Arial"/>
                <a:cs typeface="Arial"/>
              </a:rPr>
              <a:t> </a:t>
            </a:r>
            <a:r>
              <a:rPr sz="900" b="1" dirty="0">
                <a:solidFill>
                  <a:srgbClr val="3E00C5"/>
                </a:solidFill>
                <a:latin typeface="Arial"/>
                <a:cs typeface="Arial"/>
              </a:rPr>
              <a:t>By</a:t>
            </a:r>
            <a:r>
              <a:rPr sz="900" b="1" spc="-10" dirty="0">
                <a:solidFill>
                  <a:srgbClr val="3E00C5"/>
                </a:solidFill>
                <a:latin typeface="Arial"/>
                <a:cs typeface="Arial"/>
              </a:rPr>
              <a:t> </a:t>
            </a:r>
            <a:r>
              <a:rPr sz="900" b="1" dirty="0">
                <a:solidFill>
                  <a:srgbClr val="3E00C5"/>
                </a:solidFill>
                <a:latin typeface="Arial"/>
                <a:cs typeface="Arial"/>
              </a:rPr>
              <a:t>&gt;1</a:t>
            </a:r>
            <a:r>
              <a:rPr sz="900" b="1" spc="-30" dirty="0">
                <a:solidFill>
                  <a:srgbClr val="3E00C5"/>
                </a:solidFill>
                <a:latin typeface="Arial"/>
                <a:cs typeface="Arial"/>
              </a:rPr>
              <a:t> </a:t>
            </a:r>
            <a:r>
              <a:rPr sz="900" b="1" spc="-10" dirty="0">
                <a:solidFill>
                  <a:srgbClr val="3E00C5"/>
                </a:solidFill>
                <a:latin typeface="Arial"/>
                <a:cs typeface="Arial"/>
              </a:rPr>
              <a:t>Account</a:t>
            </a:r>
            <a:endParaRPr sz="900">
              <a:latin typeface="Arial"/>
              <a:cs typeface="Arial"/>
            </a:endParaRPr>
          </a:p>
          <a:p>
            <a:pPr marL="307975">
              <a:lnSpc>
                <a:spcPct val="100000"/>
              </a:lnSpc>
              <a:spcBef>
                <a:spcPts val="175"/>
              </a:spcBef>
            </a:pPr>
            <a:r>
              <a:rPr sz="700" dirty="0">
                <a:latin typeface="Arial"/>
                <a:cs typeface="Arial"/>
              </a:rPr>
              <a:t>Has</a:t>
            </a:r>
            <a:r>
              <a:rPr sz="700" spc="-25" dirty="0">
                <a:latin typeface="Arial"/>
                <a:cs typeface="Arial"/>
              </a:rPr>
              <a:t> </a:t>
            </a:r>
            <a:r>
              <a:rPr sz="700" dirty="0">
                <a:latin typeface="Arial"/>
                <a:cs typeface="Arial"/>
              </a:rPr>
              <a:t>regional</a:t>
            </a:r>
            <a:r>
              <a:rPr sz="700" spc="-15" dirty="0">
                <a:latin typeface="Arial"/>
                <a:cs typeface="Arial"/>
              </a:rPr>
              <a:t> </a:t>
            </a:r>
            <a:r>
              <a:rPr sz="700" dirty="0">
                <a:latin typeface="Arial"/>
                <a:cs typeface="Arial"/>
              </a:rPr>
              <a:t>or</a:t>
            </a:r>
            <a:r>
              <a:rPr sz="700" spc="-25" dirty="0">
                <a:latin typeface="Arial"/>
                <a:cs typeface="Arial"/>
              </a:rPr>
              <a:t> </a:t>
            </a:r>
            <a:r>
              <a:rPr sz="700" dirty="0">
                <a:latin typeface="Arial"/>
                <a:cs typeface="Arial"/>
              </a:rPr>
              <a:t>national</a:t>
            </a:r>
            <a:r>
              <a:rPr sz="700" spc="-10" dirty="0">
                <a:latin typeface="Arial"/>
                <a:cs typeface="Arial"/>
              </a:rPr>
              <a:t> </a:t>
            </a:r>
            <a:r>
              <a:rPr sz="700" dirty="0">
                <a:latin typeface="Arial"/>
                <a:cs typeface="Arial"/>
              </a:rPr>
              <a:t>presence</a:t>
            </a:r>
            <a:r>
              <a:rPr sz="700" spc="-5" dirty="0">
                <a:latin typeface="Arial"/>
                <a:cs typeface="Arial"/>
              </a:rPr>
              <a:t> </a:t>
            </a:r>
            <a:r>
              <a:rPr sz="700" dirty="0">
                <a:latin typeface="Arial"/>
                <a:cs typeface="Arial"/>
              </a:rPr>
              <a:t>across multiple</a:t>
            </a:r>
            <a:r>
              <a:rPr sz="700" spc="-25" dirty="0">
                <a:latin typeface="Arial"/>
                <a:cs typeface="Arial"/>
              </a:rPr>
              <a:t> </a:t>
            </a:r>
            <a:r>
              <a:rPr sz="700" spc="-10" dirty="0">
                <a:latin typeface="Arial"/>
                <a:cs typeface="Arial"/>
              </a:rPr>
              <a:t>accounts</a:t>
            </a:r>
            <a:endParaRPr sz="700">
              <a:latin typeface="Arial"/>
              <a:cs typeface="Arial"/>
            </a:endParaRPr>
          </a:p>
          <a:p>
            <a:pPr>
              <a:lnSpc>
                <a:spcPct val="100000"/>
              </a:lnSpc>
            </a:pPr>
            <a:endParaRPr sz="700">
              <a:latin typeface="Arial"/>
              <a:cs typeface="Arial"/>
            </a:endParaRPr>
          </a:p>
          <a:p>
            <a:pPr>
              <a:lnSpc>
                <a:spcPct val="100000"/>
              </a:lnSpc>
              <a:spcBef>
                <a:spcPts val="400"/>
              </a:spcBef>
            </a:pPr>
            <a:endParaRPr sz="700">
              <a:latin typeface="Arial"/>
              <a:cs typeface="Arial"/>
            </a:endParaRPr>
          </a:p>
          <a:p>
            <a:pPr marL="307975">
              <a:lnSpc>
                <a:spcPct val="100000"/>
              </a:lnSpc>
            </a:pPr>
            <a:r>
              <a:rPr sz="900" b="1" dirty="0">
                <a:solidFill>
                  <a:srgbClr val="9F23E1"/>
                </a:solidFill>
                <a:latin typeface="Arial"/>
                <a:cs typeface="Arial"/>
              </a:rPr>
              <a:t>Has</a:t>
            </a:r>
            <a:r>
              <a:rPr sz="900" b="1" spc="-20" dirty="0">
                <a:solidFill>
                  <a:srgbClr val="9F23E1"/>
                </a:solidFill>
                <a:latin typeface="Arial"/>
                <a:cs typeface="Arial"/>
              </a:rPr>
              <a:t> </a:t>
            </a:r>
            <a:r>
              <a:rPr sz="900" b="1" dirty="0">
                <a:solidFill>
                  <a:srgbClr val="9F23E1"/>
                </a:solidFill>
                <a:latin typeface="Arial"/>
                <a:cs typeface="Arial"/>
              </a:rPr>
              <a:t>a Dedicated</a:t>
            </a:r>
            <a:r>
              <a:rPr sz="900" b="1" spc="-25" dirty="0">
                <a:solidFill>
                  <a:srgbClr val="9F23E1"/>
                </a:solidFill>
                <a:latin typeface="Arial"/>
                <a:cs typeface="Arial"/>
              </a:rPr>
              <a:t> </a:t>
            </a:r>
            <a:r>
              <a:rPr sz="900" b="1" spc="-10" dirty="0">
                <a:solidFill>
                  <a:srgbClr val="9F23E1"/>
                </a:solidFill>
                <a:latin typeface="Arial"/>
                <a:cs typeface="Arial"/>
              </a:rPr>
              <a:t>Committee(s)</a:t>
            </a:r>
            <a:endParaRPr sz="900">
              <a:latin typeface="Arial"/>
              <a:cs typeface="Arial"/>
            </a:endParaRPr>
          </a:p>
          <a:p>
            <a:pPr marL="307975">
              <a:lnSpc>
                <a:spcPct val="100000"/>
              </a:lnSpc>
              <a:spcBef>
                <a:spcPts val="200"/>
              </a:spcBef>
            </a:pPr>
            <a:r>
              <a:rPr sz="700" dirty="0">
                <a:latin typeface="Arial"/>
                <a:cs typeface="Arial"/>
              </a:rPr>
              <a:t>General</a:t>
            </a:r>
            <a:r>
              <a:rPr sz="700" spc="-10" dirty="0">
                <a:latin typeface="Arial"/>
                <a:cs typeface="Arial"/>
              </a:rPr>
              <a:t> </a:t>
            </a:r>
            <a:r>
              <a:rPr sz="700" dirty="0">
                <a:latin typeface="Arial"/>
                <a:cs typeface="Arial"/>
              </a:rPr>
              <a:t>or</a:t>
            </a:r>
            <a:r>
              <a:rPr sz="700" spc="-25" dirty="0">
                <a:latin typeface="Arial"/>
                <a:cs typeface="Arial"/>
              </a:rPr>
              <a:t> </a:t>
            </a:r>
            <a:r>
              <a:rPr sz="700" dirty="0">
                <a:latin typeface="Arial"/>
                <a:cs typeface="Arial"/>
              </a:rPr>
              <a:t>specialized</a:t>
            </a:r>
            <a:r>
              <a:rPr sz="700" spc="-20" dirty="0">
                <a:latin typeface="Arial"/>
                <a:cs typeface="Arial"/>
              </a:rPr>
              <a:t> </a:t>
            </a:r>
            <a:r>
              <a:rPr sz="700" dirty="0">
                <a:latin typeface="Arial"/>
                <a:cs typeface="Arial"/>
              </a:rPr>
              <a:t>oncology</a:t>
            </a:r>
            <a:r>
              <a:rPr sz="700" spc="-20" dirty="0">
                <a:latin typeface="Arial"/>
                <a:cs typeface="Arial"/>
              </a:rPr>
              <a:t> </a:t>
            </a:r>
            <a:r>
              <a:rPr sz="700" dirty="0">
                <a:latin typeface="Arial"/>
                <a:cs typeface="Arial"/>
              </a:rPr>
              <a:t>teams</a:t>
            </a:r>
            <a:r>
              <a:rPr sz="700" spc="-15" dirty="0">
                <a:latin typeface="Arial"/>
                <a:cs typeface="Arial"/>
              </a:rPr>
              <a:t> </a:t>
            </a:r>
            <a:r>
              <a:rPr sz="700" dirty="0">
                <a:latin typeface="Arial"/>
                <a:cs typeface="Arial"/>
              </a:rPr>
              <a:t>drive</a:t>
            </a:r>
            <a:r>
              <a:rPr sz="700" spc="-20" dirty="0">
                <a:latin typeface="Arial"/>
                <a:cs typeface="Arial"/>
              </a:rPr>
              <a:t> </a:t>
            </a:r>
            <a:r>
              <a:rPr sz="700" spc="-10" dirty="0">
                <a:latin typeface="Arial"/>
                <a:cs typeface="Arial"/>
              </a:rPr>
              <a:t>development</a:t>
            </a:r>
            <a:endParaRPr sz="700">
              <a:latin typeface="Arial"/>
              <a:cs typeface="Arial"/>
            </a:endParaRPr>
          </a:p>
          <a:p>
            <a:pPr>
              <a:lnSpc>
                <a:spcPct val="100000"/>
              </a:lnSpc>
            </a:pPr>
            <a:endParaRPr sz="700">
              <a:latin typeface="Arial"/>
              <a:cs typeface="Arial"/>
            </a:endParaRPr>
          </a:p>
          <a:p>
            <a:pPr>
              <a:lnSpc>
                <a:spcPct val="100000"/>
              </a:lnSpc>
              <a:spcBef>
                <a:spcPts val="409"/>
              </a:spcBef>
            </a:pPr>
            <a:endParaRPr sz="700">
              <a:latin typeface="Arial"/>
              <a:cs typeface="Arial"/>
            </a:endParaRPr>
          </a:p>
          <a:p>
            <a:pPr marL="307975">
              <a:lnSpc>
                <a:spcPct val="100000"/>
              </a:lnSpc>
            </a:pPr>
            <a:r>
              <a:rPr sz="900" b="1" spc="-10" dirty="0">
                <a:solidFill>
                  <a:srgbClr val="CA0092"/>
                </a:solidFill>
                <a:latin typeface="Arial"/>
                <a:cs typeface="Arial"/>
              </a:rPr>
              <a:t>Recommendations</a:t>
            </a:r>
            <a:r>
              <a:rPr sz="900" b="1" spc="10" dirty="0">
                <a:solidFill>
                  <a:srgbClr val="CA0092"/>
                </a:solidFill>
                <a:latin typeface="Arial"/>
                <a:cs typeface="Arial"/>
              </a:rPr>
              <a:t> </a:t>
            </a:r>
            <a:r>
              <a:rPr sz="900" b="1" dirty="0">
                <a:solidFill>
                  <a:srgbClr val="CA0092"/>
                </a:solidFill>
                <a:latin typeface="Arial"/>
                <a:cs typeface="Arial"/>
              </a:rPr>
              <a:t>Are</a:t>
            </a:r>
            <a:r>
              <a:rPr sz="900" b="1" spc="60" dirty="0">
                <a:solidFill>
                  <a:srgbClr val="CA0092"/>
                </a:solidFill>
                <a:latin typeface="Arial"/>
                <a:cs typeface="Arial"/>
              </a:rPr>
              <a:t> </a:t>
            </a:r>
            <a:r>
              <a:rPr sz="900" b="1" spc="-10" dirty="0">
                <a:solidFill>
                  <a:srgbClr val="CA0092"/>
                </a:solidFill>
                <a:latin typeface="Arial"/>
                <a:cs typeface="Arial"/>
              </a:rPr>
              <a:t>Stratified</a:t>
            </a:r>
            <a:endParaRPr sz="900">
              <a:latin typeface="Arial"/>
              <a:cs typeface="Arial"/>
            </a:endParaRPr>
          </a:p>
          <a:p>
            <a:pPr marL="307975">
              <a:lnSpc>
                <a:spcPct val="100000"/>
              </a:lnSpc>
              <a:spcBef>
                <a:spcPts val="165"/>
              </a:spcBef>
            </a:pPr>
            <a:r>
              <a:rPr sz="700" dirty="0">
                <a:latin typeface="Arial"/>
                <a:cs typeface="Arial"/>
              </a:rPr>
              <a:t>Therapies are </a:t>
            </a:r>
            <a:r>
              <a:rPr sz="700" spc="-10" dirty="0">
                <a:latin typeface="Arial"/>
                <a:cs typeface="Arial"/>
              </a:rPr>
              <a:t>preferenced</a:t>
            </a:r>
            <a:r>
              <a:rPr sz="700" spc="30" dirty="0">
                <a:latin typeface="Arial"/>
                <a:cs typeface="Arial"/>
              </a:rPr>
              <a:t> </a:t>
            </a:r>
            <a:r>
              <a:rPr sz="700" dirty="0">
                <a:latin typeface="Arial"/>
                <a:cs typeface="Arial"/>
              </a:rPr>
              <a:t>in</a:t>
            </a:r>
            <a:r>
              <a:rPr sz="700" spc="-15" dirty="0">
                <a:latin typeface="Arial"/>
                <a:cs typeface="Arial"/>
              </a:rPr>
              <a:t> </a:t>
            </a:r>
            <a:r>
              <a:rPr sz="700" dirty="0">
                <a:latin typeface="Arial"/>
                <a:cs typeface="Arial"/>
              </a:rPr>
              <a:t>LoTs</a:t>
            </a:r>
            <a:r>
              <a:rPr sz="700" spc="-20" dirty="0">
                <a:latin typeface="Arial"/>
                <a:cs typeface="Arial"/>
              </a:rPr>
              <a:t> </a:t>
            </a:r>
            <a:r>
              <a:rPr sz="700" dirty="0">
                <a:latin typeface="Arial"/>
                <a:cs typeface="Arial"/>
              </a:rPr>
              <a:t>and patient</a:t>
            </a:r>
            <a:r>
              <a:rPr sz="700" spc="10" dirty="0">
                <a:latin typeface="Arial"/>
                <a:cs typeface="Arial"/>
              </a:rPr>
              <a:t> </a:t>
            </a:r>
            <a:r>
              <a:rPr sz="700" spc="-10" dirty="0">
                <a:latin typeface="Arial"/>
                <a:cs typeface="Arial"/>
              </a:rPr>
              <a:t>subtypes</a:t>
            </a:r>
            <a:endParaRPr sz="700">
              <a:latin typeface="Arial"/>
              <a:cs typeface="Arial"/>
            </a:endParaRPr>
          </a:p>
          <a:p>
            <a:pPr>
              <a:lnSpc>
                <a:spcPct val="100000"/>
              </a:lnSpc>
            </a:pPr>
            <a:endParaRPr sz="700">
              <a:latin typeface="Arial"/>
              <a:cs typeface="Arial"/>
            </a:endParaRPr>
          </a:p>
          <a:p>
            <a:pPr>
              <a:lnSpc>
                <a:spcPct val="100000"/>
              </a:lnSpc>
              <a:spcBef>
                <a:spcPts val="405"/>
              </a:spcBef>
            </a:pPr>
            <a:endParaRPr sz="700">
              <a:latin typeface="Arial"/>
              <a:cs typeface="Arial"/>
            </a:endParaRPr>
          </a:p>
          <a:p>
            <a:pPr marL="307975">
              <a:lnSpc>
                <a:spcPct val="100000"/>
              </a:lnSpc>
              <a:spcBef>
                <a:spcPts val="5"/>
              </a:spcBef>
            </a:pPr>
            <a:r>
              <a:rPr sz="900" b="1" spc="-10" dirty="0">
                <a:solidFill>
                  <a:srgbClr val="D40055"/>
                </a:solidFill>
                <a:latin typeface="Arial"/>
                <a:cs typeface="Arial"/>
              </a:rPr>
              <a:t>Recommendations </a:t>
            </a:r>
            <a:r>
              <a:rPr sz="900" b="1" dirty="0">
                <a:solidFill>
                  <a:srgbClr val="D40055"/>
                </a:solidFill>
                <a:latin typeface="Arial"/>
                <a:cs typeface="Arial"/>
              </a:rPr>
              <a:t>Are</a:t>
            </a:r>
            <a:r>
              <a:rPr sz="900" b="1" spc="35" dirty="0">
                <a:solidFill>
                  <a:srgbClr val="D40055"/>
                </a:solidFill>
                <a:latin typeface="Arial"/>
                <a:cs typeface="Arial"/>
              </a:rPr>
              <a:t> </a:t>
            </a:r>
            <a:r>
              <a:rPr sz="900" b="1" dirty="0">
                <a:solidFill>
                  <a:srgbClr val="D40055"/>
                </a:solidFill>
                <a:latin typeface="Arial"/>
                <a:cs typeface="Arial"/>
              </a:rPr>
              <a:t>Updated</a:t>
            </a:r>
            <a:r>
              <a:rPr sz="900" b="1" spc="20" dirty="0">
                <a:solidFill>
                  <a:srgbClr val="D40055"/>
                </a:solidFill>
                <a:latin typeface="Arial"/>
                <a:cs typeface="Arial"/>
              </a:rPr>
              <a:t> </a:t>
            </a:r>
            <a:r>
              <a:rPr sz="900" b="1" spc="-10" dirty="0">
                <a:solidFill>
                  <a:srgbClr val="D40055"/>
                </a:solidFill>
                <a:latin typeface="Arial"/>
                <a:cs typeface="Arial"/>
              </a:rPr>
              <a:t>Regularly</a:t>
            </a:r>
            <a:endParaRPr sz="900">
              <a:latin typeface="Arial"/>
              <a:cs typeface="Arial"/>
            </a:endParaRPr>
          </a:p>
          <a:p>
            <a:pPr marL="307975">
              <a:lnSpc>
                <a:spcPct val="100000"/>
              </a:lnSpc>
              <a:spcBef>
                <a:spcPts val="160"/>
              </a:spcBef>
            </a:pPr>
            <a:r>
              <a:rPr sz="700" dirty="0">
                <a:latin typeface="Arial"/>
                <a:cs typeface="Arial"/>
              </a:rPr>
              <a:t>Ensures</a:t>
            </a:r>
            <a:r>
              <a:rPr sz="700" spc="10" dirty="0">
                <a:latin typeface="Arial"/>
                <a:cs typeface="Arial"/>
              </a:rPr>
              <a:t> </a:t>
            </a:r>
            <a:r>
              <a:rPr sz="700" spc="-10" dirty="0">
                <a:latin typeface="Arial"/>
                <a:cs typeface="Arial"/>
              </a:rPr>
              <a:t>recommendations</a:t>
            </a:r>
            <a:r>
              <a:rPr sz="700" spc="35" dirty="0">
                <a:latin typeface="Arial"/>
                <a:cs typeface="Arial"/>
              </a:rPr>
              <a:t> </a:t>
            </a:r>
            <a:r>
              <a:rPr sz="700" dirty="0">
                <a:latin typeface="Arial"/>
                <a:cs typeface="Arial"/>
              </a:rPr>
              <a:t>are</a:t>
            </a:r>
            <a:r>
              <a:rPr sz="700" spc="10" dirty="0">
                <a:latin typeface="Arial"/>
                <a:cs typeface="Arial"/>
              </a:rPr>
              <a:t> </a:t>
            </a:r>
            <a:r>
              <a:rPr sz="700" dirty="0">
                <a:latin typeface="Arial"/>
                <a:cs typeface="Arial"/>
              </a:rPr>
              <a:t>timely and</a:t>
            </a:r>
            <a:r>
              <a:rPr sz="700" spc="5" dirty="0">
                <a:latin typeface="Arial"/>
                <a:cs typeface="Arial"/>
              </a:rPr>
              <a:t> </a:t>
            </a:r>
            <a:r>
              <a:rPr sz="700" spc="-10" dirty="0">
                <a:latin typeface="Arial"/>
                <a:cs typeface="Arial"/>
              </a:rPr>
              <a:t>evidence-based</a:t>
            </a:r>
            <a:endParaRPr sz="700">
              <a:latin typeface="Arial"/>
              <a:cs typeface="Arial"/>
            </a:endParaRPr>
          </a:p>
        </p:txBody>
      </p:sp>
      <p:sp>
        <p:nvSpPr>
          <p:cNvPr id="22" name="object 22"/>
          <p:cNvSpPr txBox="1"/>
          <p:nvPr/>
        </p:nvSpPr>
        <p:spPr>
          <a:xfrm>
            <a:off x="296500" y="4459018"/>
            <a:ext cx="2080260" cy="299720"/>
          </a:xfrm>
          <a:prstGeom prst="rect">
            <a:avLst/>
          </a:prstGeom>
        </p:spPr>
        <p:txBody>
          <a:bodyPr vert="horz" wrap="square" lIns="0" tIns="12700" rIns="0" bIns="0" rtlCol="0">
            <a:spAutoFit/>
          </a:bodyPr>
          <a:lstStyle/>
          <a:p>
            <a:pPr marL="12700">
              <a:lnSpc>
                <a:spcPct val="100000"/>
              </a:lnSpc>
              <a:spcBef>
                <a:spcPts val="100"/>
              </a:spcBef>
            </a:pPr>
            <a:r>
              <a:rPr sz="600" b="1" spc="-20" dirty="0">
                <a:latin typeface="Arial"/>
                <a:cs typeface="Arial"/>
              </a:rPr>
              <a:t>Note:</a:t>
            </a:r>
            <a:endParaRPr sz="600">
              <a:latin typeface="Arial"/>
              <a:cs typeface="Arial"/>
            </a:endParaRPr>
          </a:p>
          <a:p>
            <a:pPr marL="12700" marR="5080">
              <a:lnSpc>
                <a:spcPct val="100000"/>
              </a:lnSpc>
            </a:pPr>
            <a:r>
              <a:rPr sz="600" dirty="0">
                <a:latin typeface="Arial"/>
                <a:cs typeface="Arial"/>
              </a:rPr>
              <a:t>Carelon:</a:t>
            </a:r>
            <a:r>
              <a:rPr sz="600" spc="-30" dirty="0">
                <a:latin typeface="Arial"/>
                <a:cs typeface="Arial"/>
              </a:rPr>
              <a:t> </a:t>
            </a:r>
            <a:r>
              <a:rPr sz="600" dirty="0">
                <a:latin typeface="Arial"/>
                <a:cs typeface="Arial"/>
              </a:rPr>
              <a:t>Formerly</a:t>
            </a:r>
            <a:r>
              <a:rPr sz="600" spc="-20" dirty="0">
                <a:latin typeface="Arial"/>
                <a:cs typeface="Arial"/>
              </a:rPr>
              <a:t> </a:t>
            </a:r>
            <a:r>
              <a:rPr sz="600" dirty="0">
                <a:latin typeface="Arial"/>
                <a:cs typeface="Arial"/>
              </a:rPr>
              <a:t>branded</a:t>
            </a:r>
            <a:r>
              <a:rPr sz="600" spc="-20" dirty="0">
                <a:latin typeface="Arial"/>
                <a:cs typeface="Arial"/>
              </a:rPr>
              <a:t> </a:t>
            </a:r>
            <a:r>
              <a:rPr sz="600" dirty="0">
                <a:latin typeface="Arial"/>
                <a:cs typeface="Arial"/>
              </a:rPr>
              <a:t>as</a:t>
            </a:r>
            <a:r>
              <a:rPr sz="600" spc="-30" dirty="0">
                <a:latin typeface="Arial"/>
                <a:cs typeface="Arial"/>
              </a:rPr>
              <a:t> </a:t>
            </a:r>
            <a:r>
              <a:rPr sz="600" dirty="0">
                <a:latin typeface="Arial"/>
                <a:cs typeface="Arial"/>
              </a:rPr>
              <a:t>AIM</a:t>
            </a:r>
            <a:r>
              <a:rPr sz="600" spc="-30" dirty="0">
                <a:latin typeface="Arial"/>
                <a:cs typeface="Arial"/>
              </a:rPr>
              <a:t> </a:t>
            </a:r>
            <a:r>
              <a:rPr sz="600" dirty="0">
                <a:latin typeface="Arial"/>
                <a:cs typeface="Arial"/>
              </a:rPr>
              <a:t>Specialty</a:t>
            </a:r>
            <a:r>
              <a:rPr sz="600" spc="-30" dirty="0">
                <a:latin typeface="Arial"/>
                <a:cs typeface="Arial"/>
              </a:rPr>
              <a:t> </a:t>
            </a:r>
            <a:r>
              <a:rPr sz="600" dirty="0">
                <a:latin typeface="Arial"/>
                <a:cs typeface="Arial"/>
              </a:rPr>
              <a:t>Health</a:t>
            </a:r>
            <a:r>
              <a:rPr sz="600" spc="-25" dirty="0">
                <a:latin typeface="Arial"/>
                <a:cs typeface="Arial"/>
              </a:rPr>
              <a:t> </a:t>
            </a:r>
            <a:r>
              <a:rPr sz="600" spc="-10" dirty="0">
                <a:latin typeface="Arial"/>
                <a:cs typeface="Arial"/>
              </a:rPr>
              <a:t>(3/2023)</a:t>
            </a:r>
            <a:r>
              <a:rPr sz="600" spc="500" dirty="0">
                <a:latin typeface="Arial"/>
                <a:cs typeface="Arial"/>
              </a:rPr>
              <a:t> </a:t>
            </a:r>
            <a:r>
              <a:rPr sz="600" dirty="0">
                <a:latin typeface="Arial"/>
                <a:cs typeface="Arial"/>
              </a:rPr>
              <a:t>Evolent:</a:t>
            </a:r>
            <a:r>
              <a:rPr sz="600" spc="-30" dirty="0">
                <a:latin typeface="Arial"/>
                <a:cs typeface="Arial"/>
              </a:rPr>
              <a:t> </a:t>
            </a:r>
            <a:r>
              <a:rPr sz="600" dirty="0">
                <a:latin typeface="Arial"/>
                <a:cs typeface="Arial"/>
              </a:rPr>
              <a:t>Formerly</a:t>
            </a:r>
            <a:r>
              <a:rPr sz="600" spc="-35" dirty="0">
                <a:latin typeface="Arial"/>
                <a:cs typeface="Arial"/>
              </a:rPr>
              <a:t> </a:t>
            </a:r>
            <a:r>
              <a:rPr sz="600" dirty="0">
                <a:latin typeface="Arial"/>
                <a:cs typeface="Arial"/>
              </a:rPr>
              <a:t>branded</a:t>
            </a:r>
            <a:r>
              <a:rPr sz="600" spc="-25" dirty="0">
                <a:latin typeface="Arial"/>
                <a:cs typeface="Arial"/>
              </a:rPr>
              <a:t> </a:t>
            </a:r>
            <a:r>
              <a:rPr sz="600" dirty="0">
                <a:latin typeface="Arial"/>
                <a:cs typeface="Arial"/>
              </a:rPr>
              <a:t>as</a:t>
            </a:r>
            <a:r>
              <a:rPr sz="600" spc="-20" dirty="0">
                <a:latin typeface="Arial"/>
                <a:cs typeface="Arial"/>
              </a:rPr>
              <a:t> </a:t>
            </a:r>
            <a:r>
              <a:rPr sz="600" dirty="0">
                <a:latin typeface="Arial"/>
                <a:cs typeface="Arial"/>
              </a:rPr>
              <a:t>New</a:t>
            </a:r>
            <a:r>
              <a:rPr sz="600" spc="-20" dirty="0">
                <a:latin typeface="Arial"/>
                <a:cs typeface="Arial"/>
              </a:rPr>
              <a:t> </a:t>
            </a:r>
            <a:r>
              <a:rPr sz="600" dirty="0">
                <a:latin typeface="Arial"/>
                <a:cs typeface="Arial"/>
              </a:rPr>
              <a:t>Century</a:t>
            </a:r>
            <a:r>
              <a:rPr sz="600" spc="-20" dirty="0">
                <a:latin typeface="Arial"/>
                <a:cs typeface="Arial"/>
              </a:rPr>
              <a:t> </a:t>
            </a:r>
            <a:r>
              <a:rPr sz="600" dirty="0">
                <a:latin typeface="Arial"/>
                <a:cs typeface="Arial"/>
              </a:rPr>
              <a:t>Health</a:t>
            </a:r>
            <a:r>
              <a:rPr sz="600" spc="-30" dirty="0">
                <a:latin typeface="Arial"/>
                <a:cs typeface="Arial"/>
              </a:rPr>
              <a:t> </a:t>
            </a:r>
            <a:r>
              <a:rPr sz="600" spc="-10" dirty="0">
                <a:latin typeface="Arial"/>
                <a:cs typeface="Arial"/>
              </a:rPr>
              <a:t>(7/2023)</a:t>
            </a:r>
            <a:endParaRPr sz="600">
              <a:latin typeface="Arial"/>
              <a:cs typeface="Arial"/>
            </a:endParaRPr>
          </a:p>
        </p:txBody>
      </p:sp>
      <p:grpSp>
        <p:nvGrpSpPr>
          <p:cNvPr id="23" name="object 23"/>
          <p:cNvGrpSpPr/>
          <p:nvPr/>
        </p:nvGrpSpPr>
        <p:grpSpPr>
          <a:xfrm>
            <a:off x="339750" y="1941080"/>
            <a:ext cx="8281670" cy="2711450"/>
            <a:chOff x="339750" y="1941080"/>
            <a:chExt cx="8281670" cy="2711450"/>
          </a:xfrm>
        </p:grpSpPr>
        <p:pic>
          <p:nvPicPr>
            <p:cNvPr id="24" name="object 24"/>
            <p:cNvPicPr/>
            <p:nvPr/>
          </p:nvPicPr>
          <p:blipFill>
            <a:blip r:embed="rId11" cstate="print"/>
            <a:stretch>
              <a:fillRect/>
            </a:stretch>
          </p:blipFill>
          <p:spPr>
            <a:xfrm>
              <a:off x="3819537" y="4406391"/>
              <a:ext cx="4801679" cy="245681"/>
            </a:xfrm>
            <a:prstGeom prst="rect">
              <a:avLst/>
            </a:prstGeom>
          </p:spPr>
        </p:pic>
        <p:sp>
          <p:nvSpPr>
            <p:cNvPr id="25" name="object 25"/>
            <p:cNvSpPr/>
            <p:nvPr/>
          </p:nvSpPr>
          <p:spPr>
            <a:xfrm>
              <a:off x="384812" y="2362936"/>
              <a:ext cx="2781300" cy="0"/>
            </a:xfrm>
            <a:custGeom>
              <a:avLst/>
              <a:gdLst/>
              <a:ahLst/>
              <a:cxnLst/>
              <a:rect l="l" t="t" r="r" b="b"/>
              <a:pathLst>
                <a:path w="2781300">
                  <a:moveTo>
                    <a:pt x="0" y="0"/>
                  </a:moveTo>
                  <a:lnTo>
                    <a:pt x="2781007" y="0"/>
                  </a:lnTo>
                </a:path>
              </a:pathLst>
            </a:custGeom>
            <a:ln w="6350">
              <a:solidFill>
                <a:srgbClr val="A6A6A6"/>
              </a:solidFill>
            </a:ln>
          </p:spPr>
          <p:txBody>
            <a:bodyPr wrap="square" lIns="0" tIns="0" rIns="0" bIns="0" rtlCol="0"/>
            <a:lstStyle/>
            <a:p>
              <a:endParaRPr/>
            </a:p>
          </p:txBody>
        </p:sp>
        <p:sp>
          <p:nvSpPr>
            <p:cNvPr id="26" name="object 26"/>
            <p:cNvSpPr/>
            <p:nvPr/>
          </p:nvSpPr>
          <p:spPr>
            <a:xfrm>
              <a:off x="384812" y="2854715"/>
              <a:ext cx="2781300" cy="0"/>
            </a:xfrm>
            <a:custGeom>
              <a:avLst/>
              <a:gdLst/>
              <a:ahLst/>
              <a:cxnLst/>
              <a:rect l="l" t="t" r="r" b="b"/>
              <a:pathLst>
                <a:path w="2781300">
                  <a:moveTo>
                    <a:pt x="0" y="0"/>
                  </a:moveTo>
                  <a:lnTo>
                    <a:pt x="2781007" y="0"/>
                  </a:lnTo>
                </a:path>
              </a:pathLst>
            </a:custGeom>
            <a:ln w="6350">
              <a:solidFill>
                <a:srgbClr val="A6A6A6"/>
              </a:solidFill>
            </a:ln>
          </p:spPr>
          <p:txBody>
            <a:bodyPr wrap="square" lIns="0" tIns="0" rIns="0" bIns="0" rtlCol="0"/>
            <a:lstStyle/>
            <a:p>
              <a:endParaRPr/>
            </a:p>
          </p:txBody>
        </p:sp>
        <p:sp>
          <p:nvSpPr>
            <p:cNvPr id="27" name="object 27"/>
            <p:cNvSpPr/>
            <p:nvPr/>
          </p:nvSpPr>
          <p:spPr>
            <a:xfrm>
              <a:off x="384812" y="3415649"/>
              <a:ext cx="2781300" cy="0"/>
            </a:xfrm>
            <a:custGeom>
              <a:avLst/>
              <a:gdLst/>
              <a:ahLst/>
              <a:cxnLst/>
              <a:rect l="l" t="t" r="r" b="b"/>
              <a:pathLst>
                <a:path w="2781300">
                  <a:moveTo>
                    <a:pt x="0" y="0"/>
                  </a:moveTo>
                  <a:lnTo>
                    <a:pt x="2781007" y="0"/>
                  </a:lnTo>
                </a:path>
              </a:pathLst>
            </a:custGeom>
            <a:ln w="6350">
              <a:solidFill>
                <a:srgbClr val="A6A6A6"/>
              </a:solidFill>
            </a:ln>
          </p:spPr>
          <p:txBody>
            <a:bodyPr wrap="square" lIns="0" tIns="0" rIns="0" bIns="0" rtlCol="0"/>
            <a:lstStyle/>
            <a:p>
              <a:endParaRPr/>
            </a:p>
          </p:txBody>
        </p:sp>
        <p:pic>
          <p:nvPicPr>
            <p:cNvPr id="28" name="object 28"/>
            <p:cNvPicPr/>
            <p:nvPr/>
          </p:nvPicPr>
          <p:blipFill>
            <a:blip r:embed="rId12" cstate="print"/>
            <a:stretch>
              <a:fillRect/>
            </a:stretch>
          </p:blipFill>
          <p:spPr>
            <a:xfrm>
              <a:off x="339750" y="1941080"/>
              <a:ext cx="343217" cy="326910"/>
            </a:xfrm>
            <a:prstGeom prst="rect">
              <a:avLst/>
            </a:prstGeom>
          </p:spPr>
        </p:pic>
        <p:pic>
          <p:nvPicPr>
            <p:cNvPr id="29" name="object 29"/>
            <p:cNvPicPr/>
            <p:nvPr/>
          </p:nvPicPr>
          <p:blipFill>
            <a:blip r:embed="rId13" cstate="print"/>
            <a:stretch>
              <a:fillRect/>
            </a:stretch>
          </p:blipFill>
          <p:spPr>
            <a:xfrm>
              <a:off x="357685" y="2446933"/>
              <a:ext cx="307478" cy="314621"/>
            </a:xfrm>
            <a:prstGeom prst="rect">
              <a:avLst/>
            </a:prstGeom>
          </p:spPr>
        </p:pic>
        <p:pic>
          <p:nvPicPr>
            <p:cNvPr id="30" name="object 30"/>
            <p:cNvPicPr/>
            <p:nvPr/>
          </p:nvPicPr>
          <p:blipFill>
            <a:blip r:embed="rId14" cstate="print"/>
            <a:stretch>
              <a:fillRect/>
            </a:stretch>
          </p:blipFill>
          <p:spPr>
            <a:xfrm>
              <a:off x="345299" y="2991791"/>
              <a:ext cx="333089" cy="279743"/>
            </a:xfrm>
            <a:prstGeom prst="rect">
              <a:avLst/>
            </a:prstGeom>
          </p:spPr>
        </p:pic>
        <p:sp>
          <p:nvSpPr>
            <p:cNvPr id="31" name="object 31"/>
            <p:cNvSpPr/>
            <p:nvPr/>
          </p:nvSpPr>
          <p:spPr>
            <a:xfrm>
              <a:off x="604540" y="3580449"/>
              <a:ext cx="41910" cy="37465"/>
            </a:xfrm>
            <a:custGeom>
              <a:avLst/>
              <a:gdLst/>
              <a:ahLst/>
              <a:cxnLst/>
              <a:rect l="l" t="t" r="r" b="b"/>
              <a:pathLst>
                <a:path w="41909" h="37464">
                  <a:moveTo>
                    <a:pt x="0" y="20961"/>
                  </a:moveTo>
                  <a:lnTo>
                    <a:pt x="33198" y="37144"/>
                  </a:lnTo>
                  <a:lnTo>
                    <a:pt x="41344" y="0"/>
                  </a:lnTo>
                </a:path>
              </a:pathLst>
            </a:custGeom>
            <a:ln w="14315">
              <a:solidFill>
                <a:srgbClr val="D40055"/>
              </a:solidFill>
            </a:ln>
          </p:spPr>
          <p:txBody>
            <a:bodyPr wrap="square" lIns="0" tIns="0" rIns="0" bIns="0" rtlCol="0"/>
            <a:lstStyle/>
            <a:p>
              <a:endParaRPr/>
            </a:p>
          </p:txBody>
        </p:sp>
        <p:sp>
          <p:nvSpPr>
            <p:cNvPr id="32" name="object 32"/>
            <p:cNvSpPr/>
            <p:nvPr/>
          </p:nvSpPr>
          <p:spPr>
            <a:xfrm>
              <a:off x="376917" y="3706062"/>
              <a:ext cx="41910" cy="36830"/>
            </a:xfrm>
            <a:custGeom>
              <a:avLst/>
              <a:gdLst/>
              <a:ahLst/>
              <a:cxnLst/>
              <a:rect l="l" t="t" r="r" b="b"/>
              <a:pathLst>
                <a:path w="41909" h="36829">
                  <a:moveTo>
                    <a:pt x="41651" y="16953"/>
                  </a:moveTo>
                  <a:lnTo>
                    <a:pt x="9221" y="0"/>
                  </a:lnTo>
                  <a:lnTo>
                    <a:pt x="0" y="36681"/>
                  </a:lnTo>
                </a:path>
              </a:pathLst>
            </a:custGeom>
            <a:ln w="14316">
              <a:solidFill>
                <a:srgbClr val="D40055"/>
              </a:solidFill>
            </a:ln>
          </p:spPr>
          <p:txBody>
            <a:bodyPr wrap="square" lIns="0" tIns="0" rIns="0" bIns="0" rtlCol="0"/>
            <a:lstStyle/>
            <a:p>
              <a:endParaRPr/>
            </a:p>
          </p:txBody>
        </p:sp>
        <p:sp>
          <p:nvSpPr>
            <p:cNvPr id="33" name="object 33"/>
            <p:cNvSpPr/>
            <p:nvPr/>
          </p:nvSpPr>
          <p:spPr>
            <a:xfrm>
              <a:off x="379683" y="3529509"/>
              <a:ext cx="255904" cy="135255"/>
            </a:xfrm>
            <a:custGeom>
              <a:avLst/>
              <a:gdLst/>
              <a:ahLst/>
              <a:cxnLst/>
              <a:rect l="l" t="t" r="r" b="b"/>
              <a:pathLst>
                <a:path w="255904" h="135254">
                  <a:moveTo>
                    <a:pt x="0" y="134630"/>
                  </a:moveTo>
                  <a:lnTo>
                    <a:pt x="497" y="120810"/>
                  </a:lnTo>
                  <a:lnTo>
                    <a:pt x="2478" y="106945"/>
                  </a:lnTo>
                  <a:lnTo>
                    <a:pt x="34099" y="43633"/>
                  </a:lnTo>
                  <a:lnTo>
                    <a:pt x="66044" y="17639"/>
                  </a:lnTo>
                  <a:lnTo>
                    <a:pt x="104009" y="2727"/>
                  </a:lnTo>
                  <a:lnTo>
                    <a:pt x="145103" y="0"/>
                  </a:lnTo>
                  <a:lnTo>
                    <a:pt x="186432" y="10559"/>
                  </a:lnTo>
                  <a:lnTo>
                    <a:pt x="209217" y="23277"/>
                  </a:lnTo>
                  <a:lnTo>
                    <a:pt x="228545" y="39708"/>
                  </a:lnTo>
                  <a:lnTo>
                    <a:pt x="244183" y="59174"/>
                  </a:lnTo>
                  <a:lnTo>
                    <a:pt x="255902" y="80995"/>
                  </a:lnTo>
                </a:path>
              </a:pathLst>
            </a:custGeom>
            <a:ln w="14325">
              <a:solidFill>
                <a:srgbClr val="D40055"/>
              </a:solidFill>
            </a:ln>
          </p:spPr>
          <p:txBody>
            <a:bodyPr wrap="square" lIns="0" tIns="0" rIns="0" bIns="0" rtlCol="0"/>
            <a:lstStyle/>
            <a:p>
              <a:endParaRPr/>
            </a:p>
          </p:txBody>
        </p:sp>
        <p:sp>
          <p:nvSpPr>
            <p:cNvPr id="34" name="object 34"/>
            <p:cNvSpPr/>
            <p:nvPr/>
          </p:nvSpPr>
          <p:spPr>
            <a:xfrm>
              <a:off x="389059" y="3651964"/>
              <a:ext cx="257175" cy="144145"/>
            </a:xfrm>
            <a:custGeom>
              <a:avLst/>
              <a:gdLst/>
              <a:ahLst/>
              <a:cxnLst/>
              <a:rect l="l" t="t" r="r" b="b"/>
              <a:pathLst>
                <a:path w="257175" h="144145">
                  <a:moveTo>
                    <a:pt x="256517" y="0"/>
                  </a:moveTo>
                  <a:lnTo>
                    <a:pt x="256825" y="16017"/>
                  </a:lnTo>
                  <a:lnTo>
                    <a:pt x="255172" y="32077"/>
                  </a:lnTo>
                  <a:lnTo>
                    <a:pt x="222726" y="99811"/>
                  </a:lnTo>
                  <a:lnTo>
                    <a:pt x="190790" y="125865"/>
                  </a:lnTo>
                  <a:lnTo>
                    <a:pt x="152848" y="140821"/>
                  </a:lnTo>
                  <a:lnTo>
                    <a:pt x="111800" y="143534"/>
                  </a:lnTo>
                  <a:lnTo>
                    <a:pt x="70546" y="132856"/>
                  </a:lnTo>
                  <a:lnTo>
                    <a:pt x="47160" y="119707"/>
                  </a:lnTo>
                  <a:lnTo>
                    <a:pt x="27434" y="102686"/>
                  </a:lnTo>
                  <a:lnTo>
                    <a:pt x="11628" y="82486"/>
                  </a:lnTo>
                  <a:lnTo>
                    <a:pt x="0" y="59800"/>
                  </a:lnTo>
                </a:path>
              </a:pathLst>
            </a:custGeom>
            <a:ln w="14324">
              <a:solidFill>
                <a:srgbClr val="D40055"/>
              </a:solidFill>
            </a:ln>
          </p:spPr>
          <p:txBody>
            <a:bodyPr wrap="square" lIns="0" tIns="0" rIns="0" bIns="0" rtlCol="0"/>
            <a:lstStyle/>
            <a:p>
              <a:endParaRPr/>
            </a:p>
          </p:txBody>
        </p:sp>
        <p:pic>
          <p:nvPicPr>
            <p:cNvPr id="35" name="object 35"/>
            <p:cNvPicPr/>
            <p:nvPr/>
          </p:nvPicPr>
          <p:blipFill>
            <a:blip r:embed="rId15" cstate="print"/>
            <a:stretch>
              <a:fillRect/>
            </a:stretch>
          </p:blipFill>
          <p:spPr>
            <a:xfrm>
              <a:off x="428469" y="3604732"/>
              <a:ext cx="171394" cy="142242"/>
            </a:xfrm>
            <a:prstGeom prst="rect">
              <a:avLst/>
            </a:prstGeom>
          </p:spPr>
        </p:pic>
      </p:grpSp>
      <p:sp>
        <p:nvSpPr>
          <p:cNvPr id="36" name="object 36"/>
          <p:cNvSpPr txBox="1">
            <a:spLocks noGrp="1"/>
          </p:cNvSpPr>
          <p:nvPr>
            <p:ph type="title"/>
          </p:nvPr>
        </p:nvSpPr>
        <p:spPr>
          <a:prstGeom prst="rect">
            <a:avLst/>
          </a:prstGeom>
        </p:spPr>
        <p:txBody>
          <a:bodyPr vert="horz" wrap="square" lIns="0" tIns="230893" rIns="0" bIns="0" rtlCol="0">
            <a:spAutoFit/>
          </a:bodyPr>
          <a:lstStyle/>
          <a:p>
            <a:pPr marL="12700" marR="5080">
              <a:lnSpc>
                <a:spcPct val="100000"/>
              </a:lnSpc>
              <a:spcBef>
                <a:spcPts val="105"/>
              </a:spcBef>
            </a:pPr>
            <a:r>
              <a:rPr dirty="0"/>
              <a:t>Nine</a:t>
            </a:r>
            <a:r>
              <a:rPr spc="10" dirty="0"/>
              <a:t> </a:t>
            </a:r>
            <a:r>
              <a:rPr dirty="0"/>
              <a:t>3rd</a:t>
            </a:r>
            <a:r>
              <a:rPr spc="5" dirty="0"/>
              <a:t> </a:t>
            </a:r>
            <a:r>
              <a:rPr dirty="0"/>
              <a:t>party</a:t>
            </a:r>
            <a:r>
              <a:rPr spc="5" dirty="0"/>
              <a:t> </a:t>
            </a:r>
            <a:r>
              <a:rPr dirty="0"/>
              <a:t>pathways</a:t>
            </a:r>
            <a:r>
              <a:rPr spc="25" dirty="0"/>
              <a:t> </a:t>
            </a:r>
            <a:r>
              <a:rPr dirty="0"/>
              <a:t>organizations</a:t>
            </a:r>
            <a:r>
              <a:rPr spc="-5" dirty="0"/>
              <a:t> </a:t>
            </a:r>
            <a:r>
              <a:rPr dirty="0"/>
              <a:t>with</a:t>
            </a:r>
            <a:r>
              <a:rPr spc="-5" dirty="0"/>
              <a:t> </a:t>
            </a:r>
            <a:r>
              <a:rPr dirty="0"/>
              <a:t>formal</a:t>
            </a:r>
            <a:r>
              <a:rPr spc="-5" dirty="0"/>
              <a:t> </a:t>
            </a:r>
            <a:r>
              <a:rPr dirty="0"/>
              <a:t>adoption</a:t>
            </a:r>
            <a:r>
              <a:rPr spc="-5" dirty="0"/>
              <a:t> </a:t>
            </a:r>
            <a:r>
              <a:rPr dirty="0"/>
              <a:t>by</a:t>
            </a:r>
            <a:r>
              <a:rPr spc="30" dirty="0"/>
              <a:t> </a:t>
            </a:r>
            <a:r>
              <a:rPr dirty="0"/>
              <a:t>payers</a:t>
            </a:r>
            <a:r>
              <a:rPr spc="40" dirty="0"/>
              <a:t> </a:t>
            </a:r>
            <a:r>
              <a:rPr dirty="0"/>
              <a:t>and</a:t>
            </a:r>
            <a:r>
              <a:rPr spc="5" dirty="0"/>
              <a:t> </a:t>
            </a:r>
            <a:r>
              <a:rPr dirty="0"/>
              <a:t>/</a:t>
            </a:r>
            <a:r>
              <a:rPr spc="35" dirty="0"/>
              <a:t> </a:t>
            </a:r>
            <a:r>
              <a:rPr dirty="0"/>
              <a:t>or</a:t>
            </a:r>
            <a:r>
              <a:rPr spc="35" dirty="0"/>
              <a:t> </a:t>
            </a:r>
            <a:r>
              <a:rPr dirty="0"/>
              <a:t>providers</a:t>
            </a:r>
            <a:r>
              <a:rPr spc="-10" dirty="0"/>
              <a:t> </a:t>
            </a:r>
            <a:r>
              <a:rPr spc="-20" dirty="0"/>
              <a:t>have </a:t>
            </a:r>
            <a:r>
              <a:rPr dirty="0"/>
              <a:t>been identified for</a:t>
            </a:r>
            <a:r>
              <a:rPr spc="30" dirty="0"/>
              <a:t> </a:t>
            </a:r>
            <a:r>
              <a:rPr dirty="0"/>
              <a:t>quarterly</a:t>
            </a:r>
            <a:r>
              <a:rPr spc="-5" dirty="0"/>
              <a:t> </a:t>
            </a:r>
            <a:r>
              <a:rPr dirty="0"/>
              <a:t>pathways</a:t>
            </a:r>
            <a:r>
              <a:rPr spc="35" dirty="0"/>
              <a:t> </a:t>
            </a:r>
            <a:r>
              <a:rPr dirty="0"/>
              <a:t>tracking based</a:t>
            </a:r>
            <a:r>
              <a:rPr spc="-10" dirty="0"/>
              <a:t> </a:t>
            </a:r>
            <a:r>
              <a:rPr dirty="0"/>
              <a:t>on</a:t>
            </a:r>
            <a:r>
              <a:rPr spc="30" dirty="0"/>
              <a:t> </a:t>
            </a:r>
            <a:r>
              <a:rPr dirty="0"/>
              <a:t>four</a:t>
            </a:r>
            <a:r>
              <a:rPr spc="25" dirty="0"/>
              <a:t> </a:t>
            </a:r>
            <a:r>
              <a:rPr dirty="0"/>
              <a:t>key</a:t>
            </a:r>
            <a:r>
              <a:rPr spc="20" dirty="0"/>
              <a:t> </a:t>
            </a:r>
            <a:r>
              <a:rPr dirty="0"/>
              <a:t>qualifying</a:t>
            </a:r>
            <a:r>
              <a:rPr spc="10" dirty="0"/>
              <a:t> </a:t>
            </a:r>
            <a:r>
              <a:rPr spc="-10" dirty="0"/>
              <a:t>criteria</a:t>
            </a:r>
          </a:p>
        </p:txBody>
      </p:sp>
      <p:graphicFrame>
        <p:nvGraphicFramePr>
          <p:cNvPr id="37" name="object 37"/>
          <p:cNvGraphicFramePr>
            <a:graphicFrameLocks noGrp="1"/>
          </p:cNvGraphicFramePr>
          <p:nvPr/>
        </p:nvGraphicFramePr>
        <p:xfrm>
          <a:off x="4125167" y="1280618"/>
          <a:ext cx="4351020" cy="2777490"/>
        </p:xfrm>
        <a:graphic>
          <a:graphicData uri="http://schemas.openxmlformats.org/drawingml/2006/table">
            <a:tbl>
              <a:tblPr firstRow="1" bandRow="1">
                <a:tableStyleId>{2D5ABB26-0587-4C30-8999-92F81FD0307C}</a:tableStyleId>
              </a:tblPr>
              <a:tblGrid>
                <a:gridCol w="748030">
                  <a:extLst>
                    <a:ext uri="{9D8B030D-6E8A-4147-A177-3AD203B41FA5}">
                      <a16:colId xmlns:a16="http://schemas.microsoft.com/office/drawing/2014/main" val="20000"/>
                    </a:ext>
                  </a:extLst>
                </a:gridCol>
                <a:gridCol w="930909">
                  <a:extLst>
                    <a:ext uri="{9D8B030D-6E8A-4147-A177-3AD203B41FA5}">
                      <a16:colId xmlns:a16="http://schemas.microsoft.com/office/drawing/2014/main" val="20001"/>
                    </a:ext>
                  </a:extLst>
                </a:gridCol>
                <a:gridCol w="2594610">
                  <a:extLst>
                    <a:ext uri="{9D8B030D-6E8A-4147-A177-3AD203B41FA5}">
                      <a16:colId xmlns:a16="http://schemas.microsoft.com/office/drawing/2014/main" val="20002"/>
                    </a:ext>
                  </a:extLst>
                </a:gridCol>
              </a:tblGrid>
              <a:tr h="142875">
                <a:tc>
                  <a:txBody>
                    <a:bodyPr/>
                    <a:lstStyle/>
                    <a:p>
                      <a:pPr marL="196850">
                        <a:lnSpc>
                          <a:spcPts val="715"/>
                        </a:lnSpc>
                      </a:pPr>
                      <a:r>
                        <a:rPr sz="650" b="1" spc="-10" dirty="0">
                          <a:latin typeface="Arial"/>
                          <a:cs typeface="Arial"/>
                        </a:rPr>
                        <a:t>Developer</a:t>
                      </a:r>
                      <a:endParaRPr sz="650">
                        <a:latin typeface="Arial"/>
                        <a:cs typeface="Arial"/>
                      </a:endParaRPr>
                    </a:p>
                  </a:txBody>
                  <a:tcPr marL="0" marR="0" marT="0" marB="0"/>
                </a:tc>
                <a:tc>
                  <a:txBody>
                    <a:bodyPr/>
                    <a:lstStyle/>
                    <a:p>
                      <a:pPr marL="73025" algn="ctr">
                        <a:lnSpc>
                          <a:spcPts val="715"/>
                        </a:lnSpc>
                      </a:pPr>
                      <a:r>
                        <a:rPr sz="650" b="1" dirty="0">
                          <a:latin typeface="Arial"/>
                          <a:cs typeface="Arial"/>
                        </a:rPr>
                        <a:t>Ownership</a:t>
                      </a:r>
                      <a:r>
                        <a:rPr sz="650" b="1" spc="-40" dirty="0">
                          <a:latin typeface="Arial"/>
                          <a:cs typeface="Arial"/>
                        </a:rPr>
                        <a:t> </a:t>
                      </a:r>
                      <a:r>
                        <a:rPr sz="650" b="1" spc="-10" dirty="0">
                          <a:latin typeface="Arial"/>
                          <a:cs typeface="Arial"/>
                        </a:rPr>
                        <a:t>Group</a:t>
                      </a:r>
                      <a:endParaRPr sz="650">
                        <a:latin typeface="Arial"/>
                        <a:cs typeface="Arial"/>
                      </a:endParaRPr>
                    </a:p>
                  </a:txBody>
                  <a:tcPr marL="0" marR="0" marT="0" marB="0"/>
                </a:tc>
                <a:tc>
                  <a:txBody>
                    <a:bodyPr/>
                    <a:lstStyle/>
                    <a:p>
                      <a:pPr marL="770255">
                        <a:lnSpc>
                          <a:spcPts val="715"/>
                        </a:lnSpc>
                      </a:pPr>
                      <a:r>
                        <a:rPr sz="650" b="1" dirty="0">
                          <a:latin typeface="Arial"/>
                          <a:cs typeface="Arial"/>
                        </a:rPr>
                        <a:t>Pathway</a:t>
                      </a:r>
                      <a:r>
                        <a:rPr sz="650" b="1" spc="-20" dirty="0">
                          <a:latin typeface="Arial"/>
                          <a:cs typeface="Arial"/>
                        </a:rPr>
                        <a:t> </a:t>
                      </a:r>
                      <a:r>
                        <a:rPr sz="650" b="1" spc="-10" dirty="0">
                          <a:latin typeface="Arial"/>
                          <a:cs typeface="Arial"/>
                        </a:rPr>
                        <a:t>Program</a:t>
                      </a:r>
                      <a:r>
                        <a:rPr sz="650" b="1" spc="5" dirty="0">
                          <a:latin typeface="Arial"/>
                          <a:cs typeface="Arial"/>
                        </a:rPr>
                        <a:t> </a:t>
                      </a:r>
                      <a:r>
                        <a:rPr sz="650" b="1" spc="-10" dirty="0">
                          <a:latin typeface="Arial"/>
                          <a:cs typeface="Arial"/>
                        </a:rPr>
                        <a:t>Overview</a:t>
                      </a:r>
                      <a:endParaRPr sz="650">
                        <a:latin typeface="Arial"/>
                        <a:cs typeface="Arial"/>
                      </a:endParaRPr>
                    </a:p>
                  </a:txBody>
                  <a:tcPr marL="0" marR="0" marT="0" marB="0"/>
                </a:tc>
                <a:extLst>
                  <a:ext uri="{0D108BD9-81ED-4DB2-BD59-A6C34878D82A}">
                    <a16:rowId xmlns:a16="http://schemas.microsoft.com/office/drawing/2014/main" val="10000"/>
                  </a:ext>
                </a:extLst>
              </a:tr>
              <a:tr h="279400">
                <a:tc>
                  <a:txBody>
                    <a:bodyPr/>
                    <a:lstStyle/>
                    <a:p>
                      <a:pPr>
                        <a:lnSpc>
                          <a:spcPct val="100000"/>
                        </a:lnSpc>
                      </a:pPr>
                      <a:endParaRPr sz="700">
                        <a:latin typeface="Times New Roman"/>
                        <a:cs typeface="Times New Roman"/>
                      </a:endParaRPr>
                    </a:p>
                  </a:txBody>
                  <a:tcPr marL="0" marR="0" marT="0" marB="0">
                    <a:lnB w="6350">
                      <a:solidFill>
                        <a:srgbClr val="A6A6A6"/>
                      </a:solidFill>
                      <a:prstDash val="solid"/>
                    </a:lnB>
                  </a:tcPr>
                </a:tc>
                <a:tc>
                  <a:txBody>
                    <a:bodyPr/>
                    <a:lstStyle/>
                    <a:p>
                      <a:pPr>
                        <a:lnSpc>
                          <a:spcPct val="100000"/>
                        </a:lnSpc>
                        <a:spcBef>
                          <a:spcPts val="15"/>
                        </a:spcBef>
                      </a:pPr>
                      <a:endParaRPr sz="600">
                        <a:latin typeface="Times New Roman"/>
                        <a:cs typeface="Times New Roman"/>
                      </a:endParaRPr>
                    </a:p>
                    <a:p>
                      <a:pPr marL="73660" algn="ctr">
                        <a:lnSpc>
                          <a:spcPct val="100000"/>
                        </a:lnSpc>
                      </a:pPr>
                      <a:r>
                        <a:rPr sz="600" spc="-10" dirty="0">
                          <a:latin typeface="Arial"/>
                          <a:cs typeface="Arial"/>
                        </a:rPr>
                        <a:t>Elsevier</a:t>
                      </a:r>
                      <a:endParaRPr sz="600">
                        <a:latin typeface="Arial"/>
                        <a:cs typeface="Arial"/>
                      </a:endParaRPr>
                    </a:p>
                  </a:txBody>
                  <a:tcPr marL="0" marR="0" marT="1905" marB="0">
                    <a:lnB w="6350">
                      <a:solidFill>
                        <a:srgbClr val="A6A6A6"/>
                      </a:solidFill>
                      <a:prstDash val="solid"/>
                    </a:lnB>
                  </a:tcPr>
                </a:tc>
                <a:tc>
                  <a:txBody>
                    <a:bodyPr/>
                    <a:lstStyle/>
                    <a:p>
                      <a:pPr marL="64769" marR="255270">
                        <a:lnSpc>
                          <a:spcPct val="100000"/>
                        </a:lnSpc>
                        <a:spcBef>
                          <a:spcPts val="345"/>
                        </a:spcBef>
                      </a:pPr>
                      <a:r>
                        <a:rPr sz="600" dirty="0">
                          <a:solidFill>
                            <a:srgbClr val="061622"/>
                          </a:solidFill>
                          <a:latin typeface="Arial"/>
                          <a:cs typeface="Arial"/>
                        </a:rPr>
                        <a:t>Increased</a:t>
                      </a:r>
                      <a:r>
                        <a:rPr sz="600" spc="-30" dirty="0">
                          <a:solidFill>
                            <a:srgbClr val="061622"/>
                          </a:solidFill>
                          <a:latin typeface="Arial"/>
                          <a:cs typeface="Arial"/>
                        </a:rPr>
                        <a:t> </a:t>
                      </a:r>
                      <a:r>
                        <a:rPr sz="600" dirty="0">
                          <a:solidFill>
                            <a:srgbClr val="061622"/>
                          </a:solidFill>
                          <a:latin typeface="Arial"/>
                          <a:cs typeface="Arial"/>
                        </a:rPr>
                        <a:t>focus</a:t>
                      </a:r>
                      <a:r>
                        <a:rPr sz="600" spc="-20" dirty="0">
                          <a:solidFill>
                            <a:srgbClr val="061622"/>
                          </a:solidFill>
                          <a:latin typeface="Arial"/>
                          <a:cs typeface="Arial"/>
                        </a:rPr>
                        <a:t> </a:t>
                      </a:r>
                      <a:r>
                        <a:rPr sz="600" dirty="0">
                          <a:solidFill>
                            <a:srgbClr val="061622"/>
                          </a:solidFill>
                          <a:latin typeface="Arial"/>
                          <a:cs typeface="Arial"/>
                        </a:rPr>
                        <a:t>on</a:t>
                      </a:r>
                      <a:r>
                        <a:rPr sz="600" spc="-25" dirty="0">
                          <a:solidFill>
                            <a:srgbClr val="061622"/>
                          </a:solidFill>
                          <a:latin typeface="Arial"/>
                          <a:cs typeface="Arial"/>
                        </a:rPr>
                        <a:t> </a:t>
                      </a:r>
                      <a:r>
                        <a:rPr sz="600" dirty="0">
                          <a:solidFill>
                            <a:srgbClr val="061622"/>
                          </a:solidFill>
                          <a:latin typeface="Arial"/>
                          <a:cs typeface="Arial"/>
                        </a:rPr>
                        <a:t>established</a:t>
                      </a:r>
                      <a:r>
                        <a:rPr sz="600" spc="-30" dirty="0">
                          <a:solidFill>
                            <a:srgbClr val="061622"/>
                          </a:solidFill>
                          <a:latin typeface="Arial"/>
                          <a:cs typeface="Arial"/>
                        </a:rPr>
                        <a:t> </a:t>
                      </a:r>
                      <a:r>
                        <a:rPr sz="600" dirty="0">
                          <a:solidFill>
                            <a:srgbClr val="061622"/>
                          </a:solidFill>
                          <a:latin typeface="Arial"/>
                          <a:cs typeface="Arial"/>
                        </a:rPr>
                        <a:t>institutional</a:t>
                      </a:r>
                      <a:r>
                        <a:rPr sz="600" spc="-40" dirty="0">
                          <a:solidFill>
                            <a:srgbClr val="061622"/>
                          </a:solidFill>
                          <a:latin typeface="Arial"/>
                          <a:cs typeface="Arial"/>
                        </a:rPr>
                        <a:t> </a:t>
                      </a:r>
                      <a:r>
                        <a:rPr sz="600" dirty="0">
                          <a:solidFill>
                            <a:srgbClr val="061622"/>
                          </a:solidFill>
                          <a:latin typeface="Arial"/>
                          <a:cs typeface="Arial"/>
                        </a:rPr>
                        <a:t>&amp;</a:t>
                      </a:r>
                      <a:r>
                        <a:rPr sz="600" spc="-20" dirty="0">
                          <a:solidFill>
                            <a:srgbClr val="061622"/>
                          </a:solidFill>
                          <a:latin typeface="Arial"/>
                          <a:cs typeface="Arial"/>
                        </a:rPr>
                        <a:t> </a:t>
                      </a:r>
                      <a:r>
                        <a:rPr sz="600" dirty="0">
                          <a:solidFill>
                            <a:srgbClr val="061622"/>
                          </a:solidFill>
                          <a:latin typeface="Arial"/>
                          <a:cs typeface="Arial"/>
                        </a:rPr>
                        <a:t>academic</a:t>
                      </a:r>
                      <a:r>
                        <a:rPr sz="600" spc="-10" dirty="0">
                          <a:solidFill>
                            <a:srgbClr val="061622"/>
                          </a:solidFill>
                          <a:latin typeface="Arial"/>
                          <a:cs typeface="Arial"/>
                        </a:rPr>
                        <a:t> accounts,</a:t>
                      </a:r>
                      <a:r>
                        <a:rPr sz="600" spc="500" dirty="0">
                          <a:solidFill>
                            <a:srgbClr val="061622"/>
                          </a:solidFill>
                          <a:latin typeface="Arial"/>
                          <a:cs typeface="Arial"/>
                        </a:rPr>
                        <a:t> </a:t>
                      </a:r>
                      <a:r>
                        <a:rPr sz="600" dirty="0">
                          <a:solidFill>
                            <a:srgbClr val="061622"/>
                          </a:solidFill>
                          <a:latin typeface="Arial"/>
                          <a:cs typeface="Arial"/>
                        </a:rPr>
                        <a:t>with</a:t>
                      </a:r>
                      <a:r>
                        <a:rPr sz="600" spc="10" dirty="0">
                          <a:solidFill>
                            <a:srgbClr val="061622"/>
                          </a:solidFill>
                          <a:latin typeface="Arial"/>
                          <a:cs typeface="Arial"/>
                        </a:rPr>
                        <a:t> </a:t>
                      </a:r>
                      <a:r>
                        <a:rPr sz="600" dirty="0">
                          <a:solidFill>
                            <a:srgbClr val="061622"/>
                          </a:solidFill>
                          <a:latin typeface="Arial"/>
                          <a:cs typeface="Arial"/>
                        </a:rPr>
                        <a:t>several</a:t>
                      </a:r>
                      <a:r>
                        <a:rPr sz="600" spc="10" dirty="0">
                          <a:solidFill>
                            <a:srgbClr val="061622"/>
                          </a:solidFill>
                          <a:latin typeface="Arial"/>
                          <a:cs typeface="Arial"/>
                        </a:rPr>
                        <a:t> </a:t>
                      </a:r>
                      <a:r>
                        <a:rPr sz="600" dirty="0">
                          <a:solidFill>
                            <a:srgbClr val="061622"/>
                          </a:solidFill>
                          <a:latin typeface="Arial"/>
                          <a:cs typeface="Arial"/>
                        </a:rPr>
                        <a:t>highly</a:t>
                      </a:r>
                      <a:r>
                        <a:rPr sz="600" spc="-5" dirty="0">
                          <a:solidFill>
                            <a:srgbClr val="061622"/>
                          </a:solidFill>
                          <a:latin typeface="Arial"/>
                          <a:cs typeface="Arial"/>
                        </a:rPr>
                        <a:t> </a:t>
                      </a:r>
                      <a:r>
                        <a:rPr sz="600" dirty="0">
                          <a:solidFill>
                            <a:srgbClr val="061622"/>
                          </a:solidFill>
                          <a:latin typeface="Arial"/>
                          <a:cs typeface="Arial"/>
                        </a:rPr>
                        <a:t>active users</a:t>
                      </a:r>
                      <a:r>
                        <a:rPr sz="600" spc="-5" dirty="0">
                          <a:solidFill>
                            <a:srgbClr val="061622"/>
                          </a:solidFill>
                          <a:latin typeface="Arial"/>
                          <a:cs typeface="Arial"/>
                        </a:rPr>
                        <a:t> </a:t>
                      </a:r>
                      <a:r>
                        <a:rPr sz="600" dirty="0">
                          <a:solidFill>
                            <a:srgbClr val="061622"/>
                          </a:solidFill>
                          <a:latin typeface="Arial"/>
                          <a:cs typeface="Arial"/>
                        </a:rPr>
                        <a:t>w/</a:t>
                      </a:r>
                      <a:r>
                        <a:rPr sz="600" spc="20" dirty="0">
                          <a:solidFill>
                            <a:srgbClr val="061622"/>
                          </a:solidFill>
                          <a:latin typeface="Arial"/>
                          <a:cs typeface="Arial"/>
                        </a:rPr>
                        <a:t> </a:t>
                      </a:r>
                      <a:r>
                        <a:rPr sz="600" dirty="0">
                          <a:solidFill>
                            <a:srgbClr val="061622"/>
                          </a:solidFill>
                          <a:latin typeface="Arial"/>
                          <a:cs typeface="Arial"/>
                        </a:rPr>
                        <a:t>holistic</a:t>
                      </a:r>
                      <a:r>
                        <a:rPr sz="600" spc="-25" dirty="0">
                          <a:solidFill>
                            <a:srgbClr val="061622"/>
                          </a:solidFill>
                          <a:latin typeface="Arial"/>
                          <a:cs typeface="Arial"/>
                        </a:rPr>
                        <a:t> </a:t>
                      </a:r>
                      <a:r>
                        <a:rPr sz="600" spc="-10" dirty="0">
                          <a:solidFill>
                            <a:srgbClr val="061622"/>
                          </a:solidFill>
                          <a:latin typeface="Arial"/>
                          <a:cs typeface="Arial"/>
                        </a:rPr>
                        <a:t>operationalization</a:t>
                      </a:r>
                      <a:r>
                        <a:rPr sz="600" spc="-15" dirty="0">
                          <a:solidFill>
                            <a:srgbClr val="061622"/>
                          </a:solidFill>
                          <a:latin typeface="Arial"/>
                          <a:cs typeface="Arial"/>
                        </a:rPr>
                        <a:t> </a:t>
                      </a:r>
                      <a:r>
                        <a:rPr sz="600" spc="-10" dirty="0">
                          <a:solidFill>
                            <a:srgbClr val="061622"/>
                          </a:solidFill>
                          <a:latin typeface="Arial"/>
                          <a:cs typeface="Arial"/>
                        </a:rPr>
                        <a:t>efforts</a:t>
                      </a:r>
                      <a:endParaRPr sz="600">
                        <a:latin typeface="Arial"/>
                        <a:cs typeface="Arial"/>
                      </a:endParaRPr>
                    </a:p>
                  </a:txBody>
                  <a:tcPr marL="0" marR="0" marT="43815" marB="0">
                    <a:lnB w="6350">
                      <a:solidFill>
                        <a:srgbClr val="A6A6A6"/>
                      </a:solidFill>
                      <a:prstDash val="solid"/>
                    </a:lnB>
                  </a:tcPr>
                </a:tc>
                <a:extLst>
                  <a:ext uri="{0D108BD9-81ED-4DB2-BD59-A6C34878D82A}">
                    <a16:rowId xmlns:a16="http://schemas.microsoft.com/office/drawing/2014/main" val="10001"/>
                  </a:ext>
                </a:extLst>
              </a:tr>
              <a:tr h="28384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marL="149225" marR="67310" indent="5715">
                        <a:lnSpc>
                          <a:spcPct val="100000"/>
                        </a:lnSpc>
                        <a:spcBef>
                          <a:spcPts val="385"/>
                        </a:spcBef>
                      </a:pPr>
                      <a:r>
                        <a:rPr sz="600" dirty="0">
                          <a:latin typeface="Arial"/>
                          <a:cs typeface="Arial"/>
                        </a:rPr>
                        <a:t>McKesson</a:t>
                      </a:r>
                      <a:r>
                        <a:rPr sz="600" spc="-20" dirty="0">
                          <a:latin typeface="Arial"/>
                          <a:cs typeface="Arial"/>
                        </a:rPr>
                        <a:t> </a:t>
                      </a:r>
                      <a:r>
                        <a:rPr sz="600" dirty="0">
                          <a:latin typeface="Arial"/>
                          <a:cs typeface="Arial"/>
                        </a:rPr>
                        <a:t>(USON</a:t>
                      </a:r>
                      <a:r>
                        <a:rPr sz="600" spc="-35" dirty="0">
                          <a:latin typeface="Arial"/>
                          <a:cs typeface="Arial"/>
                        </a:rPr>
                        <a:t> </a:t>
                      </a:r>
                      <a:r>
                        <a:rPr sz="600" spc="-50" dirty="0">
                          <a:latin typeface="Arial"/>
                          <a:cs typeface="Arial"/>
                        </a:rPr>
                        <a:t>&amp;</a:t>
                      </a:r>
                      <a:r>
                        <a:rPr sz="600" spc="500" dirty="0">
                          <a:latin typeface="Arial"/>
                          <a:cs typeface="Arial"/>
                        </a:rPr>
                        <a:t> </a:t>
                      </a:r>
                      <a:r>
                        <a:rPr sz="600" dirty="0">
                          <a:latin typeface="Arial"/>
                          <a:cs typeface="Arial"/>
                        </a:rPr>
                        <a:t>NCCN</a:t>
                      </a:r>
                      <a:r>
                        <a:rPr sz="600" spc="-25" dirty="0">
                          <a:latin typeface="Arial"/>
                          <a:cs typeface="Arial"/>
                        </a:rPr>
                        <a:t> </a:t>
                      </a:r>
                      <a:r>
                        <a:rPr sz="600" spc="-10" dirty="0">
                          <a:latin typeface="Arial"/>
                          <a:cs typeface="Arial"/>
                        </a:rPr>
                        <a:t>collaboration)</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tc>
                  <a:txBody>
                    <a:bodyPr/>
                    <a:lstStyle/>
                    <a:p>
                      <a:pPr marL="64769" marR="273685">
                        <a:lnSpc>
                          <a:spcPct val="100000"/>
                        </a:lnSpc>
                        <a:spcBef>
                          <a:spcPts val="385"/>
                        </a:spcBef>
                      </a:pPr>
                      <a:r>
                        <a:rPr sz="600" dirty="0">
                          <a:solidFill>
                            <a:srgbClr val="061622"/>
                          </a:solidFill>
                          <a:latin typeface="Arial"/>
                          <a:cs typeface="Arial"/>
                        </a:rPr>
                        <a:t>Utilized</a:t>
                      </a:r>
                      <a:r>
                        <a:rPr sz="600" spc="-40" dirty="0">
                          <a:solidFill>
                            <a:srgbClr val="061622"/>
                          </a:solidFill>
                          <a:latin typeface="Arial"/>
                          <a:cs typeface="Arial"/>
                        </a:rPr>
                        <a:t> </a:t>
                      </a:r>
                      <a:r>
                        <a:rPr sz="600" dirty="0">
                          <a:solidFill>
                            <a:srgbClr val="061622"/>
                          </a:solidFill>
                          <a:latin typeface="Arial"/>
                          <a:cs typeface="Arial"/>
                        </a:rPr>
                        <a:t>mainly</a:t>
                      </a:r>
                      <a:r>
                        <a:rPr sz="600" spc="-10" dirty="0">
                          <a:solidFill>
                            <a:srgbClr val="061622"/>
                          </a:solidFill>
                          <a:latin typeface="Arial"/>
                          <a:cs typeface="Arial"/>
                        </a:rPr>
                        <a:t> </a:t>
                      </a:r>
                      <a:r>
                        <a:rPr sz="600" dirty="0">
                          <a:solidFill>
                            <a:srgbClr val="061622"/>
                          </a:solidFill>
                          <a:latin typeface="Arial"/>
                          <a:cs typeface="Arial"/>
                        </a:rPr>
                        <a:t>by</a:t>
                      </a:r>
                      <a:r>
                        <a:rPr sz="600" spc="-25" dirty="0">
                          <a:solidFill>
                            <a:srgbClr val="061622"/>
                          </a:solidFill>
                          <a:latin typeface="Arial"/>
                          <a:cs typeface="Arial"/>
                        </a:rPr>
                        <a:t> </a:t>
                      </a:r>
                      <a:r>
                        <a:rPr sz="600" dirty="0">
                          <a:solidFill>
                            <a:srgbClr val="061622"/>
                          </a:solidFill>
                          <a:latin typeface="Arial"/>
                          <a:cs typeface="Arial"/>
                        </a:rPr>
                        <a:t>US</a:t>
                      </a:r>
                      <a:r>
                        <a:rPr sz="600" spc="-15" dirty="0">
                          <a:solidFill>
                            <a:srgbClr val="061622"/>
                          </a:solidFill>
                          <a:latin typeface="Arial"/>
                          <a:cs typeface="Arial"/>
                        </a:rPr>
                        <a:t> </a:t>
                      </a:r>
                      <a:r>
                        <a:rPr sz="600" dirty="0">
                          <a:solidFill>
                            <a:srgbClr val="061622"/>
                          </a:solidFill>
                          <a:latin typeface="Arial"/>
                          <a:cs typeface="Arial"/>
                        </a:rPr>
                        <a:t>Oncology</a:t>
                      </a:r>
                      <a:r>
                        <a:rPr sz="600" spc="-30" dirty="0">
                          <a:solidFill>
                            <a:srgbClr val="061622"/>
                          </a:solidFill>
                          <a:latin typeface="Arial"/>
                          <a:cs typeface="Arial"/>
                        </a:rPr>
                        <a:t> </a:t>
                      </a:r>
                      <a:r>
                        <a:rPr sz="600" dirty="0">
                          <a:solidFill>
                            <a:srgbClr val="061622"/>
                          </a:solidFill>
                          <a:latin typeface="Arial"/>
                          <a:cs typeface="Arial"/>
                        </a:rPr>
                        <a:t>practices,</a:t>
                      </a:r>
                      <a:r>
                        <a:rPr sz="600" spc="-35" dirty="0">
                          <a:solidFill>
                            <a:srgbClr val="061622"/>
                          </a:solidFill>
                          <a:latin typeface="Arial"/>
                          <a:cs typeface="Arial"/>
                        </a:rPr>
                        <a:t> </a:t>
                      </a:r>
                      <a:r>
                        <a:rPr sz="600" dirty="0">
                          <a:solidFill>
                            <a:srgbClr val="061622"/>
                          </a:solidFill>
                          <a:latin typeface="Arial"/>
                          <a:cs typeface="Arial"/>
                        </a:rPr>
                        <a:t>with</a:t>
                      </a:r>
                      <a:r>
                        <a:rPr sz="600" spc="-15" dirty="0">
                          <a:solidFill>
                            <a:srgbClr val="061622"/>
                          </a:solidFill>
                          <a:latin typeface="Arial"/>
                          <a:cs typeface="Arial"/>
                        </a:rPr>
                        <a:t> </a:t>
                      </a:r>
                      <a:r>
                        <a:rPr sz="600" dirty="0">
                          <a:solidFill>
                            <a:srgbClr val="061622"/>
                          </a:solidFill>
                          <a:latin typeface="Arial"/>
                          <a:cs typeface="Arial"/>
                        </a:rPr>
                        <a:t>emphasis</a:t>
                      </a:r>
                      <a:r>
                        <a:rPr sz="600" spc="-10" dirty="0">
                          <a:solidFill>
                            <a:srgbClr val="061622"/>
                          </a:solidFill>
                          <a:latin typeface="Arial"/>
                          <a:cs typeface="Arial"/>
                        </a:rPr>
                        <a:t> </a:t>
                      </a:r>
                      <a:r>
                        <a:rPr sz="600" dirty="0">
                          <a:solidFill>
                            <a:srgbClr val="061622"/>
                          </a:solidFill>
                          <a:latin typeface="Arial"/>
                          <a:cs typeface="Arial"/>
                        </a:rPr>
                        <a:t>on</a:t>
                      </a:r>
                      <a:r>
                        <a:rPr sz="600" spc="-15" dirty="0">
                          <a:solidFill>
                            <a:srgbClr val="061622"/>
                          </a:solidFill>
                          <a:latin typeface="Arial"/>
                          <a:cs typeface="Arial"/>
                        </a:rPr>
                        <a:t> </a:t>
                      </a:r>
                      <a:r>
                        <a:rPr sz="600" spc="-10" dirty="0">
                          <a:solidFill>
                            <a:srgbClr val="061622"/>
                          </a:solidFill>
                          <a:latin typeface="Arial"/>
                          <a:cs typeface="Arial"/>
                        </a:rPr>
                        <a:t>larger</a:t>
                      </a:r>
                      <a:r>
                        <a:rPr sz="600" spc="500" dirty="0">
                          <a:solidFill>
                            <a:srgbClr val="061622"/>
                          </a:solidFill>
                          <a:latin typeface="Arial"/>
                          <a:cs typeface="Arial"/>
                        </a:rPr>
                        <a:t> </a:t>
                      </a:r>
                      <a:r>
                        <a:rPr sz="600" dirty="0">
                          <a:solidFill>
                            <a:srgbClr val="061622"/>
                          </a:solidFill>
                          <a:latin typeface="Arial"/>
                          <a:cs typeface="Arial"/>
                        </a:rPr>
                        <a:t>indications,</a:t>
                      </a:r>
                      <a:r>
                        <a:rPr sz="600" spc="-20" dirty="0">
                          <a:solidFill>
                            <a:srgbClr val="061622"/>
                          </a:solidFill>
                          <a:latin typeface="Arial"/>
                          <a:cs typeface="Arial"/>
                        </a:rPr>
                        <a:t> </a:t>
                      </a:r>
                      <a:r>
                        <a:rPr sz="600" dirty="0">
                          <a:solidFill>
                            <a:srgbClr val="061622"/>
                          </a:solidFill>
                          <a:latin typeface="Arial"/>
                          <a:cs typeface="Arial"/>
                        </a:rPr>
                        <a:t>data</a:t>
                      </a:r>
                      <a:r>
                        <a:rPr sz="600" spc="-5" dirty="0">
                          <a:solidFill>
                            <a:srgbClr val="061622"/>
                          </a:solidFill>
                          <a:latin typeface="Arial"/>
                          <a:cs typeface="Arial"/>
                        </a:rPr>
                        <a:t> </a:t>
                      </a:r>
                      <a:r>
                        <a:rPr sz="600" dirty="0">
                          <a:solidFill>
                            <a:srgbClr val="061622"/>
                          </a:solidFill>
                          <a:latin typeface="Arial"/>
                          <a:cs typeface="Arial"/>
                        </a:rPr>
                        <a:t>analytics,</a:t>
                      </a:r>
                      <a:r>
                        <a:rPr sz="600" spc="-20" dirty="0">
                          <a:solidFill>
                            <a:srgbClr val="061622"/>
                          </a:solidFill>
                          <a:latin typeface="Arial"/>
                          <a:cs typeface="Arial"/>
                        </a:rPr>
                        <a:t> </a:t>
                      </a:r>
                      <a:r>
                        <a:rPr sz="600" dirty="0">
                          <a:solidFill>
                            <a:srgbClr val="061622"/>
                          </a:solidFill>
                          <a:latin typeface="Arial"/>
                          <a:cs typeface="Arial"/>
                        </a:rPr>
                        <a:t>and</a:t>
                      </a:r>
                      <a:r>
                        <a:rPr sz="600" spc="10" dirty="0">
                          <a:solidFill>
                            <a:srgbClr val="061622"/>
                          </a:solidFill>
                          <a:latin typeface="Arial"/>
                          <a:cs typeface="Arial"/>
                        </a:rPr>
                        <a:t> </a:t>
                      </a:r>
                      <a:r>
                        <a:rPr sz="600" spc="-10" dirty="0">
                          <a:solidFill>
                            <a:srgbClr val="061622"/>
                          </a:solidFill>
                          <a:latin typeface="Arial"/>
                          <a:cs typeface="Arial"/>
                        </a:rPr>
                        <a:t>pharmacoeconomic</a:t>
                      </a:r>
                      <a:r>
                        <a:rPr sz="600" spc="45" dirty="0">
                          <a:solidFill>
                            <a:srgbClr val="061622"/>
                          </a:solidFill>
                          <a:latin typeface="Arial"/>
                          <a:cs typeface="Arial"/>
                        </a:rPr>
                        <a:t> </a:t>
                      </a:r>
                      <a:r>
                        <a:rPr sz="600" spc="-10" dirty="0">
                          <a:solidFill>
                            <a:srgbClr val="061622"/>
                          </a:solidFill>
                          <a:latin typeface="Arial"/>
                          <a:cs typeface="Arial"/>
                        </a:rPr>
                        <a:t>impact</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2"/>
                  </a:ext>
                </a:extLst>
              </a:tr>
              <a:tr h="28384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a:lnSpc>
                          <a:spcPct val="100000"/>
                        </a:lnSpc>
                        <a:spcBef>
                          <a:spcPts val="55"/>
                        </a:spcBef>
                      </a:pPr>
                      <a:endParaRPr sz="600">
                        <a:latin typeface="Times New Roman"/>
                        <a:cs typeface="Times New Roman"/>
                      </a:endParaRPr>
                    </a:p>
                    <a:p>
                      <a:pPr marL="74930" algn="ctr">
                        <a:lnSpc>
                          <a:spcPct val="100000"/>
                        </a:lnSpc>
                      </a:pPr>
                      <a:r>
                        <a:rPr sz="600" spc="-10" dirty="0">
                          <a:latin typeface="Arial"/>
                          <a:cs typeface="Arial"/>
                        </a:rPr>
                        <a:t>Dana-</a:t>
                      </a:r>
                      <a:r>
                        <a:rPr sz="600" dirty="0">
                          <a:latin typeface="Arial"/>
                          <a:cs typeface="Arial"/>
                        </a:rPr>
                        <a:t>Farber</a:t>
                      </a:r>
                      <a:r>
                        <a:rPr sz="600" spc="-5" dirty="0">
                          <a:latin typeface="Arial"/>
                          <a:cs typeface="Arial"/>
                        </a:rPr>
                        <a:t> </a:t>
                      </a:r>
                      <a:r>
                        <a:rPr sz="600" dirty="0">
                          <a:latin typeface="Arial"/>
                          <a:cs typeface="Arial"/>
                        </a:rPr>
                        <a:t>/ </a:t>
                      </a:r>
                      <a:r>
                        <a:rPr sz="600" spc="-10" dirty="0">
                          <a:latin typeface="Arial"/>
                          <a:cs typeface="Arial"/>
                        </a:rPr>
                        <a:t>Philips</a:t>
                      </a:r>
                      <a:endParaRPr sz="600">
                        <a:latin typeface="Arial"/>
                        <a:cs typeface="Arial"/>
                      </a:endParaRPr>
                    </a:p>
                  </a:txBody>
                  <a:tcPr marL="0" marR="0" marT="6985" marB="0">
                    <a:lnT w="6350">
                      <a:solidFill>
                        <a:srgbClr val="A6A6A6"/>
                      </a:solidFill>
                      <a:prstDash val="solid"/>
                    </a:lnT>
                    <a:lnB w="6350">
                      <a:solidFill>
                        <a:srgbClr val="A6A6A6"/>
                      </a:solidFill>
                      <a:prstDash val="solid"/>
                    </a:lnB>
                  </a:tcPr>
                </a:tc>
                <a:tc>
                  <a:txBody>
                    <a:bodyPr/>
                    <a:lstStyle/>
                    <a:p>
                      <a:pPr marL="64769" marR="101600">
                        <a:lnSpc>
                          <a:spcPct val="100000"/>
                        </a:lnSpc>
                        <a:spcBef>
                          <a:spcPts val="385"/>
                        </a:spcBef>
                      </a:pPr>
                      <a:r>
                        <a:rPr sz="600" dirty="0">
                          <a:solidFill>
                            <a:srgbClr val="061622"/>
                          </a:solidFill>
                          <a:latin typeface="Arial"/>
                          <a:cs typeface="Arial"/>
                        </a:rPr>
                        <a:t>Launched</a:t>
                      </a:r>
                      <a:r>
                        <a:rPr sz="600" spc="-15" dirty="0">
                          <a:solidFill>
                            <a:srgbClr val="061622"/>
                          </a:solidFill>
                          <a:latin typeface="Arial"/>
                          <a:cs typeface="Arial"/>
                        </a:rPr>
                        <a:t> </a:t>
                      </a:r>
                      <a:r>
                        <a:rPr sz="600" dirty="0">
                          <a:solidFill>
                            <a:srgbClr val="061622"/>
                          </a:solidFill>
                          <a:latin typeface="Arial"/>
                          <a:cs typeface="Arial"/>
                        </a:rPr>
                        <a:t>in</a:t>
                      </a:r>
                      <a:r>
                        <a:rPr sz="600" spc="-10" dirty="0">
                          <a:solidFill>
                            <a:srgbClr val="061622"/>
                          </a:solidFill>
                          <a:latin typeface="Arial"/>
                          <a:cs typeface="Arial"/>
                        </a:rPr>
                        <a:t> </a:t>
                      </a:r>
                      <a:r>
                        <a:rPr sz="600" dirty="0">
                          <a:solidFill>
                            <a:srgbClr val="061622"/>
                          </a:solidFill>
                          <a:latin typeface="Arial"/>
                          <a:cs typeface="Arial"/>
                        </a:rPr>
                        <a:t>2019</a:t>
                      </a:r>
                      <a:r>
                        <a:rPr sz="600" spc="-15" dirty="0">
                          <a:solidFill>
                            <a:srgbClr val="061622"/>
                          </a:solidFill>
                          <a:latin typeface="Arial"/>
                          <a:cs typeface="Arial"/>
                        </a:rPr>
                        <a:t> </a:t>
                      </a:r>
                      <a:r>
                        <a:rPr sz="600" dirty="0">
                          <a:solidFill>
                            <a:srgbClr val="061622"/>
                          </a:solidFill>
                          <a:latin typeface="Arial"/>
                          <a:cs typeface="Arial"/>
                        </a:rPr>
                        <a:t>by</a:t>
                      </a:r>
                      <a:r>
                        <a:rPr sz="600" spc="-25" dirty="0">
                          <a:solidFill>
                            <a:srgbClr val="061622"/>
                          </a:solidFill>
                          <a:latin typeface="Arial"/>
                          <a:cs typeface="Arial"/>
                        </a:rPr>
                        <a:t> </a:t>
                      </a:r>
                      <a:r>
                        <a:rPr sz="600" dirty="0">
                          <a:solidFill>
                            <a:srgbClr val="061622"/>
                          </a:solidFill>
                          <a:latin typeface="Arial"/>
                          <a:cs typeface="Arial"/>
                        </a:rPr>
                        <a:t>DFCI</a:t>
                      </a:r>
                      <a:r>
                        <a:rPr sz="600" spc="-20" dirty="0">
                          <a:solidFill>
                            <a:srgbClr val="061622"/>
                          </a:solidFill>
                          <a:latin typeface="Arial"/>
                          <a:cs typeface="Arial"/>
                        </a:rPr>
                        <a:t> </a:t>
                      </a:r>
                      <a:r>
                        <a:rPr sz="600" dirty="0">
                          <a:solidFill>
                            <a:srgbClr val="061622"/>
                          </a:solidFill>
                          <a:latin typeface="Arial"/>
                          <a:cs typeface="Arial"/>
                        </a:rPr>
                        <a:t>&amp;</a:t>
                      </a:r>
                      <a:r>
                        <a:rPr sz="600" spc="-20" dirty="0">
                          <a:solidFill>
                            <a:srgbClr val="061622"/>
                          </a:solidFill>
                          <a:latin typeface="Arial"/>
                          <a:cs typeface="Arial"/>
                        </a:rPr>
                        <a:t> </a:t>
                      </a:r>
                      <a:r>
                        <a:rPr sz="600" dirty="0">
                          <a:solidFill>
                            <a:srgbClr val="061622"/>
                          </a:solidFill>
                          <a:latin typeface="Arial"/>
                          <a:cs typeface="Arial"/>
                        </a:rPr>
                        <a:t>Philips,</a:t>
                      </a:r>
                      <a:r>
                        <a:rPr sz="600" spc="-35" dirty="0">
                          <a:solidFill>
                            <a:srgbClr val="061622"/>
                          </a:solidFill>
                          <a:latin typeface="Arial"/>
                          <a:cs typeface="Arial"/>
                        </a:rPr>
                        <a:t> </a:t>
                      </a:r>
                      <a:r>
                        <a:rPr sz="600" dirty="0">
                          <a:solidFill>
                            <a:srgbClr val="061622"/>
                          </a:solidFill>
                          <a:latin typeface="Arial"/>
                          <a:cs typeface="Arial"/>
                        </a:rPr>
                        <a:t>with</a:t>
                      </a:r>
                      <a:r>
                        <a:rPr sz="600" spc="-10" dirty="0">
                          <a:solidFill>
                            <a:srgbClr val="061622"/>
                          </a:solidFill>
                          <a:latin typeface="Arial"/>
                          <a:cs typeface="Arial"/>
                        </a:rPr>
                        <a:t> </a:t>
                      </a:r>
                      <a:r>
                        <a:rPr sz="600" dirty="0">
                          <a:solidFill>
                            <a:srgbClr val="061622"/>
                          </a:solidFill>
                          <a:latin typeface="Arial"/>
                          <a:cs typeface="Arial"/>
                        </a:rPr>
                        <a:t>first</a:t>
                      </a:r>
                      <a:r>
                        <a:rPr sz="600" spc="-35" dirty="0">
                          <a:solidFill>
                            <a:srgbClr val="061622"/>
                          </a:solidFill>
                          <a:latin typeface="Arial"/>
                          <a:cs typeface="Arial"/>
                        </a:rPr>
                        <a:t> </a:t>
                      </a:r>
                      <a:r>
                        <a:rPr sz="600" dirty="0">
                          <a:solidFill>
                            <a:srgbClr val="061622"/>
                          </a:solidFill>
                          <a:latin typeface="Arial"/>
                          <a:cs typeface="Arial"/>
                        </a:rPr>
                        <a:t>adoption</a:t>
                      </a:r>
                      <a:r>
                        <a:rPr sz="600" spc="-15" dirty="0">
                          <a:solidFill>
                            <a:srgbClr val="061622"/>
                          </a:solidFill>
                          <a:latin typeface="Arial"/>
                          <a:cs typeface="Arial"/>
                        </a:rPr>
                        <a:t> </a:t>
                      </a:r>
                      <a:r>
                        <a:rPr sz="600" dirty="0">
                          <a:solidFill>
                            <a:srgbClr val="061622"/>
                          </a:solidFill>
                          <a:latin typeface="Arial"/>
                          <a:cs typeface="Arial"/>
                        </a:rPr>
                        <a:t>by</a:t>
                      </a:r>
                      <a:r>
                        <a:rPr sz="600" spc="-25" dirty="0">
                          <a:solidFill>
                            <a:srgbClr val="061622"/>
                          </a:solidFill>
                          <a:latin typeface="Arial"/>
                          <a:cs typeface="Arial"/>
                        </a:rPr>
                        <a:t> </a:t>
                      </a:r>
                      <a:r>
                        <a:rPr sz="600" dirty="0">
                          <a:solidFill>
                            <a:srgbClr val="061622"/>
                          </a:solidFill>
                          <a:latin typeface="Arial"/>
                          <a:cs typeface="Arial"/>
                        </a:rPr>
                        <a:t>new</a:t>
                      </a:r>
                      <a:r>
                        <a:rPr sz="600" spc="-10" dirty="0">
                          <a:solidFill>
                            <a:srgbClr val="061622"/>
                          </a:solidFill>
                          <a:latin typeface="Arial"/>
                          <a:cs typeface="Arial"/>
                        </a:rPr>
                        <a:t> </a:t>
                      </a:r>
                      <a:r>
                        <a:rPr sz="600" dirty="0">
                          <a:solidFill>
                            <a:srgbClr val="061622"/>
                          </a:solidFill>
                          <a:latin typeface="Arial"/>
                          <a:cs typeface="Arial"/>
                        </a:rPr>
                        <a:t>users</a:t>
                      </a:r>
                      <a:r>
                        <a:rPr sz="600" spc="-15" dirty="0">
                          <a:solidFill>
                            <a:srgbClr val="061622"/>
                          </a:solidFill>
                          <a:latin typeface="Arial"/>
                          <a:cs typeface="Arial"/>
                        </a:rPr>
                        <a:t> </a:t>
                      </a:r>
                      <a:r>
                        <a:rPr sz="600" spc="-25" dirty="0">
                          <a:solidFill>
                            <a:srgbClr val="061622"/>
                          </a:solidFill>
                          <a:latin typeface="Arial"/>
                          <a:cs typeface="Arial"/>
                        </a:rPr>
                        <a:t>in</a:t>
                      </a:r>
                      <a:r>
                        <a:rPr sz="600" spc="500" dirty="0">
                          <a:solidFill>
                            <a:srgbClr val="061622"/>
                          </a:solidFill>
                          <a:latin typeface="Arial"/>
                          <a:cs typeface="Arial"/>
                        </a:rPr>
                        <a:t> </a:t>
                      </a:r>
                      <a:r>
                        <a:rPr sz="600" dirty="0">
                          <a:solidFill>
                            <a:srgbClr val="061622"/>
                          </a:solidFill>
                          <a:latin typeface="Arial"/>
                          <a:cs typeface="Arial"/>
                        </a:rPr>
                        <a:t>2021,</a:t>
                      </a:r>
                      <a:r>
                        <a:rPr sz="600" spc="-20" dirty="0">
                          <a:solidFill>
                            <a:srgbClr val="061622"/>
                          </a:solidFill>
                          <a:latin typeface="Arial"/>
                          <a:cs typeface="Arial"/>
                        </a:rPr>
                        <a:t> </a:t>
                      </a:r>
                      <a:r>
                        <a:rPr sz="600" dirty="0">
                          <a:solidFill>
                            <a:srgbClr val="061622"/>
                          </a:solidFill>
                          <a:latin typeface="Arial"/>
                          <a:cs typeface="Arial"/>
                        </a:rPr>
                        <a:t>followed</a:t>
                      </a:r>
                      <a:r>
                        <a:rPr sz="600" spc="-20" dirty="0">
                          <a:solidFill>
                            <a:srgbClr val="061622"/>
                          </a:solidFill>
                          <a:latin typeface="Arial"/>
                          <a:cs typeface="Arial"/>
                        </a:rPr>
                        <a:t> </a:t>
                      </a:r>
                      <a:r>
                        <a:rPr sz="600" dirty="0">
                          <a:solidFill>
                            <a:srgbClr val="061622"/>
                          </a:solidFill>
                          <a:latin typeface="Arial"/>
                          <a:cs typeface="Arial"/>
                        </a:rPr>
                        <a:t>by</a:t>
                      </a:r>
                      <a:r>
                        <a:rPr sz="600" spc="-35" dirty="0">
                          <a:solidFill>
                            <a:srgbClr val="061622"/>
                          </a:solidFill>
                          <a:latin typeface="Arial"/>
                          <a:cs typeface="Arial"/>
                        </a:rPr>
                        <a:t> </a:t>
                      </a:r>
                      <a:r>
                        <a:rPr sz="600" dirty="0">
                          <a:solidFill>
                            <a:srgbClr val="061622"/>
                          </a:solidFill>
                          <a:latin typeface="Arial"/>
                          <a:cs typeface="Arial"/>
                        </a:rPr>
                        <a:t>expansion</a:t>
                      </a:r>
                      <a:r>
                        <a:rPr sz="600" spc="-5" dirty="0">
                          <a:solidFill>
                            <a:srgbClr val="061622"/>
                          </a:solidFill>
                          <a:latin typeface="Arial"/>
                          <a:cs typeface="Arial"/>
                        </a:rPr>
                        <a:t> </a:t>
                      </a:r>
                      <a:r>
                        <a:rPr sz="600" spc="-10" dirty="0">
                          <a:solidFill>
                            <a:srgbClr val="061622"/>
                          </a:solidFill>
                          <a:latin typeface="Arial"/>
                          <a:cs typeface="Arial"/>
                        </a:rPr>
                        <a:t>2022-</a:t>
                      </a:r>
                      <a:r>
                        <a:rPr sz="600" spc="-20" dirty="0">
                          <a:solidFill>
                            <a:srgbClr val="061622"/>
                          </a:solidFill>
                          <a:latin typeface="Arial"/>
                          <a:cs typeface="Arial"/>
                        </a:rPr>
                        <a:t>2024</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3"/>
                  </a:ext>
                </a:extLst>
              </a:tr>
              <a:tr h="28384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a:lnSpc>
                          <a:spcPct val="100000"/>
                        </a:lnSpc>
                        <a:spcBef>
                          <a:spcPts val="55"/>
                        </a:spcBef>
                      </a:pPr>
                      <a:endParaRPr sz="600">
                        <a:latin typeface="Times New Roman"/>
                        <a:cs typeface="Times New Roman"/>
                      </a:endParaRPr>
                    </a:p>
                    <a:p>
                      <a:pPr marL="74930" algn="ctr">
                        <a:lnSpc>
                          <a:spcPct val="100000"/>
                        </a:lnSpc>
                      </a:pPr>
                      <a:r>
                        <a:rPr sz="600" spc="-10" dirty="0">
                          <a:latin typeface="Arial"/>
                          <a:cs typeface="Arial"/>
                        </a:rPr>
                        <a:t>OneOncology</a:t>
                      </a:r>
                      <a:endParaRPr sz="600">
                        <a:latin typeface="Arial"/>
                        <a:cs typeface="Arial"/>
                      </a:endParaRPr>
                    </a:p>
                  </a:txBody>
                  <a:tcPr marL="0" marR="0" marT="6985" marB="0">
                    <a:lnT w="6350">
                      <a:solidFill>
                        <a:srgbClr val="A6A6A6"/>
                      </a:solidFill>
                      <a:prstDash val="solid"/>
                    </a:lnT>
                    <a:lnB w="6350">
                      <a:solidFill>
                        <a:srgbClr val="A6A6A6"/>
                      </a:solidFill>
                      <a:prstDash val="solid"/>
                    </a:lnB>
                  </a:tcPr>
                </a:tc>
                <a:tc>
                  <a:txBody>
                    <a:bodyPr/>
                    <a:lstStyle/>
                    <a:p>
                      <a:pPr marL="64769" marR="278130">
                        <a:lnSpc>
                          <a:spcPct val="100000"/>
                        </a:lnSpc>
                        <a:spcBef>
                          <a:spcPts val="385"/>
                        </a:spcBef>
                      </a:pPr>
                      <a:r>
                        <a:rPr sz="600" dirty="0">
                          <a:solidFill>
                            <a:srgbClr val="061622"/>
                          </a:solidFill>
                          <a:latin typeface="Arial"/>
                          <a:cs typeface="Arial"/>
                        </a:rPr>
                        <a:t>Launched</a:t>
                      </a:r>
                      <a:r>
                        <a:rPr sz="600" spc="-10" dirty="0">
                          <a:solidFill>
                            <a:srgbClr val="061622"/>
                          </a:solidFill>
                          <a:latin typeface="Arial"/>
                          <a:cs typeface="Arial"/>
                        </a:rPr>
                        <a:t> </a:t>
                      </a:r>
                      <a:r>
                        <a:rPr sz="600" dirty="0">
                          <a:solidFill>
                            <a:srgbClr val="061622"/>
                          </a:solidFill>
                          <a:latin typeface="Arial"/>
                          <a:cs typeface="Arial"/>
                        </a:rPr>
                        <a:t>in</a:t>
                      </a:r>
                      <a:r>
                        <a:rPr sz="600" spc="-5" dirty="0">
                          <a:solidFill>
                            <a:srgbClr val="061622"/>
                          </a:solidFill>
                          <a:latin typeface="Arial"/>
                          <a:cs typeface="Arial"/>
                        </a:rPr>
                        <a:t> </a:t>
                      </a:r>
                      <a:r>
                        <a:rPr sz="600" dirty="0">
                          <a:solidFill>
                            <a:srgbClr val="061622"/>
                          </a:solidFill>
                          <a:latin typeface="Arial"/>
                          <a:cs typeface="Arial"/>
                        </a:rPr>
                        <a:t>2023</a:t>
                      </a:r>
                      <a:r>
                        <a:rPr sz="600" spc="-10" dirty="0">
                          <a:solidFill>
                            <a:srgbClr val="061622"/>
                          </a:solidFill>
                          <a:latin typeface="Arial"/>
                          <a:cs typeface="Arial"/>
                        </a:rPr>
                        <a:t> </a:t>
                      </a:r>
                      <a:r>
                        <a:rPr sz="600" dirty="0">
                          <a:solidFill>
                            <a:srgbClr val="061622"/>
                          </a:solidFill>
                          <a:latin typeface="Arial"/>
                          <a:cs typeface="Arial"/>
                        </a:rPr>
                        <a:t>with</a:t>
                      </a:r>
                      <a:r>
                        <a:rPr sz="600" spc="-5" dirty="0">
                          <a:solidFill>
                            <a:srgbClr val="061622"/>
                          </a:solidFill>
                          <a:latin typeface="Arial"/>
                          <a:cs typeface="Arial"/>
                        </a:rPr>
                        <a:t> </a:t>
                      </a:r>
                      <a:r>
                        <a:rPr sz="600" spc="-10" dirty="0">
                          <a:solidFill>
                            <a:srgbClr val="061622"/>
                          </a:solidFill>
                          <a:latin typeface="Arial"/>
                          <a:cs typeface="Arial"/>
                        </a:rPr>
                        <a:t>ongoing</a:t>
                      </a:r>
                      <a:r>
                        <a:rPr sz="600" spc="-15" dirty="0">
                          <a:solidFill>
                            <a:srgbClr val="061622"/>
                          </a:solidFill>
                          <a:latin typeface="Arial"/>
                          <a:cs typeface="Arial"/>
                        </a:rPr>
                        <a:t> </a:t>
                      </a:r>
                      <a:r>
                        <a:rPr sz="600" dirty="0">
                          <a:solidFill>
                            <a:srgbClr val="061622"/>
                          </a:solidFill>
                          <a:latin typeface="Arial"/>
                          <a:cs typeface="Arial"/>
                        </a:rPr>
                        <a:t>&amp;</a:t>
                      </a:r>
                      <a:r>
                        <a:rPr sz="600" spc="-15" dirty="0">
                          <a:solidFill>
                            <a:srgbClr val="061622"/>
                          </a:solidFill>
                          <a:latin typeface="Arial"/>
                          <a:cs typeface="Arial"/>
                        </a:rPr>
                        <a:t> </a:t>
                      </a:r>
                      <a:r>
                        <a:rPr sz="600" spc="-10" dirty="0">
                          <a:solidFill>
                            <a:srgbClr val="061622"/>
                          </a:solidFill>
                          <a:latin typeface="Arial"/>
                          <a:cs typeface="Arial"/>
                        </a:rPr>
                        <a:t>near-</a:t>
                      </a:r>
                      <a:r>
                        <a:rPr sz="600" dirty="0">
                          <a:solidFill>
                            <a:srgbClr val="061622"/>
                          </a:solidFill>
                          <a:latin typeface="Arial"/>
                          <a:cs typeface="Arial"/>
                        </a:rPr>
                        <a:t>complete</a:t>
                      </a:r>
                      <a:r>
                        <a:rPr sz="600" spc="10" dirty="0">
                          <a:solidFill>
                            <a:srgbClr val="061622"/>
                          </a:solidFill>
                          <a:latin typeface="Arial"/>
                          <a:cs typeface="Arial"/>
                        </a:rPr>
                        <a:t> </a:t>
                      </a:r>
                      <a:r>
                        <a:rPr sz="600" dirty="0">
                          <a:solidFill>
                            <a:srgbClr val="061622"/>
                          </a:solidFill>
                          <a:latin typeface="Arial"/>
                          <a:cs typeface="Arial"/>
                        </a:rPr>
                        <a:t>activation</a:t>
                      </a:r>
                      <a:r>
                        <a:rPr sz="600" spc="-30" dirty="0">
                          <a:solidFill>
                            <a:srgbClr val="061622"/>
                          </a:solidFill>
                          <a:latin typeface="Arial"/>
                          <a:cs typeface="Arial"/>
                        </a:rPr>
                        <a:t> </a:t>
                      </a:r>
                      <a:r>
                        <a:rPr sz="600" spc="-10" dirty="0">
                          <a:solidFill>
                            <a:srgbClr val="061622"/>
                          </a:solidFill>
                          <a:latin typeface="Arial"/>
                          <a:cs typeface="Arial"/>
                        </a:rPr>
                        <a:t>among</a:t>
                      </a:r>
                      <a:r>
                        <a:rPr sz="600" spc="500" dirty="0">
                          <a:solidFill>
                            <a:srgbClr val="061622"/>
                          </a:solidFill>
                          <a:latin typeface="Arial"/>
                          <a:cs typeface="Arial"/>
                        </a:rPr>
                        <a:t> </a:t>
                      </a:r>
                      <a:r>
                        <a:rPr sz="600" dirty="0">
                          <a:solidFill>
                            <a:srgbClr val="061622"/>
                          </a:solidFill>
                          <a:latin typeface="Arial"/>
                          <a:cs typeface="Arial"/>
                        </a:rPr>
                        <a:t>member</a:t>
                      </a:r>
                      <a:r>
                        <a:rPr sz="600" spc="20" dirty="0">
                          <a:solidFill>
                            <a:srgbClr val="061622"/>
                          </a:solidFill>
                          <a:latin typeface="Arial"/>
                          <a:cs typeface="Arial"/>
                        </a:rPr>
                        <a:t> </a:t>
                      </a:r>
                      <a:r>
                        <a:rPr sz="600" dirty="0">
                          <a:solidFill>
                            <a:srgbClr val="061622"/>
                          </a:solidFill>
                          <a:latin typeface="Arial"/>
                          <a:cs typeface="Arial"/>
                        </a:rPr>
                        <a:t>practices</a:t>
                      </a:r>
                      <a:r>
                        <a:rPr sz="600" spc="-40" dirty="0">
                          <a:solidFill>
                            <a:srgbClr val="061622"/>
                          </a:solidFill>
                          <a:latin typeface="Arial"/>
                          <a:cs typeface="Arial"/>
                        </a:rPr>
                        <a:t> </a:t>
                      </a:r>
                      <a:r>
                        <a:rPr sz="600" dirty="0">
                          <a:solidFill>
                            <a:srgbClr val="061622"/>
                          </a:solidFill>
                          <a:latin typeface="Arial"/>
                          <a:cs typeface="Arial"/>
                        </a:rPr>
                        <a:t>one</a:t>
                      </a:r>
                      <a:r>
                        <a:rPr sz="600" spc="-10" dirty="0">
                          <a:solidFill>
                            <a:srgbClr val="061622"/>
                          </a:solidFill>
                          <a:latin typeface="Arial"/>
                          <a:cs typeface="Arial"/>
                        </a:rPr>
                        <a:t> </a:t>
                      </a:r>
                      <a:r>
                        <a:rPr sz="600" dirty="0">
                          <a:solidFill>
                            <a:srgbClr val="061622"/>
                          </a:solidFill>
                          <a:latin typeface="Arial"/>
                          <a:cs typeface="Arial"/>
                        </a:rPr>
                        <a:t>year</a:t>
                      </a:r>
                      <a:r>
                        <a:rPr sz="600" spc="-10" dirty="0">
                          <a:solidFill>
                            <a:srgbClr val="061622"/>
                          </a:solidFill>
                          <a:latin typeface="Arial"/>
                          <a:cs typeface="Arial"/>
                        </a:rPr>
                        <a:t> post-launch</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4"/>
                  </a:ext>
                </a:extLst>
              </a:tr>
              <a:tr h="36512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tcPr>
                </a:tc>
                <a:tc>
                  <a:txBody>
                    <a:bodyPr/>
                    <a:lstStyle/>
                    <a:p>
                      <a:pPr>
                        <a:lnSpc>
                          <a:spcPct val="100000"/>
                        </a:lnSpc>
                        <a:spcBef>
                          <a:spcPts val="229"/>
                        </a:spcBef>
                      </a:pPr>
                      <a:endParaRPr sz="600">
                        <a:latin typeface="Times New Roman"/>
                        <a:cs typeface="Times New Roman"/>
                      </a:endParaRPr>
                    </a:p>
                    <a:p>
                      <a:pPr marL="74295" algn="ctr">
                        <a:lnSpc>
                          <a:spcPct val="100000"/>
                        </a:lnSpc>
                      </a:pPr>
                      <a:r>
                        <a:rPr sz="600" spc="-10" dirty="0">
                          <a:latin typeface="Arial"/>
                          <a:cs typeface="Arial"/>
                        </a:rPr>
                        <a:t>ONCare</a:t>
                      </a:r>
                      <a:r>
                        <a:rPr sz="600" spc="15" dirty="0">
                          <a:latin typeface="Arial"/>
                          <a:cs typeface="Arial"/>
                        </a:rPr>
                        <a:t> </a:t>
                      </a:r>
                      <a:r>
                        <a:rPr sz="600" spc="-10" dirty="0">
                          <a:latin typeface="Arial"/>
                          <a:cs typeface="Arial"/>
                        </a:rPr>
                        <a:t>Alliance</a:t>
                      </a:r>
                      <a:endParaRPr sz="600">
                        <a:latin typeface="Arial"/>
                        <a:cs typeface="Arial"/>
                      </a:endParaRPr>
                    </a:p>
                  </a:txBody>
                  <a:tcPr marL="0" marR="0" marT="29209" marB="0">
                    <a:lnT w="6350">
                      <a:solidFill>
                        <a:srgbClr val="A6A6A6"/>
                      </a:solidFill>
                      <a:prstDash val="solid"/>
                    </a:lnT>
                  </a:tcPr>
                </a:tc>
                <a:tc>
                  <a:txBody>
                    <a:bodyPr/>
                    <a:lstStyle/>
                    <a:p>
                      <a:pPr marL="64769" marR="245745">
                        <a:lnSpc>
                          <a:spcPct val="100000"/>
                        </a:lnSpc>
                        <a:spcBef>
                          <a:spcPts val="560"/>
                        </a:spcBef>
                      </a:pPr>
                      <a:r>
                        <a:rPr sz="600" dirty="0">
                          <a:solidFill>
                            <a:srgbClr val="061622"/>
                          </a:solidFill>
                          <a:latin typeface="Arial"/>
                          <a:cs typeface="Arial"/>
                        </a:rPr>
                        <a:t>Developing</a:t>
                      </a:r>
                      <a:r>
                        <a:rPr sz="600" spc="-15" dirty="0">
                          <a:solidFill>
                            <a:srgbClr val="061622"/>
                          </a:solidFill>
                          <a:latin typeface="Arial"/>
                          <a:cs typeface="Arial"/>
                        </a:rPr>
                        <a:t> </a:t>
                      </a:r>
                      <a:r>
                        <a:rPr sz="600" dirty="0">
                          <a:solidFill>
                            <a:srgbClr val="061622"/>
                          </a:solidFill>
                          <a:latin typeface="Arial"/>
                          <a:cs typeface="Arial"/>
                        </a:rPr>
                        <a:t>program</a:t>
                      </a:r>
                      <a:r>
                        <a:rPr sz="600" spc="-20" dirty="0">
                          <a:solidFill>
                            <a:srgbClr val="061622"/>
                          </a:solidFill>
                          <a:latin typeface="Arial"/>
                          <a:cs typeface="Arial"/>
                        </a:rPr>
                        <a:t> </a:t>
                      </a:r>
                      <a:r>
                        <a:rPr sz="600" dirty="0">
                          <a:solidFill>
                            <a:srgbClr val="061622"/>
                          </a:solidFill>
                          <a:latin typeface="Arial"/>
                          <a:cs typeface="Arial"/>
                        </a:rPr>
                        <a:t>(2H</a:t>
                      </a:r>
                      <a:r>
                        <a:rPr sz="600" spc="-20" dirty="0">
                          <a:solidFill>
                            <a:srgbClr val="061622"/>
                          </a:solidFill>
                          <a:latin typeface="Arial"/>
                          <a:cs typeface="Arial"/>
                        </a:rPr>
                        <a:t> </a:t>
                      </a:r>
                      <a:r>
                        <a:rPr sz="600" dirty="0">
                          <a:solidFill>
                            <a:srgbClr val="061622"/>
                          </a:solidFill>
                          <a:latin typeface="Arial"/>
                          <a:cs typeface="Arial"/>
                        </a:rPr>
                        <a:t>2024</a:t>
                      </a:r>
                      <a:r>
                        <a:rPr sz="600" spc="5" dirty="0">
                          <a:solidFill>
                            <a:srgbClr val="061622"/>
                          </a:solidFill>
                          <a:latin typeface="Arial"/>
                          <a:cs typeface="Arial"/>
                        </a:rPr>
                        <a:t> </a:t>
                      </a:r>
                      <a:r>
                        <a:rPr sz="600" dirty="0">
                          <a:solidFill>
                            <a:srgbClr val="061622"/>
                          </a:solidFill>
                          <a:latin typeface="Arial"/>
                          <a:cs typeface="Arial"/>
                        </a:rPr>
                        <a:t>launch)</a:t>
                      </a:r>
                      <a:r>
                        <a:rPr sz="600" spc="-20" dirty="0">
                          <a:solidFill>
                            <a:srgbClr val="061622"/>
                          </a:solidFill>
                          <a:latin typeface="Arial"/>
                          <a:cs typeface="Arial"/>
                        </a:rPr>
                        <a:t> </a:t>
                      </a:r>
                      <a:r>
                        <a:rPr sz="600" dirty="0">
                          <a:solidFill>
                            <a:srgbClr val="061622"/>
                          </a:solidFill>
                          <a:latin typeface="Arial"/>
                          <a:cs typeface="Arial"/>
                        </a:rPr>
                        <a:t>with</a:t>
                      </a:r>
                      <a:r>
                        <a:rPr sz="600" spc="-10" dirty="0">
                          <a:solidFill>
                            <a:srgbClr val="061622"/>
                          </a:solidFill>
                          <a:latin typeface="Arial"/>
                          <a:cs typeface="Arial"/>
                        </a:rPr>
                        <a:t> anticipated</a:t>
                      </a:r>
                      <a:r>
                        <a:rPr sz="600" spc="-30" dirty="0">
                          <a:solidFill>
                            <a:srgbClr val="061622"/>
                          </a:solidFill>
                          <a:latin typeface="Arial"/>
                          <a:cs typeface="Arial"/>
                        </a:rPr>
                        <a:t> </a:t>
                      </a:r>
                      <a:r>
                        <a:rPr sz="600" dirty="0">
                          <a:solidFill>
                            <a:srgbClr val="061622"/>
                          </a:solidFill>
                          <a:latin typeface="Arial"/>
                          <a:cs typeface="Arial"/>
                        </a:rPr>
                        <a:t>2025</a:t>
                      </a:r>
                      <a:r>
                        <a:rPr sz="600" spc="-10" dirty="0">
                          <a:solidFill>
                            <a:srgbClr val="061622"/>
                          </a:solidFill>
                          <a:latin typeface="Arial"/>
                          <a:cs typeface="Arial"/>
                        </a:rPr>
                        <a:t> rollout</a:t>
                      </a:r>
                      <a:r>
                        <a:rPr sz="600" spc="500" dirty="0">
                          <a:solidFill>
                            <a:srgbClr val="061622"/>
                          </a:solidFill>
                          <a:latin typeface="Arial"/>
                          <a:cs typeface="Arial"/>
                        </a:rPr>
                        <a:t> </a:t>
                      </a:r>
                      <a:r>
                        <a:rPr sz="600" dirty="0">
                          <a:solidFill>
                            <a:srgbClr val="061622"/>
                          </a:solidFill>
                          <a:latin typeface="Arial"/>
                          <a:cs typeface="Arial"/>
                        </a:rPr>
                        <a:t>among</a:t>
                      </a:r>
                      <a:r>
                        <a:rPr sz="600" spc="-5" dirty="0">
                          <a:solidFill>
                            <a:srgbClr val="061622"/>
                          </a:solidFill>
                          <a:latin typeface="Arial"/>
                          <a:cs typeface="Arial"/>
                        </a:rPr>
                        <a:t> </a:t>
                      </a:r>
                      <a:r>
                        <a:rPr sz="600" dirty="0">
                          <a:solidFill>
                            <a:srgbClr val="061622"/>
                          </a:solidFill>
                          <a:latin typeface="Arial"/>
                          <a:cs typeface="Arial"/>
                        </a:rPr>
                        <a:t>members</a:t>
                      </a:r>
                      <a:r>
                        <a:rPr sz="600" spc="5" dirty="0">
                          <a:solidFill>
                            <a:srgbClr val="061622"/>
                          </a:solidFill>
                          <a:latin typeface="Arial"/>
                          <a:cs typeface="Arial"/>
                        </a:rPr>
                        <a:t> </a:t>
                      </a:r>
                      <a:r>
                        <a:rPr sz="600" dirty="0">
                          <a:solidFill>
                            <a:srgbClr val="061622"/>
                          </a:solidFill>
                          <a:latin typeface="Arial"/>
                          <a:cs typeface="Arial"/>
                        </a:rPr>
                        <a:t>&amp;</a:t>
                      </a:r>
                      <a:r>
                        <a:rPr sz="600" spc="-40" dirty="0">
                          <a:solidFill>
                            <a:srgbClr val="061622"/>
                          </a:solidFill>
                          <a:latin typeface="Arial"/>
                          <a:cs typeface="Arial"/>
                        </a:rPr>
                        <a:t> </a:t>
                      </a:r>
                      <a:r>
                        <a:rPr sz="600" dirty="0">
                          <a:solidFill>
                            <a:srgbClr val="061622"/>
                          </a:solidFill>
                          <a:latin typeface="Arial"/>
                          <a:cs typeface="Arial"/>
                        </a:rPr>
                        <a:t>variable</a:t>
                      </a:r>
                      <a:r>
                        <a:rPr sz="600" spc="-35" dirty="0">
                          <a:solidFill>
                            <a:srgbClr val="061622"/>
                          </a:solidFill>
                          <a:latin typeface="Arial"/>
                          <a:cs typeface="Arial"/>
                        </a:rPr>
                        <a:t> </a:t>
                      </a:r>
                      <a:r>
                        <a:rPr sz="600" dirty="0">
                          <a:solidFill>
                            <a:srgbClr val="061622"/>
                          </a:solidFill>
                          <a:latin typeface="Arial"/>
                          <a:cs typeface="Arial"/>
                        </a:rPr>
                        <a:t>adoption</a:t>
                      </a:r>
                      <a:r>
                        <a:rPr sz="600" spc="-30" dirty="0">
                          <a:solidFill>
                            <a:srgbClr val="061622"/>
                          </a:solidFill>
                          <a:latin typeface="Arial"/>
                          <a:cs typeface="Arial"/>
                        </a:rPr>
                        <a:t> </a:t>
                      </a:r>
                      <a:r>
                        <a:rPr sz="600" dirty="0">
                          <a:solidFill>
                            <a:srgbClr val="061622"/>
                          </a:solidFill>
                          <a:latin typeface="Arial"/>
                          <a:cs typeface="Arial"/>
                        </a:rPr>
                        <a:t>by</a:t>
                      </a:r>
                      <a:r>
                        <a:rPr sz="600" spc="-30" dirty="0">
                          <a:solidFill>
                            <a:srgbClr val="061622"/>
                          </a:solidFill>
                          <a:latin typeface="Arial"/>
                          <a:cs typeface="Arial"/>
                        </a:rPr>
                        <a:t> </a:t>
                      </a:r>
                      <a:r>
                        <a:rPr sz="600" spc="-10" dirty="0">
                          <a:solidFill>
                            <a:srgbClr val="061622"/>
                          </a:solidFill>
                          <a:latin typeface="Arial"/>
                          <a:cs typeface="Arial"/>
                        </a:rPr>
                        <a:t>practice</a:t>
                      </a:r>
                      <a:endParaRPr sz="600">
                        <a:latin typeface="Arial"/>
                        <a:cs typeface="Arial"/>
                      </a:endParaRPr>
                    </a:p>
                  </a:txBody>
                  <a:tcPr marL="0" marR="0" marT="71120" marB="0">
                    <a:lnT w="6350">
                      <a:solidFill>
                        <a:srgbClr val="A6A6A6"/>
                      </a:solidFill>
                      <a:prstDash val="solid"/>
                    </a:lnT>
                  </a:tcPr>
                </a:tc>
                <a:extLst>
                  <a:ext uri="{0D108BD9-81ED-4DB2-BD59-A6C34878D82A}">
                    <a16:rowId xmlns:a16="http://schemas.microsoft.com/office/drawing/2014/main" val="10005"/>
                  </a:ext>
                </a:extLst>
              </a:tr>
              <a:tr h="338455">
                <a:tc>
                  <a:txBody>
                    <a:bodyPr/>
                    <a:lstStyle/>
                    <a:p>
                      <a:pPr>
                        <a:lnSpc>
                          <a:spcPct val="100000"/>
                        </a:lnSpc>
                      </a:pPr>
                      <a:endParaRPr sz="700">
                        <a:latin typeface="Times New Roman"/>
                        <a:cs typeface="Times New Roman"/>
                      </a:endParaRPr>
                    </a:p>
                  </a:txBody>
                  <a:tcPr marL="0" marR="0" marT="0" marB="0">
                    <a:lnB w="6350">
                      <a:solidFill>
                        <a:srgbClr val="A6A6A6"/>
                      </a:solidFill>
                      <a:prstDash val="solid"/>
                    </a:lnB>
                  </a:tcPr>
                </a:tc>
                <a:tc>
                  <a:txBody>
                    <a:bodyPr/>
                    <a:lstStyle/>
                    <a:p>
                      <a:pPr>
                        <a:lnSpc>
                          <a:spcPct val="100000"/>
                        </a:lnSpc>
                        <a:spcBef>
                          <a:spcPts val="480"/>
                        </a:spcBef>
                      </a:pPr>
                      <a:endParaRPr sz="600">
                        <a:latin typeface="Times New Roman"/>
                        <a:cs typeface="Times New Roman"/>
                      </a:endParaRPr>
                    </a:p>
                    <a:p>
                      <a:pPr marL="72390" algn="ctr">
                        <a:lnSpc>
                          <a:spcPct val="100000"/>
                        </a:lnSpc>
                        <a:spcBef>
                          <a:spcPts val="5"/>
                        </a:spcBef>
                      </a:pPr>
                      <a:r>
                        <a:rPr sz="600" spc="-10" dirty="0">
                          <a:latin typeface="Arial"/>
                          <a:cs typeface="Arial"/>
                        </a:rPr>
                        <a:t>Elevance</a:t>
                      </a:r>
                      <a:endParaRPr sz="600">
                        <a:latin typeface="Arial"/>
                        <a:cs typeface="Arial"/>
                      </a:endParaRPr>
                    </a:p>
                  </a:txBody>
                  <a:tcPr marL="0" marR="0" marT="60960" marB="0">
                    <a:lnB w="6350">
                      <a:solidFill>
                        <a:srgbClr val="A6A6A6"/>
                      </a:solidFill>
                      <a:prstDash val="solid"/>
                    </a:lnB>
                  </a:tcPr>
                </a:tc>
                <a:tc>
                  <a:txBody>
                    <a:bodyPr/>
                    <a:lstStyle/>
                    <a:p>
                      <a:pPr>
                        <a:lnSpc>
                          <a:spcPct val="100000"/>
                        </a:lnSpc>
                        <a:spcBef>
                          <a:spcPts val="120"/>
                        </a:spcBef>
                      </a:pPr>
                      <a:endParaRPr sz="600">
                        <a:latin typeface="Times New Roman"/>
                        <a:cs typeface="Times New Roman"/>
                      </a:endParaRPr>
                    </a:p>
                    <a:p>
                      <a:pPr marL="64769" marR="98425">
                        <a:lnSpc>
                          <a:spcPct val="100000"/>
                        </a:lnSpc>
                        <a:spcBef>
                          <a:spcPts val="5"/>
                        </a:spcBef>
                      </a:pPr>
                      <a:r>
                        <a:rPr sz="600" spc="-10" dirty="0">
                          <a:solidFill>
                            <a:srgbClr val="061622"/>
                          </a:solidFill>
                          <a:latin typeface="Arial"/>
                          <a:cs typeface="Arial"/>
                        </a:rPr>
                        <a:t>Re-</a:t>
                      </a:r>
                      <a:r>
                        <a:rPr sz="600" dirty="0">
                          <a:solidFill>
                            <a:srgbClr val="061622"/>
                          </a:solidFill>
                          <a:latin typeface="Arial"/>
                          <a:cs typeface="Arial"/>
                        </a:rPr>
                        <a:t>branded</a:t>
                      </a:r>
                      <a:r>
                        <a:rPr sz="600" spc="-20" dirty="0">
                          <a:solidFill>
                            <a:srgbClr val="061622"/>
                          </a:solidFill>
                          <a:latin typeface="Arial"/>
                          <a:cs typeface="Arial"/>
                        </a:rPr>
                        <a:t> </a:t>
                      </a:r>
                      <a:r>
                        <a:rPr sz="600" dirty="0">
                          <a:solidFill>
                            <a:srgbClr val="061622"/>
                          </a:solidFill>
                          <a:latin typeface="Arial"/>
                          <a:cs typeface="Arial"/>
                        </a:rPr>
                        <a:t>as</a:t>
                      </a:r>
                      <a:r>
                        <a:rPr sz="600" spc="-20" dirty="0">
                          <a:solidFill>
                            <a:srgbClr val="061622"/>
                          </a:solidFill>
                          <a:latin typeface="Arial"/>
                          <a:cs typeface="Arial"/>
                        </a:rPr>
                        <a:t> </a:t>
                      </a:r>
                      <a:r>
                        <a:rPr sz="600" dirty="0">
                          <a:solidFill>
                            <a:srgbClr val="061622"/>
                          </a:solidFill>
                          <a:latin typeface="Arial"/>
                          <a:cs typeface="Arial"/>
                        </a:rPr>
                        <a:t>Carelon</a:t>
                      </a:r>
                      <a:r>
                        <a:rPr sz="600" spc="-30" dirty="0">
                          <a:solidFill>
                            <a:srgbClr val="061622"/>
                          </a:solidFill>
                          <a:latin typeface="Arial"/>
                          <a:cs typeface="Arial"/>
                        </a:rPr>
                        <a:t> </a:t>
                      </a:r>
                      <a:r>
                        <a:rPr sz="600" dirty="0">
                          <a:solidFill>
                            <a:srgbClr val="061622"/>
                          </a:solidFill>
                          <a:latin typeface="Arial"/>
                          <a:cs typeface="Arial"/>
                        </a:rPr>
                        <a:t>in</a:t>
                      </a:r>
                      <a:r>
                        <a:rPr sz="600" spc="-20" dirty="0">
                          <a:solidFill>
                            <a:srgbClr val="061622"/>
                          </a:solidFill>
                          <a:latin typeface="Arial"/>
                          <a:cs typeface="Arial"/>
                        </a:rPr>
                        <a:t> </a:t>
                      </a:r>
                      <a:r>
                        <a:rPr sz="600" dirty="0">
                          <a:solidFill>
                            <a:srgbClr val="061622"/>
                          </a:solidFill>
                          <a:latin typeface="Arial"/>
                          <a:cs typeface="Arial"/>
                        </a:rPr>
                        <a:t>3/2023,</a:t>
                      </a:r>
                      <a:r>
                        <a:rPr sz="600" spc="-30" dirty="0">
                          <a:solidFill>
                            <a:srgbClr val="061622"/>
                          </a:solidFill>
                          <a:latin typeface="Arial"/>
                          <a:cs typeface="Arial"/>
                        </a:rPr>
                        <a:t> </a:t>
                      </a:r>
                      <a:r>
                        <a:rPr sz="600" dirty="0">
                          <a:solidFill>
                            <a:srgbClr val="061622"/>
                          </a:solidFill>
                          <a:latin typeface="Arial"/>
                          <a:cs typeface="Arial"/>
                        </a:rPr>
                        <a:t>develops</a:t>
                      </a:r>
                      <a:r>
                        <a:rPr sz="600" spc="-30" dirty="0">
                          <a:solidFill>
                            <a:srgbClr val="061622"/>
                          </a:solidFill>
                          <a:latin typeface="Arial"/>
                          <a:cs typeface="Arial"/>
                        </a:rPr>
                        <a:t> </a:t>
                      </a:r>
                      <a:r>
                        <a:rPr sz="600" dirty="0">
                          <a:solidFill>
                            <a:srgbClr val="061622"/>
                          </a:solidFill>
                          <a:latin typeface="Arial"/>
                          <a:cs typeface="Arial"/>
                        </a:rPr>
                        <a:t>pathways for</a:t>
                      </a:r>
                      <a:r>
                        <a:rPr sz="600" spc="-35" dirty="0">
                          <a:solidFill>
                            <a:srgbClr val="061622"/>
                          </a:solidFill>
                          <a:latin typeface="Arial"/>
                          <a:cs typeface="Arial"/>
                        </a:rPr>
                        <a:t> </a:t>
                      </a:r>
                      <a:r>
                        <a:rPr sz="600" dirty="0">
                          <a:solidFill>
                            <a:srgbClr val="061622"/>
                          </a:solidFill>
                          <a:latin typeface="Arial"/>
                          <a:cs typeface="Arial"/>
                        </a:rPr>
                        <a:t>Elevance</a:t>
                      </a:r>
                      <a:r>
                        <a:rPr sz="600" spc="-20" dirty="0">
                          <a:solidFill>
                            <a:srgbClr val="061622"/>
                          </a:solidFill>
                          <a:latin typeface="Arial"/>
                          <a:cs typeface="Arial"/>
                        </a:rPr>
                        <a:t> </a:t>
                      </a:r>
                      <a:r>
                        <a:rPr sz="600" spc="-25" dirty="0">
                          <a:solidFill>
                            <a:srgbClr val="061622"/>
                          </a:solidFill>
                          <a:latin typeface="Arial"/>
                          <a:cs typeface="Arial"/>
                        </a:rPr>
                        <a:t>and</a:t>
                      </a:r>
                      <a:r>
                        <a:rPr sz="600" spc="500" dirty="0">
                          <a:solidFill>
                            <a:srgbClr val="061622"/>
                          </a:solidFill>
                          <a:latin typeface="Arial"/>
                          <a:cs typeface="Arial"/>
                        </a:rPr>
                        <a:t> </a:t>
                      </a:r>
                      <a:r>
                        <a:rPr sz="600" dirty="0">
                          <a:solidFill>
                            <a:srgbClr val="061622"/>
                          </a:solidFill>
                          <a:latin typeface="Arial"/>
                          <a:cs typeface="Arial"/>
                        </a:rPr>
                        <a:t>other</a:t>
                      </a:r>
                      <a:r>
                        <a:rPr sz="600" spc="-25" dirty="0">
                          <a:solidFill>
                            <a:srgbClr val="061622"/>
                          </a:solidFill>
                          <a:latin typeface="Arial"/>
                          <a:cs typeface="Arial"/>
                        </a:rPr>
                        <a:t> </a:t>
                      </a:r>
                      <a:r>
                        <a:rPr sz="600" dirty="0">
                          <a:solidFill>
                            <a:srgbClr val="061622"/>
                          </a:solidFill>
                          <a:latin typeface="Arial"/>
                          <a:cs typeface="Arial"/>
                        </a:rPr>
                        <a:t>plans,</a:t>
                      </a:r>
                      <a:r>
                        <a:rPr sz="600" spc="-25" dirty="0">
                          <a:solidFill>
                            <a:srgbClr val="061622"/>
                          </a:solidFill>
                          <a:latin typeface="Arial"/>
                          <a:cs typeface="Arial"/>
                        </a:rPr>
                        <a:t> </a:t>
                      </a:r>
                      <a:r>
                        <a:rPr sz="600" dirty="0">
                          <a:solidFill>
                            <a:srgbClr val="061622"/>
                          </a:solidFill>
                          <a:latin typeface="Arial"/>
                          <a:cs typeface="Arial"/>
                        </a:rPr>
                        <a:t>as</a:t>
                      </a:r>
                      <a:r>
                        <a:rPr sz="600" spc="-10" dirty="0">
                          <a:solidFill>
                            <a:srgbClr val="061622"/>
                          </a:solidFill>
                          <a:latin typeface="Arial"/>
                          <a:cs typeface="Arial"/>
                        </a:rPr>
                        <a:t> </a:t>
                      </a:r>
                      <a:r>
                        <a:rPr sz="600" dirty="0">
                          <a:solidFill>
                            <a:srgbClr val="061622"/>
                          </a:solidFill>
                          <a:latin typeface="Arial"/>
                          <a:cs typeface="Arial"/>
                        </a:rPr>
                        <a:t>well</a:t>
                      </a:r>
                      <a:r>
                        <a:rPr sz="600" spc="-5" dirty="0">
                          <a:solidFill>
                            <a:srgbClr val="061622"/>
                          </a:solidFill>
                          <a:latin typeface="Arial"/>
                          <a:cs typeface="Arial"/>
                        </a:rPr>
                        <a:t> </a:t>
                      </a:r>
                      <a:r>
                        <a:rPr sz="600" dirty="0">
                          <a:solidFill>
                            <a:srgbClr val="061622"/>
                          </a:solidFill>
                          <a:latin typeface="Arial"/>
                          <a:cs typeface="Arial"/>
                        </a:rPr>
                        <a:t>as</a:t>
                      </a:r>
                      <a:r>
                        <a:rPr sz="600" spc="-30" dirty="0">
                          <a:solidFill>
                            <a:srgbClr val="061622"/>
                          </a:solidFill>
                          <a:latin typeface="Arial"/>
                          <a:cs typeface="Arial"/>
                        </a:rPr>
                        <a:t> </a:t>
                      </a:r>
                      <a:r>
                        <a:rPr sz="600" spc="-10" dirty="0">
                          <a:solidFill>
                            <a:srgbClr val="061622"/>
                          </a:solidFill>
                          <a:latin typeface="Arial"/>
                          <a:cs typeface="Arial"/>
                        </a:rPr>
                        <a:t>non-</a:t>
                      </a:r>
                      <a:r>
                        <a:rPr sz="600" dirty="0">
                          <a:solidFill>
                            <a:srgbClr val="061622"/>
                          </a:solidFill>
                          <a:latin typeface="Arial"/>
                          <a:cs typeface="Arial"/>
                        </a:rPr>
                        <a:t>pathway UM</a:t>
                      </a:r>
                      <a:r>
                        <a:rPr sz="600" spc="-10" dirty="0">
                          <a:solidFill>
                            <a:srgbClr val="061622"/>
                          </a:solidFill>
                          <a:latin typeface="Arial"/>
                          <a:cs typeface="Arial"/>
                        </a:rPr>
                        <a:t> services</a:t>
                      </a:r>
                      <a:endParaRPr sz="600">
                        <a:latin typeface="Arial"/>
                        <a:cs typeface="Arial"/>
                      </a:endParaRPr>
                    </a:p>
                  </a:txBody>
                  <a:tcPr marL="0" marR="0" marT="15240" marB="0">
                    <a:lnB w="6350">
                      <a:solidFill>
                        <a:srgbClr val="A6A6A6"/>
                      </a:solidFill>
                      <a:prstDash val="solid"/>
                    </a:lnB>
                  </a:tcPr>
                </a:tc>
                <a:extLst>
                  <a:ext uri="{0D108BD9-81ED-4DB2-BD59-A6C34878D82A}">
                    <a16:rowId xmlns:a16="http://schemas.microsoft.com/office/drawing/2014/main" val="10006"/>
                  </a:ext>
                </a:extLst>
              </a:tr>
              <a:tr h="28384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a:lnSpc>
                          <a:spcPct val="100000"/>
                        </a:lnSpc>
                        <a:spcBef>
                          <a:spcPts val="55"/>
                        </a:spcBef>
                      </a:pPr>
                      <a:endParaRPr sz="600">
                        <a:latin typeface="Times New Roman"/>
                        <a:cs typeface="Times New Roman"/>
                      </a:endParaRPr>
                    </a:p>
                    <a:p>
                      <a:pPr marL="74295" algn="ctr">
                        <a:lnSpc>
                          <a:spcPct val="100000"/>
                        </a:lnSpc>
                      </a:pPr>
                      <a:r>
                        <a:rPr sz="600" spc="-25" dirty="0">
                          <a:latin typeface="Arial"/>
                          <a:cs typeface="Arial"/>
                        </a:rPr>
                        <a:t>UHC</a:t>
                      </a:r>
                      <a:endParaRPr sz="600">
                        <a:latin typeface="Arial"/>
                        <a:cs typeface="Arial"/>
                      </a:endParaRPr>
                    </a:p>
                  </a:txBody>
                  <a:tcPr marL="0" marR="0" marT="6985" marB="0">
                    <a:lnT w="6350">
                      <a:solidFill>
                        <a:srgbClr val="A6A6A6"/>
                      </a:solidFill>
                      <a:prstDash val="solid"/>
                    </a:lnT>
                    <a:lnB w="6350">
                      <a:solidFill>
                        <a:srgbClr val="A6A6A6"/>
                      </a:solidFill>
                      <a:prstDash val="solid"/>
                    </a:lnB>
                  </a:tcPr>
                </a:tc>
                <a:tc>
                  <a:txBody>
                    <a:bodyPr/>
                    <a:lstStyle/>
                    <a:p>
                      <a:pPr marL="64769" marR="243204">
                        <a:lnSpc>
                          <a:spcPct val="100000"/>
                        </a:lnSpc>
                        <a:spcBef>
                          <a:spcPts val="385"/>
                        </a:spcBef>
                      </a:pPr>
                      <a:r>
                        <a:rPr sz="600" dirty="0">
                          <a:solidFill>
                            <a:srgbClr val="061622"/>
                          </a:solidFill>
                          <a:latin typeface="Arial"/>
                          <a:cs typeface="Arial"/>
                        </a:rPr>
                        <a:t>Launched</a:t>
                      </a:r>
                      <a:r>
                        <a:rPr sz="600" spc="-10" dirty="0">
                          <a:solidFill>
                            <a:srgbClr val="061622"/>
                          </a:solidFill>
                          <a:latin typeface="Arial"/>
                          <a:cs typeface="Arial"/>
                        </a:rPr>
                        <a:t> </a:t>
                      </a:r>
                      <a:r>
                        <a:rPr sz="600" dirty="0">
                          <a:solidFill>
                            <a:srgbClr val="061622"/>
                          </a:solidFill>
                          <a:latin typeface="Arial"/>
                          <a:cs typeface="Arial"/>
                        </a:rPr>
                        <a:t>in</a:t>
                      </a:r>
                      <a:r>
                        <a:rPr sz="600" spc="-10" dirty="0">
                          <a:solidFill>
                            <a:srgbClr val="061622"/>
                          </a:solidFill>
                          <a:latin typeface="Arial"/>
                          <a:cs typeface="Arial"/>
                        </a:rPr>
                        <a:t> </a:t>
                      </a:r>
                      <a:r>
                        <a:rPr sz="600" dirty="0">
                          <a:solidFill>
                            <a:srgbClr val="061622"/>
                          </a:solidFill>
                          <a:latin typeface="Arial"/>
                          <a:cs typeface="Arial"/>
                        </a:rPr>
                        <a:t>2019</a:t>
                      </a:r>
                      <a:r>
                        <a:rPr sz="600" spc="-10" dirty="0">
                          <a:solidFill>
                            <a:srgbClr val="061622"/>
                          </a:solidFill>
                          <a:latin typeface="Arial"/>
                          <a:cs typeface="Arial"/>
                        </a:rPr>
                        <a:t> </a:t>
                      </a:r>
                      <a:r>
                        <a:rPr sz="600" dirty="0">
                          <a:solidFill>
                            <a:srgbClr val="061622"/>
                          </a:solidFill>
                          <a:latin typeface="Arial"/>
                          <a:cs typeface="Arial"/>
                        </a:rPr>
                        <a:t>for</a:t>
                      </a:r>
                      <a:r>
                        <a:rPr sz="600" spc="-30" dirty="0">
                          <a:solidFill>
                            <a:srgbClr val="061622"/>
                          </a:solidFill>
                          <a:latin typeface="Arial"/>
                          <a:cs typeface="Arial"/>
                        </a:rPr>
                        <a:t> </a:t>
                      </a:r>
                      <a:r>
                        <a:rPr sz="600" dirty="0">
                          <a:solidFill>
                            <a:srgbClr val="061622"/>
                          </a:solidFill>
                          <a:latin typeface="Arial"/>
                          <a:cs typeface="Arial"/>
                        </a:rPr>
                        <a:t>UHC with</a:t>
                      </a:r>
                      <a:r>
                        <a:rPr sz="600" spc="-5" dirty="0">
                          <a:solidFill>
                            <a:srgbClr val="061622"/>
                          </a:solidFill>
                          <a:latin typeface="Arial"/>
                          <a:cs typeface="Arial"/>
                        </a:rPr>
                        <a:t> </a:t>
                      </a:r>
                      <a:r>
                        <a:rPr sz="600" dirty="0">
                          <a:solidFill>
                            <a:srgbClr val="061622"/>
                          </a:solidFill>
                          <a:latin typeface="Arial"/>
                          <a:cs typeface="Arial"/>
                        </a:rPr>
                        <a:t>recent</a:t>
                      </a:r>
                      <a:r>
                        <a:rPr sz="600" spc="-10" dirty="0">
                          <a:solidFill>
                            <a:srgbClr val="061622"/>
                          </a:solidFill>
                          <a:latin typeface="Arial"/>
                          <a:cs typeface="Arial"/>
                        </a:rPr>
                        <a:t> expansion </a:t>
                      </a:r>
                      <a:r>
                        <a:rPr sz="600" dirty="0">
                          <a:solidFill>
                            <a:srgbClr val="061622"/>
                          </a:solidFill>
                          <a:latin typeface="Arial"/>
                          <a:cs typeface="Arial"/>
                        </a:rPr>
                        <a:t>via</a:t>
                      </a:r>
                      <a:r>
                        <a:rPr sz="600" spc="-10" dirty="0">
                          <a:solidFill>
                            <a:srgbClr val="061622"/>
                          </a:solidFill>
                          <a:latin typeface="Arial"/>
                          <a:cs typeface="Arial"/>
                        </a:rPr>
                        <a:t> </a:t>
                      </a:r>
                      <a:r>
                        <a:rPr sz="600" dirty="0">
                          <a:solidFill>
                            <a:srgbClr val="061622"/>
                          </a:solidFill>
                          <a:latin typeface="Arial"/>
                          <a:cs typeface="Arial"/>
                        </a:rPr>
                        <a:t>Optum</a:t>
                      </a:r>
                      <a:r>
                        <a:rPr sz="600" spc="-30" dirty="0">
                          <a:solidFill>
                            <a:srgbClr val="061622"/>
                          </a:solidFill>
                          <a:latin typeface="Arial"/>
                          <a:cs typeface="Arial"/>
                        </a:rPr>
                        <a:t> </a:t>
                      </a:r>
                      <a:r>
                        <a:rPr sz="600" spc="-10" dirty="0">
                          <a:solidFill>
                            <a:srgbClr val="061622"/>
                          </a:solidFill>
                          <a:latin typeface="Arial"/>
                          <a:cs typeface="Arial"/>
                        </a:rPr>
                        <a:t>clients</a:t>
                      </a:r>
                      <a:r>
                        <a:rPr sz="600" spc="500" dirty="0">
                          <a:solidFill>
                            <a:srgbClr val="061622"/>
                          </a:solidFill>
                          <a:latin typeface="Arial"/>
                          <a:cs typeface="Arial"/>
                        </a:rPr>
                        <a:t> </a:t>
                      </a:r>
                      <a:r>
                        <a:rPr sz="600" spc="-10" dirty="0">
                          <a:solidFill>
                            <a:srgbClr val="061622"/>
                          </a:solidFill>
                          <a:latin typeface="Arial"/>
                          <a:cs typeface="Arial"/>
                        </a:rPr>
                        <a:t>(non-</a:t>
                      </a:r>
                      <a:r>
                        <a:rPr sz="600" dirty="0">
                          <a:solidFill>
                            <a:srgbClr val="061622"/>
                          </a:solidFill>
                          <a:latin typeface="Arial"/>
                          <a:cs typeface="Arial"/>
                        </a:rPr>
                        <a:t>UHC)</a:t>
                      </a:r>
                      <a:r>
                        <a:rPr sz="600" spc="-15" dirty="0">
                          <a:solidFill>
                            <a:srgbClr val="061622"/>
                          </a:solidFill>
                          <a:latin typeface="Arial"/>
                          <a:cs typeface="Arial"/>
                        </a:rPr>
                        <a:t> </a:t>
                      </a:r>
                      <a:r>
                        <a:rPr sz="600" dirty="0">
                          <a:solidFill>
                            <a:srgbClr val="061622"/>
                          </a:solidFill>
                          <a:latin typeface="Arial"/>
                          <a:cs typeface="Arial"/>
                        </a:rPr>
                        <a:t>&amp;</a:t>
                      </a:r>
                      <a:r>
                        <a:rPr sz="600" spc="-25" dirty="0">
                          <a:solidFill>
                            <a:srgbClr val="061622"/>
                          </a:solidFill>
                          <a:latin typeface="Arial"/>
                          <a:cs typeface="Arial"/>
                        </a:rPr>
                        <a:t> </a:t>
                      </a:r>
                      <a:r>
                        <a:rPr sz="600" dirty="0">
                          <a:solidFill>
                            <a:srgbClr val="061622"/>
                          </a:solidFill>
                          <a:latin typeface="Arial"/>
                          <a:cs typeface="Arial"/>
                        </a:rPr>
                        <a:t>manages</a:t>
                      </a:r>
                      <a:r>
                        <a:rPr sz="600" spc="5" dirty="0">
                          <a:solidFill>
                            <a:srgbClr val="061622"/>
                          </a:solidFill>
                          <a:latin typeface="Arial"/>
                          <a:cs typeface="Arial"/>
                        </a:rPr>
                        <a:t> </a:t>
                      </a:r>
                      <a:r>
                        <a:rPr sz="600" dirty="0">
                          <a:solidFill>
                            <a:srgbClr val="061622"/>
                          </a:solidFill>
                          <a:latin typeface="Arial"/>
                          <a:cs typeface="Arial"/>
                        </a:rPr>
                        <a:t>most</a:t>
                      </a:r>
                      <a:r>
                        <a:rPr sz="600" spc="-10" dirty="0">
                          <a:solidFill>
                            <a:srgbClr val="061622"/>
                          </a:solidFill>
                          <a:latin typeface="Arial"/>
                          <a:cs typeface="Arial"/>
                        </a:rPr>
                        <a:t> </a:t>
                      </a:r>
                      <a:r>
                        <a:rPr sz="600" dirty="0">
                          <a:solidFill>
                            <a:srgbClr val="061622"/>
                          </a:solidFill>
                          <a:latin typeface="Arial"/>
                          <a:cs typeface="Arial"/>
                        </a:rPr>
                        <a:t>major</a:t>
                      </a:r>
                      <a:r>
                        <a:rPr sz="600" spc="5" dirty="0">
                          <a:solidFill>
                            <a:srgbClr val="061622"/>
                          </a:solidFill>
                          <a:latin typeface="Arial"/>
                          <a:cs typeface="Arial"/>
                        </a:rPr>
                        <a:t> </a:t>
                      </a:r>
                      <a:r>
                        <a:rPr sz="600" dirty="0">
                          <a:solidFill>
                            <a:srgbClr val="061622"/>
                          </a:solidFill>
                          <a:latin typeface="Arial"/>
                          <a:cs typeface="Arial"/>
                        </a:rPr>
                        <a:t>indications</a:t>
                      </a:r>
                      <a:r>
                        <a:rPr sz="600" spc="-30" dirty="0">
                          <a:solidFill>
                            <a:srgbClr val="061622"/>
                          </a:solidFill>
                          <a:latin typeface="Arial"/>
                          <a:cs typeface="Arial"/>
                        </a:rPr>
                        <a:t> </a:t>
                      </a:r>
                      <a:r>
                        <a:rPr sz="600" dirty="0">
                          <a:solidFill>
                            <a:srgbClr val="061622"/>
                          </a:solidFill>
                          <a:latin typeface="Arial"/>
                          <a:cs typeface="Arial"/>
                        </a:rPr>
                        <a:t>as</a:t>
                      </a:r>
                      <a:r>
                        <a:rPr sz="600" spc="-30" dirty="0">
                          <a:solidFill>
                            <a:srgbClr val="061622"/>
                          </a:solidFill>
                          <a:latin typeface="Arial"/>
                          <a:cs typeface="Arial"/>
                        </a:rPr>
                        <a:t> </a:t>
                      </a:r>
                      <a:r>
                        <a:rPr sz="600" dirty="0">
                          <a:solidFill>
                            <a:srgbClr val="061622"/>
                          </a:solidFill>
                          <a:latin typeface="Arial"/>
                          <a:cs typeface="Arial"/>
                        </a:rPr>
                        <a:t>of</a:t>
                      </a:r>
                      <a:r>
                        <a:rPr sz="600" spc="-30" dirty="0">
                          <a:solidFill>
                            <a:srgbClr val="061622"/>
                          </a:solidFill>
                          <a:latin typeface="Arial"/>
                          <a:cs typeface="Arial"/>
                        </a:rPr>
                        <a:t> </a:t>
                      </a:r>
                      <a:r>
                        <a:rPr sz="600" spc="-20" dirty="0">
                          <a:solidFill>
                            <a:srgbClr val="061622"/>
                          </a:solidFill>
                          <a:latin typeface="Arial"/>
                          <a:cs typeface="Arial"/>
                        </a:rPr>
                        <a:t>2024</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7"/>
                  </a:ext>
                </a:extLst>
              </a:tr>
              <a:tr h="283845">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lnB w="6350">
                      <a:solidFill>
                        <a:srgbClr val="A6A6A6"/>
                      </a:solidFill>
                      <a:prstDash val="solid"/>
                    </a:lnB>
                  </a:tcPr>
                </a:tc>
                <a:tc>
                  <a:txBody>
                    <a:bodyPr/>
                    <a:lstStyle/>
                    <a:p>
                      <a:pPr>
                        <a:lnSpc>
                          <a:spcPct val="100000"/>
                        </a:lnSpc>
                        <a:spcBef>
                          <a:spcPts val="55"/>
                        </a:spcBef>
                      </a:pPr>
                      <a:endParaRPr sz="600">
                        <a:latin typeface="Times New Roman"/>
                        <a:cs typeface="Times New Roman"/>
                      </a:endParaRPr>
                    </a:p>
                    <a:p>
                      <a:pPr marL="74295" algn="ctr">
                        <a:lnSpc>
                          <a:spcPct val="100000"/>
                        </a:lnSpc>
                      </a:pPr>
                      <a:r>
                        <a:rPr sz="600" spc="-10" dirty="0">
                          <a:latin typeface="Arial"/>
                          <a:cs typeface="Arial"/>
                        </a:rPr>
                        <a:t>Evolent</a:t>
                      </a:r>
                      <a:endParaRPr sz="600">
                        <a:latin typeface="Arial"/>
                        <a:cs typeface="Arial"/>
                      </a:endParaRPr>
                    </a:p>
                  </a:txBody>
                  <a:tcPr marL="0" marR="0" marT="6985" marB="0">
                    <a:lnT w="6350">
                      <a:solidFill>
                        <a:srgbClr val="A6A6A6"/>
                      </a:solidFill>
                      <a:prstDash val="solid"/>
                    </a:lnT>
                    <a:lnB w="6350">
                      <a:solidFill>
                        <a:srgbClr val="A6A6A6"/>
                      </a:solidFill>
                      <a:prstDash val="solid"/>
                    </a:lnB>
                  </a:tcPr>
                </a:tc>
                <a:tc>
                  <a:txBody>
                    <a:bodyPr/>
                    <a:lstStyle/>
                    <a:p>
                      <a:pPr marL="64769" marR="211454">
                        <a:lnSpc>
                          <a:spcPct val="100000"/>
                        </a:lnSpc>
                        <a:spcBef>
                          <a:spcPts val="385"/>
                        </a:spcBef>
                      </a:pPr>
                      <a:r>
                        <a:rPr sz="600" dirty="0">
                          <a:solidFill>
                            <a:srgbClr val="061622"/>
                          </a:solidFill>
                          <a:latin typeface="Arial"/>
                          <a:cs typeface="Arial"/>
                        </a:rPr>
                        <a:t>Continues </a:t>
                      </a:r>
                      <a:r>
                        <a:rPr sz="600" spc="-10" dirty="0">
                          <a:solidFill>
                            <a:srgbClr val="061622"/>
                          </a:solidFill>
                          <a:latin typeface="Arial"/>
                          <a:cs typeface="Arial"/>
                        </a:rPr>
                        <a:t>expansion</a:t>
                      </a:r>
                      <a:r>
                        <a:rPr sz="600" spc="5" dirty="0">
                          <a:solidFill>
                            <a:srgbClr val="061622"/>
                          </a:solidFill>
                          <a:latin typeface="Arial"/>
                          <a:cs typeface="Arial"/>
                        </a:rPr>
                        <a:t> </a:t>
                      </a:r>
                      <a:r>
                        <a:rPr sz="600" dirty="0">
                          <a:solidFill>
                            <a:srgbClr val="061622"/>
                          </a:solidFill>
                          <a:latin typeface="Arial"/>
                          <a:cs typeface="Arial"/>
                        </a:rPr>
                        <a:t>via</a:t>
                      </a:r>
                      <a:r>
                        <a:rPr sz="600" spc="-10" dirty="0">
                          <a:solidFill>
                            <a:srgbClr val="061622"/>
                          </a:solidFill>
                          <a:latin typeface="Arial"/>
                          <a:cs typeface="Arial"/>
                        </a:rPr>
                        <a:t> </a:t>
                      </a:r>
                      <a:r>
                        <a:rPr sz="600" dirty="0">
                          <a:solidFill>
                            <a:srgbClr val="061622"/>
                          </a:solidFill>
                          <a:latin typeface="Arial"/>
                          <a:cs typeface="Arial"/>
                        </a:rPr>
                        <a:t>partnerships</a:t>
                      </a:r>
                      <a:r>
                        <a:rPr sz="600" spc="-10" dirty="0">
                          <a:solidFill>
                            <a:srgbClr val="061622"/>
                          </a:solidFill>
                          <a:latin typeface="Arial"/>
                          <a:cs typeface="Arial"/>
                        </a:rPr>
                        <a:t> </a:t>
                      </a:r>
                      <a:r>
                        <a:rPr sz="600" dirty="0">
                          <a:solidFill>
                            <a:srgbClr val="061622"/>
                          </a:solidFill>
                          <a:latin typeface="Arial"/>
                          <a:cs typeface="Arial"/>
                        </a:rPr>
                        <a:t>with </a:t>
                      </a:r>
                      <a:r>
                        <a:rPr sz="600" spc="-10" dirty="0">
                          <a:solidFill>
                            <a:srgbClr val="061622"/>
                          </a:solidFill>
                          <a:latin typeface="Arial"/>
                          <a:cs typeface="Arial"/>
                        </a:rPr>
                        <a:t>Medicaid-</a:t>
                      </a:r>
                      <a:r>
                        <a:rPr sz="600" dirty="0">
                          <a:solidFill>
                            <a:srgbClr val="061622"/>
                          </a:solidFill>
                          <a:latin typeface="Arial"/>
                          <a:cs typeface="Arial"/>
                        </a:rPr>
                        <a:t>focused</a:t>
                      </a:r>
                      <a:r>
                        <a:rPr sz="600" spc="5" dirty="0">
                          <a:solidFill>
                            <a:srgbClr val="061622"/>
                          </a:solidFill>
                          <a:latin typeface="Arial"/>
                          <a:cs typeface="Arial"/>
                        </a:rPr>
                        <a:t> </a:t>
                      </a:r>
                      <a:r>
                        <a:rPr sz="600" spc="-10" dirty="0">
                          <a:solidFill>
                            <a:srgbClr val="061622"/>
                          </a:solidFill>
                          <a:latin typeface="Arial"/>
                          <a:cs typeface="Arial"/>
                        </a:rPr>
                        <a:t>payers</a:t>
                      </a:r>
                      <a:r>
                        <a:rPr sz="600" spc="500" dirty="0">
                          <a:solidFill>
                            <a:srgbClr val="061622"/>
                          </a:solidFill>
                          <a:latin typeface="Arial"/>
                          <a:cs typeface="Arial"/>
                        </a:rPr>
                        <a:t> </a:t>
                      </a:r>
                      <a:r>
                        <a:rPr sz="600" dirty="0">
                          <a:solidFill>
                            <a:srgbClr val="061622"/>
                          </a:solidFill>
                          <a:latin typeface="Arial"/>
                          <a:cs typeface="Arial"/>
                        </a:rPr>
                        <a:t>(e.g.,</a:t>
                      </a:r>
                      <a:r>
                        <a:rPr sz="600" spc="-35" dirty="0">
                          <a:solidFill>
                            <a:srgbClr val="061622"/>
                          </a:solidFill>
                          <a:latin typeface="Arial"/>
                          <a:cs typeface="Arial"/>
                        </a:rPr>
                        <a:t> </a:t>
                      </a:r>
                      <a:r>
                        <a:rPr sz="600" dirty="0">
                          <a:solidFill>
                            <a:srgbClr val="061622"/>
                          </a:solidFill>
                          <a:latin typeface="Arial"/>
                          <a:cs typeface="Arial"/>
                        </a:rPr>
                        <a:t>Centene)</a:t>
                      </a:r>
                      <a:r>
                        <a:rPr sz="600" spc="-5" dirty="0">
                          <a:solidFill>
                            <a:srgbClr val="061622"/>
                          </a:solidFill>
                          <a:latin typeface="Arial"/>
                          <a:cs typeface="Arial"/>
                        </a:rPr>
                        <a:t> </a:t>
                      </a:r>
                      <a:r>
                        <a:rPr sz="600" dirty="0">
                          <a:solidFill>
                            <a:srgbClr val="061622"/>
                          </a:solidFill>
                          <a:latin typeface="Arial"/>
                          <a:cs typeface="Arial"/>
                        </a:rPr>
                        <a:t>&amp;</a:t>
                      </a:r>
                      <a:r>
                        <a:rPr sz="600" spc="-15" dirty="0">
                          <a:solidFill>
                            <a:srgbClr val="061622"/>
                          </a:solidFill>
                          <a:latin typeface="Arial"/>
                          <a:cs typeface="Arial"/>
                        </a:rPr>
                        <a:t> </a:t>
                      </a:r>
                      <a:r>
                        <a:rPr sz="600" dirty="0">
                          <a:solidFill>
                            <a:srgbClr val="061622"/>
                          </a:solidFill>
                          <a:latin typeface="Arial"/>
                          <a:cs typeface="Arial"/>
                        </a:rPr>
                        <a:t>select</a:t>
                      </a:r>
                      <a:r>
                        <a:rPr sz="600" spc="-20" dirty="0">
                          <a:solidFill>
                            <a:srgbClr val="061622"/>
                          </a:solidFill>
                          <a:latin typeface="Arial"/>
                          <a:cs typeface="Arial"/>
                        </a:rPr>
                        <a:t> </a:t>
                      </a:r>
                      <a:r>
                        <a:rPr sz="600" dirty="0">
                          <a:solidFill>
                            <a:srgbClr val="061622"/>
                          </a:solidFill>
                          <a:latin typeface="Arial"/>
                          <a:cs typeface="Arial"/>
                        </a:rPr>
                        <a:t>practices;</a:t>
                      </a:r>
                      <a:r>
                        <a:rPr sz="600" spc="-35" dirty="0">
                          <a:solidFill>
                            <a:srgbClr val="061622"/>
                          </a:solidFill>
                          <a:latin typeface="Arial"/>
                          <a:cs typeface="Arial"/>
                        </a:rPr>
                        <a:t> </a:t>
                      </a:r>
                      <a:r>
                        <a:rPr sz="600" dirty="0">
                          <a:solidFill>
                            <a:srgbClr val="061622"/>
                          </a:solidFill>
                          <a:latin typeface="Arial"/>
                          <a:cs typeface="Arial"/>
                        </a:rPr>
                        <a:t>also</a:t>
                      </a:r>
                      <a:r>
                        <a:rPr sz="600" spc="-20" dirty="0">
                          <a:solidFill>
                            <a:srgbClr val="061622"/>
                          </a:solidFill>
                          <a:latin typeface="Arial"/>
                          <a:cs typeface="Arial"/>
                        </a:rPr>
                        <a:t> </a:t>
                      </a:r>
                      <a:r>
                        <a:rPr sz="600" dirty="0">
                          <a:solidFill>
                            <a:srgbClr val="061622"/>
                          </a:solidFill>
                          <a:latin typeface="Arial"/>
                          <a:cs typeface="Arial"/>
                        </a:rPr>
                        <a:t>provides</a:t>
                      </a:r>
                      <a:r>
                        <a:rPr sz="600" spc="-25" dirty="0">
                          <a:solidFill>
                            <a:srgbClr val="061622"/>
                          </a:solidFill>
                          <a:latin typeface="Arial"/>
                          <a:cs typeface="Arial"/>
                        </a:rPr>
                        <a:t> </a:t>
                      </a:r>
                      <a:r>
                        <a:rPr sz="600" dirty="0">
                          <a:solidFill>
                            <a:srgbClr val="061622"/>
                          </a:solidFill>
                          <a:latin typeface="Arial"/>
                          <a:cs typeface="Arial"/>
                        </a:rPr>
                        <a:t>UM</a:t>
                      </a:r>
                      <a:r>
                        <a:rPr sz="600" spc="-5" dirty="0">
                          <a:solidFill>
                            <a:srgbClr val="061622"/>
                          </a:solidFill>
                          <a:latin typeface="Arial"/>
                          <a:cs typeface="Arial"/>
                        </a:rPr>
                        <a:t> </a:t>
                      </a:r>
                      <a:r>
                        <a:rPr sz="600" spc="-10" dirty="0">
                          <a:solidFill>
                            <a:srgbClr val="061622"/>
                          </a:solidFill>
                          <a:latin typeface="Arial"/>
                          <a:cs typeface="Arial"/>
                        </a:rPr>
                        <a:t>services</a:t>
                      </a:r>
                      <a:endParaRPr sz="600">
                        <a:latin typeface="Arial"/>
                        <a:cs typeface="Arial"/>
                      </a:endParaRPr>
                    </a:p>
                  </a:txBody>
                  <a:tcPr marL="0" marR="0" marT="48895" marB="0">
                    <a:lnT w="6350">
                      <a:solidFill>
                        <a:srgbClr val="A6A6A6"/>
                      </a:solidFill>
                      <a:prstDash val="solid"/>
                    </a:lnT>
                    <a:lnB w="6350">
                      <a:solidFill>
                        <a:srgbClr val="A6A6A6"/>
                      </a:solidFill>
                      <a:prstDash val="solid"/>
                    </a:lnB>
                  </a:tcPr>
                </a:tc>
                <a:extLst>
                  <a:ext uri="{0D108BD9-81ED-4DB2-BD59-A6C34878D82A}">
                    <a16:rowId xmlns:a16="http://schemas.microsoft.com/office/drawing/2014/main" val="10008"/>
                  </a:ext>
                </a:extLst>
              </a:tr>
              <a:tr h="232410">
                <a:tc>
                  <a:txBody>
                    <a:bodyPr/>
                    <a:lstStyle/>
                    <a:p>
                      <a:pPr>
                        <a:lnSpc>
                          <a:spcPct val="100000"/>
                        </a:lnSpc>
                      </a:pPr>
                      <a:endParaRPr sz="700">
                        <a:latin typeface="Times New Roman"/>
                        <a:cs typeface="Times New Roman"/>
                      </a:endParaRPr>
                    </a:p>
                  </a:txBody>
                  <a:tcPr marL="0" marR="0" marT="0" marB="0">
                    <a:lnT w="6350">
                      <a:solidFill>
                        <a:srgbClr val="A6A6A6"/>
                      </a:solidFill>
                      <a:prstDash val="solid"/>
                    </a:lnT>
                  </a:tcPr>
                </a:tc>
                <a:tc>
                  <a:txBody>
                    <a:bodyPr/>
                    <a:lstStyle/>
                    <a:p>
                      <a:pPr>
                        <a:lnSpc>
                          <a:spcPct val="100000"/>
                        </a:lnSpc>
                        <a:spcBef>
                          <a:spcPts val="55"/>
                        </a:spcBef>
                      </a:pPr>
                      <a:endParaRPr sz="600">
                        <a:latin typeface="Times New Roman"/>
                        <a:cs typeface="Times New Roman"/>
                      </a:endParaRPr>
                    </a:p>
                    <a:p>
                      <a:pPr marL="74295" algn="ctr">
                        <a:lnSpc>
                          <a:spcPct val="100000"/>
                        </a:lnSpc>
                      </a:pPr>
                      <a:r>
                        <a:rPr sz="600" spc="-10" dirty="0">
                          <a:latin typeface="Arial"/>
                          <a:cs typeface="Arial"/>
                        </a:rPr>
                        <a:t>Cigna</a:t>
                      </a:r>
                      <a:endParaRPr sz="600">
                        <a:latin typeface="Arial"/>
                        <a:cs typeface="Arial"/>
                      </a:endParaRPr>
                    </a:p>
                  </a:txBody>
                  <a:tcPr marL="0" marR="0" marT="6985" marB="0">
                    <a:lnT w="6350">
                      <a:solidFill>
                        <a:srgbClr val="A6A6A6"/>
                      </a:solidFill>
                      <a:prstDash val="solid"/>
                    </a:lnT>
                  </a:tcPr>
                </a:tc>
                <a:tc>
                  <a:txBody>
                    <a:bodyPr/>
                    <a:lstStyle/>
                    <a:p>
                      <a:pPr marL="64769" marR="207645">
                        <a:lnSpc>
                          <a:spcPct val="100000"/>
                        </a:lnSpc>
                        <a:spcBef>
                          <a:spcPts val="290"/>
                        </a:spcBef>
                      </a:pPr>
                      <a:r>
                        <a:rPr sz="600" dirty="0">
                          <a:solidFill>
                            <a:srgbClr val="061622"/>
                          </a:solidFill>
                          <a:latin typeface="Arial"/>
                          <a:cs typeface="Arial"/>
                        </a:rPr>
                        <a:t>Launched</a:t>
                      </a:r>
                      <a:r>
                        <a:rPr sz="600" spc="-25" dirty="0">
                          <a:solidFill>
                            <a:srgbClr val="061622"/>
                          </a:solidFill>
                          <a:latin typeface="Arial"/>
                          <a:cs typeface="Arial"/>
                        </a:rPr>
                        <a:t> </a:t>
                      </a:r>
                      <a:r>
                        <a:rPr sz="600" dirty="0">
                          <a:solidFill>
                            <a:srgbClr val="061622"/>
                          </a:solidFill>
                          <a:latin typeface="Arial"/>
                          <a:cs typeface="Arial"/>
                        </a:rPr>
                        <a:t>an</a:t>
                      </a:r>
                      <a:r>
                        <a:rPr sz="600" spc="-20" dirty="0">
                          <a:solidFill>
                            <a:srgbClr val="061622"/>
                          </a:solidFill>
                          <a:latin typeface="Arial"/>
                          <a:cs typeface="Arial"/>
                        </a:rPr>
                        <a:t> </a:t>
                      </a:r>
                      <a:r>
                        <a:rPr sz="600" dirty="0">
                          <a:solidFill>
                            <a:srgbClr val="061622"/>
                          </a:solidFill>
                          <a:latin typeface="Arial"/>
                          <a:cs typeface="Arial"/>
                        </a:rPr>
                        <a:t>Oncology</a:t>
                      </a:r>
                      <a:r>
                        <a:rPr sz="600" spc="-30" dirty="0">
                          <a:solidFill>
                            <a:srgbClr val="061622"/>
                          </a:solidFill>
                          <a:latin typeface="Arial"/>
                          <a:cs typeface="Arial"/>
                        </a:rPr>
                        <a:t> </a:t>
                      </a:r>
                      <a:r>
                        <a:rPr sz="600" dirty="0">
                          <a:solidFill>
                            <a:srgbClr val="061622"/>
                          </a:solidFill>
                          <a:latin typeface="Arial"/>
                          <a:cs typeface="Arial"/>
                        </a:rPr>
                        <a:t>Clinical</a:t>
                      </a:r>
                      <a:r>
                        <a:rPr sz="600" spc="-35" dirty="0">
                          <a:solidFill>
                            <a:srgbClr val="061622"/>
                          </a:solidFill>
                          <a:latin typeface="Arial"/>
                          <a:cs typeface="Arial"/>
                        </a:rPr>
                        <a:t> </a:t>
                      </a:r>
                      <a:r>
                        <a:rPr sz="600" dirty="0">
                          <a:solidFill>
                            <a:srgbClr val="061622"/>
                          </a:solidFill>
                          <a:latin typeface="Arial"/>
                          <a:cs typeface="Arial"/>
                        </a:rPr>
                        <a:t>Pathways Program</a:t>
                      </a:r>
                      <a:r>
                        <a:rPr sz="600" spc="-25" dirty="0">
                          <a:solidFill>
                            <a:srgbClr val="061622"/>
                          </a:solidFill>
                          <a:latin typeface="Arial"/>
                          <a:cs typeface="Arial"/>
                        </a:rPr>
                        <a:t> </a:t>
                      </a:r>
                      <a:r>
                        <a:rPr sz="600" dirty="0">
                          <a:solidFill>
                            <a:srgbClr val="061622"/>
                          </a:solidFill>
                          <a:latin typeface="Arial"/>
                          <a:cs typeface="Arial"/>
                        </a:rPr>
                        <a:t>in</a:t>
                      </a:r>
                      <a:r>
                        <a:rPr sz="600" spc="-30" dirty="0">
                          <a:solidFill>
                            <a:srgbClr val="061622"/>
                          </a:solidFill>
                          <a:latin typeface="Arial"/>
                          <a:cs typeface="Arial"/>
                        </a:rPr>
                        <a:t> </a:t>
                      </a:r>
                      <a:r>
                        <a:rPr sz="600" dirty="0">
                          <a:solidFill>
                            <a:srgbClr val="061622"/>
                          </a:solidFill>
                          <a:latin typeface="Arial"/>
                          <a:cs typeface="Arial"/>
                        </a:rPr>
                        <a:t>January</a:t>
                      </a:r>
                      <a:r>
                        <a:rPr sz="600" spc="-20" dirty="0">
                          <a:solidFill>
                            <a:srgbClr val="061622"/>
                          </a:solidFill>
                          <a:latin typeface="Arial"/>
                          <a:cs typeface="Arial"/>
                        </a:rPr>
                        <a:t> </a:t>
                      </a:r>
                      <a:r>
                        <a:rPr sz="600" spc="-10" dirty="0">
                          <a:solidFill>
                            <a:srgbClr val="061622"/>
                          </a:solidFill>
                          <a:latin typeface="Arial"/>
                          <a:cs typeface="Arial"/>
                        </a:rPr>
                        <a:t>2021,</a:t>
                      </a:r>
                      <a:r>
                        <a:rPr sz="600" spc="500" dirty="0">
                          <a:solidFill>
                            <a:srgbClr val="061622"/>
                          </a:solidFill>
                          <a:latin typeface="Arial"/>
                          <a:cs typeface="Arial"/>
                        </a:rPr>
                        <a:t> </a:t>
                      </a:r>
                      <a:r>
                        <a:rPr sz="600" dirty="0">
                          <a:solidFill>
                            <a:srgbClr val="061622"/>
                          </a:solidFill>
                          <a:latin typeface="Arial"/>
                          <a:cs typeface="Arial"/>
                        </a:rPr>
                        <a:t>developed</a:t>
                      </a:r>
                      <a:r>
                        <a:rPr sz="600" spc="20" dirty="0">
                          <a:solidFill>
                            <a:srgbClr val="061622"/>
                          </a:solidFill>
                          <a:latin typeface="Arial"/>
                          <a:cs typeface="Arial"/>
                        </a:rPr>
                        <a:t> </a:t>
                      </a:r>
                      <a:r>
                        <a:rPr sz="600" dirty="0">
                          <a:solidFill>
                            <a:srgbClr val="061622"/>
                          </a:solidFill>
                          <a:latin typeface="Arial"/>
                          <a:cs typeface="Arial"/>
                        </a:rPr>
                        <a:t>&amp;</a:t>
                      </a:r>
                      <a:r>
                        <a:rPr sz="600" spc="20" dirty="0">
                          <a:solidFill>
                            <a:srgbClr val="061622"/>
                          </a:solidFill>
                          <a:latin typeface="Arial"/>
                          <a:cs typeface="Arial"/>
                        </a:rPr>
                        <a:t> </a:t>
                      </a:r>
                      <a:r>
                        <a:rPr sz="600" spc="-10" dirty="0">
                          <a:solidFill>
                            <a:srgbClr val="061622"/>
                          </a:solidFill>
                          <a:latin typeface="Arial"/>
                          <a:cs typeface="Arial"/>
                        </a:rPr>
                        <a:t>administered</a:t>
                      </a:r>
                      <a:r>
                        <a:rPr sz="600" spc="20" dirty="0">
                          <a:solidFill>
                            <a:srgbClr val="061622"/>
                          </a:solidFill>
                          <a:latin typeface="Arial"/>
                          <a:cs typeface="Arial"/>
                        </a:rPr>
                        <a:t> </a:t>
                      </a:r>
                      <a:r>
                        <a:rPr sz="600" dirty="0">
                          <a:solidFill>
                            <a:srgbClr val="061622"/>
                          </a:solidFill>
                          <a:latin typeface="Arial"/>
                          <a:cs typeface="Arial"/>
                        </a:rPr>
                        <a:t>in</a:t>
                      </a:r>
                      <a:r>
                        <a:rPr sz="600" spc="15" dirty="0">
                          <a:solidFill>
                            <a:srgbClr val="061622"/>
                          </a:solidFill>
                          <a:latin typeface="Arial"/>
                          <a:cs typeface="Arial"/>
                        </a:rPr>
                        <a:t> </a:t>
                      </a:r>
                      <a:r>
                        <a:rPr sz="600" spc="-10" dirty="0">
                          <a:solidFill>
                            <a:srgbClr val="061622"/>
                          </a:solidFill>
                          <a:latin typeface="Arial"/>
                          <a:cs typeface="Arial"/>
                        </a:rPr>
                        <a:t>collaboration</a:t>
                      </a:r>
                      <a:r>
                        <a:rPr sz="600" spc="-5" dirty="0">
                          <a:solidFill>
                            <a:srgbClr val="061622"/>
                          </a:solidFill>
                          <a:latin typeface="Arial"/>
                          <a:cs typeface="Arial"/>
                        </a:rPr>
                        <a:t> </a:t>
                      </a:r>
                      <a:r>
                        <a:rPr sz="600" dirty="0">
                          <a:solidFill>
                            <a:srgbClr val="061622"/>
                          </a:solidFill>
                          <a:latin typeface="Arial"/>
                          <a:cs typeface="Arial"/>
                        </a:rPr>
                        <a:t>with</a:t>
                      </a:r>
                      <a:r>
                        <a:rPr sz="600" spc="20" dirty="0">
                          <a:solidFill>
                            <a:srgbClr val="061622"/>
                          </a:solidFill>
                          <a:latin typeface="Arial"/>
                          <a:cs typeface="Arial"/>
                        </a:rPr>
                        <a:t> </a:t>
                      </a:r>
                      <a:r>
                        <a:rPr sz="600" spc="-10" dirty="0">
                          <a:solidFill>
                            <a:srgbClr val="061622"/>
                          </a:solidFill>
                          <a:latin typeface="Arial"/>
                          <a:cs typeface="Arial"/>
                        </a:rPr>
                        <a:t>eviCore</a:t>
                      </a:r>
                      <a:endParaRPr sz="600">
                        <a:latin typeface="Arial"/>
                        <a:cs typeface="Arial"/>
                      </a:endParaRPr>
                    </a:p>
                  </a:txBody>
                  <a:tcPr marL="0" marR="0" marT="36830" marB="0">
                    <a:lnT w="6350">
                      <a:solidFill>
                        <a:srgbClr val="A6A6A6"/>
                      </a:solidFill>
                      <a:prstDash val="solid"/>
                    </a:lnT>
                  </a:tcPr>
                </a:tc>
                <a:extLst>
                  <a:ext uri="{0D108BD9-81ED-4DB2-BD59-A6C34878D82A}">
                    <a16:rowId xmlns:a16="http://schemas.microsoft.com/office/drawing/2014/main" val="10009"/>
                  </a:ext>
                </a:extLst>
              </a:tr>
            </a:tbl>
          </a:graphicData>
        </a:graphic>
      </p:graphicFrame>
      <p:pic>
        <p:nvPicPr>
          <p:cNvPr id="38" name="object 38"/>
          <p:cNvPicPr/>
          <p:nvPr/>
        </p:nvPicPr>
        <p:blipFill>
          <a:blip r:embed="rId16" cstate="print"/>
          <a:stretch>
            <a:fillRect/>
          </a:stretch>
        </p:blipFill>
        <p:spPr>
          <a:xfrm>
            <a:off x="4228261" y="3065437"/>
            <a:ext cx="507564" cy="113661"/>
          </a:xfrm>
          <a:prstGeom prst="rect">
            <a:avLst/>
          </a:prstGeom>
        </p:spPr>
      </p:pic>
      <p:pic>
        <p:nvPicPr>
          <p:cNvPr id="39" name="object 39"/>
          <p:cNvPicPr/>
          <p:nvPr/>
        </p:nvPicPr>
        <p:blipFill>
          <a:blip r:embed="rId17" cstate="print"/>
          <a:stretch>
            <a:fillRect/>
          </a:stretch>
        </p:blipFill>
        <p:spPr>
          <a:xfrm>
            <a:off x="4235119" y="3579830"/>
            <a:ext cx="489963" cy="163938"/>
          </a:xfrm>
          <a:prstGeom prst="rect">
            <a:avLst/>
          </a:prstGeom>
        </p:spPr>
      </p:pic>
      <p:pic>
        <p:nvPicPr>
          <p:cNvPr id="40" name="object 40"/>
          <p:cNvPicPr/>
          <p:nvPr/>
        </p:nvPicPr>
        <p:blipFill>
          <a:blip r:embed="rId18" cstate="print"/>
          <a:stretch>
            <a:fillRect/>
          </a:stretch>
        </p:blipFill>
        <p:spPr>
          <a:xfrm>
            <a:off x="4196079" y="3332797"/>
            <a:ext cx="568044" cy="114979"/>
          </a:xfrm>
          <a:prstGeom prst="rect">
            <a:avLst/>
          </a:prstGeom>
        </p:spPr>
      </p:pic>
      <p:pic>
        <p:nvPicPr>
          <p:cNvPr id="41" name="object 41"/>
          <p:cNvPicPr/>
          <p:nvPr/>
        </p:nvPicPr>
        <p:blipFill>
          <a:blip r:embed="rId19" cstate="print"/>
          <a:stretch>
            <a:fillRect/>
          </a:stretch>
        </p:blipFill>
        <p:spPr>
          <a:xfrm>
            <a:off x="4232541" y="3871582"/>
            <a:ext cx="495119" cy="192112"/>
          </a:xfrm>
          <a:prstGeom prst="rect">
            <a:avLst/>
          </a:prstGeom>
        </p:spPr>
      </p:pic>
      <p:pic>
        <p:nvPicPr>
          <p:cNvPr id="42" name="object 42"/>
          <p:cNvPicPr/>
          <p:nvPr/>
        </p:nvPicPr>
        <p:blipFill>
          <a:blip r:embed="rId20" cstate="print"/>
          <a:stretch>
            <a:fillRect/>
          </a:stretch>
        </p:blipFill>
        <p:spPr>
          <a:xfrm>
            <a:off x="4203045" y="2619387"/>
            <a:ext cx="554108" cy="198195"/>
          </a:xfrm>
          <a:prstGeom prst="rect">
            <a:avLst/>
          </a:prstGeom>
        </p:spPr>
      </p:pic>
      <p:pic>
        <p:nvPicPr>
          <p:cNvPr id="43" name="object 43"/>
          <p:cNvPicPr/>
          <p:nvPr/>
        </p:nvPicPr>
        <p:blipFill>
          <a:blip r:embed="rId21" cstate="print"/>
          <a:stretch>
            <a:fillRect/>
          </a:stretch>
        </p:blipFill>
        <p:spPr>
          <a:xfrm>
            <a:off x="4129164" y="2309367"/>
            <a:ext cx="701864" cy="207651"/>
          </a:xfrm>
          <a:prstGeom prst="rect">
            <a:avLst/>
          </a:prstGeom>
        </p:spPr>
      </p:pic>
      <p:pic>
        <p:nvPicPr>
          <p:cNvPr id="44" name="object 44"/>
          <p:cNvPicPr/>
          <p:nvPr/>
        </p:nvPicPr>
        <p:blipFill>
          <a:blip r:embed="rId22" cstate="print"/>
          <a:stretch>
            <a:fillRect/>
          </a:stretch>
        </p:blipFill>
        <p:spPr>
          <a:xfrm>
            <a:off x="4183672" y="1504900"/>
            <a:ext cx="592848" cy="134771"/>
          </a:xfrm>
          <a:prstGeom prst="rect">
            <a:avLst/>
          </a:prstGeom>
        </p:spPr>
      </p:pic>
      <p:pic>
        <p:nvPicPr>
          <p:cNvPr id="45" name="object 45"/>
          <p:cNvPicPr/>
          <p:nvPr/>
        </p:nvPicPr>
        <p:blipFill>
          <a:blip r:embed="rId23" cstate="print"/>
          <a:stretch>
            <a:fillRect/>
          </a:stretch>
        </p:blipFill>
        <p:spPr>
          <a:xfrm>
            <a:off x="4161726" y="2059690"/>
            <a:ext cx="592853" cy="145309"/>
          </a:xfrm>
          <a:prstGeom prst="rect">
            <a:avLst/>
          </a:prstGeom>
        </p:spPr>
      </p:pic>
      <p:pic>
        <p:nvPicPr>
          <p:cNvPr id="46" name="object 46"/>
          <p:cNvPicPr/>
          <p:nvPr/>
        </p:nvPicPr>
        <p:blipFill>
          <a:blip r:embed="rId24" cstate="print"/>
          <a:stretch>
            <a:fillRect/>
          </a:stretch>
        </p:blipFill>
        <p:spPr>
          <a:xfrm>
            <a:off x="4238066" y="1765464"/>
            <a:ext cx="424862" cy="157606"/>
          </a:xfrm>
          <a:prstGeom prst="rect">
            <a:avLst/>
          </a:prstGeom>
        </p:spPr>
      </p:pic>
      <p:sp>
        <p:nvSpPr>
          <p:cNvPr id="47" name="object 47"/>
          <p:cNvSpPr txBox="1"/>
          <p:nvPr/>
        </p:nvSpPr>
        <p:spPr>
          <a:xfrm>
            <a:off x="301472" y="4812148"/>
            <a:ext cx="95885" cy="167005"/>
          </a:xfrm>
          <a:prstGeom prst="rect">
            <a:avLst/>
          </a:prstGeom>
        </p:spPr>
        <p:txBody>
          <a:bodyPr vert="horz" wrap="square" lIns="0" tIns="0" rIns="0" bIns="0" rtlCol="0">
            <a:spAutoFit/>
          </a:bodyPr>
          <a:lstStyle/>
          <a:p>
            <a:pPr marL="12700">
              <a:lnSpc>
                <a:spcPct val="100000"/>
              </a:lnSpc>
            </a:pPr>
            <a:r>
              <a:rPr sz="1000" spc="-50" dirty="0">
                <a:solidFill>
                  <a:srgbClr val="065BAA"/>
                </a:solidFill>
                <a:latin typeface="Arial"/>
                <a:cs typeface="Arial"/>
              </a:rPr>
              <a:t>4</a:t>
            </a:r>
            <a:endParaRPr sz="1000">
              <a:latin typeface="Arial"/>
              <a:cs typeface="Arial"/>
            </a:endParaRPr>
          </a:p>
        </p:txBody>
      </p:sp>
      <p:sp>
        <p:nvSpPr>
          <p:cNvPr id="48" name="object 4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8768" y="174287"/>
            <a:ext cx="7945755" cy="666750"/>
          </a:xfrm>
          <a:prstGeom prst="rect">
            <a:avLst/>
          </a:prstGeom>
        </p:spPr>
        <p:txBody>
          <a:bodyPr vert="horz" wrap="square" lIns="0" tIns="13335" rIns="0" bIns="0" rtlCol="0">
            <a:spAutoFit/>
          </a:bodyPr>
          <a:lstStyle/>
          <a:p>
            <a:pPr marL="12700" marR="5080">
              <a:lnSpc>
                <a:spcPct val="100000"/>
              </a:lnSpc>
              <a:spcBef>
                <a:spcPts val="105"/>
              </a:spcBef>
            </a:pPr>
            <a:r>
              <a:rPr dirty="0"/>
              <a:t>Currently,</a:t>
            </a:r>
            <a:r>
              <a:rPr spc="25" dirty="0"/>
              <a:t> </a:t>
            </a:r>
            <a:r>
              <a:rPr dirty="0"/>
              <a:t>~27.5%</a:t>
            </a:r>
            <a:r>
              <a:rPr spc="-15" dirty="0"/>
              <a:t> </a:t>
            </a:r>
            <a:r>
              <a:rPr dirty="0"/>
              <a:t>of</a:t>
            </a:r>
            <a:r>
              <a:rPr spc="5" dirty="0"/>
              <a:t> </a:t>
            </a:r>
            <a:r>
              <a:rPr dirty="0"/>
              <a:t>oncologists</a:t>
            </a:r>
            <a:r>
              <a:rPr spc="-25" dirty="0"/>
              <a:t> </a:t>
            </a:r>
            <a:r>
              <a:rPr dirty="0"/>
              <a:t>are</a:t>
            </a:r>
            <a:r>
              <a:rPr spc="-10" dirty="0"/>
              <a:t> </a:t>
            </a:r>
            <a:r>
              <a:rPr dirty="0"/>
              <a:t>exposed</a:t>
            </a:r>
            <a:r>
              <a:rPr spc="-30" dirty="0"/>
              <a:t> </a:t>
            </a:r>
            <a:r>
              <a:rPr dirty="0"/>
              <a:t>to</a:t>
            </a:r>
            <a:r>
              <a:rPr spc="5" dirty="0"/>
              <a:t> </a:t>
            </a:r>
            <a:r>
              <a:rPr dirty="0"/>
              <a:t>a</a:t>
            </a:r>
            <a:r>
              <a:rPr spc="5" dirty="0"/>
              <a:t> </a:t>
            </a:r>
            <a:r>
              <a:rPr dirty="0"/>
              <a:t>provider-focused</a:t>
            </a:r>
            <a:r>
              <a:rPr spc="-20" dirty="0"/>
              <a:t> </a:t>
            </a:r>
            <a:r>
              <a:rPr dirty="0"/>
              <a:t>pathway,</a:t>
            </a:r>
            <a:r>
              <a:rPr spc="10" dirty="0"/>
              <a:t> </a:t>
            </a:r>
            <a:r>
              <a:rPr dirty="0"/>
              <a:t>while</a:t>
            </a:r>
            <a:r>
              <a:rPr spc="-25" dirty="0"/>
              <a:t> </a:t>
            </a:r>
            <a:r>
              <a:rPr spc="-10" dirty="0"/>
              <a:t>~37.4%</a:t>
            </a:r>
            <a:r>
              <a:rPr spc="500" dirty="0"/>
              <a:t> </a:t>
            </a:r>
            <a:r>
              <a:rPr dirty="0"/>
              <a:t>are</a:t>
            </a:r>
            <a:r>
              <a:rPr spc="15" dirty="0"/>
              <a:t> </a:t>
            </a:r>
            <a:r>
              <a:rPr dirty="0"/>
              <a:t>exposed</a:t>
            </a:r>
            <a:r>
              <a:rPr spc="-10" dirty="0"/>
              <a:t> </a:t>
            </a:r>
            <a:r>
              <a:rPr dirty="0"/>
              <a:t>to</a:t>
            </a:r>
            <a:r>
              <a:rPr spc="30" dirty="0"/>
              <a:t> </a:t>
            </a:r>
            <a:r>
              <a:rPr dirty="0"/>
              <a:t>a</a:t>
            </a:r>
            <a:r>
              <a:rPr spc="35" dirty="0"/>
              <a:t> </a:t>
            </a:r>
            <a:r>
              <a:rPr dirty="0"/>
              <a:t>payer-focused</a:t>
            </a:r>
            <a:r>
              <a:rPr spc="5" dirty="0"/>
              <a:t> </a:t>
            </a:r>
            <a:r>
              <a:rPr spc="-10" dirty="0"/>
              <a:t>pathway,</a:t>
            </a:r>
            <a:r>
              <a:rPr spc="35" dirty="0"/>
              <a:t> </a:t>
            </a:r>
            <a:r>
              <a:rPr dirty="0"/>
              <a:t>with</a:t>
            </a:r>
            <a:r>
              <a:rPr spc="-5" dirty="0"/>
              <a:t> </a:t>
            </a:r>
            <a:r>
              <a:rPr dirty="0"/>
              <a:t>slight</a:t>
            </a:r>
            <a:r>
              <a:rPr spc="-5" dirty="0"/>
              <a:t> </a:t>
            </a:r>
            <a:r>
              <a:rPr dirty="0"/>
              <a:t>decrease</a:t>
            </a:r>
            <a:r>
              <a:rPr spc="-5" dirty="0"/>
              <a:t> </a:t>
            </a:r>
            <a:r>
              <a:rPr dirty="0"/>
              <a:t>in</a:t>
            </a:r>
            <a:r>
              <a:rPr spc="15" dirty="0"/>
              <a:t> </a:t>
            </a:r>
            <a:r>
              <a:rPr dirty="0"/>
              <a:t>exposure</a:t>
            </a:r>
            <a:r>
              <a:rPr spc="-5" dirty="0"/>
              <a:t> </a:t>
            </a:r>
            <a:r>
              <a:rPr dirty="0"/>
              <a:t>since Q3</a:t>
            </a:r>
            <a:r>
              <a:rPr spc="35" dirty="0"/>
              <a:t> </a:t>
            </a:r>
            <a:r>
              <a:rPr dirty="0"/>
              <a:t>2024</a:t>
            </a:r>
            <a:r>
              <a:rPr spc="5" dirty="0"/>
              <a:t> </a:t>
            </a:r>
            <a:r>
              <a:rPr spc="-25" dirty="0"/>
              <a:t>due </a:t>
            </a:r>
            <a:r>
              <a:rPr dirty="0"/>
              <a:t>to</a:t>
            </a:r>
            <a:r>
              <a:rPr spc="35" dirty="0"/>
              <a:t> </a:t>
            </a:r>
            <a:r>
              <a:rPr dirty="0"/>
              <a:t>Moffitt</a:t>
            </a:r>
            <a:r>
              <a:rPr spc="5" dirty="0"/>
              <a:t> </a:t>
            </a:r>
            <a:r>
              <a:rPr dirty="0"/>
              <a:t>program</a:t>
            </a:r>
            <a:r>
              <a:rPr spc="10" dirty="0"/>
              <a:t> </a:t>
            </a:r>
            <a:r>
              <a:rPr spc="-20" dirty="0"/>
              <a:t>pause</a:t>
            </a:r>
          </a:p>
        </p:txBody>
      </p:sp>
      <p:sp>
        <p:nvSpPr>
          <p:cNvPr id="3" name="object 3"/>
          <p:cNvSpPr txBox="1"/>
          <p:nvPr/>
        </p:nvSpPr>
        <p:spPr>
          <a:xfrm>
            <a:off x="301472" y="4463769"/>
            <a:ext cx="5563235" cy="299720"/>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181B1F"/>
                </a:solidFill>
                <a:latin typeface="Arial"/>
                <a:cs typeface="Arial"/>
              </a:rPr>
              <a:t>Notes:</a:t>
            </a:r>
            <a:endParaRPr sz="600">
              <a:latin typeface="Arial"/>
              <a:cs typeface="Arial"/>
            </a:endParaRPr>
          </a:p>
          <a:p>
            <a:pPr marL="69215" indent="-56515">
              <a:lnSpc>
                <a:spcPct val="100000"/>
              </a:lnSpc>
              <a:buChar char="•"/>
              <a:tabLst>
                <a:tab pos="69215" algn="l"/>
              </a:tabLst>
            </a:pPr>
            <a:r>
              <a:rPr sz="600" dirty="0">
                <a:solidFill>
                  <a:srgbClr val="181B1F"/>
                </a:solidFill>
                <a:latin typeface="Arial"/>
                <a:cs typeface="Arial"/>
              </a:rPr>
              <a:t>Oncologist</a:t>
            </a:r>
            <a:r>
              <a:rPr sz="600" spc="-45" dirty="0">
                <a:solidFill>
                  <a:srgbClr val="181B1F"/>
                </a:solidFill>
                <a:latin typeface="Arial"/>
                <a:cs typeface="Arial"/>
              </a:rPr>
              <a:t> </a:t>
            </a:r>
            <a:r>
              <a:rPr sz="600" dirty="0">
                <a:solidFill>
                  <a:srgbClr val="181B1F"/>
                </a:solidFill>
                <a:latin typeface="Arial"/>
                <a:cs typeface="Arial"/>
              </a:rPr>
              <a:t>exposure</a:t>
            </a:r>
            <a:r>
              <a:rPr sz="600" spc="-15" dirty="0">
                <a:solidFill>
                  <a:srgbClr val="181B1F"/>
                </a:solidFill>
                <a:latin typeface="Arial"/>
                <a:cs typeface="Arial"/>
              </a:rPr>
              <a:t> </a:t>
            </a:r>
            <a:r>
              <a:rPr sz="600" dirty="0">
                <a:solidFill>
                  <a:srgbClr val="181B1F"/>
                </a:solidFill>
                <a:latin typeface="Arial"/>
                <a:cs typeface="Arial"/>
              </a:rPr>
              <a:t>between</a:t>
            </a:r>
            <a:r>
              <a:rPr sz="600" spc="-10" dirty="0">
                <a:solidFill>
                  <a:srgbClr val="181B1F"/>
                </a:solidFill>
                <a:latin typeface="Arial"/>
                <a:cs typeface="Arial"/>
              </a:rPr>
              <a:t> </a:t>
            </a:r>
            <a:r>
              <a:rPr sz="600" dirty="0">
                <a:solidFill>
                  <a:srgbClr val="181B1F"/>
                </a:solidFill>
                <a:latin typeface="Arial"/>
                <a:cs typeface="Arial"/>
              </a:rPr>
              <a:t>payer</a:t>
            </a:r>
            <a:r>
              <a:rPr sz="600" spc="-20" dirty="0">
                <a:solidFill>
                  <a:srgbClr val="181B1F"/>
                </a:solidFill>
                <a:latin typeface="Arial"/>
                <a:cs typeface="Arial"/>
              </a:rPr>
              <a:t> </a:t>
            </a:r>
            <a:r>
              <a:rPr sz="600" dirty="0">
                <a:solidFill>
                  <a:srgbClr val="181B1F"/>
                </a:solidFill>
                <a:latin typeface="Arial"/>
                <a:cs typeface="Arial"/>
              </a:rPr>
              <a:t>pathways</a:t>
            </a:r>
            <a:r>
              <a:rPr sz="600" spc="-15" dirty="0">
                <a:solidFill>
                  <a:srgbClr val="181B1F"/>
                </a:solidFill>
                <a:latin typeface="Arial"/>
                <a:cs typeface="Arial"/>
              </a:rPr>
              <a:t> </a:t>
            </a:r>
            <a:r>
              <a:rPr sz="600" dirty="0">
                <a:solidFill>
                  <a:srgbClr val="181B1F"/>
                </a:solidFill>
                <a:latin typeface="Arial"/>
                <a:cs typeface="Arial"/>
              </a:rPr>
              <a:t>and</a:t>
            </a:r>
            <a:r>
              <a:rPr sz="600" spc="-25" dirty="0">
                <a:solidFill>
                  <a:srgbClr val="181B1F"/>
                </a:solidFill>
                <a:latin typeface="Arial"/>
                <a:cs typeface="Arial"/>
              </a:rPr>
              <a:t> </a:t>
            </a:r>
            <a:r>
              <a:rPr sz="600" dirty="0">
                <a:solidFill>
                  <a:srgbClr val="181B1F"/>
                </a:solidFill>
                <a:latin typeface="Arial"/>
                <a:cs typeface="Arial"/>
              </a:rPr>
              <a:t>provider</a:t>
            </a:r>
            <a:r>
              <a:rPr sz="600" spc="-40" dirty="0">
                <a:solidFill>
                  <a:srgbClr val="181B1F"/>
                </a:solidFill>
                <a:latin typeface="Arial"/>
                <a:cs typeface="Arial"/>
              </a:rPr>
              <a:t> </a:t>
            </a:r>
            <a:r>
              <a:rPr sz="600" dirty="0">
                <a:solidFill>
                  <a:srgbClr val="181B1F"/>
                </a:solidFill>
                <a:latin typeface="Arial"/>
                <a:cs typeface="Arial"/>
              </a:rPr>
              <a:t>pathways</a:t>
            </a:r>
            <a:r>
              <a:rPr sz="600" spc="-15" dirty="0">
                <a:solidFill>
                  <a:srgbClr val="181B1F"/>
                </a:solidFill>
                <a:latin typeface="Arial"/>
                <a:cs typeface="Arial"/>
              </a:rPr>
              <a:t> </a:t>
            </a:r>
            <a:r>
              <a:rPr sz="600" dirty="0">
                <a:solidFill>
                  <a:srgbClr val="181B1F"/>
                </a:solidFill>
                <a:latin typeface="Arial"/>
                <a:cs typeface="Arial"/>
              </a:rPr>
              <a:t>is</a:t>
            </a:r>
            <a:r>
              <a:rPr sz="600" spc="-35" dirty="0">
                <a:solidFill>
                  <a:srgbClr val="181B1F"/>
                </a:solidFill>
                <a:latin typeface="Arial"/>
                <a:cs typeface="Arial"/>
              </a:rPr>
              <a:t> </a:t>
            </a:r>
            <a:r>
              <a:rPr sz="600" dirty="0">
                <a:solidFill>
                  <a:srgbClr val="181B1F"/>
                </a:solidFill>
                <a:latin typeface="Arial"/>
                <a:cs typeface="Arial"/>
              </a:rPr>
              <a:t>not</a:t>
            </a:r>
            <a:r>
              <a:rPr sz="600" spc="-25" dirty="0">
                <a:solidFill>
                  <a:srgbClr val="181B1F"/>
                </a:solidFill>
                <a:latin typeface="Arial"/>
                <a:cs typeface="Arial"/>
              </a:rPr>
              <a:t> </a:t>
            </a:r>
            <a:r>
              <a:rPr sz="600" dirty="0">
                <a:solidFill>
                  <a:srgbClr val="181B1F"/>
                </a:solidFill>
                <a:latin typeface="Arial"/>
                <a:cs typeface="Arial"/>
              </a:rPr>
              <a:t>mutually</a:t>
            </a:r>
            <a:r>
              <a:rPr sz="600" spc="-25" dirty="0">
                <a:solidFill>
                  <a:srgbClr val="181B1F"/>
                </a:solidFill>
                <a:latin typeface="Arial"/>
                <a:cs typeface="Arial"/>
              </a:rPr>
              <a:t> </a:t>
            </a:r>
            <a:r>
              <a:rPr sz="600" dirty="0">
                <a:solidFill>
                  <a:srgbClr val="181B1F"/>
                </a:solidFill>
                <a:latin typeface="Arial"/>
                <a:cs typeface="Arial"/>
              </a:rPr>
              <a:t>exclusive;</a:t>
            </a:r>
            <a:r>
              <a:rPr sz="600" spc="-30" dirty="0">
                <a:solidFill>
                  <a:srgbClr val="181B1F"/>
                </a:solidFill>
                <a:latin typeface="Arial"/>
                <a:cs typeface="Arial"/>
              </a:rPr>
              <a:t> </a:t>
            </a:r>
            <a:r>
              <a:rPr sz="600" dirty="0">
                <a:solidFill>
                  <a:srgbClr val="181B1F"/>
                </a:solidFill>
                <a:latin typeface="Arial"/>
                <a:cs typeface="Arial"/>
              </a:rPr>
              <a:t>tumor</a:t>
            </a:r>
            <a:r>
              <a:rPr sz="600" spc="-10" dirty="0">
                <a:solidFill>
                  <a:srgbClr val="181B1F"/>
                </a:solidFill>
                <a:latin typeface="Arial"/>
                <a:cs typeface="Arial"/>
              </a:rPr>
              <a:t> </a:t>
            </a:r>
            <a:r>
              <a:rPr sz="600" dirty="0">
                <a:solidFill>
                  <a:srgbClr val="181B1F"/>
                </a:solidFill>
                <a:latin typeface="Arial"/>
                <a:cs typeface="Arial"/>
              </a:rPr>
              <a:t>type</a:t>
            </a:r>
            <a:r>
              <a:rPr sz="600" spc="-35" dirty="0">
                <a:solidFill>
                  <a:srgbClr val="181B1F"/>
                </a:solidFill>
                <a:latin typeface="Arial"/>
                <a:cs typeface="Arial"/>
              </a:rPr>
              <a:t> </a:t>
            </a:r>
            <a:r>
              <a:rPr sz="600" dirty="0">
                <a:solidFill>
                  <a:srgbClr val="181B1F"/>
                </a:solidFill>
                <a:latin typeface="Arial"/>
                <a:cs typeface="Arial"/>
              </a:rPr>
              <a:t>coverage</a:t>
            </a:r>
            <a:r>
              <a:rPr sz="600" spc="-20" dirty="0">
                <a:solidFill>
                  <a:srgbClr val="181B1F"/>
                </a:solidFill>
                <a:latin typeface="Arial"/>
                <a:cs typeface="Arial"/>
              </a:rPr>
              <a:t> </a:t>
            </a:r>
            <a:r>
              <a:rPr sz="600" dirty="0">
                <a:solidFill>
                  <a:srgbClr val="181B1F"/>
                </a:solidFill>
                <a:latin typeface="Arial"/>
                <a:cs typeface="Arial"/>
              </a:rPr>
              <a:t>may</a:t>
            </a:r>
            <a:r>
              <a:rPr sz="600" spc="-15" dirty="0">
                <a:solidFill>
                  <a:srgbClr val="181B1F"/>
                </a:solidFill>
                <a:latin typeface="Arial"/>
                <a:cs typeface="Arial"/>
              </a:rPr>
              <a:t> </a:t>
            </a:r>
            <a:r>
              <a:rPr sz="600" dirty="0">
                <a:solidFill>
                  <a:srgbClr val="181B1F"/>
                </a:solidFill>
                <a:latin typeface="Arial"/>
                <a:cs typeface="Arial"/>
              </a:rPr>
              <a:t>limit</a:t>
            </a:r>
            <a:r>
              <a:rPr sz="600" spc="-25" dirty="0">
                <a:solidFill>
                  <a:srgbClr val="181B1F"/>
                </a:solidFill>
                <a:latin typeface="Arial"/>
                <a:cs typeface="Arial"/>
              </a:rPr>
              <a:t> </a:t>
            </a:r>
            <a:r>
              <a:rPr sz="600" spc="-10" dirty="0">
                <a:solidFill>
                  <a:srgbClr val="181B1F"/>
                </a:solidFill>
                <a:latin typeface="Arial"/>
                <a:cs typeface="Arial"/>
              </a:rPr>
              <a:t>exposure</a:t>
            </a:r>
            <a:endParaRPr sz="600">
              <a:latin typeface="Arial"/>
              <a:cs typeface="Arial"/>
            </a:endParaRPr>
          </a:p>
          <a:p>
            <a:pPr marL="69215" indent="-56515">
              <a:lnSpc>
                <a:spcPct val="100000"/>
              </a:lnSpc>
              <a:buChar char="•"/>
              <a:tabLst>
                <a:tab pos="69215" algn="l"/>
              </a:tabLst>
            </a:pPr>
            <a:r>
              <a:rPr sz="600" dirty="0">
                <a:solidFill>
                  <a:srgbClr val="181B1F"/>
                </a:solidFill>
                <a:latin typeface="Arial"/>
                <a:cs typeface="Arial"/>
              </a:rPr>
              <a:t>Accounts</a:t>
            </a:r>
            <a:r>
              <a:rPr sz="600" spc="-20" dirty="0">
                <a:solidFill>
                  <a:srgbClr val="181B1F"/>
                </a:solidFill>
                <a:latin typeface="Arial"/>
                <a:cs typeface="Arial"/>
              </a:rPr>
              <a:t> </a:t>
            </a:r>
            <a:r>
              <a:rPr sz="600" dirty="0">
                <a:solidFill>
                  <a:srgbClr val="181B1F"/>
                </a:solidFill>
                <a:latin typeface="Arial"/>
                <a:cs typeface="Arial"/>
              </a:rPr>
              <a:t>with</a:t>
            </a:r>
            <a:r>
              <a:rPr sz="600" spc="-15" dirty="0">
                <a:solidFill>
                  <a:srgbClr val="181B1F"/>
                </a:solidFill>
                <a:latin typeface="Arial"/>
                <a:cs typeface="Arial"/>
              </a:rPr>
              <a:t> </a:t>
            </a:r>
            <a:r>
              <a:rPr sz="600" dirty="0">
                <a:solidFill>
                  <a:srgbClr val="181B1F"/>
                </a:solidFill>
                <a:latin typeface="Arial"/>
                <a:cs typeface="Arial"/>
              </a:rPr>
              <a:t>no</a:t>
            </a:r>
            <a:r>
              <a:rPr sz="600" spc="-15" dirty="0">
                <a:solidFill>
                  <a:srgbClr val="181B1F"/>
                </a:solidFill>
                <a:latin typeface="Arial"/>
                <a:cs typeface="Arial"/>
              </a:rPr>
              <a:t> </a:t>
            </a:r>
            <a:r>
              <a:rPr sz="600" dirty="0">
                <a:solidFill>
                  <a:srgbClr val="181B1F"/>
                </a:solidFill>
                <a:latin typeface="Arial"/>
                <a:cs typeface="Arial"/>
              </a:rPr>
              <a:t>formal</a:t>
            </a:r>
            <a:r>
              <a:rPr sz="600" spc="-5" dirty="0">
                <a:solidFill>
                  <a:srgbClr val="181B1F"/>
                </a:solidFill>
                <a:latin typeface="Arial"/>
                <a:cs typeface="Arial"/>
              </a:rPr>
              <a:t> </a:t>
            </a:r>
            <a:r>
              <a:rPr sz="600" dirty="0">
                <a:solidFill>
                  <a:srgbClr val="181B1F"/>
                </a:solidFill>
                <a:latin typeface="Arial"/>
                <a:cs typeface="Arial"/>
              </a:rPr>
              <a:t>exposure may</a:t>
            </a:r>
            <a:r>
              <a:rPr sz="600" spc="-5" dirty="0">
                <a:solidFill>
                  <a:srgbClr val="181B1F"/>
                </a:solidFill>
                <a:latin typeface="Arial"/>
                <a:cs typeface="Arial"/>
              </a:rPr>
              <a:t> </a:t>
            </a:r>
            <a:r>
              <a:rPr sz="600" dirty="0">
                <a:solidFill>
                  <a:srgbClr val="181B1F"/>
                </a:solidFill>
                <a:latin typeface="Arial"/>
                <a:cs typeface="Arial"/>
              </a:rPr>
              <a:t>standardize</a:t>
            </a:r>
            <a:r>
              <a:rPr sz="600" spc="-25" dirty="0">
                <a:solidFill>
                  <a:srgbClr val="181B1F"/>
                </a:solidFill>
                <a:latin typeface="Arial"/>
                <a:cs typeface="Arial"/>
              </a:rPr>
              <a:t> </a:t>
            </a:r>
            <a:r>
              <a:rPr sz="600" dirty="0">
                <a:solidFill>
                  <a:srgbClr val="181B1F"/>
                </a:solidFill>
                <a:latin typeface="Arial"/>
                <a:cs typeface="Arial"/>
              </a:rPr>
              <a:t>care</a:t>
            </a:r>
            <a:r>
              <a:rPr sz="600" spc="-25" dirty="0">
                <a:solidFill>
                  <a:srgbClr val="181B1F"/>
                </a:solidFill>
                <a:latin typeface="Arial"/>
                <a:cs typeface="Arial"/>
              </a:rPr>
              <a:t> </a:t>
            </a:r>
            <a:r>
              <a:rPr sz="600" dirty="0">
                <a:solidFill>
                  <a:srgbClr val="181B1F"/>
                </a:solidFill>
                <a:latin typeface="Arial"/>
                <a:cs typeface="Arial"/>
              </a:rPr>
              <a:t>via</a:t>
            </a:r>
            <a:r>
              <a:rPr sz="600" spc="-15" dirty="0">
                <a:solidFill>
                  <a:srgbClr val="181B1F"/>
                </a:solidFill>
                <a:latin typeface="Arial"/>
                <a:cs typeface="Arial"/>
              </a:rPr>
              <a:t> </a:t>
            </a:r>
            <a:r>
              <a:rPr sz="600" dirty="0">
                <a:solidFill>
                  <a:srgbClr val="181B1F"/>
                </a:solidFill>
                <a:latin typeface="Arial"/>
                <a:cs typeface="Arial"/>
              </a:rPr>
              <a:t>internal</a:t>
            </a:r>
            <a:r>
              <a:rPr sz="600" spc="-30" dirty="0">
                <a:solidFill>
                  <a:srgbClr val="181B1F"/>
                </a:solidFill>
                <a:latin typeface="Arial"/>
                <a:cs typeface="Arial"/>
              </a:rPr>
              <a:t> </a:t>
            </a:r>
            <a:r>
              <a:rPr sz="600" dirty="0">
                <a:solidFill>
                  <a:srgbClr val="181B1F"/>
                </a:solidFill>
                <a:latin typeface="Arial"/>
                <a:cs typeface="Arial"/>
              </a:rPr>
              <a:t>pathways</a:t>
            </a:r>
            <a:r>
              <a:rPr sz="600" spc="-5" dirty="0">
                <a:solidFill>
                  <a:srgbClr val="181B1F"/>
                </a:solidFill>
                <a:latin typeface="Arial"/>
                <a:cs typeface="Arial"/>
              </a:rPr>
              <a:t> </a:t>
            </a:r>
            <a:r>
              <a:rPr sz="600" dirty="0">
                <a:solidFill>
                  <a:srgbClr val="181B1F"/>
                </a:solidFill>
                <a:latin typeface="Arial"/>
                <a:cs typeface="Arial"/>
              </a:rPr>
              <a:t>(~10%</a:t>
            </a:r>
            <a:r>
              <a:rPr sz="600" spc="-20" dirty="0">
                <a:solidFill>
                  <a:srgbClr val="181B1F"/>
                </a:solidFill>
                <a:latin typeface="Arial"/>
                <a:cs typeface="Arial"/>
              </a:rPr>
              <a:t> </a:t>
            </a:r>
            <a:r>
              <a:rPr sz="600" dirty="0">
                <a:solidFill>
                  <a:srgbClr val="181B1F"/>
                </a:solidFill>
                <a:latin typeface="Arial"/>
                <a:cs typeface="Arial"/>
              </a:rPr>
              <a:t>onc.</a:t>
            </a:r>
            <a:r>
              <a:rPr sz="600" spc="-15" dirty="0">
                <a:solidFill>
                  <a:srgbClr val="181B1F"/>
                </a:solidFill>
                <a:latin typeface="Arial"/>
                <a:cs typeface="Arial"/>
              </a:rPr>
              <a:t> </a:t>
            </a:r>
            <a:r>
              <a:rPr sz="600" dirty="0">
                <a:solidFill>
                  <a:srgbClr val="181B1F"/>
                </a:solidFill>
                <a:latin typeface="Arial"/>
                <a:cs typeface="Arial"/>
              </a:rPr>
              <a:t>exposure),</a:t>
            </a:r>
            <a:r>
              <a:rPr sz="600" spc="-15" dirty="0">
                <a:solidFill>
                  <a:srgbClr val="181B1F"/>
                </a:solidFill>
                <a:latin typeface="Arial"/>
                <a:cs typeface="Arial"/>
              </a:rPr>
              <a:t> </a:t>
            </a:r>
            <a:r>
              <a:rPr sz="600" spc="-10" dirty="0">
                <a:solidFill>
                  <a:srgbClr val="181B1F"/>
                </a:solidFill>
                <a:latin typeface="Arial"/>
                <a:cs typeface="Arial"/>
              </a:rPr>
              <a:t>formulary</a:t>
            </a:r>
            <a:r>
              <a:rPr sz="600" spc="-30" dirty="0">
                <a:solidFill>
                  <a:srgbClr val="181B1F"/>
                </a:solidFill>
                <a:latin typeface="Arial"/>
                <a:cs typeface="Arial"/>
              </a:rPr>
              <a:t> </a:t>
            </a:r>
            <a:r>
              <a:rPr sz="600" spc="-10" dirty="0">
                <a:solidFill>
                  <a:srgbClr val="181B1F"/>
                </a:solidFill>
                <a:latin typeface="Arial"/>
                <a:cs typeface="Arial"/>
              </a:rPr>
              <a:t>management,</a:t>
            </a:r>
            <a:r>
              <a:rPr sz="600" spc="20" dirty="0">
                <a:solidFill>
                  <a:srgbClr val="181B1F"/>
                </a:solidFill>
                <a:latin typeface="Arial"/>
                <a:cs typeface="Arial"/>
              </a:rPr>
              <a:t> </a:t>
            </a:r>
            <a:r>
              <a:rPr sz="600" dirty="0">
                <a:solidFill>
                  <a:srgbClr val="181B1F"/>
                </a:solidFill>
                <a:latin typeface="Arial"/>
                <a:cs typeface="Arial"/>
              </a:rPr>
              <a:t>or</a:t>
            </a:r>
            <a:r>
              <a:rPr sz="600" spc="-10" dirty="0">
                <a:solidFill>
                  <a:srgbClr val="181B1F"/>
                </a:solidFill>
                <a:latin typeface="Arial"/>
                <a:cs typeface="Arial"/>
              </a:rPr>
              <a:t> </a:t>
            </a:r>
            <a:r>
              <a:rPr sz="600" dirty="0">
                <a:solidFill>
                  <a:srgbClr val="181B1F"/>
                </a:solidFill>
                <a:latin typeface="Arial"/>
                <a:cs typeface="Arial"/>
              </a:rPr>
              <a:t>informal</a:t>
            </a:r>
            <a:r>
              <a:rPr sz="600" spc="-15" dirty="0">
                <a:solidFill>
                  <a:srgbClr val="181B1F"/>
                </a:solidFill>
                <a:latin typeface="Arial"/>
                <a:cs typeface="Arial"/>
              </a:rPr>
              <a:t> </a:t>
            </a:r>
            <a:r>
              <a:rPr sz="600" dirty="0">
                <a:solidFill>
                  <a:srgbClr val="181B1F"/>
                </a:solidFill>
                <a:latin typeface="Arial"/>
                <a:cs typeface="Arial"/>
              </a:rPr>
              <a:t>adherence</a:t>
            </a:r>
            <a:r>
              <a:rPr sz="600" spc="-15" dirty="0">
                <a:solidFill>
                  <a:srgbClr val="181B1F"/>
                </a:solidFill>
                <a:latin typeface="Arial"/>
                <a:cs typeface="Arial"/>
              </a:rPr>
              <a:t> </a:t>
            </a:r>
            <a:r>
              <a:rPr sz="600" dirty="0">
                <a:solidFill>
                  <a:srgbClr val="181B1F"/>
                </a:solidFill>
                <a:latin typeface="Arial"/>
                <a:cs typeface="Arial"/>
              </a:rPr>
              <a:t>to</a:t>
            </a:r>
            <a:r>
              <a:rPr sz="600" spc="-15" dirty="0">
                <a:solidFill>
                  <a:srgbClr val="181B1F"/>
                </a:solidFill>
                <a:latin typeface="Arial"/>
                <a:cs typeface="Arial"/>
              </a:rPr>
              <a:t> </a:t>
            </a:r>
            <a:r>
              <a:rPr sz="600" spc="-10" dirty="0">
                <a:solidFill>
                  <a:srgbClr val="181B1F"/>
                </a:solidFill>
                <a:latin typeface="Arial"/>
                <a:cs typeface="Arial"/>
              </a:rPr>
              <a:t>guidelines</a:t>
            </a:r>
            <a:endParaRPr sz="600">
              <a:latin typeface="Arial"/>
              <a:cs typeface="Arial"/>
            </a:endParaRPr>
          </a:p>
        </p:txBody>
      </p:sp>
      <p:sp>
        <p:nvSpPr>
          <p:cNvPr id="4" name="object 4"/>
          <p:cNvSpPr/>
          <p:nvPr/>
        </p:nvSpPr>
        <p:spPr>
          <a:xfrm>
            <a:off x="782339" y="3944769"/>
            <a:ext cx="7606030" cy="441325"/>
          </a:xfrm>
          <a:custGeom>
            <a:avLst/>
            <a:gdLst/>
            <a:ahLst/>
            <a:cxnLst/>
            <a:rect l="l" t="t" r="r" b="b"/>
            <a:pathLst>
              <a:path w="7606030" h="441325">
                <a:moveTo>
                  <a:pt x="7605788" y="0"/>
                </a:moveTo>
                <a:lnTo>
                  <a:pt x="163360" y="0"/>
                </a:lnTo>
                <a:lnTo>
                  <a:pt x="119932" y="5835"/>
                </a:lnTo>
                <a:lnTo>
                  <a:pt x="80909" y="22303"/>
                </a:lnTo>
                <a:lnTo>
                  <a:pt x="47847" y="47847"/>
                </a:lnTo>
                <a:lnTo>
                  <a:pt x="22303" y="80909"/>
                </a:lnTo>
                <a:lnTo>
                  <a:pt x="5835" y="119932"/>
                </a:lnTo>
                <a:lnTo>
                  <a:pt x="0" y="163360"/>
                </a:lnTo>
                <a:lnTo>
                  <a:pt x="0" y="441020"/>
                </a:lnTo>
                <a:lnTo>
                  <a:pt x="7442428" y="441020"/>
                </a:lnTo>
                <a:lnTo>
                  <a:pt x="7485856" y="435184"/>
                </a:lnTo>
                <a:lnTo>
                  <a:pt x="7524879" y="418716"/>
                </a:lnTo>
                <a:lnTo>
                  <a:pt x="7557941" y="393172"/>
                </a:lnTo>
                <a:lnTo>
                  <a:pt x="7583485" y="360110"/>
                </a:lnTo>
                <a:lnTo>
                  <a:pt x="7599953" y="321087"/>
                </a:lnTo>
                <a:lnTo>
                  <a:pt x="7605788" y="277660"/>
                </a:lnTo>
                <a:lnTo>
                  <a:pt x="7605788" y="0"/>
                </a:lnTo>
                <a:close/>
              </a:path>
            </a:pathLst>
          </a:custGeom>
          <a:solidFill>
            <a:srgbClr val="B3D5F0">
              <a:alpha val="39605"/>
            </a:srgbClr>
          </a:solidFill>
        </p:spPr>
        <p:txBody>
          <a:bodyPr wrap="square" lIns="0" tIns="0" rIns="0" bIns="0" rtlCol="0"/>
          <a:lstStyle/>
          <a:p>
            <a:endParaRPr/>
          </a:p>
        </p:txBody>
      </p:sp>
      <p:sp>
        <p:nvSpPr>
          <p:cNvPr id="5" name="object 5"/>
          <p:cNvSpPr txBox="1"/>
          <p:nvPr/>
        </p:nvSpPr>
        <p:spPr>
          <a:xfrm>
            <a:off x="1676806" y="4012374"/>
            <a:ext cx="5816600" cy="299720"/>
          </a:xfrm>
          <a:prstGeom prst="rect">
            <a:avLst/>
          </a:prstGeom>
        </p:spPr>
        <p:txBody>
          <a:bodyPr vert="horz" wrap="square" lIns="0" tIns="12700" rIns="0" bIns="0" rtlCol="0">
            <a:spAutoFit/>
          </a:bodyPr>
          <a:lstStyle/>
          <a:p>
            <a:pPr marL="86995" marR="5080" indent="-74930">
              <a:lnSpc>
                <a:spcPct val="100000"/>
              </a:lnSpc>
              <a:spcBef>
                <a:spcPts val="100"/>
              </a:spcBef>
            </a:pPr>
            <a:r>
              <a:rPr sz="900" b="1" dirty="0">
                <a:solidFill>
                  <a:srgbClr val="065BAA"/>
                </a:solidFill>
                <a:latin typeface="Arial"/>
                <a:cs typeface="Arial"/>
              </a:rPr>
              <a:t>As of</a:t>
            </a:r>
            <a:r>
              <a:rPr sz="900" b="1" spc="-25" dirty="0">
                <a:solidFill>
                  <a:srgbClr val="065BAA"/>
                </a:solidFill>
                <a:latin typeface="Arial"/>
                <a:cs typeface="Arial"/>
              </a:rPr>
              <a:t> </a:t>
            </a:r>
            <a:r>
              <a:rPr sz="900" b="1" dirty="0">
                <a:solidFill>
                  <a:srgbClr val="065BAA"/>
                </a:solidFill>
                <a:latin typeface="Arial"/>
                <a:cs typeface="Arial"/>
              </a:rPr>
              <a:t>24Q4,</a:t>
            </a:r>
            <a:r>
              <a:rPr sz="900" b="1" spc="-25" dirty="0">
                <a:solidFill>
                  <a:srgbClr val="065BAA"/>
                </a:solidFill>
                <a:latin typeface="Arial"/>
                <a:cs typeface="Arial"/>
              </a:rPr>
              <a:t> </a:t>
            </a:r>
            <a:r>
              <a:rPr sz="900" b="1" dirty="0">
                <a:solidFill>
                  <a:srgbClr val="065BAA"/>
                </a:solidFill>
                <a:latin typeface="Arial"/>
                <a:cs typeface="Arial"/>
              </a:rPr>
              <a:t>~65%</a:t>
            </a:r>
            <a:r>
              <a:rPr sz="900" b="1" spc="-20" dirty="0">
                <a:solidFill>
                  <a:srgbClr val="065BAA"/>
                </a:solidFill>
                <a:latin typeface="Arial"/>
                <a:cs typeface="Arial"/>
              </a:rPr>
              <a:t> </a:t>
            </a:r>
            <a:r>
              <a:rPr sz="900" b="1" dirty="0">
                <a:solidFill>
                  <a:srgbClr val="065BAA"/>
                </a:solidFill>
                <a:latin typeface="Arial"/>
                <a:cs typeface="Arial"/>
              </a:rPr>
              <a:t>of</a:t>
            </a:r>
            <a:r>
              <a:rPr sz="900" b="1" spc="-15" dirty="0">
                <a:solidFill>
                  <a:srgbClr val="065BAA"/>
                </a:solidFill>
                <a:latin typeface="Arial"/>
                <a:cs typeface="Arial"/>
              </a:rPr>
              <a:t> </a:t>
            </a:r>
            <a:r>
              <a:rPr sz="900" b="1" dirty="0">
                <a:solidFill>
                  <a:srgbClr val="065BAA"/>
                </a:solidFill>
                <a:latin typeface="Arial"/>
                <a:cs typeface="Arial"/>
              </a:rPr>
              <a:t>US</a:t>
            </a:r>
            <a:r>
              <a:rPr sz="900" b="1" spc="-15" dirty="0">
                <a:solidFill>
                  <a:srgbClr val="065BAA"/>
                </a:solidFill>
                <a:latin typeface="Arial"/>
                <a:cs typeface="Arial"/>
              </a:rPr>
              <a:t> </a:t>
            </a:r>
            <a:r>
              <a:rPr sz="900" b="1" dirty="0">
                <a:solidFill>
                  <a:srgbClr val="065BAA"/>
                </a:solidFill>
                <a:latin typeface="Arial"/>
                <a:cs typeface="Arial"/>
              </a:rPr>
              <a:t>oncologists</a:t>
            </a:r>
            <a:r>
              <a:rPr sz="900" b="1" spc="-45" dirty="0">
                <a:solidFill>
                  <a:srgbClr val="065BAA"/>
                </a:solidFill>
                <a:latin typeface="Arial"/>
                <a:cs typeface="Arial"/>
              </a:rPr>
              <a:t> </a:t>
            </a:r>
            <a:r>
              <a:rPr sz="900" b="1" dirty="0">
                <a:solidFill>
                  <a:srgbClr val="065BAA"/>
                </a:solidFill>
                <a:latin typeface="Arial"/>
                <a:cs typeface="Arial"/>
              </a:rPr>
              <a:t>are</a:t>
            </a:r>
            <a:r>
              <a:rPr sz="900" b="1" spc="-10" dirty="0">
                <a:solidFill>
                  <a:srgbClr val="065BAA"/>
                </a:solidFill>
                <a:latin typeface="Arial"/>
                <a:cs typeface="Arial"/>
              </a:rPr>
              <a:t> </a:t>
            </a:r>
            <a:r>
              <a:rPr sz="900" b="1" dirty="0">
                <a:solidFill>
                  <a:srgbClr val="065BAA"/>
                </a:solidFill>
                <a:latin typeface="Arial"/>
                <a:cs typeface="Arial"/>
              </a:rPr>
              <a:t>exposed</a:t>
            </a:r>
            <a:r>
              <a:rPr sz="900" b="1" spc="-30" dirty="0">
                <a:solidFill>
                  <a:srgbClr val="065BAA"/>
                </a:solidFill>
                <a:latin typeface="Arial"/>
                <a:cs typeface="Arial"/>
              </a:rPr>
              <a:t> </a:t>
            </a:r>
            <a:r>
              <a:rPr sz="900" b="1" dirty="0">
                <a:solidFill>
                  <a:srgbClr val="065BAA"/>
                </a:solidFill>
                <a:latin typeface="Arial"/>
                <a:cs typeface="Arial"/>
              </a:rPr>
              <a:t>to</a:t>
            </a:r>
            <a:r>
              <a:rPr sz="900" b="1" spc="-25" dirty="0">
                <a:solidFill>
                  <a:srgbClr val="065BAA"/>
                </a:solidFill>
                <a:latin typeface="Arial"/>
                <a:cs typeface="Arial"/>
              </a:rPr>
              <a:t> </a:t>
            </a:r>
            <a:r>
              <a:rPr sz="900" b="1" dirty="0">
                <a:solidFill>
                  <a:srgbClr val="065BAA"/>
                </a:solidFill>
                <a:latin typeface="Arial"/>
                <a:cs typeface="Arial"/>
              </a:rPr>
              <a:t>3rd</a:t>
            </a:r>
            <a:r>
              <a:rPr sz="900" b="1" spc="-10" dirty="0">
                <a:solidFill>
                  <a:srgbClr val="065BAA"/>
                </a:solidFill>
                <a:latin typeface="Arial"/>
                <a:cs typeface="Arial"/>
              </a:rPr>
              <a:t> </a:t>
            </a:r>
            <a:r>
              <a:rPr sz="900" b="1" dirty="0">
                <a:solidFill>
                  <a:srgbClr val="065BAA"/>
                </a:solidFill>
                <a:latin typeface="Arial"/>
                <a:cs typeface="Arial"/>
              </a:rPr>
              <a:t>party</a:t>
            </a:r>
            <a:r>
              <a:rPr sz="900" b="1" spc="-25" dirty="0">
                <a:solidFill>
                  <a:srgbClr val="065BAA"/>
                </a:solidFill>
                <a:latin typeface="Arial"/>
                <a:cs typeface="Arial"/>
              </a:rPr>
              <a:t> </a:t>
            </a:r>
            <a:r>
              <a:rPr sz="900" b="1" dirty="0">
                <a:solidFill>
                  <a:srgbClr val="065BAA"/>
                </a:solidFill>
                <a:latin typeface="Arial"/>
                <a:cs typeface="Arial"/>
              </a:rPr>
              <a:t>pathways,</a:t>
            </a:r>
            <a:r>
              <a:rPr sz="900" b="1" spc="-15" dirty="0">
                <a:solidFill>
                  <a:srgbClr val="065BAA"/>
                </a:solidFill>
                <a:latin typeface="Arial"/>
                <a:cs typeface="Arial"/>
              </a:rPr>
              <a:t> </a:t>
            </a:r>
            <a:r>
              <a:rPr sz="900" b="1" dirty="0">
                <a:solidFill>
                  <a:srgbClr val="065BAA"/>
                </a:solidFill>
                <a:latin typeface="Arial"/>
                <a:cs typeface="Arial"/>
              </a:rPr>
              <a:t>including</a:t>
            </a:r>
            <a:r>
              <a:rPr sz="900" b="1" spc="-30" dirty="0">
                <a:solidFill>
                  <a:srgbClr val="065BAA"/>
                </a:solidFill>
                <a:latin typeface="Arial"/>
                <a:cs typeface="Arial"/>
              </a:rPr>
              <a:t> </a:t>
            </a:r>
            <a:r>
              <a:rPr sz="900" b="1" dirty="0">
                <a:solidFill>
                  <a:srgbClr val="065BAA"/>
                </a:solidFill>
                <a:latin typeface="Arial"/>
                <a:cs typeface="Arial"/>
              </a:rPr>
              <a:t>pathways used</a:t>
            </a:r>
            <a:r>
              <a:rPr sz="900" b="1" spc="-25" dirty="0">
                <a:solidFill>
                  <a:srgbClr val="065BAA"/>
                </a:solidFill>
                <a:latin typeface="Arial"/>
                <a:cs typeface="Arial"/>
              </a:rPr>
              <a:t> </a:t>
            </a:r>
            <a:r>
              <a:rPr sz="900" b="1" dirty="0">
                <a:solidFill>
                  <a:srgbClr val="065BAA"/>
                </a:solidFill>
                <a:latin typeface="Arial"/>
                <a:cs typeface="Arial"/>
              </a:rPr>
              <a:t>by</a:t>
            </a:r>
            <a:r>
              <a:rPr sz="900" b="1" spc="-20" dirty="0">
                <a:solidFill>
                  <a:srgbClr val="065BAA"/>
                </a:solidFill>
                <a:latin typeface="Arial"/>
                <a:cs typeface="Arial"/>
              </a:rPr>
              <a:t> </a:t>
            </a:r>
            <a:r>
              <a:rPr sz="900" b="1" spc="-10" dirty="0">
                <a:solidFill>
                  <a:srgbClr val="065BAA"/>
                </a:solidFill>
                <a:latin typeface="Arial"/>
                <a:cs typeface="Arial"/>
              </a:rPr>
              <a:t>payer </a:t>
            </a:r>
            <a:r>
              <a:rPr sz="900" b="1" dirty="0">
                <a:solidFill>
                  <a:srgbClr val="065BAA"/>
                </a:solidFill>
                <a:latin typeface="Arial"/>
                <a:cs typeface="Arial"/>
              </a:rPr>
              <a:t>plans</a:t>
            </a:r>
            <a:r>
              <a:rPr sz="900" b="1" spc="-25" dirty="0">
                <a:solidFill>
                  <a:srgbClr val="065BAA"/>
                </a:solidFill>
                <a:latin typeface="Arial"/>
                <a:cs typeface="Arial"/>
              </a:rPr>
              <a:t> </a:t>
            </a:r>
            <a:r>
              <a:rPr sz="900" b="1" dirty="0">
                <a:solidFill>
                  <a:srgbClr val="065BAA"/>
                </a:solidFill>
                <a:latin typeface="Arial"/>
                <a:cs typeface="Arial"/>
              </a:rPr>
              <a:t>and</a:t>
            </a:r>
            <a:r>
              <a:rPr sz="900" b="1" spc="-25" dirty="0">
                <a:solidFill>
                  <a:srgbClr val="065BAA"/>
                </a:solidFill>
                <a:latin typeface="Arial"/>
                <a:cs typeface="Arial"/>
              </a:rPr>
              <a:t> </a:t>
            </a:r>
            <a:r>
              <a:rPr sz="900" b="1" spc="-10" dirty="0">
                <a:solidFill>
                  <a:srgbClr val="065BAA"/>
                </a:solidFill>
                <a:latin typeface="Arial"/>
                <a:cs typeface="Arial"/>
              </a:rPr>
              <a:t>EMR-</a:t>
            </a:r>
            <a:r>
              <a:rPr sz="900" b="1" dirty="0">
                <a:solidFill>
                  <a:srgbClr val="065BAA"/>
                </a:solidFill>
                <a:latin typeface="Arial"/>
                <a:cs typeface="Arial"/>
              </a:rPr>
              <a:t>connected</a:t>
            </a:r>
            <a:r>
              <a:rPr sz="900" b="1" spc="-45" dirty="0">
                <a:solidFill>
                  <a:srgbClr val="065BAA"/>
                </a:solidFill>
                <a:latin typeface="Arial"/>
                <a:cs typeface="Arial"/>
              </a:rPr>
              <a:t> </a:t>
            </a:r>
            <a:r>
              <a:rPr sz="900" b="1" dirty="0">
                <a:solidFill>
                  <a:srgbClr val="065BAA"/>
                </a:solidFill>
                <a:latin typeface="Arial"/>
                <a:cs typeface="Arial"/>
              </a:rPr>
              <a:t>pathways used</a:t>
            </a:r>
            <a:r>
              <a:rPr sz="900" b="1" spc="-25" dirty="0">
                <a:solidFill>
                  <a:srgbClr val="065BAA"/>
                </a:solidFill>
                <a:latin typeface="Arial"/>
                <a:cs typeface="Arial"/>
              </a:rPr>
              <a:t> </a:t>
            </a:r>
            <a:r>
              <a:rPr sz="900" b="1" dirty="0">
                <a:solidFill>
                  <a:srgbClr val="065BAA"/>
                </a:solidFill>
                <a:latin typeface="Arial"/>
                <a:cs typeface="Arial"/>
              </a:rPr>
              <a:t>across</a:t>
            </a:r>
            <a:r>
              <a:rPr sz="900" b="1" spc="-30" dirty="0">
                <a:solidFill>
                  <a:srgbClr val="065BAA"/>
                </a:solidFill>
                <a:latin typeface="Arial"/>
                <a:cs typeface="Arial"/>
              </a:rPr>
              <a:t> </a:t>
            </a:r>
            <a:r>
              <a:rPr sz="900" b="1" dirty="0">
                <a:solidFill>
                  <a:srgbClr val="065BAA"/>
                </a:solidFill>
                <a:latin typeface="Arial"/>
                <a:cs typeface="Arial"/>
              </a:rPr>
              <a:t>large</a:t>
            </a:r>
            <a:r>
              <a:rPr sz="900" b="1" spc="-25" dirty="0">
                <a:solidFill>
                  <a:srgbClr val="065BAA"/>
                </a:solidFill>
                <a:latin typeface="Arial"/>
                <a:cs typeface="Arial"/>
              </a:rPr>
              <a:t> </a:t>
            </a:r>
            <a:r>
              <a:rPr sz="900" b="1" dirty="0">
                <a:solidFill>
                  <a:srgbClr val="065BAA"/>
                </a:solidFill>
                <a:latin typeface="Arial"/>
                <a:cs typeface="Arial"/>
              </a:rPr>
              <a:t>health</a:t>
            </a:r>
            <a:r>
              <a:rPr sz="900" b="1" spc="-25" dirty="0">
                <a:solidFill>
                  <a:srgbClr val="065BAA"/>
                </a:solidFill>
                <a:latin typeface="Arial"/>
                <a:cs typeface="Arial"/>
              </a:rPr>
              <a:t> </a:t>
            </a:r>
            <a:r>
              <a:rPr sz="900" b="1" dirty="0">
                <a:solidFill>
                  <a:srgbClr val="065BAA"/>
                </a:solidFill>
                <a:latin typeface="Arial"/>
                <a:cs typeface="Arial"/>
              </a:rPr>
              <a:t>systems</a:t>
            </a:r>
            <a:r>
              <a:rPr sz="900" b="1" spc="10" dirty="0">
                <a:solidFill>
                  <a:srgbClr val="065BAA"/>
                </a:solidFill>
                <a:latin typeface="Arial"/>
                <a:cs typeface="Arial"/>
              </a:rPr>
              <a:t> </a:t>
            </a:r>
            <a:r>
              <a:rPr sz="900" b="1" dirty="0">
                <a:solidFill>
                  <a:srgbClr val="065BAA"/>
                </a:solidFill>
                <a:latin typeface="Arial"/>
                <a:cs typeface="Arial"/>
              </a:rPr>
              <a:t>and</a:t>
            </a:r>
            <a:r>
              <a:rPr sz="900" b="1" spc="-25" dirty="0">
                <a:solidFill>
                  <a:srgbClr val="065BAA"/>
                </a:solidFill>
                <a:latin typeface="Arial"/>
                <a:cs typeface="Arial"/>
              </a:rPr>
              <a:t> </a:t>
            </a:r>
            <a:r>
              <a:rPr sz="900" b="1" dirty="0">
                <a:solidFill>
                  <a:srgbClr val="065BAA"/>
                </a:solidFill>
                <a:latin typeface="Arial"/>
                <a:cs typeface="Arial"/>
              </a:rPr>
              <a:t>community</a:t>
            </a:r>
            <a:r>
              <a:rPr sz="900" b="1" spc="-30" dirty="0">
                <a:solidFill>
                  <a:srgbClr val="065BAA"/>
                </a:solidFill>
                <a:latin typeface="Arial"/>
                <a:cs typeface="Arial"/>
              </a:rPr>
              <a:t> </a:t>
            </a:r>
            <a:r>
              <a:rPr sz="900" b="1" dirty="0">
                <a:solidFill>
                  <a:srgbClr val="065BAA"/>
                </a:solidFill>
                <a:latin typeface="Arial"/>
                <a:cs typeface="Arial"/>
              </a:rPr>
              <a:t>practice</a:t>
            </a:r>
            <a:r>
              <a:rPr sz="900" b="1" spc="-35" dirty="0">
                <a:solidFill>
                  <a:srgbClr val="065BAA"/>
                </a:solidFill>
                <a:latin typeface="Arial"/>
                <a:cs typeface="Arial"/>
              </a:rPr>
              <a:t> </a:t>
            </a:r>
            <a:r>
              <a:rPr sz="900" b="1" spc="-10" dirty="0">
                <a:solidFill>
                  <a:srgbClr val="065BAA"/>
                </a:solidFill>
                <a:latin typeface="Arial"/>
                <a:cs typeface="Arial"/>
              </a:rPr>
              <a:t>groups.</a:t>
            </a:r>
            <a:endParaRPr sz="900">
              <a:latin typeface="Arial"/>
              <a:cs typeface="Arial"/>
            </a:endParaRPr>
          </a:p>
        </p:txBody>
      </p:sp>
      <p:sp>
        <p:nvSpPr>
          <p:cNvPr id="6" name="object 6"/>
          <p:cNvSpPr txBox="1"/>
          <p:nvPr/>
        </p:nvSpPr>
        <p:spPr>
          <a:xfrm>
            <a:off x="2552363" y="944144"/>
            <a:ext cx="3970020" cy="309245"/>
          </a:xfrm>
          <a:prstGeom prst="rect">
            <a:avLst/>
          </a:prstGeom>
        </p:spPr>
        <p:txBody>
          <a:bodyPr vert="horz" wrap="square" lIns="0" tIns="13335" rIns="0" bIns="0" rtlCol="0">
            <a:spAutoFit/>
          </a:bodyPr>
          <a:lstStyle/>
          <a:p>
            <a:pPr algn="ctr">
              <a:lnSpc>
                <a:spcPts val="1205"/>
              </a:lnSpc>
              <a:spcBef>
                <a:spcPts val="105"/>
              </a:spcBef>
            </a:pPr>
            <a:r>
              <a:rPr sz="1050" b="1" dirty="0">
                <a:solidFill>
                  <a:srgbClr val="1F69E7"/>
                </a:solidFill>
                <a:latin typeface="Arial"/>
                <a:cs typeface="Arial"/>
              </a:rPr>
              <a:t>3rd</a:t>
            </a:r>
            <a:r>
              <a:rPr sz="1050" b="1" spc="-30" dirty="0">
                <a:solidFill>
                  <a:srgbClr val="1F69E7"/>
                </a:solidFill>
                <a:latin typeface="Arial"/>
                <a:cs typeface="Arial"/>
              </a:rPr>
              <a:t> </a:t>
            </a:r>
            <a:r>
              <a:rPr sz="1050" b="1" dirty="0">
                <a:solidFill>
                  <a:srgbClr val="1F69E7"/>
                </a:solidFill>
                <a:latin typeface="Arial"/>
                <a:cs typeface="Arial"/>
              </a:rPr>
              <a:t>Party</a:t>
            </a:r>
            <a:r>
              <a:rPr sz="1050" b="1" spc="-15" dirty="0">
                <a:solidFill>
                  <a:srgbClr val="1F69E7"/>
                </a:solidFill>
                <a:latin typeface="Arial"/>
                <a:cs typeface="Arial"/>
              </a:rPr>
              <a:t> </a:t>
            </a:r>
            <a:r>
              <a:rPr sz="1050" b="1" dirty="0">
                <a:solidFill>
                  <a:srgbClr val="1F69E7"/>
                </a:solidFill>
                <a:latin typeface="Arial"/>
                <a:cs typeface="Arial"/>
              </a:rPr>
              <a:t>Pathways</a:t>
            </a:r>
            <a:r>
              <a:rPr sz="1050" b="1" spc="-25" dirty="0">
                <a:solidFill>
                  <a:srgbClr val="1F69E7"/>
                </a:solidFill>
                <a:latin typeface="Arial"/>
                <a:cs typeface="Arial"/>
              </a:rPr>
              <a:t> </a:t>
            </a:r>
            <a:r>
              <a:rPr sz="1050" b="1" dirty="0">
                <a:solidFill>
                  <a:srgbClr val="1F69E7"/>
                </a:solidFill>
                <a:latin typeface="Arial"/>
                <a:cs typeface="Arial"/>
              </a:rPr>
              <a:t>Exposure</a:t>
            </a:r>
            <a:r>
              <a:rPr sz="1050" b="1" spc="-50" dirty="0">
                <a:solidFill>
                  <a:srgbClr val="1F69E7"/>
                </a:solidFill>
                <a:latin typeface="Arial"/>
                <a:cs typeface="Arial"/>
              </a:rPr>
              <a:t> </a:t>
            </a:r>
            <a:r>
              <a:rPr sz="1050" b="1" dirty="0">
                <a:solidFill>
                  <a:srgbClr val="1F69E7"/>
                </a:solidFill>
                <a:latin typeface="Arial"/>
                <a:cs typeface="Arial"/>
              </a:rPr>
              <a:t>to</a:t>
            </a:r>
            <a:r>
              <a:rPr sz="1050" b="1" spc="-30" dirty="0">
                <a:solidFill>
                  <a:srgbClr val="1F69E7"/>
                </a:solidFill>
                <a:latin typeface="Arial"/>
                <a:cs typeface="Arial"/>
              </a:rPr>
              <a:t> </a:t>
            </a:r>
            <a:r>
              <a:rPr sz="1050" b="1" dirty="0">
                <a:solidFill>
                  <a:srgbClr val="1F69E7"/>
                </a:solidFill>
                <a:latin typeface="Arial"/>
                <a:cs typeface="Arial"/>
              </a:rPr>
              <a:t>Oncologists</a:t>
            </a:r>
            <a:r>
              <a:rPr sz="1050" b="1" spc="-50" dirty="0">
                <a:solidFill>
                  <a:srgbClr val="1F69E7"/>
                </a:solidFill>
                <a:latin typeface="Arial"/>
                <a:cs typeface="Arial"/>
              </a:rPr>
              <a:t> </a:t>
            </a:r>
            <a:r>
              <a:rPr sz="1050" b="1" dirty="0">
                <a:solidFill>
                  <a:srgbClr val="1F69E7"/>
                </a:solidFill>
                <a:latin typeface="Arial"/>
                <a:cs typeface="Arial"/>
              </a:rPr>
              <a:t>&amp;</a:t>
            </a:r>
            <a:r>
              <a:rPr sz="1050" b="1" spc="-25" dirty="0">
                <a:solidFill>
                  <a:srgbClr val="1F69E7"/>
                </a:solidFill>
                <a:latin typeface="Arial"/>
                <a:cs typeface="Arial"/>
              </a:rPr>
              <a:t> </a:t>
            </a:r>
            <a:r>
              <a:rPr sz="1050" b="1" dirty="0">
                <a:solidFill>
                  <a:srgbClr val="1F69E7"/>
                </a:solidFill>
                <a:latin typeface="Arial"/>
                <a:cs typeface="Arial"/>
              </a:rPr>
              <a:t>24Q4</a:t>
            </a:r>
            <a:r>
              <a:rPr sz="1050" b="1" spc="-15" dirty="0">
                <a:solidFill>
                  <a:srgbClr val="1F69E7"/>
                </a:solidFill>
                <a:latin typeface="Arial"/>
                <a:cs typeface="Arial"/>
              </a:rPr>
              <a:t> </a:t>
            </a:r>
            <a:r>
              <a:rPr sz="1050" b="1" spc="-10" dirty="0">
                <a:solidFill>
                  <a:srgbClr val="1F69E7"/>
                </a:solidFill>
                <a:latin typeface="Arial"/>
                <a:cs typeface="Arial"/>
              </a:rPr>
              <a:t>Changes</a:t>
            </a:r>
            <a:endParaRPr sz="1050">
              <a:latin typeface="Arial"/>
              <a:cs typeface="Arial"/>
            </a:endParaRPr>
          </a:p>
          <a:p>
            <a:pPr algn="ctr">
              <a:lnSpc>
                <a:spcPts val="1025"/>
              </a:lnSpc>
            </a:pPr>
            <a:r>
              <a:rPr sz="900" dirty="0">
                <a:latin typeface="Arial"/>
                <a:cs typeface="Arial"/>
              </a:rPr>
              <a:t>(Est.</a:t>
            </a:r>
            <a:r>
              <a:rPr sz="900" spc="-15" dirty="0">
                <a:latin typeface="Arial"/>
                <a:cs typeface="Arial"/>
              </a:rPr>
              <a:t> </a:t>
            </a:r>
            <a:r>
              <a:rPr sz="900" dirty="0">
                <a:latin typeface="Arial"/>
                <a:cs typeface="Arial"/>
              </a:rPr>
              <a:t>%</a:t>
            </a:r>
            <a:r>
              <a:rPr sz="900" spc="-10" dirty="0">
                <a:latin typeface="Arial"/>
                <a:cs typeface="Arial"/>
              </a:rPr>
              <a:t> </a:t>
            </a:r>
            <a:r>
              <a:rPr sz="900" dirty="0">
                <a:latin typeface="Arial"/>
                <a:cs typeface="Arial"/>
              </a:rPr>
              <a:t>U.S. Oncologists;</a:t>
            </a:r>
            <a:r>
              <a:rPr sz="900" spc="-45" dirty="0">
                <a:latin typeface="Arial"/>
                <a:cs typeface="Arial"/>
              </a:rPr>
              <a:t> </a:t>
            </a:r>
            <a:r>
              <a:rPr sz="900" dirty="0">
                <a:latin typeface="Arial"/>
                <a:cs typeface="Arial"/>
              </a:rPr>
              <a:t>N = 16,485</a:t>
            </a:r>
            <a:r>
              <a:rPr sz="900" spc="-20" dirty="0">
                <a:latin typeface="Arial"/>
                <a:cs typeface="Arial"/>
              </a:rPr>
              <a:t> </a:t>
            </a:r>
            <a:r>
              <a:rPr sz="900" spc="-10" dirty="0">
                <a:latin typeface="Arial"/>
                <a:cs typeface="Arial"/>
              </a:rPr>
              <a:t>Oncologists)</a:t>
            </a:r>
            <a:endParaRPr sz="900">
              <a:latin typeface="Arial"/>
              <a:cs typeface="Arial"/>
            </a:endParaRPr>
          </a:p>
        </p:txBody>
      </p:sp>
      <p:grpSp>
        <p:nvGrpSpPr>
          <p:cNvPr id="7" name="object 7"/>
          <p:cNvGrpSpPr/>
          <p:nvPr/>
        </p:nvGrpSpPr>
        <p:grpSpPr>
          <a:xfrm>
            <a:off x="3832857" y="1762898"/>
            <a:ext cx="1683385" cy="1692275"/>
            <a:chOff x="3832857" y="1762898"/>
            <a:chExt cx="1683385" cy="1692275"/>
          </a:xfrm>
        </p:grpSpPr>
        <p:sp>
          <p:nvSpPr>
            <p:cNvPr id="8" name="object 8"/>
            <p:cNvSpPr/>
            <p:nvPr/>
          </p:nvSpPr>
          <p:spPr>
            <a:xfrm>
              <a:off x="3832857" y="1772427"/>
              <a:ext cx="837565" cy="967740"/>
            </a:xfrm>
            <a:custGeom>
              <a:avLst/>
              <a:gdLst/>
              <a:ahLst/>
              <a:cxnLst/>
              <a:rect l="l" t="t" r="r" b="b"/>
              <a:pathLst>
                <a:path w="837564" h="967739">
                  <a:moveTo>
                    <a:pt x="837504" y="0"/>
                  </a:moveTo>
                  <a:lnTo>
                    <a:pt x="771443" y="2540"/>
                  </a:lnTo>
                  <a:lnTo>
                    <a:pt x="705792" y="10299"/>
                  </a:lnTo>
                  <a:lnTo>
                    <a:pt x="659111" y="19033"/>
                  </a:lnTo>
                  <a:lnTo>
                    <a:pt x="613522" y="30228"/>
                  </a:lnTo>
                  <a:lnTo>
                    <a:pt x="569086" y="43803"/>
                  </a:lnTo>
                  <a:lnTo>
                    <a:pt x="525860" y="59677"/>
                  </a:lnTo>
                  <a:lnTo>
                    <a:pt x="483904" y="77770"/>
                  </a:lnTo>
                  <a:lnTo>
                    <a:pt x="443276" y="98000"/>
                  </a:lnTo>
                  <a:lnTo>
                    <a:pt x="404034" y="120287"/>
                  </a:lnTo>
                  <a:lnTo>
                    <a:pt x="366238" y="144550"/>
                  </a:lnTo>
                  <a:lnTo>
                    <a:pt x="329946" y="170708"/>
                  </a:lnTo>
                  <a:lnTo>
                    <a:pt x="295217" y="198681"/>
                  </a:lnTo>
                  <a:lnTo>
                    <a:pt x="262110" y="228388"/>
                  </a:lnTo>
                  <a:lnTo>
                    <a:pt x="230683" y="259747"/>
                  </a:lnTo>
                  <a:lnTo>
                    <a:pt x="200994" y="292678"/>
                  </a:lnTo>
                  <a:lnTo>
                    <a:pt x="173104" y="327101"/>
                  </a:lnTo>
                  <a:lnTo>
                    <a:pt x="147069" y="362934"/>
                  </a:lnTo>
                  <a:lnTo>
                    <a:pt x="122950" y="400096"/>
                  </a:lnTo>
                  <a:lnTo>
                    <a:pt x="100805" y="438508"/>
                  </a:lnTo>
                  <a:lnTo>
                    <a:pt x="80692" y="478087"/>
                  </a:lnTo>
                  <a:lnTo>
                    <a:pt x="62670" y="518754"/>
                  </a:lnTo>
                  <a:lnTo>
                    <a:pt x="46798" y="560427"/>
                  </a:lnTo>
                  <a:lnTo>
                    <a:pt x="33134" y="603026"/>
                  </a:lnTo>
                  <a:lnTo>
                    <a:pt x="21738" y="646470"/>
                  </a:lnTo>
                  <a:lnTo>
                    <a:pt x="12668" y="690678"/>
                  </a:lnTo>
                  <a:lnTo>
                    <a:pt x="5982" y="735569"/>
                  </a:lnTo>
                  <a:lnTo>
                    <a:pt x="1740" y="781063"/>
                  </a:lnTo>
                  <a:lnTo>
                    <a:pt x="0" y="827079"/>
                  </a:lnTo>
                  <a:lnTo>
                    <a:pt x="820" y="873535"/>
                  </a:lnTo>
                  <a:lnTo>
                    <a:pt x="4260" y="920352"/>
                  </a:lnTo>
                  <a:lnTo>
                    <a:pt x="10378" y="967447"/>
                  </a:lnTo>
                  <a:lnTo>
                    <a:pt x="258269" y="928192"/>
                  </a:lnTo>
                  <a:lnTo>
                    <a:pt x="255096" y="905257"/>
                  </a:lnTo>
                  <a:lnTo>
                    <a:pt x="252834" y="882229"/>
                  </a:lnTo>
                  <a:lnTo>
                    <a:pt x="251486" y="859131"/>
                  </a:lnTo>
                  <a:lnTo>
                    <a:pt x="251056" y="835990"/>
                  </a:lnTo>
                  <a:lnTo>
                    <a:pt x="253044" y="787963"/>
                  </a:lnTo>
                  <a:lnTo>
                    <a:pt x="258814" y="741010"/>
                  </a:lnTo>
                  <a:lnTo>
                    <a:pt x="268214" y="695280"/>
                  </a:lnTo>
                  <a:lnTo>
                    <a:pt x="281094" y="650924"/>
                  </a:lnTo>
                  <a:lnTo>
                    <a:pt x="297302" y="608093"/>
                  </a:lnTo>
                  <a:lnTo>
                    <a:pt x="316688" y="566937"/>
                  </a:lnTo>
                  <a:lnTo>
                    <a:pt x="339100" y="527607"/>
                  </a:lnTo>
                  <a:lnTo>
                    <a:pt x="364389" y="490253"/>
                  </a:lnTo>
                  <a:lnTo>
                    <a:pt x="392402" y="455026"/>
                  </a:lnTo>
                  <a:lnTo>
                    <a:pt x="422990" y="422076"/>
                  </a:lnTo>
                  <a:lnTo>
                    <a:pt x="456001" y="391555"/>
                  </a:lnTo>
                  <a:lnTo>
                    <a:pt x="491284" y="363612"/>
                  </a:lnTo>
                  <a:lnTo>
                    <a:pt x="528689" y="338398"/>
                  </a:lnTo>
                  <a:lnTo>
                    <a:pt x="568064" y="316064"/>
                  </a:lnTo>
                  <a:lnTo>
                    <a:pt x="609260" y="296760"/>
                  </a:lnTo>
                  <a:lnTo>
                    <a:pt x="652124" y="280637"/>
                  </a:lnTo>
                  <a:lnTo>
                    <a:pt x="696505" y="267845"/>
                  </a:lnTo>
                  <a:lnTo>
                    <a:pt x="742254" y="258535"/>
                  </a:lnTo>
                  <a:lnTo>
                    <a:pt x="789219" y="252858"/>
                  </a:lnTo>
                  <a:lnTo>
                    <a:pt x="837250" y="250964"/>
                  </a:lnTo>
                  <a:lnTo>
                    <a:pt x="837504" y="0"/>
                  </a:lnTo>
                  <a:close/>
                </a:path>
              </a:pathLst>
            </a:custGeom>
            <a:solidFill>
              <a:srgbClr val="9F23E1"/>
            </a:solidFill>
          </p:spPr>
          <p:txBody>
            <a:bodyPr wrap="square" lIns="0" tIns="0" rIns="0" bIns="0" rtlCol="0"/>
            <a:lstStyle/>
            <a:p>
              <a:endParaRPr/>
            </a:p>
          </p:txBody>
        </p:sp>
        <p:sp>
          <p:nvSpPr>
            <p:cNvPr id="9" name="object 9"/>
            <p:cNvSpPr/>
            <p:nvPr/>
          </p:nvSpPr>
          <p:spPr>
            <a:xfrm>
              <a:off x="4670104" y="1772423"/>
              <a:ext cx="836294" cy="1425575"/>
            </a:xfrm>
            <a:custGeom>
              <a:avLst/>
              <a:gdLst/>
              <a:ahLst/>
              <a:cxnLst/>
              <a:rect l="l" t="t" r="r" b="b"/>
              <a:pathLst>
                <a:path w="836295" h="1425575">
                  <a:moveTo>
                    <a:pt x="253" y="0"/>
                  </a:moveTo>
                  <a:lnTo>
                    <a:pt x="0" y="250977"/>
                  </a:lnTo>
                  <a:lnTo>
                    <a:pt x="51070" y="253257"/>
                  </a:lnTo>
                  <a:lnTo>
                    <a:pt x="101413" y="259925"/>
                  </a:lnTo>
                  <a:lnTo>
                    <a:pt x="150764" y="270872"/>
                  </a:lnTo>
                  <a:lnTo>
                    <a:pt x="198862" y="285988"/>
                  </a:lnTo>
                  <a:lnTo>
                    <a:pt x="245441" y="305166"/>
                  </a:lnTo>
                  <a:lnTo>
                    <a:pt x="290238" y="328296"/>
                  </a:lnTo>
                  <a:lnTo>
                    <a:pt x="332989" y="355271"/>
                  </a:lnTo>
                  <a:lnTo>
                    <a:pt x="373432" y="385981"/>
                  </a:lnTo>
                  <a:lnTo>
                    <a:pt x="411302" y="420319"/>
                  </a:lnTo>
                  <a:lnTo>
                    <a:pt x="444078" y="455480"/>
                  </a:lnTo>
                  <a:lnTo>
                    <a:pt x="473434" y="492578"/>
                  </a:lnTo>
                  <a:lnTo>
                    <a:pt x="499369" y="531399"/>
                  </a:lnTo>
                  <a:lnTo>
                    <a:pt x="521880" y="571730"/>
                  </a:lnTo>
                  <a:lnTo>
                    <a:pt x="540969" y="613358"/>
                  </a:lnTo>
                  <a:lnTo>
                    <a:pt x="556632" y="656070"/>
                  </a:lnTo>
                  <a:lnTo>
                    <a:pt x="568869" y="699652"/>
                  </a:lnTo>
                  <a:lnTo>
                    <a:pt x="577679" y="743892"/>
                  </a:lnTo>
                  <a:lnTo>
                    <a:pt x="583061" y="788576"/>
                  </a:lnTo>
                  <a:lnTo>
                    <a:pt x="585014" y="833491"/>
                  </a:lnTo>
                  <a:lnTo>
                    <a:pt x="583536" y="878424"/>
                  </a:lnTo>
                  <a:lnTo>
                    <a:pt x="578627" y="923163"/>
                  </a:lnTo>
                  <a:lnTo>
                    <a:pt x="570285" y="967493"/>
                  </a:lnTo>
                  <a:lnTo>
                    <a:pt x="558509" y="1011202"/>
                  </a:lnTo>
                  <a:lnTo>
                    <a:pt x="543299" y="1054076"/>
                  </a:lnTo>
                  <a:lnTo>
                    <a:pt x="524652" y="1095903"/>
                  </a:lnTo>
                  <a:lnTo>
                    <a:pt x="502568" y="1136470"/>
                  </a:lnTo>
                  <a:lnTo>
                    <a:pt x="477046" y="1175562"/>
                  </a:lnTo>
                  <a:lnTo>
                    <a:pt x="448085" y="1212968"/>
                  </a:lnTo>
                  <a:lnTo>
                    <a:pt x="415683" y="1248473"/>
                  </a:lnTo>
                  <a:lnTo>
                    <a:pt x="594080" y="1425003"/>
                  </a:lnTo>
                  <a:lnTo>
                    <a:pt x="628584" y="1387955"/>
                  </a:lnTo>
                  <a:lnTo>
                    <a:pt x="660628" y="1349091"/>
                  </a:lnTo>
                  <a:lnTo>
                    <a:pt x="690159" y="1308535"/>
                  </a:lnTo>
                  <a:lnTo>
                    <a:pt x="717127" y="1266413"/>
                  </a:lnTo>
                  <a:lnTo>
                    <a:pt x="741481" y="1222849"/>
                  </a:lnTo>
                  <a:lnTo>
                    <a:pt x="763167" y="1177969"/>
                  </a:lnTo>
                  <a:lnTo>
                    <a:pt x="782136" y="1131897"/>
                  </a:lnTo>
                  <a:lnTo>
                    <a:pt x="798335" y="1084757"/>
                  </a:lnTo>
                  <a:lnTo>
                    <a:pt x="811714" y="1036676"/>
                  </a:lnTo>
                  <a:lnTo>
                    <a:pt x="822220" y="987777"/>
                  </a:lnTo>
                  <a:lnTo>
                    <a:pt x="829802" y="938185"/>
                  </a:lnTo>
                  <a:lnTo>
                    <a:pt x="834409" y="888026"/>
                  </a:lnTo>
                  <a:lnTo>
                    <a:pt x="835990" y="837425"/>
                  </a:lnTo>
                  <a:lnTo>
                    <a:pt x="834714" y="789950"/>
                  </a:lnTo>
                  <a:lnTo>
                    <a:pt x="830835" y="743168"/>
                  </a:lnTo>
                  <a:lnTo>
                    <a:pt x="824425" y="697149"/>
                  </a:lnTo>
                  <a:lnTo>
                    <a:pt x="815554" y="651963"/>
                  </a:lnTo>
                  <a:lnTo>
                    <a:pt x="804292" y="607681"/>
                  </a:lnTo>
                  <a:lnTo>
                    <a:pt x="790709" y="564375"/>
                  </a:lnTo>
                  <a:lnTo>
                    <a:pt x="774878" y="522114"/>
                  </a:lnTo>
                  <a:lnTo>
                    <a:pt x="756867" y="480970"/>
                  </a:lnTo>
                  <a:lnTo>
                    <a:pt x="736748" y="441012"/>
                  </a:lnTo>
                  <a:lnTo>
                    <a:pt x="714591" y="402313"/>
                  </a:lnTo>
                  <a:lnTo>
                    <a:pt x="690467" y="364941"/>
                  </a:lnTo>
                  <a:lnTo>
                    <a:pt x="664446" y="328969"/>
                  </a:lnTo>
                  <a:lnTo>
                    <a:pt x="636598" y="294467"/>
                  </a:lnTo>
                  <a:lnTo>
                    <a:pt x="606995" y="261505"/>
                  </a:lnTo>
                  <a:lnTo>
                    <a:pt x="575707" y="230154"/>
                  </a:lnTo>
                  <a:lnTo>
                    <a:pt x="542805" y="200485"/>
                  </a:lnTo>
                  <a:lnTo>
                    <a:pt x="508358" y="172569"/>
                  </a:lnTo>
                  <a:lnTo>
                    <a:pt x="472438" y="146476"/>
                  </a:lnTo>
                  <a:lnTo>
                    <a:pt x="435116" y="122277"/>
                  </a:lnTo>
                  <a:lnTo>
                    <a:pt x="396461" y="100042"/>
                  </a:lnTo>
                  <a:lnTo>
                    <a:pt x="356544" y="79843"/>
                  </a:lnTo>
                  <a:lnTo>
                    <a:pt x="315436" y="61749"/>
                  </a:lnTo>
                  <a:lnTo>
                    <a:pt x="273207" y="45832"/>
                  </a:lnTo>
                  <a:lnTo>
                    <a:pt x="229928" y="32163"/>
                  </a:lnTo>
                  <a:lnTo>
                    <a:pt x="185670" y="20811"/>
                  </a:lnTo>
                  <a:lnTo>
                    <a:pt x="140503" y="11849"/>
                  </a:lnTo>
                  <a:lnTo>
                    <a:pt x="94498" y="5345"/>
                  </a:lnTo>
                  <a:lnTo>
                    <a:pt x="47724" y="1372"/>
                  </a:lnTo>
                  <a:lnTo>
                    <a:pt x="253" y="0"/>
                  </a:lnTo>
                  <a:close/>
                </a:path>
              </a:pathLst>
            </a:custGeom>
            <a:solidFill>
              <a:srgbClr val="1F69E7"/>
            </a:solidFill>
          </p:spPr>
          <p:txBody>
            <a:bodyPr wrap="square" lIns="0" tIns="0" rIns="0" bIns="0" rtlCol="0"/>
            <a:lstStyle/>
            <a:p>
              <a:endParaRPr/>
            </a:p>
          </p:txBody>
        </p:sp>
        <p:sp>
          <p:nvSpPr>
            <p:cNvPr id="10" name="object 10"/>
            <p:cNvSpPr/>
            <p:nvPr/>
          </p:nvSpPr>
          <p:spPr>
            <a:xfrm>
              <a:off x="4670104" y="1772423"/>
              <a:ext cx="836294" cy="1425575"/>
            </a:xfrm>
            <a:custGeom>
              <a:avLst/>
              <a:gdLst/>
              <a:ahLst/>
              <a:cxnLst/>
              <a:rect l="l" t="t" r="r" b="b"/>
              <a:pathLst>
                <a:path w="836295" h="1425575">
                  <a:moveTo>
                    <a:pt x="253" y="0"/>
                  </a:moveTo>
                  <a:lnTo>
                    <a:pt x="47724" y="1372"/>
                  </a:lnTo>
                  <a:lnTo>
                    <a:pt x="94498" y="5345"/>
                  </a:lnTo>
                  <a:lnTo>
                    <a:pt x="140503" y="11849"/>
                  </a:lnTo>
                  <a:lnTo>
                    <a:pt x="185670" y="20811"/>
                  </a:lnTo>
                  <a:lnTo>
                    <a:pt x="229928" y="32163"/>
                  </a:lnTo>
                  <a:lnTo>
                    <a:pt x="273207" y="45832"/>
                  </a:lnTo>
                  <a:lnTo>
                    <a:pt x="315436" y="61749"/>
                  </a:lnTo>
                  <a:lnTo>
                    <a:pt x="356544" y="79843"/>
                  </a:lnTo>
                  <a:lnTo>
                    <a:pt x="396461" y="100042"/>
                  </a:lnTo>
                  <a:lnTo>
                    <a:pt x="435116" y="122277"/>
                  </a:lnTo>
                  <a:lnTo>
                    <a:pt x="472438" y="146476"/>
                  </a:lnTo>
                  <a:lnTo>
                    <a:pt x="508358" y="172569"/>
                  </a:lnTo>
                  <a:lnTo>
                    <a:pt x="542805" y="200485"/>
                  </a:lnTo>
                  <a:lnTo>
                    <a:pt x="575707" y="230154"/>
                  </a:lnTo>
                  <a:lnTo>
                    <a:pt x="606995" y="261505"/>
                  </a:lnTo>
                  <a:lnTo>
                    <a:pt x="636598" y="294467"/>
                  </a:lnTo>
                  <a:lnTo>
                    <a:pt x="664446" y="328969"/>
                  </a:lnTo>
                  <a:lnTo>
                    <a:pt x="690467" y="364941"/>
                  </a:lnTo>
                  <a:lnTo>
                    <a:pt x="714591" y="402313"/>
                  </a:lnTo>
                  <a:lnTo>
                    <a:pt x="736748" y="441012"/>
                  </a:lnTo>
                  <a:lnTo>
                    <a:pt x="756867" y="480970"/>
                  </a:lnTo>
                  <a:lnTo>
                    <a:pt x="774878" y="522114"/>
                  </a:lnTo>
                  <a:lnTo>
                    <a:pt x="790709" y="564375"/>
                  </a:lnTo>
                  <a:lnTo>
                    <a:pt x="804292" y="607681"/>
                  </a:lnTo>
                  <a:lnTo>
                    <a:pt x="815554" y="651963"/>
                  </a:lnTo>
                  <a:lnTo>
                    <a:pt x="824425" y="697149"/>
                  </a:lnTo>
                  <a:lnTo>
                    <a:pt x="830835" y="743168"/>
                  </a:lnTo>
                  <a:lnTo>
                    <a:pt x="834714" y="789950"/>
                  </a:lnTo>
                  <a:lnTo>
                    <a:pt x="835990" y="837425"/>
                  </a:lnTo>
                  <a:lnTo>
                    <a:pt x="834409" y="888026"/>
                  </a:lnTo>
                  <a:lnTo>
                    <a:pt x="829802" y="938185"/>
                  </a:lnTo>
                  <a:lnTo>
                    <a:pt x="822220" y="987777"/>
                  </a:lnTo>
                  <a:lnTo>
                    <a:pt x="811714" y="1036676"/>
                  </a:lnTo>
                  <a:lnTo>
                    <a:pt x="798335" y="1084757"/>
                  </a:lnTo>
                  <a:lnTo>
                    <a:pt x="782136" y="1131897"/>
                  </a:lnTo>
                  <a:lnTo>
                    <a:pt x="763167" y="1177969"/>
                  </a:lnTo>
                  <a:lnTo>
                    <a:pt x="741481" y="1222849"/>
                  </a:lnTo>
                  <a:lnTo>
                    <a:pt x="717127" y="1266413"/>
                  </a:lnTo>
                  <a:lnTo>
                    <a:pt x="690159" y="1308535"/>
                  </a:lnTo>
                  <a:lnTo>
                    <a:pt x="660628" y="1349091"/>
                  </a:lnTo>
                  <a:lnTo>
                    <a:pt x="628584" y="1387955"/>
                  </a:lnTo>
                  <a:lnTo>
                    <a:pt x="594080" y="1425003"/>
                  </a:lnTo>
                  <a:lnTo>
                    <a:pt x="415683" y="1248473"/>
                  </a:lnTo>
                  <a:lnTo>
                    <a:pt x="448085" y="1212968"/>
                  </a:lnTo>
                  <a:lnTo>
                    <a:pt x="477046" y="1175562"/>
                  </a:lnTo>
                  <a:lnTo>
                    <a:pt x="502568" y="1136470"/>
                  </a:lnTo>
                  <a:lnTo>
                    <a:pt x="524652" y="1095903"/>
                  </a:lnTo>
                  <a:lnTo>
                    <a:pt x="543299" y="1054076"/>
                  </a:lnTo>
                  <a:lnTo>
                    <a:pt x="558509" y="1011202"/>
                  </a:lnTo>
                  <a:lnTo>
                    <a:pt x="570285" y="967493"/>
                  </a:lnTo>
                  <a:lnTo>
                    <a:pt x="578627" y="923163"/>
                  </a:lnTo>
                  <a:lnTo>
                    <a:pt x="583536" y="878424"/>
                  </a:lnTo>
                  <a:lnTo>
                    <a:pt x="585014" y="833491"/>
                  </a:lnTo>
                  <a:lnTo>
                    <a:pt x="583061" y="788576"/>
                  </a:lnTo>
                  <a:lnTo>
                    <a:pt x="577679" y="743892"/>
                  </a:lnTo>
                  <a:lnTo>
                    <a:pt x="568869" y="699652"/>
                  </a:lnTo>
                  <a:lnTo>
                    <a:pt x="556632" y="656070"/>
                  </a:lnTo>
                  <a:lnTo>
                    <a:pt x="540969" y="613358"/>
                  </a:lnTo>
                  <a:lnTo>
                    <a:pt x="521880" y="571730"/>
                  </a:lnTo>
                  <a:lnTo>
                    <a:pt x="499369" y="531399"/>
                  </a:lnTo>
                  <a:lnTo>
                    <a:pt x="473434" y="492578"/>
                  </a:lnTo>
                  <a:lnTo>
                    <a:pt x="444078" y="455480"/>
                  </a:lnTo>
                  <a:lnTo>
                    <a:pt x="411302" y="420319"/>
                  </a:lnTo>
                  <a:lnTo>
                    <a:pt x="373432" y="385981"/>
                  </a:lnTo>
                  <a:lnTo>
                    <a:pt x="332989" y="355271"/>
                  </a:lnTo>
                  <a:lnTo>
                    <a:pt x="290238" y="328296"/>
                  </a:lnTo>
                  <a:lnTo>
                    <a:pt x="245441" y="305166"/>
                  </a:lnTo>
                  <a:lnTo>
                    <a:pt x="198862" y="285988"/>
                  </a:lnTo>
                  <a:lnTo>
                    <a:pt x="150764" y="270872"/>
                  </a:lnTo>
                  <a:lnTo>
                    <a:pt x="101413" y="259925"/>
                  </a:lnTo>
                  <a:lnTo>
                    <a:pt x="51070" y="253257"/>
                  </a:lnTo>
                  <a:lnTo>
                    <a:pt x="0" y="250977"/>
                  </a:lnTo>
                  <a:lnTo>
                    <a:pt x="253" y="0"/>
                  </a:lnTo>
                  <a:close/>
                </a:path>
              </a:pathLst>
            </a:custGeom>
            <a:ln w="19050">
              <a:solidFill>
                <a:srgbClr val="FFFFFF"/>
              </a:solidFill>
            </a:ln>
          </p:spPr>
          <p:txBody>
            <a:bodyPr wrap="square" lIns="0" tIns="0" rIns="0" bIns="0" rtlCol="0"/>
            <a:lstStyle/>
            <a:p>
              <a:endParaRPr/>
            </a:p>
          </p:txBody>
        </p:sp>
        <p:sp>
          <p:nvSpPr>
            <p:cNvPr id="11" name="object 11"/>
            <p:cNvSpPr/>
            <p:nvPr/>
          </p:nvSpPr>
          <p:spPr>
            <a:xfrm>
              <a:off x="3843232" y="2700615"/>
              <a:ext cx="1421130" cy="744855"/>
            </a:xfrm>
            <a:custGeom>
              <a:avLst/>
              <a:gdLst/>
              <a:ahLst/>
              <a:cxnLst/>
              <a:rect l="l" t="t" r="r" b="b"/>
              <a:pathLst>
                <a:path w="1421129" h="744854">
                  <a:moveTo>
                    <a:pt x="247891" y="0"/>
                  </a:moveTo>
                  <a:lnTo>
                    <a:pt x="0" y="39255"/>
                  </a:lnTo>
                  <a:lnTo>
                    <a:pt x="8968" y="86899"/>
                  </a:lnTo>
                  <a:lnTo>
                    <a:pt x="20632" y="133766"/>
                  </a:lnTo>
                  <a:lnTo>
                    <a:pt x="34937" y="179752"/>
                  </a:lnTo>
                  <a:lnTo>
                    <a:pt x="51827" y="224748"/>
                  </a:lnTo>
                  <a:lnTo>
                    <a:pt x="71248" y="268649"/>
                  </a:lnTo>
                  <a:lnTo>
                    <a:pt x="93145" y="311347"/>
                  </a:lnTo>
                  <a:lnTo>
                    <a:pt x="117464" y="352735"/>
                  </a:lnTo>
                  <a:lnTo>
                    <a:pt x="144150" y="392707"/>
                  </a:lnTo>
                  <a:lnTo>
                    <a:pt x="173147" y="431157"/>
                  </a:lnTo>
                  <a:lnTo>
                    <a:pt x="204401" y="467976"/>
                  </a:lnTo>
                  <a:lnTo>
                    <a:pt x="237858" y="503059"/>
                  </a:lnTo>
                  <a:lnTo>
                    <a:pt x="272535" y="535507"/>
                  </a:lnTo>
                  <a:lnTo>
                    <a:pt x="308548" y="565618"/>
                  </a:lnTo>
                  <a:lnTo>
                    <a:pt x="345797" y="593391"/>
                  </a:lnTo>
                  <a:lnTo>
                    <a:pt x="384183" y="618827"/>
                  </a:lnTo>
                  <a:lnTo>
                    <a:pt x="423604" y="641927"/>
                  </a:lnTo>
                  <a:lnTo>
                    <a:pt x="463962" y="662691"/>
                  </a:lnTo>
                  <a:lnTo>
                    <a:pt x="505157" y="681120"/>
                  </a:lnTo>
                  <a:lnTo>
                    <a:pt x="547088" y="697215"/>
                  </a:lnTo>
                  <a:lnTo>
                    <a:pt x="589656" y="710975"/>
                  </a:lnTo>
                  <a:lnTo>
                    <a:pt x="632761" y="722402"/>
                  </a:lnTo>
                  <a:lnTo>
                    <a:pt x="676303" y="731495"/>
                  </a:lnTo>
                  <a:lnTo>
                    <a:pt x="720182" y="738256"/>
                  </a:lnTo>
                  <a:lnTo>
                    <a:pt x="764299" y="742684"/>
                  </a:lnTo>
                  <a:lnTo>
                    <a:pt x="808553" y="744782"/>
                  </a:lnTo>
                  <a:lnTo>
                    <a:pt x="852844" y="744548"/>
                  </a:lnTo>
                  <a:lnTo>
                    <a:pt x="897074" y="741984"/>
                  </a:lnTo>
                  <a:lnTo>
                    <a:pt x="941141" y="737089"/>
                  </a:lnTo>
                  <a:lnTo>
                    <a:pt x="984947" y="729865"/>
                  </a:lnTo>
                  <a:lnTo>
                    <a:pt x="1028390" y="720313"/>
                  </a:lnTo>
                  <a:lnTo>
                    <a:pt x="1071372" y="708432"/>
                  </a:lnTo>
                  <a:lnTo>
                    <a:pt x="1113792" y="694223"/>
                  </a:lnTo>
                  <a:lnTo>
                    <a:pt x="1155551" y="677686"/>
                  </a:lnTo>
                  <a:lnTo>
                    <a:pt x="1196548" y="658823"/>
                  </a:lnTo>
                  <a:lnTo>
                    <a:pt x="1236684" y="637634"/>
                  </a:lnTo>
                  <a:lnTo>
                    <a:pt x="1275859" y="614119"/>
                  </a:lnTo>
                  <a:lnTo>
                    <a:pt x="1313973" y="588278"/>
                  </a:lnTo>
                  <a:lnTo>
                    <a:pt x="1350927" y="560113"/>
                  </a:lnTo>
                  <a:lnTo>
                    <a:pt x="1386619" y="529624"/>
                  </a:lnTo>
                  <a:lnTo>
                    <a:pt x="1420952" y="496811"/>
                  </a:lnTo>
                  <a:lnTo>
                    <a:pt x="1242555" y="320281"/>
                  </a:lnTo>
                  <a:lnTo>
                    <a:pt x="1203411" y="356396"/>
                  </a:lnTo>
                  <a:lnTo>
                    <a:pt x="1161373" y="388649"/>
                  </a:lnTo>
                  <a:lnTo>
                    <a:pt x="1116729" y="416892"/>
                  </a:lnTo>
                  <a:lnTo>
                    <a:pt x="1069769" y="440976"/>
                  </a:lnTo>
                  <a:lnTo>
                    <a:pt x="1020783" y="460752"/>
                  </a:lnTo>
                  <a:lnTo>
                    <a:pt x="970061" y="476073"/>
                  </a:lnTo>
                  <a:lnTo>
                    <a:pt x="917892" y="486791"/>
                  </a:lnTo>
                  <a:lnTo>
                    <a:pt x="870150" y="492385"/>
                  </a:lnTo>
                  <a:lnTo>
                    <a:pt x="822873" y="494077"/>
                  </a:lnTo>
                  <a:lnTo>
                    <a:pt x="776233" y="491992"/>
                  </a:lnTo>
                  <a:lnTo>
                    <a:pt x="730403" y="486255"/>
                  </a:lnTo>
                  <a:lnTo>
                    <a:pt x="685554" y="476991"/>
                  </a:lnTo>
                  <a:lnTo>
                    <a:pt x="641860" y="464326"/>
                  </a:lnTo>
                  <a:lnTo>
                    <a:pt x="599493" y="448384"/>
                  </a:lnTo>
                  <a:lnTo>
                    <a:pt x="558624" y="429292"/>
                  </a:lnTo>
                  <a:lnTo>
                    <a:pt x="519427" y="407174"/>
                  </a:lnTo>
                  <a:lnTo>
                    <a:pt x="482074" y="382155"/>
                  </a:lnTo>
                  <a:lnTo>
                    <a:pt x="446737" y="354361"/>
                  </a:lnTo>
                  <a:lnTo>
                    <a:pt x="413589" y="323918"/>
                  </a:lnTo>
                  <a:lnTo>
                    <a:pt x="382803" y="290949"/>
                  </a:lnTo>
                  <a:lnTo>
                    <a:pt x="354550" y="255581"/>
                  </a:lnTo>
                  <a:lnTo>
                    <a:pt x="329002" y="217939"/>
                  </a:lnTo>
                  <a:lnTo>
                    <a:pt x="306334" y="178148"/>
                  </a:lnTo>
                  <a:lnTo>
                    <a:pt x="286716" y="136333"/>
                  </a:lnTo>
                  <a:lnTo>
                    <a:pt x="270321" y="92620"/>
                  </a:lnTo>
                  <a:lnTo>
                    <a:pt x="257322" y="47134"/>
                  </a:lnTo>
                  <a:lnTo>
                    <a:pt x="247891" y="0"/>
                  </a:lnTo>
                  <a:close/>
                </a:path>
              </a:pathLst>
            </a:custGeom>
            <a:solidFill>
              <a:srgbClr val="D2D2D2"/>
            </a:solidFill>
          </p:spPr>
          <p:txBody>
            <a:bodyPr wrap="square" lIns="0" tIns="0" rIns="0" bIns="0" rtlCol="0"/>
            <a:lstStyle/>
            <a:p>
              <a:endParaRPr/>
            </a:p>
          </p:txBody>
        </p:sp>
        <p:sp>
          <p:nvSpPr>
            <p:cNvPr id="12" name="object 12"/>
            <p:cNvSpPr/>
            <p:nvPr/>
          </p:nvSpPr>
          <p:spPr>
            <a:xfrm>
              <a:off x="3843232" y="2700615"/>
              <a:ext cx="1421130" cy="744855"/>
            </a:xfrm>
            <a:custGeom>
              <a:avLst/>
              <a:gdLst/>
              <a:ahLst/>
              <a:cxnLst/>
              <a:rect l="l" t="t" r="r" b="b"/>
              <a:pathLst>
                <a:path w="1421129" h="744854">
                  <a:moveTo>
                    <a:pt x="1420952" y="496811"/>
                  </a:moveTo>
                  <a:lnTo>
                    <a:pt x="1386619" y="529624"/>
                  </a:lnTo>
                  <a:lnTo>
                    <a:pt x="1350927" y="560113"/>
                  </a:lnTo>
                  <a:lnTo>
                    <a:pt x="1313973" y="588278"/>
                  </a:lnTo>
                  <a:lnTo>
                    <a:pt x="1275859" y="614119"/>
                  </a:lnTo>
                  <a:lnTo>
                    <a:pt x="1236684" y="637634"/>
                  </a:lnTo>
                  <a:lnTo>
                    <a:pt x="1196548" y="658823"/>
                  </a:lnTo>
                  <a:lnTo>
                    <a:pt x="1155551" y="677686"/>
                  </a:lnTo>
                  <a:lnTo>
                    <a:pt x="1113792" y="694223"/>
                  </a:lnTo>
                  <a:lnTo>
                    <a:pt x="1071372" y="708432"/>
                  </a:lnTo>
                  <a:lnTo>
                    <a:pt x="1028390" y="720313"/>
                  </a:lnTo>
                  <a:lnTo>
                    <a:pt x="984947" y="729865"/>
                  </a:lnTo>
                  <a:lnTo>
                    <a:pt x="941141" y="737089"/>
                  </a:lnTo>
                  <a:lnTo>
                    <a:pt x="897074" y="741984"/>
                  </a:lnTo>
                  <a:lnTo>
                    <a:pt x="852844" y="744548"/>
                  </a:lnTo>
                  <a:lnTo>
                    <a:pt x="808553" y="744782"/>
                  </a:lnTo>
                  <a:lnTo>
                    <a:pt x="764299" y="742684"/>
                  </a:lnTo>
                  <a:lnTo>
                    <a:pt x="720182" y="738256"/>
                  </a:lnTo>
                  <a:lnTo>
                    <a:pt x="676303" y="731495"/>
                  </a:lnTo>
                  <a:lnTo>
                    <a:pt x="632761" y="722402"/>
                  </a:lnTo>
                  <a:lnTo>
                    <a:pt x="589656" y="710975"/>
                  </a:lnTo>
                  <a:lnTo>
                    <a:pt x="547088" y="697215"/>
                  </a:lnTo>
                  <a:lnTo>
                    <a:pt x="505157" y="681120"/>
                  </a:lnTo>
                  <a:lnTo>
                    <a:pt x="463962" y="662691"/>
                  </a:lnTo>
                  <a:lnTo>
                    <a:pt x="423604" y="641927"/>
                  </a:lnTo>
                  <a:lnTo>
                    <a:pt x="384183" y="618827"/>
                  </a:lnTo>
                  <a:lnTo>
                    <a:pt x="345797" y="593391"/>
                  </a:lnTo>
                  <a:lnTo>
                    <a:pt x="308548" y="565618"/>
                  </a:lnTo>
                  <a:lnTo>
                    <a:pt x="272535" y="535507"/>
                  </a:lnTo>
                  <a:lnTo>
                    <a:pt x="237858" y="503059"/>
                  </a:lnTo>
                  <a:lnTo>
                    <a:pt x="204401" y="467976"/>
                  </a:lnTo>
                  <a:lnTo>
                    <a:pt x="173147" y="431157"/>
                  </a:lnTo>
                  <a:lnTo>
                    <a:pt x="144150" y="392707"/>
                  </a:lnTo>
                  <a:lnTo>
                    <a:pt x="117464" y="352735"/>
                  </a:lnTo>
                  <a:lnTo>
                    <a:pt x="93145" y="311347"/>
                  </a:lnTo>
                  <a:lnTo>
                    <a:pt x="71248" y="268649"/>
                  </a:lnTo>
                  <a:lnTo>
                    <a:pt x="51827" y="224748"/>
                  </a:lnTo>
                  <a:lnTo>
                    <a:pt x="34937" y="179752"/>
                  </a:lnTo>
                  <a:lnTo>
                    <a:pt x="20632" y="133766"/>
                  </a:lnTo>
                  <a:lnTo>
                    <a:pt x="8968" y="86899"/>
                  </a:lnTo>
                  <a:lnTo>
                    <a:pt x="0" y="39255"/>
                  </a:lnTo>
                  <a:lnTo>
                    <a:pt x="247891" y="0"/>
                  </a:lnTo>
                  <a:lnTo>
                    <a:pt x="257322" y="47134"/>
                  </a:lnTo>
                  <a:lnTo>
                    <a:pt x="270321" y="92620"/>
                  </a:lnTo>
                  <a:lnTo>
                    <a:pt x="286716" y="136333"/>
                  </a:lnTo>
                  <a:lnTo>
                    <a:pt x="306334" y="178148"/>
                  </a:lnTo>
                  <a:lnTo>
                    <a:pt x="329002" y="217939"/>
                  </a:lnTo>
                  <a:lnTo>
                    <a:pt x="354550" y="255581"/>
                  </a:lnTo>
                  <a:lnTo>
                    <a:pt x="382803" y="290949"/>
                  </a:lnTo>
                  <a:lnTo>
                    <a:pt x="413589" y="323918"/>
                  </a:lnTo>
                  <a:lnTo>
                    <a:pt x="446737" y="354361"/>
                  </a:lnTo>
                  <a:lnTo>
                    <a:pt x="482074" y="382155"/>
                  </a:lnTo>
                  <a:lnTo>
                    <a:pt x="519427" y="407174"/>
                  </a:lnTo>
                  <a:lnTo>
                    <a:pt x="558624" y="429292"/>
                  </a:lnTo>
                  <a:lnTo>
                    <a:pt x="599493" y="448384"/>
                  </a:lnTo>
                  <a:lnTo>
                    <a:pt x="641860" y="464326"/>
                  </a:lnTo>
                  <a:lnTo>
                    <a:pt x="685554" y="476991"/>
                  </a:lnTo>
                  <a:lnTo>
                    <a:pt x="730403" y="486255"/>
                  </a:lnTo>
                  <a:lnTo>
                    <a:pt x="776233" y="491992"/>
                  </a:lnTo>
                  <a:lnTo>
                    <a:pt x="822873" y="494077"/>
                  </a:lnTo>
                  <a:lnTo>
                    <a:pt x="870150" y="492385"/>
                  </a:lnTo>
                  <a:lnTo>
                    <a:pt x="917892" y="486791"/>
                  </a:lnTo>
                  <a:lnTo>
                    <a:pt x="970061" y="476073"/>
                  </a:lnTo>
                  <a:lnTo>
                    <a:pt x="1020783" y="460752"/>
                  </a:lnTo>
                  <a:lnTo>
                    <a:pt x="1069769" y="440976"/>
                  </a:lnTo>
                  <a:lnTo>
                    <a:pt x="1116729" y="416892"/>
                  </a:lnTo>
                  <a:lnTo>
                    <a:pt x="1161373" y="388649"/>
                  </a:lnTo>
                  <a:lnTo>
                    <a:pt x="1203411" y="356396"/>
                  </a:lnTo>
                  <a:lnTo>
                    <a:pt x="1242555" y="320281"/>
                  </a:lnTo>
                  <a:lnTo>
                    <a:pt x="1420952" y="496811"/>
                  </a:lnTo>
                  <a:close/>
                </a:path>
              </a:pathLst>
            </a:custGeom>
            <a:ln w="19049">
              <a:solidFill>
                <a:srgbClr val="FFFFFF"/>
              </a:solidFill>
            </a:ln>
          </p:spPr>
          <p:txBody>
            <a:bodyPr wrap="square" lIns="0" tIns="0" rIns="0" bIns="0" rtlCol="0"/>
            <a:lstStyle/>
            <a:p>
              <a:endParaRPr/>
            </a:p>
          </p:txBody>
        </p:sp>
      </p:grpSp>
      <p:sp>
        <p:nvSpPr>
          <p:cNvPr id="13" name="object 13"/>
          <p:cNvSpPr txBox="1"/>
          <p:nvPr/>
        </p:nvSpPr>
        <p:spPr>
          <a:xfrm>
            <a:off x="3633375" y="1572819"/>
            <a:ext cx="453390" cy="438150"/>
          </a:xfrm>
          <a:prstGeom prst="rect">
            <a:avLst/>
          </a:prstGeom>
        </p:spPr>
        <p:txBody>
          <a:bodyPr vert="horz" wrap="square" lIns="0" tIns="19685" rIns="0" bIns="0" rtlCol="0">
            <a:spAutoFit/>
          </a:bodyPr>
          <a:lstStyle/>
          <a:p>
            <a:pPr marL="12700" marR="5080" indent="40640" algn="r">
              <a:lnSpc>
                <a:spcPts val="800"/>
              </a:lnSpc>
              <a:spcBef>
                <a:spcPts val="155"/>
              </a:spcBef>
            </a:pPr>
            <a:r>
              <a:rPr sz="700" b="1" spc="-10" dirty="0">
                <a:solidFill>
                  <a:srgbClr val="861ADC"/>
                </a:solidFill>
                <a:latin typeface="Arial"/>
                <a:cs typeface="Arial"/>
              </a:rPr>
              <a:t>Provider-</a:t>
            </a:r>
            <a:r>
              <a:rPr sz="700" b="1" spc="500" dirty="0">
                <a:solidFill>
                  <a:srgbClr val="861ADC"/>
                </a:solidFill>
                <a:latin typeface="Arial"/>
                <a:cs typeface="Arial"/>
              </a:rPr>
              <a:t> </a:t>
            </a:r>
            <a:r>
              <a:rPr sz="700" b="1" spc="-10" dirty="0">
                <a:solidFill>
                  <a:srgbClr val="861ADC"/>
                </a:solidFill>
                <a:latin typeface="Arial"/>
                <a:cs typeface="Arial"/>
              </a:rPr>
              <a:t>Focused</a:t>
            </a:r>
            <a:r>
              <a:rPr sz="700" b="1" spc="500" dirty="0">
                <a:solidFill>
                  <a:srgbClr val="861ADC"/>
                </a:solidFill>
                <a:latin typeface="Arial"/>
                <a:cs typeface="Arial"/>
              </a:rPr>
              <a:t> </a:t>
            </a:r>
            <a:r>
              <a:rPr sz="700" b="1" spc="-20" dirty="0">
                <a:solidFill>
                  <a:srgbClr val="861ADC"/>
                </a:solidFill>
                <a:latin typeface="Arial"/>
                <a:cs typeface="Arial"/>
              </a:rPr>
              <a:t>Pathways,</a:t>
            </a:r>
            <a:endParaRPr sz="700">
              <a:latin typeface="Arial"/>
              <a:cs typeface="Arial"/>
            </a:endParaRPr>
          </a:p>
          <a:p>
            <a:pPr marR="5080" algn="r">
              <a:lnSpc>
                <a:spcPts val="790"/>
              </a:lnSpc>
            </a:pPr>
            <a:r>
              <a:rPr sz="700" b="1" spc="-10" dirty="0">
                <a:solidFill>
                  <a:srgbClr val="861ADC"/>
                </a:solidFill>
                <a:latin typeface="Arial"/>
                <a:cs typeface="Arial"/>
              </a:rPr>
              <a:t>27.5%</a:t>
            </a:r>
            <a:endParaRPr sz="700">
              <a:latin typeface="Arial"/>
              <a:cs typeface="Arial"/>
            </a:endParaRPr>
          </a:p>
        </p:txBody>
      </p:sp>
      <p:sp>
        <p:nvSpPr>
          <p:cNvPr id="14" name="object 14"/>
          <p:cNvSpPr txBox="1"/>
          <p:nvPr/>
        </p:nvSpPr>
        <p:spPr>
          <a:xfrm>
            <a:off x="5293023" y="1562035"/>
            <a:ext cx="452755" cy="438150"/>
          </a:xfrm>
          <a:prstGeom prst="rect">
            <a:avLst/>
          </a:prstGeom>
        </p:spPr>
        <p:txBody>
          <a:bodyPr vert="horz" wrap="square" lIns="0" tIns="19685" rIns="0" bIns="0" rtlCol="0">
            <a:spAutoFit/>
          </a:bodyPr>
          <a:lstStyle/>
          <a:p>
            <a:pPr marL="12700" marR="5080">
              <a:lnSpc>
                <a:spcPts val="800"/>
              </a:lnSpc>
              <a:spcBef>
                <a:spcPts val="155"/>
              </a:spcBef>
            </a:pPr>
            <a:r>
              <a:rPr sz="700" b="1" spc="-10" dirty="0">
                <a:solidFill>
                  <a:srgbClr val="1F67E1"/>
                </a:solidFill>
                <a:latin typeface="Arial"/>
                <a:cs typeface="Arial"/>
              </a:rPr>
              <a:t>Payer-</a:t>
            </a:r>
            <a:r>
              <a:rPr sz="700" b="1" spc="500" dirty="0">
                <a:solidFill>
                  <a:srgbClr val="1F67E1"/>
                </a:solidFill>
                <a:latin typeface="Arial"/>
                <a:cs typeface="Arial"/>
              </a:rPr>
              <a:t> </a:t>
            </a:r>
            <a:r>
              <a:rPr sz="700" b="1" spc="-10" dirty="0">
                <a:solidFill>
                  <a:srgbClr val="1F67E1"/>
                </a:solidFill>
                <a:latin typeface="Arial"/>
                <a:cs typeface="Arial"/>
              </a:rPr>
              <a:t>Focused</a:t>
            </a:r>
            <a:r>
              <a:rPr sz="700" b="1" spc="500" dirty="0">
                <a:solidFill>
                  <a:srgbClr val="1F67E1"/>
                </a:solidFill>
                <a:latin typeface="Arial"/>
                <a:cs typeface="Arial"/>
              </a:rPr>
              <a:t> </a:t>
            </a:r>
            <a:r>
              <a:rPr sz="700" b="1" spc="-20" dirty="0">
                <a:solidFill>
                  <a:srgbClr val="1F67E1"/>
                </a:solidFill>
                <a:latin typeface="Arial"/>
                <a:cs typeface="Arial"/>
              </a:rPr>
              <a:t>Pathways,</a:t>
            </a:r>
            <a:r>
              <a:rPr sz="700" b="1" spc="500" dirty="0">
                <a:solidFill>
                  <a:srgbClr val="1F67E1"/>
                </a:solidFill>
                <a:latin typeface="Arial"/>
                <a:cs typeface="Arial"/>
              </a:rPr>
              <a:t> </a:t>
            </a:r>
            <a:r>
              <a:rPr sz="700" b="1" spc="-10" dirty="0">
                <a:solidFill>
                  <a:srgbClr val="1F67E1"/>
                </a:solidFill>
                <a:latin typeface="Arial"/>
                <a:cs typeface="Arial"/>
              </a:rPr>
              <a:t>37.4%</a:t>
            </a:r>
            <a:endParaRPr sz="700">
              <a:latin typeface="Arial"/>
              <a:cs typeface="Arial"/>
            </a:endParaRPr>
          </a:p>
        </p:txBody>
      </p:sp>
      <p:sp>
        <p:nvSpPr>
          <p:cNvPr id="15" name="object 15"/>
          <p:cNvSpPr txBox="1"/>
          <p:nvPr/>
        </p:nvSpPr>
        <p:spPr>
          <a:xfrm>
            <a:off x="4147718" y="3483961"/>
            <a:ext cx="1005840" cy="233679"/>
          </a:xfrm>
          <a:prstGeom prst="rect">
            <a:avLst/>
          </a:prstGeom>
        </p:spPr>
        <p:txBody>
          <a:bodyPr vert="horz" wrap="square" lIns="0" tIns="19685" rIns="0" bIns="0" rtlCol="0">
            <a:spAutoFit/>
          </a:bodyPr>
          <a:lstStyle/>
          <a:p>
            <a:pPr marL="378460" marR="5080" indent="-365760">
              <a:lnSpc>
                <a:spcPts val="800"/>
              </a:lnSpc>
              <a:spcBef>
                <a:spcPts val="155"/>
              </a:spcBef>
            </a:pPr>
            <a:r>
              <a:rPr sz="700" b="1" dirty="0">
                <a:solidFill>
                  <a:srgbClr val="7E7E7E"/>
                </a:solidFill>
                <a:latin typeface="Arial"/>
                <a:cs typeface="Arial"/>
              </a:rPr>
              <a:t>No</a:t>
            </a:r>
            <a:r>
              <a:rPr sz="700" b="1" spc="-10" dirty="0">
                <a:solidFill>
                  <a:srgbClr val="7E7E7E"/>
                </a:solidFill>
                <a:latin typeface="Arial"/>
                <a:cs typeface="Arial"/>
              </a:rPr>
              <a:t> </a:t>
            </a:r>
            <a:r>
              <a:rPr sz="700" b="1" dirty="0">
                <a:solidFill>
                  <a:srgbClr val="7E7E7E"/>
                </a:solidFill>
                <a:latin typeface="Arial"/>
                <a:cs typeface="Arial"/>
              </a:rPr>
              <a:t>3rd</a:t>
            </a:r>
            <a:r>
              <a:rPr sz="700" b="1" spc="-10" dirty="0">
                <a:solidFill>
                  <a:srgbClr val="7E7E7E"/>
                </a:solidFill>
                <a:latin typeface="Arial"/>
                <a:cs typeface="Arial"/>
              </a:rPr>
              <a:t> </a:t>
            </a:r>
            <a:r>
              <a:rPr sz="700" b="1" dirty="0">
                <a:solidFill>
                  <a:srgbClr val="7E7E7E"/>
                </a:solidFill>
                <a:latin typeface="Arial"/>
                <a:cs typeface="Arial"/>
              </a:rPr>
              <a:t>Party</a:t>
            </a:r>
            <a:r>
              <a:rPr sz="700" b="1" spc="-5" dirty="0">
                <a:solidFill>
                  <a:srgbClr val="7E7E7E"/>
                </a:solidFill>
                <a:latin typeface="Arial"/>
                <a:cs typeface="Arial"/>
              </a:rPr>
              <a:t> </a:t>
            </a:r>
            <a:r>
              <a:rPr sz="700" b="1" spc="-10" dirty="0">
                <a:solidFill>
                  <a:srgbClr val="7E7E7E"/>
                </a:solidFill>
                <a:latin typeface="Arial"/>
                <a:cs typeface="Arial"/>
              </a:rPr>
              <a:t>Pathways,</a:t>
            </a:r>
            <a:r>
              <a:rPr sz="700" b="1" spc="500" dirty="0">
                <a:solidFill>
                  <a:srgbClr val="7E7E7E"/>
                </a:solidFill>
                <a:latin typeface="Arial"/>
                <a:cs typeface="Arial"/>
              </a:rPr>
              <a:t> </a:t>
            </a:r>
            <a:r>
              <a:rPr sz="700" b="1" spc="-10" dirty="0">
                <a:solidFill>
                  <a:srgbClr val="7E7E7E"/>
                </a:solidFill>
                <a:latin typeface="Arial"/>
                <a:cs typeface="Arial"/>
              </a:rPr>
              <a:t>35.1%</a:t>
            </a:r>
            <a:endParaRPr sz="700">
              <a:latin typeface="Arial"/>
              <a:cs typeface="Arial"/>
            </a:endParaRPr>
          </a:p>
        </p:txBody>
      </p:sp>
      <p:grpSp>
        <p:nvGrpSpPr>
          <p:cNvPr id="16" name="object 16"/>
          <p:cNvGrpSpPr/>
          <p:nvPr/>
        </p:nvGrpSpPr>
        <p:grpSpPr>
          <a:xfrm>
            <a:off x="5576316" y="1071371"/>
            <a:ext cx="3430904" cy="2962910"/>
            <a:chOff x="5576316" y="1071371"/>
            <a:chExt cx="3430904" cy="2962910"/>
          </a:xfrm>
        </p:grpSpPr>
        <p:pic>
          <p:nvPicPr>
            <p:cNvPr id="17" name="object 17"/>
            <p:cNvPicPr/>
            <p:nvPr/>
          </p:nvPicPr>
          <p:blipFill>
            <a:blip r:embed="rId2" cstate="print"/>
            <a:stretch>
              <a:fillRect/>
            </a:stretch>
          </p:blipFill>
          <p:spPr>
            <a:xfrm>
              <a:off x="5576316" y="1071371"/>
              <a:ext cx="3430523" cy="2962656"/>
            </a:xfrm>
            <a:prstGeom prst="rect">
              <a:avLst/>
            </a:prstGeom>
          </p:spPr>
        </p:pic>
        <p:sp>
          <p:nvSpPr>
            <p:cNvPr id="18" name="object 18"/>
            <p:cNvSpPr/>
            <p:nvPr/>
          </p:nvSpPr>
          <p:spPr>
            <a:xfrm>
              <a:off x="5858258" y="1348210"/>
              <a:ext cx="2867025" cy="2407920"/>
            </a:xfrm>
            <a:custGeom>
              <a:avLst/>
              <a:gdLst/>
              <a:ahLst/>
              <a:cxnLst/>
              <a:rect l="l" t="t" r="r" b="b"/>
              <a:pathLst>
                <a:path w="2867025" h="2407920">
                  <a:moveTo>
                    <a:pt x="2866644" y="0"/>
                  </a:moveTo>
                  <a:lnTo>
                    <a:pt x="207073" y="0"/>
                  </a:lnTo>
                  <a:lnTo>
                    <a:pt x="159593" y="5468"/>
                  </a:lnTo>
                  <a:lnTo>
                    <a:pt x="116007" y="21047"/>
                  </a:lnTo>
                  <a:lnTo>
                    <a:pt x="77559" y="45491"/>
                  </a:lnTo>
                  <a:lnTo>
                    <a:pt x="45491" y="77559"/>
                  </a:lnTo>
                  <a:lnTo>
                    <a:pt x="21047" y="116007"/>
                  </a:lnTo>
                  <a:lnTo>
                    <a:pt x="5468" y="159593"/>
                  </a:lnTo>
                  <a:lnTo>
                    <a:pt x="0" y="207073"/>
                  </a:lnTo>
                  <a:lnTo>
                    <a:pt x="0" y="2407856"/>
                  </a:lnTo>
                  <a:lnTo>
                    <a:pt x="2659570" y="2407856"/>
                  </a:lnTo>
                  <a:lnTo>
                    <a:pt x="2707050" y="2402387"/>
                  </a:lnTo>
                  <a:lnTo>
                    <a:pt x="2750636" y="2386809"/>
                  </a:lnTo>
                  <a:lnTo>
                    <a:pt x="2789084" y="2362364"/>
                  </a:lnTo>
                  <a:lnTo>
                    <a:pt x="2821152" y="2330296"/>
                  </a:lnTo>
                  <a:lnTo>
                    <a:pt x="2845596" y="2291848"/>
                  </a:lnTo>
                  <a:lnTo>
                    <a:pt x="2861175" y="2248263"/>
                  </a:lnTo>
                  <a:lnTo>
                    <a:pt x="2866644" y="2200783"/>
                  </a:lnTo>
                  <a:lnTo>
                    <a:pt x="2866644" y="0"/>
                  </a:lnTo>
                  <a:close/>
                </a:path>
              </a:pathLst>
            </a:custGeom>
            <a:solidFill>
              <a:srgbClr val="FFFFFF"/>
            </a:solidFill>
          </p:spPr>
          <p:txBody>
            <a:bodyPr wrap="square" lIns="0" tIns="0" rIns="0" bIns="0" rtlCol="0"/>
            <a:lstStyle/>
            <a:p>
              <a:endParaRPr/>
            </a:p>
          </p:txBody>
        </p:sp>
        <p:sp>
          <p:nvSpPr>
            <p:cNvPr id="19" name="object 19"/>
            <p:cNvSpPr/>
            <p:nvPr/>
          </p:nvSpPr>
          <p:spPr>
            <a:xfrm>
              <a:off x="5858258" y="1348210"/>
              <a:ext cx="2867025" cy="2407920"/>
            </a:xfrm>
            <a:custGeom>
              <a:avLst/>
              <a:gdLst/>
              <a:ahLst/>
              <a:cxnLst/>
              <a:rect l="l" t="t" r="r" b="b"/>
              <a:pathLst>
                <a:path w="2867025" h="2407920">
                  <a:moveTo>
                    <a:pt x="207073" y="0"/>
                  </a:moveTo>
                  <a:lnTo>
                    <a:pt x="2866644" y="0"/>
                  </a:lnTo>
                  <a:lnTo>
                    <a:pt x="2866644" y="2200783"/>
                  </a:lnTo>
                  <a:lnTo>
                    <a:pt x="2861175" y="2248263"/>
                  </a:lnTo>
                  <a:lnTo>
                    <a:pt x="2845596" y="2291848"/>
                  </a:lnTo>
                  <a:lnTo>
                    <a:pt x="2821152" y="2330296"/>
                  </a:lnTo>
                  <a:lnTo>
                    <a:pt x="2789084" y="2362364"/>
                  </a:lnTo>
                  <a:lnTo>
                    <a:pt x="2750636" y="2386809"/>
                  </a:lnTo>
                  <a:lnTo>
                    <a:pt x="2707050" y="2402387"/>
                  </a:lnTo>
                  <a:lnTo>
                    <a:pt x="2659570" y="2407856"/>
                  </a:lnTo>
                  <a:lnTo>
                    <a:pt x="0" y="2407856"/>
                  </a:lnTo>
                  <a:lnTo>
                    <a:pt x="0" y="207073"/>
                  </a:lnTo>
                  <a:lnTo>
                    <a:pt x="5468" y="159593"/>
                  </a:lnTo>
                  <a:lnTo>
                    <a:pt x="21047" y="116007"/>
                  </a:lnTo>
                  <a:lnTo>
                    <a:pt x="45491" y="77559"/>
                  </a:lnTo>
                  <a:lnTo>
                    <a:pt x="77559" y="45491"/>
                  </a:lnTo>
                  <a:lnTo>
                    <a:pt x="116007" y="21047"/>
                  </a:lnTo>
                  <a:lnTo>
                    <a:pt x="159593" y="5468"/>
                  </a:lnTo>
                  <a:lnTo>
                    <a:pt x="207073" y="0"/>
                  </a:lnTo>
                  <a:close/>
                </a:path>
              </a:pathLst>
            </a:custGeom>
            <a:ln w="15875">
              <a:solidFill>
                <a:srgbClr val="FFFFFF"/>
              </a:solidFill>
            </a:ln>
          </p:spPr>
          <p:txBody>
            <a:bodyPr wrap="square" lIns="0" tIns="0" rIns="0" bIns="0" rtlCol="0"/>
            <a:lstStyle/>
            <a:p>
              <a:endParaRPr/>
            </a:p>
          </p:txBody>
        </p:sp>
        <p:sp>
          <p:nvSpPr>
            <p:cNvPr id="20" name="object 20"/>
            <p:cNvSpPr/>
            <p:nvPr/>
          </p:nvSpPr>
          <p:spPr>
            <a:xfrm>
              <a:off x="5966520" y="1431506"/>
              <a:ext cx="2650490" cy="982344"/>
            </a:xfrm>
            <a:custGeom>
              <a:avLst/>
              <a:gdLst/>
              <a:ahLst/>
              <a:cxnLst/>
              <a:rect l="l" t="t" r="r" b="b"/>
              <a:pathLst>
                <a:path w="2650490" h="982344">
                  <a:moveTo>
                    <a:pt x="2650108" y="0"/>
                  </a:moveTo>
                  <a:lnTo>
                    <a:pt x="202145" y="0"/>
                  </a:lnTo>
                  <a:lnTo>
                    <a:pt x="155798" y="5338"/>
                  </a:lnTo>
                  <a:lnTo>
                    <a:pt x="113251" y="20545"/>
                  </a:lnTo>
                  <a:lnTo>
                    <a:pt x="75717" y="44408"/>
                  </a:lnTo>
                  <a:lnTo>
                    <a:pt x="44412" y="75712"/>
                  </a:lnTo>
                  <a:lnTo>
                    <a:pt x="20547" y="113245"/>
                  </a:lnTo>
                  <a:lnTo>
                    <a:pt x="5339" y="155794"/>
                  </a:lnTo>
                  <a:lnTo>
                    <a:pt x="0" y="202145"/>
                  </a:lnTo>
                  <a:lnTo>
                    <a:pt x="0" y="981875"/>
                  </a:lnTo>
                  <a:lnTo>
                    <a:pt x="2447975" y="981875"/>
                  </a:lnTo>
                  <a:lnTo>
                    <a:pt x="2494322" y="976536"/>
                  </a:lnTo>
                  <a:lnTo>
                    <a:pt x="2536867" y="961329"/>
                  </a:lnTo>
                  <a:lnTo>
                    <a:pt x="2574398" y="937468"/>
                  </a:lnTo>
                  <a:lnTo>
                    <a:pt x="2605701" y="906165"/>
                  </a:lnTo>
                  <a:lnTo>
                    <a:pt x="2629563" y="868634"/>
                  </a:lnTo>
                  <a:lnTo>
                    <a:pt x="2644770" y="826088"/>
                  </a:lnTo>
                  <a:lnTo>
                    <a:pt x="2650108" y="779741"/>
                  </a:lnTo>
                  <a:lnTo>
                    <a:pt x="2650108" y="0"/>
                  </a:lnTo>
                  <a:close/>
                </a:path>
              </a:pathLst>
            </a:custGeom>
            <a:solidFill>
              <a:srgbClr val="E0EFF9"/>
            </a:solidFill>
          </p:spPr>
          <p:txBody>
            <a:bodyPr wrap="square" lIns="0" tIns="0" rIns="0" bIns="0" rtlCol="0"/>
            <a:lstStyle/>
            <a:p>
              <a:endParaRPr/>
            </a:p>
          </p:txBody>
        </p:sp>
        <p:pic>
          <p:nvPicPr>
            <p:cNvPr id="21" name="object 21"/>
            <p:cNvPicPr/>
            <p:nvPr/>
          </p:nvPicPr>
          <p:blipFill>
            <a:blip r:embed="rId3" cstate="print"/>
            <a:stretch>
              <a:fillRect/>
            </a:stretch>
          </p:blipFill>
          <p:spPr>
            <a:xfrm>
              <a:off x="6468833" y="2120175"/>
              <a:ext cx="1645488" cy="546557"/>
            </a:xfrm>
            <a:prstGeom prst="rect">
              <a:avLst/>
            </a:prstGeom>
          </p:spPr>
        </p:pic>
      </p:grpSp>
      <p:sp>
        <p:nvSpPr>
          <p:cNvPr id="22" name="object 22"/>
          <p:cNvSpPr txBox="1"/>
          <p:nvPr/>
        </p:nvSpPr>
        <p:spPr>
          <a:xfrm>
            <a:off x="6873844" y="2204616"/>
            <a:ext cx="836930" cy="361950"/>
          </a:xfrm>
          <a:prstGeom prst="rect">
            <a:avLst/>
          </a:prstGeom>
        </p:spPr>
        <p:txBody>
          <a:bodyPr vert="horz" wrap="square" lIns="0" tIns="12700" rIns="0" bIns="0" rtlCol="0">
            <a:spAutoFit/>
          </a:bodyPr>
          <a:lstStyle/>
          <a:p>
            <a:pPr algn="ctr">
              <a:lnSpc>
                <a:spcPct val="100000"/>
              </a:lnSpc>
              <a:spcBef>
                <a:spcPts val="100"/>
              </a:spcBef>
            </a:pPr>
            <a:r>
              <a:rPr sz="1100" b="1" spc="-10" dirty="0">
                <a:solidFill>
                  <a:srgbClr val="FFFFFF"/>
                </a:solidFill>
                <a:latin typeface="Arial"/>
                <a:cs typeface="Arial"/>
              </a:rPr>
              <a:t>~37.4%</a:t>
            </a:r>
            <a:endParaRPr sz="1100">
              <a:latin typeface="Arial"/>
              <a:cs typeface="Arial"/>
            </a:endParaRPr>
          </a:p>
          <a:p>
            <a:pPr algn="ctr">
              <a:lnSpc>
                <a:spcPct val="100000"/>
              </a:lnSpc>
              <a:spcBef>
                <a:spcPts val="5"/>
              </a:spcBef>
            </a:pPr>
            <a:r>
              <a:rPr sz="1100" b="1" spc="-10" dirty="0">
                <a:solidFill>
                  <a:srgbClr val="FFFFFF"/>
                </a:solidFill>
                <a:latin typeface="Arial"/>
                <a:cs typeface="Arial"/>
              </a:rPr>
              <a:t>Oncologists</a:t>
            </a:r>
            <a:endParaRPr sz="1100">
              <a:latin typeface="Arial"/>
              <a:cs typeface="Arial"/>
            </a:endParaRPr>
          </a:p>
        </p:txBody>
      </p:sp>
      <p:grpSp>
        <p:nvGrpSpPr>
          <p:cNvPr id="23" name="object 23"/>
          <p:cNvGrpSpPr/>
          <p:nvPr/>
        </p:nvGrpSpPr>
        <p:grpSpPr>
          <a:xfrm>
            <a:off x="243840" y="1071371"/>
            <a:ext cx="3519170" cy="2962910"/>
            <a:chOff x="243840" y="1071371"/>
            <a:chExt cx="3519170" cy="2962910"/>
          </a:xfrm>
        </p:grpSpPr>
        <p:pic>
          <p:nvPicPr>
            <p:cNvPr id="24" name="object 24"/>
            <p:cNvPicPr/>
            <p:nvPr/>
          </p:nvPicPr>
          <p:blipFill>
            <a:blip r:embed="rId4" cstate="print"/>
            <a:stretch>
              <a:fillRect/>
            </a:stretch>
          </p:blipFill>
          <p:spPr>
            <a:xfrm>
              <a:off x="243840" y="1071371"/>
              <a:ext cx="3518915" cy="2962656"/>
            </a:xfrm>
            <a:prstGeom prst="rect">
              <a:avLst/>
            </a:prstGeom>
          </p:spPr>
        </p:pic>
        <p:sp>
          <p:nvSpPr>
            <p:cNvPr id="25" name="object 25"/>
            <p:cNvSpPr/>
            <p:nvPr/>
          </p:nvSpPr>
          <p:spPr>
            <a:xfrm>
              <a:off x="526670" y="1348210"/>
              <a:ext cx="2954020" cy="2407920"/>
            </a:xfrm>
            <a:custGeom>
              <a:avLst/>
              <a:gdLst/>
              <a:ahLst/>
              <a:cxnLst/>
              <a:rect l="l" t="t" r="r" b="b"/>
              <a:pathLst>
                <a:path w="2954020" h="2407920">
                  <a:moveTo>
                    <a:pt x="2953512" y="0"/>
                  </a:moveTo>
                  <a:lnTo>
                    <a:pt x="207073" y="0"/>
                  </a:lnTo>
                  <a:lnTo>
                    <a:pt x="159593" y="5468"/>
                  </a:lnTo>
                  <a:lnTo>
                    <a:pt x="116007" y="21047"/>
                  </a:lnTo>
                  <a:lnTo>
                    <a:pt x="77559" y="45491"/>
                  </a:lnTo>
                  <a:lnTo>
                    <a:pt x="45491" y="77559"/>
                  </a:lnTo>
                  <a:lnTo>
                    <a:pt x="21047" y="116007"/>
                  </a:lnTo>
                  <a:lnTo>
                    <a:pt x="5468" y="159593"/>
                  </a:lnTo>
                  <a:lnTo>
                    <a:pt x="0" y="207073"/>
                  </a:lnTo>
                  <a:lnTo>
                    <a:pt x="0" y="2407856"/>
                  </a:lnTo>
                  <a:lnTo>
                    <a:pt x="2746438" y="2407856"/>
                  </a:lnTo>
                  <a:lnTo>
                    <a:pt x="2793918" y="2402387"/>
                  </a:lnTo>
                  <a:lnTo>
                    <a:pt x="2837504" y="2386809"/>
                  </a:lnTo>
                  <a:lnTo>
                    <a:pt x="2875952" y="2362364"/>
                  </a:lnTo>
                  <a:lnTo>
                    <a:pt x="2908020" y="2330296"/>
                  </a:lnTo>
                  <a:lnTo>
                    <a:pt x="2932464" y="2291848"/>
                  </a:lnTo>
                  <a:lnTo>
                    <a:pt x="2948043" y="2248263"/>
                  </a:lnTo>
                  <a:lnTo>
                    <a:pt x="2953512" y="2200783"/>
                  </a:lnTo>
                  <a:lnTo>
                    <a:pt x="2953512" y="0"/>
                  </a:lnTo>
                  <a:close/>
                </a:path>
              </a:pathLst>
            </a:custGeom>
            <a:solidFill>
              <a:srgbClr val="FFFFFF"/>
            </a:solidFill>
          </p:spPr>
          <p:txBody>
            <a:bodyPr wrap="square" lIns="0" tIns="0" rIns="0" bIns="0" rtlCol="0"/>
            <a:lstStyle/>
            <a:p>
              <a:endParaRPr/>
            </a:p>
          </p:txBody>
        </p:sp>
        <p:sp>
          <p:nvSpPr>
            <p:cNvPr id="26" name="object 26"/>
            <p:cNvSpPr/>
            <p:nvPr/>
          </p:nvSpPr>
          <p:spPr>
            <a:xfrm>
              <a:off x="526670" y="1348210"/>
              <a:ext cx="2954020" cy="2407920"/>
            </a:xfrm>
            <a:custGeom>
              <a:avLst/>
              <a:gdLst/>
              <a:ahLst/>
              <a:cxnLst/>
              <a:rect l="l" t="t" r="r" b="b"/>
              <a:pathLst>
                <a:path w="2954020" h="2407920">
                  <a:moveTo>
                    <a:pt x="207073" y="0"/>
                  </a:moveTo>
                  <a:lnTo>
                    <a:pt x="2953512" y="0"/>
                  </a:lnTo>
                  <a:lnTo>
                    <a:pt x="2953512" y="2200783"/>
                  </a:lnTo>
                  <a:lnTo>
                    <a:pt x="2948043" y="2248263"/>
                  </a:lnTo>
                  <a:lnTo>
                    <a:pt x="2932464" y="2291848"/>
                  </a:lnTo>
                  <a:lnTo>
                    <a:pt x="2908020" y="2330296"/>
                  </a:lnTo>
                  <a:lnTo>
                    <a:pt x="2875952" y="2362364"/>
                  </a:lnTo>
                  <a:lnTo>
                    <a:pt x="2837504" y="2386809"/>
                  </a:lnTo>
                  <a:lnTo>
                    <a:pt x="2793918" y="2402387"/>
                  </a:lnTo>
                  <a:lnTo>
                    <a:pt x="2746438" y="2407856"/>
                  </a:lnTo>
                  <a:lnTo>
                    <a:pt x="0" y="2407856"/>
                  </a:lnTo>
                  <a:lnTo>
                    <a:pt x="0" y="207073"/>
                  </a:lnTo>
                  <a:lnTo>
                    <a:pt x="5468" y="159593"/>
                  </a:lnTo>
                  <a:lnTo>
                    <a:pt x="21047" y="116007"/>
                  </a:lnTo>
                  <a:lnTo>
                    <a:pt x="45491" y="77559"/>
                  </a:lnTo>
                  <a:lnTo>
                    <a:pt x="77559" y="45491"/>
                  </a:lnTo>
                  <a:lnTo>
                    <a:pt x="116007" y="21047"/>
                  </a:lnTo>
                  <a:lnTo>
                    <a:pt x="159593" y="5468"/>
                  </a:lnTo>
                  <a:lnTo>
                    <a:pt x="207073" y="0"/>
                  </a:lnTo>
                  <a:close/>
                </a:path>
              </a:pathLst>
            </a:custGeom>
            <a:ln w="15875">
              <a:solidFill>
                <a:srgbClr val="FFFFFF"/>
              </a:solidFill>
            </a:ln>
          </p:spPr>
          <p:txBody>
            <a:bodyPr wrap="square" lIns="0" tIns="0" rIns="0" bIns="0" rtlCol="0"/>
            <a:lstStyle/>
            <a:p>
              <a:endParaRPr/>
            </a:p>
          </p:txBody>
        </p:sp>
        <p:sp>
          <p:nvSpPr>
            <p:cNvPr id="27" name="object 27"/>
            <p:cNvSpPr/>
            <p:nvPr/>
          </p:nvSpPr>
          <p:spPr>
            <a:xfrm>
              <a:off x="614170" y="1431506"/>
              <a:ext cx="2766060" cy="982344"/>
            </a:xfrm>
            <a:custGeom>
              <a:avLst/>
              <a:gdLst/>
              <a:ahLst/>
              <a:cxnLst/>
              <a:rect l="l" t="t" r="r" b="b"/>
              <a:pathLst>
                <a:path w="2766060" h="982344">
                  <a:moveTo>
                    <a:pt x="2765894" y="0"/>
                  </a:moveTo>
                  <a:lnTo>
                    <a:pt x="190258" y="0"/>
                  </a:lnTo>
                  <a:lnTo>
                    <a:pt x="146633" y="5024"/>
                  </a:lnTo>
                  <a:lnTo>
                    <a:pt x="106586" y="19337"/>
                  </a:lnTo>
                  <a:lnTo>
                    <a:pt x="71260" y="41796"/>
                  </a:lnTo>
                  <a:lnTo>
                    <a:pt x="41796" y="71260"/>
                  </a:lnTo>
                  <a:lnTo>
                    <a:pt x="19337" y="106586"/>
                  </a:lnTo>
                  <a:lnTo>
                    <a:pt x="5024" y="146633"/>
                  </a:lnTo>
                  <a:lnTo>
                    <a:pt x="0" y="190258"/>
                  </a:lnTo>
                  <a:lnTo>
                    <a:pt x="0" y="981875"/>
                  </a:lnTo>
                  <a:lnTo>
                    <a:pt x="2575636" y="981875"/>
                  </a:lnTo>
                  <a:lnTo>
                    <a:pt x="2619261" y="976850"/>
                  </a:lnTo>
                  <a:lnTo>
                    <a:pt x="2659308" y="962537"/>
                  </a:lnTo>
                  <a:lnTo>
                    <a:pt x="2694634" y="940079"/>
                  </a:lnTo>
                  <a:lnTo>
                    <a:pt x="2724098" y="910617"/>
                  </a:lnTo>
                  <a:lnTo>
                    <a:pt x="2746557" y="875293"/>
                  </a:lnTo>
                  <a:lnTo>
                    <a:pt x="2760870" y="835249"/>
                  </a:lnTo>
                  <a:lnTo>
                    <a:pt x="2765894" y="791629"/>
                  </a:lnTo>
                  <a:lnTo>
                    <a:pt x="2765894" y="0"/>
                  </a:lnTo>
                  <a:close/>
                </a:path>
              </a:pathLst>
            </a:custGeom>
            <a:solidFill>
              <a:srgbClr val="EBD2F8">
                <a:alpha val="39999"/>
              </a:srgbClr>
            </a:solidFill>
          </p:spPr>
          <p:txBody>
            <a:bodyPr wrap="square" lIns="0" tIns="0" rIns="0" bIns="0" rtlCol="0"/>
            <a:lstStyle/>
            <a:p>
              <a:endParaRPr/>
            </a:p>
          </p:txBody>
        </p:sp>
        <p:pic>
          <p:nvPicPr>
            <p:cNvPr id="28" name="object 28"/>
            <p:cNvPicPr/>
            <p:nvPr/>
          </p:nvPicPr>
          <p:blipFill>
            <a:blip r:embed="rId5" cstate="print"/>
            <a:stretch>
              <a:fillRect/>
            </a:stretch>
          </p:blipFill>
          <p:spPr>
            <a:xfrm>
              <a:off x="1216482" y="2120175"/>
              <a:ext cx="1561274" cy="546557"/>
            </a:xfrm>
            <a:prstGeom prst="rect">
              <a:avLst/>
            </a:prstGeom>
          </p:spPr>
        </p:pic>
      </p:grpSp>
      <p:sp>
        <p:nvSpPr>
          <p:cNvPr id="29" name="object 29"/>
          <p:cNvSpPr txBox="1"/>
          <p:nvPr/>
        </p:nvSpPr>
        <p:spPr>
          <a:xfrm>
            <a:off x="1579385" y="2204616"/>
            <a:ext cx="836930" cy="361950"/>
          </a:xfrm>
          <a:prstGeom prst="rect">
            <a:avLst/>
          </a:prstGeom>
        </p:spPr>
        <p:txBody>
          <a:bodyPr vert="horz" wrap="square" lIns="0" tIns="12700" rIns="0" bIns="0" rtlCol="0">
            <a:spAutoFit/>
          </a:bodyPr>
          <a:lstStyle/>
          <a:p>
            <a:pPr algn="ctr">
              <a:lnSpc>
                <a:spcPct val="100000"/>
              </a:lnSpc>
              <a:spcBef>
                <a:spcPts val="100"/>
              </a:spcBef>
            </a:pPr>
            <a:r>
              <a:rPr sz="1100" b="1" spc="-10" dirty="0">
                <a:solidFill>
                  <a:srgbClr val="FFFFFF"/>
                </a:solidFill>
                <a:latin typeface="Arial"/>
                <a:cs typeface="Arial"/>
              </a:rPr>
              <a:t>~27.5%</a:t>
            </a:r>
            <a:endParaRPr sz="1100">
              <a:latin typeface="Arial"/>
              <a:cs typeface="Arial"/>
            </a:endParaRPr>
          </a:p>
          <a:p>
            <a:pPr algn="ctr">
              <a:lnSpc>
                <a:spcPct val="100000"/>
              </a:lnSpc>
              <a:spcBef>
                <a:spcPts val="5"/>
              </a:spcBef>
            </a:pPr>
            <a:r>
              <a:rPr sz="1100" b="1" spc="-10" dirty="0">
                <a:solidFill>
                  <a:srgbClr val="FFFFFF"/>
                </a:solidFill>
                <a:latin typeface="Arial"/>
                <a:cs typeface="Arial"/>
              </a:rPr>
              <a:t>Oncologists</a:t>
            </a:r>
            <a:endParaRPr sz="1100">
              <a:latin typeface="Arial"/>
              <a:cs typeface="Arial"/>
            </a:endParaRPr>
          </a:p>
        </p:txBody>
      </p:sp>
      <p:sp>
        <p:nvSpPr>
          <p:cNvPr id="30" name="object 30"/>
          <p:cNvSpPr txBox="1"/>
          <p:nvPr/>
        </p:nvSpPr>
        <p:spPr>
          <a:xfrm>
            <a:off x="720611" y="1535891"/>
            <a:ext cx="2572385" cy="485140"/>
          </a:xfrm>
          <a:prstGeom prst="rect">
            <a:avLst/>
          </a:prstGeom>
        </p:spPr>
        <p:txBody>
          <a:bodyPr vert="horz" wrap="square" lIns="0" tIns="49530" rIns="0" bIns="0" rtlCol="0">
            <a:spAutoFit/>
          </a:bodyPr>
          <a:lstStyle/>
          <a:p>
            <a:pPr algn="ctr">
              <a:lnSpc>
                <a:spcPct val="100000"/>
              </a:lnSpc>
              <a:spcBef>
                <a:spcPts val="390"/>
              </a:spcBef>
            </a:pPr>
            <a:r>
              <a:rPr sz="1100" b="1" spc="-10" dirty="0">
                <a:solidFill>
                  <a:srgbClr val="7816AD"/>
                </a:solidFill>
                <a:latin typeface="Arial"/>
                <a:cs typeface="Arial"/>
              </a:rPr>
              <a:t>Provider-</a:t>
            </a:r>
            <a:r>
              <a:rPr sz="1100" b="1" dirty="0">
                <a:solidFill>
                  <a:srgbClr val="7816AD"/>
                </a:solidFill>
                <a:latin typeface="Arial"/>
                <a:cs typeface="Arial"/>
              </a:rPr>
              <a:t>Focused</a:t>
            </a:r>
            <a:r>
              <a:rPr sz="1100" b="1" spc="-10" dirty="0">
                <a:solidFill>
                  <a:srgbClr val="7816AD"/>
                </a:solidFill>
                <a:latin typeface="Arial"/>
                <a:cs typeface="Arial"/>
              </a:rPr>
              <a:t> </a:t>
            </a:r>
            <a:r>
              <a:rPr sz="1100" b="1" dirty="0">
                <a:solidFill>
                  <a:srgbClr val="7816AD"/>
                </a:solidFill>
                <a:latin typeface="Arial"/>
                <a:cs typeface="Arial"/>
              </a:rPr>
              <a:t>Pathways</a:t>
            </a:r>
            <a:r>
              <a:rPr sz="1100" b="1" spc="-20" dirty="0">
                <a:solidFill>
                  <a:srgbClr val="7816AD"/>
                </a:solidFill>
                <a:latin typeface="Arial"/>
                <a:cs typeface="Arial"/>
              </a:rPr>
              <a:t> </a:t>
            </a:r>
            <a:r>
              <a:rPr sz="1100" b="1" spc="-10" dirty="0">
                <a:solidFill>
                  <a:srgbClr val="7816AD"/>
                </a:solidFill>
                <a:latin typeface="Arial"/>
                <a:cs typeface="Arial"/>
              </a:rPr>
              <a:t>Exposure</a:t>
            </a:r>
            <a:endParaRPr sz="1100">
              <a:latin typeface="Arial"/>
              <a:cs typeface="Arial"/>
            </a:endParaRPr>
          </a:p>
          <a:p>
            <a:pPr marL="228600" marR="220979" algn="ctr">
              <a:lnSpc>
                <a:spcPct val="100000"/>
              </a:lnSpc>
              <a:spcBef>
                <a:spcPts val="209"/>
              </a:spcBef>
            </a:pPr>
            <a:r>
              <a:rPr sz="750" dirty="0">
                <a:solidFill>
                  <a:srgbClr val="7816AD"/>
                </a:solidFill>
                <a:latin typeface="Arial"/>
                <a:cs typeface="Arial"/>
              </a:rPr>
              <a:t>Adopted</a:t>
            </a:r>
            <a:r>
              <a:rPr sz="750" spc="-45" dirty="0">
                <a:solidFill>
                  <a:srgbClr val="7816AD"/>
                </a:solidFill>
                <a:latin typeface="Arial"/>
                <a:cs typeface="Arial"/>
              </a:rPr>
              <a:t> </a:t>
            </a:r>
            <a:r>
              <a:rPr sz="750" dirty="0">
                <a:solidFill>
                  <a:srgbClr val="7816AD"/>
                </a:solidFill>
                <a:latin typeface="Arial"/>
                <a:cs typeface="Arial"/>
              </a:rPr>
              <a:t>&amp;</a:t>
            </a:r>
            <a:r>
              <a:rPr sz="750" spc="-5" dirty="0">
                <a:solidFill>
                  <a:srgbClr val="7816AD"/>
                </a:solidFill>
                <a:latin typeface="Arial"/>
                <a:cs typeface="Arial"/>
              </a:rPr>
              <a:t> </a:t>
            </a:r>
            <a:r>
              <a:rPr sz="750" dirty="0">
                <a:solidFill>
                  <a:srgbClr val="7816AD"/>
                </a:solidFill>
                <a:latin typeface="Arial"/>
                <a:cs typeface="Arial"/>
              </a:rPr>
              <a:t>promoted</a:t>
            </a:r>
            <a:r>
              <a:rPr sz="750" spc="-30" dirty="0">
                <a:solidFill>
                  <a:srgbClr val="7816AD"/>
                </a:solidFill>
                <a:latin typeface="Arial"/>
                <a:cs typeface="Arial"/>
              </a:rPr>
              <a:t> </a:t>
            </a:r>
            <a:r>
              <a:rPr sz="750" dirty="0">
                <a:solidFill>
                  <a:srgbClr val="7816AD"/>
                </a:solidFill>
                <a:latin typeface="Arial"/>
                <a:cs typeface="Arial"/>
              </a:rPr>
              <a:t>at</a:t>
            </a:r>
            <a:r>
              <a:rPr sz="750" spc="-15" dirty="0">
                <a:solidFill>
                  <a:srgbClr val="7816AD"/>
                </a:solidFill>
                <a:latin typeface="Arial"/>
                <a:cs typeface="Arial"/>
              </a:rPr>
              <a:t> </a:t>
            </a:r>
            <a:r>
              <a:rPr sz="750" dirty="0">
                <a:solidFill>
                  <a:srgbClr val="7816AD"/>
                </a:solidFill>
                <a:latin typeface="Arial"/>
                <a:cs typeface="Arial"/>
              </a:rPr>
              <a:t>the</a:t>
            </a:r>
            <a:r>
              <a:rPr sz="750" spc="-20" dirty="0">
                <a:solidFill>
                  <a:srgbClr val="7816AD"/>
                </a:solidFill>
                <a:latin typeface="Arial"/>
                <a:cs typeface="Arial"/>
              </a:rPr>
              <a:t> </a:t>
            </a:r>
            <a:r>
              <a:rPr sz="750" dirty="0">
                <a:solidFill>
                  <a:srgbClr val="7816AD"/>
                </a:solidFill>
                <a:latin typeface="Arial"/>
                <a:cs typeface="Arial"/>
              </a:rPr>
              <a:t>provider</a:t>
            </a:r>
            <a:r>
              <a:rPr sz="750" spc="-45" dirty="0">
                <a:solidFill>
                  <a:srgbClr val="7816AD"/>
                </a:solidFill>
                <a:latin typeface="Arial"/>
                <a:cs typeface="Arial"/>
              </a:rPr>
              <a:t> </a:t>
            </a:r>
            <a:r>
              <a:rPr sz="750" dirty="0">
                <a:solidFill>
                  <a:srgbClr val="7816AD"/>
                </a:solidFill>
                <a:latin typeface="Arial"/>
                <a:cs typeface="Arial"/>
              </a:rPr>
              <a:t>account</a:t>
            </a:r>
            <a:r>
              <a:rPr sz="750" spc="-25" dirty="0">
                <a:solidFill>
                  <a:srgbClr val="7816AD"/>
                </a:solidFill>
                <a:latin typeface="Arial"/>
                <a:cs typeface="Arial"/>
              </a:rPr>
              <a:t> </a:t>
            </a:r>
            <a:r>
              <a:rPr sz="750" spc="-10" dirty="0">
                <a:solidFill>
                  <a:srgbClr val="7816AD"/>
                </a:solidFill>
                <a:latin typeface="Arial"/>
                <a:cs typeface="Arial"/>
              </a:rPr>
              <a:t>level, </a:t>
            </a:r>
            <a:r>
              <a:rPr sz="750" dirty="0">
                <a:solidFill>
                  <a:srgbClr val="7816AD"/>
                </a:solidFill>
                <a:latin typeface="Arial"/>
                <a:cs typeface="Arial"/>
              </a:rPr>
              <a:t>typically</a:t>
            </a:r>
            <a:r>
              <a:rPr sz="750" spc="-25" dirty="0">
                <a:solidFill>
                  <a:srgbClr val="7816AD"/>
                </a:solidFill>
                <a:latin typeface="Arial"/>
                <a:cs typeface="Arial"/>
              </a:rPr>
              <a:t> </a:t>
            </a:r>
            <a:r>
              <a:rPr sz="750" dirty="0">
                <a:solidFill>
                  <a:srgbClr val="7816AD"/>
                </a:solidFill>
                <a:latin typeface="Arial"/>
                <a:cs typeface="Arial"/>
              </a:rPr>
              <a:t>EMR-</a:t>
            </a:r>
            <a:r>
              <a:rPr sz="750" spc="-10" dirty="0">
                <a:solidFill>
                  <a:srgbClr val="7816AD"/>
                </a:solidFill>
                <a:latin typeface="Arial"/>
                <a:cs typeface="Arial"/>
              </a:rPr>
              <a:t>integrated</a:t>
            </a:r>
            <a:endParaRPr sz="750">
              <a:latin typeface="Arial"/>
              <a:cs typeface="Arial"/>
            </a:endParaRPr>
          </a:p>
        </p:txBody>
      </p:sp>
      <p:sp>
        <p:nvSpPr>
          <p:cNvPr id="31" name="object 31"/>
          <p:cNvSpPr txBox="1"/>
          <p:nvPr/>
        </p:nvSpPr>
        <p:spPr>
          <a:xfrm>
            <a:off x="6097651" y="1535662"/>
            <a:ext cx="2386965" cy="485775"/>
          </a:xfrm>
          <a:prstGeom prst="rect">
            <a:avLst/>
          </a:prstGeom>
        </p:spPr>
        <p:txBody>
          <a:bodyPr vert="horz" wrap="square" lIns="0" tIns="50165" rIns="0" bIns="0" rtlCol="0">
            <a:spAutoFit/>
          </a:bodyPr>
          <a:lstStyle/>
          <a:p>
            <a:pPr algn="ctr">
              <a:lnSpc>
                <a:spcPct val="100000"/>
              </a:lnSpc>
              <a:spcBef>
                <a:spcPts val="395"/>
              </a:spcBef>
            </a:pPr>
            <a:r>
              <a:rPr sz="1100" b="1" spc="-10" dirty="0">
                <a:solidFill>
                  <a:srgbClr val="134DB1"/>
                </a:solidFill>
                <a:latin typeface="Arial"/>
                <a:cs typeface="Arial"/>
              </a:rPr>
              <a:t>Payer-</a:t>
            </a:r>
            <a:r>
              <a:rPr sz="1100" b="1" dirty="0">
                <a:solidFill>
                  <a:srgbClr val="134DB1"/>
                </a:solidFill>
                <a:latin typeface="Arial"/>
                <a:cs typeface="Arial"/>
              </a:rPr>
              <a:t>Focused</a:t>
            </a:r>
            <a:r>
              <a:rPr sz="1100" b="1" spc="-15" dirty="0">
                <a:solidFill>
                  <a:srgbClr val="134DB1"/>
                </a:solidFill>
                <a:latin typeface="Arial"/>
                <a:cs typeface="Arial"/>
              </a:rPr>
              <a:t> </a:t>
            </a:r>
            <a:r>
              <a:rPr sz="1100" b="1" dirty="0">
                <a:solidFill>
                  <a:srgbClr val="134DB1"/>
                </a:solidFill>
                <a:latin typeface="Arial"/>
                <a:cs typeface="Arial"/>
              </a:rPr>
              <a:t>Pathways</a:t>
            </a:r>
            <a:r>
              <a:rPr sz="1100" b="1" spc="-45" dirty="0">
                <a:solidFill>
                  <a:srgbClr val="134DB1"/>
                </a:solidFill>
                <a:latin typeface="Arial"/>
                <a:cs typeface="Arial"/>
              </a:rPr>
              <a:t> </a:t>
            </a:r>
            <a:r>
              <a:rPr sz="1100" b="1" spc="-10" dirty="0">
                <a:solidFill>
                  <a:srgbClr val="134DB1"/>
                </a:solidFill>
                <a:latin typeface="Arial"/>
                <a:cs typeface="Arial"/>
              </a:rPr>
              <a:t>Exposure</a:t>
            </a:r>
            <a:endParaRPr sz="1100">
              <a:latin typeface="Arial"/>
              <a:cs typeface="Arial"/>
            </a:endParaRPr>
          </a:p>
          <a:p>
            <a:pPr marL="33655" marR="27305" algn="ctr">
              <a:lnSpc>
                <a:spcPct val="100000"/>
              </a:lnSpc>
              <a:spcBef>
                <a:spcPts val="204"/>
              </a:spcBef>
            </a:pPr>
            <a:r>
              <a:rPr sz="750" dirty="0">
                <a:solidFill>
                  <a:srgbClr val="134DB1"/>
                </a:solidFill>
                <a:latin typeface="Arial"/>
                <a:cs typeface="Arial"/>
              </a:rPr>
              <a:t>Adopted</a:t>
            </a:r>
            <a:r>
              <a:rPr sz="750" spc="-50" dirty="0">
                <a:solidFill>
                  <a:srgbClr val="134DB1"/>
                </a:solidFill>
                <a:latin typeface="Arial"/>
                <a:cs typeface="Arial"/>
              </a:rPr>
              <a:t> </a:t>
            </a:r>
            <a:r>
              <a:rPr sz="750" dirty="0">
                <a:solidFill>
                  <a:srgbClr val="134DB1"/>
                </a:solidFill>
                <a:latin typeface="Arial"/>
                <a:cs typeface="Arial"/>
              </a:rPr>
              <a:t>primarily</a:t>
            </a:r>
            <a:r>
              <a:rPr sz="750" spc="-35" dirty="0">
                <a:solidFill>
                  <a:srgbClr val="134DB1"/>
                </a:solidFill>
                <a:latin typeface="Arial"/>
                <a:cs typeface="Arial"/>
              </a:rPr>
              <a:t> </a:t>
            </a:r>
            <a:r>
              <a:rPr sz="750" dirty="0">
                <a:solidFill>
                  <a:srgbClr val="134DB1"/>
                </a:solidFill>
                <a:latin typeface="Arial"/>
                <a:cs typeface="Arial"/>
              </a:rPr>
              <a:t>by</a:t>
            </a:r>
            <a:r>
              <a:rPr sz="750" spc="-15" dirty="0">
                <a:solidFill>
                  <a:srgbClr val="134DB1"/>
                </a:solidFill>
                <a:latin typeface="Arial"/>
                <a:cs typeface="Arial"/>
              </a:rPr>
              <a:t> </a:t>
            </a:r>
            <a:r>
              <a:rPr sz="750" dirty="0">
                <a:solidFill>
                  <a:srgbClr val="134DB1"/>
                </a:solidFill>
                <a:latin typeface="Arial"/>
                <a:cs typeface="Arial"/>
              </a:rPr>
              <a:t>payers</a:t>
            </a:r>
            <a:r>
              <a:rPr sz="750" spc="-15" dirty="0">
                <a:solidFill>
                  <a:srgbClr val="134DB1"/>
                </a:solidFill>
                <a:latin typeface="Arial"/>
                <a:cs typeface="Arial"/>
              </a:rPr>
              <a:t> </a:t>
            </a:r>
            <a:r>
              <a:rPr sz="750" dirty="0">
                <a:solidFill>
                  <a:srgbClr val="134DB1"/>
                </a:solidFill>
                <a:latin typeface="Arial"/>
                <a:cs typeface="Arial"/>
              </a:rPr>
              <a:t>&amp;</a:t>
            </a:r>
            <a:r>
              <a:rPr sz="750" spc="-5" dirty="0">
                <a:solidFill>
                  <a:srgbClr val="134DB1"/>
                </a:solidFill>
                <a:latin typeface="Arial"/>
                <a:cs typeface="Arial"/>
              </a:rPr>
              <a:t> </a:t>
            </a:r>
            <a:r>
              <a:rPr sz="750" dirty="0">
                <a:solidFill>
                  <a:srgbClr val="134DB1"/>
                </a:solidFill>
                <a:latin typeface="Arial"/>
                <a:cs typeface="Arial"/>
              </a:rPr>
              <a:t>utilized</a:t>
            </a:r>
            <a:r>
              <a:rPr sz="750" spc="-30" dirty="0">
                <a:solidFill>
                  <a:srgbClr val="134DB1"/>
                </a:solidFill>
                <a:latin typeface="Arial"/>
                <a:cs typeface="Arial"/>
              </a:rPr>
              <a:t> </a:t>
            </a:r>
            <a:r>
              <a:rPr sz="750" dirty="0">
                <a:solidFill>
                  <a:srgbClr val="134DB1"/>
                </a:solidFill>
                <a:latin typeface="Arial"/>
                <a:cs typeface="Arial"/>
              </a:rPr>
              <a:t>based</a:t>
            </a:r>
            <a:r>
              <a:rPr sz="750" spc="-30" dirty="0">
                <a:solidFill>
                  <a:srgbClr val="134DB1"/>
                </a:solidFill>
                <a:latin typeface="Arial"/>
                <a:cs typeface="Arial"/>
              </a:rPr>
              <a:t> </a:t>
            </a:r>
            <a:r>
              <a:rPr sz="750" dirty="0">
                <a:solidFill>
                  <a:srgbClr val="134DB1"/>
                </a:solidFill>
                <a:latin typeface="Arial"/>
                <a:cs typeface="Arial"/>
              </a:rPr>
              <a:t>on</a:t>
            </a:r>
            <a:r>
              <a:rPr sz="750" spc="-20" dirty="0">
                <a:solidFill>
                  <a:srgbClr val="134DB1"/>
                </a:solidFill>
                <a:latin typeface="Arial"/>
                <a:cs typeface="Arial"/>
              </a:rPr>
              <a:t> </a:t>
            </a:r>
            <a:r>
              <a:rPr sz="750" spc="-10" dirty="0">
                <a:solidFill>
                  <a:srgbClr val="134DB1"/>
                </a:solidFill>
                <a:latin typeface="Arial"/>
                <a:cs typeface="Arial"/>
              </a:rPr>
              <a:t>patient </a:t>
            </a:r>
            <a:r>
              <a:rPr sz="750" dirty="0">
                <a:solidFill>
                  <a:srgbClr val="134DB1"/>
                </a:solidFill>
                <a:latin typeface="Arial"/>
                <a:cs typeface="Arial"/>
              </a:rPr>
              <a:t>coverage</a:t>
            </a:r>
            <a:r>
              <a:rPr sz="750" spc="-50" dirty="0">
                <a:solidFill>
                  <a:srgbClr val="134DB1"/>
                </a:solidFill>
                <a:latin typeface="Arial"/>
                <a:cs typeface="Arial"/>
              </a:rPr>
              <a:t> </a:t>
            </a:r>
            <a:r>
              <a:rPr sz="750" dirty="0">
                <a:solidFill>
                  <a:srgbClr val="134DB1"/>
                </a:solidFill>
                <a:latin typeface="Arial"/>
                <a:cs typeface="Arial"/>
              </a:rPr>
              <a:t>through</a:t>
            </a:r>
            <a:r>
              <a:rPr sz="750" spc="-45" dirty="0">
                <a:solidFill>
                  <a:srgbClr val="134DB1"/>
                </a:solidFill>
                <a:latin typeface="Arial"/>
                <a:cs typeface="Arial"/>
              </a:rPr>
              <a:t> </a:t>
            </a:r>
            <a:r>
              <a:rPr sz="750" dirty="0">
                <a:solidFill>
                  <a:srgbClr val="134DB1"/>
                </a:solidFill>
                <a:latin typeface="Arial"/>
                <a:cs typeface="Arial"/>
              </a:rPr>
              <a:t>prior</a:t>
            </a:r>
            <a:r>
              <a:rPr sz="750" spc="-20" dirty="0">
                <a:solidFill>
                  <a:srgbClr val="134DB1"/>
                </a:solidFill>
                <a:latin typeface="Arial"/>
                <a:cs typeface="Arial"/>
              </a:rPr>
              <a:t> </a:t>
            </a:r>
            <a:r>
              <a:rPr sz="750" dirty="0">
                <a:solidFill>
                  <a:srgbClr val="134DB1"/>
                </a:solidFill>
                <a:latin typeface="Arial"/>
                <a:cs typeface="Arial"/>
              </a:rPr>
              <a:t>auth.</a:t>
            </a:r>
            <a:r>
              <a:rPr sz="750" spc="-25" dirty="0">
                <a:solidFill>
                  <a:srgbClr val="134DB1"/>
                </a:solidFill>
                <a:latin typeface="Arial"/>
                <a:cs typeface="Arial"/>
              </a:rPr>
              <a:t> </a:t>
            </a:r>
            <a:r>
              <a:rPr sz="750" spc="-10" dirty="0">
                <a:solidFill>
                  <a:srgbClr val="134DB1"/>
                </a:solidFill>
                <a:latin typeface="Arial"/>
                <a:cs typeface="Arial"/>
              </a:rPr>
              <a:t>portal</a:t>
            </a:r>
            <a:endParaRPr sz="750">
              <a:latin typeface="Arial"/>
              <a:cs typeface="Arial"/>
            </a:endParaRPr>
          </a:p>
        </p:txBody>
      </p:sp>
      <p:sp>
        <p:nvSpPr>
          <p:cNvPr id="32" name="object 32"/>
          <p:cNvSpPr txBox="1"/>
          <p:nvPr/>
        </p:nvSpPr>
        <p:spPr>
          <a:xfrm>
            <a:off x="1159936" y="2765620"/>
            <a:ext cx="1967230" cy="39243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500F74"/>
                </a:solidFill>
                <a:latin typeface="Arial"/>
                <a:cs typeface="Arial"/>
              </a:rPr>
              <a:t>~0.5%</a:t>
            </a:r>
            <a:r>
              <a:rPr sz="900" b="1" spc="-30" dirty="0">
                <a:solidFill>
                  <a:srgbClr val="500F74"/>
                </a:solidFill>
                <a:latin typeface="Arial"/>
                <a:cs typeface="Arial"/>
              </a:rPr>
              <a:t> </a:t>
            </a:r>
            <a:r>
              <a:rPr sz="900" b="1" dirty="0">
                <a:solidFill>
                  <a:srgbClr val="500F74"/>
                </a:solidFill>
                <a:latin typeface="Arial"/>
                <a:cs typeface="Arial"/>
              </a:rPr>
              <a:t>Decrease</a:t>
            </a:r>
            <a:r>
              <a:rPr sz="900" b="1" spc="-15" dirty="0">
                <a:solidFill>
                  <a:srgbClr val="500F74"/>
                </a:solidFill>
                <a:latin typeface="Arial"/>
                <a:cs typeface="Arial"/>
              </a:rPr>
              <a:t> </a:t>
            </a:r>
            <a:r>
              <a:rPr sz="900" b="1" dirty="0">
                <a:solidFill>
                  <a:srgbClr val="500F74"/>
                </a:solidFill>
                <a:latin typeface="Arial"/>
                <a:cs typeface="Arial"/>
              </a:rPr>
              <a:t>vs.</a:t>
            </a:r>
            <a:r>
              <a:rPr sz="900" b="1" spc="-5" dirty="0">
                <a:solidFill>
                  <a:srgbClr val="500F74"/>
                </a:solidFill>
                <a:latin typeface="Arial"/>
                <a:cs typeface="Arial"/>
              </a:rPr>
              <a:t> </a:t>
            </a:r>
            <a:r>
              <a:rPr sz="900" b="1" dirty="0">
                <a:solidFill>
                  <a:srgbClr val="500F74"/>
                </a:solidFill>
                <a:latin typeface="Arial"/>
                <a:cs typeface="Arial"/>
              </a:rPr>
              <a:t>Q3</a:t>
            </a:r>
            <a:r>
              <a:rPr sz="900" b="1" spc="-15" dirty="0">
                <a:solidFill>
                  <a:srgbClr val="500F74"/>
                </a:solidFill>
                <a:latin typeface="Arial"/>
                <a:cs typeface="Arial"/>
              </a:rPr>
              <a:t> </a:t>
            </a:r>
            <a:r>
              <a:rPr sz="900" b="1" spc="-20" dirty="0">
                <a:solidFill>
                  <a:srgbClr val="500F74"/>
                </a:solidFill>
                <a:latin typeface="Arial"/>
                <a:cs typeface="Arial"/>
              </a:rPr>
              <a:t>2024</a:t>
            </a:r>
            <a:endParaRPr sz="900">
              <a:latin typeface="Arial"/>
              <a:cs typeface="Arial"/>
            </a:endParaRPr>
          </a:p>
          <a:p>
            <a:pPr marL="12700" marR="5080">
              <a:lnSpc>
                <a:spcPct val="100000"/>
              </a:lnSpc>
              <a:spcBef>
                <a:spcPts val="5"/>
              </a:spcBef>
            </a:pPr>
            <a:r>
              <a:rPr sz="750" dirty="0">
                <a:latin typeface="Arial"/>
                <a:cs typeface="Arial"/>
              </a:rPr>
              <a:t>Driven</a:t>
            </a:r>
            <a:r>
              <a:rPr sz="750" spc="-50" dirty="0">
                <a:latin typeface="Arial"/>
                <a:cs typeface="Arial"/>
              </a:rPr>
              <a:t> </a:t>
            </a:r>
            <a:r>
              <a:rPr sz="750" dirty="0">
                <a:latin typeface="Arial"/>
                <a:cs typeface="Arial"/>
              </a:rPr>
              <a:t>by</a:t>
            </a:r>
            <a:r>
              <a:rPr sz="750" spc="-15" dirty="0">
                <a:latin typeface="Arial"/>
                <a:cs typeface="Arial"/>
              </a:rPr>
              <a:t> </a:t>
            </a:r>
            <a:r>
              <a:rPr sz="750" dirty="0">
                <a:latin typeface="Arial"/>
                <a:cs typeface="Arial"/>
              </a:rPr>
              <a:t>Moffitt</a:t>
            </a:r>
            <a:r>
              <a:rPr sz="750" spc="-30" dirty="0">
                <a:latin typeface="Arial"/>
                <a:cs typeface="Arial"/>
              </a:rPr>
              <a:t> </a:t>
            </a:r>
            <a:r>
              <a:rPr sz="750" dirty="0">
                <a:latin typeface="Arial"/>
                <a:cs typeface="Arial"/>
              </a:rPr>
              <a:t>pausing</a:t>
            </a:r>
            <a:r>
              <a:rPr sz="750" spc="-45" dirty="0">
                <a:latin typeface="Arial"/>
                <a:cs typeface="Arial"/>
              </a:rPr>
              <a:t> </a:t>
            </a:r>
            <a:r>
              <a:rPr sz="750" dirty="0">
                <a:latin typeface="Arial"/>
                <a:cs typeface="Arial"/>
              </a:rPr>
              <a:t>pathways</a:t>
            </a:r>
            <a:r>
              <a:rPr sz="750" spc="-15" dirty="0">
                <a:latin typeface="Arial"/>
                <a:cs typeface="Arial"/>
              </a:rPr>
              <a:t> </a:t>
            </a:r>
            <a:r>
              <a:rPr sz="750" dirty="0">
                <a:latin typeface="Arial"/>
                <a:cs typeface="Arial"/>
              </a:rPr>
              <a:t>program</a:t>
            </a:r>
            <a:r>
              <a:rPr sz="750" spc="-40" dirty="0">
                <a:latin typeface="Arial"/>
                <a:cs typeface="Arial"/>
              </a:rPr>
              <a:t> </a:t>
            </a:r>
            <a:r>
              <a:rPr sz="750" spc="-50" dirty="0">
                <a:latin typeface="Arial"/>
                <a:cs typeface="Arial"/>
              </a:rPr>
              <a:t>&amp;</a:t>
            </a:r>
            <a:r>
              <a:rPr sz="750" dirty="0">
                <a:latin typeface="Arial"/>
                <a:cs typeface="Arial"/>
              </a:rPr>
              <a:t> small</a:t>
            </a:r>
            <a:r>
              <a:rPr sz="750" spc="-10" dirty="0">
                <a:latin typeface="Arial"/>
                <a:cs typeface="Arial"/>
              </a:rPr>
              <a:t> </a:t>
            </a:r>
            <a:r>
              <a:rPr sz="750" dirty="0">
                <a:latin typeface="Arial"/>
                <a:cs typeface="Arial"/>
              </a:rPr>
              <a:t>practice-</a:t>
            </a:r>
            <a:r>
              <a:rPr sz="750" spc="-10" dirty="0">
                <a:latin typeface="Arial"/>
                <a:cs typeface="Arial"/>
              </a:rPr>
              <a:t>level growth</a:t>
            </a:r>
            <a:endParaRPr sz="750">
              <a:latin typeface="Arial"/>
              <a:cs typeface="Arial"/>
            </a:endParaRPr>
          </a:p>
        </p:txBody>
      </p:sp>
      <p:sp>
        <p:nvSpPr>
          <p:cNvPr id="33" name="object 33"/>
          <p:cNvSpPr txBox="1"/>
          <p:nvPr/>
        </p:nvSpPr>
        <p:spPr>
          <a:xfrm>
            <a:off x="1159936" y="3238060"/>
            <a:ext cx="2164080" cy="39243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00F74"/>
                </a:solidFill>
                <a:latin typeface="Arial"/>
                <a:cs typeface="Arial"/>
              </a:rPr>
              <a:t>~0.3%</a:t>
            </a:r>
            <a:r>
              <a:rPr sz="900" b="1" spc="-35" dirty="0">
                <a:solidFill>
                  <a:srgbClr val="500F74"/>
                </a:solidFill>
                <a:latin typeface="Arial"/>
                <a:cs typeface="Arial"/>
              </a:rPr>
              <a:t> </a:t>
            </a:r>
            <a:r>
              <a:rPr sz="900" b="1" dirty="0">
                <a:solidFill>
                  <a:srgbClr val="500F74"/>
                </a:solidFill>
                <a:latin typeface="Arial"/>
                <a:cs typeface="Arial"/>
              </a:rPr>
              <a:t>Changed</a:t>
            </a:r>
            <a:r>
              <a:rPr sz="900" b="1" spc="-20" dirty="0">
                <a:solidFill>
                  <a:srgbClr val="500F74"/>
                </a:solidFill>
                <a:latin typeface="Arial"/>
                <a:cs typeface="Arial"/>
              </a:rPr>
              <a:t> </a:t>
            </a:r>
            <a:r>
              <a:rPr sz="900" b="1" dirty="0">
                <a:solidFill>
                  <a:srgbClr val="500F74"/>
                </a:solidFill>
                <a:latin typeface="Arial"/>
                <a:cs typeface="Arial"/>
              </a:rPr>
              <a:t>Pathways in</a:t>
            </a:r>
            <a:r>
              <a:rPr sz="900" b="1" spc="-20" dirty="0">
                <a:solidFill>
                  <a:srgbClr val="500F74"/>
                </a:solidFill>
                <a:latin typeface="Arial"/>
                <a:cs typeface="Arial"/>
              </a:rPr>
              <a:t> </a:t>
            </a:r>
            <a:r>
              <a:rPr sz="900" b="1" dirty="0">
                <a:solidFill>
                  <a:srgbClr val="500F74"/>
                </a:solidFill>
                <a:latin typeface="Arial"/>
                <a:cs typeface="Arial"/>
              </a:rPr>
              <a:t>Q4</a:t>
            </a:r>
            <a:r>
              <a:rPr sz="900" b="1" spc="-10" dirty="0">
                <a:solidFill>
                  <a:srgbClr val="500F74"/>
                </a:solidFill>
                <a:latin typeface="Arial"/>
                <a:cs typeface="Arial"/>
              </a:rPr>
              <a:t> </a:t>
            </a:r>
            <a:r>
              <a:rPr sz="900" b="1" spc="-20" dirty="0">
                <a:solidFill>
                  <a:srgbClr val="500F74"/>
                </a:solidFill>
                <a:latin typeface="Arial"/>
                <a:cs typeface="Arial"/>
              </a:rPr>
              <a:t>2024 </a:t>
            </a:r>
            <a:r>
              <a:rPr sz="750" dirty="0">
                <a:latin typeface="Arial"/>
                <a:cs typeface="Arial"/>
              </a:rPr>
              <a:t>Driven</a:t>
            </a:r>
            <a:r>
              <a:rPr sz="750" spc="-45" dirty="0">
                <a:latin typeface="Arial"/>
                <a:cs typeface="Arial"/>
              </a:rPr>
              <a:t> </a:t>
            </a:r>
            <a:r>
              <a:rPr sz="750" dirty="0">
                <a:latin typeface="Arial"/>
                <a:cs typeface="Arial"/>
              </a:rPr>
              <a:t>by</a:t>
            </a:r>
            <a:r>
              <a:rPr sz="750" spc="-15" dirty="0">
                <a:latin typeface="Arial"/>
                <a:cs typeface="Arial"/>
              </a:rPr>
              <a:t> </a:t>
            </a:r>
            <a:r>
              <a:rPr sz="750" dirty="0">
                <a:latin typeface="Arial"/>
                <a:cs typeface="Arial"/>
              </a:rPr>
              <a:t>a</a:t>
            </a:r>
            <a:r>
              <a:rPr sz="750" spc="-5" dirty="0">
                <a:latin typeface="Arial"/>
                <a:cs typeface="Arial"/>
              </a:rPr>
              <a:t> </a:t>
            </a:r>
            <a:r>
              <a:rPr sz="750" dirty="0">
                <a:latin typeface="Arial"/>
                <a:cs typeface="Arial"/>
              </a:rPr>
              <a:t>former</a:t>
            </a:r>
            <a:r>
              <a:rPr sz="750" spc="-30" dirty="0">
                <a:latin typeface="Arial"/>
                <a:cs typeface="Arial"/>
              </a:rPr>
              <a:t> </a:t>
            </a:r>
            <a:r>
              <a:rPr sz="750" dirty="0">
                <a:latin typeface="Arial"/>
                <a:cs typeface="Arial"/>
              </a:rPr>
              <a:t>Value</a:t>
            </a:r>
            <a:r>
              <a:rPr sz="750" spc="-25" dirty="0">
                <a:latin typeface="Arial"/>
                <a:cs typeface="Arial"/>
              </a:rPr>
              <a:t> </a:t>
            </a:r>
            <a:r>
              <a:rPr sz="750" dirty="0">
                <a:latin typeface="Arial"/>
                <a:cs typeface="Arial"/>
              </a:rPr>
              <a:t>Pathways user</a:t>
            </a:r>
            <a:r>
              <a:rPr sz="750" spc="-30" dirty="0">
                <a:latin typeface="Arial"/>
                <a:cs typeface="Arial"/>
              </a:rPr>
              <a:t> </a:t>
            </a:r>
            <a:r>
              <a:rPr sz="750" dirty="0">
                <a:latin typeface="Arial"/>
                <a:cs typeface="Arial"/>
              </a:rPr>
              <a:t>moving</a:t>
            </a:r>
            <a:r>
              <a:rPr sz="750" spc="-45" dirty="0">
                <a:latin typeface="Arial"/>
                <a:cs typeface="Arial"/>
              </a:rPr>
              <a:t> </a:t>
            </a:r>
            <a:r>
              <a:rPr sz="750" spc="-25" dirty="0">
                <a:latin typeface="Arial"/>
                <a:cs typeface="Arial"/>
              </a:rPr>
              <a:t>to</a:t>
            </a:r>
            <a:r>
              <a:rPr sz="750" dirty="0">
                <a:latin typeface="Arial"/>
                <a:cs typeface="Arial"/>
              </a:rPr>
              <a:t> ClinicalPath</a:t>
            </a:r>
            <a:r>
              <a:rPr sz="750" spc="-20" dirty="0">
                <a:latin typeface="Arial"/>
                <a:cs typeface="Arial"/>
              </a:rPr>
              <a:t> </a:t>
            </a:r>
            <a:r>
              <a:rPr sz="750" spc="-10" dirty="0">
                <a:latin typeface="Arial"/>
                <a:cs typeface="Arial"/>
              </a:rPr>
              <a:t>(Allegheny</a:t>
            </a:r>
            <a:r>
              <a:rPr sz="750" dirty="0">
                <a:latin typeface="Arial"/>
                <a:cs typeface="Arial"/>
              </a:rPr>
              <a:t> Health </a:t>
            </a:r>
            <a:r>
              <a:rPr sz="750" spc="-10" dirty="0">
                <a:latin typeface="Arial"/>
                <a:cs typeface="Arial"/>
              </a:rPr>
              <a:t>Network)</a:t>
            </a:r>
            <a:endParaRPr sz="750">
              <a:latin typeface="Arial"/>
              <a:cs typeface="Arial"/>
            </a:endParaRPr>
          </a:p>
        </p:txBody>
      </p:sp>
      <p:grpSp>
        <p:nvGrpSpPr>
          <p:cNvPr id="34" name="object 34"/>
          <p:cNvGrpSpPr/>
          <p:nvPr/>
        </p:nvGrpSpPr>
        <p:grpSpPr>
          <a:xfrm>
            <a:off x="645464" y="2364053"/>
            <a:ext cx="5560060" cy="1118235"/>
            <a:chOff x="645464" y="2364053"/>
            <a:chExt cx="5560060" cy="1118235"/>
          </a:xfrm>
        </p:grpSpPr>
        <p:pic>
          <p:nvPicPr>
            <p:cNvPr id="35" name="object 35"/>
            <p:cNvPicPr/>
            <p:nvPr/>
          </p:nvPicPr>
          <p:blipFill>
            <a:blip r:embed="rId6" cstate="print"/>
            <a:stretch>
              <a:fillRect/>
            </a:stretch>
          </p:blipFill>
          <p:spPr>
            <a:xfrm>
              <a:off x="683446" y="2844162"/>
              <a:ext cx="195198" cy="218833"/>
            </a:xfrm>
            <a:prstGeom prst="rect">
              <a:avLst/>
            </a:prstGeom>
          </p:spPr>
        </p:pic>
        <p:sp>
          <p:nvSpPr>
            <p:cNvPr id="36" name="object 36"/>
            <p:cNvSpPr/>
            <p:nvPr/>
          </p:nvSpPr>
          <p:spPr>
            <a:xfrm>
              <a:off x="645464" y="3296795"/>
              <a:ext cx="295910" cy="185420"/>
            </a:xfrm>
            <a:custGeom>
              <a:avLst/>
              <a:gdLst/>
              <a:ahLst/>
              <a:cxnLst/>
              <a:rect l="l" t="t" r="r" b="b"/>
              <a:pathLst>
                <a:path w="295909" h="185420">
                  <a:moveTo>
                    <a:pt x="202831" y="0"/>
                  </a:moveTo>
                  <a:lnTo>
                    <a:pt x="202831" y="46355"/>
                  </a:lnTo>
                  <a:lnTo>
                    <a:pt x="92710" y="46355"/>
                  </a:lnTo>
                  <a:lnTo>
                    <a:pt x="92710" y="0"/>
                  </a:lnTo>
                  <a:lnTo>
                    <a:pt x="0" y="92710"/>
                  </a:lnTo>
                  <a:lnTo>
                    <a:pt x="92710" y="185420"/>
                  </a:lnTo>
                  <a:lnTo>
                    <a:pt x="92710" y="139065"/>
                  </a:lnTo>
                  <a:lnTo>
                    <a:pt x="202831" y="139065"/>
                  </a:lnTo>
                  <a:lnTo>
                    <a:pt x="202831" y="185420"/>
                  </a:lnTo>
                  <a:lnTo>
                    <a:pt x="295529" y="92710"/>
                  </a:lnTo>
                  <a:lnTo>
                    <a:pt x="202831" y="0"/>
                  </a:lnTo>
                  <a:close/>
                </a:path>
              </a:pathLst>
            </a:custGeom>
            <a:solidFill>
              <a:srgbClr val="EBD2F8"/>
            </a:solidFill>
          </p:spPr>
          <p:txBody>
            <a:bodyPr wrap="square" lIns="0" tIns="0" rIns="0" bIns="0" rtlCol="0"/>
            <a:lstStyle/>
            <a:p>
              <a:endParaRPr/>
            </a:p>
          </p:txBody>
        </p:sp>
        <p:pic>
          <p:nvPicPr>
            <p:cNvPr id="37" name="object 37"/>
            <p:cNvPicPr/>
            <p:nvPr/>
          </p:nvPicPr>
          <p:blipFill>
            <a:blip r:embed="rId7" cstate="print"/>
            <a:stretch>
              <a:fillRect/>
            </a:stretch>
          </p:blipFill>
          <p:spPr>
            <a:xfrm>
              <a:off x="5990398" y="2814299"/>
              <a:ext cx="214718" cy="218846"/>
            </a:xfrm>
            <a:prstGeom prst="rect">
              <a:avLst/>
            </a:prstGeom>
          </p:spPr>
        </p:pic>
        <p:pic>
          <p:nvPicPr>
            <p:cNvPr id="38" name="object 38"/>
            <p:cNvPicPr/>
            <p:nvPr/>
          </p:nvPicPr>
          <p:blipFill>
            <a:blip r:embed="rId8" cstate="print"/>
            <a:stretch>
              <a:fillRect/>
            </a:stretch>
          </p:blipFill>
          <p:spPr>
            <a:xfrm>
              <a:off x="4202982" y="2364053"/>
              <a:ext cx="939005" cy="563041"/>
            </a:xfrm>
            <a:prstGeom prst="rect">
              <a:avLst/>
            </a:prstGeom>
          </p:spPr>
        </p:pic>
      </p:grpSp>
      <p:sp>
        <p:nvSpPr>
          <p:cNvPr id="39" name="object 39"/>
          <p:cNvSpPr txBox="1"/>
          <p:nvPr/>
        </p:nvSpPr>
        <p:spPr>
          <a:xfrm>
            <a:off x="6357041" y="2801368"/>
            <a:ext cx="1725295" cy="27813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134DB1"/>
                </a:solidFill>
                <a:latin typeface="Arial"/>
                <a:cs typeface="Arial"/>
              </a:rPr>
              <a:t>&lt;0.1%</a:t>
            </a:r>
            <a:r>
              <a:rPr sz="900" b="1" spc="-30" dirty="0">
                <a:solidFill>
                  <a:srgbClr val="134DB1"/>
                </a:solidFill>
                <a:latin typeface="Arial"/>
                <a:cs typeface="Arial"/>
              </a:rPr>
              <a:t> </a:t>
            </a:r>
            <a:r>
              <a:rPr sz="900" b="1" dirty="0">
                <a:solidFill>
                  <a:srgbClr val="134DB1"/>
                </a:solidFill>
                <a:latin typeface="Arial"/>
                <a:cs typeface="Arial"/>
              </a:rPr>
              <a:t>Increase</a:t>
            </a:r>
            <a:r>
              <a:rPr sz="900" b="1" spc="-25" dirty="0">
                <a:solidFill>
                  <a:srgbClr val="134DB1"/>
                </a:solidFill>
                <a:latin typeface="Arial"/>
                <a:cs typeface="Arial"/>
              </a:rPr>
              <a:t> </a:t>
            </a:r>
            <a:r>
              <a:rPr sz="900" b="1" dirty="0">
                <a:solidFill>
                  <a:srgbClr val="134DB1"/>
                </a:solidFill>
                <a:latin typeface="Arial"/>
                <a:cs typeface="Arial"/>
              </a:rPr>
              <a:t>vs.</a:t>
            </a:r>
            <a:r>
              <a:rPr sz="900" b="1" spc="-5" dirty="0">
                <a:solidFill>
                  <a:srgbClr val="134DB1"/>
                </a:solidFill>
                <a:latin typeface="Arial"/>
                <a:cs typeface="Arial"/>
              </a:rPr>
              <a:t> </a:t>
            </a:r>
            <a:r>
              <a:rPr sz="900" b="1" dirty="0">
                <a:solidFill>
                  <a:srgbClr val="134DB1"/>
                </a:solidFill>
                <a:latin typeface="Arial"/>
                <a:cs typeface="Arial"/>
              </a:rPr>
              <a:t>Q3</a:t>
            </a:r>
            <a:r>
              <a:rPr sz="900" b="1" spc="-5" dirty="0">
                <a:solidFill>
                  <a:srgbClr val="134DB1"/>
                </a:solidFill>
                <a:latin typeface="Arial"/>
                <a:cs typeface="Arial"/>
              </a:rPr>
              <a:t> </a:t>
            </a:r>
            <a:r>
              <a:rPr sz="900" b="1" spc="-20" dirty="0">
                <a:solidFill>
                  <a:srgbClr val="134DB1"/>
                </a:solidFill>
                <a:latin typeface="Arial"/>
                <a:cs typeface="Arial"/>
              </a:rPr>
              <a:t>2024</a:t>
            </a:r>
            <a:endParaRPr sz="900">
              <a:latin typeface="Arial"/>
              <a:cs typeface="Arial"/>
            </a:endParaRPr>
          </a:p>
          <a:p>
            <a:pPr marL="12700">
              <a:lnSpc>
                <a:spcPct val="100000"/>
              </a:lnSpc>
              <a:spcBef>
                <a:spcPts val="5"/>
              </a:spcBef>
            </a:pPr>
            <a:r>
              <a:rPr sz="750" dirty="0">
                <a:latin typeface="Arial"/>
                <a:cs typeface="Arial"/>
              </a:rPr>
              <a:t>Driven</a:t>
            </a:r>
            <a:r>
              <a:rPr sz="750" spc="-40" dirty="0">
                <a:latin typeface="Arial"/>
                <a:cs typeface="Arial"/>
              </a:rPr>
              <a:t> </a:t>
            </a:r>
            <a:r>
              <a:rPr sz="750" dirty="0">
                <a:latin typeface="Arial"/>
                <a:cs typeface="Arial"/>
              </a:rPr>
              <a:t>by</a:t>
            </a:r>
            <a:r>
              <a:rPr sz="750" spc="-10" dirty="0">
                <a:latin typeface="Arial"/>
                <a:cs typeface="Arial"/>
              </a:rPr>
              <a:t> </a:t>
            </a:r>
            <a:r>
              <a:rPr sz="750" dirty="0">
                <a:latin typeface="Arial"/>
                <a:cs typeface="Arial"/>
              </a:rPr>
              <a:t>new</a:t>
            </a:r>
            <a:r>
              <a:rPr sz="750" spc="-20" dirty="0">
                <a:latin typeface="Arial"/>
                <a:cs typeface="Arial"/>
              </a:rPr>
              <a:t> </a:t>
            </a:r>
            <a:r>
              <a:rPr sz="750" dirty="0">
                <a:latin typeface="Arial"/>
                <a:cs typeface="Arial"/>
              </a:rPr>
              <a:t>Evolent</a:t>
            </a:r>
            <a:r>
              <a:rPr sz="750" spc="-30" dirty="0">
                <a:latin typeface="Arial"/>
                <a:cs typeface="Arial"/>
              </a:rPr>
              <a:t> </a:t>
            </a:r>
            <a:r>
              <a:rPr sz="750" dirty="0">
                <a:latin typeface="Arial"/>
                <a:cs typeface="Arial"/>
              </a:rPr>
              <a:t>plan</a:t>
            </a:r>
            <a:r>
              <a:rPr sz="750" spc="-10" dirty="0">
                <a:latin typeface="Arial"/>
                <a:cs typeface="Arial"/>
              </a:rPr>
              <a:t> partnerships</a:t>
            </a:r>
            <a:endParaRPr sz="750">
              <a:latin typeface="Arial"/>
              <a:cs typeface="Arial"/>
            </a:endParaRPr>
          </a:p>
        </p:txBody>
      </p:sp>
      <p:sp>
        <p:nvSpPr>
          <p:cNvPr id="40" name="object 40"/>
          <p:cNvSpPr txBox="1"/>
          <p:nvPr/>
        </p:nvSpPr>
        <p:spPr>
          <a:xfrm>
            <a:off x="301472" y="4812148"/>
            <a:ext cx="95885" cy="167005"/>
          </a:xfrm>
          <a:prstGeom prst="rect">
            <a:avLst/>
          </a:prstGeom>
        </p:spPr>
        <p:txBody>
          <a:bodyPr vert="horz" wrap="square" lIns="0" tIns="0" rIns="0" bIns="0" rtlCol="0">
            <a:spAutoFit/>
          </a:bodyPr>
          <a:lstStyle/>
          <a:p>
            <a:pPr marL="12700">
              <a:lnSpc>
                <a:spcPct val="100000"/>
              </a:lnSpc>
            </a:pPr>
            <a:r>
              <a:rPr sz="1000" spc="-50" dirty="0">
                <a:solidFill>
                  <a:srgbClr val="065BAA"/>
                </a:solidFill>
                <a:latin typeface="Arial"/>
                <a:cs typeface="Arial"/>
              </a:rPr>
              <a:t>5</a:t>
            </a:r>
            <a:endParaRPr sz="1000">
              <a:latin typeface="Arial"/>
              <a:cs typeface="Arial"/>
            </a:endParaRPr>
          </a:p>
        </p:txBody>
      </p:sp>
      <p:sp>
        <p:nvSpPr>
          <p:cNvPr id="41" name="object 41"/>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0248" y="633983"/>
            <a:ext cx="8223884" cy="4091940"/>
            <a:chOff x="460248" y="633983"/>
            <a:chExt cx="8223884" cy="4091940"/>
          </a:xfrm>
        </p:grpSpPr>
        <p:pic>
          <p:nvPicPr>
            <p:cNvPr id="3" name="object 3"/>
            <p:cNvPicPr/>
            <p:nvPr/>
          </p:nvPicPr>
          <p:blipFill>
            <a:blip r:embed="rId2" cstate="print"/>
            <a:stretch>
              <a:fillRect/>
            </a:stretch>
          </p:blipFill>
          <p:spPr>
            <a:xfrm>
              <a:off x="460248" y="633983"/>
              <a:ext cx="8223491" cy="4091939"/>
            </a:xfrm>
            <a:prstGeom prst="rect">
              <a:avLst/>
            </a:prstGeom>
          </p:spPr>
        </p:pic>
        <p:sp>
          <p:nvSpPr>
            <p:cNvPr id="4" name="object 4"/>
            <p:cNvSpPr/>
            <p:nvPr/>
          </p:nvSpPr>
          <p:spPr>
            <a:xfrm>
              <a:off x="789711" y="922150"/>
              <a:ext cx="7564755" cy="3515360"/>
            </a:xfrm>
            <a:custGeom>
              <a:avLst/>
              <a:gdLst/>
              <a:ahLst/>
              <a:cxnLst/>
              <a:rect l="l" t="t" r="r" b="b"/>
              <a:pathLst>
                <a:path w="7564755" h="3515360">
                  <a:moveTo>
                    <a:pt x="7564577" y="0"/>
                  </a:moveTo>
                  <a:lnTo>
                    <a:pt x="276326" y="0"/>
                  </a:lnTo>
                  <a:lnTo>
                    <a:pt x="226655" y="4451"/>
                  </a:lnTo>
                  <a:lnTo>
                    <a:pt x="179905" y="17287"/>
                  </a:lnTo>
                  <a:lnTo>
                    <a:pt x="136857" y="37725"/>
                  </a:lnTo>
                  <a:lnTo>
                    <a:pt x="98290" y="64986"/>
                  </a:lnTo>
                  <a:lnTo>
                    <a:pt x="64986" y="98290"/>
                  </a:lnTo>
                  <a:lnTo>
                    <a:pt x="37725" y="136857"/>
                  </a:lnTo>
                  <a:lnTo>
                    <a:pt x="17287" y="179905"/>
                  </a:lnTo>
                  <a:lnTo>
                    <a:pt x="4451" y="226655"/>
                  </a:lnTo>
                  <a:lnTo>
                    <a:pt x="0" y="276326"/>
                  </a:lnTo>
                  <a:lnTo>
                    <a:pt x="0" y="3515093"/>
                  </a:lnTo>
                  <a:lnTo>
                    <a:pt x="7288250" y="3515093"/>
                  </a:lnTo>
                  <a:lnTo>
                    <a:pt x="7337921" y="3510641"/>
                  </a:lnTo>
                  <a:lnTo>
                    <a:pt x="7384671" y="3497806"/>
                  </a:lnTo>
                  <a:lnTo>
                    <a:pt x="7427720" y="3477367"/>
                  </a:lnTo>
                  <a:lnTo>
                    <a:pt x="7466286" y="3450106"/>
                  </a:lnTo>
                  <a:lnTo>
                    <a:pt x="7499590" y="3416802"/>
                  </a:lnTo>
                  <a:lnTo>
                    <a:pt x="7526851" y="3378236"/>
                  </a:lnTo>
                  <a:lnTo>
                    <a:pt x="7547290" y="3335187"/>
                  </a:lnTo>
                  <a:lnTo>
                    <a:pt x="7560125" y="3288438"/>
                  </a:lnTo>
                  <a:lnTo>
                    <a:pt x="7564577" y="3238766"/>
                  </a:lnTo>
                  <a:lnTo>
                    <a:pt x="7564577" y="0"/>
                  </a:lnTo>
                  <a:close/>
                </a:path>
              </a:pathLst>
            </a:custGeom>
            <a:solidFill>
              <a:srgbClr val="FFFFFF"/>
            </a:solidFill>
          </p:spPr>
          <p:txBody>
            <a:bodyPr wrap="square" lIns="0" tIns="0" rIns="0" bIns="0" rtlCol="0"/>
            <a:lstStyle/>
            <a:p>
              <a:endParaRPr/>
            </a:p>
          </p:txBody>
        </p:sp>
        <p:sp>
          <p:nvSpPr>
            <p:cNvPr id="5" name="object 5"/>
            <p:cNvSpPr/>
            <p:nvPr/>
          </p:nvSpPr>
          <p:spPr>
            <a:xfrm>
              <a:off x="789711" y="922150"/>
              <a:ext cx="7564755" cy="3515360"/>
            </a:xfrm>
            <a:custGeom>
              <a:avLst/>
              <a:gdLst/>
              <a:ahLst/>
              <a:cxnLst/>
              <a:rect l="l" t="t" r="r" b="b"/>
              <a:pathLst>
                <a:path w="7564755" h="3515360">
                  <a:moveTo>
                    <a:pt x="276326" y="0"/>
                  </a:moveTo>
                  <a:lnTo>
                    <a:pt x="7564577" y="0"/>
                  </a:lnTo>
                  <a:lnTo>
                    <a:pt x="7564577" y="3238766"/>
                  </a:lnTo>
                  <a:lnTo>
                    <a:pt x="7560125" y="3288438"/>
                  </a:lnTo>
                  <a:lnTo>
                    <a:pt x="7547290" y="3335187"/>
                  </a:lnTo>
                  <a:lnTo>
                    <a:pt x="7526851" y="3378236"/>
                  </a:lnTo>
                  <a:lnTo>
                    <a:pt x="7499590" y="3416802"/>
                  </a:lnTo>
                  <a:lnTo>
                    <a:pt x="7466286" y="3450106"/>
                  </a:lnTo>
                  <a:lnTo>
                    <a:pt x="7427720" y="3477367"/>
                  </a:lnTo>
                  <a:lnTo>
                    <a:pt x="7384671" y="3497806"/>
                  </a:lnTo>
                  <a:lnTo>
                    <a:pt x="7337921" y="3510641"/>
                  </a:lnTo>
                  <a:lnTo>
                    <a:pt x="7288250" y="3515093"/>
                  </a:lnTo>
                  <a:lnTo>
                    <a:pt x="0" y="3515093"/>
                  </a:lnTo>
                  <a:lnTo>
                    <a:pt x="0" y="276326"/>
                  </a:lnTo>
                  <a:lnTo>
                    <a:pt x="4451" y="226655"/>
                  </a:lnTo>
                  <a:lnTo>
                    <a:pt x="17287" y="179905"/>
                  </a:lnTo>
                  <a:lnTo>
                    <a:pt x="37725" y="136857"/>
                  </a:lnTo>
                  <a:lnTo>
                    <a:pt x="64986" y="98290"/>
                  </a:lnTo>
                  <a:lnTo>
                    <a:pt x="98290" y="64986"/>
                  </a:lnTo>
                  <a:lnTo>
                    <a:pt x="136857" y="37725"/>
                  </a:lnTo>
                  <a:lnTo>
                    <a:pt x="179905" y="17287"/>
                  </a:lnTo>
                  <a:lnTo>
                    <a:pt x="226655" y="4451"/>
                  </a:lnTo>
                  <a:lnTo>
                    <a:pt x="276326" y="0"/>
                  </a:lnTo>
                  <a:close/>
                </a:path>
              </a:pathLst>
            </a:custGeom>
            <a:ln w="15875">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473368" y="173839"/>
            <a:ext cx="8204834" cy="666750"/>
          </a:xfrm>
          <a:prstGeom prst="rect">
            <a:avLst/>
          </a:prstGeom>
        </p:spPr>
        <p:txBody>
          <a:bodyPr vert="horz" wrap="square" lIns="0" tIns="13335" rIns="0" bIns="0" rtlCol="0">
            <a:spAutoFit/>
          </a:bodyPr>
          <a:lstStyle/>
          <a:p>
            <a:pPr marL="38100" marR="30480" indent="-635">
              <a:lnSpc>
                <a:spcPct val="100000"/>
              </a:lnSpc>
              <a:spcBef>
                <a:spcPts val="105"/>
              </a:spcBef>
            </a:pPr>
            <a:r>
              <a:rPr dirty="0"/>
              <a:t>Exposure</a:t>
            </a:r>
            <a:r>
              <a:rPr spc="10" dirty="0"/>
              <a:t> </a:t>
            </a:r>
            <a:r>
              <a:rPr dirty="0"/>
              <a:t>to</a:t>
            </a:r>
            <a:r>
              <a:rPr spc="30" dirty="0"/>
              <a:t> </a:t>
            </a:r>
            <a:r>
              <a:rPr dirty="0"/>
              <a:t>3</a:t>
            </a:r>
            <a:r>
              <a:rPr sz="1350" baseline="24691" dirty="0"/>
              <a:t>rd</a:t>
            </a:r>
            <a:r>
              <a:rPr sz="1350" spc="270" baseline="24691" dirty="0"/>
              <a:t> </a:t>
            </a:r>
            <a:r>
              <a:rPr sz="1400" dirty="0"/>
              <a:t>party</a:t>
            </a:r>
            <a:r>
              <a:rPr sz="1400" spc="25" dirty="0"/>
              <a:t> </a:t>
            </a:r>
            <a:r>
              <a:rPr sz="1400" dirty="0"/>
              <a:t>pathways</a:t>
            </a:r>
            <a:r>
              <a:rPr sz="1400" spc="45" dirty="0"/>
              <a:t> </a:t>
            </a:r>
            <a:r>
              <a:rPr sz="1400" dirty="0"/>
              <a:t>slightly</a:t>
            </a:r>
            <a:r>
              <a:rPr sz="1400" spc="10" dirty="0"/>
              <a:t> </a:t>
            </a:r>
            <a:r>
              <a:rPr sz="1400" dirty="0"/>
              <a:t>decreased</a:t>
            </a:r>
            <a:r>
              <a:rPr sz="1400" spc="5" dirty="0"/>
              <a:t> </a:t>
            </a:r>
            <a:r>
              <a:rPr sz="1400" dirty="0"/>
              <a:t>(~0.4%)</a:t>
            </a:r>
            <a:r>
              <a:rPr sz="1400" spc="75" dirty="0"/>
              <a:t> </a:t>
            </a:r>
            <a:r>
              <a:rPr sz="1400" dirty="0"/>
              <a:t>in</a:t>
            </a:r>
            <a:r>
              <a:rPr sz="1400" spc="35" dirty="0"/>
              <a:t> </a:t>
            </a:r>
            <a:r>
              <a:rPr sz="1400" dirty="0"/>
              <a:t>24Q4,</a:t>
            </a:r>
            <a:r>
              <a:rPr sz="1400" spc="5" dirty="0"/>
              <a:t> </a:t>
            </a:r>
            <a:r>
              <a:rPr sz="1400" dirty="0"/>
              <a:t>as</a:t>
            </a:r>
            <a:r>
              <a:rPr sz="1400" spc="35" dirty="0"/>
              <a:t> </a:t>
            </a:r>
            <a:r>
              <a:rPr sz="1400" dirty="0"/>
              <a:t>Moffitt’s</a:t>
            </a:r>
            <a:r>
              <a:rPr sz="1400" spc="10" dirty="0"/>
              <a:t> </a:t>
            </a:r>
            <a:r>
              <a:rPr sz="1400" spc="-10" dirty="0"/>
              <a:t>pathway </a:t>
            </a:r>
            <a:r>
              <a:rPr sz="1400" dirty="0"/>
              <a:t>program</a:t>
            </a:r>
            <a:r>
              <a:rPr sz="1400" spc="20" dirty="0"/>
              <a:t> </a:t>
            </a:r>
            <a:r>
              <a:rPr sz="1400" dirty="0"/>
              <a:t>is</a:t>
            </a:r>
            <a:r>
              <a:rPr sz="1400" spc="35" dirty="0"/>
              <a:t> </a:t>
            </a:r>
            <a:r>
              <a:rPr sz="1400" dirty="0"/>
              <a:t>currently</a:t>
            </a:r>
            <a:r>
              <a:rPr sz="1400" spc="-5" dirty="0"/>
              <a:t> </a:t>
            </a:r>
            <a:r>
              <a:rPr sz="1400" dirty="0"/>
              <a:t>paused</a:t>
            </a:r>
            <a:r>
              <a:rPr sz="1400" spc="5" dirty="0"/>
              <a:t> </a:t>
            </a:r>
            <a:r>
              <a:rPr sz="1400" dirty="0"/>
              <a:t>and</a:t>
            </a:r>
            <a:r>
              <a:rPr sz="1400" spc="35" dirty="0"/>
              <a:t> </a:t>
            </a:r>
            <a:r>
              <a:rPr sz="1400" dirty="0"/>
              <a:t>newer</a:t>
            </a:r>
            <a:r>
              <a:rPr sz="1400" spc="15" dirty="0"/>
              <a:t> </a:t>
            </a:r>
            <a:r>
              <a:rPr sz="1400" dirty="0"/>
              <a:t>community</a:t>
            </a:r>
            <a:r>
              <a:rPr sz="1400" spc="10" dirty="0"/>
              <a:t> </a:t>
            </a:r>
            <a:r>
              <a:rPr sz="1400" dirty="0"/>
              <a:t>pathway developers have</a:t>
            </a:r>
            <a:r>
              <a:rPr sz="1400" spc="35" dirty="0"/>
              <a:t> </a:t>
            </a:r>
            <a:r>
              <a:rPr sz="1400" dirty="0"/>
              <a:t>not</a:t>
            </a:r>
            <a:r>
              <a:rPr sz="1400" spc="40" dirty="0"/>
              <a:t> </a:t>
            </a:r>
            <a:r>
              <a:rPr sz="1400" dirty="0"/>
              <a:t>yet</a:t>
            </a:r>
            <a:r>
              <a:rPr sz="1400" spc="75" dirty="0"/>
              <a:t> </a:t>
            </a:r>
            <a:r>
              <a:rPr sz="1400" spc="-10" dirty="0"/>
              <a:t>expanded </a:t>
            </a:r>
            <a:r>
              <a:rPr sz="1400" dirty="0"/>
              <a:t>across</a:t>
            </a:r>
            <a:r>
              <a:rPr sz="1400" spc="30" dirty="0"/>
              <a:t> </a:t>
            </a:r>
            <a:r>
              <a:rPr sz="1400" spc="-10" dirty="0"/>
              <a:t>practices</a:t>
            </a:r>
            <a:endParaRPr sz="1400"/>
          </a:p>
        </p:txBody>
      </p:sp>
      <p:grpSp>
        <p:nvGrpSpPr>
          <p:cNvPr id="7" name="object 7"/>
          <p:cNvGrpSpPr/>
          <p:nvPr/>
        </p:nvGrpSpPr>
        <p:grpSpPr>
          <a:xfrm>
            <a:off x="1164407" y="1287008"/>
            <a:ext cx="6750684" cy="2307590"/>
            <a:chOff x="1164407" y="1287008"/>
            <a:chExt cx="6750684" cy="2307590"/>
          </a:xfrm>
        </p:grpSpPr>
        <p:sp>
          <p:nvSpPr>
            <p:cNvPr id="8" name="object 8"/>
            <p:cNvSpPr/>
            <p:nvPr/>
          </p:nvSpPr>
          <p:spPr>
            <a:xfrm>
              <a:off x="1169169" y="2110739"/>
              <a:ext cx="6741159" cy="1213485"/>
            </a:xfrm>
            <a:custGeom>
              <a:avLst/>
              <a:gdLst/>
              <a:ahLst/>
              <a:cxnLst/>
              <a:rect l="l" t="t" r="r" b="b"/>
              <a:pathLst>
                <a:path w="6741159" h="1213485">
                  <a:moveTo>
                    <a:pt x="0" y="1213104"/>
                  </a:moveTo>
                  <a:lnTo>
                    <a:pt x="6740652" y="1213104"/>
                  </a:lnTo>
                </a:path>
                <a:path w="6741159" h="1213485">
                  <a:moveTo>
                    <a:pt x="0" y="1092708"/>
                  </a:moveTo>
                  <a:lnTo>
                    <a:pt x="6740652" y="1092708"/>
                  </a:lnTo>
                </a:path>
                <a:path w="6741159" h="1213485">
                  <a:moveTo>
                    <a:pt x="0" y="970788"/>
                  </a:moveTo>
                  <a:lnTo>
                    <a:pt x="6740652" y="970788"/>
                  </a:lnTo>
                </a:path>
                <a:path w="6741159" h="1213485">
                  <a:moveTo>
                    <a:pt x="0" y="848868"/>
                  </a:moveTo>
                  <a:lnTo>
                    <a:pt x="6740652" y="848868"/>
                  </a:lnTo>
                </a:path>
                <a:path w="6741159" h="1213485">
                  <a:moveTo>
                    <a:pt x="0" y="728472"/>
                  </a:moveTo>
                  <a:lnTo>
                    <a:pt x="6740652" y="728472"/>
                  </a:lnTo>
                </a:path>
                <a:path w="6741159" h="1213485">
                  <a:moveTo>
                    <a:pt x="0" y="606552"/>
                  </a:moveTo>
                  <a:lnTo>
                    <a:pt x="6740652" y="606552"/>
                  </a:lnTo>
                </a:path>
                <a:path w="6741159" h="1213485">
                  <a:moveTo>
                    <a:pt x="0" y="486156"/>
                  </a:moveTo>
                  <a:lnTo>
                    <a:pt x="6740652" y="486156"/>
                  </a:lnTo>
                </a:path>
                <a:path w="6741159" h="1213485">
                  <a:moveTo>
                    <a:pt x="0" y="364236"/>
                  </a:moveTo>
                  <a:lnTo>
                    <a:pt x="6740652" y="364236"/>
                  </a:lnTo>
                </a:path>
                <a:path w="6741159" h="1213485">
                  <a:moveTo>
                    <a:pt x="0" y="121920"/>
                  </a:moveTo>
                  <a:lnTo>
                    <a:pt x="6740652" y="121920"/>
                  </a:lnTo>
                </a:path>
                <a:path w="6741159" h="1213485">
                  <a:moveTo>
                    <a:pt x="0" y="0"/>
                  </a:moveTo>
                  <a:lnTo>
                    <a:pt x="6740652" y="0"/>
                  </a:lnTo>
                </a:path>
              </a:pathLst>
            </a:custGeom>
            <a:ln w="9525">
              <a:solidFill>
                <a:srgbClr val="E1F0FA"/>
              </a:solidFill>
            </a:ln>
          </p:spPr>
          <p:txBody>
            <a:bodyPr wrap="square" lIns="0" tIns="0" rIns="0" bIns="0" rtlCol="0"/>
            <a:lstStyle/>
            <a:p>
              <a:endParaRPr/>
            </a:p>
          </p:txBody>
        </p:sp>
        <p:sp>
          <p:nvSpPr>
            <p:cNvPr id="9" name="object 9"/>
            <p:cNvSpPr/>
            <p:nvPr/>
          </p:nvSpPr>
          <p:spPr>
            <a:xfrm>
              <a:off x="1169169" y="1990343"/>
              <a:ext cx="6741159" cy="0"/>
            </a:xfrm>
            <a:custGeom>
              <a:avLst/>
              <a:gdLst/>
              <a:ahLst/>
              <a:cxnLst/>
              <a:rect l="l" t="t" r="r" b="b"/>
              <a:pathLst>
                <a:path w="6741159">
                  <a:moveTo>
                    <a:pt x="0" y="0"/>
                  </a:moveTo>
                  <a:lnTo>
                    <a:pt x="9631" y="0"/>
                  </a:lnTo>
                </a:path>
                <a:path w="6741159">
                  <a:moveTo>
                    <a:pt x="109923" y="0"/>
                  </a:moveTo>
                  <a:lnTo>
                    <a:pt x="6740652" y="0"/>
                  </a:lnTo>
                </a:path>
              </a:pathLst>
            </a:custGeom>
            <a:ln w="9525">
              <a:solidFill>
                <a:srgbClr val="E1F0FA"/>
              </a:solidFill>
            </a:ln>
          </p:spPr>
          <p:txBody>
            <a:bodyPr wrap="square" lIns="0" tIns="0" rIns="0" bIns="0" rtlCol="0"/>
            <a:lstStyle/>
            <a:p>
              <a:endParaRPr/>
            </a:p>
          </p:txBody>
        </p:sp>
        <p:sp>
          <p:nvSpPr>
            <p:cNvPr id="10" name="object 10"/>
            <p:cNvSpPr/>
            <p:nvPr/>
          </p:nvSpPr>
          <p:spPr>
            <a:xfrm>
              <a:off x="1169169" y="1868360"/>
              <a:ext cx="6741159" cy="0"/>
            </a:xfrm>
            <a:custGeom>
              <a:avLst/>
              <a:gdLst/>
              <a:ahLst/>
              <a:cxnLst/>
              <a:rect l="l" t="t" r="r" b="b"/>
              <a:pathLst>
                <a:path w="6741159">
                  <a:moveTo>
                    <a:pt x="0" y="0"/>
                  </a:moveTo>
                  <a:lnTo>
                    <a:pt x="6740652" y="0"/>
                  </a:lnTo>
                </a:path>
              </a:pathLst>
            </a:custGeom>
            <a:ln w="9525">
              <a:solidFill>
                <a:srgbClr val="E1F0FA"/>
              </a:solidFill>
            </a:ln>
          </p:spPr>
          <p:txBody>
            <a:bodyPr wrap="square" lIns="0" tIns="0" rIns="0" bIns="0" rtlCol="0"/>
            <a:lstStyle/>
            <a:p>
              <a:endParaRPr/>
            </a:p>
          </p:txBody>
        </p:sp>
        <p:sp>
          <p:nvSpPr>
            <p:cNvPr id="11" name="object 11"/>
            <p:cNvSpPr/>
            <p:nvPr/>
          </p:nvSpPr>
          <p:spPr>
            <a:xfrm>
              <a:off x="1169169" y="3566627"/>
              <a:ext cx="6741159" cy="23495"/>
            </a:xfrm>
            <a:custGeom>
              <a:avLst/>
              <a:gdLst/>
              <a:ahLst/>
              <a:cxnLst/>
              <a:rect l="l" t="t" r="r" b="b"/>
              <a:pathLst>
                <a:path w="6741159" h="23495">
                  <a:moveTo>
                    <a:pt x="0" y="0"/>
                  </a:moveTo>
                  <a:lnTo>
                    <a:pt x="6740652" y="0"/>
                  </a:lnTo>
                </a:path>
                <a:path w="6741159" h="23495">
                  <a:moveTo>
                    <a:pt x="0" y="0"/>
                  </a:moveTo>
                  <a:lnTo>
                    <a:pt x="0" y="22986"/>
                  </a:lnTo>
                </a:path>
                <a:path w="6741159" h="23495">
                  <a:moveTo>
                    <a:pt x="168897" y="0"/>
                  </a:moveTo>
                  <a:lnTo>
                    <a:pt x="168897" y="22986"/>
                  </a:lnTo>
                </a:path>
                <a:path w="6741159" h="23495">
                  <a:moveTo>
                    <a:pt x="336537" y="0"/>
                  </a:moveTo>
                  <a:lnTo>
                    <a:pt x="336537" y="22986"/>
                  </a:lnTo>
                </a:path>
                <a:path w="6741159" h="23495">
                  <a:moveTo>
                    <a:pt x="505701" y="0"/>
                  </a:moveTo>
                  <a:lnTo>
                    <a:pt x="505701" y="22986"/>
                  </a:lnTo>
                </a:path>
                <a:path w="6741159" h="23495">
                  <a:moveTo>
                    <a:pt x="673341" y="0"/>
                  </a:moveTo>
                  <a:lnTo>
                    <a:pt x="673341" y="22986"/>
                  </a:lnTo>
                </a:path>
                <a:path w="6741159" h="23495">
                  <a:moveTo>
                    <a:pt x="842505" y="0"/>
                  </a:moveTo>
                  <a:lnTo>
                    <a:pt x="842505" y="22986"/>
                  </a:lnTo>
                </a:path>
                <a:path w="6741159" h="23495">
                  <a:moveTo>
                    <a:pt x="1011669" y="0"/>
                  </a:moveTo>
                  <a:lnTo>
                    <a:pt x="1011669" y="22986"/>
                  </a:lnTo>
                </a:path>
                <a:path w="6741159" h="23495">
                  <a:moveTo>
                    <a:pt x="1179309" y="0"/>
                  </a:moveTo>
                  <a:lnTo>
                    <a:pt x="1179309" y="22986"/>
                  </a:lnTo>
                </a:path>
                <a:path w="6741159" h="23495">
                  <a:moveTo>
                    <a:pt x="1348473" y="0"/>
                  </a:moveTo>
                  <a:lnTo>
                    <a:pt x="1348473" y="22986"/>
                  </a:lnTo>
                </a:path>
                <a:path w="6741159" h="23495">
                  <a:moveTo>
                    <a:pt x="1516113" y="0"/>
                  </a:moveTo>
                  <a:lnTo>
                    <a:pt x="1516113" y="22986"/>
                  </a:lnTo>
                </a:path>
                <a:path w="6741159" h="23495">
                  <a:moveTo>
                    <a:pt x="1685277" y="0"/>
                  </a:moveTo>
                  <a:lnTo>
                    <a:pt x="1685277" y="22986"/>
                  </a:lnTo>
                </a:path>
                <a:path w="6741159" h="23495">
                  <a:moveTo>
                    <a:pt x="1852917" y="0"/>
                  </a:moveTo>
                  <a:lnTo>
                    <a:pt x="1852917" y="22986"/>
                  </a:lnTo>
                </a:path>
                <a:path w="6741159" h="23495">
                  <a:moveTo>
                    <a:pt x="2022081" y="0"/>
                  </a:moveTo>
                  <a:lnTo>
                    <a:pt x="2022081" y="22986"/>
                  </a:lnTo>
                </a:path>
                <a:path w="6741159" h="23495">
                  <a:moveTo>
                    <a:pt x="2191245" y="0"/>
                  </a:moveTo>
                  <a:lnTo>
                    <a:pt x="2191245" y="22986"/>
                  </a:lnTo>
                </a:path>
                <a:path w="6741159" h="23495">
                  <a:moveTo>
                    <a:pt x="2358885" y="0"/>
                  </a:moveTo>
                  <a:lnTo>
                    <a:pt x="2358885" y="22986"/>
                  </a:lnTo>
                </a:path>
                <a:path w="6741159" h="23495">
                  <a:moveTo>
                    <a:pt x="2528049" y="0"/>
                  </a:moveTo>
                  <a:lnTo>
                    <a:pt x="2528049" y="22986"/>
                  </a:lnTo>
                </a:path>
                <a:path w="6741159" h="23495">
                  <a:moveTo>
                    <a:pt x="2695689" y="0"/>
                  </a:moveTo>
                  <a:lnTo>
                    <a:pt x="2695689" y="22986"/>
                  </a:lnTo>
                </a:path>
                <a:path w="6741159" h="23495">
                  <a:moveTo>
                    <a:pt x="2864853" y="0"/>
                  </a:moveTo>
                  <a:lnTo>
                    <a:pt x="2864853" y="22986"/>
                  </a:lnTo>
                </a:path>
                <a:path w="6741159" h="23495">
                  <a:moveTo>
                    <a:pt x="3034017" y="0"/>
                  </a:moveTo>
                  <a:lnTo>
                    <a:pt x="3034017" y="22986"/>
                  </a:lnTo>
                </a:path>
                <a:path w="6741159" h="23495">
                  <a:moveTo>
                    <a:pt x="3201657" y="0"/>
                  </a:moveTo>
                  <a:lnTo>
                    <a:pt x="3201657" y="22986"/>
                  </a:lnTo>
                </a:path>
                <a:path w="6741159" h="23495">
                  <a:moveTo>
                    <a:pt x="3370821" y="0"/>
                  </a:moveTo>
                  <a:lnTo>
                    <a:pt x="3370821" y="22986"/>
                  </a:lnTo>
                </a:path>
                <a:path w="6741159" h="23495">
                  <a:moveTo>
                    <a:pt x="3538461" y="0"/>
                  </a:moveTo>
                  <a:lnTo>
                    <a:pt x="3538461" y="22986"/>
                  </a:lnTo>
                </a:path>
                <a:path w="6741159" h="23495">
                  <a:moveTo>
                    <a:pt x="3707625" y="0"/>
                  </a:moveTo>
                  <a:lnTo>
                    <a:pt x="3707625" y="22986"/>
                  </a:lnTo>
                </a:path>
                <a:path w="6741159" h="23495">
                  <a:moveTo>
                    <a:pt x="3875265" y="0"/>
                  </a:moveTo>
                  <a:lnTo>
                    <a:pt x="3875265" y="22986"/>
                  </a:lnTo>
                </a:path>
                <a:path w="6741159" h="23495">
                  <a:moveTo>
                    <a:pt x="4044429" y="0"/>
                  </a:moveTo>
                  <a:lnTo>
                    <a:pt x="4044429" y="22986"/>
                  </a:lnTo>
                </a:path>
                <a:path w="6741159" h="23495">
                  <a:moveTo>
                    <a:pt x="4213593" y="0"/>
                  </a:moveTo>
                  <a:lnTo>
                    <a:pt x="4213593" y="22986"/>
                  </a:lnTo>
                </a:path>
                <a:path w="6741159" h="23495">
                  <a:moveTo>
                    <a:pt x="4381233" y="0"/>
                  </a:moveTo>
                  <a:lnTo>
                    <a:pt x="4381233" y="22986"/>
                  </a:lnTo>
                </a:path>
                <a:path w="6741159" h="23495">
                  <a:moveTo>
                    <a:pt x="4550397" y="0"/>
                  </a:moveTo>
                  <a:lnTo>
                    <a:pt x="4550397" y="22986"/>
                  </a:lnTo>
                </a:path>
                <a:path w="6741159" h="23495">
                  <a:moveTo>
                    <a:pt x="4718037" y="0"/>
                  </a:moveTo>
                  <a:lnTo>
                    <a:pt x="4718037" y="22986"/>
                  </a:lnTo>
                </a:path>
                <a:path w="6741159" h="23495">
                  <a:moveTo>
                    <a:pt x="4887201" y="0"/>
                  </a:moveTo>
                  <a:lnTo>
                    <a:pt x="4887201" y="22986"/>
                  </a:lnTo>
                </a:path>
                <a:path w="6741159" h="23495">
                  <a:moveTo>
                    <a:pt x="5054841" y="0"/>
                  </a:moveTo>
                  <a:lnTo>
                    <a:pt x="5054841" y="22986"/>
                  </a:lnTo>
                </a:path>
                <a:path w="6741159" h="23495">
                  <a:moveTo>
                    <a:pt x="5224005" y="0"/>
                  </a:moveTo>
                  <a:lnTo>
                    <a:pt x="5224005" y="22986"/>
                  </a:lnTo>
                </a:path>
                <a:path w="6741159" h="23495">
                  <a:moveTo>
                    <a:pt x="5393169" y="0"/>
                  </a:moveTo>
                  <a:lnTo>
                    <a:pt x="5393169" y="22986"/>
                  </a:lnTo>
                </a:path>
                <a:path w="6741159" h="23495">
                  <a:moveTo>
                    <a:pt x="5560809" y="0"/>
                  </a:moveTo>
                  <a:lnTo>
                    <a:pt x="5560809" y="22986"/>
                  </a:lnTo>
                </a:path>
                <a:path w="6741159" h="23495">
                  <a:moveTo>
                    <a:pt x="5729973" y="0"/>
                  </a:moveTo>
                  <a:lnTo>
                    <a:pt x="5729973" y="22986"/>
                  </a:lnTo>
                </a:path>
                <a:path w="6741159" h="23495">
                  <a:moveTo>
                    <a:pt x="5897613" y="0"/>
                  </a:moveTo>
                  <a:lnTo>
                    <a:pt x="5897613" y="22986"/>
                  </a:lnTo>
                </a:path>
                <a:path w="6741159" h="23495">
                  <a:moveTo>
                    <a:pt x="6066777" y="0"/>
                  </a:moveTo>
                  <a:lnTo>
                    <a:pt x="6066777" y="22986"/>
                  </a:lnTo>
                </a:path>
                <a:path w="6741159" h="23495">
                  <a:moveTo>
                    <a:pt x="6234417" y="0"/>
                  </a:moveTo>
                  <a:lnTo>
                    <a:pt x="6234417" y="22986"/>
                  </a:lnTo>
                </a:path>
                <a:path w="6741159" h="23495">
                  <a:moveTo>
                    <a:pt x="6403581" y="0"/>
                  </a:moveTo>
                  <a:lnTo>
                    <a:pt x="6403581" y="22986"/>
                  </a:lnTo>
                </a:path>
                <a:path w="6741159" h="23495">
                  <a:moveTo>
                    <a:pt x="6572745" y="0"/>
                  </a:moveTo>
                  <a:lnTo>
                    <a:pt x="6572745" y="22986"/>
                  </a:lnTo>
                </a:path>
                <a:path w="6741159" h="23495">
                  <a:moveTo>
                    <a:pt x="6740652" y="0"/>
                  </a:moveTo>
                  <a:lnTo>
                    <a:pt x="6740652" y="22986"/>
                  </a:lnTo>
                </a:path>
              </a:pathLst>
            </a:custGeom>
            <a:ln w="9525">
              <a:solidFill>
                <a:srgbClr val="7E7E7E"/>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1215961" y="1287008"/>
              <a:ext cx="6622301" cy="2073601"/>
            </a:xfrm>
            <a:prstGeom prst="rect">
              <a:avLst/>
            </a:prstGeom>
          </p:spPr>
        </p:pic>
      </p:grpSp>
      <p:sp>
        <p:nvSpPr>
          <p:cNvPr id="13" name="object 13"/>
          <p:cNvSpPr txBox="1"/>
          <p:nvPr/>
        </p:nvSpPr>
        <p:spPr>
          <a:xfrm>
            <a:off x="6007853" y="2066027"/>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002173"/>
                </a:solidFill>
                <a:latin typeface="Arial"/>
                <a:cs typeface="Arial"/>
              </a:rPr>
              <a:t>62%</a:t>
            </a:r>
            <a:endParaRPr sz="800">
              <a:latin typeface="Arial"/>
              <a:cs typeface="Arial"/>
            </a:endParaRPr>
          </a:p>
        </p:txBody>
      </p:sp>
      <p:sp>
        <p:nvSpPr>
          <p:cNvPr id="14" name="object 14"/>
          <p:cNvSpPr txBox="1"/>
          <p:nvPr/>
        </p:nvSpPr>
        <p:spPr>
          <a:xfrm>
            <a:off x="6558623" y="2028553"/>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002173"/>
                </a:solidFill>
                <a:latin typeface="Arial"/>
                <a:cs typeface="Arial"/>
              </a:rPr>
              <a:t>63%</a:t>
            </a:r>
            <a:endParaRPr sz="800">
              <a:latin typeface="Arial"/>
              <a:cs typeface="Arial"/>
            </a:endParaRPr>
          </a:p>
        </p:txBody>
      </p:sp>
      <p:sp>
        <p:nvSpPr>
          <p:cNvPr id="15" name="object 15"/>
          <p:cNvSpPr txBox="1"/>
          <p:nvPr/>
        </p:nvSpPr>
        <p:spPr>
          <a:xfrm>
            <a:off x="3126977" y="3218009"/>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9F23E2"/>
                </a:solidFill>
                <a:latin typeface="Arial"/>
                <a:cs typeface="Arial"/>
              </a:rPr>
              <a:t>15%</a:t>
            </a:r>
            <a:endParaRPr sz="800">
              <a:latin typeface="Arial"/>
              <a:cs typeface="Arial"/>
            </a:endParaRPr>
          </a:p>
        </p:txBody>
      </p:sp>
      <p:grpSp>
        <p:nvGrpSpPr>
          <p:cNvPr id="16" name="object 16"/>
          <p:cNvGrpSpPr/>
          <p:nvPr/>
        </p:nvGrpSpPr>
        <p:grpSpPr>
          <a:xfrm>
            <a:off x="1023693" y="3630457"/>
            <a:ext cx="6807834" cy="193040"/>
            <a:chOff x="1023693" y="3630457"/>
            <a:chExt cx="6807834" cy="193040"/>
          </a:xfrm>
        </p:grpSpPr>
        <p:pic>
          <p:nvPicPr>
            <p:cNvPr id="17" name="object 17"/>
            <p:cNvPicPr/>
            <p:nvPr/>
          </p:nvPicPr>
          <p:blipFill>
            <a:blip r:embed="rId4" cstate="print"/>
            <a:stretch>
              <a:fillRect/>
            </a:stretch>
          </p:blipFill>
          <p:spPr>
            <a:xfrm>
              <a:off x="1023693" y="3631968"/>
              <a:ext cx="233171" cy="190931"/>
            </a:xfrm>
            <a:prstGeom prst="rect">
              <a:avLst/>
            </a:prstGeom>
          </p:spPr>
        </p:pic>
        <p:pic>
          <p:nvPicPr>
            <p:cNvPr id="18" name="object 18"/>
            <p:cNvPicPr/>
            <p:nvPr/>
          </p:nvPicPr>
          <p:blipFill>
            <a:blip r:embed="rId5" cstate="print"/>
            <a:stretch>
              <a:fillRect/>
            </a:stretch>
          </p:blipFill>
          <p:spPr>
            <a:xfrm>
              <a:off x="1697758" y="3631968"/>
              <a:ext cx="233171" cy="190931"/>
            </a:xfrm>
            <a:prstGeom prst="rect">
              <a:avLst/>
            </a:prstGeom>
          </p:spPr>
        </p:pic>
        <p:pic>
          <p:nvPicPr>
            <p:cNvPr id="19" name="object 19"/>
            <p:cNvPicPr/>
            <p:nvPr/>
          </p:nvPicPr>
          <p:blipFill>
            <a:blip r:embed="rId6" cstate="print"/>
            <a:stretch>
              <a:fillRect/>
            </a:stretch>
          </p:blipFill>
          <p:spPr>
            <a:xfrm>
              <a:off x="2371823" y="3631968"/>
              <a:ext cx="233171" cy="190931"/>
            </a:xfrm>
            <a:prstGeom prst="rect">
              <a:avLst/>
            </a:prstGeom>
          </p:spPr>
        </p:pic>
        <p:pic>
          <p:nvPicPr>
            <p:cNvPr id="20" name="object 20"/>
            <p:cNvPicPr/>
            <p:nvPr/>
          </p:nvPicPr>
          <p:blipFill>
            <a:blip r:embed="rId7" cstate="print"/>
            <a:stretch>
              <a:fillRect/>
            </a:stretch>
          </p:blipFill>
          <p:spPr>
            <a:xfrm>
              <a:off x="3045759" y="3632400"/>
              <a:ext cx="233299" cy="190500"/>
            </a:xfrm>
            <a:prstGeom prst="rect">
              <a:avLst/>
            </a:prstGeom>
          </p:spPr>
        </p:pic>
        <p:pic>
          <p:nvPicPr>
            <p:cNvPr id="21" name="object 21"/>
            <p:cNvPicPr/>
            <p:nvPr/>
          </p:nvPicPr>
          <p:blipFill>
            <a:blip r:embed="rId8" cstate="print"/>
            <a:stretch>
              <a:fillRect/>
            </a:stretch>
          </p:blipFill>
          <p:spPr>
            <a:xfrm>
              <a:off x="3719952" y="3631968"/>
              <a:ext cx="233171" cy="190931"/>
            </a:xfrm>
            <a:prstGeom prst="rect">
              <a:avLst/>
            </a:prstGeom>
          </p:spPr>
        </p:pic>
        <p:pic>
          <p:nvPicPr>
            <p:cNvPr id="22" name="object 22"/>
            <p:cNvPicPr/>
            <p:nvPr/>
          </p:nvPicPr>
          <p:blipFill>
            <a:blip r:embed="rId9" cstate="print"/>
            <a:stretch>
              <a:fillRect/>
            </a:stretch>
          </p:blipFill>
          <p:spPr>
            <a:xfrm>
              <a:off x="4393890" y="3632400"/>
              <a:ext cx="233299" cy="190500"/>
            </a:xfrm>
            <a:prstGeom prst="rect">
              <a:avLst/>
            </a:prstGeom>
          </p:spPr>
        </p:pic>
        <p:pic>
          <p:nvPicPr>
            <p:cNvPr id="23" name="object 23"/>
            <p:cNvPicPr/>
            <p:nvPr/>
          </p:nvPicPr>
          <p:blipFill>
            <a:blip r:embed="rId10" cstate="print"/>
            <a:stretch>
              <a:fillRect/>
            </a:stretch>
          </p:blipFill>
          <p:spPr>
            <a:xfrm>
              <a:off x="5068082" y="3631968"/>
              <a:ext cx="233171" cy="190931"/>
            </a:xfrm>
            <a:prstGeom prst="rect">
              <a:avLst/>
            </a:prstGeom>
          </p:spPr>
        </p:pic>
        <p:pic>
          <p:nvPicPr>
            <p:cNvPr id="24" name="object 24"/>
            <p:cNvPicPr/>
            <p:nvPr/>
          </p:nvPicPr>
          <p:blipFill>
            <a:blip r:embed="rId11" cstate="print"/>
            <a:stretch>
              <a:fillRect/>
            </a:stretch>
          </p:blipFill>
          <p:spPr>
            <a:xfrm>
              <a:off x="5742146" y="3631968"/>
              <a:ext cx="233171" cy="190931"/>
            </a:xfrm>
            <a:prstGeom prst="rect">
              <a:avLst/>
            </a:prstGeom>
          </p:spPr>
        </p:pic>
        <p:pic>
          <p:nvPicPr>
            <p:cNvPr id="25" name="object 25"/>
            <p:cNvPicPr/>
            <p:nvPr/>
          </p:nvPicPr>
          <p:blipFill>
            <a:blip r:embed="rId12" cstate="print"/>
            <a:stretch>
              <a:fillRect/>
            </a:stretch>
          </p:blipFill>
          <p:spPr>
            <a:xfrm>
              <a:off x="6416084" y="3632400"/>
              <a:ext cx="233299" cy="190500"/>
            </a:xfrm>
            <a:prstGeom prst="rect">
              <a:avLst/>
            </a:prstGeom>
          </p:spPr>
        </p:pic>
        <p:pic>
          <p:nvPicPr>
            <p:cNvPr id="26" name="object 26"/>
            <p:cNvPicPr/>
            <p:nvPr/>
          </p:nvPicPr>
          <p:blipFill>
            <a:blip r:embed="rId13" cstate="print"/>
            <a:stretch>
              <a:fillRect/>
            </a:stretch>
          </p:blipFill>
          <p:spPr>
            <a:xfrm>
              <a:off x="7090275" y="3631968"/>
              <a:ext cx="233171" cy="190931"/>
            </a:xfrm>
            <a:prstGeom prst="rect">
              <a:avLst/>
            </a:prstGeom>
          </p:spPr>
        </p:pic>
        <p:pic>
          <p:nvPicPr>
            <p:cNvPr id="27" name="object 27"/>
            <p:cNvPicPr/>
            <p:nvPr/>
          </p:nvPicPr>
          <p:blipFill>
            <a:blip r:embed="rId14" cstate="print"/>
            <a:stretch>
              <a:fillRect/>
            </a:stretch>
          </p:blipFill>
          <p:spPr>
            <a:xfrm>
              <a:off x="7595825" y="3630457"/>
              <a:ext cx="235584" cy="192443"/>
            </a:xfrm>
            <a:prstGeom prst="rect">
              <a:avLst/>
            </a:prstGeom>
          </p:spPr>
        </p:pic>
      </p:grpSp>
      <p:sp>
        <p:nvSpPr>
          <p:cNvPr id="28" name="object 28"/>
          <p:cNvSpPr txBox="1"/>
          <p:nvPr/>
        </p:nvSpPr>
        <p:spPr>
          <a:xfrm>
            <a:off x="6679078" y="1358192"/>
            <a:ext cx="634365" cy="178435"/>
          </a:xfrm>
          <a:prstGeom prst="rect">
            <a:avLst/>
          </a:prstGeom>
        </p:spPr>
        <p:txBody>
          <a:bodyPr vert="horz" wrap="square" lIns="0" tIns="13335" rIns="0" bIns="0" rtlCol="0">
            <a:spAutoFit/>
          </a:bodyPr>
          <a:lstStyle/>
          <a:p>
            <a:pPr algn="ctr">
              <a:lnSpc>
                <a:spcPct val="100000"/>
              </a:lnSpc>
              <a:spcBef>
                <a:spcPts val="105"/>
              </a:spcBef>
            </a:pPr>
            <a:r>
              <a:rPr sz="500" b="1" dirty="0">
                <a:solidFill>
                  <a:srgbClr val="181B1F"/>
                </a:solidFill>
                <a:latin typeface="Arial"/>
                <a:cs typeface="Arial"/>
              </a:rPr>
              <a:t>23Q3:</a:t>
            </a:r>
            <a:r>
              <a:rPr sz="500" b="1" spc="-20" dirty="0">
                <a:solidFill>
                  <a:srgbClr val="181B1F"/>
                </a:solidFill>
                <a:latin typeface="Arial"/>
                <a:cs typeface="Arial"/>
              </a:rPr>
              <a:t> </a:t>
            </a:r>
            <a:r>
              <a:rPr sz="500" b="1" spc="-10" dirty="0">
                <a:solidFill>
                  <a:srgbClr val="9F23E1"/>
                </a:solidFill>
                <a:latin typeface="Arial"/>
                <a:cs typeface="Arial"/>
              </a:rPr>
              <a:t>OneOncology</a:t>
            </a:r>
            <a:endParaRPr sz="500">
              <a:latin typeface="Arial"/>
              <a:cs typeface="Arial"/>
            </a:endParaRPr>
          </a:p>
          <a:p>
            <a:pPr algn="ctr">
              <a:lnSpc>
                <a:spcPct val="100000"/>
              </a:lnSpc>
            </a:pPr>
            <a:r>
              <a:rPr sz="500" dirty="0">
                <a:solidFill>
                  <a:srgbClr val="181B1F"/>
                </a:solidFill>
                <a:latin typeface="Arial"/>
                <a:cs typeface="Arial"/>
              </a:rPr>
              <a:t>pathway</a:t>
            </a:r>
            <a:r>
              <a:rPr sz="500" spc="-20" dirty="0">
                <a:solidFill>
                  <a:srgbClr val="181B1F"/>
                </a:solidFill>
                <a:latin typeface="Arial"/>
                <a:cs typeface="Arial"/>
              </a:rPr>
              <a:t> </a:t>
            </a:r>
            <a:r>
              <a:rPr sz="500" spc="-10" dirty="0">
                <a:solidFill>
                  <a:srgbClr val="181B1F"/>
                </a:solidFill>
                <a:latin typeface="Arial"/>
                <a:cs typeface="Arial"/>
              </a:rPr>
              <a:t>launch</a:t>
            </a:r>
            <a:endParaRPr sz="500">
              <a:latin typeface="Arial"/>
              <a:cs typeface="Arial"/>
            </a:endParaRPr>
          </a:p>
        </p:txBody>
      </p:sp>
      <p:sp>
        <p:nvSpPr>
          <p:cNvPr id="29" name="object 29"/>
          <p:cNvSpPr txBox="1"/>
          <p:nvPr/>
        </p:nvSpPr>
        <p:spPr>
          <a:xfrm>
            <a:off x="2961923" y="2040139"/>
            <a:ext cx="625475" cy="102235"/>
          </a:xfrm>
          <a:prstGeom prst="rect">
            <a:avLst/>
          </a:prstGeom>
        </p:spPr>
        <p:txBody>
          <a:bodyPr vert="horz" wrap="square" lIns="0" tIns="12700" rIns="0" bIns="0" rtlCol="0">
            <a:spAutoFit/>
          </a:bodyPr>
          <a:lstStyle/>
          <a:p>
            <a:pPr marL="12700">
              <a:lnSpc>
                <a:spcPct val="100000"/>
              </a:lnSpc>
              <a:spcBef>
                <a:spcPts val="100"/>
              </a:spcBef>
            </a:pPr>
            <a:r>
              <a:rPr sz="500" b="1" dirty="0">
                <a:solidFill>
                  <a:srgbClr val="181B1F"/>
                </a:solidFill>
                <a:latin typeface="Arial"/>
                <a:cs typeface="Arial"/>
              </a:rPr>
              <a:t>18Q1:</a:t>
            </a:r>
            <a:r>
              <a:rPr sz="500" b="1" spc="-25" dirty="0">
                <a:solidFill>
                  <a:srgbClr val="181B1F"/>
                </a:solidFill>
                <a:latin typeface="Arial"/>
                <a:cs typeface="Arial"/>
              </a:rPr>
              <a:t> </a:t>
            </a:r>
            <a:r>
              <a:rPr sz="500" b="1" dirty="0">
                <a:solidFill>
                  <a:srgbClr val="9F23E1"/>
                </a:solidFill>
                <a:latin typeface="Arial"/>
                <a:cs typeface="Arial"/>
              </a:rPr>
              <a:t>Via</a:t>
            </a:r>
            <a:r>
              <a:rPr sz="500" b="1" spc="-15" dirty="0">
                <a:solidFill>
                  <a:srgbClr val="9F23E1"/>
                </a:solidFill>
                <a:latin typeface="Arial"/>
                <a:cs typeface="Arial"/>
              </a:rPr>
              <a:t> </a:t>
            </a:r>
            <a:r>
              <a:rPr sz="500" b="1" spc="-10" dirty="0">
                <a:solidFill>
                  <a:srgbClr val="9F23E1"/>
                </a:solidFill>
                <a:latin typeface="Arial"/>
                <a:cs typeface="Arial"/>
              </a:rPr>
              <a:t>Oncology</a:t>
            </a:r>
            <a:endParaRPr sz="500">
              <a:latin typeface="Arial"/>
              <a:cs typeface="Arial"/>
            </a:endParaRPr>
          </a:p>
        </p:txBody>
      </p:sp>
      <p:sp>
        <p:nvSpPr>
          <p:cNvPr id="30" name="object 30"/>
          <p:cNvSpPr txBox="1"/>
          <p:nvPr/>
        </p:nvSpPr>
        <p:spPr>
          <a:xfrm>
            <a:off x="2968003" y="2116308"/>
            <a:ext cx="61277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181B1F"/>
                </a:solidFill>
                <a:latin typeface="Arial"/>
                <a:cs typeface="Arial"/>
              </a:rPr>
              <a:t>acquired</a:t>
            </a:r>
            <a:r>
              <a:rPr sz="500" spc="-25" dirty="0">
                <a:solidFill>
                  <a:srgbClr val="181B1F"/>
                </a:solidFill>
                <a:latin typeface="Arial"/>
                <a:cs typeface="Arial"/>
              </a:rPr>
              <a:t> </a:t>
            </a:r>
            <a:r>
              <a:rPr sz="500" dirty="0">
                <a:solidFill>
                  <a:srgbClr val="181B1F"/>
                </a:solidFill>
                <a:latin typeface="Arial"/>
                <a:cs typeface="Arial"/>
              </a:rPr>
              <a:t>by</a:t>
            </a:r>
            <a:r>
              <a:rPr sz="500" spc="-5" dirty="0">
                <a:solidFill>
                  <a:srgbClr val="181B1F"/>
                </a:solidFill>
                <a:latin typeface="Arial"/>
                <a:cs typeface="Arial"/>
              </a:rPr>
              <a:t> </a:t>
            </a:r>
            <a:r>
              <a:rPr sz="500" b="1" spc="-10" dirty="0">
                <a:solidFill>
                  <a:srgbClr val="9F23E1"/>
                </a:solidFill>
                <a:latin typeface="Arial"/>
                <a:cs typeface="Arial"/>
              </a:rPr>
              <a:t>Elsevier</a:t>
            </a:r>
            <a:endParaRPr sz="500">
              <a:latin typeface="Arial"/>
              <a:cs typeface="Arial"/>
            </a:endParaRPr>
          </a:p>
        </p:txBody>
      </p:sp>
      <p:sp>
        <p:nvSpPr>
          <p:cNvPr id="31" name="object 31"/>
          <p:cNvSpPr txBox="1"/>
          <p:nvPr/>
        </p:nvSpPr>
        <p:spPr>
          <a:xfrm>
            <a:off x="5131703" y="1701923"/>
            <a:ext cx="683895" cy="178435"/>
          </a:xfrm>
          <a:prstGeom prst="rect">
            <a:avLst/>
          </a:prstGeom>
        </p:spPr>
        <p:txBody>
          <a:bodyPr vert="horz" wrap="square" lIns="0" tIns="13335" rIns="0" bIns="0" rtlCol="0">
            <a:spAutoFit/>
          </a:bodyPr>
          <a:lstStyle/>
          <a:p>
            <a:pPr marL="57785">
              <a:lnSpc>
                <a:spcPct val="100000"/>
              </a:lnSpc>
              <a:spcBef>
                <a:spcPts val="105"/>
              </a:spcBef>
            </a:pPr>
            <a:r>
              <a:rPr sz="500" b="1" dirty="0">
                <a:solidFill>
                  <a:srgbClr val="181B1F"/>
                </a:solidFill>
                <a:latin typeface="Arial"/>
                <a:cs typeface="Arial"/>
              </a:rPr>
              <a:t>21Q2:</a:t>
            </a:r>
            <a:r>
              <a:rPr sz="500" b="1" spc="-20" dirty="0">
                <a:solidFill>
                  <a:srgbClr val="181B1F"/>
                </a:solidFill>
                <a:latin typeface="Arial"/>
                <a:cs typeface="Arial"/>
              </a:rPr>
              <a:t> </a:t>
            </a:r>
            <a:r>
              <a:rPr sz="500" b="1" spc="-10" dirty="0">
                <a:solidFill>
                  <a:srgbClr val="9F23E1"/>
                </a:solidFill>
                <a:latin typeface="Arial"/>
                <a:cs typeface="Arial"/>
              </a:rPr>
              <a:t>DFCI/Philips</a:t>
            </a:r>
            <a:endParaRPr sz="500">
              <a:latin typeface="Arial"/>
              <a:cs typeface="Arial"/>
            </a:endParaRPr>
          </a:p>
          <a:p>
            <a:pPr marL="12700">
              <a:lnSpc>
                <a:spcPct val="100000"/>
              </a:lnSpc>
            </a:pPr>
            <a:r>
              <a:rPr sz="500" dirty="0">
                <a:solidFill>
                  <a:srgbClr val="181B1F"/>
                </a:solidFill>
                <a:latin typeface="Arial"/>
                <a:cs typeface="Arial"/>
              </a:rPr>
              <a:t>pathways</a:t>
            </a:r>
            <a:r>
              <a:rPr sz="500" spc="-15" dirty="0">
                <a:solidFill>
                  <a:srgbClr val="181B1F"/>
                </a:solidFill>
                <a:latin typeface="Arial"/>
                <a:cs typeface="Arial"/>
              </a:rPr>
              <a:t> </a:t>
            </a:r>
            <a:r>
              <a:rPr sz="500" dirty="0">
                <a:solidFill>
                  <a:srgbClr val="181B1F"/>
                </a:solidFill>
                <a:latin typeface="Arial"/>
                <a:cs typeface="Arial"/>
              </a:rPr>
              <a:t>first</a:t>
            </a:r>
            <a:r>
              <a:rPr sz="500" spc="-20" dirty="0">
                <a:solidFill>
                  <a:srgbClr val="181B1F"/>
                </a:solidFill>
                <a:latin typeface="Arial"/>
                <a:cs typeface="Arial"/>
              </a:rPr>
              <a:t> </a:t>
            </a:r>
            <a:r>
              <a:rPr sz="500" dirty="0">
                <a:solidFill>
                  <a:srgbClr val="181B1F"/>
                </a:solidFill>
                <a:latin typeface="Arial"/>
                <a:cs typeface="Arial"/>
              </a:rPr>
              <a:t>new</a:t>
            </a:r>
            <a:r>
              <a:rPr sz="500" spc="-20" dirty="0">
                <a:solidFill>
                  <a:srgbClr val="181B1F"/>
                </a:solidFill>
                <a:latin typeface="Arial"/>
                <a:cs typeface="Arial"/>
              </a:rPr>
              <a:t> user</a:t>
            </a:r>
            <a:endParaRPr sz="500">
              <a:latin typeface="Arial"/>
              <a:cs typeface="Arial"/>
            </a:endParaRPr>
          </a:p>
        </p:txBody>
      </p:sp>
      <p:sp>
        <p:nvSpPr>
          <p:cNvPr id="32" name="object 32"/>
          <p:cNvSpPr txBox="1"/>
          <p:nvPr/>
        </p:nvSpPr>
        <p:spPr>
          <a:xfrm>
            <a:off x="5094822" y="2040140"/>
            <a:ext cx="494030" cy="102235"/>
          </a:xfrm>
          <a:prstGeom prst="rect">
            <a:avLst/>
          </a:prstGeom>
        </p:spPr>
        <p:txBody>
          <a:bodyPr vert="horz" wrap="square" lIns="0" tIns="12700" rIns="0" bIns="0" rtlCol="0">
            <a:spAutoFit/>
          </a:bodyPr>
          <a:lstStyle/>
          <a:p>
            <a:pPr marL="12700">
              <a:lnSpc>
                <a:spcPct val="100000"/>
              </a:lnSpc>
              <a:spcBef>
                <a:spcPts val="100"/>
              </a:spcBef>
            </a:pPr>
            <a:r>
              <a:rPr sz="500" b="1" dirty="0">
                <a:solidFill>
                  <a:srgbClr val="181B1F"/>
                </a:solidFill>
                <a:latin typeface="Arial"/>
                <a:cs typeface="Arial"/>
              </a:rPr>
              <a:t>21Q1:</a:t>
            </a:r>
            <a:r>
              <a:rPr sz="500" b="1" spc="-25" dirty="0">
                <a:solidFill>
                  <a:srgbClr val="181B1F"/>
                </a:solidFill>
                <a:latin typeface="Arial"/>
                <a:cs typeface="Arial"/>
              </a:rPr>
              <a:t> </a:t>
            </a:r>
            <a:r>
              <a:rPr sz="500" dirty="0">
                <a:solidFill>
                  <a:srgbClr val="181B1F"/>
                </a:solidFill>
                <a:latin typeface="Arial"/>
                <a:cs typeface="Arial"/>
              </a:rPr>
              <a:t>Launch</a:t>
            </a:r>
            <a:r>
              <a:rPr sz="500" spc="-15" dirty="0">
                <a:solidFill>
                  <a:srgbClr val="181B1F"/>
                </a:solidFill>
                <a:latin typeface="Arial"/>
                <a:cs typeface="Arial"/>
              </a:rPr>
              <a:t> </a:t>
            </a:r>
            <a:r>
              <a:rPr sz="500" spc="-25" dirty="0">
                <a:solidFill>
                  <a:srgbClr val="181B1F"/>
                </a:solidFill>
                <a:latin typeface="Arial"/>
                <a:cs typeface="Arial"/>
              </a:rPr>
              <a:t>of</a:t>
            </a:r>
            <a:endParaRPr sz="500">
              <a:latin typeface="Arial"/>
              <a:cs typeface="Arial"/>
            </a:endParaRPr>
          </a:p>
        </p:txBody>
      </p:sp>
      <p:sp>
        <p:nvSpPr>
          <p:cNvPr id="33" name="object 33"/>
          <p:cNvSpPr txBox="1"/>
          <p:nvPr/>
        </p:nvSpPr>
        <p:spPr>
          <a:xfrm>
            <a:off x="5097894" y="2116310"/>
            <a:ext cx="492125" cy="102235"/>
          </a:xfrm>
          <a:prstGeom prst="rect">
            <a:avLst/>
          </a:prstGeom>
        </p:spPr>
        <p:txBody>
          <a:bodyPr vert="horz" wrap="square" lIns="0" tIns="12700" rIns="0" bIns="0" rtlCol="0">
            <a:spAutoFit/>
          </a:bodyPr>
          <a:lstStyle/>
          <a:p>
            <a:pPr marL="12700">
              <a:lnSpc>
                <a:spcPct val="100000"/>
              </a:lnSpc>
              <a:spcBef>
                <a:spcPts val="100"/>
              </a:spcBef>
            </a:pPr>
            <a:r>
              <a:rPr sz="500" b="1" dirty="0">
                <a:solidFill>
                  <a:srgbClr val="1F69E7"/>
                </a:solidFill>
                <a:latin typeface="Arial"/>
                <a:cs typeface="Arial"/>
              </a:rPr>
              <a:t>Cigna</a:t>
            </a:r>
            <a:r>
              <a:rPr sz="500" b="1" spc="-20" dirty="0">
                <a:solidFill>
                  <a:srgbClr val="1F69E7"/>
                </a:solidFill>
                <a:latin typeface="Arial"/>
                <a:cs typeface="Arial"/>
              </a:rPr>
              <a:t> </a:t>
            </a:r>
            <a:r>
              <a:rPr sz="500" spc="-10" dirty="0">
                <a:solidFill>
                  <a:srgbClr val="181B1F"/>
                </a:solidFill>
                <a:latin typeface="Arial"/>
                <a:cs typeface="Arial"/>
              </a:rPr>
              <a:t>Pathways</a:t>
            </a:r>
            <a:endParaRPr sz="500">
              <a:latin typeface="Arial"/>
              <a:cs typeface="Arial"/>
            </a:endParaRPr>
          </a:p>
        </p:txBody>
      </p:sp>
      <p:sp>
        <p:nvSpPr>
          <p:cNvPr id="34" name="object 34"/>
          <p:cNvSpPr txBox="1"/>
          <p:nvPr/>
        </p:nvSpPr>
        <p:spPr>
          <a:xfrm>
            <a:off x="4155601" y="1921087"/>
            <a:ext cx="580390" cy="102235"/>
          </a:xfrm>
          <a:prstGeom prst="rect">
            <a:avLst/>
          </a:prstGeom>
        </p:spPr>
        <p:txBody>
          <a:bodyPr vert="horz" wrap="square" lIns="0" tIns="12700" rIns="0" bIns="0" rtlCol="0">
            <a:spAutoFit/>
          </a:bodyPr>
          <a:lstStyle/>
          <a:p>
            <a:pPr marL="12700">
              <a:lnSpc>
                <a:spcPct val="100000"/>
              </a:lnSpc>
              <a:spcBef>
                <a:spcPts val="100"/>
              </a:spcBef>
            </a:pPr>
            <a:r>
              <a:rPr sz="500" b="1" dirty="0">
                <a:solidFill>
                  <a:srgbClr val="181B1F"/>
                </a:solidFill>
                <a:latin typeface="Arial"/>
                <a:cs typeface="Arial"/>
              </a:rPr>
              <a:t>19Q4:</a:t>
            </a:r>
            <a:r>
              <a:rPr sz="500" b="1" spc="-25" dirty="0">
                <a:solidFill>
                  <a:srgbClr val="181B1F"/>
                </a:solidFill>
                <a:latin typeface="Arial"/>
                <a:cs typeface="Arial"/>
              </a:rPr>
              <a:t> </a:t>
            </a:r>
            <a:r>
              <a:rPr sz="500" b="1" dirty="0">
                <a:solidFill>
                  <a:srgbClr val="181B1F"/>
                </a:solidFill>
                <a:latin typeface="Arial"/>
                <a:cs typeface="Arial"/>
              </a:rPr>
              <a:t>Via</a:t>
            </a:r>
            <a:r>
              <a:rPr sz="500" b="1" spc="-15" dirty="0">
                <a:solidFill>
                  <a:srgbClr val="181B1F"/>
                </a:solidFill>
                <a:latin typeface="Arial"/>
                <a:cs typeface="Arial"/>
              </a:rPr>
              <a:t> </a:t>
            </a:r>
            <a:r>
              <a:rPr sz="500" spc="-10" dirty="0">
                <a:solidFill>
                  <a:srgbClr val="181B1F"/>
                </a:solidFill>
                <a:latin typeface="Arial"/>
                <a:cs typeface="Arial"/>
              </a:rPr>
              <a:t>rebrands</a:t>
            </a:r>
            <a:endParaRPr sz="500">
              <a:latin typeface="Arial"/>
              <a:cs typeface="Arial"/>
            </a:endParaRPr>
          </a:p>
        </p:txBody>
      </p:sp>
      <p:sp>
        <p:nvSpPr>
          <p:cNvPr id="35" name="object 35"/>
          <p:cNvSpPr txBox="1"/>
          <p:nvPr/>
        </p:nvSpPr>
        <p:spPr>
          <a:xfrm>
            <a:off x="4215064" y="1997256"/>
            <a:ext cx="461009"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181B1F"/>
                </a:solidFill>
                <a:latin typeface="Arial"/>
                <a:cs typeface="Arial"/>
              </a:rPr>
              <a:t>to</a:t>
            </a:r>
            <a:r>
              <a:rPr sz="500" spc="-15" dirty="0">
                <a:solidFill>
                  <a:srgbClr val="181B1F"/>
                </a:solidFill>
                <a:latin typeface="Arial"/>
                <a:cs typeface="Arial"/>
              </a:rPr>
              <a:t> </a:t>
            </a:r>
            <a:r>
              <a:rPr sz="500" b="1" spc="-10" dirty="0">
                <a:solidFill>
                  <a:srgbClr val="9F23E1"/>
                </a:solidFill>
                <a:latin typeface="Arial"/>
                <a:cs typeface="Arial"/>
              </a:rPr>
              <a:t>ClinicalPath</a:t>
            </a:r>
            <a:endParaRPr sz="500">
              <a:latin typeface="Arial"/>
              <a:cs typeface="Arial"/>
            </a:endParaRPr>
          </a:p>
        </p:txBody>
      </p:sp>
      <p:graphicFrame>
        <p:nvGraphicFramePr>
          <p:cNvPr id="36" name="object 36"/>
          <p:cNvGraphicFramePr>
            <a:graphicFrameLocks noGrp="1"/>
          </p:cNvGraphicFramePr>
          <p:nvPr/>
        </p:nvGraphicFramePr>
        <p:xfrm>
          <a:off x="1051268" y="2353055"/>
          <a:ext cx="7172325" cy="1092200"/>
        </p:xfrm>
        <a:graphic>
          <a:graphicData uri="http://schemas.openxmlformats.org/drawingml/2006/table">
            <a:tbl>
              <a:tblPr firstRow="1" bandRow="1">
                <a:tableStyleId>{2D5ABB26-0587-4C30-8999-92F81FD0307C}</a:tableStyleId>
              </a:tblPr>
              <a:tblGrid>
                <a:gridCol w="478790">
                  <a:extLst>
                    <a:ext uri="{9D8B030D-6E8A-4147-A177-3AD203B41FA5}">
                      <a16:colId xmlns:a16="http://schemas.microsoft.com/office/drawing/2014/main" val="20000"/>
                    </a:ext>
                  </a:extLst>
                </a:gridCol>
                <a:gridCol w="713740">
                  <a:extLst>
                    <a:ext uri="{9D8B030D-6E8A-4147-A177-3AD203B41FA5}">
                      <a16:colId xmlns:a16="http://schemas.microsoft.com/office/drawing/2014/main" val="20001"/>
                    </a:ext>
                  </a:extLst>
                </a:gridCol>
                <a:gridCol w="664844">
                  <a:extLst>
                    <a:ext uri="{9D8B030D-6E8A-4147-A177-3AD203B41FA5}">
                      <a16:colId xmlns:a16="http://schemas.microsoft.com/office/drawing/2014/main" val="20002"/>
                    </a:ext>
                  </a:extLst>
                </a:gridCol>
                <a:gridCol w="1240155">
                  <a:extLst>
                    <a:ext uri="{9D8B030D-6E8A-4147-A177-3AD203B41FA5}">
                      <a16:colId xmlns:a16="http://schemas.microsoft.com/office/drawing/2014/main" val="20003"/>
                    </a:ext>
                  </a:extLst>
                </a:gridCol>
                <a:gridCol w="873759">
                  <a:extLst>
                    <a:ext uri="{9D8B030D-6E8A-4147-A177-3AD203B41FA5}">
                      <a16:colId xmlns:a16="http://schemas.microsoft.com/office/drawing/2014/main" val="20004"/>
                    </a:ext>
                  </a:extLst>
                </a:gridCol>
                <a:gridCol w="664845">
                  <a:extLst>
                    <a:ext uri="{9D8B030D-6E8A-4147-A177-3AD203B41FA5}">
                      <a16:colId xmlns:a16="http://schemas.microsoft.com/office/drawing/2014/main" val="20005"/>
                    </a:ext>
                  </a:extLst>
                </a:gridCol>
                <a:gridCol w="664210">
                  <a:extLst>
                    <a:ext uri="{9D8B030D-6E8A-4147-A177-3AD203B41FA5}">
                      <a16:colId xmlns:a16="http://schemas.microsoft.com/office/drawing/2014/main" val="20006"/>
                    </a:ext>
                  </a:extLst>
                </a:gridCol>
                <a:gridCol w="721995">
                  <a:extLst>
                    <a:ext uri="{9D8B030D-6E8A-4147-A177-3AD203B41FA5}">
                      <a16:colId xmlns:a16="http://schemas.microsoft.com/office/drawing/2014/main" val="20007"/>
                    </a:ext>
                  </a:extLst>
                </a:gridCol>
                <a:gridCol w="572134">
                  <a:extLst>
                    <a:ext uri="{9D8B030D-6E8A-4147-A177-3AD203B41FA5}">
                      <a16:colId xmlns:a16="http://schemas.microsoft.com/office/drawing/2014/main" val="20008"/>
                    </a:ext>
                  </a:extLst>
                </a:gridCol>
                <a:gridCol w="505459">
                  <a:extLst>
                    <a:ext uri="{9D8B030D-6E8A-4147-A177-3AD203B41FA5}">
                      <a16:colId xmlns:a16="http://schemas.microsoft.com/office/drawing/2014/main" val="20009"/>
                    </a:ext>
                  </a:extLst>
                </a:gridCol>
              </a:tblGrid>
              <a:tr h="392430">
                <a:tc>
                  <a:txBody>
                    <a:bodyPr/>
                    <a:lstStyle/>
                    <a:p>
                      <a:pPr>
                        <a:lnSpc>
                          <a:spcPct val="100000"/>
                        </a:lnSpc>
                      </a:pPr>
                      <a:endParaRPr sz="700">
                        <a:latin typeface="Times New Roman"/>
                        <a:cs typeface="Times New Roman"/>
                      </a:endParaRPr>
                    </a:p>
                  </a:txBody>
                  <a:tcPr marL="0" marR="0" marT="0" marB="0">
                    <a:lnT w="9525">
                      <a:solidFill>
                        <a:srgbClr val="E1F0FA"/>
                      </a:solidFill>
                      <a:prstDash val="solid"/>
                    </a:lnT>
                  </a:tcPr>
                </a:tc>
                <a:tc>
                  <a:txBody>
                    <a:bodyPr/>
                    <a:lstStyle/>
                    <a:p>
                      <a:pPr>
                        <a:lnSpc>
                          <a:spcPct val="100000"/>
                        </a:lnSpc>
                      </a:pPr>
                      <a:endParaRPr sz="800">
                        <a:latin typeface="Times New Roman"/>
                        <a:cs typeface="Times New Roman"/>
                      </a:endParaRPr>
                    </a:p>
                    <a:p>
                      <a:pPr>
                        <a:lnSpc>
                          <a:spcPct val="100000"/>
                        </a:lnSpc>
                        <a:spcBef>
                          <a:spcPts val="425"/>
                        </a:spcBef>
                      </a:pPr>
                      <a:endParaRPr sz="800">
                        <a:latin typeface="Times New Roman"/>
                        <a:cs typeface="Times New Roman"/>
                      </a:endParaRPr>
                    </a:p>
                    <a:p>
                      <a:pPr marL="314325">
                        <a:lnSpc>
                          <a:spcPts val="725"/>
                        </a:lnSpc>
                      </a:pPr>
                      <a:r>
                        <a:rPr sz="800" spc="-25" dirty="0">
                          <a:solidFill>
                            <a:srgbClr val="002173"/>
                          </a:solidFill>
                          <a:latin typeface="Arial"/>
                          <a:cs typeface="Arial"/>
                        </a:rPr>
                        <a:t>31%</a:t>
                      </a:r>
                      <a:endParaRPr sz="800">
                        <a:latin typeface="Arial"/>
                        <a:cs typeface="Arial"/>
                      </a:endParaRPr>
                    </a:p>
                  </a:txBody>
                  <a:tcPr marL="0" marR="0" marT="0" marB="0">
                    <a:lnT w="9525">
                      <a:solidFill>
                        <a:srgbClr val="E1F0FA"/>
                      </a:solidFill>
                      <a:prstDash val="solid"/>
                    </a:lnT>
                  </a:tcPr>
                </a:tc>
                <a:tc>
                  <a:txBody>
                    <a:bodyPr/>
                    <a:lstStyle/>
                    <a:p>
                      <a:pPr>
                        <a:lnSpc>
                          <a:spcPct val="100000"/>
                        </a:lnSpc>
                        <a:spcBef>
                          <a:spcPts val="475"/>
                        </a:spcBef>
                      </a:pPr>
                      <a:endParaRPr sz="800">
                        <a:latin typeface="Times New Roman"/>
                        <a:cs typeface="Times New Roman"/>
                      </a:endParaRPr>
                    </a:p>
                    <a:p>
                      <a:pPr marL="255904">
                        <a:lnSpc>
                          <a:spcPct val="100000"/>
                        </a:lnSpc>
                      </a:pPr>
                      <a:r>
                        <a:rPr sz="800" spc="-25" dirty="0">
                          <a:solidFill>
                            <a:srgbClr val="002173"/>
                          </a:solidFill>
                          <a:latin typeface="Arial"/>
                          <a:cs typeface="Arial"/>
                        </a:rPr>
                        <a:t>34%</a:t>
                      </a:r>
                      <a:endParaRPr sz="800">
                        <a:latin typeface="Arial"/>
                        <a:cs typeface="Arial"/>
                      </a:endParaRPr>
                    </a:p>
                  </a:txBody>
                  <a:tcPr marL="0" marR="0" marT="60325" marB="0">
                    <a:lnT w="9525">
                      <a:solidFill>
                        <a:srgbClr val="E1F0FA"/>
                      </a:solidFill>
                      <a:prstDash val="solid"/>
                    </a:lnT>
                  </a:tcPr>
                </a:tc>
                <a:tc>
                  <a:txBody>
                    <a:bodyPr/>
                    <a:lstStyle/>
                    <a:p>
                      <a:pPr marL="558165" marR="220979" indent="-139065">
                        <a:lnSpc>
                          <a:spcPct val="100000"/>
                        </a:lnSpc>
                        <a:spcBef>
                          <a:spcPts val="465"/>
                        </a:spcBef>
                      </a:pPr>
                      <a:r>
                        <a:rPr sz="500" b="1" dirty="0">
                          <a:solidFill>
                            <a:srgbClr val="181B1F"/>
                          </a:solidFill>
                          <a:latin typeface="Arial"/>
                          <a:cs typeface="Arial"/>
                        </a:rPr>
                        <a:t>18Q3:</a:t>
                      </a:r>
                      <a:r>
                        <a:rPr sz="500" b="1" spc="-25" dirty="0">
                          <a:solidFill>
                            <a:srgbClr val="181B1F"/>
                          </a:solidFill>
                          <a:latin typeface="Arial"/>
                          <a:cs typeface="Arial"/>
                        </a:rPr>
                        <a:t> </a:t>
                      </a:r>
                      <a:r>
                        <a:rPr sz="500" b="1" dirty="0">
                          <a:solidFill>
                            <a:srgbClr val="1F69E7"/>
                          </a:solidFill>
                          <a:latin typeface="Arial"/>
                          <a:cs typeface="Arial"/>
                        </a:rPr>
                        <a:t>NCH</a:t>
                      </a:r>
                      <a:r>
                        <a:rPr sz="500" b="1" spc="-5" dirty="0">
                          <a:solidFill>
                            <a:srgbClr val="1F69E7"/>
                          </a:solidFill>
                          <a:latin typeface="Arial"/>
                          <a:cs typeface="Arial"/>
                        </a:rPr>
                        <a:t> </a:t>
                      </a:r>
                      <a:r>
                        <a:rPr sz="500" spc="-10" dirty="0">
                          <a:solidFill>
                            <a:srgbClr val="181B1F"/>
                          </a:solidFill>
                          <a:latin typeface="Arial"/>
                          <a:cs typeface="Arial"/>
                        </a:rPr>
                        <a:t>acquired</a:t>
                      </a:r>
                      <a:r>
                        <a:rPr sz="500" spc="500" dirty="0">
                          <a:solidFill>
                            <a:srgbClr val="181B1F"/>
                          </a:solidFill>
                          <a:latin typeface="Arial"/>
                          <a:cs typeface="Arial"/>
                        </a:rPr>
                        <a:t> </a:t>
                      </a:r>
                      <a:r>
                        <a:rPr sz="500" dirty="0">
                          <a:solidFill>
                            <a:srgbClr val="181B1F"/>
                          </a:solidFill>
                          <a:latin typeface="Arial"/>
                          <a:cs typeface="Arial"/>
                        </a:rPr>
                        <a:t>by</a:t>
                      </a:r>
                      <a:r>
                        <a:rPr sz="500" spc="-10" dirty="0">
                          <a:solidFill>
                            <a:srgbClr val="181B1F"/>
                          </a:solidFill>
                          <a:latin typeface="Arial"/>
                          <a:cs typeface="Arial"/>
                        </a:rPr>
                        <a:t> </a:t>
                      </a:r>
                      <a:r>
                        <a:rPr sz="500" b="1" spc="-10" dirty="0">
                          <a:solidFill>
                            <a:srgbClr val="1F69E7"/>
                          </a:solidFill>
                          <a:latin typeface="Arial"/>
                          <a:cs typeface="Arial"/>
                        </a:rPr>
                        <a:t>Evolent</a:t>
                      </a:r>
                      <a:endParaRPr sz="500">
                        <a:latin typeface="Arial"/>
                        <a:cs typeface="Arial"/>
                      </a:endParaRPr>
                    </a:p>
                  </a:txBody>
                  <a:tcPr marL="0" marR="0" marT="59055" marB="0">
                    <a:lnT w="9525">
                      <a:solidFill>
                        <a:srgbClr val="E1F0FA"/>
                      </a:solidFill>
                      <a:prstDash val="solid"/>
                    </a:lnT>
                  </a:tcPr>
                </a:tc>
                <a:tc>
                  <a:txBody>
                    <a:bodyPr/>
                    <a:lstStyle/>
                    <a:p>
                      <a:pPr marL="31750">
                        <a:lnSpc>
                          <a:spcPts val="434"/>
                        </a:lnSpc>
                      </a:pPr>
                      <a:r>
                        <a:rPr sz="500" b="1" dirty="0">
                          <a:solidFill>
                            <a:srgbClr val="181B1F"/>
                          </a:solidFill>
                          <a:latin typeface="Arial"/>
                          <a:cs typeface="Arial"/>
                        </a:rPr>
                        <a:t>19Q4:</a:t>
                      </a:r>
                      <a:r>
                        <a:rPr sz="500" b="1" spc="-25" dirty="0">
                          <a:solidFill>
                            <a:srgbClr val="181B1F"/>
                          </a:solidFill>
                          <a:latin typeface="Arial"/>
                          <a:cs typeface="Arial"/>
                        </a:rPr>
                        <a:t> </a:t>
                      </a:r>
                      <a:r>
                        <a:rPr sz="500" dirty="0">
                          <a:solidFill>
                            <a:srgbClr val="181B1F"/>
                          </a:solidFill>
                          <a:latin typeface="Arial"/>
                          <a:cs typeface="Arial"/>
                        </a:rPr>
                        <a:t>Launch</a:t>
                      </a:r>
                      <a:r>
                        <a:rPr sz="500" spc="-15" dirty="0">
                          <a:solidFill>
                            <a:srgbClr val="181B1F"/>
                          </a:solidFill>
                          <a:latin typeface="Arial"/>
                          <a:cs typeface="Arial"/>
                        </a:rPr>
                        <a:t> </a:t>
                      </a:r>
                      <a:r>
                        <a:rPr sz="500" spc="-25" dirty="0">
                          <a:solidFill>
                            <a:srgbClr val="181B1F"/>
                          </a:solidFill>
                          <a:latin typeface="Arial"/>
                          <a:cs typeface="Arial"/>
                        </a:rPr>
                        <a:t>of</a:t>
                      </a:r>
                      <a:endParaRPr sz="500">
                        <a:latin typeface="Arial"/>
                        <a:cs typeface="Arial"/>
                      </a:endParaRPr>
                    </a:p>
                    <a:p>
                      <a:pPr marL="52705">
                        <a:lnSpc>
                          <a:spcPct val="100000"/>
                        </a:lnSpc>
                      </a:pPr>
                      <a:r>
                        <a:rPr sz="500" b="1" dirty="0">
                          <a:solidFill>
                            <a:srgbClr val="1F69E7"/>
                          </a:solidFill>
                          <a:latin typeface="Arial"/>
                          <a:cs typeface="Arial"/>
                        </a:rPr>
                        <a:t>UHC</a:t>
                      </a:r>
                      <a:r>
                        <a:rPr sz="500" b="1" spc="-10" dirty="0">
                          <a:solidFill>
                            <a:srgbClr val="1F69E7"/>
                          </a:solidFill>
                          <a:latin typeface="Arial"/>
                          <a:cs typeface="Arial"/>
                        </a:rPr>
                        <a:t> </a:t>
                      </a:r>
                      <a:r>
                        <a:rPr sz="500" spc="-10" dirty="0">
                          <a:solidFill>
                            <a:srgbClr val="181B1F"/>
                          </a:solidFill>
                          <a:latin typeface="Arial"/>
                          <a:cs typeface="Arial"/>
                        </a:rPr>
                        <a:t>Pathways</a:t>
                      </a:r>
                      <a:endParaRPr sz="500">
                        <a:latin typeface="Arial"/>
                        <a:cs typeface="Arial"/>
                      </a:endParaRPr>
                    </a:p>
                    <a:p>
                      <a:pPr>
                        <a:lnSpc>
                          <a:spcPct val="100000"/>
                        </a:lnSpc>
                      </a:pPr>
                      <a:endParaRPr sz="500">
                        <a:latin typeface="Times New Roman"/>
                        <a:cs typeface="Times New Roman"/>
                      </a:endParaRPr>
                    </a:p>
                    <a:p>
                      <a:pPr>
                        <a:lnSpc>
                          <a:spcPct val="100000"/>
                        </a:lnSpc>
                        <a:spcBef>
                          <a:spcPts val="30"/>
                        </a:spcBef>
                      </a:pPr>
                      <a:endParaRPr sz="500">
                        <a:latin typeface="Times New Roman"/>
                        <a:cs typeface="Times New Roman"/>
                      </a:endParaRPr>
                    </a:p>
                    <a:p>
                      <a:pPr marL="440690">
                        <a:lnSpc>
                          <a:spcPts val="770"/>
                        </a:lnSpc>
                      </a:pPr>
                      <a:r>
                        <a:rPr sz="800" spc="-25" dirty="0">
                          <a:solidFill>
                            <a:srgbClr val="002173"/>
                          </a:solidFill>
                          <a:latin typeface="Arial"/>
                          <a:cs typeface="Arial"/>
                        </a:rPr>
                        <a:t>38%</a:t>
                      </a:r>
                      <a:endParaRPr sz="800">
                        <a:latin typeface="Arial"/>
                        <a:cs typeface="Arial"/>
                      </a:endParaRPr>
                    </a:p>
                  </a:txBody>
                  <a:tcPr marL="0" marR="0" marT="0" marB="0">
                    <a:lnT w="9525">
                      <a:solidFill>
                        <a:srgbClr val="E1F0FA"/>
                      </a:solidFill>
                      <a:prstDash val="solid"/>
                    </a:lnT>
                  </a:tcPr>
                </a:tc>
                <a:tc>
                  <a:txBody>
                    <a:bodyPr/>
                    <a:lstStyle/>
                    <a:p>
                      <a:pPr>
                        <a:lnSpc>
                          <a:spcPct val="100000"/>
                        </a:lnSpc>
                        <a:spcBef>
                          <a:spcPts val="110"/>
                        </a:spcBef>
                      </a:pPr>
                      <a:endParaRPr sz="800">
                        <a:latin typeface="Times New Roman"/>
                        <a:cs typeface="Times New Roman"/>
                      </a:endParaRPr>
                    </a:p>
                    <a:p>
                      <a:pPr algn="ctr">
                        <a:lnSpc>
                          <a:spcPct val="100000"/>
                        </a:lnSpc>
                      </a:pPr>
                      <a:r>
                        <a:rPr sz="800" spc="-25" dirty="0">
                          <a:solidFill>
                            <a:srgbClr val="002173"/>
                          </a:solidFill>
                          <a:latin typeface="Arial"/>
                          <a:cs typeface="Arial"/>
                        </a:rPr>
                        <a:t>46%</a:t>
                      </a:r>
                      <a:endParaRPr sz="800">
                        <a:latin typeface="Arial"/>
                        <a:cs typeface="Arial"/>
                      </a:endParaRPr>
                    </a:p>
                  </a:txBody>
                  <a:tcPr marL="0" marR="0" marT="13970" marB="0">
                    <a:lnT w="9525">
                      <a:solidFill>
                        <a:srgbClr val="E1F0FA"/>
                      </a:solidFill>
                      <a:prstDash val="solid"/>
                    </a:lnT>
                  </a:tcPr>
                </a:tc>
                <a:tc>
                  <a:txBody>
                    <a:bodyPr/>
                    <a:lstStyle/>
                    <a:p>
                      <a:pPr>
                        <a:lnSpc>
                          <a:spcPct val="100000"/>
                        </a:lnSpc>
                        <a:spcBef>
                          <a:spcPts val="110"/>
                        </a:spcBef>
                      </a:pPr>
                      <a:endParaRPr sz="800">
                        <a:latin typeface="Times New Roman"/>
                        <a:cs typeface="Times New Roman"/>
                      </a:endParaRPr>
                    </a:p>
                    <a:p>
                      <a:pPr marR="48895" algn="ctr">
                        <a:lnSpc>
                          <a:spcPct val="100000"/>
                        </a:lnSpc>
                      </a:pPr>
                      <a:r>
                        <a:rPr sz="800" spc="-25" dirty="0">
                          <a:solidFill>
                            <a:srgbClr val="1F69E7"/>
                          </a:solidFill>
                          <a:latin typeface="Arial"/>
                          <a:cs typeface="Arial"/>
                        </a:rPr>
                        <a:t>38%</a:t>
                      </a:r>
                      <a:endParaRPr sz="800">
                        <a:latin typeface="Arial"/>
                        <a:cs typeface="Arial"/>
                      </a:endParaRPr>
                    </a:p>
                  </a:txBody>
                  <a:tcPr marL="0" marR="0" marT="13970" marB="0">
                    <a:lnT w="9525">
                      <a:solidFill>
                        <a:srgbClr val="E1F0FA"/>
                      </a:solidFill>
                      <a:prstDash val="solid"/>
                    </a:lnT>
                  </a:tcPr>
                </a:tc>
                <a:tc>
                  <a:txBody>
                    <a:bodyPr/>
                    <a:lstStyle/>
                    <a:p>
                      <a:pPr marL="231140">
                        <a:lnSpc>
                          <a:spcPct val="100000"/>
                        </a:lnSpc>
                        <a:spcBef>
                          <a:spcPts val="885"/>
                        </a:spcBef>
                      </a:pPr>
                      <a:r>
                        <a:rPr sz="800" spc="-25" dirty="0">
                          <a:solidFill>
                            <a:srgbClr val="1F69E7"/>
                          </a:solidFill>
                          <a:latin typeface="Arial"/>
                          <a:cs typeface="Arial"/>
                        </a:rPr>
                        <a:t>38%</a:t>
                      </a:r>
                      <a:endParaRPr sz="800">
                        <a:latin typeface="Arial"/>
                        <a:cs typeface="Arial"/>
                      </a:endParaRPr>
                    </a:p>
                  </a:txBody>
                  <a:tcPr marL="0" marR="0" marT="112395" marB="0">
                    <a:lnT w="9525">
                      <a:solidFill>
                        <a:srgbClr val="E1F0FA"/>
                      </a:solidFill>
                      <a:prstDash val="solid"/>
                    </a:lnT>
                  </a:tcPr>
                </a:tc>
                <a:tc>
                  <a:txBody>
                    <a:bodyPr/>
                    <a:lstStyle/>
                    <a:p>
                      <a:pPr algn="ctr">
                        <a:lnSpc>
                          <a:spcPct val="100000"/>
                        </a:lnSpc>
                        <a:spcBef>
                          <a:spcPts val="575"/>
                        </a:spcBef>
                      </a:pPr>
                      <a:r>
                        <a:rPr sz="800" spc="-25" dirty="0">
                          <a:solidFill>
                            <a:srgbClr val="1F69E7"/>
                          </a:solidFill>
                          <a:latin typeface="Arial"/>
                          <a:cs typeface="Arial"/>
                        </a:rPr>
                        <a:t>40%</a:t>
                      </a:r>
                      <a:endParaRPr sz="800">
                        <a:latin typeface="Arial"/>
                        <a:cs typeface="Arial"/>
                      </a:endParaRPr>
                    </a:p>
                  </a:txBody>
                  <a:tcPr marL="0" marR="0" marT="73025" marB="0">
                    <a:lnT w="9525">
                      <a:solidFill>
                        <a:srgbClr val="E1F0FA"/>
                      </a:solidFill>
                      <a:prstDash val="solid"/>
                    </a:lnT>
                  </a:tcPr>
                </a:tc>
                <a:tc>
                  <a:txBody>
                    <a:bodyPr/>
                    <a:lstStyle/>
                    <a:p>
                      <a:pPr>
                        <a:lnSpc>
                          <a:spcPct val="100000"/>
                        </a:lnSpc>
                      </a:pPr>
                      <a:endParaRPr sz="800">
                        <a:latin typeface="Times New Roman"/>
                        <a:cs typeface="Times New Roman"/>
                      </a:endParaRPr>
                    </a:p>
                    <a:p>
                      <a:pPr>
                        <a:lnSpc>
                          <a:spcPct val="100000"/>
                        </a:lnSpc>
                        <a:spcBef>
                          <a:spcPts val="20"/>
                        </a:spcBef>
                      </a:pPr>
                      <a:endParaRPr sz="800">
                        <a:latin typeface="Times New Roman"/>
                        <a:cs typeface="Times New Roman"/>
                      </a:endParaRPr>
                    </a:p>
                    <a:p>
                      <a:pPr marR="24130" algn="r">
                        <a:lnSpc>
                          <a:spcPct val="100000"/>
                        </a:lnSpc>
                        <a:spcBef>
                          <a:spcPts val="5"/>
                        </a:spcBef>
                      </a:pPr>
                      <a:r>
                        <a:rPr sz="800" b="1" spc="-10" dirty="0">
                          <a:solidFill>
                            <a:srgbClr val="1F69E7"/>
                          </a:solidFill>
                          <a:latin typeface="Arial"/>
                          <a:cs typeface="Arial"/>
                        </a:rPr>
                        <a:t>37.4%</a:t>
                      </a:r>
                      <a:endParaRPr sz="800">
                        <a:latin typeface="Arial"/>
                        <a:cs typeface="Arial"/>
                      </a:endParaRPr>
                    </a:p>
                  </a:txBody>
                  <a:tcPr marL="0" marR="0" marT="0" marB="0">
                    <a:lnT w="9525">
                      <a:solidFill>
                        <a:srgbClr val="E1F0FA"/>
                      </a:solidFill>
                      <a:prstDash val="solid"/>
                    </a:lnT>
                  </a:tcPr>
                </a:tc>
                <a:extLst>
                  <a:ext uri="{0D108BD9-81ED-4DB2-BD59-A6C34878D82A}">
                    <a16:rowId xmlns:a16="http://schemas.microsoft.com/office/drawing/2014/main" val="10000"/>
                  </a:ext>
                </a:extLst>
              </a:tr>
              <a:tr h="699770">
                <a:tc>
                  <a:txBody>
                    <a:bodyPr/>
                    <a:lstStyle/>
                    <a:p>
                      <a:pPr marL="47625">
                        <a:lnSpc>
                          <a:spcPct val="100000"/>
                        </a:lnSpc>
                        <a:spcBef>
                          <a:spcPts val="600"/>
                        </a:spcBef>
                      </a:pPr>
                      <a:r>
                        <a:rPr sz="800" spc="-25" dirty="0">
                          <a:solidFill>
                            <a:srgbClr val="002173"/>
                          </a:solidFill>
                          <a:latin typeface="Arial"/>
                          <a:cs typeface="Arial"/>
                        </a:rPr>
                        <a:t>24%</a:t>
                      </a:r>
                      <a:endParaRPr sz="800">
                        <a:latin typeface="Arial"/>
                        <a:cs typeface="Arial"/>
                      </a:endParaRPr>
                    </a:p>
                    <a:p>
                      <a:pPr>
                        <a:lnSpc>
                          <a:spcPct val="100000"/>
                        </a:lnSpc>
                        <a:spcBef>
                          <a:spcPts val="290"/>
                        </a:spcBef>
                      </a:pPr>
                      <a:endParaRPr sz="800">
                        <a:latin typeface="Times New Roman"/>
                        <a:cs typeface="Times New Roman"/>
                      </a:endParaRPr>
                    </a:p>
                    <a:p>
                      <a:pPr marL="31750">
                        <a:lnSpc>
                          <a:spcPct val="100000"/>
                        </a:lnSpc>
                      </a:pPr>
                      <a:r>
                        <a:rPr sz="800" spc="-25" dirty="0">
                          <a:solidFill>
                            <a:srgbClr val="1F69E7"/>
                          </a:solidFill>
                          <a:latin typeface="Arial"/>
                          <a:cs typeface="Arial"/>
                        </a:rPr>
                        <a:t>13%</a:t>
                      </a:r>
                      <a:endParaRPr sz="800">
                        <a:latin typeface="Arial"/>
                        <a:cs typeface="Arial"/>
                      </a:endParaRPr>
                    </a:p>
                    <a:p>
                      <a:pPr marL="42545">
                        <a:lnSpc>
                          <a:spcPct val="100000"/>
                        </a:lnSpc>
                        <a:spcBef>
                          <a:spcPts val="685"/>
                        </a:spcBef>
                      </a:pPr>
                      <a:r>
                        <a:rPr sz="800" spc="-25" dirty="0">
                          <a:solidFill>
                            <a:srgbClr val="9F23E2"/>
                          </a:solidFill>
                          <a:latin typeface="Arial"/>
                          <a:cs typeface="Arial"/>
                        </a:rPr>
                        <a:t>11%</a:t>
                      </a:r>
                      <a:endParaRPr sz="800">
                        <a:latin typeface="Arial"/>
                        <a:cs typeface="Arial"/>
                      </a:endParaRPr>
                    </a:p>
                  </a:txBody>
                  <a:tcPr marL="0" marR="0" marT="76200" marB="0">
                    <a:lnB w="9525">
                      <a:solidFill>
                        <a:srgbClr val="E1F0FA"/>
                      </a:solidFill>
                      <a:prstDash val="solid"/>
                    </a:lnB>
                  </a:tcPr>
                </a:tc>
                <a:tc>
                  <a:txBody>
                    <a:bodyPr/>
                    <a:lstStyle/>
                    <a:p>
                      <a:pPr>
                        <a:lnSpc>
                          <a:spcPct val="100000"/>
                        </a:lnSpc>
                        <a:spcBef>
                          <a:spcPts val="515"/>
                        </a:spcBef>
                      </a:pPr>
                      <a:endParaRPr sz="800">
                        <a:latin typeface="Times New Roman"/>
                        <a:cs typeface="Times New Roman"/>
                      </a:endParaRPr>
                    </a:p>
                    <a:p>
                      <a:pPr marL="226695">
                        <a:lnSpc>
                          <a:spcPct val="100000"/>
                        </a:lnSpc>
                      </a:pPr>
                      <a:r>
                        <a:rPr sz="800" spc="-25" dirty="0">
                          <a:solidFill>
                            <a:srgbClr val="1F69E7"/>
                          </a:solidFill>
                          <a:latin typeface="Arial"/>
                          <a:cs typeface="Arial"/>
                        </a:rPr>
                        <a:t>19%</a:t>
                      </a:r>
                      <a:endParaRPr sz="800">
                        <a:latin typeface="Arial"/>
                        <a:cs typeface="Arial"/>
                      </a:endParaRPr>
                    </a:p>
                    <a:p>
                      <a:pPr>
                        <a:lnSpc>
                          <a:spcPct val="100000"/>
                        </a:lnSpc>
                        <a:spcBef>
                          <a:spcPts val="50"/>
                        </a:spcBef>
                      </a:pPr>
                      <a:endParaRPr sz="800">
                        <a:latin typeface="Times New Roman"/>
                        <a:cs typeface="Times New Roman"/>
                      </a:endParaRPr>
                    </a:p>
                    <a:p>
                      <a:pPr marL="261620">
                        <a:lnSpc>
                          <a:spcPct val="100000"/>
                        </a:lnSpc>
                      </a:pPr>
                      <a:r>
                        <a:rPr sz="800" spc="-25" dirty="0">
                          <a:solidFill>
                            <a:srgbClr val="9F23E2"/>
                          </a:solidFill>
                          <a:latin typeface="Arial"/>
                          <a:cs typeface="Arial"/>
                        </a:rPr>
                        <a:t>10%</a:t>
                      </a:r>
                      <a:endParaRPr sz="800">
                        <a:latin typeface="Arial"/>
                        <a:cs typeface="Arial"/>
                      </a:endParaRPr>
                    </a:p>
                  </a:txBody>
                  <a:tcPr marL="0" marR="0" marT="65405" marB="0">
                    <a:lnB w="9525">
                      <a:solidFill>
                        <a:srgbClr val="E1F0FA"/>
                      </a:solidFill>
                      <a:prstDash val="solid"/>
                    </a:lnB>
                  </a:tcPr>
                </a:tc>
                <a:tc>
                  <a:txBody>
                    <a:bodyPr/>
                    <a:lstStyle/>
                    <a:p>
                      <a:pPr>
                        <a:lnSpc>
                          <a:spcPct val="100000"/>
                        </a:lnSpc>
                        <a:spcBef>
                          <a:spcPts val="245"/>
                        </a:spcBef>
                      </a:pPr>
                      <a:endParaRPr sz="800">
                        <a:latin typeface="Times New Roman"/>
                        <a:cs typeface="Times New Roman"/>
                      </a:endParaRPr>
                    </a:p>
                    <a:p>
                      <a:pPr marL="195580">
                        <a:lnSpc>
                          <a:spcPct val="100000"/>
                        </a:lnSpc>
                        <a:spcBef>
                          <a:spcPts val="5"/>
                        </a:spcBef>
                      </a:pPr>
                      <a:r>
                        <a:rPr sz="800" spc="-25" dirty="0">
                          <a:solidFill>
                            <a:srgbClr val="1F69E7"/>
                          </a:solidFill>
                          <a:latin typeface="Arial"/>
                          <a:cs typeface="Arial"/>
                        </a:rPr>
                        <a:t>21%</a:t>
                      </a:r>
                      <a:endParaRPr sz="800">
                        <a:latin typeface="Arial"/>
                        <a:cs typeface="Arial"/>
                      </a:endParaRPr>
                    </a:p>
                    <a:p>
                      <a:pPr marL="194945">
                        <a:lnSpc>
                          <a:spcPct val="100000"/>
                        </a:lnSpc>
                        <a:spcBef>
                          <a:spcPts val="920"/>
                        </a:spcBef>
                      </a:pPr>
                      <a:r>
                        <a:rPr sz="800" spc="-25" dirty="0">
                          <a:solidFill>
                            <a:srgbClr val="9F23E2"/>
                          </a:solidFill>
                          <a:latin typeface="Arial"/>
                          <a:cs typeface="Arial"/>
                        </a:rPr>
                        <a:t>12%</a:t>
                      </a:r>
                      <a:endParaRPr sz="800">
                        <a:latin typeface="Arial"/>
                        <a:cs typeface="Arial"/>
                      </a:endParaRPr>
                    </a:p>
                  </a:txBody>
                  <a:tcPr marL="0" marR="0" marT="31115" marB="0">
                    <a:lnB w="9525">
                      <a:solidFill>
                        <a:srgbClr val="E1F0FA"/>
                      </a:solidFill>
                      <a:prstDash val="solid"/>
                    </a:lnB>
                  </a:tcPr>
                </a:tc>
                <a:tc>
                  <a:txBody>
                    <a:bodyPr/>
                    <a:lstStyle/>
                    <a:p>
                      <a:pPr marL="982980">
                        <a:lnSpc>
                          <a:spcPts val="815"/>
                        </a:lnSpc>
                        <a:spcBef>
                          <a:spcPts val="10"/>
                        </a:spcBef>
                      </a:pPr>
                      <a:r>
                        <a:rPr sz="800" spc="-25" dirty="0">
                          <a:solidFill>
                            <a:srgbClr val="002173"/>
                          </a:solidFill>
                          <a:latin typeface="Arial"/>
                          <a:cs typeface="Arial"/>
                        </a:rPr>
                        <a:t>28%</a:t>
                      </a:r>
                      <a:endParaRPr sz="800">
                        <a:latin typeface="Arial"/>
                        <a:cs typeface="Arial"/>
                      </a:endParaRPr>
                    </a:p>
                    <a:p>
                      <a:pPr marL="308610">
                        <a:lnSpc>
                          <a:spcPts val="815"/>
                        </a:lnSpc>
                      </a:pPr>
                      <a:r>
                        <a:rPr sz="800" spc="-25" dirty="0">
                          <a:solidFill>
                            <a:srgbClr val="002173"/>
                          </a:solidFill>
                          <a:latin typeface="Arial"/>
                          <a:cs typeface="Arial"/>
                        </a:rPr>
                        <a:t>32%</a:t>
                      </a:r>
                      <a:endParaRPr sz="800">
                        <a:latin typeface="Arial"/>
                        <a:cs typeface="Arial"/>
                      </a:endParaRPr>
                    </a:p>
                    <a:p>
                      <a:pPr marL="205104">
                        <a:lnSpc>
                          <a:spcPct val="100000"/>
                        </a:lnSpc>
                        <a:spcBef>
                          <a:spcPts val="280"/>
                        </a:spcBef>
                        <a:tabLst>
                          <a:tab pos="906144" algn="l"/>
                        </a:tabLst>
                      </a:pPr>
                      <a:r>
                        <a:rPr sz="1200" spc="-37" baseline="-24305" dirty="0">
                          <a:solidFill>
                            <a:srgbClr val="1F69E7"/>
                          </a:solidFill>
                          <a:latin typeface="Arial"/>
                          <a:cs typeface="Arial"/>
                        </a:rPr>
                        <a:t>16%</a:t>
                      </a:r>
                      <a:r>
                        <a:rPr sz="1200" baseline="-24305" dirty="0">
                          <a:solidFill>
                            <a:srgbClr val="1F69E7"/>
                          </a:solidFill>
                          <a:latin typeface="Arial"/>
                          <a:cs typeface="Arial"/>
                        </a:rPr>
                        <a:t>	</a:t>
                      </a:r>
                      <a:r>
                        <a:rPr sz="800" spc="-25" dirty="0">
                          <a:solidFill>
                            <a:srgbClr val="9F23E2"/>
                          </a:solidFill>
                          <a:latin typeface="Arial"/>
                          <a:cs typeface="Arial"/>
                        </a:rPr>
                        <a:t>17%</a:t>
                      </a:r>
                      <a:endParaRPr sz="800">
                        <a:latin typeface="Arial"/>
                        <a:cs typeface="Arial"/>
                      </a:endParaRPr>
                    </a:p>
                    <a:p>
                      <a:pPr marL="932815">
                        <a:lnSpc>
                          <a:spcPct val="100000"/>
                        </a:lnSpc>
                        <a:spcBef>
                          <a:spcPts val="450"/>
                        </a:spcBef>
                      </a:pPr>
                      <a:r>
                        <a:rPr sz="800" spc="-25" dirty="0">
                          <a:solidFill>
                            <a:srgbClr val="1F69E7"/>
                          </a:solidFill>
                          <a:latin typeface="Arial"/>
                          <a:cs typeface="Arial"/>
                        </a:rPr>
                        <a:t>11%</a:t>
                      </a:r>
                      <a:endParaRPr sz="800">
                        <a:latin typeface="Arial"/>
                        <a:cs typeface="Arial"/>
                      </a:endParaRPr>
                    </a:p>
                  </a:txBody>
                  <a:tcPr marL="0" marR="0" marT="1270" marB="0">
                    <a:lnB w="9525">
                      <a:solidFill>
                        <a:srgbClr val="E1F0FA"/>
                      </a:solidFill>
                      <a:prstDash val="solid"/>
                    </a:lnB>
                  </a:tcPr>
                </a:tc>
                <a:tc>
                  <a:txBody>
                    <a:bodyPr/>
                    <a:lstStyle/>
                    <a:p>
                      <a:pPr>
                        <a:lnSpc>
                          <a:spcPct val="100000"/>
                        </a:lnSpc>
                        <a:spcBef>
                          <a:spcPts val="120"/>
                        </a:spcBef>
                      </a:pPr>
                      <a:endParaRPr sz="800">
                        <a:latin typeface="Times New Roman"/>
                        <a:cs typeface="Times New Roman"/>
                      </a:endParaRPr>
                    </a:p>
                    <a:p>
                      <a:pPr marL="345440">
                        <a:lnSpc>
                          <a:spcPct val="100000"/>
                        </a:lnSpc>
                      </a:pPr>
                      <a:r>
                        <a:rPr sz="800" spc="-25" dirty="0">
                          <a:solidFill>
                            <a:srgbClr val="1F69E7"/>
                          </a:solidFill>
                          <a:latin typeface="Arial"/>
                          <a:cs typeface="Arial"/>
                        </a:rPr>
                        <a:t>21%</a:t>
                      </a:r>
                      <a:endParaRPr sz="800">
                        <a:latin typeface="Arial"/>
                        <a:cs typeface="Arial"/>
                      </a:endParaRPr>
                    </a:p>
                    <a:p>
                      <a:pPr>
                        <a:lnSpc>
                          <a:spcPct val="100000"/>
                        </a:lnSpc>
                        <a:spcBef>
                          <a:spcPts val="445"/>
                        </a:spcBef>
                      </a:pPr>
                      <a:endParaRPr sz="800">
                        <a:latin typeface="Times New Roman"/>
                        <a:cs typeface="Times New Roman"/>
                      </a:endParaRPr>
                    </a:p>
                    <a:p>
                      <a:pPr marL="408305">
                        <a:lnSpc>
                          <a:spcPct val="100000"/>
                        </a:lnSpc>
                      </a:pPr>
                      <a:r>
                        <a:rPr sz="800" spc="-25" dirty="0">
                          <a:solidFill>
                            <a:srgbClr val="9F23E2"/>
                          </a:solidFill>
                          <a:latin typeface="Arial"/>
                          <a:cs typeface="Arial"/>
                        </a:rPr>
                        <a:t>17%</a:t>
                      </a:r>
                      <a:endParaRPr sz="800">
                        <a:latin typeface="Arial"/>
                        <a:cs typeface="Arial"/>
                      </a:endParaRPr>
                    </a:p>
                  </a:txBody>
                  <a:tcPr marL="0" marR="0" marT="15240" marB="0">
                    <a:lnB w="9525">
                      <a:solidFill>
                        <a:srgbClr val="E1F0FA"/>
                      </a:solidFill>
                      <a:prstDash val="solid"/>
                    </a:lnB>
                  </a:tcPr>
                </a:tc>
                <a:tc>
                  <a:txBody>
                    <a:bodyPr/>
                    <a:lstStyle/>
                    <a:p>
                      <a:pPr marL="246379">
                        <a:lnSpc>
                          <a:spcPts val="740"/>
                        </a:lnSpc>
                      </a:pPr>
                      <a:r>
                        <a:rPr sz="800" spc="-25" dirty="0">
                          <a:solidFill>
                            <a:srgbClr val="1F69E7"/>
                          </a:solidFill>
                          <a:latin typeface="Arial"/>
                          <a:cs typeface="Arial"/>
                        </a:rPr>
                        <a:t>29%</a:t>
                      </a:r>
                      <a:endParaRPr sz="800">
                        <a:latin typeface="Arial"/>
                        <a:cs typeface="Arial"/>
                      </a:endParaRPr>
                    </a:p>
                    <a:p>
                      <a:pPr>
                        <a:lnSpc>
                          <a:spcPct val="100000"/>
                        </a:lnSpc>
                        <a:spcBef>
                          <a:spcPts val="430"/>
                        </a:spcBef>
                      </a:pPr>
                      <a:endParaRPr sz="800">
                        <a:latin typeface="Times New Roman"/>
                        <a:cs typeface="Times New Roman"/>
                      </a:endParaRPr>
                    </a:p>
                    <a:p>
                      <a:pPr marL="259079">
                        <a:lnSpc>
                          <a:spcPct val="100000"/>
                        </a:lnSpc>
                      </a:pPr>
                      <a:r>
                        <a:rPr sz="800" spc="-25" dirty="0">
                          <a:solidFill>
                            <a:srgbClr val="9F23E2"/>
                          </a:solidFill>
                          <a:latin typeface="Arial"/>
                          <a:cs typeface="Arial"/>
                        </a:rPr>
                        <a:t>17%</a:t>
                      </a:r>
                      <a:endParaRPr sz="800">
                        <a:latin typeface="Arial"/>
                        <a:cs typeface="Arial"/>
                      </a:endParaRPr>
                    </a:p>
                  </a:txBody>
                  <a:tcPr marL="0" marR="0" marT="0" marB="0">
                    <a:lnB w="9525">
                      <a:solidFill>
                        <a:srgbClr val="E1F0FA"/>
                      </a:solidFill>
                      <a:prstDash val="solid"/>
                    </a:lnB>
                  </a:tcPr>
                </a:tc>
                <a:tc>
                  <a:txBody>
                    <a:bodyPr/>
                    <a:lstStyle/>
                    <a:p>
                      <a:pPr algn="ctr">
                        <a:lnSpc>
                          <a:spcPct val="100000"/>
                        </a:lnSpc>
                        <a:spcBef>
                          <a:spcPts val="825"/>
                        </a:spcBef>
                      </a:pPr>
                      <a:r>
                        <a:rPr sz="800" spc="-25" dirty="0">
                          <a:solidFill>
                            <a:srgbClr val="9F23E2"/>
                          </a:solidFill>
                          <a:latin typeface="Arial"/>
                          <a:cs typeface="Arial"/>
                        </a:rPr>
                        <a:t>24%</a:t>
                      </a:r>
                      <a:endParaRPr sz="800">
                        <a:latin typeface="Arial"/>
                        <a:cs typeface="Arial"/>
                      </a:endParaRPr>
                    </a:p>
                  </a:txBody>
                  <a:tcPr marL="0" marR="0" marT="104775" marB="0">
                    <a:lnB w="9525">
                      <a:solidFill>
                        <a:srgbClr val="E1F0FA"/>
                      </a:solidFill>
                      <a:prstDash val="solid"/>
                    </a:lnB>
                  </a:tcPr>
                </a:tc>
                <a:tc>
                  <a:txBody>
                    <a:bodyPr/>
                    <a:lstStyle/>
                    <a:p>
                      <a:pPr marL="334645">
                        <a:lnSpc>
                          <a:spcPct val="100000"/>
                        </a:lnSpc>
                        <a:spcBef>
                          <a:spcPts val="540"/>
                        </a:spcBef>
                      </a:pPr>
                      <a:r>
                        <a:rPr sz="800" spc="-25" dirty="0">
                          <a:solidFill>
                            <a:srgbClr val="9F23E2"/>
                          </a:solidFill>
                          <a:latin typeface="Arial"/>
                          <a:cs typeface="Arial"/>
                        </a:rPr>
                        <a:t>25%</a:t>
                      </a:r>
                      <a:endParaRPr sz="800">
                        <a:latin typeface="Arial"/>
                        <a:cs typeface="Arial"/>
                      </a:endParaRPr>
                    </a:p>
                  </a:txBody>
                  <a:tcPr marL="0" marR="0" marT="68580" marB="0">
                    <a:lnB w="9525">
                      <a:solidFill>
                        <a:srgbClr val="E1F0FA"/>
                      </a:solidFill>
                      <a:prstDash val="solid"/>
                    </a:lnB>
                  </a:tcPr>
                </a:tc>
                <a:tc>
                  <a:txBody>
                    <a:bodyPr/>
                    <a:lstStyle/>
                    <a:p>
                      <a:pPr algn="ctr">
                        <a:lnSpc>
                          <a:spcPct val="100000"/>
                        </a:lnSpc>
                        <a:spcBef>
                          <a:spcPts val="5"/>
                        </a:spcBef>
                      </a:pPr>
                      <a:r>
                        <a:rPr sz="800" spc="-25" dirty="0">
                          <a:solidFill>
                            <a:srgbClr val="9F23E2"/>
                          </a:solidFill>
                          <a:latin typeface="Arial"/>
                          <a:cs typeface="Arial"/>
                        </a:rPr>
                        <a:t>27%</a:t>
                      </a:r>
                      <a:endParaRPr sz="800">
                        <a:latin typeface="Arial"/>
                        <a:cs typeface="Arial"/>
                      </a:endParaRPr>
                    </a:p>
                  </a:txBody>
                  <a:tcPr marL="0" marR="0" marT="635" marB="0">
                    <a:lnB w="9525">
                      <a:solidFill>
                        <a:srgbClr val="E1F0FA"/>
                      </a:solidFill>
                      <a:prstDash val="solid"/>
                    </a:lnB>
                  </a:tcPr>
                </a:tc>
                <a:tc>
                  <a:txBody>
                    <a:bodyPr/>
                    <a:lstStyle/>
                    <a:p>
                      <a:pPr marR="24130" algn="r">
                        <a:lnSpc>
                          <a:spcPct val="100000"/>
                        </a:lnSpc>
                        <a:spcBef>
                          <a:spcPts val="615"/>
                        </a:spcBef>
                      </a:pPr>
                      <a:r>
                        <a:rPr sz="800" b="1" spc="-10" dirty="0">
                          <a:solidFill>
                            <a:srgbClr val="9F23E2"/>
                          </a:solidFill>
                          <a:latin typeface="Arial"/>
                          <a:cs typeface="Arial"/>
                        </a:rPr>
                        <a:t>27.5%</a:t>
                      </a:r>
                      <a:endParaRPr sz="800">
                        <a:latin typeface="Arial"/>
                        <a:cs typeface="Arial"/>
                      </a:endParaRPr>
                    </a:p>
                  </a:txBody>
                  <a:tcPr marL="0" marR="0" marT="78105" marB="0">
                    <a:lnB w="9525">
                      <a:solidFill>
                        <a:srgbClr val="E1F0FA"/>
                      </a:solidFill>
                      <a:prstDash val="solid"/>
                    </a:lnB>
                  </a:tcPr>
                </a:tc>
                <a:extLst>
                  <a:ext uri="{0D108BD9-81ED-4DB2-BD59-A6C34878D82A}">
                    <a16:rowId xmlns:a16="http://schemas.microsoft.com/office/drawing/2014/main" val="10001"/>
                  </a:ext>
                </a:extLst>
              </a:tr>
            </a:tbl>
          </a:graphicData>
        </a:graphic>
      </p:graphicFrame>
      <p:sp>
        <p:nvSpPr>
          <p:cNvPr id="37" name="object 37"/>
          <p:cNvSpPr txBox="1"/>
          <p:nvPr/>
        </p:nvSpPr>
        <p:spPr>
          <a:xfrm>
            <a:off x="7529521" y="2008924"/>
            <a:ext cx="228600" cy="147955"/>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002173"/>
                </a:solidFill>
                <a:latin typeface="Arial"/>
                <a:cs typeface="Arial"/>
              </a:rPr>
              <a:t>68%</a:t>
            </a:r>
            <a:endParaRPr sz="800">
              <a:latin typeface="Arial"/>
              <a:cs typeface="Arial"/>
            </a:endParaRPr>
          </a:p>
        </p:txBody>
      </p:sp>
      <p:sp>
        <p:nvSpPr>
          <p:cNvPr id="38" name="object 38"/>
          <p:cNvSpPr txBox="1"/>
          <p:nvPr/>
        </p:nvSpPr>
        <p:spPr>
          <a:xfrm>
            <a:off x="7902317" y="1903446"/>
            <a:ext cx="314325" cy="1479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002173"/>
                </a:solidFill>
                <a:latin typeface="Arial"/>
                <a:cs typeface="Arial"/>
              </a:rPr>
              <a:t>64.9%</a:t>
            </a:r>
            <a:endParaRPr sz="800">
              <a:latin typeface="Arial"/>
              <a:cs typeface="Arial"/>
            </a:endParaRPr>
          </a:p>
        </p:txBody>
      </p:sp>
      <p:sp>
        <p:nvSpPr>
          <p:cNvPr id="39" name="object 39"/>
          <p:cNvSpPr txBox="1"/>
          <p:nvPr/>
        </p:nvSpPr>
        <p:spPr>
          <a:xfrm>
            <a:off x="6509109" y="1651599"/>
            <a:ext cx="638175" cy="178435"/>
          </a:xfrm>
          <a:prstGeom prst="rect">
            <a:avLst/>
          </a:prstGeom>
        </p:spPr>
        <p:txBody>
          <a:bodyPr vert="horz" wrap="square" lIns="0" tIns="13335" rIns="0" bIns="0" rtlCol="0">
            <a:spAutoFit/>
          </a:bodyPr>
          <a:lstStyle/>
          <a:p>
            <a:pPr marL="165100" marR="5080" indent="-152400">
              <a:lnSpc>
                <a:spcPct val="100000"/>
              </a:lnSpc>
              <a:spcBef>
                <a:spcPts val="105"/>
              </a:spcBef>
            </a:pPr>
            <a:r>
              <a:rPr sz="500" b="1" dirty="0">
                <a:solidFill>
                  <a:srgbClr val="181B1F"/>
                </a:solidFill>
                <a:latin typeface="Arial"/>
                <a:cs typeface="Arial"/>
              </a:rPr>
              <a:t>23Q2:</a:t>
            </a:r>
            <a:r>
              <a:rPr sz="500" b="1" spc="-20" dirty="0">
                <a:solidFill>
                  <a:srgbClr val="181B1F"/>
                </a:solidFill>
                <a:latin typeface="Arial"/>
                <a:cs typeface="Arial"/>
              </a:rPr>
              <a:t> </a:t>
            </a:r>
            <a:r>
              <a:rPr sz="500" dirty="0">
                <a:solidFill>
                  <a:srgbClr val="181B1F"/>
                </a:solidFill>
                <a:latin typeface="Arial"/>
                <a:cs typeface="Arial"/>
              </a:rPr>
              <a:t>AIM</a:t>
            </a:r>
            <a:r>
              <a:rPr sz="500" spc="-20" dirty="0">
                <a:solidFill>
                  <a:srgbClr val="181B1F"/>
                </a:solidFill>
                <a:latin typeface="Arial"/>
                <a:cs typeface="Arial"/>
              </a:rPr>
              <a:t> </a:t>
            </a:r>
            <a:r>
              <a:rPr sz="500" spc="-10" dirty="0">
                <a:solidFill>
                  <a:srgbClr val="181B1F"/>
                </a:solidFill>
                <a:latin typeface="Arial"/>
                <a:cs typeface="Arial"/>
              </a:rPr>
              <a:t>transitions</a:t>
            </a:r>
            <a:r>
              <a:rPr sz="500" spc="500" dirty="0">
                <a:solidFill>
                  <a:srgbClr val="181B1F"/>
                </a:solidFill>
                <a:latin typeface="Arial"/>
                <a:cs typeface="Arial"/>
              </a:rPr>
              <a:t> </a:t>
            </a:r>
            <a:r>
              <a:rPr sz="500" dirty="0">
                <a:solidFill>
                  <a:srgbClr val="181B1F"/>
                </a:solidFill>
                <a:latin typeface="Arial"/>
                <a:cs typeface="Arial"/>
              </a:rPr>
              <a:t>to</a:t>
            </a:r>
            <a:r>
              <a:rPr sz="500" spc="-15" dirty="0">
                <a:solidFill>
                  <a:srgbClr val="181B1F"/>
                </a:solidFill>
                <a:latin typeface="Arial"/>
                <a:cs typeface="Arial"/>
              </a:rPr>
              <a:t> </a:t>
            </a:r>
            <a:r>
              <a:rPr sz="500" b="1" spc="-10" dirty="0">
                <a:solidFill>
                  <a:srgbClr val="1F69E7"/>
                </a:solidFill>
                <a:latin typeface="Arial"/>
                <a:cs typeface="Arial"/>
              </a:rPr>
              <a:t>Carelon</a:t>
            </a:r>
            <a:endParaRPr sz="500">
              <a:latin typeface="Arial"/>
              <a:cs typeface="Arial"/>
            </a:endParaRPr>
          </a:p>
        </p:txBody>
      </p:sp>
      <p:sp>
        <p:nvSpPr>
          <p:cNvPr id="40" name="object 40"/>
          <p:cNvSpPr/>
          <p:nvPr/>
        </p:nvSpPr>
        <p:spPr>
          <a:xfrm>
            <a:off x="933201" y="3964157"/>
            <a:ext cx="7299325" cy="364490"/>
          </a:xfrm>
          <a:custGeom>
            <a:avLst/>
            <a:gdLst/>
            <a:ahLst/>
            <a:cxnLst/>
            <a:rect l="l" t="t" r="r" b="b"/>
            <a:pathLst>
              <a:path w="7299325" h="364489">
                <a:moveTo>
                  <a:pt x="7299134" y="0"/>
                </a:moveTo>
                <a:lnTo>
                  <a:pt x="182244" y="0"/>
                </a:lnTo>
                <a:lnTo>
                  <a:pt x="133798" y="6510"/>
                </a:lnTo>
                <a:lnTo>
                  <a:pt x="90264" y="24882"/>
                </a:lnTo>
                <a:lnTo>
                  <a:pt x="53379" y="53379"/>
                </a:lnTo>
                <a:lnTo>
                  <a:pt x="24882" y="90264"/>
                </a:lnTo>
                <a:lnTo>
                  <a:pt x="6510" y="133798"/>
                </a:lnTo>
                <a:lnTo>
                  <a:pt x="0" y="182244"/>
                </a:lnTo>
                <a:lnTo>
                  <a:pt x="0" y="364477"/>
                </a:lnTo>
                <a:lnTo>
                  <a:pt x="7116902" y="364477"/>
                </a:lnTo>
                <a:lnTo>
                  <a:pt x="7165347" y="357968"/>
                </a:lnTo>
                <a:lnTo>
                  <a:pt x="7208879" y="339597"/>
                </a:lnTo>
                <a:lnTo>
                  <a:pt x="7245761" y="311103"/>
                </a:lnTo>
                <a:lnTo>
                  <a:pt x="7274255" y="274222"/>
                </a:lnTo>
                <a:lnTo>
                  <a:pt x="7292625" y="230690"/>
                </a:lnTo>
                <a:lnTo>
                  <a:pt x="7299134" y="182244"/>
                </a:lnTo>
                <a:lnTo>
                  <a:pt x="7299134" y="0"/>
                </a:lnTo>
                <a:close/>
              </a:path>
            </a:pathLst>
          </a:custGeom>
          <a:solidFill>
            <a:srgbClr val="B3D5F0">
              <a:alpha val="39605"/>
            </a:srgbClr>
          </a:solidFill>
        </p:spPr>
        <p:txBody>
          <a:bodyPr wrap="square" lIns="0" tIns="0" rIns="0" bIns="0" rtlCol="0"/>
          <a:lstStyle/>
          <a:p>
            <a:endParaRPr/>
          </a:p>
        </p:txBody>
      </p:sp>
      <p:sp>
        <p:nvSpPr>
          <p:cNvPr id="41" name="object 41"/>
          <p:cNvSpPr txBox="1"/>
          <p:nvPr/>
        </p:nvSpPr>
        <p:spPr>
          <a:xfrm>
            <a:off x="1446969" y="3984591"/>
            <a:ext cx="6288405" cy="299720"/>
          </a:xfrm>
          <a:prstGeom prst="rect">
            <a:avLst/>
          </a:prstGeom>
        </p:spPr>
        <p:txBody>
          <a:bodyPr vert="horz" wrap="square" lIns="0" tIns="12700" rIns="0" bIns="0" rtlCol="0">
            <a:spAutoFit/>
          </a:bodyPr>
          <a:lstStyle/>
          <a:p>
            <a:pPr marL="60325" marR="30480" indent="-22860">
              <a:lnSpc>
                <a:spcPct val="100000"/>
              </a:lnSpc>
              <a:spcBef>
                <a:spcPts val="100"/>
              </a:spcBef>
            </a:pPr>
            <a:r>
              <a:rPr sz="900" b="1" dirty="0">
                <a:solidFill>
                  <a:srgbClr val="065BAA"/>
                </a:solidFill>
                <a:latin typeface="Arial"/>
                <a:cs typeface="Arial"/>
              </a:rPr>
              <a:t>The</a:t>
            </a:r>
            <a:r>
              <a:rPr sz="900" b="1" spc="-30" dirty="0">
                <a:solidFill>
                  <a:srgbClr val="065BAA"/>
                </a:solidFill>
                <a:latin typeface="Arial"/>
                <a:cs typeface="Arial"/>
              </a:rPr>
              <a:t> </a:t>
            </a:r>
            <a:r>
              <a:rPr sz="900" b="1" dirty="0">
                <a:solidFill>
                  <a:srgbClr val="065BAA"/>
                </a:solidFill>
                <a:latin typeface="Arial"/>
                <a:cs typeface="Arial"/>
              </a:rPr>
              <a:t>national</a:t>
            </a:r>
            <a:r>
              <a:rPr sz="900" b="1" spc="-45" dirty="0">
                <a:solidFill>
                  <a:srgbClr val="065BAA"/>
                </a:solidFill>
                <a:latin typeface="Arial"/>
                <a:cs typeface="Arial"/>
              </a:rPr>
              <a:t> </a:t>
            </a:r>
            <a:r>
              <a:rPr sz="900" b="1" dirty="0">
                <a:solidFill>
                  <a:srgbClr val="065BAA"/>
                </a:solidFill>
                <a:latin typeface="Arial"/>
                <a:cs typeface="Arial"/>
              </a:rPr>
              <a:t>footprint</a:t>
            </a:r>
            <a:r>
              <a:rPr sz="900" b="1" spc="-20" dirty="0">
                <a:solidFill>
                  <a:srgbClr val="065BAA"/>
                </a:solidFill>
                <a:latin typeface="Arial"/>
                <a:cs typeface="Arial"/>
              </a:rPr>
              <a:t> </a:t>
            </a:r>
            <a:r>
              <a:rPr sz="900" b="1" dirty="0">
                <a:solidFill>
                  <a:srgbClr val="065BAA"/>
                </a:solidFill>
                <a:latin typeface="Arial"/>
                <a:cs typeface="Arial"/>
              </a:rPr>
              <a:t>of</a:t>
            </a:r>
            <a:r>
              <a:rPr sz="900" b="1" spc="-30" dirty="0">
                <a:solidFill>
                  <a:srgbClr val="065BAA"/>
                </a:solidFill>
                <a:latin typeface="Arial"/>
                <a:cs typeface="Arial"/>
              </a:rPr>
              <a:t> </a:t>
            </a:r>
            <a:r>
              <a:rPr sz="900" b="1" dirty="0">
                <a:solidFill>
                  <a:srgbClr val="065BAA"/>
                </a:solidFill>
                <a:latin typeface="Arial"/>
                <a:cs typeface="Arial"/>
              </a:rPr>
              <a:t>3</a:t>
            </a:r>
            <a:r>
              <a:rPr sz="900" b="1" baseline="27777" dirty="0">
                <a:solidFill>
                  <a:srgbClr val="065BAA"/>
                </a:solidFill>
                <a:latin typeface="Arial"/>
                <a:cs typeface="Arial"/>
              </a:rPr>
              <a:t>rd</a:t>
            </a:r>
            <a:r>
              <a:rPr sz="900" b="1" spc="89" baseline="27777" dirty="0">
                <a:solidFill>
                  <a:srgbClr val="065BAA"/>
                </a:solidFill>
                <a:latin typeface="Arial"/>
                <a:cs typeface="Arial"/>
              </a:rPr>
              <a:t> </a:t>
            </a:r>
            <a:r>
              <a:rPr sz="900" b="1" dirty="0">
                <a:solidFill>
                  <a:srgbClr val="065BAA"/>
                </a:solidFill>
                <a:latin typeface="Arial"/>
                <a:cs typeface="Arial"/>
              </a:rPr>
              <a:t>party</a:t>
            </a:r>
            <a:r>
              <a:rPr sz="900" b="1" spc="-30" dirty="0">
                <a:solidFill>
                  <a:srgbClr val="065BAA"/>
                </a:solidFill>
                <a:latin typeface="Arial"/>
                <a:cs typeface="Arial"/>
              </a:rPr>
              <a:t> </a:t>
            </a:r>
            <a:r>
              <a:rPr sz="900" b="1" dirty="0">
                <a:solidFill>
                  <a:srgbClr val="065BAA"/>
                </a:solidFill>
                <a:latin typeface="Arial"/>
                <a:cs typeface="Arial"/>
              </a:rPr>
              <a:t>pathways</a:t>
            </a:r>
            <a:r>
              <a:rPr sz="900" b="1" spc="-10" dirty="0">
                <a:solidFill>
                  <a:srgbClr val="065BAA"/>
                </a:solidFill>
                <a:latin typeface="Arial"/>
                <a:cs typeface="Arial"/>
              </a:rPr>
              <a:t> </a:t>
            </a:r>
            <a:r>
              <a:rPr sz="900" b="1" dirty="0">
                <a:solidFill>
                  <a:srgbClr val="065BAA"/>
                </a:solidFill>
                <a:latin typeface="Arial"/>
                <a:cs typeface="Arial"/>
              </a:rPr>
              <a:t>continues</a:t>
            </a:r>
            <a:r>
              <a:rPr sz="900" b="1" spc="-35" dirty="0">
                <a:solidFill>
                  <a:srgbClr val="065BAA"/>
                </a:solidFill>
                <a:latin typeface="Arial"/>
                <a:cs typeface="Arial"/>
              </a:rPr>
              <a:t> </a:t>
            </a:r>
            <a:r>
              <a:rPr sz="900" b="1" dirty="0">
                <a:solidFill>
                  <a:srgbClr val="065BAA"/>
                </a:solidFill>
                <a:latin typeface="Arial"/>
                <a:cs typeface="Arial"/>
              </a:rPr>
              <a:t>to</a:t>
            </a:r>
            <a:r>
              <a:rPr sz="900" b="1" spc="-30" dirty="0">
                <a:solidFill>
                  <a:srgbClr val="065BAA"/>
                </a:solidFill>
                <a:latin typeface="Arial"/>
                <a:cs typeface="Arial"/>
              </a:rPr>
              <a:t> </a:t>
            </a:r>
            <a:r>
              <a:rPr sz="900" b="1" dirty="0">
                <a:solidFill>
                  <a:srgbClr val="065BAA"/>
                </a:solidFill>
                <a:latin typeface="Arial"/>
                <a:cs typeface="Arial"/>
              </a:rPr>
              <a:t>evolve</a:t>
            </a:r>
            <a:r>
              <a:rPr sz="900" b="1" spc="-15" dirty="0">
                <a:solidFill>
                  <a:srgbClr val="065BAA"/>
                </a:solidFill>
                <a:latin typeface="Arial"/>
                <a:cs typeface="Arial"/>
              </a:rPr>
              <a:t> </a:t>
            </a:r>
            <a:r>
              <a:rPr sz="900" b="1" dirty="0">
                <a:solidFill>
                  <a:srgbClr val="065BAA"/>
                </a:solidFill>
                <a:latin typeface="Arial"/>
                <a:cs typeface="Arial"/>
              </a:rPr>
              <a:t>despite</a:t>
            </a:r>
            <a:r>
              <a:rPr sz="900" b="1" spc="-30" dirty="0">
                <a:solidFill>
                  <a:srgbClr val="065BAA"/>
                </a:solidFill>
                <a:latin typeface="Arial"/>
                <a:cs typeface="Arial"/>
              </a:rPr>
              <a:t> </a:t>
            </a:r>
            <a:r>
              <a:rPr sz="900" b="1" dirty="0">
                <a:solidFill>
                  <a:srgbClr val="065BAA"/>
                </a:solidFill>
                <a:latin typeface="Arial"/>
                <a:cs typeface="Arial"/>
              </a:rPr>
              <a:t>Moffitt</a:t>
            </a:r>
            <a:r>
              <a:rPr sz="900" b="1" spc="-30" dirty="0">
                <a:solidFill>
                  <a:srgbClr val="065BAA"/>
                </a:solidFill>
                <a:latin typeface="Arial"/>
                <a:cs typeface="Arial"/>
              </a:rPr>
              <a:t> </a:t>
            </a:r>
            <a:r>
              <a:rPr sz="900" b="1" dirty="0">
                <a:solidFill>
                  <a:srgbClr val="065BAA"/>
                </a:solidFill>
                <a:latin typeface="Arial"/>
                <a:cs typeface="Arial"/>
              </a:rPr>
              <a:t>pausing</a:t>
            </a:r>
            <a:r>
              <a:rPr sz="900" b="1" spc="-40" dirty="0">
                <a:solidFill>
                  <a:srgbClr val="065BAA"/>
                </a:solidFill>
                <a:latin typeface="Arial"/>
                <a:cs typeface="Arial"/>
              </a:rPr>
              <a:t> </a:t>
            </a:r>
            <a:r>
              <a:rPr sz="900" b="1" dirty="0">
                <a:solidFill>
                  <a:srgbClr val="065BAA"/>
                </a:solidFill>
                <a:latin typeface="Arial"/>
                <a:cs typeface="Arial"/>
              </a:rPr>
              <a:t>pathways</a:t>
            </a:r>
            <a:r>
              <a:rPr sz="900" b="1" spc="-5" dirty="0">
                <a:solidFill>
                  <a:srgbClr val="065BAA"/>
                </a:solidFill>
                <a:latin typeface="Arial"/>
                <a:cs typeface="Arial"/>
              </a:rPr>
              <a:t> </a:t>
            </a:r>
            <a:r>
              <a:rPr sz="900" b="1" dirty="0">
                <a:solidFill>
                  <a:srgbClr val="065BAA"/>
                </a:solidFill>
                <a:latin typeface="Arial"/>
                <a:cs typeface="Arial"/>
              </a:rPr>
              <a:t>development,</a:t>
            </a:r>
            <a:r>
              <a:rPr sz="900" b="1" spc="-45" dirty="0">
                <a:solidFill>
                  <a:srgbClr val="065BAA"/>
                </a:solidFill>
                <a:latin typeface="Arial"/>
                <a:cs typeface="Arial"/>
              </a:rPr>
              <a:t> </a:t>
            </a:r>
            <a:r>
              <a:rPr sz="900" b="1" spc="-25" dirty="0">
                <a:solidFill>
                  <a:srgbClr val="065BAA"/>
                </a:solidFill>
                <a:latin typeface="Arial"/>
                <a:cs typeface="Arial"/>
              </a:rPr>
              <a:t>as </a:t>
            </a:r>
            <a:r>
              <a:rPr sz="900" b="1" dirty="0">
                <a:solidFill>
                  <a:srgbClr val="065BAA"/>
                </a:solidFill>
                <a:latin typeface="Arial"/>
                <a:cs typeface="Arial"/>
              </a:rPr>
              <a:t>OneOncology</a:t>
            </a:r>
            <a:r>
              <a:rPr sz="900" b="1" spc="-40" dirty="0">
                <a:solidFill>
                  <a:srgbClr val="065BAA"/>
                </a:solidFill>
                <a:latin typeface="Arial"/>
                <a:cs typeface="Arial"/>
              </a:rPr>
              <a:t> </a:t>
            </a:r>
            <a:r>
              <a:rPr sz="900" b="1" dirty="0">
                <a:solidFill>
                  <a:srgbClr val="065BAA"/>
                </a:solidFill>
                <a:latin typeface="Arial"/>
                <a:cs typeface="Arial"/>
              </a:rPr>
              <a:t>and</a:t>
            </a:r>
            <a:r>
              <a:rPr sz="900" b="1" spc="-20" dirty="0">
                <a:solidFill>
                  <a:srgbClr val="065BAA"/>
                </a:solidFill>
                <a:latin typeface="Arial"/>
                <a:cs typeface="Arial"/>
              </a:rPr>
              <a:t> </a:t>
            </a:r>
            <a:r>
              <a:rPr sz="900" b="1" dirty="0">
                <a:solidFill>
                  <a:srgbClr val="065BAA"/>
                </a:solidFill>
                <a:latin typeface="Arial"/>
                <a:cs typeface="Arial"/>
              </a:rPr>
              <a:t>ONCare</a:t>
            </a:r>
            <a:r>
              <a:rPr sz="900" b="1" spc="-20" dirty="0">
                <a:solidFill>
                  <a:srgbClr val="065BAA"/>
                </a:solidFill>
                <a:latin typeface="Arial"/>
                <a:cs typeface="Arial"/>
              </a:rPr>
              <a:t> </a:t>
            </a:r>
            <a:r>
              <a:rPr sz="900" b="1" dirty="0">
                <a:solidFill>
                  <a:srgbClr val="065BAA"/>
                </a:solidFill>
                <a:latin typeface="Arial"/>
                <a:cs typeface="Arial"/>
              </a:rPr>
              <a:t>Alliance</a:t>
            </a:r>
            <a:r>
              <a:rPr sz="900" b="1" spc="-30" dirty="0">
                <a:solidFill>
                  <a:srgbClr val="065BAA"/>
                </a:solidFill>
                <a:latin typeface="Arial"/>
                <a:cs typeface="Arial"/>
              </a:rPr>
              <a:t> </a:t>
            </a:r>
            <a:r>
              <a:rPr sz="900" b="1" dirty="0">
                <a:solidFill>
                  <a:srgbClr val="065BAA"/>
                </a:solidFill>
                <a:latin typeface="Arial"/>
                <a:cs typeface="Arial"/>
              </a:rPr>
              <a:t>continue</a:t>
            </a:r>
            <a:r>
              <a:rPr sz="900" b="1" spc="-35" dirty="0">
                <a:solidFill>
                  <a:srgbClr val="065BAA"/>
                </a:solidFill>
                <a:latin typeface="Arial"/>
                <a:cs typeface="Arial"/>
              </a:rPr>
              <a:t> </a:t>
            </a:r>
            <a:r>
              <a:rPr sz="900" b="1" dirty="0">
                <a:solidFill>
                  <a:srgbClr val="065BAA"/>
                </a:solidFill>
                <a:latin typeface="Arial"/>
                <a:cs typeface="Arial"/>
              </a:rPr>
              <a:t>to</a:t>
            </a:r>
            <a:r>
              <a:rPr sz="900" b="1" spc="-25" dirty="0">
                <a:solidFill>
                  <a:srgbClr val="065BAA"/>
                </a:solidFill>
                <a:latin typeface="Arial"/>
                <a:cs typeface="Arial"/>
              </a:rPr>
              <a:t> </a:t>
            </a:r>
            <a:r>
              <a:rPr sz="900" b="1" dirty="0">
                <a:solidFill>
                  <a:srgbClr val="065BAA"/>
                </a:solidFill>
                <a:latin typeface="Arial"/>
                <a:cs typeface="Arial"/>
              </a:rPr>
              <a:t>expand</a:t>
            </a:r>
            <a:r>
              <a:rPr sz="900" b="1" spc="-35" dirty="0">
                <a:solidFill>
                  <a:srgbClr val="065BAA"/>
                </a:solidFill>
                <a:latin typeface="Arial"/>
                <a:cs typeface="Arial"/>
              </a:rPr>
              <a:t> </a:t>
            </a:r>
            <a:r>
              <a:rPr sz="900" b="1" dirty="0">
                <a:solidFill>
                  <a:srgbClr val="065BAA"/>
                </a:solidFill>
                <a:latin typeface="Arial"/>
                <a:cs typeface="Arial"/>
              </a:rPr>
              <a:t>alongside</a:t>
            </a:r>
            <a:r>
              <a:rPr sz="900" b="1" spc="-40" dirty="0">
                <a:solidFill>
                  <a:srgbClr val="065BAA"/>
                </a:solidFill>
                <a:latin typeface="Arial"/>
                <a:cs typeface="Arial"/>
              </a:rPr>
              <a:t> </a:t>
            </a:r>
            <a:r>
              <a:rPr sz="900" b="1" dirty="0">
                <a:solidFill>
                  <a:srgbClr val="065BAA"/>
                </a:solidFill>
                <a:latin typeface="Arial"/>
                <a:cs typeface="Arial"/>
              </a:rPr>
              <a:t>established</a:t>
            </a:r>
            <a:r>
              <a:rPr sz="900" b="1" spc="-40" dirty="0">
                <a:solidFill>
                  <a:srgbClr val="065BAA"/>
                </a:solidFill>
                <a:latin typeface="Arial"/>
                <a:cs typeface="Arial"/>
              </a:rPr>
              <a:t> </a:t>
            </a:r>
            <a:r>
              <a:rPr sz="900" b="1" dirty="0">
                <a:solidFill>
                  <a:srgbClr val="065BAA"/>
                </a:solidFill>
                <a:latin typeface="Arial"/>
                <a:cs typeface="Arial"/>
              </a:rPr>
              <a:t>groups</a:t>
            </a:r>
            <a:r>
              <a:rPr sz="900" b="1" spc="-30" dirty="0">
                <a:solidFill>
                  <a:srgbClr val="065BAA"/>
                </a:solidFill>
                <a:latin typeface="Arial"/>
                <a:cs typeface="Arial"/>
              </a:rPr>
              <a:t> </a:t>
            </a:r>
            <a:r>
              <a:rPr sz="900" b="1" dirty="0">
                <a:solidFill>
                  <a:srgbClr val="065BAA"/>
                </a:solidFill>
                <a:latin typeface="Arial"/>
                <a:cs typeface="Arial"/>
              </a:rPr>
              <a:t>(e.g.,</a:t>
            </a:r>
            <a:r>
              <a:rPr sz="900" b="1" spc="-40" dirty="0">
                <a:solidFill>
                  <a:srgbClr val="065BAA"/>
                </a:solidFill>
                <a:latin typeface="Arial"/>
                <a:cs typeface="Arial"/>
              </a:rPr>
              <a:t> </a:t>
            </a:r>
            <a:r>
              <a:rPr sz="900" b="1" dirty="0">
                <a:solidFill>
                  <a:srgbClr val="065BAA"/>
                </a:solidFill>
                <a:latin typeface="Arial"/>
                <a:cs typeface="Arial"/>
              </a:rPr>
              <a:t>ClinicalPath,</a:t>
            </a:r>
            <a:r>
              <a:rPr sz="900" b="1" spc="-40" dirty="0">
                <a:solidFill>
                  <a:srgbClr val="065BAA"/>
                </a:solidFill>
                <a:latin typeface="Arial"/>
                <a:cs typeface="Arial"/>
              </a:rPr>
              <a:t> </a:t>
            </a:r>
            <a:r>
              <a:rPr sz="900" b="1" spc="-10" dirty="0">
                <a:solidFill>
                  <a:srgbClr val="065BAA"/>
                </a:solidFill>
                <a:latin typeface="Arial"/>
                <a:cs typeface="Arial"/>
              </a:rPr>
              <a:t>Evolent).</a:t>
            </a:r>
            <a:endParaRPr sz="900">
              <a:latin typeface="Arial"/>
              <a:cs typeface="Arial"/>
            </a:endParaRPr>
          </a:p>
        </p:txBody>
      </p:sp>
      <p:sp>
        <p:nvSpPr>
          <p:cNvPr id="42" name="object 42"/>
          <p:cNvSpPr txBox="1"/>
          <p:nvPr/>
        </p:nvSpPr>
        <p:spPr>
          <a:xfrm>
            <a:off x="271100" y="4550457"/>
            <a:ext cx="8272780" cy="116839"/>
          </a:xfrm>
          <a:prstGeom prst="rect">
            <a:avLst/>
          </a:prstGeom>
        </p:spPr>
        <p:txBody>
          <a:bodyPr vert="horz" wrap="square" lIns="0" tIns="12700" rIns="0" bIns="0" rtlCol="0">
            <a:spAutoFit/>
          </a:bodyPr>
          <a:lstStyle/>
          <a:p>
            <a:pPr marL="38100">
              <a:lnSpc>
                <a:spcPct val="100000"/>
              </a:lnSpc>
              <a:spcBef>
                <a:spcPts val="100"/>
              </a:spcBef>
            </a:pPr>
            <a:r>
              <a:rPr sz="600" b="1" dirty="0">
                <a:latin typeface="Arial"/>
                <a:cs typeface="Arial"/>
              </a:rPr>
              <a:t>Note:</a:t>
            </a:r>
            <a:r>
              <a:rPr sz="600" b="1" spc="-30" dirty="0">
                <a:latin typeface="Arial"/>
                <a:cs typeface="Arial"/>
              </a:rPr>
              <a:t> </a:t>
            </a:r>
            <a:r>
              <a:rPr sz="600" dirty="0">
                <a:latin typeface="Arial"/>
                <a:cs typeface="Arial"/>
              </a:rPr>
              <a:t>As</a:t>
            </a:r>
            <a:r>
              <a:rPr sz="600" spc="-15" dirty="0">
                <a:latin typeface="Arial"/>
                <a:cs typeface="Arial"/>
              </a:rPr>
              <a:t> </a:t>
            </a:r>
            <a:r>
              <a:rPr sz="600" dirty="0">
                <a:latin typeface="Arial"/>
                <a:cs typeface="Arial"/>
              </a:rPr>
              <a:t>of</a:t>
            </a:r>
            <a:r>
              <a:rPr sz="600" spc="-20" dirty="0">
                <a:latin typeface="Arial"/>
                <a:cs typeface="Arial"/>
              </a:rPr>
              <a:t> </a:t>
            </a:r>
            <a:r>
              <a:rPr sz="600" dirty="0">
                <a:latin typeface="Arial"/>
                <a:cs typeface="Arial"/>
              </a:rPr>
              <a:t>24Q4,</a:t>
            </a:r>
            <a:r>
              <a:rPr sz="600" spc="-20" dirty="0">
                <a:latin typeface="Arial"/>
                <a:cs typeface="Arial"/>
              </a:rPr>
              <a:t> </a:t>
            </a:r>
            <a:r>
              <a:rPr sz="600" dirty="0">
                <a:latin typeface="Arial"/>
                <a:cs typeface="Arial"/>
              </a:rPr>
              <a:t>Moffitt</a:t>
            </a:r>
            <a:r>
              <a:rPr sz="600" spc="-40" dirty="0">
                <a:latin typeface="Arial"/>
                <a:cs typeface="Arial"/>
              </a:rPr>
              <a:t> </a:t>
            </a:r>
            <a:r>
              <a:rPr sz="600" dirty="0">
                <a:latin typeface="Arial"/>
                <a:cs typeface="Arial"/>
              </a:rPr>
              <a:t>~0.63%</a:t>
            </a:r>
            <a:r>
              <a:rPr sz="600" spc="-15" dirty="0">
                <a:latin typeface="Arial"/>
                <a:cs typeface="Arial"/>
              </a:rPr>
              <a:t> </a:t>
            </a:r>
            <a:r>
              <a:rPr sz="600" dirty="0">
                <a:latin typeface="Arial"/>
                <a:cs typeface="Arial"/>
              </a:rPr>
              <a:t>oncologist</a:t>
            </a:r>
            <a:r>
              <a:rPr sz="600" spc="-20" dirty="0">
                <a:latin typeface="Arial"/>
                <a:cs typeface="Arial"/>
              </a:rPr>
              <a:t> </a:t>
            </a:r>
            <a:r>
              <a:rPr sz="600" dirty="0">
                <a:latin typeface="Arial"/>
                <a:cs typeface="Arial"/>
              </a:rPr>
              <a:t>exposure is</a:t>
            </a:r>
            <a:r>
              <a:rPr sz="600" spc="-30" dirty="0">
                <a:latin typeface="Arial"/>
                <a:cs typeface="Arial"/>
              </a:rPr>
              <a:t> </a:t>
            </a:r>
            <a:r>
              <a:rPr sz="600" dirty="0">
                <a:latin typeface="Arial"/>
                <a:cs typeface="Arial"/>
              </a:rPr>
              <a:t>no</a:t>
            </a:r>
            <a:r>
              <a:rPr sz="600" spc="-20" dirty="0">
                <a:latin typeface="Arial"/>
                <a:cs typeface="Arial"/>
              </a:rPr>
              <a:t> </a:t>
            </a:r>
            <a:r>
              <a:rPr sz="600" dirty="0">
                <a:latin typeface="Arial"/>
                <a:cs typeface="Arial"/>
              </a:rPr>
              <a:t>longer</a:t>
            </a:r>
            <a:r>
              <a:rPr sz="600" spc="-10" dirty="0">
                <a:latin typeface="Arial"/>
                <a:cs typeface="Arial"/>
              </a:rPr>
              <a:t> factored</a:t>
            </a:r>
            <a:r>
              <a:rPr sz="600" spc="-30" dirty="0">
                <a:latin typeface="Arial"/>
                <a:cs typeface="Arial"/>
              </a:rPr>
              <a:t> </a:t>
            </a:r>
            <a:r>
              <a:rPr sz="600" dirty="0">
                <a:latin typeface="Arial"/>
                <a:cs typeface="Arial"/>
              </a:rPr>
              <a:t>into</a:t>
            </a:r>
            <a:r>
              <a:rPr sz="600" spc="-20" dirty="0">
                <a:latin typeface="Arial"/>
                <a:cs typeface="Arial"/>
              </a:rPr>
              <a:t> </a:t>
            </a:r>
            <a:r>
              <a:rPr sz="600" dirty="0">
                <a:latin typeface="Arial"/>
                <a:cs typeface="Arial"/>
              </a:rPr>
              <a:t>overall</a:t>
            </a:r>
            <a:r>
              <a:rPr sz="600" spc="-15" dirty="0">
                <a:latin typeface="Arial"/>
                <a:cs typeface="Arial"/>
              </a:rPr>
              <a:t> </a:t>
            </a:r>
            <a:r>
              <a:rPr sz="600" dirty="0">
                <a:latin typeface="Arial"/>
                <a:cs typeface="Arial"/>
              </a:rPr>
              <a:t>pathways exposure since</a:t>
            </a:r>
            <a:r>
              <a:rPr sz="600" spc="-25" dirty="0">
                <a:latin typeface="Arial"/>
                <a:cs typeface="Arial"/>
              </a:rPr>
              <a:t> </a:t>
            </a:r>
            <a:r>
              <a:rPr sz="600" dirty="0">
                <a:latin typeface="Arial"/>
                <a:cs typeface="Arial"/>
              </a:rPr>
              <a:t>the</a:t>
            </a:r>
            <a:r>
              <a:rPr sz="600" spc="-20" dirty="0">
                <a:latin typeface="Arial"/>
                <a:cs typeface="Arial"/>
              </a:rPr>
              <a:t> </a:t>
            </a:r>
            <a:r>
              <a:rPr sz="600" dirty="0">
                <a:latin typeface="Arial"/>
                <a:cs typeface="Arial"/>
              </a:rPr>
              <a:t>organization</a:t>
            </a:r>
            <a:r>
              <a:rPr sz="600" spc="-20" dirty="0">
                <a:latin typeface="Arial"/>
                <a:cs typeface="Arial"/>
              </a:rPr>
              <a:t> </a:t>
            </a:r>
            <a:r>
              <a:rPr sz="600" dirty="0">
                <a:latin typeface="Arial"/>
                <a:cs typeface="Arial"/>
              </a:rPr>
              <a:t>paused</a:t>
            </a:r>
            <a:r>
              <a:rPr sz="600" spc="-15" dirty="0">
                <a:latin typeface="Arial"/>
                <a:cs typeface="Arial"/>
              </a:rPr>
              <a:t> </a:t>
            </a:r>
            <a:r>
              <a:rPr sz="600" dirty="0">
                <a:latin typeface="Arial"/>
                <a:cs typeface="Arial"/>
              </a:rPr>
              <a:t>their</a:t>
            </a:r>
            <a:r>
              <a:rPr sz="600" spc="-30"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program.</a:t>
            </a:r>
            <a:r>
              <a:rPr sz="600" spc="-5" dirty="0">
                <a:latin typeface="Arial"/>
                <a:cs typeface="Arial"/>
              </a:rPr>
              <a:t> </a:t>
            </a:r>
            <a:r>
              <a:rPr sz="600" dirty="0">
                <a:latin typeface="Arial"/>
                <a:cs typeface="Arial"/>
              </a:rPr>
              <a:t>Given</a:t>
            </a:r>
            <a:r>
              <a:rPr sz="600" spc="-20" dirty="0">
                <a:latin typeface="Arial"/>
                <a:cs typeface="Arial"/>
              </a:rPr>
              <a:t> </a:t>
            </a:r>
            <a:r>
              <a:rPr sz="600" spc="-10" dirty="0">
                <a:latin typeface="Arial"/>
                <a:cs typeface="Arial"/>
              </a:rPr>
              <a:t>OncoHealth</a:t>
            </a:r>
            <a:r>
              <a:rPr sz="600" spc="-25" dirty="0">
                <a:latin typeface="Arial"/>
                <a:cs typeface="Arial"/>
              </a:rPr>
              <a:t> </a:t>
            </a:r>
            <a:r>
              <a:rPr sz="600" dirty="0">
                <a:latin typeface="Arial"/>
                <a:cs typeface="Arial"/>
              </a:rPr>
              <a:t>&amp;</a:t>
            </a:r>
            <a:r>
              <a:rPr sz="600" spc="-15" dirty="0">
                <a:latin typeface="Arial"/>
                <a:cs typeface="Arial"/>
              </a:rPr>
              <a:t> </a:t>
            </a:r>
            <a:r>
              <a:rPr sz="600" dirty="0">
                <a:latin typeface="Arial"/>
                <a:cs typeface="Arial"/>
              </a:rPr>
              <a:t>eviti</a:t>
            </a:r>
            <a:r>
              <a:rPr sz="600" spc="-25" dirty="0">
                <a:latin typeface="Arial"/>
                <a:cs typeface="Arial"/>
              </a:rPr>
              <a:t> </a:t>
            </a:r>
            <a:r>
              <a:rPr sz="600" dirty="0">
                <a:latin typeface="Arial"/>
                <a:cs typeface="Arial"/>
              </a:rPr>
              <a:t>are</a:t>
            </a:r>
            <a:r>
              <a:rPr sz="600" spc="-25" dirty="0">
                <a:latin typeface="Arial"/>
                <a:cs typeface="Arial"/>
              </a:rPr>
              <a:t> </a:t>
            </a:r>
            <a:r>
              <a:rPr sz="600" dirty="0">
                <a:latin typeface="Arial"/>
                <a:cs typeface="Arial"/>
              </a:rPr>
              <a:t>no</a:t>
            </a:r>
            <a:r>
              <a:rPr sz="600" spc="-10" dirty="0">
                <a:latin typeface="Arial"/>
                <a:cs typeface="Arial"/>
              </a:rPr>
              <a:t> </a:t>
            </a:r>
            <a:r>
              <a:rPr sz="600" dirty="0">
                <a:latin typeface="Arial"/>
                <a:cs typeface="Arial"/>
              </a:rPr>
              <a:t>longer</a:t>
            </a:r>
            <a:r>
              <a:rPr sz="600" spc="-25" dirty="0">
                <a:latin typeface="Arial"/>
                <a:cs typeface="Arial"/>
              </a:rPr>
              <a:t> </a:t>
            </a:r>
            <a:r>
              <a:rPr sz="600" dirty="0">
                <a:latin typeface="Arial"/>
                <a:cs typeface="Arial"/>
              </a:rPr>
              <a:t>categorized</a:t>
            </a:r>
            <a:r>
              <a:rPr sz="600" spc="-20" dirty="0">
                <a:latin typeface="Arial"/>
                <a:cs typeface="Arial"/>
              </a:rPr>
              <a:t> </a:t>
            </a:r>
            <a:r>
              <a:rPr sz="600" dirty="0">
                <a:latin typeface="Arial"/>
                <a:cs typeface="Arial"/>
              </a:rPr>
              <a:t>as</a:t>
            </a:r>
            <a:r>
              <a:rPr sz="600" spc="-15" dirty="0">
                <a:latin typeface="Arial"/>
                <a:cs typeface="Arial"/>
              </a:rPr>
              <a:t> </a:t>
            </a:r>
            <a:r>
              <a:rPr sz="600" dirty="0">
                <a:latin typeface="Arial"/>
                <a:cs typeface="Arial"/>
              </a:rPr>
              <a:t>3</a:t>
            </a:r>
            <a:r>
              <a:rPr sz="600" baseline="27777" dirty="0">
                <a:latin typeface="Arial"/>
                <a:cs typeface="Arial"/>
              </a:rPr>
              <a:t>rd</a:t>
            </a:r>
            <a:r>
              <a:rPr sz="600" spc="75" baseline="27777" dirty="0">
                <a:latin typeface="Arial"/>
                <a:cs typeface="Arial"/>
              </a:rPr>
              <a:t> </a:t>
            </a:r>
            <a:r>
              <a:rPr sz="600" dirty="0">
                <a:latin typeface="Arial"/>
                <a:cs typeface="Arial"/>
              </a:rPr>
              <a:t>party</a:t>
            </a:r>
            <a:r>
              <a:rPr sz="600" spc="-30"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as</a:t>
            </a:r>
            <a:r>
              <a:rPr sz="600" spc="-25" dirty="0">
                <a:latin typeface="Arial"/>
                <a:cs typeface="Arial"/>
              </a:rPr>
              <a:t> of</a:t>
            </a:r>
            <a:endParaRPr sz="600">
              <a:latin typeface="Arial"/>
              <a:cs typeface="Arial"/>
            </a:endParaRPr>
          </a:p>
        </p:txBody>
      </p:sp>
      <p:sp>
        <p:nvSpPr>
          <p:cNvPr id="43" name="object 43"/>
          <p:cNvSpPr txBox="1"/>
          <p:nvPr/>
        </p:nvSpPr>
        <p:spPr>
          <a:xfrm>
            <a:off x="2547948" y="1044449"/>
            <a:ext cx="4004310" cy="530860"/>
          </a:xfrm>
          <a:prstGeom prst="rect">
            <a:avLst/>
          </a:prstGeom>
        </p:spPr>
        <p:txBody>
          <a:bodyPr vert="horz" wrap="square" lIns="0" tIns="13335" rIns="0" bIns="0" rtlCol="0">
            <a:spAutoFit/>
          </a:bodyPr>
          <a:lstStyle/>
          <a:p>
            <a:pPr algn="ctr">
              <a:lnSpc>
                <a:spcPct val="100000"/>
              </a:lnSpc>
              <a:spcBef>
                <a:spcPts val="105"/>
              </a:spcBef>
            </a:pPr>
            <a:r>
              <a:rPr sz="1050" b="1" dirty="0">
                <a:solidFill>
                  <a:srgbClr val="1F69E7"/>
                </a:solidFill>
                <a:latin typeface="Arial"/>
                <a:cs typeface="Arial"/>
              </a:rPr>
              <a:t>Estimated</a:t>
            </a:r>
            <a:r>
              <a:rPr sz="1050" b="1" spc="-35" dirty="0">
                <a:solidFill>
                  <a:srgbClr val="1F69E7"/>
                </a:solidFill>
                <a:latin typeface="Arial"/>
                <a:cs typeface="Arial"/>
              </a:rPr>
              <a:t> </a:t>
            </a:r>
            <a:r>
              <a:rPr sz="1050" b="1" dirty="0">
                <a:solidFill>
                  <a:srgbClr val="1F69E7"/>
                </a:solidFill>
                <a:latin typeface="Arial"/>
                <a:cs typeface="Arial"/>
              </a:rPr>
              <a:t>3</a:t>
            </a:r>
            <a:r>
              <a:rPr sz="1050" b="1" baseline="23809" dirty="0">
                <a:solidFill>
                  <a:srgbClr val="1F69E7"/>
                </a:solidFill>
                <a:latin typeface="Arial"/>
                <a:cs typeface="Arial"/>
              </a:rPr>
              <a:t>rd</a:t>
            </a:r>
            <a:r>
              <a:rPr sz="1050" b="1" spc="97" baseline="23809" dirty="0">
                <a:solidFill>
                  <a:srgbClr val="1F69E7"/>
                </a:solidFill>
                <a:latin typeface="Arial"/>
                <a:cs typeface="Arial"/>
              </a:rPr>
              <a:t> </a:t>
            </a:r>
            <a:r>
              <a:rPr sz="1050" b="1" dirty="0">
                <a:solidFill>
                  <a:srgbClr val="1F69E7"/>
                </a:solidFill>
                <a:latin typeface="Arial"/>
                <a:cs typeface="Arial"/>
              </a:rPr>
              <a:t>Party</a:t>
            </a:r>
            <a:r>
              <a:rPr sz="1050" b="1" spc="-25" dirty="0">
                <a:solidFill>
                  <a:srgbClr val="1F69E7"/>
                </a:solidFill>
                <a:latin typeface="Arial"/>
                <a:cs typeface="Arial"/>
              </a:rPr>
              <a:t> </a:t>
            </a:r>
            <a:r>
              <a:rPr sz="1050" b="1" dirty="0">
                <a:solidFill>
                  <a:srgbClr val="1F69E7"/>
                </a:solidFill>
                <a:latin typeface="Arial"/>
                <a:cs typeface="Arial"/>
              </a:rPr>
              <a:t>Pathways</a:t>
            </a:r>
            <a:r>
              <a:rPr sz="1050" b="1" spc="-35" dirty="0">
                <a:solidFill>
                  <a:srgbClr val="1F69E7"/>
                </a:solidFill>
                <a:latin typeface="Arial"/>
                <a:cs typeface="Arial"/>
              </a:rPr>
              <a:t> </a:t>
            </a:r>
            <a:r>
              <a:rPr sz="1050" b="1" dirty="0">
                <a:solidFill>
                  <a:srgbClr val="1F69E7"/>
                </a:solidFill>
                <a:latin typeface="Arial"/>
                <a:cs typeface="Arial"/>
              </a:rPr>
              <a:t>Oncologist</a:t>
            </a:r>
            <a:r>
              <a:rPr sz="1050" b="1" spc="-60" dirty="0">
                <a:solidFill>
                  <a:srgbClr val="1F69E7"/>
                </a:solidFill>
                <a:latin typeface="Arial"/>
                <a:cs typeface="Arial"/>
              </a:rPr>
              <a:t> </a:t>
            </a:r>
            <a:r>
              <a:rPr sz="1050" b="1" dirty="0">
                <a:solidFill>
                  <a:srgbClr val="1F69E7"/>
                </a:solidFill>
                <a:latin typeface="Arial"/>
                <a:cs typeface="Arial"/>
              </a:rPr>
              <a:t>Exposure</a:t>
            </a:r>
            <a:r>
              <a:rPr sz="1050" b="1" spc="-55" dirty="0">
                <a:solidFill>
                  <a:srgbClr val="1F69E7"/>
                </a:solidFill>
                <a:latin typeface="Arial"/>
                <a:cs typeface="Arial"/>
              </a:rPr>
              <a:t> </a:t>
            </a:r>
            <a:r>
              <a:rPr sz="1050" b="1" dirty="0">
                <a:solidFill>
                  <a:srgbClr val="1F69E7"/>
                </a:solidFill>
                <a:latin typeface="Arial"/>
                <a:cs typeface="Arial"/>
              </a:rPr>
              <a:t>Over</a:t>
            </a:r>
            <a:r>
              <a:rPr sz="1050" b="1" spc="-15" dirty="0">
                <a:solidFill>
                  <a:srgbClr val="1F69E7"/>
                </a:solidFill>
                <a:latin typeface="Arial"/>
                <a:cs typeface="Arial"/>
              </a:rPr>
              <a:t> </a:t>
            </a:r>
            <a:r>
              <a:rPr sz="1050" b="1" spc="-20" dirty="0">
                <a:solidFill>
                  <a:srgbClr val="1F69E7"/>
                </a:solidFill>
                <a:latin typeface="Arial"/>
                <a:cs typeface="Arial"/>
              </a:rPr>
              <a:t>Time</a:t>
            </a:r>
            <a:endParaRPr sz="1050">
              <a:latin typeface="Arial"/>
              <a:cs typeface="Arial"/>
            </a:endParaRPr>
          </a:p>
          <a:p>
            <a:pPr marL="1270" algn="ctr">
              <a:lnSpc>
                <a:spcPct val="100000"/>
              </a:lnSpc>
              <a:spcBef>
                <a:spcPts val="15"/>
              </a:spcBef>
            </a:pPr>
            <a:r>
              <a:rPr sz="700" i="1" dirty="0">
                <a:solidFill>
                  <a:srgbClr val="060605"/>
                </a:solidFill>
                <a:latin typeface="Arial"/>
                <a:cs typeface="Arial"/>
              </a:rPr>
              <a:t>(%</a:t>
            </a:r>
            <a:r>
              <a:rPr sz="700" i="1" spc="-10" dirty="0">
                <a:solidFill>
                  <a:srgbClr val="060605"/>
                </a:solidFill>
                <a:latin typeface="Arial"/>
                <a:cs typeface="Arial"/>
              </a:rPr>
              <a:t> </a:t>
            </a:r>
            <a:r>
              <a:rPr sz="700" i="1" dirty="0">
                <a:solidFill>
                  <a:srgbClr val="060605"/>
                </a:solidFill>
                <a:latin typeface="Arial"/>
                <a:cs typeface="Arial"/>
              </a:rPr>
              <a:t>US</a:t>
            </a:r>
            <a:r>
              <a:rPr sz="700" i="1" spc="-40" dirty="0">
                <a:solidFill>
                  <a:srgbClr val="060605"/>
                </a:solidFill>
                <a:latin typeface="Arial"/>
                <a:cs typeface="Arial"/>
              </a:rPr>
              <a:t> </a:t>
            </a:r>
            <a:r>
              <a:rPr sz="700" i="1" dirty="0">
                <a:solidFill>
                  <a:srgbClr val="060605"/>
                </a:solidFill>
                <a:latin typeface="Arial"/>
                <a:cs typeface="Arial"/>
              </a:rPr>
              <a:t>Oncologists;</a:t>
            </a:r>
            <a:r>
              <a:rPr sz="700" i="1" spc="5" dirty="0">
                <a:solidFill>
                  <a:srgbClr val="060605"/>
                </a:solidFill>
                <a:latin typeface="Arial"/>
                <a:cs typeface="Arial"/>
              </a:rPr>
              <a:t> </a:t>
            </a:r>
            <a:r>
              <a:rPr sz="700" i="1" dirty="0">
                <a:solidFill>
                  <a:srgbClr val="060605"/>
                </a:solidFill>
                <a:latin typeface="Arial"/>
                <a:cs typeface="Arial"/>
              </a:rPr>
              <a:t>Total</a:t>
            </a:r>
            <a:r>
              <a:rPr sz="700" i="1" spc="-15" dirty="0">
                <a:solidFill>
                  <a:srgbClr val="060605"/>
                </a:solidFill>
                <a:latin typeface="Arial"/>
                <a:cs typeface="Arial"/>
              </a:rPr>
              <a:t> </a:t>
            </a:r>
            <a:r>
              <a:rPr sz="700" i="1" spc="-10" dirty="0">
                <a:solidFill>
                  <a:srgbClr val="060605"/>
                </a:solidFill>
                <a:latin typeface="Arial"/>
                <a:cs typeface="Arial"/>
              </a:rPr>
              <a:t>N=16,485)</a:t>
            </a:r>
            <a:endParaRPr sz="700">
              <a:latin typeface="Arial"/>
              <a:cs typeface="Arial"/>
            </a:endParaRPr>
          </a:p>
          <a:p>
            <a:pPr marL="2872105" algn="ctr">
              <a:lnSpc>
                <a:spcPct val="100000"/>
              </a:lnSpc>
              <a:spcBef>
                <a:spcPts val="655"/>
              </a:spcBef>
            </a:pPr>
            <a:r>
              <a:rPr sz="500" b="1" dirty="0">
                <a:solidFill>
                  <a:srgbClr val="181B1F"/>
                </a:solidFill>
                <a:latin typeface="Arial"/>
                <a:cs typeface="Arial"/>
              </a:rPr>
              <a:t>22Q1:</a:t>
            </a:r>
            <a:r>
              <a:rPr sz="500" b="1" spc="-20" dirty="0">
                <a:solidFill>
                  <a:srgbClr val="181B1F"/>
                </a:solidFill>
                <a:latin typeface="Arial"/>
                <a:cs typeface="Arial"/>
              </a:rPr>
              <a:t> </a:t>
            </a:r>
            <a:r>
              <a:rPr sz="500" b="1" spc="-10" dirty="0">
                <a:solidFill>
                  <a:srgbClr val="9F23E1"/>
                </a:solidFill>
                <a:latin typeface="Arial"/>
                <a:cs typeface="Arial"/>
              </a:rPr>
              <a:t>Moffitt/EC</a:t>
            </a:r>
            <a:endParaRPr sz="500">
              <a:latin typeface="Arial"/>
              <a:cs typeface="Arial"/>
            </a:endParaRPr>
          </a:p>
          <a:p>
            <a:pPr marL="2872740" algn="ctr">
              <a:lnSpc>
                <a:spcPct val="100000"/>
              </a:lnSpc>
            </a:pPr>
            <a:r>
              <a:rPr sz="500" dirty="0">
                <a:solidFill>
                  <a:srgbClr val="181B1F"/>
                </a:solidFill>
                <a:latin typeface="Arial"/>
                <a:cs typeface="Arial"/>
              </a:rPr>
              <a:t>pathways</a:t>
            </a:r>
            <a:r>
              <a:rPr sz="500" spc="-15" dirty="0">
                <a:solidFill>
                  <a:srgbClr val="181B1F"/>
                </a:solidFill>
                <a:latin typeface="Arial"/>
                <a:cs typeface="Arial"/>
              </a:rPr>
              <a:t> </a:t>
            </a:r>
            <a:r>
              <a:rPr sz="500" dirty="0">
                <a:solidFill>
                  <a:srgbClr val="181B1F"/>
                </a:solidFill>
                <a:latin typeface="Arial"/>
                <a:cs typeface="Arial"/>
              </a:rPr>
              <a:t>first</a:t>
            </a:r>
            <a:r>
              <a:rPr sz="500" spc="-20" dirty="0">
                <a:solidFill>
                  <a:srgbClr val="181B1F"/>
                </a:solidFill>
                <a:latin typeface="Arial"/>
                <a:cs typeface="Arial"/>
              </a:rPr>
              <a:t> </a:t>
            </a:r>
            <a:r>
              <a:rPr sz="500" dirty="0">
                <a:solidFill>
                  <a:srgbClr val="181B1F"/>
                </a:solidFill>
                <a:latin typeface="Arial"/>
                <a:cs typeface="Arial"/>
              </a:rPr>
              <a:t>new</a:t>
            </a:r>
            <a:r>
              <a:rPr sz="500" spc="-20" dirty="0">
                <a:solidFill>
                  <a:srgbClr val="181B1F"/>
                </a:solidFill>
                <a:latin typeface="Arial"/>
                <a:cs typeface="Arial"/>
              </a:rPr>
              <a:t> user</a:t>
            </a:r>
            <a:endParaRPr sz="500">
              <a:latin typeface="Arial"/>
              <a:cs typeface="Arial"/>
            </a:endParaRPr>
          </a:p>
        </p:txBody>
      </p:sp>
      <p:sp>
        <p:nvSpPr>
          <p:cNvPr id="44" name="object 44"/>
          <p:cNvSpPr/>
          <p:nvPr/>
        </p:nvSpPr>
        <p:spPr>
          <a:xfrm>
            <a:off x="1178801" y="2122665"/>
            <a:ext cx="100330" cy="90170"/>
          </a:xfrm>
          <a:custGeom>
            <a:avLst/>
            <a:gdLst/>
            <a:ahLst/>
            <a:cxnLst/>
            <a:rect l="l" t="t" r="r" b="b"/>
            <a:pathLst>
              <a:path w="100330" h="90169">
                <a:moveTo>
                  <a:pt x="100291" y="0"/>
                </a:moveTo>
                <a:lnTo>
                  <a:pt x="0" y="0"/>
                </a:lnTo>
                <a:lnTo>
                  <a:pt x="0" y="90119"/>
                </a:lnTo>
                <a:lnTo>
                  <a:pt x="100291" y="90119"/>
                </a:lnTo>
                <a:lnTo>
                  <a:pt x="100291" y="0"/>
                </a:lnTo>
                <a:close/>
              </a:path>
            </a:pathLst>
          </a:custGeom>
          <a:solidFill>
            <a:srgbClr val="9F23E1"/>
          </a:solidFill>
        </p:spPr>
        <p:txBody>
          <a:bodyPr wrap="square" lIns="0" tIns="0" rIns="0" bIns="0" rtlCol="0"/>
          <a:lstStyle/>
          <a:p>
            <a:endParaRPr/>
          </a:p>
        </p:txBody>
      </p:sp>
      <p:sp>
        <p:nvSpPr>
          <p:cNvPr id="45" name="object 45"/>
          <p:cNvSpPr txBox="1"/>
          <p:nvPr/>
        </p:nvSpPr>
        <p:spPr>
          <a:xfrm>
            <a:off x="1352005" y="2109675"/>
            <a:ext cx="71945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Arial"/>
                <a:cs typeface="Arial"/>
              </a:rPr>
              <a:t>Provider-Focused</a:t>
            </a:r>
            <a:endParaRPr sz="700">
              <a:latin typeface="Arial"/>
              <a:cs typeface="Arial"/>
            </a:endParaRPr>
          </a:p>
        </p:txBody>
      </p:sp>
      <p:grpSp>
        <p:nvGrpSpPr>
          <p:cNvPr id="46" name="object 46"/>
          <p:cNvGrpSpPr/>
          <p:nvPr/>
        </p:nvGrpSpPr>
        <p:grpSpPr>
          <a:xfrm>
            <a:off x="1178801" y="977861"/>
            <a:ext cx="6867525" cy="1064260"/>
            <a:chOff x="1178801" y="977861"/>
            <a:chExt cx="6867525" cy="1064260"/>
          </a:xfrm>
        </p:grpSpPr>
        <p:sp>
          <p:nvSpPr>
            <p:cNvPr id="47" name="object 47"/>
            <p:cNvSpPr/>
            <p:nvPr/>
          </p:nvSpPr>
          <p:spPr>
            <a:xfrm>
              <a:off x="1178801" y="1951723"/>
              <a:ext cx="100330" cy="90170"/>
            </a:xfrm>
            <a:custGeom>
              <a:avLst/>
              <a:gdLst/>
              <a:ahLst/>
              <a:cxnLst/>
              <a:rect l="l" t="t" r="r" b="b"/>
              <a:pathLst>
                <a:path w="100330" h="90169">
                  <a:moveTo>
                    <a:pt x="100291" y="0"/>
                  </a:moveTo>
                  <a:lnTo>
                    <a:pt x="0" y="0"/>
                  </a:lnTo>
                  <a:lnTo>
                    <a:pt x="0" y="90119"/>
                  </a:lnTo>
                  <a:lnTo>
                    <a:pt x="100291" y="90119"/>
                  </a:lnTo>
                  <a:lnTo>
                    <a:pt x="100291" y="0"/>
                  </a:lnTo>
                  <a:close/>
                </a:path>
              </a:pathLst>
            </a:custGeom>
            <a:solidFill>
              <a:srgbClr val="1F69E7"/>
            </a:solidFill>
          </p:spPr>
          <p:txBody>
            <a:bodyPr wrap="square" lIns="0" tIns="0" rIns="0" bIns="0" rtlCol="0"/>
            <a:lstStyle/>
            <a:p>
              <a:endParaRPr/>
            </a:p>
          </p:txBody>
        </p:sp>
        <p:sp>
          <p:nvSpPr>
            <p:cNvPr id="48" name="object 48"/>
            <p:cNvSpPr/>
            <p:nvPr/>
          </p:nvSpPr>
          <p:spPr>
            <a:xfrm>
              <a:off x="1178801" y="1773669"/>
              <a:ext cx="100330" cy="90170"/>
            </a:xfrm>
            <a:custGeom>
              <a:avLst/>
              <a:gdLst/>
              <a:ahLst/>
              <a:cxnLst/>
              <a:rect l="l" t="t" r="r" b="b"/>
              <a:pathLst>
                <a:path w="100330" h="90169">
                  <a:moveTo>
                    <a:pt x="100291" y="0"/>
                  </a:moveTo>
                  <a:lnTo>
                    <a:pt x="0" y="0"/>
                  </a:lnTo>
                  <a:lnTo>
                    <a:pt x="0" y="90119"/>
                  </a:lnTo>
                  <a:lnTo>
                    <a:pt x="100291" y="90119"/>
                  </a:lnTo>
                  <a:lnTo>
                    <a:pt x="100291" y="0"/>
                  </a:lnTo>
                  <a:close/>
                </a:path>
              </a:pathLst>
            </a:custGeom>
            <a:solidFill>
              <a:srgbClr val="002173"/>
            </a:solidFill>
          </p:spPr>
          <p:txBody>
            <a:bodyPr wrap="square" lIns="0" tIns="0" rIns="0" bIns="0" rtlCol="0"/>
            <a:lstStyle/>
            <a:p>
              <a:endParaRPr/>
            </a:p>
          </p:txBody>
        </p:sp>
        <p:sp>
          <p:nvSpPr>
            <p:cNvPr id="49" name="object 49"/>
            <p:cNvSpPr/>
            <p:nvPr/>
          </p:nvSpPr>
          <p:spPr>
            <a:xfrm>
              <a:off x="7635573" y="1259891"/>
              <a:ext cx="0" cy="707390"/>
            </a:xfrm>
            <a:custGeom>
              <a:avLst/>
              <a:gdLst/>
              <a:ahLst/>
              <a:cxnLst/>
              <a:rect l="l" t="t" r="r" b="b"/>
              <a:pathLst>
                <a:path h="707389">
                  <a:moveTo>
                    <a:pt x="0" y="0"/>
                  </a:moveTo>
                  <a:lnTo>
                    <a:pt x="0" y="706932"/>
                  </a:lnTo>
                </a:path>
              </a:pathLst>
            </a:custGeom>
            <a:ln w="12700">
              <a:solidFill>
                <a:srgbClr val="9F23E1"/>
              </a:solidFill>
              <a:prstDash val="sysDash"/>
            </a:ln>
          </p:spPr>
          <p:txBody>
            <a:bodyPr wrap="square" lIns="0" tIns="0" rIns="0" bIns="0" rtlCol="0"/>
            <a:lstStyle/>
            <a:p>
              <a:endParaRPr/>
            </a:p>
          </p:txBody>
        </p:sp>
        <p:pic>
          <p:nvPicPr>
            <p:cNvPr id="50" name="object 50"/>
            <p:cNvPicPr/>
            <p:nvPr/>
          </p:nvPicPr>
          <p:blipFill>
            <a:blip r:embed="rId15" cstate="print"/>
            <a:stretch>
              <a:fillRect/>
            </a:stretch>
          </p:blipFill>
          <p:spPr>
            <a:xfrm>
              <a:off x="7597475" y="1928727"/>
              <a:ext cx="76200" cy="76200"/>
            </a:xfrm>
            <a:prstGeom prst="rect">
              <a:avLst/>
            </a:prstGeom>
          </p:spPr>
        </p:pic>
        <p:sp>
          <p:nvSpPr>
            <p:cNvPr id="51" name="object 51"/>
            <p:cNvSpPr/>
            <p:nvPr/>
          </p:nvSpPr>
          <p:spPr>
            <a:xfrm>
              <a:off x="7240359" y="984211"/>
              <a:ext cx="800100" cy="310515"/>
            </a:xfrm>
            <a:custGeom>
              <a:avLst/>
              <a:gdLst/>
              <a:ahLst/>
              <a:cxnLst/>
              <a:rect l="l" t="t" r="r" b="b"/>
              <a:pathLst>
                <a:path w="800100" h="310515">
                  <a:moveTo>
                    <a:pt x="799477" y="0"/>
                  </a:moveTo>
                  <a:lnTo>
                    <a:pt x="112661" y="0"/>
                  </a:lnTo>
                  <a:lnTo>
                    <a:pt x="68805" y="8854"/>
                  </a:lnTo>
                  <a:lnTo>
                    <a:pt x="32994" y="32999"/>
                  </a:lnTo>
                  <a:lnTo>
                    <a:pt x="8852" y="68810"/>
                  </a:lnTo>
                  <a:lnTo>
                    <a:pt x="0" y="112661"/>
                  </a:lnTo>
                  <a:lnTo>
                    <a:pt x="0" y="310515"/>
                  </a:lnTo>
                  <a:lnTo>
                    <a:pt x="686803" y="310515"/>
                  </a:lnTo>
                  <a:lnTo>
                    <a:pt x="730661" y="301660"/>
                  </a:lnTo>
                  <a:lnTo>
                    <a:pt x="766476" y="277515"/>
                  </a:lnTo>
                  <a:lnTo>
                    <a:pt x="790623" y="241704"/>
                  </a:lnTo>
                  <a:lnTo>
                    <a:pt x="799477" y="197853"/>
                  </a:lnTo>
                  <a:lnTo>
                    <a:pt x="799477" y="0"/>
                  </a:lnTo>
                  <a:close/>
                </a:path>
              </a:pathLst>
            </a:custGeom>
            <a:solidFill>
              <a:srgbClr val="FFFFFF"/>
            </a:solidFill>
          </p:spPr>
          <p:txBody>
            <a:bodyPr wrap="square" lIns="0" tIns="0" rIns="0" bIns="0" rtlCol="0"/>
            <a:lstStyle/>
            <a:p>
              <a:endParaRPr/>
            </a:p>
          </p:txBody>
        </p:sp>
        <p:sp>
          <p:nvSpPr>
            <p:cNvPr id="52" name="object 52"/>
            <p:cNvSpPr/>
            <p:nvPr/>
          </p:nvSpPr>
          <p:spPr>
            <a:xfrm>
              <a:off x="7240359" y="984211"/>
              <a:ext cx="800100" cy="310515"/>
            </a:xfrm>
            <a:custGeom>
              <a:avLst/>
              <a:gdLst/>
              <a:ahLst/>
              <a:cxnLst/>
              <a:rect l="l" t="t" r="r" b="b"/>
              <a:pathLst>
                <a:path w="800100" h="310515">
                  <a:moveTo>
                    <a:pt x="112661" y="0"/>
                  </a:moveTo>
                  <a:lnTo>
                    <a:pt x="799477" y="0"/>
                  </a:lnTo>
                  <a:lnTo>
                    <a:pt x="799477" y="197853"/>
                  </a:lnTo>
                  <a:lnTo>
                    <a:pt x="790623" y="241704"/>
                  </a:lnTo>
                  <a:lnTo>
                    <a:pt x="766476" y="277515"/>
                  </a:lnTo>
                  <a:lnTo>
                    <a:pt x="730661" y="301660"/>
                  </a:lnTo>
                  <a:lnTo>
                    <a:pt x="686803" y="310515"/>
                  </a:lnTo>
                  <a:lnTo>
                    <a:pt x="0" y="310515"/>
                  </a:lnTo>
                  <a:lnTo>
                    <a:pt x="0" y="112661"/>
                  </a:lnTo>
                  <a:lnTo>
                    <a:pt x="8852" y="68810"/>
                  </a:lnTo>
                  <a:lnTo>
                    <a:pt x="32994" y="32999"/>
                  </a:lnTo>
                  <a:lnTo>
                    <a:pt x="68805" y="8854"/>
                  </a:lnTo>
                  <a:lnTo>
                    <a:pt x="112661" y="0"/>
                  </a:lnTo>
                  <a:close/>
                </a:path>
              </a:pathLst>
            </a:custGeom>
            <a:ln w="12700">
              <a:solidFill>
                <a:srgbClr val="9F23E1"/>
              </a:solidFill>
            </a:ln>
          </p:spPr>
          <p:txBody>
            <a:bodyPr wrap="square" lIns="0" tIns="0" rIns="0" bIns="0" rtlCol="0"/>
            <a:lstStyle/>
            <a:p>
              <a:endParaRPr/>
            </a:p>
          </p:txBody>
        </p:sp>
      </p:grpSp>
      <p:sp>
        <p:nvSpPr>
          <p:cNvPr id="53" name="object 53"/>
          <p:cNvSpPr txBox="1"/>
          <p:nvPr/>
        </p:nvSpPr>
        <p:spPr>
          <a:xfrm>
            <a:off x="1352005" y="1942747"/>
            <a:ext cx="620395" cy="132080"/>
          </a:xfrm>
          <a:prstGeom prst="rect">
            <a:avLst/>
          </a:prstGeom>
        </p:spPr>
        <p:txBody>
          <a:bodyPr vert="horz" wrap="square" lIns="0" tIns="12065" rIns="0" bIns="0" rtlCol="0">
            <a:spAutoFit/>
          </a:bodyPr>
          <a:lstStyle/>
          <a:p>
            <a:pPr marL="12700">
              <a:lnSpc>
                <a:spcPct val="100000"/>
              </a:lnSpc>
              <a:spcBef>
                <a:spcPts val="95"/>
              </a:spcBef>
            </a:pPr>
            <a:r>
              <a:rPr sz="700" spc="-20" dirty="0">
                <a:latin typeface="Arial"/>
                <a:cs typeface="Arial"/>
              </a:rPr>
              <a:t>Payer-</a:t>
            </a:r>
            <a:r>
              <a:rPr sz="700" spc="-10" dirty="0">
                <a:latin typeface="Arial"/>
                <a:cs typeface="Arial"/>
              </a:rPr>
              <a:t>Focused</a:t>
            </a:r>
            <a:endParaRPr sz="700">
              <a:latin typeface="Arial"/>
              <a:cs typeface="Arial"/>
            </a:endParaRPr>
          </a:p>
        </p:txBody>
      </p:sp>
      <p:sp>
        <p:nvSpPr>
          <p:cNvPr id="54" name="object 54"/>
          <p:cNvSpPr txBox="1"/>
          <p:nvPr/>
        </p:nvSpPr>
        <p:spPr>
          <a:xfrm>
            <a:off x="1352005" y="1764685"/>
            <a:ext cx="52578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Arial"/>
                <a:cs typeface="Arial"/>
              </a:rPr>
              <a:t>All</a:t>
            </a:r>
            <a:r>
              <a:rPr sz="700" spc="-10" dirty="0">
                <a:latin typeface="Arial"/>
                <a:cs typeface="Arial"/>
              </a:rPr>
              <a:t> Pathways</a:t>
            </a:r>
            <a:endParaRPr sz="700">
              <a:latin typeface="Arial"/>
              <a:cs typeface="Arial"/>
            </a:endParaRPr>
          </a:p>
        </p:txBody>
      </p:sp>
      <p:sp>
        <p:nvSpPr>
          <p:cNvPr id="55" name="object 55"/>
          <p:cNvSpPr txBox="1"/>
          <p:nvPr/>
        </p:nvSpPr>
        <p:spPr>
          <a:xfrm>
            <a:off x="7280526" y="1049045"/>
            <a:ext cx="717550" cy="178435"/>
          </a:xfrm>
          <a:prstGeom prst="rect">
            <a:avLst/>
          </a:prstGeom>
        </p:spPr>
        <p:txBody>
          <a:bodyPr vert="horz" wrap="square" lIns="0" tIns="13335" rIns="0" bIns="0" rtlCol="0">
            <a:spAutoFit/>
          </a:bodyPr>
          <a:lstStyle/>
          <a:p>
            <a:pPr marL="12700">
              <a:lnSpc>
                <a:spcPct val="100000"/>
              </a:lnSpc>
              <a:spcBef>
                <a:spcPts val="105"/>
              </a:spcBef>
            </a:pPr>
            <a:r>
              <a:rPr sz="500" b="1" i="1" dirty="0">
                <a:solidFill>
                  <a:srgbClr val="181B1F"/>
                </a:solidFill>
                <a:latin typeface="Arial"/>
                <a:cs typeface="Arial"/>
              </a:rPr>
              <a:t>24Q3:</a:t>
            </a:r>
            <a:r>
              <a:rPr sz="500" b="1" i="1" spc="-30" dirty="0">
                <a:solidFill>
                  <a:srgbClr val="181B1F"/>
                </a:solidFill>
                <a:latin typeface="Arial"/>
                <a:cs typeface="Arial"/>
              </a:rPr>
              <a:t> </a:t>
            </a:r>
            <a:r>
              <a:rPr sz="500" b="1" i="1" dirty="0">
                <a:solidFill>
                  <a:srgbClr val="9F23E1"/>
                </a:solidFill>
                <a:latin typeface="Arial"/>
                <a:cs typeface="Arial"/>
              </a:rPr>
              <a:t>ONCare</a:t>
            </a:r>
            <a:r>
              <a:rPr sz="500" b="1" i="1" spc="-5" dirty="0">
                <a:solidFill>
                  <a:srgbClr val="9F23E1"/>
                </a:solidFill>
                <a:latin typeface="Arial"/>
                <a:cs typeface="Arial"/>
              </a:rPr>
              <a:t> </a:t>
            </a:r>
            <a:r>
              <a:rPr sz="500" b="1" i="1" spc="-10" dirty="0">
                <a:solidFill>
                  <a:srgbClr val="9F23E1"/>
                </a:solidFill>
                <a:latin typeface="Arial"/>
                <a:cs typeface="Arial"/>
              </a:rPr>
              <a:t>Alliance</a:t>
            </a:r>
            <a:endParaRPr sz="500">
              <a:latin typeface="Arial"/>
              <a:cs typeface="Arial"/>
            </a:endParaRPr>
          </a:p>
          <a:p>
            <a:pPr marL="56515">
              <a:lnSpc>
                <a:spcPct val="100000"/>
              </a:lnSpc>
            </a:pPr>
            <a:r>
              <a:rPr sz="500" i="1" dirty="0">
                <a:solidFill>
                  <a:srgbClr val="181B1F"/>
                </a:solidFill>
                <a:latin typeface="Arial"/>
                <a:cs typeface="Arial"/>
              </a:rPr>
              <a:t>pathways</a:t>
            </a:r>
            <a:r>
              <a:rPr sz="500" i="1" spc="-35" dirty="0">
                <a:solidFill>
                  <a:srgbClr val="181B1F"/>
                </a:solidFill>
                <a:latin typeface="Arial"/>
                <a:cs typeface="Arial"/>
              </a:rPr>
              <a:t> </a:t>
            </a:r>
            <a:r>
              <a:rPr sz="500" i="1" dirty="0">
                <a:solidFill>
                  <a:srgbClr val="181B1F"/>
                </a:solidFill>
                <a:latin typeface="Arial"/>
                <a:cs typeface="Arial"/>
              </a:rPr>
              <a:t>pilot</a:t>
            </a:r>
            <a:r>
              <a:rPr sz="500" i="1" spc="-5" dirty="0">
                <a:solidFill>
                  <a:srgbClr val="181B1F"/>
                </a:solidFill>
                <a:latin typeface="Arial"/>
                <a:cs typeface="Arial"/>
              </a:rPr>
              <a:t> </a:t>
            </a:r>
            <a:r>
              <a:rPr sz="500" i="1" spc="-10" dirty="0">
                <a:solidFill>
                  <a:srgbClr val="181B1F"/>
                </a:solidFill>
                <a:latin typeface="Arial"/>
                <a:cs typeface="Arial"/>
              </a:rPr>
              <a:t>launch</a:t>
            </a:r>
            <a:endParaRPr sz="500">
              <a:latin typeface="Arial"/>
              <a:cs typeface="Arial"/>
            </a:endParaRPr>
          </a:p>
        </p:txBody>
      </p:sp>
      <p:grpSp>
        <p:nvGrpSpPr>
          <p:cNvPr id="56" name="object 56"/>
          <p:cNvGrpSpPr/>
          <p:nvPr/>
        </p:nvGrpSpPr>
        <p:grpSpPr>
          <a:xfrm>
            <a:off x="7521750" y="1516674"/>
            <a:ext cx="629920" cy="492125"/>
            <a:chOff x="7521750" y="1516674"/>
            <a:chExt cx="629920" cy="492125"/>
          </a:xfrm>
        </p:grpSpPr>
        <p:sp>
          <p:nvSpPr>
            <p:cNvPr id="57" name="object 57"/>
            <p:cNvSpPr/>
            <p:nvPr/>
          </p:nvSpPr>
          <p:spPr>
            <a:xfrm>
              <a:off x="7836635" y="1824014"/>
              <a:ext cx="0" cy="146685"/>
            </a:xfrm>
            <a:custGeom>
              <a:avLst/>
              <a:gdLst/>
              <a:ahLst/>
              <a:cxnLst/>
              <a:rect l="l" t="t" r="r" b="b"/>
              <a:pathLst>
                <a:path h="146685">
                  <a:moveTo>
                    <a:pt x="0" y="0"/>
                  </a:moveTo>
                  <a:lnTo>
                    <a:pt x="0" y="146494"/>
                  </a:lnTo>
                </a:path>
              </a:pathLst>
            </a:custGeom>
            <a:ln w="12700">
              <a:solidFill>
                <a:srgbClr val="9F23E1"/>
              </a:solidFill>
              <a:prstDash val="sysDash"/>
            </a:ln>
          </p:spPr>
          <p:txBody>
            <a:bodyPr wrap="square" lIns="0" tIns="0" rIns="0" bIns="0" rtlCol="0"/>
            <a:lstStyle/>
            <a:p>
              <a:endParaRPr/>
            </a:p>
          </p:txBody>
        </p:sp>
        <p:sp>
          <p:nvSpPr>
            <p:cNvPr id="58" name="object 58"/>
            <p:cNvSpPr/>
            <p:nvPr/>
          </p:nvSpPr>
          <p:spPr>
            <a:xfrm>
              <a:off x="7798535" y="1932412"/>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4"/>
                  </a:lnTo>
                  <a:lnTo>
                    <a:pt x="65041" y="65035"/>
                  </a:lnTo>
                  <a:lnTo>
                    <a:pt x="73206" y="52920"/>
                  </a:lnTo>
                  <a:lnTo>
                    <a:pt x="76200" y="38087"/>
                  </a:lnTo>
                  <a:lnTo>
                    <a:pt x="73206" y="23263"/>
                  </a:lnTo>
                  <a:lnTo>
                    <a:pt x="65041" y="11156"/>
                  </a:lnTo>
                  <a:lnTo>
                    <a:pt x="52931" y="2993"/>
                  </a:lnTo>
                  <a:lnTo>
                    <a:pt x="38100" y="0"/>
                  </a:lnTo>
                  <a:close/>
                </a:path>
              </a:pathLst>
            </a:custGeom>
            <a:solidFill>
              <a:srgbClr val="9F23E1"/>
            </a:solidFill>
          </p:spPr>
          <p:txBody>
            <a:bodyPr wrap="square" lIns="0" tIns="0" rIns="0" bIns="0" rtlCol="0"/>
            <a:lstStyle/>
            <a:p>
              <a:endParaRPr/>
            </a:p>
          </p:txBody>
        </p:sp>
        <p:sp>
          <p:nvSpPr>
            <p:cNvPr id="59" name="object 59"/>
            <p:cNvSpPr/>
            <p:nvPr/>
          </p:nvSpPr>
          <p:spPr>
            <a:xfrm>
              <a:off x="7528100" y="1523024"/>
              <a:ext cx="617220" cy="300990"/>
            </a:xfrm>
            <a:custGeom>
              <a:avLst/>
              <a:gdLst/>
              <a:ahLst/>
              <a:cxnLst/>
              <a:rect l="l" t="t" r="r" b="b"/>
              <a:pathLst>
                <a:path w="617220" h="300989">
                  <a:moveTo>
                    <a:pt x="617080" y="0"/>
                  </a:moveTo>
                  <a:lnTo>
                    <a:pt x="95173" y="0"/>
                  </a:lnTo>
                  <a:lnTo>
                    <a:pt x="58126" y="7478"/>
                  </a:lnTo>
                  <a:lnTo>
                    <a:pt x="27874" y="27874"/>
                  </a:lnTo>
                  <a:lnTo>
                    <a:pt x="7478" y="58126"/>
                  </a:lnTo>
                  <a:lnTo>
                    <a:pt x="0" y="95173"/>
                  </a:lnTo>
                  <a:lnTo>
                    <a:pt x="0" y="300990"/>
                  </a:lnTo>
                  <a:lnTo>
                    <a:pt x="521893" y="300990"/>
                  </a:lnTo>
                  <a:lnTo>
                    <a:pt x="558942" y="293511"/>
                  </a:lnTo>
                  <a:lnTo>
                    <a:pt x="589199" y="273115"/>
                  </a:lnTo>
                  <a:lnTo>
                    <a:pt x="609599" y="242863"/>
                  </a:lnTo>
                  <a:lnTo>
                    <a:pt x="617080" y="205816"/>
                  </a:lnTo>
                  <a:lnTo>
                    <a:pt x="617080" y="0"/>
                  </a:lnTo>
                  <a:close/>
                </a:path>
              </a:pathLst>
            </a:custGeom>
            <a:solidFill>
              <a:srgbClr val="FFFFFF"/>
            </a:solidFill>
          </p:spPr>
          <p:txBody>
            <a:bodyPr wrap="square" lIns="0" tIns="0" rIns="0" bIns="0" rtlCol="0"/>
            <a:lstStyle/>
            <a:p>
              <a:endParaRPr/>
            </a:p>
          </p:txBody>
        </p:sp>
        <p:sp>
          <p:nvSpPr>
            <p:cNvPr id="60" name="object 60"/>
            <p:cNvSpPr/>
            <p:nvPr/>
          </p:nvSpPr>
          <p:spPr>
            <a:xfrm>
              <a:off x="7528100" y="1523024"/>
              <a:ext cx="617220" cy="300990"/>
            </a:xfrm>
            <a:custGeom>
              <a:avLst/>
              <a:gdLst/>
              <a:ahLst/>
              <a:cxnLst/>
              <a:rect l="l" t="t" r="r" b="b"/>
              <a:pathLst>
                <a:path w="617220" h="300989">
                  <a:moveTo>
                    <a:pt x="95173" y="0"/>
                  </a:moveTo>
                  <a:lnTo>
                    <a:pt x="617080" y="0"/>
                  </a:lnTo>
                  <a:lnTo>
                    <a:pt x="617080" y="205816"/>
                  </a:lnTo>
                  <a:lnTo>
                    <a:pt x="609599" y="242863"/>
                  </a:lnTo>
                  <a:lnTo>
                    <a:pt x="589199" y="273115"/>
                  </a:lnTo>
                  <a:lnTo>
                    <a:pt x="558942" y="293511"/>
                  </a:lnTo>
                  <a:lnTo>
                    <a:pt x="521893" y="300990"/>
                  </a:lnTo>
                  <a:lnTo>
                    <a:pt x="0" y="300990"/>
                  </a:lnTo>
                  <a:lnTo>
                    <a:pt x="0" y="95173"/>
                  </a:lnTo>
                  <a:lnTo>
                    <a:pt x="7478" y="58126"/>
                  </a:lnTo>
                  <a:lnTo>
                    <a:pt x="27874" y="27874"/>
                  </a:lnTo>
                  <a:lnTo>
                    <a:pt x="58126" y="7478"/>
                  </a:lnTo>
                  <a:lnTo>
                    <a:pt x="95173" y="0"/>
                  </a:lnTo>
                  <a:close/>
                </a:path>
              </a:pathLst>
            </a:custGeom>
            <a:ln w="12700">
              <a:solidFill>
                <a:srgbClr val="9F23E1"/>
              </a:solidFill>
            </a:ln>
          </p:spPr>
          <p:txBody>
            <a:bodyPr wrap="square" lIns="0" tIns="0" rIns="0" bIns="0" rtlCol="0"/>
            <a:lstStyle/>
            <a:p>
              <a:endParaRPr/>
            </a:p>
          </p:txBody>
        </p:sp>
      </p:grpSp>
      <p:sp>
        <p:nvSpPr>
          <p:cNvPr id="61" name="object 61"/>
          <p:cNvSpPr txBox="1"/>
          <p:nvPr/>
        </p:nvSpPr>
        <p:spPr>
          <a:xfrm>
            <a:off x="7630640" y="1583095"/>
            <a:ext cx="412750" cy="102235"/>
          </a:xfrm>
          <a:prstGeom prst="rect">
            <a:avLst/>
          </a:prstGeom>
        </p:spPr>
        <p:txBody>
          <a:bodyPr vert="horz" wrap="square" lIns="0" tIns="13335" rIns="0" bIns="0" rtlCol="0">
            <a:spAutoFit/>
          </a:bodyPr>
          <a:lstStyle/>
          <a:p>
            <a:pPr marL="12700">
              <a:lnSpc>
                <a:spcPct val="100000"/>
              </a:lnSpc>
              <a:spcBef>
                <a:spcPts val="105"/>
              </a:spcBef>
            </a:pPr>
            <a:r>
              <a:rPr sz="500" b="1" dirty="0">
                <a:solidFill>
                  <a:srgbClr val="181B1F"/>
                </a:solidFill>
                <a:latin typeface="Arial"/>
                <a:cs typeface="Arial"/>
              </a:rPr>
              <a:t>24Q4:</a:t>
            </a:r>
            <a:r>
              <a:rPr sz="500" b="1" spc="-20" dirty="0">
                <a:solidFill>
                  <a:srgbClr val="181B1F"/>
                </a:solidFill>
                <a:latin typeface="Arial"/>
                <a:cs typeface="Arial"/>
              </a:rPr>
              <a:t> </a:t>
            </a:r>
            <a:r>
              <a:rPr sz="500" b="1" spc="-10" dirty="0">
                <a:solidFill>
                  <a:srgbClr val="9F23E1"/>
                </a:solidFill>
                <a:latin typeface="Arial"/>
                <a:cs typeface="Arial"/>
              </a:rPr>
              <a:t>Moffitt</a:t>
            </a:r>
            <a:endParaRPr sz="500">
              <a:latin typeface="Arial"/>
              <a:cs typeface="Arial"/>
            </a:endParaRPr>
          </a:p>
        </p:txBody>
      </p:sp>
      <p:sp>
        <p:nvSpPr>
          <p:cNvPr id="63" name="object 63"/>
          <p:cNvSpPr txBox="1"/>
          <p:nvPr/>
        </p:nvSpPr>
        <p:spPr>
          <a:xfrm>
            <a:off x="296500" y="4649116"/>
            <a:ext cx="3505835" cy="111125"/>
          </a:xfrm>
          <a:prstGeom prst="rect">
            <a:avLst/>
          </a:prstGeom>
        </p:spPr>
        <p:txBody>
          <a:bodyPr vert="horz" wrap="square" lIns="0" tIns="5080" rIns="0" bIns="0" rtlCol="0">
            <a:spAutoFit/>
          </a:bodyPr>
          <a:lstStyle/>
          <a:p>
            <a:pPr marL="12700">
              <a:lnSpc>
                <a:spcPct val="100000"/>
              </a:lnSpc>
              <a:spcBef>
                <a:spcPts val="40"/>
              </a:spcBef>
            </a:pPr>
            <a:r>
              <a:rPr sz="600" dirty="0">
                <a:latin typeface="Arial"/>
                <a:cs typeface="Arial"/>
              </a:rPr>
              <a:t>24H2,</a:t>
            </a:r>
            <a:r>
              <a:rPr sz="600" spc="-15" dirty="0">
                <a:latin typeface="Arial"/>
                <a:cs typeface="Arial"/>
              </a:rPr>
              <a:t> </a:t>
            </a:r>
            <a:r>
              <a:rPr sz="600" dirty="0">
                <a:latin typeface="Arial"/>
                <a:cs typeface="Arial"/>
              </a:rPr>
              <a:t>their</a:t>
            </a:r>
            <a:r>
              <a:rPr sz="600" spc="-35" dirty="0">
                <a:latin typeface="Arial"/>
                <a:cs typeface="Arial"/>
              </a:rPr>
              <a:t> </a:t>
            </a:r>
            <a:r>
              <a:rPr sz="600" dirty="0">
                <a:latin typeface="Arial"/>
                <a:cs typeface="Arial"/>
              </a:rPr>
              <a:t>combined</a:t>
            </a:r>
            <a:r>
              <a:rPr sz="600" spc="10" dirty="0">
                <a:latin typeface="Arial"/>
                <a:cs typeface="Arial"/>
              </a:rPr>
              <a:t> </a:t>
            </a:r>
            <a:r>
              <a:rPr sz="600" dirty="0">
                <a:latin typeface="Arial"/>
                <a:cs typeface="Arial"/>
              </a:rPr>
              <a:t>~2.7%</a:t>
            </a:r>
            <a:r>
              <a:rPr sz="600" spc="-15" dirty="0">
                <a:latin typeface="Arial"/>
                <a:cs typeface="Arial"/>
              </a:rPr>
              <a:t> </a:t>
            </a:r>
            <a:r>
              <a:rPr sz="600" dirty="0">
                <a:latin typeface="Arial"/>
                <a:cs typeface="Arial"/>
              </a:rPr>
              <a:t>oncologist</a:t>
            </a:r>
            <a:r>
              <a:rPr sz="600" spc="-25" dirty="0">
                <a:latin typeface="Arial"/>
                <a:cs typeface="Arial"/>
              </a:rPr>
              <a:t> </a:t>
            </a:r>
            <a:r>
              <a:rPr sz="600" spc="-10" dirty="0">
                <a:latin typeface="Arial"/>
                <a:cs typeface="Arial"/>
              </a:rPr>
              <a:t>exposure</a:t>
            </a:r>
            <a:r>
              <a:rPr sz="600" spc="-15" dirty="0">
                <a:latin typeface="Arial"/>
                <a:cs typeface="Arial"/>
              </a:rPr>
              <a:t> </a:t>
            </a:r>
            <a:r>
              <a:rPr sz="600" dirty="0">
                <a:latin typeface="Arial"/>
                <a:cs typeface="Arial"/>
              </a:rPr>
              <a:t>is</a:t>
            </a:r>
            <a:r>
              <a:rPr sz="600" spc="-25" dirty="0">
                <a:latin typeface="Arial"/>
                <a:cs typeface="Arial"/>
              </a:rPr>
              <a:t> </a:t>
            </a:r>
            <a:r>
              <a:rPr sz="600" dirty="0">
                <a:latin typeface="Arial"/>
                <a:cs typeface="Arial"/>
              </a:rPr>
              <a:t>no</a:t>
            </a:r>
            <a:r>
              <a:rPr sz="600" spc="-15" dirty="0">
                <a:latin typeface="Arial"/>
                <a:cs typeface="Arial"/>
              </a:rPr>
              <a:t> </a:t>
            </a:r>
            <a:r>
              <a:rPr sz="600" dirty="0">
                <a:latin typeface="Arial"/>
                <a:cs typeface="Arial"/>
              </a:rPr>
              <a:t>longer</a:t>
            </a:r>
            <a:r>
              <a:rPr sz="600" spc="-20" dirty="0">
                <a:latin typeface="Arial"/>
                <a:cs typeface="Arial"/>
              </a:rPr>
              <a:t> </a:t>
            </a:r>
            <a:r>
              <a:rPr sz="600" dirty="0">
                <a:latin typeface="Arial"/>
                <a:cs typeface="Arial"/>
              </a:rPr>
              <a:t>factored</a:t>
            </a:r>
            <a:r>
              <a:rPr sz="600" spc="-25" dirty="0">
                <a:latin typeface="Arial"/>
                <a:cs typeface="Arial"/>
              </a:rPr>
              <a:t> </a:t>
            </a:r>
            <a:r>
              <a:rPr sz="600" dirty="0">
                <a:latin typeface="Arial"/>
                <a:cs typeface="Arial"/>
              </a:rPr>
              <a:t>into</a:t>
            </a:r>
            <a:r>
              <a:rPr sz="600" spc="-20" dirty="0">
                <a:latin typeface="Arial"/>
                <a:cs typeface="Arial"/>
              </a:rPr>
              <a:t> </a:t>
            </a:r>
            <a:r>
              <a:rPr sz="600" dirty="0">
                <a:latin typeface="Arial"/>
                <a:cs typeface="Arial"/>
              </a:rPr>
              <a:t>overall</a:t>
            </a:r>
            <a:r>
              <a:rPr sz="600" spc="-30" dirty="0">
                <a:latin typeface="Arial"/>
                <a:cs typeface="Arial"/>
              </a:rPr>
              <a:t> </a:t>
            </a:r>
            <a:r>
              <a:rPr sz="600" dirty="0">
                <a:latin typeface="Arial"/>
                <a:cs typeface="Arial"/>
              </a:rPr>
              <a:t>pathways</a:t>
            </a:r>
            <a:r>
              <a:rPr sz="600" spc="10" dirty="0">
                <a:latin typeface="Arial"/>
                <a:cs typeface="Arial"/>
              </a:rPr>
              <a:t> </a:t>
            </a:r>
            <a:r>
              <a:rPr sz="600" spc="-10" dirty="0">
                <a:latin typeface="Arial"/>
                <a:cs typeface="Arial"/>
              </a:rPr>
              <a:t>exposure.</a:t>
            </a:r>
            <a:endParaRPr sz="600">
              <a:latin typeface="Arial"/>
              <a:cs typeface="Arial"/>
            </a:endParaRPr>
          </a:p>
        </p:txBody>
      </p:sp>
      <p:sp>
        <p:nvSpPr>
          <p:cNvPr id="64" name="object 64"/>
          <p:cNvSpPr txBox="1"/>
          <p:nvPr/>
        </p:nvSpPr>
        <p:spPr>
          <a:xfrm>
            <a:off x="301472" y="4812148"/>
            <a:ext cx="95885" cy="167005"/>
          </a:xfrm>
          <a:prstGeom prst="rect">
            <a:avLst/>
          </a:prstGeom>
        </p:spPr>
        <p:txBody>
          <a:bodyPr vert="horz" wrap="square" lIns="0" tIns="0" rIns="0" bIns="0" rtlCol="0">
            <a:spAutoFit/>
          </a:bodyPr>
          <a:lstStyle/>
          <a:p>
            <a:pPr marL="12700">
              <a:lnSpc>
                <a:spcPct val="100000"/>
              </a:lnSpc>
            </a:pPr>
            <a:r>
              <a:rPr sz="1000" spc="-50" dirty="0">
                <a:solidFill>
                  <a:srgbClr val="065BAA"/>
                </a:solidFill>
                <a:latin typeface="Arial"/>
                <a:cs typeface="Arial"/>
              </a:rPr>
              <a:t>6</a:t>
            </a:r>
            <a:endParaRPr sz="1000">
              <a:latin typeface="Arial"/>
              <a:cs typeface="Arial"/>
            </a:endParaRPr>
          </a:p>
        </p:txBody>
      </p:sp>
      <p:sp>
        <p:nvSpPr>
          <p:cNvPr id="65" name="object 6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62" name="object 62"/>
          <p:cNvSpPr txBox="1"/>
          <p:nvPr/>
        </p:nvSpPr>
        <p:spPr>
          <a:xfrm>
            <a:off x="7594091" y="1659265"/>
            <a:ext cx="482600"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181B1F"/>
                </a:solidFill>
                <a:latin typeface="Arial"/>
                <a:cs typeface="Arial"/>
              </a:rPr>
              <a:t>pauses</a:t>
            </a:r>
            <a:r>
              <a:rPr sz="500" spc="-15" dirty="0">
                <a:solidFill>
                  <a:srgbClr val="181B1F"/>
                </a:solidFill>
                <a:latin typeface="Arial"/>
                <a:cs typeface="Arial"/>
              </a:rPr>
              <a:t> </a:t>
            </a:r>
            <a:r>
              <a:rPr sz="500" spc="-10" dirty="0">
                <a:solidFill>
                  <a:srgbClr val="181B1F"/>
                </a:solidFill>
                <a:latin typeface="Arial"/>
                <a:cs typeface="Arial"/>
              </a:rPr>
              <a:t>program</a:t>
            </a:r>
            <a:endParaRPr sz="5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6068" y="392376"/>
            <a:ext cx="8229600" cy="453390"/>
          </a:xfrm>
          <a:prstGeom prst="rect">
            <a:avLst/>
          </a:prstGeom>
        </p:spPr>
        <p:txBody>
          <a:bodyPr vert="horz" wrap="square" lIns="0" tIns="13335" rIns="0" bIns="0" rtlCol="0">
            <a:spAutoFit/>
          </a:bodyPr>
          <a:lstStyle/>
          <a:p>
            <a:pPr marL="25400" marR="17780" indent="-635">
              <a:lnSpc>
                <a:spcPct val="100000"/>
              </a:lnSpc>
              <a:spcBef>
                <a:spcPts val="105"/>
              </a:spcBef>
            </a:pPr>
            <a:r>
              <a:rPr dirty="0"/>
              <a:t>In</a:t>
            </a:r>
            <a:r>
              <a:rPr spc="15" dirty="0"/>
              <a:t> </a:t>
            </a:r>
            <a:r>
              <a:rPr dirty="0"/>
              <a:t>Q4</a:t>
            </a:r>
            <a:r>
              <a:rPr spc="40" dirty="0"/>
              <a:t> </a:t>
            </a:r>
            <a:r>
              <a:rPr dirty="0"/>
              <a:t>2024,</a:t>
            </a:r>
            <a:r>
              <a:rPr spc="5" dirty="0"/>
              <a:t> </a:t>
            </a:r>
            <a:r>
              <a:rPr dirty="0"/>
              <a:t>overall</a:t>
            </a:r>
            <a:r>
              <a:rPr spc="-10" dirty="0"/>
              <a:t> </a:t>
            </a:r>
            <a:r>
              <a:rPr dirty="0"/>
              <a:t>exposure to</a:t>
            </a:r>
            <a:r>
              <a:rPr spc="35" dirty="0"/>
              <a:t> </a:t>
            </a:r>
            <a:r>
              <a:rPr dirty="0"/>
              <a:t>3</a:t>
            </a:r>
            <a:r>
              <a:rPr sz="1350" baseline="24691" dirty="0"/>
              <a:t>rd</a:t>
            </a:r>
            <a:r>
              <a:rPr sz="1350" spc="270" baseline="24691" dirty="0"/>
              <a:t> </a:t>
            </a:r>
            <a:r>
              <a:rPr sz="1400" dirty="0"/>
              <a:t>party</a:t>
            </a:r>
            <a:r>
              <a:rPr sz="1400" spc="10" dirty="0"/>
              <a:t> </a:t>
            </a:r>
            <a:r>
              <a:rPr sz="1400" dirty="0"/>
              <a:t>pathways</a:t>
            </a:r>
            <a:r>
              <a:rPr sz="1400" spc="40" dirty="0"/>
              <a:t> </a:t>
            </a:r>
            <a:r>
              <a:rPr sz="1400" dirty="0"/>
              <a:t>decreased</a:t>
            </a:r>
            <a:r>
              <a:rPr sz="1400" spc="-5" dirty="0"/>
              <a:t> </a:t>
            </a:r>
            <a:r>
              <a:rPr sz="1400" dirty="0"/>
              <a:t>mainly due</a:t>
            </a:r>
            <a:r>
              <a:rPr sz="1400" spc="25" dirty="0"/>
              <a:t> </a:t>
            </a:r>
            <a:r>
              <a:rPr sz="1400" dirty="0"/>
              <a:t>to</a:t>
            </a:r>
            <a:r>
              <a:rPr sz="1400" spc="35" dirty="0"/>
              <a:t> </a:t>
            </a:r>
            <a:r>
              <a:rPr sz="1400" dirty="0"/>
              <a:t>Moffitt pausing</a:t>
            </a:r>
            <a:r>
              <a:rPr sz="1400" spc="-5" dirty="0"/>
              <a:t> </a:t>
            </a:r>
            <a:r>
              <a:rPr sz="1400" spc="-10" dirty="0"/>
              <a:t>their </a:t>
            </a:r>
            <a:r>
              <a:rPr sz="1400" dirty="0"/>
              <a:t>pathways</a:t>
            </a:r>
            <a:r>
              <a:rPr sz="1400" spc="20" dirty="0"/>
              <a:t> </a:t>
            </a:r>
            <a:r>
              <a:rPr sz="1400" dirty="0"/>
              <a:t>program;</a:t>
            </a:r>
            <a:r>
              <a:rPr sz="1400" spc="-10" dirty="0"/>
              <a:t> </a:t>
            </a:r>
            <a:r>
              <a:rPr sz="1400" dirty="0"/>
              <a:t>one</a:t>
            </a:r>
            <a:r>
              <a:rPr sz="1400" spc="10" dirty="0"/>
              <a:t> </a:t>
            </a:r>
            <a:r>
              <a:rPr sz="1400" dirty="0"/>
              <a:t>former</a:t>
            </a:r>
            <a:r>
              <a:rPr sz="1400" spc="5" dirty="0"/>
              <a:t> </a:t>
            </a:r>
            <a:r>
              <a:rPr sz="1400" dirty="0"/>
              <a:t>Value</a:t>
            </a:r>
            <a:r>
              <a:rPr sz="1400" spc="-15" dirty="0"/>
              <a:t> </a:t>
            </a:r>
            <a:r>
              <a:rPr sz="1400" dirty="0"/>
              <a:t>Pathways</a:t>
            </a:r>
            <a:r>
              <a:rPr sz="1400" spc="25" dirty="0"/>
              <a:t> </a:t>
            </a:r>
            <a:r>
              <a:rPr sz="1400" dirty="0"/>
              <a:t>user</a:t>
            </a:r>
            <a:r>
              <a:rPr sz="1400" spc="20" dirty="0"/>
              <a:t> </a:t>
            </a:r>
            <a:r>
              <a:rPr sz="1400" dirty="0"/>
              <a:t>switched</a:t>
            </a:r>
            <a:r>
              <a:rPr sz="1400" spc="-5" dirty="0"/>
              <a:t> </a:t>
            </a:r>
            <a:r>
              <a:rPr sz="1400" dirty="0"/>
              <a:t>to</a:t>
            </a:r>
            <a:r>
              <a:rPr sz="1400" spc="15" dirty="0"/>
              <a:t> </a:t>
            </a:r>
            <a:r>
              <a:rPr sz="1400" dirty="0"/>
              <a:t>ClinicalPath</a:t>
            </a:r>
            <a:r>
              <a:rPr sz="1400" spc="-15" dirty="0"/>
              <a:t> </a:t>
            </a:r>
            <a:r>
              <a:rPr sz="1400" dirty="0"/>
              <a:t>in</a:t>
            </a:r>
            <a:r>
              <a:rPr sz="1400" spc="20" dirty="0"/>
              <a:t> </a:t>
            </a:r>
            <a:r>
              <a:rPr sz="1400" dirty="0"/>
              <a:t>Q4</a:t>
            </a:r>
            <a:r>
              <a:rPr sz="1400" spc="10" dirty="0"/>
              <a:t> </a:t>
            </a:r>
            <a:r>
              <a:rPr sz="1400" dirty="0"/>
              <a:t>2024</a:t>
            </a:r>
            <a:r>
              <a:rPr sz="1400" spc="-5" dirty="0"/>
              <a:t> </a:t>
            </a:r>
            <a:r>
              <a:rPr sz="1400" spc="-10" dirty="0"/>
              <a:t>(AHN)</a:t>
            </a:r>
            <a:endParaRPr sz="1400"/>
          </a:p>
        </p:txBody>
      </p:sp>
      <p:sp>
        <p:nvSpPr>
          <p:cNvPr id="3" name="object 3"/>
          <p:cNvSpPr txBox="1"/>
          <p:nvPr/>
        </p:nvSpPr>
        <p:spPr>
          <a:xfrm>
            <a:off x="253170" y="4232647"/>
            <a:ext cx="6357620" cy="532130"/>
          </a:xfrm>
          <a:prstGeom prst="rect">
            <a:avLst/>
          </a:prstGeom>
        </p:spPr>
        <p:txBody>
          <a:bodyPr vert="horz" wrap="square" lIns="0" tIns="37465" rIns="0" bIns="0" rtlCol="0">
            <a:spAutoFit/>
          </a:bodyPr>
          <a:lstStyle/>
          <a:p>
            <a:pPr marL="12700">
              <a:lnSpc>
                <a:spcPct val="100000"/>
              </a:lnSpc>
              <a:spcBef>
                <a:spcPts val="295"/>
              </a:spcBef>
            </a:pPr>
            <a:r>
              <a:rPr sz="600" dirty="0">
                <a:latin typeface="Arial"/>
                <a:cs typeface="Arial"/>
              </a:rPr>
              <a:t>*Optum</a:t>
            </a:r>
            <a:r>
              <a:rPr sz="600" spc="-25" dirty="0">
                <a:latin typeface="Arial"/>
                <a:cs typeface="Arial"/>
              </a:rPr>
              <a:t> </a:t>
            </a:r>
            <a:r>
              <a:rPr sz="600" dirty="0">
                <a:latin typeface="Arial"/>
                <a:cs typeface="Arial"/>
              </a:rPr>
              <a:t>(part</a:t>
            </a:r>
            <a:r>
              <a:rPr sz="600" spc="-25" dirty="0">
                <a:latin typeface="Arial"/>
                <a:cs typeface="Arial"/>
              </a:rPr>
              <a:t> </a:t>
            </a:r>
            <a:r>
              <a:rPr sz="600" dirty="0">
                <a:latin typeface="Arial"/>
                <a:cs typeface="Arial"/>
              </a:rPr>
              <a:t>of</a:t>
            </a:r>
            <a:r>
              <a:rPr sz="600" spc="-20" dirty="0">
                <a:latin typeface="Arial"/>
                <a:cs typeface="Arial"/>
              </a:rPr>
              <a:t> </a:t>
            </a:r>
            <a:r>
              <a:rPr sz="600" spc="-10" dirty="0">
                <a:latin typeface="Arial"/>
                <a:cs typeface="Arial"/>
              </a:rPr>
              <a:t>UnitedHealth</a:t>
            </a:r>
            <a:r>
              <a:rPr sz="600" spc="-20" dirty="0">
                <a:latin typeface="Arial"/>
                <a:cs typeface="Arial"/>
              </a:rPr>
              <a:t> </a:t>
            </a:r>
            <a:r>
              <a:rPr sz="600" dirty="0">
                <a:latin typeface="Arial"/>
                <a:cs typeface="Arial"/>
              </a:rPr>
              <a:t>Group)</a:t>
            </a:r>
            <a:r>
              <a:rPr sz="600" spc="-20"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are</a:t>
            </a:r>
            <a:r>
              <a:rPr sz="600" spc="-10" dirty="0">
                <a:latin typeface="Arial"/>
                <a:cs typeface="Arial"/>
              </a:rPr>
              <a:t> </a:t>
            </a:r>
            <a:r>
              <a:rPr sz="600" dirty="0">
                <a:latin typeface="Arial"/>
                <a:cs typeface="Arial"/>
              </a:rPr>
              <a:t>considered</a:t>
            </a:r>
            <a:r>
              <a:rPr sz="600" spc="-20" dirty="0">
                <a:latin typeface="Arial"/>
                <a:cs typeface="Arial"/>
              </a:rPr>
              <a:t> </a:t>
            </a:r>
            <a:r>
              <a:rPr sz="600" dirty="0">
                <a:latin typeface="Arial"/>
                <a:cs typeface="Arial"/>
              </a:rPr>
              <a:t>as</a:t>
            </a:r>
            <a:r>
              <a:rPr sz="600" spc="-15" dirty="0">
                <a:latin typeface="Arial"/>
                <a:cs typeface="Arial"/>
              </a:rPr>
              <a:t> </a:t>
            </a:r>
            <a:r>
              <a:rPr sz="600" dirty="0">
                <a:latin typeface="Arial"/>
                <a:cs typeface="Arial"/>
              </a:rPr>
              <a:t>a</a:t>
            </a:r>
            <a:r>
              <a:rPr sz="600" spc="-20" dirty="0">
                <a:latin typeface="Arial"/>
                <a:cs typeface="Arial"/>
              </a:rPr>
              <a:t> </a:t>
            </a:r>
            <a:r>
              <a:rPr sz="600" dirty="0">
                <a:latin typeface="Arial"/>
                <a:cs typeface="Arial"/>
              </a:rPr>
              <a:t>UHC </a:t>
            </a:r>
            <a:r>
              <a:rPr sz="600" spc="-10" dirty="0">
                <a:latin typeface="Arial"/>
                <a:cs typeface="Arial"/>
              </a:rPr>
              <a:t>sub-</a:t>
            </a:r>
            <a:r>
              <a:rPr sz="600" dirty="0">
                <a:latin typeface="Arial"/>
                <a:cs typeface="Arial"/>
              </a:rPr>
              <a:t>program</a:t>
            </a:r>
            <a:r>
              <a:rPr sz="600" spc="-25" dirty="0">
                <a:latin typeface="Arial"/>
                <a:cs typeface="Arial"/>
              </a:rPr>
              <a:t> </a:t>
            </a:r>
            <a:r>
              <a:rPr sz="600" dirty="0">
                <a:latin typeface="Arial"/>
                <a:cs typeface="Arial"/>
              </a:rPr>
              <a:t>given</a:t>
            </a:r>
            <a:r>
              <a:rPr sz="600" spc="-10" dirty="0">
                <a:latin typeface="Arial"/>
                <a:cs typeface="Arial"/>
              </a:rPr>
              <a:t> </a:t>
            </a:r>
            <a:r>
              <a:rPr sz="600" dirty="0">
                <a:latin typeface="Arial"/>
                <a:cs typeface="Arial"/>
              </a:rPr>
              <a:t>separate</a:t>
            </a:r>
            <a:r>
              <a:rPr sz="600" spc="-20" dirty="0">
                <a:latin typeface="Arial"/>
                <a:cs typeface="Arial"/>
              </a:rPr>
              <a:t> </a:t>
            </a:r>
            <a:r>
              <a:rPr sz="600" dirty="0">
                <a:latin typeface="Arial"/>
                <a:cs typeface="Arial"/>
              </a:rPr>
              <a:t>portal</a:t>
            </a:r>
            <a:r>
              <a:rPr sz="600" spc="-15" dirty="0">
                <a:latin typeface="Arial"/>
                <a:cs typeface="Arial"/>
              </a:rPr>
              <a:t> </a:t>
            </a:r>
            <a:r>
              <a:rPr sz="600" dirty="0">
                <a:latin typeface="Arial"/>
                <a:cs typeface="Arial"/>
              </a:rPr>
              <a:t>and</a:t>
            </a:r>
            <a:r>
              <a:rPr sz="600" spc="-10" dirty="0">
                <a:latin typeface="Arial"/>
                <a:cs typeface="Arial"/>
              </a:rPr>
              <a:t> </a:t>
            </a:r>
            <a:r>
              <a:rPr sz="600" dirty="0">
                <a:latin typeface="Arial"/>
                <a:cs typeface="Arial"/>
              </a:rPr>
              <a:t>slightly</a:t>
            </a:r>
            <a:r>
              <a:rPr sz="600" spc="-40" dirty="0">
                <a:latin typeface="Arial"/>
                <a:cs typeface="Arial"/>
              </a:rPr>
              <a:t> </a:t>
            </a:r>
            <a:r>
              <a:rPr sz="600" dirty="0">
                <a:latin typeface="Arial"/>
                <a:cs typeface="Arial"/>
              </a:rPr>
              <a:t>different</a:t>
            </a:r>
            <a:r>
              <a:rPr sz="600" spc="-35" dirty="0">
                <a:latin typeface="Arial"/>
                <a:cs typeface="Arial"/>
              </a:rPr>
              <a:t> </a:t>
            </a:r>
            <a:r>
              <a:rPr sz="600" dirty="0">
                <a:latin typeface="Arial"/>
                <a:cs typeface="Arial"/>
              </a:rPr>
              <a:t>pathways</a:t>
            </a:r>
            <a:r>
              <a:rPr sz="600" spc="-5" dirty="0">
                <a:latin typeface="Arial"/>
                <a:cs typeface="Arial"/>
              </a:rPr>
              <a:t> </a:t>
            </a:r>
            <a:r>
              <a:rPr sz="600" dirty="0">
                <a:latin typeface="Arial"/>
                <a:cs typeface="Arial"/>
              </a:rPr>
              <a:t>content</a:t>
            </a:r>
            <a:r>
              <a:rPr sz="600" spc="-20" dirty="0">
                <a:latin typeface="Arial"/>
                <a:cs typeface="Arial"/>
              </a:rPr>
              <a:t> </a:t>
            </a:r>
            <a:r>
              <a:rPr sz="600" dirty="0">
                <a:latin typeface="Arial"/>
                <a:cs typeface="Arial"/>
              </a:rPr>
              <a:t>in</a:t>
            </a:r>
            <a:r>
              <a:rPr sz="600" spc="-20" dirty="0">
                <a:latin typeface="Arial"/>
                <a:cs typeface="Arial"/>
              </a:rPr>
              <a:t> </a:t>
            </a:r>
            <a:r>
              <a:rPr sz="600" dirty="0">
                <a:latin typeface="Arial"/>
                <a:cs typeface="Arial"/>
              </a:rPr>
              <a:t>some</a:t>
            </a:r>
            <a:r>
              <a:rPr sz="600" spc="10" dirty="0">
                <a:latin typeface="Arial"/>
                <a:cs typeface="Arial"/>
              </a:rPr>
              <a:t> </a:t>
            </a:r>
            <a:r>
              <a:rPr sz="600" dirty="0">
                <a:latin typeface="Arial"/>
                <a:cs typeface="Arial"/>
              </a:rPr>
              <a:t>TAs</a:t>
            </a:r>
            <a:r>
              <a:rPr sz="600" spc="-25" dirty="0">
                <a:latin typeface="Arial"/>
                <a:cs typeface="Arial"/>
              </a:rPr>
              <a:t> </a:t>
            </a:r>
            <a:r>
              <a:rPr sz="600" dirty="0">
                <a:latin typeface="Arial"/>
                <a:cs typeface="Arial"/>
              </a:rPr>
              <a:t>(~92%</a:t>
            </a:r>
            <a:r>
              <a:rPr sz="600" spc="-15" dirty="0">
                <a:latin typeface="Arial"/>
                <a:cs typeface="Arial"/>
              </a:rPr>
              <a:t> </a:t>
            </a:r>
            <a:r>
              <a:rPr sz="600" dirty="0">
                <a:latin typeface="Arial"/>
                <a:cs typeface="Arial"/>
              </a:rPr>
              <a:t>identical</a:t>
            </a:r>
            <a:r>
              <a:rPr sz="600" spc="-25" dirty="0">
                <a:latin typeface="Arial"/>
                <a:cs typeface="Arial"/>
              </a:rPr>
              <a:t> </a:t>
            </a:r>
            <a:r>
              <a:rPr sz="600" spc="-10" dirty="0">
                <a:latin typeface="Arial"/>
                <a:cs typeface="Arial"/>
              </a:rPr>
              <a:t>regimens)</a:t>
            </a:r>
            <a:endParaRPr sz="600">
              <a:latin typeface="Arial"/>
              <a:cs typeface="Arial"/>
            </a:endParaRPr>
          </a:p>
          <a:p>
            <a:pPr marL="54610">
              <a:lnSpc>
                <a:spcPct val="100000"/>
              </a:lnSpc>
              <a:spcBef>
                <a:spcPts val="195"/>
              </a:spcBef>
            </a:pPr>
            <a:r>
              <a:rPr sz="600" b="1" spc="-10" dirty="0">
                <a:solidFill>
                  <a:srgbClr val="181B1F"/>
                </a:solidFill>
                <a:latin typeface="Arial"/>
                <a:cs typeface="Arial"/>
              </a:rPr>
              <a:t>Notes:</a:t>
            </a:r>
            <a:endParaRPr sz="600">
              <a:latin typeface="Arial"/>
              <a:cs typeface="Arial"/>
            </a:endParaRPr>
          </a:p>
          <a:p>
            <a:pPr marL="180975" indent="-126364">
              <a:lnSpc>
                <a:spcPct val="100000"/>
              </a:lnSpc>
              <a:buChar char="•"/>
              <a:tabLst>
                <a:tab pos="180975" algn="l"/>
              </a:tabLst>
            </a:pPr>
            <a:r>
              <a:rPr sz="600" dirty="0">
                <a:solidFill>
                  <a:srgbClr val="181B1F"/>
                </a:solidFill>
                <a:latin typeface="Arial"/>
                <a:cs typeface="Arial"/>
              </a:rPr>
              <a:t>A</a:t>
            </a:r>
            <a:r>
              <a:rPr sz="600" spc="-5" dirty="0">
                <a:solidFill>
                  <a:srgbClr val="181B1F"/>
                </a:solidFill>
                <a:latin typeface="Arial"/>
                <a:cs typeface="Arial"/>
              </a:rPr>
              <a:t> </a:t>
            </a:r>
            <a:r>
              <a:rPr sz="600" dirty="0">
                <a:solidFill>
                  <a:srgbClr val="181B1F"/>
                </a:solidFill>
                <a:latin typeface="Arial"/>
                <a:cs typeface="Arial"/>
              </a:rPr>
              <a:t>complete</a:t>
            </a:r>
            <a:r>
              <a:rPr sz="600" spc="15" dirty="0">
                <a:solidFill>
                  <a:srgbClr val="181B1F"/>
                </a:solidFill>
                <a:latin typeface="Arial"/>
                <a:cs typeface="Arial"/>
              </a:rPr>
              <a:t> </a:t>
            </a:r>
            <a:r>
              <a:rPr sz="600" dirty="0">
                <a:solidFill>
                  <a:srgbClr val="181B1F"/>
                </a:solidFill>
                <a:latin typeface="Arial"/>
                <a:cs typeface="Arial"/>
              </a:rPr>
              <a:t>list</a:t>
            </a:r>
            <a:r>
              <a:rPr sz="600" spc="-25" dirty="0">
                <a:solidFill>
                  <a:srgbClr val="181B1F"/>
                </a:solidFill>
                <a:latin typeface="Arial"/>
                <a:cs typeface="Arial"/>
              </a:rPr>
              <a:t> </a:t>
            </a:r>
            <a:r>
              <a:rPr sz="600" dirty="0">
                <a:solidFill>
                  <a:srgbClr val="181B1F"/>
                </a:solidFill>
                <a:latin typeface="Arial"/>
                <a:cs typeface="Arial"/>
              </a:rPr>
              <a:t>of</a:t>
            </a:r>
            <a:r>
              <a:rPr sz="600" spc="-10" dirty="0">
                <a:solidFill>
                  <a:srgbClr val="181B1F"/>
                </a:solidFill>
                <a:latin typeface="Arial"/>
                <a:cs typeface="Arial"/>
              </a:rPr>
              <a:t> </a:t>
            </a:r>
            <a:r>
              <a:rPr sz="600" dirty="0">
                <a:solidFill>
                  <a:srgbClr val="181B1F"/>
                </a:solidFill>
                <a:latin typeface="Arial"/>
                <a:cs typeface="Arial"/>
              </a:rPr>
              <a:t>pathway</a:t>
            </a:r>
            <a:r>
              <a:rPr sz="600" spc="10" dirty="0">
                <a:solidFill>
                  <a:srgbClr val="181B1F"/>
                </a:solidFill>
                <a:latin typeface="Arial"/>
                <a:cs typeface="Arial"/>
              </a:rPr>
              <a:t> </a:t>
            </a:r>
            <a:r>
              <a:rPr sz="600" spc="-10" dirty="0">
                <a:solidFill>
                  <a:srgbClr val="181B1F"/>
                </a:solidFill>
                <a:latin typeface="Arial"/>
                <a:cs typeface="Arial"/>
              </a:rPr>
              <a:t>partnerships</a:t>
            </a:r>
            <a:r>
              <a:rPr sz="600" spc="-25" dirty="0">
                <a:solidFill>
                  <a:srgbClr val="181B1F"/>
                </a:solidFill>
                <a:latin typeface="Arial"/>
                <a:cs typeface="Arial"/>
              </a:rPr>
              <a:t> </a:t>
            </a:r>
            <a:r>
              <a:rPr sz="600" dirty="0">
                <a:solidFill>
                  <a:srgbClr val="181B1F"/>
                </a:solidFill>
                <a:latin typeface="Arial"/>
                <a:cs typeface="Arial"/>
              </a:rPr>
              <a:t>can be viewed</a:t>
            </a:r>
            <a:r>
              <a:rPr sz="600" spc="15" dirty="0">
                <a:solidFill>
                  <a:srgbClr val="181B1F"/>
                </a:solidFill>
                <a:latin typeface="Arial"/>
                <a:cs typeface="Arial"/>
              </a:rPr>
              <a:t> </a:t>
            </a:r>
            <a:r>
              <a:rPr sz="600" dirty="0">
                <a:solidFill>
                  <a:srgbClr val="181B1F"/>
                </a:solidFill>
                <a:latin typeface="Arial"/>
                <a:cs typeface="Arial"/>
              </a:rPr>
              <a:t>within our</a:t>
            </a:r>
            <a:r>
              <a:rPr sz="600" spc="-10" dirty="0">
                <a:solidFill>
                  <a:srgbClr val="181B1F"/>
                </a:solidFill>
                <a:latin typeface="Arial"/>
                <a:cs typeface="Arial"/>
              </a:rPr>
              <a:t> </a:t>
            </a:r>
            <a:r>
              <a:rPr sz="600" dirty="0">
                <a:solidFill>
                  <a:srgbClr val="181B1F"/>
                </a:solidFill>
                <a:latin typeface="Arial"/>
                <a:cs typeface="Arial"/>
              </a:rPr>
              <a:t>Web</a:t>
            </a:r>
            <a:r>
              <a:rPr sz="600" spc="-35" dirty="0">
                <a:solidFill>
                  <a:srgbClr val="181B1F"/>
                </a:solidFill>
                <a:latin typeface="Arial"/>
                <a:cs typeface="Arial"/>
              </a:rPr>
              <a:t> </a:t>
            </a:r>
            <a:r>
              <a:rPr sz="600" dirty="0">
                <a:solidFill>
                  <a:srgbClr val="181B1F"/>
                </a:solidFill>
                <a:latin typeface="Arial"/>
                <a:cs typeface="Arial"/>
              </a:rPr>
              <a:t>Tool</a:t>
            </a:r>
            <a:r>
              <a:rPr sz="600" spc="-15" dirty="0">
                <a:solidFill>
                  <a:srgbClr val="181B1F"/>
                </a:solidFill>
                <a:latin typeface="Arial"/>
                <a:cs typeface="Arial"/>
              </a:rPr>
              <a:t> </a:t>
            </a:r>
            <a:r>
              <a:rPr sz="600" spc="-10" dirty="0">
                <a:solidFill>
                  <a:srgbClr val="181B1F"/>
                </a:solidFill>
                <a:latin typeface="Arial"/>
                <a:cs typeface="Arial"/>
              </a:rPr>
              <a:t>(pulse-tools.com)</a:t>
            </a:r>
            <a:endParaRPr sz="600">
              <a:latin typeface="Arial"/>
              <a:cs typeface="Arial"/>
            </a:endParaRPr>
          </a:p>
          <a:p>
            <a:pPr marL="180975" indent="-126364">
              <a:lnSpc>
                <a:spcPct val="100000"/>
              </a:lnSpc>
              <a:buChar char="•"/>
              <a:tabLst>
                <a:tab pos="180975" algn="l"/>
              </a:tabLst>
            </a:pPr>
            <a:r>
              <a:rPr sz="600" dirty="0">
                <a:solidFill>
                  <a:srgbClr val="181B1F"/>
                </a:solidFill>
                <a:latin typeface="Arial"/>
                <a:cs typeface="Arial"/>
              </a:rPr>
              <a:t>Oncologist</a:t>
            </a:r>
            <a:r>
              <a:rPr sz="600" spc="-45" dirty="0">
                <a:solidFill>
                  <a:srgbClr val="181B1F"/>
                </a:solidFill>
                <a:latin typeface="Arial"/>
                <a:cs typeface="Arial"/>
              </a:rPr>
              <a:t> </a:t>
            </a:r>
            <a:r>
              <a:rPr sz="600" dirty="0">
                <a:solidFill>
                  <a:srgbClr val="181B1F"/>
                </a:solidFill>
                <a:latin typeface="Arial"/>
                <a:cs typeface="Arial"/>
              </a:rPr>
              <a:t>exposure</a:t>
            </a:r>
            <a:r>
              <a:rPr sz="600" spc="-10" dirty="0">
                <a:solidFill>
                  <a:srgbClr val="181B1F"/>
                </a:solidFill>
                <a:latin typeface="Arial"/>
                <a:cs typeface="Arial"/>
              </a:rPr>
              <a:t> </a:t>
            </a:r>
            <a:r>
              <a:rPr sz="600" dirty="0">
                <a:solidFill>
                  <a:srgbClr val="181B1F"/>
                </a:solidFill>
                <a:latin typeface="Arial"/>
                <a:cs typeface="Arial"/>
              </a:rPr>
              <a:t>between</a:t>
            </a:r>
            <a:r>
              <a:rPr sz="600" spc="-10" dirty="0">
                <a:solidFill>
                  <a:srgbClr val="181B1F"/>
                </a:solidFill>
                <a:latin typeface="Arial"/>
                <a:cs typeface="Arial"/>
              </a:rPr>
              <a:t> </a:t>
            </a:r>
            <a:r>
              <a:rPr sz="600" dirty="0">
                <a:solidFill>
                  <a:srgbClr val="181B1F"/>
                </a:solidFill>
                <a:latin typeface="Arial"/>
                <a:cs typeface="Arial"/>
              </a:rPr>
              <a:t>payer</a:t>
            </a:r>
            <a:r>
              <a:rPr sz="600" spc="-20" dirty="0">
                <a:solidFill>
                  <a:srgbClr val="181B1F"/>
                </a:solidFill>
                <a:latin typeface="Arial"/>
                <a:cs typeface="Arial"/>
              </a:rPr>
              <a:t> </a:t>
            </a:r>
            <a:r>
              <a:rPr sz="600" dirty="0">
                <a:solidFill>
                  <a:srgbClr val="181B1F"/>
                </a:solidFill>
                <a:latin typeface="Arial"/>
                <a:cs typeface="Arial"/>
              </a:rPr>
              <a:t>pathways</a:t>
            </a:r>
            <a:r>
              <a:rPr sz="600" spc="-10" dirty="0">
                <a:solidFill>
                  <a:srgbClr val="181B1F"/>
                </a:solidFill>
                <a:latin typeface="Arial"/>
                <a:cs typeface="Arial"/>
              </a:rPr>
              <a:t> </a:t>
            </a:r>
            <a:r>
              <a:rPr sz="600" dirty="0">
                <a:solidFill>
                  <a:srgbClr val="181B1F"/>
                </a:solidFill>
                <a:latin typeface="Arial"/>
                <a:cs typeface="Arial"/>
              </a:rPr>
              <a:t>&amp;</a:t>
            </a:r>
            <a:r>
              <a:rPr sz="600" spc="-30" dirty="0">
                <a:solidFill>
                  <a:srgbClr val="181B1F"/>
                </a:solidFill>
                <a:latin typeface="Arial"/>
                <a:cs typeface="Arial"/>
              </a:rPr>
              <a:t> </a:t>
            </a:r>
            <a:r>
              <a:rPr sz="600" dirty="0">
                <a:solidFill>
                  <a:srgbClr val="181B1F"/>
                </a:solidFill>
                <a:latin typeface="Arial"/>
                <a:cs typeface="Arial"/>
              </a:rPr>
              <a:t>provider</a:t>
            </a:r>
            <a:r>
              <a:rPr sz="600" spc="-40" dirty="0">
                <a:solidFill>
                  <a:srgbClr val="181B1F"/>
                </a:solidFill>
                <a:latin typeface="Arial"/>
                <a:cs typeface="Arial"/>
              </a:rPr>
              <a:t> </a:t>
            </a:r>
            <a:r>
              <a:rPr sz="600" dirty="0">
                <a:solidFill>
                  <a:srgbClr val="181B1F"/>
                </a:solidFill>
                <a:latin typeface="Arial"/>
                <a:cs typeface="Arial"/>
              </a:rPr>
              <a:t>pathways</a:t>
            </a:r>
            <a:r>
              <a:rPr sz="600" spc="-15" dirty="0">
                <a:solidFill>
                  <a:srgbClr val="181B1F"/>
                </a:solidFill>
                <a:latin typeface="Arial"/>
                <a:cs typeface="Arial"/>
              </a:rPr>
              <a:t> </a:t>
            </a:r>
            <a:r>
              <a:rPr sz="600" dirty="0">
                <a:solidFill>
                  <a:srgbClr val="181B1F"/>
                </a:solidFill>
                <a:latin typeface="Arial"/>
                <a:cs typeface="Arial"/>
              </a:rPr>
              <a:t>is</a:t>
            </a:r>
            <a:r>
              <a:rPr sz="600" spc="-35" dirty="0">
                <a:solidFill>
                  <a:srgbClr val="181B1F"/>
                </a:solidFill>
                <a:latin typeface="Arial"/>
                <a:cs typeface="Arial"/>
              </a:rPr>
              <a:t> </a:t>
            </a:r>
            <a:r>
              <a:rPr sz="600" dirty="0">
                <a:solidFill>
                  <a:srgbClr val="181B1F"/>
                </a:solidFill>
                <a:latin typeface="Arial"/>
                <a:cs typeface="Arial"/>
              </a:rPr>
              <a:t>not</a:t>
            </a:r>
            <a:r>
              <a:rPr sz="600" spc="-20" dirty="0">
                <a:solidFill>
                  <a:srgbClr val="181B1F"/>
                </a:solidFill>
                <a:latin typeface="Arial"/>
                <a:cs typeface="Arial"/>
              </a:rPr>
              <a:t> </a:t>
            </a:r>
            <a:r>
              <a:rPr sz="600" dirty="0">
                <a:solidFill>
                  <a:srgbClr val="181B1F"/>
                </a:solidFill>
                <a:latin typeface="Arial"/>
                <a:cs typeface="Arial"/>
              </a:rPr>
              <a:t>mutually</a:t>
            </a:r>
            <a:r>
              <a:rPr sz="600" spc="-25" dirty="0">
                <a:solidFill>
                  <a:srgbClr val="181B1F"/>
                </a:solidFill>
                <a:latin typeface="Arial"/>
                <a:cs typeface="Arial"/>
              </a:rPr>
              <a:t> </a:t>
            </a:r>
            <a:r>
              <a:rPr sz="600" dirty="0">
                <a:solidFill>
                  <a:srgbClr val="181B1F"/>
                </a:solidFill>
                <a:latin typeface="Arial"/>
                <a:cs typeface="Arial"/>
              </a:rPr>
              <a:t>exclusive;</a:t>
            </a:r>
            <a:r>
              <a:rPr sz="600" spc="-30" dirty="0">
                <a:solidFill>
                  <a:srgbClr val="181B1F"/>
                </a:solidFill>
                <a:latin typeface="Arial"/>
                <a:cs typeface="Arial"/>
              </a:rPr>
              <a:t> </a:t>
            </a:r>
            <a:r>
              <a:rPr sz="600" dirty="0">
                <a:solidFill>
                  <a:srgbClr val="181B1F"/>
                </a:solidFill>
                <a:latin typeface="Arial"/>
                <a:cs typeface="Arial"/>
              </a:rPr>
              <a:t>tumor</a:t>
            </a:r>
            <a:r>
              <a:rPr sz="600" spc="-10" dirty="0">
                <a:solidFill>
                  <a:srgbClr val="181B1F"/>
                </a:solidFill>
                <a:latin typeface="Arial"/>
                <a:cs typeface="Arial"/>
              </a:rPr>
              <a:t> </a:t>
            </a:r>
            <a:r>
              <a:rPr sz="600" dirty="0">
                <a:solidFill>
                  <a:srgbClr val="181B1F"/>
                </a:solidFill>
                <a:latin typeface="Arial"/>
                <a:cs typeface="Arial"/>
              </a:rPr>
              <a:t>coverage</a:t>
            </a:r>
            <a:r>
              <a:rPr sz="600" spc="-20" dirty="0">
                <a:solidFill>
                  <a:srgbClr val="181B1F"/>
                </a:solidFill>
                <a:latin typeface="Arial"/>
                <a:cs typeface="Arial"/>
              </a:rPr>
              <a:t> </a:t>
            </a:r>
            <a:r>
              <a:rPr sz="600" dirty="0">
                <a:solidFill>
                  <a:srgbClr val="181B1F"/>
                </a:solidFill>
                <a:latin typeface="Arial"/>
                <a:cs typeface="Arial"/>
              </a:rPr>
              <a:t>may</a:t>
            </a:r>
            <a:r>
              <a:rPr sz="600" spc="-15" dirty="0">
                <a:solidFill>
                  <a:srgbClr val="181B1F"/>
                </a:solidFill>
                <a:latin typeface="Arial"/>
                <a:cs typeface="Arial"/>
              </a:rPr>
              <a:t> </a:t>
            </a:r>
            <a:r>
              <a:rPr sz="600" dirty="0">
                <a:solidFill>
                  <a:srgbClr val="181B1F"/>
                </a:solidFill>
                <a:latin typeface="Arial"/>
                <a:cs typeface="Arial"/>
              </a:rPr>
              <a:t>also</a:t>
            </a:r>
            <a:r>
              <a:rPr sz="600" spc="-30" dirty="0">
                <a:solidFill>
                  <a:srgbClr val="181B1F"/>
                </a:solidFill>
                <a:latin typeface="Arial"/>
                <a:cs typeface="Arial"/>
              </a:rPr>
              <a:t> </a:t>
            </a:r>
            <a:r>
              <a:rPr sz="600" dirty="0">
                <a:solidFill>
                  <a:srgbClr val="181B1F"/>
                </a:solidFill>
                <a:latin typeface="Arial"/>
                <a:cs typeface="Arial"/>
              </a:rPr>
              <a:t>limit</a:t>
            </a:r>
            <a:r>
              <a:rPr sz="600" spc="-30" dirty="0">
                <a:solidFill>
                  <a:srgbClr val="181B1F"/>
                </a:solidFill>
                <a:latin typeface="Arial"/>
                <a:cs typeface="Arial"/>
              </a:rPr>
              <a:t> </a:t>
            </a:r>
            <a:r>
              <a:rPr sz="600" spc="-10" dirty="0">
                <a:solidFill>
                  <a:srgbClr val="181B1F"/>
                </a:solidFill>
                <a:latin typeface="Arial"/>
                <a:cs typeface="Arial"/>
              </a:rPr>
              <a:t>exposure</a:t>
            </a:r>
            <a:endParaRPr sz="600">
              <a:latin typeface="Arial"/>
              <a:cs typeface="Arial"/>
            </a:endParaRPr>
          </a:p>
          <a:p>
            <a:pPr marL="180975" indent="-126364">
              <a:lnSpc>
                <a:spcPct val="100000"/>
              </a:lnSpc>
              <a:buChar char="•"/>
              <a:tabLst>
                <a:tab pos="180975" algn="l"/>
              </a:tabLst>
            </a:pPr>
            <a:r>
              <a:rPr sz="600" dirty="0">
                <a:solidFill>
                  <a:srgbClr val="181B1F"/>
                </a:solidFill>
                <a:latin typeface="Arial"/>
                <a:cs typeface="Arial"/>
              </a:rPr>
              <a:t>Accounts</a:t>
            </a:r>
            <a:r>
              <a:rPr sz="600" spc="-15" dirty="0">
                <a:solidFill>
                  <a:srgbClr val="181B1F"/>
                </a:solidFill>
                <a:latin typeface="Arial"/>
                <a:cs typeface="Arial"/>
              </a:rPr>
              <a:t> </a:t>
            </a:r>
            <a:r>
              <a:rPr sz="600" dirty="0">
                <a:solidFill>
                  <a:srgbClr val="181B1F"/>
                </a:solidFill>
                <a:latin typeface="Arial"/>
                <a:cs typeface="Arial"/>
              </a:rPr>
              <a:t>with</a:t>
            </a:r>
            <a:r>
              <a:rPr sz="600" spc="-15" dirty="0">
                <a:solidFill>
                  <a:srgbClr val="181B1F"/>
                </a:solidFill>
                <a:latin typeface="Arial"/>
                <a:cs typeface="Arial"/>
              </a:rPr>
              <a:t> </a:t>
            </a:r>
            <a:r>
              <a:rPr sz="600" dirty="0">
                <a:solidFill>
                  <a:srgbClr val="181B1F"/>
                </a:solidFill>
                <a:latin typeface="Arial"/>
                <a:cs typeface="Arial"/>
              </a:rPr>
              <a:t>no</a:t>
            </a:r>
            <a:r>
              <a:rPr sz="600" spc="-10" dirty="0">
                <a:solidFill>
                  <a:srgbClr val="181B1F"/>
                </a:solidFill>
                <a:latin typeface="Arial"/>
                <a:cs typeface="Arial"/>
              </a:rPr>
              <a:t> </a:t>
            </a:r>
            <a:r>
              <a:rPr sz="600" dirty="0">
                <a:solidFill>
                  <a:srgbClr val="181B1F"/>
                </a:solidFill>
                <a:latin typeface="Arial"/>
                <a:cs typeface="Arial"/>
              </a:rPr>
              <a:t>formal</a:t>
            </a:r>
            <a:r>
              <a:rPr sz="600" spc="-5" dirty="0">
                <a:solidFill>
                  <a:srgbClr val="181B1F"/>
                </a:solidFill>
                <a:latin typeface="Arial"/>
                <a:cs typeface="Arial"/>
              </a:rPr>
              <a:t> </a:t>
            </a:r>
            <a:r>
              <a:rPr sz="600" dirty="0">
                <a:solidFill>
                  <a:srgbClr val="181B1F"/>
                </a:solidFill>
                <a:latin typeface="Arial"/>
                <a:cs typeface="Arial"/>
              </a:rPr>
              <a:t>exposure may</a:t>
            </a:r>
            <a:r>
              <a:rPr sz="600" spc="-5" dirty="0">
                <a:solidFill>
                  <a:srgbClr val="181B1F"/>
                </a:solidFill>
                <a:latin typeface="Arial"/>
                <a:cs typeface="Arial"/>
              </a:rPr>
              <a:t> </a:t>
            </a:r>
            <a:r>
              <a:rPr sz="600" dirty="0">
                <a:solidFill>
                  <a:srgbClr val="181B1F"/>
                </a:solidFill>
                <a:latin typeface="Arial"/>
                <a:cs typeface="Arial"/>
              </a:rPr>
              <a:t>standardize</a:t>
            </a:r>
            <a:r>
              <a:rPr sz="600" spc="-20" dirty="0">
                <a:solidFill>
                  <a:srgbClr val="181B1F"/>
                </a:solidFill>
                <a:latin typeface="Arial"/>
                <a:cs typeface="Arial"/>
              </a:rPr>
              <a:t> </a:t>
            </a:r>
            <a:r>
              <a:rPr sz="600" dirty="0">
                <a:solidFill>
                  <a:srgbClr val="181B1F"/>
                </a:solidFill>
                <a:latin typeface="Arial"/>
                <a:cs typeface="Arial"/>
              </a:rPr>
              <a:t>care</a:t>
            </a:r>
            <a:r>
              <a:rPr sz="600" spc="-25" dirty="0">
                <a:solidFill>
                  <a:srgbClr val="181B1F"/>
                </a:solidFill>
                <a:latin typeface="Arial"/>
                <a:cs typeface="Arial"/>
              </a:rPr>
              <a:t> </a:t>
            </a:r>
            <a:r>
              <a:rPr sz="600" dirty="0">
                <a:solidFill>
                  <a:srgbClr val="181B1F"/>
                </a:solidFill>
                <a:latin typeface="Arial"/>
                <a:cs typeface="Arial"/>
              </a:rPr>
              <a:t>via</a:t>
            </a:r>
            <a:r>
              <a:rPr sz="600" spc="-10" dirty="0">
                <a:solidFill>
                  <a:srgbClr val="181B1F"/>
                </a:solidFill>
                <a:latin typeface="Arial"/>
                <a:cs typeface="Arial"/>
              </a:rPr>
              <a:t> </a:t>
            </a:r>
            <a:r>
              <a:rPr sz="600" dirty="0">
                <a:solidFill>
                  <a:srgbClr val="181B1F"/>
                </a:solidFill>
                <a:latin typeface="Arial"/>
                <a:cs typeface="Arial"/>
              </a:rPr>
              <a:t>internal</a:t>
            </a:r>
            <a:r>
              <a:rPr sz="600" spc="-30" dirty="0">
                <a:solidFill>
                  <a:srgbClr val="181B1F"/>
                </a:solidFill>
                <a:latin typeface="Arial"/>
                <a:cs typeface="Arial"/>
              </a:rPr>
              <a:t> </a:t>
            </a:r>
            <a:r>
              <a:rPr sz="600" spc="-10" dirty="0">
                <a:solidFill>
                  <a:srgbClr val="181B1F"/>
                </a:solidFill>
                <a:latin typeface="Arial"/>
                <a:cs typeface="Arial"/>
              </a:rPr>
              <a:t>pathways, </a:t>
            </a:r>
            <a:r>
              <a:rPr sz="600" dirty="0">
                <a:solidFill>
                  <a:srgbClr val="181B1F"/>
                </a:solidFill>
                <a:latin typeface="Arial"/>
                <a:cs typeface="Arial"/>
              </a:rPr>
              <a:t>formulary</a:t>
            </a:r>
            <a:r>
              <a:rPr sz="600" spc="-15" dirty="0">
                <a:solidFill>
                  <a:srgbClr val="181B1F"/>
                </a:solidFill>
                <a:latin typeface="Arial"/>
                <a:cs typeface="Arial"/>
              </a:rPr>
              <a:t> </a:t>
            </a:r>
            <a:r>
              <a:rPr sz="600" dirty="0">
                <a:solidFill>
                  <a:srgbClr val="181B1F"/>
                </a:solidFill>
                <a:latin typeface="Arial"/>
                <a:cs typeface="Arial"/>
              </a:rPr>
              <a:t>mgmt.,</a:t>
            </a:r>
            <a:r>
              <a:rPr sz="600" spc="10" dirty="0">
                <a:solidFill>
                  <a:srgbClr val="181B1F"/>
                </a:solidFill>
                <a:latin typeface="Arial"/>
                <a:cs typeface="Arial"/>
              </a:rPr>
              <a:t> </a:t>
            </a:r>
            <a:r>
              <a:rPr sz="600" dirty="0">
                <a:solidFill>
                  <a:srgbClr val="181B1F"/>
                </a:solidFill>
                <a:latin typeface="Arial"/>
                <a:cs typeface="Arial"/>
              </a:rPr>
              <a:t>or</a:t>
            </a:r>
            <a:r>
              <a:rPr sz="600" spc="-20" dirty="0">
                <a:solidFill>
                  <a:srgbClr val="181B1F"/>
                </a:solidFill>
                <a:latin typeface="Arial"/>
                <a:cs typeface="Arial"/>
              </a:rPr>
              <a:t> </a:t>
            </a:r>
            <a:r>
              <a:rPr sz="600" dirty="0">
                <a:solidFill>
                  <a:srgbClr val="181B1F"/>
                </a:solidFill>
                <a:latin typeface="Arial"/>
                <a:cs typeface="Arial"/>
              </a:rPr>
              <a:t>informal</a:t>
            </a:r>
            <a:r>
              <a:rPr sz="600" spc="-5" dirty="0">
                <a:solidFill>
                  <a:srgbClr val="181B1F"/>
                </a:solidFill>
                <a:latin typeface="Arial"/>
                <a:cs typeface="Arial"/>
              </a:rPr>
              <a:t> </a:t>
            </a:r>
            <a:r>
              <a:rPr sz="600" dirty="0">
                <a:solidFill>
                  <a:srgbClr val="181B1F"/>
                </a:solidFill>
                <a:latin typeface="Arial"/>
                <a:cs typeface="Arial"/>
              </a:rPr>
              <a:t>adherence</a:t>
            </a:r>
            <a:r>
              <a:rPr sz="600" spc="-15" dirty="0">
                <a:solidFill>
                  <a:srgbClr val="181B1F"/>
                </a:solidFill>
                <a:latin typeface="Arial"/>
                <a:cs typeface="Arial"/>
              </a:rPr>
              <a:t> </a:t>
            </a:r>
            <a:r>
              <a:rPr sz="600" dirty="0">
                <a:solidFill>
                  <a:srgbClr val="181B1F"/>
                </a:solidFill>
                <a:latin typeface="Arial"/>
                <a:cs typeface="Arial"/>
              </a:rPr>
              <a:t>to</a:t>
            </a:r>
            <a:r>
              <a:rPr sz="600" spc="-20" dirty="0">
                <a:solidFill>
                  <a:srgbClr val="181B1F"/>
                </a:solidFill>
                <a:latin typeface="Arial"/>
                <a:cs typeface="Arial"/>
              </a:rPr>
              <a:t> </a:t>
            </a:r>
            <a:r>
              <a:rPr sz="600" spc="-10" dirty="0">
                <a:solidFill>
                  <a:srgbClr val="181B1F"/>
                </a:solidFill>
                <a:latin typeface="Arial"/>
                <a:cs typeface="Arial"/>
              </a:rPr>
              <a:t>guidelines</a:t>
            </a:r>
            <a:r>
              <a:rPr sz="600" spc="-25" dirty="0">
                <a:solidFill>
                  <a:srgbClr val="181B1F"/>
                </a:solidFill>
                <a:latin typeface="Arial"/>
                <a:cs typeface="Arial"/>
              </a:rPr>
              <a:t> </a:t>
            </a:r>
            <a:r>
              <a:rPr sz="600" dirty="0">
                <a:solidFill>
                  <a:srgbClr val="181B1F"/>
                </a:solidFill>
                <a:latin typeface="Arial"/>
                <a:cs typeface="Arial"/>
              </a:rPr>
              <a:t>(e.g.,</a:t>
            </a:r>
            <a:r>
              <a:rPr sz="600" spc="-40" dirty="0">
                <a:solidFill>
                  <a:srgbClr val="181B1F"/>
                </a:solidFill>
                <a:latin typeface="Arial"/>
                <a:cs typeface="Arial"/>
              </a:rPr>
              <a:t> </a:t>
            </a:r>
            <a:r>
              <a:rPr sz="600" spc="-10" dirty="0">
                <a:solidFill>
                  <a:srgbClr val="181B1F"/>
                </a:solidFill>
                <a:latin typeface="Arial"/>
                <a:cs typeface="Arial"/>
              </a:rPr>
              <a:t>NCCN)</a:t>
            </a:r>
            <a:endParaRPr sz="600">
              <a:latin typeface="Arial"/>
              <a:cs typeface="Arial"/>
            </a:endParaRPr>
          </a:p>
        </p:txBody>
      </p:sp>
      <p:sp>
        <p:nvSpPr>
          <p:cNvPr id="4" name="object 4"/>
          <p:cNvSpPr/>
          <p:nvPr/>
        </p:nvSpPr>
        <p:spPr>
          <a:xfrm>
            <a:off x="543741" y="3821113"/>
            <a:ext cx="8155305" cy="364490"/>
          </a:xfrm>
          <a:custGeom>
            <a:avLst/>
            <a:gdLst/>
            <a:ahLst/>
            <a:cxnLst/>
            <a:rect l="l" t="t" r="r" b="b"/>
            <a:pathLst>
              <a:path w="8155305" h="364489">
                <a:moveTo>
                  <a:pt x="8154822" y="0"/>
                </a:moveTo>
                <a:lnTo>
                  <a:pt x="182245" y="0"/>
                </a:lnTo>
                <a:lnTo>
                  <a:pt x="133798" y="6510"/>
                </a:lnTo>
                <a:lnTo>
                  <a:pt x="90264" y="24882"/>
                </a:lnTo>
                <a:lnTo>
                  <a:pt x="53379" y="53379"/>
                </a:lnTo>
                <a:lnTo>
                  <a:pt x="24882" y="90264"/>
                </a:lnTo>
                <a:lnTo>
                  <a:pt x="6510" y="133798"/>
                </a:lnTo>
                <a:lnTo>
                  <a:pt x="0" y="182244"/>
                </a:lnTo>
                <a:lnTo>
                  <a:pt x="0" y="364477"/>
                </a:lnTo>
                <a:lnTo>
                  <a:pt x="7972577" y="364489"/>
                </a:lnTo>
                <a:lnTo>
                  <a:pt x="8021024" y="357979"/>
                </a:lnTo>
                <a:lnTo>
                  <a:pt x="8064558" y="339607"/>
                </a:lnTo>
                <a:lnTo>
                  <a:pt x="8101442" y="311110"/>
                </a:lnTo>
                <a:lnTo>
                  <a:pt x="8129939" y="274225"/>
                </a:lnTo>
                <a:lnTo>
                  <a:pt x="8148312" y="230691"/>
                </a:lnTo>
                <a:lnTo>
                  <a:pt x="8154822" y="182244"/>
                </a:lnTo>
                <a:lnTo>
                  <a:pt x="8154822" y="0"/>
                </a:lnTo>
                <a:close/>
              </a:path>
            </a:pathLst>
          </a:custGeom>
          <a:solidFill>
            <a:srgbClr val="B3D5F0">
              <a:alpha val="39605"/>
            </a:srgbClr>
          </a:solidFill>
        </p:spPr>
        <p:txBody>
          <a:bodyPr wrap="square" lIns="0" tIns="0" rIns="0" bIns="0" rtlCol="0"/>
          <a:lstStyle/>
          <a:p>
            <a:endParaRPr/>
          </a:p>
        </p:txBody>
      </p:sp>
      <p:sp>
        <p:nvSpPr>
          <p:cNvPr id="5" name="object 5"/>
          <p:cNvSpPr txBox="1"/>
          <p:nvPr/>
        </p:nvSpPr>
        <p:spPr>
          <a:xfrm>
            <a:off x="785627" y="3841547"/>
            <a:ext cx="7688580" cy="299720"/>
          </a:xfrm>
          <a:prstGeom prst="rect">
            <a:avLst/>
          </a:prstGeom>
        </p:spPr>
        <p:txBody>
          <a:bodyPr vert="horz" wrap="square" lIns="0" tIns="12700" rIns="0" bIns="0" rtlCol="0">
            <a:spAutoFit/>
          </a:bodyPr>
          <a:lstStyle/>
          <a:p>
            <a:pPr marL="1322705" marR="30480" indent="-1285240">
              <a:lnSpc>
                <a:spcPct val="100000"/>
              </a:lnSpc>
              <a:spcBef>
                <a:spcPts val="100"/>
              </a:spcBef>
            </a:pPr>
            <a:r>
              <a:rPr sz="900" b="1" dirty="0">
                <a:solidFill>
                  <a:srgbClr val="134DB1"/>
                </a:solidFill>
                <a:latin typeface="Arial"/>
                <a:cs typeface="Arial"/>
              </a:rPr>
              <a:t>As of</a:t>
            </a:r>
            <a:r>
              <a:rPr sz="900" b="1" spc="-20" dirty="0">
                <a:solidFill>
                  <a:srgbClr val="134DB1"/>
                </a:solidFill>
                <a:latin typeface="Arial"/>
                <a:cs typeface="Arial"/>
              </a:rPr>
              <a:t> </a:t>
            </a:r>
            <a:r>
              <a:rPr sz="900" b="1" dirty="0">
                <a:solidFill>
                  <a:srgbClr val="134DB1"/>
                </a:solidFill>
                <a:latin typeface="Arial"/>
                <a:cs typeface="Arial"/>
              </a:rPr>
              <a:t>24Q4,</a:t>
            </a:r>
            <a:r>
              <a:rPr sz="900" b="1" spc="-15" dirty="0">
                <a:solidFill>
                  <a:srgbClr val="134DB1"/>
                </a:solidFill>
                <a:latin typeface="Arial"/>
                <a:cs typeface="Arial"/>
              </a:rPr>
              <a:t> </a:t>
            </a:r>
            <a:r>
              <a:rPr sz="900" b="1" dirty="0">
                <a:solidFill>
                  <a:srgbClr val="134DB1"/>
                </a:solidFill>
                <a:latin typeface="Arial"/>
                <a:cs typeface="Arial"/>
              </a:rPr>
              <a:t>~65%</a:t>
            </a:r>
            <a:r>
              <a:rPr sz="900" b="1" spc="-20" dirty="0">
                <a:solidFill>
                  <a:srgbClr val="134DB1"/>
                </a:solidFill>
                <a:latin typeface="Arial"/>
                <a:cs typeface="Arial"/>
              </a:rPr>
              <a:t> </a:t>
            </a:r>
            <a:r>
              <a:rPr sz="900" b="1" dirty="0">
                <a:solidFill>
                  <a:srgbClr val="134DB1"/>
                </a:solidFill>
                <a:latin typeface="Arial"/>
                <a:cs typeface="Arial"/>
              </a:rPr>
              <a:t>of</a:t>
            </a:r>
            <a:r>
              <a:rPr sz="900" b="1" spc="-10" dirty="0">
                <a:solidFill>
                  <a:srgbClr val="134DB1"/>
                </a:solidFill>
                <a:latin typeface="Arial"/>
                <a:cs typeface="Arial"/>
              </a:rPr>
              <a:t> </a:t>
            </a:r>
            <a:r>
              <a:rPr sz="900" b="1" dirty="0">
                <a:solidFill>
                  <a:srgbClr val="134DB1"/>
                </a:solidFill>
                <a:latin typeface="Arial"/>
                <a:cs typeface="Arial"/>
              </a:rPr>
              <a:t>US</a:t>
            </a:r>
            <a:r>
              <a:rPr sz="900" b="1" spc="-10" dirty="0">
                <a:solidFill>
                  <a:srgbClr val="134DB1"/>
                </a:solidFill>
                <a:latin typeface="Arial"/>
                <a:cs typeface="Arial"/>
              </a:rPr>
              <a:t> </a:t>
            </a:r>
            <a:r>
              <a:rPr sz="900" b="1" dirty="0">
                <a:solidFill>
                  <a:srgbClr val="134DB1"/>
                </a:solidFill>
                <a:latin typeface="Arial"/>
                <a:cs typeface="Arial"/>
              </a:rPr>
              <a:t>oncologists</a:t>
            </a:r>
            <a:r>
              <a:rPr sz="900" b="1" spc="-45" dirty="0">
                <a:solidFill>
                  <a:srgbClr val="134DB1"/>
                </a:solidFill>
                <a:latin typeface="Arial"/>
                <a:cs typeface="Arial"/>
              </a:rPr>
              <a:t> </a:t>
            </a:r>
            <a:r>
              <a:rPr sz="900" b="1" dirty="0">
                <a:solidFill>
                  <a:srgbClr val="134DB1"/>
                </a:solidFill>
                <a:latin typeface="Arial"/>
                <a:cs typeface="Arial"/>
              </a:rPr>
              <a:t>are</a:t>
            </a:r>
            <a:r>
              <a:rPr sz="900" b="1" spc="-5" dirty="0">
                <a:solidFill>
                  <a:srgbClr val="134DB1"/>
                </a:solidFill>
                <a:latin typeface="Arial"/>
                <a:cs typeface="Arial"/>
              </a:rPr>
              <a:t> </a:t>
            </a:r>
            <a:r>
              <a:rPr sz="900" b="1" dirty="0">
                <a:solidFill>
                  <a:srgbClr val="134DB1"/>
                </a:solidFill>
                <a:latin typeface="Arial"/>
                <a:cs typeface="Arial"/>
              </a:rPr>
              <a:t>exposed</a:t>
            </a:r>
            <a:r>
              <a:rPr sz="900" b="1" spc="-30" dirty="0">
                <a:solidFill>
                  <a:srgbClr val="134DB1"/>
                </a:solidFill>
                <a:latin typeface="Arial"/>
                <a:cs typeface="Arial"/>
              </a:rPr>
              <a:t> </a:t>
            </a:r>
            <a:r>
              <a:rPr sz="900" b="1" dirty="0">
                <a:solidFill>
                  <a:srgbClr val="134DB1"/>
                </a:solidFill>
                <a:latin typeface="Arial"/>
                <a:cs typeface="Arial"/>
              </a:rPr>
              <a:t>to</a:t>
            </a:r>
            <a:r>
              <a:rPr sz="900" b="1" spc="-20" dirty="0">
                <a:solidFill>
                  <a:srgbClr val="134DB1"/>
                </a:solidFill>
                <a:latin typeface="Arial"/>
                <a:cs typeface="Arial"/>
              </a:rPr>
              <a:t> </a:t>
            </a:r>
            <a:r>
              <a:rPr sz="900" b="1" dirty="0">
                <a:solidFill>
                  <a:srgbClr val="134DB1"/>
                </a:solidFill>
                <a:latin typeface="Arial"/>
                <a:cs typeface="Arial"/>
              </a:rPr>
              <a:t>3</a:t>
            </a:r>
            <a:r>
              <a:rPr sz="900" b="1" baseline="27777" dirty="0">
                <a:solidFill>
                  <a:srgbClr val="134DB1"/>
                </a:solidFill>
                <a:latin typeface="Arial"/>
                <a:cs typeface="Arial"/>
              </a:rPr>
              <a:t>rd</a:t>
            </a:r>
            <a:r>
              <a:rPr sz="900" b="1" spc="104" baseline="27777" dirty="0">
                <a:solidFill>
                  <a:srgbClr val="134DB1"/>
                </a:solidFill>
                <a:latin typeface="Arial"/>
                <a:cs typeface="Arial"/>
              </a:rPr>
              <a:t> </a:t>
            </a:r>
            <a:r>
              <a:rPr sz="900" b="1" dirty="0">
                <a:solidFill>
                  <a:srgbClr val="134DB1"/>
                </a:solidFill>
                <a:latin typeface="Arial"/>
                <a:cs typeface="Arial"/>
              </a:rPr>
              <a:t>party</a:t>
            </a:r>
            <a:r>
              <a:rPr sz="900" b="1" spc="-20" dirty="0">
                <a:solidFill>
                  <a:srgbClr val="134DB1"/>
                </a:solidFill>
                <a:latin typeface="Arial"/>
                <a:cs typeface="Arial"/>
              </a:rPr>
              <a:t> </a:t>
            </a:r>
            <a:r>
              <a:rPr sz="900" b="1" dirty="0">
                <a:solidFill>
                  <a:srgbClr val="134DB1"/>
                </a:solidFill>
                <a:latin typeface="Arial"/>
                <a:cs typeface="Arial"/>
              </a:rPr>
              <a:t>pathways,</a:t>
            </a:r>
            <a:r>
              <a:rPr sz="900" b="1" spc="-10" dirty="0">
                <a:solidFill>
                  <a:srgbClr val="134DB1"/>
                </a:solidFill>
                <a:latin typeface="Arial"/>
                <a:cs typeface="Arial"/>
              </a:rPr>
              <a:t> </a:t>
            </a:r>
            <a:r>
              <a:rPr sz="900" b="1" dirty="0">
                <a:solidFill>
                  <a:srgbClr val="134DB1"/>
                </a:solidFill>
                <a:latin typeface="Arial"/>
                <a:cs typeface="Arial"/>
              </a:rPr>
              <a:t>with</a:t>
            </a:r>
            <a:r>
              <a:rPr sz="900" b="1" spc="-30" dirty="0">
                <a:solidFill>
                  <a:srgbClr val="134DB1"/>
                </a:solidFill>
                <a:latin typeface="Arial"/>
                <a:cs typeface="Arial"/>
              </a:rPr>
              <a:t> </a:t>
            </a:r>
            <a:r>
              <a:rPr sz="900" b="1" dirty="0">
                <a:solidFill>
                  <a:srgbClr val="134DB1"/>
                </a:solidFill>
                <a:latin typeface="Arial"/>
                <a:cs typeface="Arial"/>
              </a:rPr>
              <a:t>ClinicalPath</a:t>
            </a:r>
            <a:r>
              <a:rPr sz="900" b="1" spc="-25" dirty="0">
                <a:solidFill>
                  <a:srgbClr val="134DB1"/>
                </a:solidFill>
                <a:latin typeface="Arial"/>
                <a:cs typeface="Arial"/>
              </a:rPr>
              <a:t> </a:t>
            </a:r>
            <a:r>
              <a:rPr sz="900" b="1" dirty="0">
                <a:solidFill>
                  <a:srgbClr val="134DB1"/>
                </a:solidFill>
                <a:latin typeface="Arial"/>
                <a:cs typeface="Arial"/>
              </a:rPr>
              <a:t>and</a:t>
            </a:r>
            <a:r>
              <a:rPr sz="900" b="1" spc="-20" dirty="0">
                <a:solidFill>
                  <a:srgbClr val="134DB1"/>
                </a:solidFill>
                <a:latin typeface="Arial"/>
                <a:cs typeface="Arial"/>
              </a:rPr>
              <a:t> </a:t>
            </a:r>
            <a:r>
              <a:rPr sz="900" b="1" dirty="0">
                <a:solidFill>
                  <a:srgbClr val="134DB1"/>
                </a:solidFill>
                <a:latin typeface="Arial"/>
                <a:cs typeface="Arial"/>
              </a:rPr>
              <a:t>Value</a:t>
            </a:r>
            <a:r>
              <a:rPr sz="900" b="1" spc="-20" dirty="0">
                <a:solidFill>
                  <a:srgbClr val="134DB1"/>
                </a:solidFill>
                <a:latin typeface="Arial"/>
                <a:cs typeface="Arial"/>
              </a:rPr>
              <a:t> </a:t>
            </a:r>
            <a:r>
              <a:rPr sz="900" b="1" dirty="0">
                <a:solidFill>
                  <a:srgbClr val="134DB1"/>
                </a:solidFill>
                <a:latin typeface="Arial"/>
                <a:cs typeface="Arial"/>
              </a:rPr>
              <a:t>Pathways</a:t>
            </a:r>
            <a:r>
              <a:rPr sz="900" b="1" spc="5" dirty="0">
                <a:solidFill>
                  <a:srgbClr val="134DB1"/>
                </a:solidFill>
                <a:latin typeface="Arial"/>
                <a:cs typeface="Arial"/>
              </a:rPr>
              <a:t> </a:t>
            </a:r>
            <a:r>
              <a:rPr sz="900" b="1" dirty="0">
                <a:solidFill>
                  <a:srgbClr val="134DB1"/>
                </a:solidFill>
                <a:latin typeface="Arial"/>
                <a:cs typeface="Arial"/>
              </a:rPr>
              <a:t>as</a:t>
            </a:r>
            <a:r>
              <a:rPr sz="900" b="1" spc="-20" dirty="0">
                <a:solidFill>
                  <a:srgbClr val="134DB1"/>
                </a:solidFill>
                <a:latin typeface="Arial"/>
                <a:cs typeface="Arial"/>
              </a:rPr>
              <a:t> </a:t>
            </a:r>
            <a:r>
              <a:rPr sz="900" b="1" dirty="0">
                <a:solidFill>
                  <a:srgbClr val="134DB1"/>
                </a:solidFill>
                <a:latin typeface="Arial"/>
                <a:cs typeface="Arial"/>
              </a:rPr>
              <a:t>dominant</a:t>
            </a:r>
            <a:r>
              <a:rPr sz="900" b="1" spc="-35" dirty="0">
                <a:solidFill>
                  <a:srgbClr val="134DB1"/>
                </a:solidFill>
                <a:latin typeface="Arial"/>
                <a:cs typeface="Arial"/>
              </a:rPr>
              <a:t> </a:t>
            </a:r>
            <a:r>
              <a:rPr sz="900" b="1" spc="-10" dirty="0">
                <a:solidFill>
                  <a:srgbClr val="134DB1"/>
                </a:solidFill>
                <a:latin typeface="Arial"/>
                <a:cs typeface="Arial"/>
              </a:rPr>
              <a:t>provider-focused </a:t>
            </a:r>
            <a:r>
              <a:rPr sz="900" b="1" dirty="0">
                <a:solidFill>
                  <a:srgbClr val="134DB1"/>
                </a:solidFill>
                <a:latin typeface="Arial"/>
                <a:cs typeface="Arial"/>
              </a:rPr>
              <a:t>groups,</a:t>
            </a:r>
            <a:r>
              <a:rPr sz="900" b="1" spc="-35" dirty="0">
                <a:solidFill>
                  <a:srgbClr val="134DB1"/>
                </a:solidFill>
                <a:latin typeface="Arial"/>
                <a:cs typeface="Arial"/>
              </a:rPr>
              <a:t> </a:t>
            </a:r>
            <a:r>
              <a:rPr sz="900" b="1" dirty="0">
                <a:solidFill>
                  <a:srgbClr val="134DB1"/>
                </a:solidFill>
                <a:latin typeface="Arial"/>
                <a:cs typeface="Arial"/>
              </a:rPr>
              <a:t>and</a:t>
            </a:r>
            <a:r>
              <a:rPr sz="900" b="1" spc="-20" dirty="0">
                <a:solidFill>
                  <a:srgbClr val="134DB1"/>
                </a:solidFill>
                <a:latin typeface="Arial"/>
                <a:cs typeface="Arial"/>
              </a:rPr>
              <a:t> </a:t>
            </a:r>
            <a:r>
              <a:rPr sz="900" b="1" dirty="0">
                <a:solidFill>
                  <a:srgbClr val="134DB1"/>
                </a:solidFill>
                <a:latin typeface="Arial"/>
                <a:cs typeface="Arial"/>
              </a:rPr>
              <a:t>Carelon</a:t>
            </a:r>
            <a:r>
              <a:rPr sz="900" b="1" spc="-20" dirty="0">
                <a:solidFill>
                  <a:srgbClr val="134DB1"/>
                </a:solidFill>
                <a:latin typeface="Arial"/>
                <a:cs typeface="Arial"/>
              </a:rPr>
              <a:t> </a:t>
            </a:r>
            <a:r>
              <a:rPr sz="900" b="1" dirty="0">
                <a:solidFill>
                  <a:srgbClr val="134DB1"/>
                </a:solidFill>
                <a:latin typeface="Arial"/>
                <a:cs typeface="Arial"/>
              </a:rPr>
              <a:t>and</a:t>
            </a:r>
            <a:r>
              <a:rPr sz="900" b="1" spc="-20" dirty="0">
                <a:solidFill>
                  <a:srgbClr val="134DB1"/>
                </a:solidFill>
                <a:latin typeface="Arial"/>
                <a:cs typeface="Arial"/>
              </a:rPr>
              <a:t> </a:t>
            </a:r>
            <a:r>
              <a:rPr sz="900" b="1" dirty="0">
                <a:solidFill>
                  <a:srgbClr val="134DB1"/>
                </a:solidFill>
                <a:latin typeface="Arial"/>
                <a:cs typeface="Arial"/>
              </a:rPr>
              <a:t>UHC</a:t>
            </a:r>
            <a:r>
              <a:rPr sz="900" b="1" spc="-5" dirty="0">
                <a:solidFill>
                  <a:srgbClr val="134DB1"/>
                </a:solidFill>
                <a:latin typeface="Arial"/>
                <a:cs typeface="Arial"/>
              </a:rPr>
              <a:t> </a:t>
            </a:r>
            <a:r>
              <a:rPr sz="900" b="1" dirty="0">
                <a:solidFill>
                  <a:srgbClr val="134DB1"/>
                </a:solidFill>
                <a:latin typeface="Arial"/>
                <a:cs typeface="Arial"/>
              </a:rPr>
              <a:t>as</a:t>
            </a:r>
            <a:r>
              <a:rPr sz="900" b="1" spc="-20" dirty="0">
                <a:solidFill>
                  <a:srgbClr val="134DB1"/>
                </a:solidFill>
                <a:latin typeface="Arial"/>
                <a:cs typeface="Arial"/>
              </a:rPr>
              <a:t> </a:t>
            </a:r>
            <a:r>
              <a:rPr sz="900" b="1" dirty="0">
                <a:solidFill>
                  <a:srgbClr val="134DB1"/>
                </a:solidFill>
                <a:latin typeface="Arial"/>
                <a:cs typeface="Arial"/>
              </a:rPr>
              <a:t>the</a:t>
            </a:r>
            <a:r>
              <a:rPr sz="900" b="1" spc="-20" dirty="0">
                <a:solidFill>
                  <a:srgbClr val="134DB1"/>
                </a:solidFill>
                <a:latin typeface="Arial"/>
                <a:cs typeface="Arial"/>
              </a:rPr>
              <a:t> </a:t>
            </a:r>
            <a:r>
              <a:rPr sz="900" b="1" dirty="0">
                <a:solidFill>
                  <a:srgbClr val="134DB1"/>
                </a:solidFill>
                <a:latin typeface="Arial"/>
                <a:cs typeface="Arial"/>
              </a:rPr>
              <a:t>leading</a:t>
            </a:r>
            <a:r>
              <a:rPr sz="900" b="1" spc="-30" dirty="0">
                <a:solidFill>
                  <a:srgbClr val="134DB1"/>
                </a:solidFill>
                <a:latin typeface="Arial"/>
                <a:cs typeface="Arial"/>
              </a:rPr>
              <a:t> </a:t>
            </a:r>
            <a:r>
              <a:rPr sz="900" b="1" spc="-10" dirty="0">
                <a:solidFill>
                  <a:srgbClr val="134DB1"/>
                </a:solidFill>
                <a:latin typeface="Arial"/>
                <a:cs typeface="Arial"/>
              </a:rPr>
              <a:t>payer-</a:t>
            </a:r>
            <a:r>
              <a:rPr sz="900" b="1" dirty="0">
                <a:solidFill>
                  <a:srgbClr val="134DB1"/>
                </a:solidFill>
                <a:latin typeface="Arial"/>
                <a:cs typeface="Arial"/>
              </a:rPr>
              <a:t>focused</a:t>
            </a:r>
            <a:r>
              <a:rPr sz="900" b="1" spc="10" dirty="0">
                <a:solidFill>
                  <a:srgbClr val="134DB1"/>
                </a:solidFill>
                <a:latin typeface="Arial"/>
                <a:cs typeface="Arial"/>
              </a:rPr>
              <a:t> </a:t>
            </a:r>
            <a:r>
              <a:rPr sz="900" b="1" dirty="0">
                <a:solidFill>
                  <a:srgbClr val="134DB1"/>
                </a:solidFill>
                <a:latin typeface="Arial"/>
                <a:cs typeface="Arial"/>
              </a:rPr>
              <a:t>groups</a:t>
            </a:r>
            <a:r>
              <a:rPr sz="900" b="1" spc="-20" dirty="0">
                <a:solidFill>
                  <a:srgbClr val="134DB1"/>
                </a:solidFill>
                <a:latin typeface="Arial"/>
                <a:cs typeface="Arial"/>
              </a:rPr>
              <a:t> </a:t>
            </a:r>
            <a:r>
              <a:rPr sz="900" b="1" dirty="0">
                <a:solidFill>
                  <a:srgbClr val="134DB1"/>
                </a:solidFill>
                <a:latin typeface="Arial"/>
                <a:cs typeface="Arial"/>
              </a:rPr>
              <a:t>in</a:t>
            </a:r>
            <a:r>
              <a:rPr sz="900" b="1" spc="-20" dirty="0">
                <a:solidFill>
                  <a:srgbClr val="134DB1"/>
                </a:solidFill>
                <a:latin typeface="Arial"/>
                <a:cs typeface="Arial"/>
              </a:rPr>
              <a:t> </a:t>
            </a:r>
            <a:r>
              <a:rPr sz="900" b="1" dirty="0">
                <a:solidFill>
                  <a:srgbClr val="134DB1"/>
                </a:solidFill>
                <a:latin typeface="Arial"/>
                <a:cs typeface="Arial"/>
              </a:rPr>
              <a:t>terms</a:t>
            </a:r>
            <a:r>
              <a:rPr sz="900" b="1" spc="-20" dirty="0">
                <a:solidFill>
                  <a:srgbClr val="134DB1"/>
                </a:solidFill>
                <a:latin typeface="Arial"/>
                <a:cs typeface="Arial"/>
              </a:rPr>
              <a:t> </a:t>
            </a:r>
            <a:r>
              <a:rPr sz="900" b="1" dirty="0">
                <a:solidFill>
                  <a:srgbClr val="134DB1"/>
                </a:solidFill>
                <a:latin typeface="Arial"/>
                <a:cs typeface="Arial"/>
              </a:rPr>
              <a:t>of</a:t>
            </a:r>
            <a:r>
              <a:rPr sz="900" b="1" spc="-10" dirty="0">
                <a:solidFill>
                  <a:srgbClr val="134DB1"/>
                </a:solidFill>
                <a:latin typeface="Arial"/>
                <a:cs typeface="Arial"/>
              </a:rPr>
              <a:t> </a:t>
            </a:r>
            <a:r>
              <a:rPr sz="900" b="1" dirty="0">
                <a:solidFill>
                  <a:srgbClr val="134DB1"/>
                </a:solidFill>
                <a:latin typeface="Arial"/>
                <a:cs typeface="Arial"/>
              </a:rPr>
              <a:t>market</a:t>
            </a:r>
            <a:r>
              <a:rPr sz="900" b="1" spc="-20" dirty="0">
                <a:solidFill>
                  <a:srgbClr val="134DB1"/>
                </a:solidFill>
                <a:latin typeface="Arial"/>
                <a:cs typeface="Arial"/>
              </a:rPr>
              <a:t> </a:t>
            </a:r>
            <a:r>
              <a:rPr sz="900" b="1" spc="-10" dirty="0">
                <a:solidFill>
                  <a:srgbClr val="134DB1"/>
                </a:solidFill>
                <a:latin typeface="Arial"/>
                <a:cs typeface="Arial"/>
              </a:rPr>
              <a:t>reach.</a:t>
            </a:r>
            <a:endParaRPr sz="900">
              <a:latin typeface="Arial"/>
              <a:cs typeface="Arial"/>
            </a:endParaRPr>
          </a:p>
        </p:txBody>
      </p:sp>
      <p:grpSp>
        <p:nvGrpSpPr>
          <p:cNvPr id="6" name="object 6"/>
          <p:cNvGrpSpPr/>
          <p:nvPr/>
        </p:nvGrpSpPr>
        <p:grpSpPr>
          <a:xfrm>
            <a:off x="565213" y="1057655"/>
            <a:ext cx="8133715" cy="2948940"/>
            <a:chOff x="565213" y="1057655"/>
            <a:chExt cx="8133715" cy="2948940"/>
          </a:xfrm>
        </p:grpSpPr>
        <p:pic>
          <p:nvPicPr>
            <p:cNvPr id="7" name="object 7"/>
            <p:cNvPicPr/>
            <p:nvPr/>
          </p:nvPicPr>
          <p:blipFill>
            <a:blip r:embed="rId2" cstate="print"/>
            <a:stretch>
              <a:fillRect/>
            </a:stretch>
          </p:blipFill>
          <p:spPr>
            <a:xfrm>
              <a:off x="565213" y="1521053"/>
              <a:ext cx="8133232" cy="2119337"/>
            </a:xfrm>
            <a:prstGeom prst="rect">
              <a:avLst/>
            </a:prstGeom>
          </p:spPr>
        </p:pic>
        <p:pic>
          <p:nvPicPr>
            <p:cNvPr id="8" name="object 8"/>
            <p:cNvPicPr/>
            <p:nvPr/>
          </p:nvPicPr>
          <p:blipFill>
            <a:blip r:embed="rId3" cstate="print"/>
            <a:stretch>
              <a:fillRect/>
            </a:stretch>
          </p:blipFill>
          <p:spPr>
            <a:xfrm>
              <a:off x="807720" y="1057656"/>
              <a:ext cx="4680191" cy="2948939"/>
            </a:xfrm>
            <a:prstGeom prst="rect">
              <a:avLst/>
            </a:prstGeom>
          </p:spPr>
        </p:pic>
        <p:sp>
          <p:nvSpPr>
            <p:cNvPr id="9" name="object 9"/>
            <p:cNvSpPr/>
            <p:nvPr/>
          </p:nvSpPr>
          <p:spPr>
            <a:xfrm>
              <a:off x="1093760" y="1327110"/>
              <a:ext cx="4108450" cy="2409825"/>
            </a:xfrm>
            <a:custGeom>
              <a:avLst/>
              <a:gdLst/>
              <a:ahLst/>
              <a:cxnLst/>
              <a:rect l="l" t="t" r="r" b="b"/>
              <a:pathLst>
                <a:path w="4108450" h="2409825">
                  <a:moveTo>
                    <a:pt x="4108335" y="0"/>
                  </a:moveTo>
                  <a:lnTo>
                    <a:pt x="240588" y="0"/>
                  </a:lnTo>
                  <a:lnTo>
                    <a:pt x="192099" y="4888"/>
                  </a:lnTo>
                  <a:lnTo>
                    <a:pt x="146938" y="18907"/>
                  </a:lnTo>
                  <a:lnTo>
                    <a:pt x="106070" y="41090"/>
                  </a:lnTo>
                  <a:lnTo>
                    <a:pt x="70464" y="70469"/>
                  </a:lnTo>
                  <a:lnTo>
                    <a:pt x="41087" y="106076"/>
                  </a:lnTo>
                  <a:lnTo>
                    <a:pt x="18905" y="146943"/>
                  </a:lnTo>
                  <a:lnTo>
                    <a:pt x="4887" y="192103"/>
                  </a:lnTo>
                  <a:lnTo>
                    <a:pt x="0" y="240588"/>
                  </a:lnTo>
                  <a:lnTo>
                    <a:pt x="0" y="2409761"/>
                  </a:lnTo>
                  <a:lnTo>
                    <a:pt x="3867746" y="2409761"/>
                  </a:lnTo>
                  <a:lnTo>
                    <a:pt x="3916235" y="2404873"/>
                  </a:lnTo>
                  <a:lnTo>
                    <a:pt x="3961397" y="2390853"/>
                  </a:lnTo>
                  <a:lnTo>
                    <a:pt x="4002265" y="2368671"/>
                  </a:lnTo>
                  <a:lnTo>
                    <a:pt x="4037871" y="2339292"/>
                  </a:lnTo>
                  <a:lnTo>
                    <a:pt x="4067248" y="2303685"/>
                  </a:lnTo>
                  <a:lnTo>
                    <a:pt x="4089429" y="2262818"/>
                  </a:lnTo>
                  <a:lnTo>
                    <a:pt x="4103448" y="2217657"/>
                  </a:lnTo>
                  <a:lnTo>
                    <a:pt x="4108335" y="2169172"/>
                  </a:lnTo>
                  <a:lnTo>
                    <a:pt x="4108335" y="0"/>
                  </a:lnTo>
                  <a:close/>
                </a:path>
              </a:pathLst>
            </a:custGeom>
            <a:solidFill>
              <a:srgbClr val="FFFFFF">
                <a:alpha val="85098"/>
              </a:srgbClr>
            </a:solidFill>
          </p:spPr>
          <p:txBody>
            <a:bodyPr wrap="square" lIns="0" tIns="0" rIns="0" bIns="0" rtlCol="0"/>
            <a:lstStyle/>
            <a:p>
              <a:endParaRPr/>
            </a:p>
          </p:txBody>
        </p:sp>
        <p:pic>
          <p:nvPicPr>
            <p:cNvPr id="10" name="object 10"/>
            <p:cNvPicPr/>
            <p:nvPr/>
          </p:nvPicPr>
          <p:blipFill>
            <a:blip r:embed="rId4" cstate="print"/>
            <a:stretch>
              <a:fillRect/>
            </a:stretch>
          </p:blipFill>
          <p:spPr>
            <a:xfrm>
              <a:off x="5007864" y="1057655"/>
              <a:ext cx="2840735" cy="2948939"/>
            </a:xfrm>
            <a:prstGeom prst="rect">
              <a:avLst/>
            </a:prstGeom>
          </p:spPr>
        </p:pic>
        <p:sp>
          <p:nvSpPr>
            <p:cNvPr id="11" name="object 11"/>
            <p:cNvSpPr/>
            <p:nvPr/>
          </p:nvSpPr>
          <p:spPr>
            <a:xfrm>
              <a:off x="5276001" y="1327106"/>
              <a:ext cx="2304415" cy="2409825"/>
            </a:xfrm>
            <a:custGeom>
              <a:avLst/>
              <a:gdLst/>
              <a:ahLst/>
              <a:cxnLst/>
              <a:rect l="l" t="t" r="r" b="b"/>
              <a:pathLst>
                <a:path w="2304415" h="2409825">
                  <a:moveTo>
                    <a:pt x="2073795" y="0"/>
                  </a:moveTo>
                  <a:lnTo>
                    <a:pt x="0" y="0"/>
                  </a:lnTo>
                  <a:lnTo>
                    <a:pt x="0" y="2179751"/>
                  </a:lnTo>
                  <a:lnTo>
                    <a:pt x="4673" y="2226108"/>
                  </a:lnTo>
                  <a:lnTo>
                    <a:pt x="18076" y="2269285"/>
                  </a:lnTo>
                  <a:lnTo>
                    <a:pt x="39283" y="2308355"/>
                  </a:lnTo>
                  <a:lnTo>
                    <a:pt x="67370" y="2342395"/>
                  </a:lnTo>
                  <a:lnTo>
                    <a:pt x="101411" y="2370481"/>
                  </a:lnTo>
                  <a:lnTo>
                    <a:pt x="140481" y="2391687"/>
                  </a:lnTo>
                  <a:lnTo>
                    <a:pt x="183656" y="2405088"/>
                  </a:lnTo>
                  <a:lnTo>
                    <a:pt x="230009" y="2409761"/>
                  </a:lnTo>
                  <a:lnTo>
                    <a:pt x="2303805" y="2409761"/>
                  </a:lnTo>
                  <a:lnTo>
                    <a:pt x="2303805" y="230009"/>
                  </a:lnTo>
                  <a:lnTo>
                    <a:pt x="2299132" y="183656"/>
                  </a:lnTo>
                  <a:lnTo>
                    <a:pt x="2285731" y="140481"/>
                  </a:lnTo>
                  <a:lnTo>
                    <a:pt x="2264525" y="101411"/>
                  </a:lnTo>
                  <a:lnTo>
                    <a:pt x="2236439" y="67370"/>
                  </a:lnTo>
                  <a:lnTo>
                    <a:pt x="2202399" y="39283"/>
                  </a:lnTo>
                  <a:lnTo>
                    <a:pt x="2163328" y="18076"/>
                  </a:lnTo>
                  <a:lnTo>
                    <a:pt x="2120152" y="4673"/>
                  </a:lnTo>
                  <a:lnTo>
                    <a:pt x="2073795" y="0"/>
                  </a:lnTo>
                  <a:close/>
                </a:path>
              </a:pathLst>
            </a:custGeom>
            <a:solidFill>
              <a:srgbClr val="FFFFFF">
                <a:alpha val="85098"/>
              </a:srgbClr>
            </a:solidFill>
          </p:spPr>
          <p:txBody>
            <a:bodyPr wrap="square" lIns="0" tIns="0" rIns="0" bIns="0" rtlCol="0"/>
            <a:lstStyle/>
            <a:p>
              <a:endParaRPr/>
            </a:p>
          </p:txBody>
        </p:sp>
      </p:grpSp>
      <p:sp>
        <p:nvSpPr>
          <p:cNvPr id="12" name="object 12"/>
          <p:cNvSpPr txBox="1"/>
          <p:nvPr/>
        </p:nvSpPr>
        <p:spPr>
          <a:xfrm>
            <a:off x="662817" y="1853153"/>
            <a:ext cx="319405" cy="609600"/>
          </a:xfrm>
          <a:prstGeom prst="rect">
            <a:avLst/>
          </a:prstGeom>
        </p:spPr>
        <p:txBody>
          <a:bodyPr vert="vert270" wrap="square" lIns="0" tIns="0" rIns="0" bIns="0" rtlCol="0">
            <a:spAutoFit/>
          </a:bodyPr>
          <a:lstStyle/>
          <a:p>
            <a:pPr marL="44450" marR="5080" indent="-32384">
              <a:lnSpc>
                <a:spcPct val="100000"/>
              </a:lnSpc>
            </a:pPr>
            <a:r>
              <a:rPr sz="1000" b="1" spc="-10" dirty="0">
                <a:solidFill>
                  <a:srgbClr val="FFFFFF"/>
                </a:solidFill>
                <a:latin typeface="Arial"/>
                <a:cs typeface="Arial"/>
              </a:rPr>
              <a:t>Provider– Focused</a:t>
            </a:r>
            <a:endParaRPr sz="1000">
              <a:latin typeface="Arial"/>
              <a:cs typeface="Arial"/>
            </a:endParaRPr>
          </a:p>
        </p:txBody>
      </p:sp>
      <p:sp>
        <p:nvSpPr>
          <p:cNvPr id="13" name="object 13"/>
          <p:cNvSpPr txBox="1"/>
          <p:nvPr/>
        </p:nvSpPr>
        <p:spPr>
          <a:xfrm>
            <a:off x="662817" y="2913124"/>
            <a:ext cx="319405" cy="546100"/>
          </a:xfrm>
          <a:prstGeom prst="rect">
            <a:avLst/>
          </a:prstGeom>
        </p:spPr>
        <p:txBody>
          <a:bodyPr vert="vert270" wrap="square" lIns="0" tIns="0" rIns="0" bIns="0" rtlCol="0">
            <a:spAutoFit/>
          </a:bodyPr>
          <a:lstStyle/>
          <a:p>
            <a:pPr marL="12700" marR="5080" indent="54610">
              <a:lnSpc>
                <a:spcPct val="100000"/>
              </a:lnSpc>
            </a:pPr>
            <a:r>
              <a:rPr sz="1000" b="1" spc="-10" dirty="0">
                <a:solidFill>
                  <a:srgbClr val="FFFFFF"/>
                </a:solidFill>
                <a:latin typeface="Arial"/>
                <a:cs typeface="Arial"/>
              </a:rPr>
              <a:t>Payer– Focused</a:t>
            </a:r>
            <a:endParaRPr sz="1000">
              <a:latin typeface="Arial"/>
              <a:cs typeface="Arial"/>
            </a:endParaRPr>
          </a:p>
        </p:txBody>
      </p:sp>
      <p:sp>
        <p:nvSpPr>
          <p:cNvPr id="14" name="object 14"/>
          <p:cNvSpPr txBox="1"/>
          <p:nvPr/>
        </p:nvSpPr>
        <p:spPr>
          <a:xfrm>
            <a:off x="2391468" y="962690"/>
            <a:ext cx="4587240" cy="541020"/>
          </a:xfrm>
          <a:prstGeom prst="rect">
            <a:avLst/>
          </a:prstGeom>
        </p:spPr>
        <p:txBody>
          <a:bodyPr vert="horz" wrap="square" lIns="0" tIns="13335" rIns="0" bIns="0" rtlCol="0">
            <a:spAutoFit/>
          </a:bodyPr>
          <a:lstStyle/>
          <a:p>
            <a:pPr marR="98425" algn="ctr">
              <a:lnSpc>
                <a:spcPct val="100000"/>
              </a:lnSpc>
              <a:spcBef>
                <a:spcPts val="105"/>
              </a:spcBef>
            </a:pPr>
            <a:r>
              <a:rPr sz="1050" b="1" dirty="0">
                <a:solidFill>
                  <a:srgbClr val="1F69E7"/>
                </a:solidFill>
                <a:latin typeface="Arial"/>
                <a:cs typeface="Arial"/>
              </a:rPr>
              <a:t>Oncologist</a:t>
            </a:r>
            <a:r>
              <a:rPr sz="1050" b="1" spc="-50" dirty="0">
                <a:solidFill>
                  <a:srgbClr val="1F69E7"/>
                </a:solidFill>
                <a:latin typeface="Arial"/>
                <a:cs typeface="Arial"/>
              </a:rPr>
              <a:t> </a:t>
            </a:r>
            <a:r>
              <a:rPr sz="1050" b="1" dirty="0">
                <a:solidFill>
                  <a:srgbClr val="1F69E7"/>
                </a:solidFill>
                <a:latin typeface="Arial"/>
                <a:cs typeface="Arial"/>
              </a:rPr>
              <a:t>Exposure</a:t>
            </a:r>
            <a:r>
              <a:rPr sz="1050" b="1" spc="-45" dirty="0">
                <a:solidFill>
                  <a:srgbClr val="1F69E7"/>
                </a:solidFill>
                <a:latin typeface="Arial"/>
                <a:cs typeface="Arial"/>
              </a:rPr>
              <a:t> </a:t>
            </a:r>
            <a:r>
              <a:rPr sz="1050" b="1" dirty="0">
                <a:solidFill>
                  <a:srgbClr val="1F69E7"/>
                </a:solidFill>
                <a:latin typeface="Arial"/>
                <a:cs typeface="Arial"/>
              </a:rPr>
              <a:t>By</a:t>
            </a:r>
            <a:r>
              <a:rPr sz="1050" b="1" spc="-5" dirty="0">
                <a:solidFill>
                  <a:srgbClr val="1F69E7"/>
                </a:solidFill>
                <a:latin typeface="Arial"/>
                <a:cs typeface="Arial"/>
              </a:rPr>
              <a:t> </a:t>
            </a:r>
            <a:r>
              <a:rPr sz="1050" b="1" dirty="0">
                <a:solidFill>
                  <a:srgbClr val="1F69E7"/>
                </a:solidFill>
                <a:latin typeface="Arial"/>
                <a:cs typeface="Arial"/>
              </a:rPr>
              <a:t>Pathway</a:t>
            </a:r>
            <a:r>
              <a:rPr sz="1050" b="1" spc="-45" dirty="0">
                <a:solidFill>
                  <a:srgbClr val="1F69E7"/>
                </a:solidFill>
                <a:latin typeface="Arial"/>
                <a:cs typeface="Arial"/>
              </a:rPr>
              <a:t> </a:t>
            </a:r>
            <a:r>
              <a:rPr sz="1050" b="1" dirty="0">
                <a:solidFill>
                  <a:srgbClr val="1F69E7"/>
                </a:solidFill>
                <a:latin typeface="Arial"/>
                <a:cs typeface="Arial"/>
              </a:rPr>
              <a:t>and</a:t>
            </a:r>
            <a:r>
              <a:rPr sz="1050" b="1" spc="-25" dirty="0">
                <a:solidFill>
                  <a:srgbClr val="1F69E7"/>
                </a:solidFill>
                <a:latin typeface="Arial"/>
                <a:cs typeface="Arial"/>
              </a:rPr>
              <a:t> </a:t>
            </a:r>
            <a:r>
              <a:rPr sz="1050" b="1" dirty="0">
                <a:solidFill>
                  <a:srgbClr val="1F69E7"/>
                </a:solidFill>
                <a:latin typeface="Arial"/>
                <a:cs typeface="Arial"/>
              </a:rPr>
              <a:t>24Q4</a:t>
            </a:r>
            <a:r>
              <a:rPr sz="1050" b="1" spc="-20" dirty="0">
                <a:solidFill>
                  <a:srgbClr val="1F69E7"/>
                </a:solidFill>
                <a:latin typeface="Arial"/>
                <a:cs typeface="Arial"/>
              </a:rPr>
              <a:t> </a:t>
            </a:r>
            <a:r>
              <a:rPr sz="1050" b="1" spc="-10" dirty="0">
                <a:solidFill>
                  <a:srgbClr val="1F69E7"/>
                </a:solidFill>
                <a:latin typeface="Arial"/>
                <a:cs typeface="Arial"/>
              </a:rPr>
              <a:t>Changes</a:t>
            </a:r>
            <a:endParaRPr sz="1050">
              <a:latin typeface="Arial"/>
              <a:cs typeface="Arial"/>
            </a:endParaRPr>
          </a:p>
          <a:p>
            <a:pPr marR="96520" algn="ctr">
              <a:lnSpc>
                <a:spcPct val="100000"/>
              </a:lnSpc>
              <a:spcBef>
                <a:spcPts val="15"/>
              </a:spcBef>
            </a:pPr>
            <a:r>
              <a:rPr sz="700" i="1" dirty="0">
                <a:latin typeface="Arial"/>
                <a:cs typeface="Arial"/>
              </a:rPr>
              <a:t>(Est.</a:t>
            </a:r>
            <a:r>
              <a:rPr sz="700" i="1" spc="-10" dirty="0">
                <a:latin typeface="Arial"/>
                <a:cs typeface="Arial"/>
              </a:rPr>
              <a:t> </a:t>
            </a:r>
            <a:r>
              <a:rPr sz="700" i="1" dirty="0">
                <a:latin typeface="Arial"/>
                <a:cs typeface="Arial"/>
              </a:rPr>
              <a:t>%</a:t>
            </a:r>
            <a:r>
              <a:rPr sz="700" i="1" spc="-15" dirty="0">
                <a:latin typeface="Arial"/>
                <a:cs typeface="Arial"/>
              </a:rPr>
              <a:t> </a:t>
            </a:r>
            <a:r>
              <a:rPr sz="700" i="1" dirty="0">
                <a:latin typeface="Arial"/>
                <a:cs typeface="Arial"/>
              </a:rPr>
              <a:t>U.S.</a:t>
            </a:r>
            <a:r>
              <a:rPr sz="700" i="1" spc="-20" dirty="0">
                <a:latin typeface="Arial"/>
                <a:cs typeface="Arial"/>
              </a:rPr>
              <a:t> </a:t>
            </a:r>
            <a:r>
              <a:rPr sz="700" i="1" dirty="0">
                <a:latin typeface="Arial"/>
                <a:cs typeface="Arial"/>
              </a:rPr>
              <a:t>Oncologists;</a:t>
            </a:r>
            <a:r>
              <a:rPr sz="700" i="1" spc="10" dirty="0">
                <a:latin typeface="Arial"/>
                <a:cs typeface="Arial"/>
              </a:rPr>
              <a:t> </a:t>
            </a:r>
            <a:r>
              <a:rPr sz="700" i="1" dirty="0">
                <a:latin typeface="Arial"/>
                <a:cs typeface="Arial"/>
              </a:rPr>
              <a:t>N</a:t>
            </a:r>
            <a:r>
              <a:rPr sz="700" i="1" spc="-30" dirty="0">
                <a:latin typeface="Arial"/>
                <a:cs typeface="Arial"/>
              </a:rPr>
              <a:t> </a:t>
            </a:r>
            <a:r>
              <a:rPr sz="700" i="1" dirty="0">
                <a:latin typeface="Arial"/>
                <a:cs typeface="Arial"/>
              </a:rPr>
              <a:t>=</a:t>
            </a:r>
            <a:r>
              <a:rPr sz="700" i="1" spc="-20" dirty="0">
                <a:latin typeface="Arial"/>
                <a:cs typeface="Arial"/>
              </a:rPr>
              <a:t> </a:t>
            </a:r>
            <a:r>
              <a:rPr sz="700" i="1" dirty="0">
                <a:latin typeface="Arial"/>
                <a:cs typeface="Arial"/>
              </a:rPr>
              <a:t>16,485</a:t>
            </a:r>
            <a:r>
              <a:rPr sz="700" i="1" spc="5" dirty="0">
                <a:latin typeface="Arial"/>
                <a:cs typeface="Arial"/>
              </a:rPr>
              <a:t> </a:t>
            </a:r>
            <a:r>
              <a:rPr sz="700" i="1" spc="-10" dirty="0">
                <a:latin typeface="Arial"/>
                <a:cs typeface="Arial"/>
              </a:rPr>
              <a:t>Oncologists)</a:t>
            </a:r>
            <a:endParaRPr sz="700">
              <a:latin typeface="Arial"/>
              <a:cs typeface="Arial"/>
            </a:endParaRPr>
          </a:p>
          <a:p>
            <a:pPr>
              <a:lnSpc>
                <a:spcPct val="100000"/>
              </a:lnSpc>
              <a:spcBef>
                <a:spcPts val="295"/>
              </a:spcBef>
            </a:pPr>
            <a:endParaRPr sz="700">
              <a:latin typeface="Arial"/>
              <a:cs typeface="Arial"/>
            </a:endParaRPr>
          </a:p>
          <a:p>
            <a:pPr marL="25400">
              <a:lnSpc>
                <a:spcPct val="100000"/>
              </a:lnSpc>
              <a:tabLst>
                <a:tab pos="3517900" algn="l"/>
              </a:tabLst>
            </a:pPr>
            <a:r>
              <a:rPr sz="1050" b="1" baseline="7936" dirty="0">
                <a:solidFill>
                  <a:srgbClr val="181B1F"/>
                </a:solidFill>
                <a:latin typeface="Arial"/>
                <a:cs typeface="Arial"/>
              </a:rPr>
              <a:t>Exposure</a:t>
            </a:r>
            <a:r>
              <a:rPr sz="1050" b="1" spc="-44" baseline="7936" dirty="0">
                <a:solidFill>
                  <a:srgbClr val="181B1F"/>
                </a:solidFill>
                <a:latin typeface="Arial"/>
                <a:cs typeface="Arial"/>
              </a:rPr>
              <a:t> </a:t>
            </a:r>
            <a:r>
              <a:rPr sz="1050" b="1" baseline="7936" dirty="0">
                <a:solidFill>
                  <a:srgbClr val="181B1F"/>
                </a:solidFill>
                <a:latin typeface="Arial"/>
                <a:cs typeface="Arial"/>
              </a:rPr>
              <a:t>by</a:t>
            </a:r>
            <a:r>
              <a:rPr sz="1050" b="1" spc="-37" baseline="7936" dirty="0">
                <a:solidFill>
                  <a:srgbClr val="181B1F"/>
                </a:solidFill>
                <a:latin typeface="Arial"/>
                <a:cs typeface="Arial"/>
              </a:rPr>
              <a:t> </a:t>
            </a:r>
            <a:r>
              <a:rPr sz="1050" b="1" baseline="7936" dirty="0">
                <a:solidFill>
                  <a:srgbClr val="181B1F"/>
                </a:solidFill>
                <a:latin typeface="Arial"/>
                <a:cs typeface="Arial"/>
              </a:rPr>
              <a:t>Pathway</a:t>
            </a:r>
            <a:r>
              <a:rPr sz="1050" b="1" spc="-22" baseline="7936" dirty="0">
                <a:solidFill>
                  <a:srgbClr val="181B1F"/>
                </a:solidFill>
                <a:latin typeface="Arial"/>
                <a:cs typeface="Arial"/>
              </a:rPr>
              <a:t> </a:t>
            </a:r>
            <a:r>
              <a:rPr sz="1050" b="1" spc="-15" baseline="7936" dirty="0">
                <a:solidFill>
                  <a:srgbClr val="181B1F"/>
                </a:solidFill>
                <a:latin typeface="Arial"/>
                <a:cs typeface="Arial"/>
              </a:rPr>
              <a:t>Organization</a:t>
            </a:r>
            <a:r>
              <a:rPr sz="1050" b="1" baseline="7936" dirty="0">
                <a:solidFill>
                  <a:srgbClr val="181B1F"/>
                </a:solidFill>
                <a:latin typeface="Arial"/>
                <a:cs typeface="Arial"/>
              </a:rPr>
              <a:t>	</a:t>
            </a:r>
            <a:r>
              <a:rPr sz="700" b="1" dirty="0">
                <a:solidFill>
                  <a:srgbClr val="181B1F"/>
                </a:solidFill>
                <a:latin typeface="Arial"/>
                <a:cs typeface="Arial"/>
              </a:rPr>
              <a:t>24Q4</a:t>
            </a:r>
            <a:r>
              <a:rPr sz="700" b="1" spc="-30" dirty="0">
                <a:solidFill>
                  <a:srgbClr val="181B1F"/>
                </a:solidFill>
                <a:latin typeface="Arial"/>
                <a:cs typeface="Arial"/>
              </a:rPr>
              <a:t> </a:t>
            </a:r>
            <a:r>
              <a:rPr sz="700" b="1" dirty="0">
                <a:solidFill>
                  <a:srgbClr val="181B1F"/>
                </a:solidFill>
                <a:latin typeface="Arial"/>
                <a:cs typeface="Arial"/>
              </a:rPr>
              <a:t>Exposure</a:t>
            </a:r>
            <a:r>
              <a:rPr sz="700" b="1" spc="-20" dirty="0">
                <a:solidFill>
                  <a:srgbClr val="181B1F"/>
                </a:solidFill>
                <a:latin typeface="Arial"/>
                <a:cs typeface="Arial"/>
              </a:rPr>
              <a:t> </a:t>
            </a:r>
            <a:r>
              <a:rPr sz="700" b="1" spc="-10" dirty="0">
                <a:solidFill>
                  <a:srgbClr val="181B1F"/>
                </a:solidFill>
                <a:latin typeface="Arial"/>
                <a:cs typeface="Arial"/>
              </a:rPr>
              <a:t>Changes</a:t>
            </a:r>
            <a:endParaRPr sz="700">
              <a:latin typeface="Arial"/>
              <a:cs typeface="Arial"/>
            </a:endParaRPr>
          </a:p>
        </p:txBody>
      </p:sp>
      <p:grpSp>
        <p:nvGrpSpPr>
          <p:cNvPr id="15" name="object 15"/>
          <p:cNvGrpSpPr/>
          <p:nvPr/>
        </p:nvGrpSpPr>
        <p:grpSpPr>
          <a:xfrm>
            <a:off x="2340832" y="1540933"/>
            <a:ext cx="2056764" cy="2098040"/>
            <a:chOff x="2340832" y="1540933"/>
            <a:chExt cx="2056764" cy="2098040"/>
          </a:xfrm>
        </p:grpSpPr>
        <p:sp>
          <p:nvSpPr>
            <p:cNvPr id="16" name="object 16"/>
            <p:cNvSpPr/>
            <p:nvPr/>
          </p:nvSpPr>
          <p:spPr>
            <a:xfrm>
              <a:off x="2345601" y="2769183"/>
              <a:ext cx="1764664" cy="802005"/>
            </a:xfrm>
            <a:custGeom>
              <a:avLst/>
              <a:gdLst/>
              <a:ahLst/>
              <a:cxnLst/>
              <a:rect l="l" t="t" r="r" b="b"/>
              <a:pathLst>
                <a:path w="1764664" h="802004">
                  <a:moveTo>
                    <a:pt x="514858" y="696125"/>
                  </a:moveTo>
                  <a:lnTo>
                    <a:pt x="0" y="696125"/>
                  </a:lnTo>
                  <a:lnTo>
                    <a:pt x="0" y="801598"/>
                  </a:lnTo>
                  <a:lnTo>
                    <a:pt x="514858" y="801598"/>
                  </a:lnTo>
                  <a:lnTo>
                    <a:pt x="514858" y="696125"/>
                  </a:lnTo>
                  <a:close/>
                </a:path>
                <a:path w="1764664" h="802004">
                  <a:moveTo>
                    <a:pt x="952360" y="464083"/>
                  </a:moveTo>
                  <a:lnTo>
                    <a:pt x="0" y="464083"/>
                  </a:lnTo>
                  <a:lnTo>
                    <a:pt x="0" y="569556"/>
                  </a:lnTo>
                  <a:lnTo>
                    <a:pt x="952360" y="569556"/>
                  </a:lnTo>
                  <a:lnTo>
                    <a:pt x="952360" y="464083"/>
                  </a:lnTo>
                  <a:close/>
                </a:path>
                <a:path w="1764664" h="802004">
                  <a:moveTo>
                    <a:pt x="1764665" y="0"/>
                  </a:moveTo>
                  <a:lnTo>
                    <a:pt x="0" y="0"/>
                  </a:lnTo>
                  <a:lnTo>
                    <a:pt x="0" y="105473"/>
                  </a:lnTo>
                  <a:lnTo>
                    <a:pt x="1764665" y="105473"/>
                  </a:lnTo>
                  <a:lnTo>
                    <a:pt x="1764665" y="0"/>
                  </a:lnTo>
                  <a:close/>
                </a:path>
              </a:pathLst>
            </a:custGeom>
            <a:solidFill>
              <a:srgbClr val="1F69E7"/>
            </a:solidFill>
          </p:spPr>
          <p:txBody>
            <a:bodyPr wrap="square" lIns="0" tIns="0" rIns="0" bIns="0" rtlCol="0"/>
            <a:lstStyle/>
            <a:p>
              <a:endParaRPr/>
            </a:p>
          </p:txBody>
        </p:sp>
        <p:sp>
          <p:nvSpPr>
            <p:cNvPr id="17" name="object 17"/>
            <p:cNvSpPr/>
            <p:nvPr/>
          </p:nvSpPr>
          <p:spPr>
            <a:xfrm>
              <a:off x="2345601" y="1608975"/>
              <a:ext cx="2051685" cy="1033780"/>
            </a:xfrm>
            <a:custGeom>
              <a:avLst/>
              <a:gdLst/>
              <a:ahLst/>
              <a:cxnLst/>
              <a:rect l="l" t="t" r="r" b="b"/>
              <a:pathLst>
                <a:path w="2051685" h="1033780">
                  <a:moveTo>
                    <a:pt x="14668" y="928166"/>
                  </a:moveTo>
                  <a:lnTo>
                    <a:pt x="0" y="928166"/>
                  </a:lnTo>
                  <a:lnTo>
                    <a:pt x="0" y="1033640"/>
                  </a:lnTo>
                  <a:lnTo>
                    <a:pt x="14668" y="1033640"/>
                  </a:lnTo>
                  <a:lnTo>
                    <a:pt x="14668" y="928166"/>
                  </a:lnTo>
                  <a:close/>
                </a:path>
                <a:path w="2051685" h="1033780">
                  <a:moveTo>
                    <a:pt x="305447" y="696125"/>
                  </a:moveTo>
                  <a:lnTo>
                    <a:pt x="0" y="696125"/>
                  </a:lnTo>
                  <a:lnTo>
                    <a:pt x="0" y="801598"/>
                  </a:lnTo>
                  <a:lnTo>
                    <a:pt x="305447" y="801598"/>
                  </a:lnTo>
                  <a:lnTo>
                    <a:pt x="305447" y="696125"/>
                  </a:lnTo>
                  <a:close/>
                </a:path>
                <a:path w="2051685" h="1033780">
                  <a:moveTo>
                    <a:pt x="410819" y="464083"/>
                  </a:moveTo>
                  <a:lnTo>
                    <a:pt x="0" y="464083"/>
                  </a:lnTo>
                  <a:lnTo>
                    <a:pt x="0" y="569556"/>
                  </a:lnTo>
                  <a:lnTo>
                    <a:pt x="410819" y="569556"/>
                  </a:lnTo>
                  <a:lnTo>
                    <a:pt x="410819" y="464083"/>
                  </a:lnTo>
                  <a:close/>
                </a:path>
                <a:path w="2051685" h="1033780">
                  <a:moveTo>
                    <a:pt x="887006" y="232054"/>
                  </a:moveTo>
                  <a:lnTo>
                    <a:pt x="0" y="232054"/>
                  </a:lnTo>
                  <a:lnTo>
                    <a:pt x="0" y="337515"/>
                  </a:lnTo>
                  <a:lnTo>
                    <a:pt x="887006" y="337515"/>
                  </a:lnTo>
                  <a:lnTo>
                    <a:pt x="887006" y="232054"/>
                  </a:lnTo>
                  <a:close/>
                </a:path>
                <a:path w="2051685" h="1033780">
                  <a:moveTo>
                    <a:pt x="2051443" y="0"/>
                  </a:moveTo>
                  <a:lnTo>
                    <a:pt x="0" y="0"/>
                  </a:lnTo>
                  <a:lnTo>
                    <a:pt x="0" y="105473"/>
                  </a:lnTo>
                  <a:lnTo>
                    <a:pt x="2051443" y="105473"/>
                  </a:lnTo>
                  <a:lnTo>
                    <a:pt x="2051443" y="0"/>
                  </a:lnTo>
                  <a:close/>
                </a:path>
              </a:pathLst>
            </a:custGeom>
            <a:solidFill>
              <a:srgbClr val="9F23E1"/>
            </a:solidFill>
          </p:spPr>
          <p:txBody>
            <a:bodyPr wrap="square" lIns="0" tIns="0" rIns="0" bIns="0" rtlCol="0"/>
            <a:lstStyle/>
            <a:p>
              <a:endParaRPr/>
            </a:p>
          </p:txBody>
        </p:sp>
        <p:sp>
          <p:nvSpPr>
            <p:cNvPr id="18" name="object 18"/>
            <p:cNvSpPr/>
            <p:nvPr/>
          </p:nvSpPr>
          <p:spPr>
            <a:xfrm>
              <a:off x="4036898" y="3001225"/>
              <a:ext cx="59055" cy="106045"/>
            </a:xfrm>
            <a:custGeom>
              <a:avLst/>
              <a:gdLst/>
              <a:ahLst/>
              <a:cxnLst/>
              <a:rect l="l" t="t" r="r" b="b"/>
              <a:pathLst>
                <a:path w="59054" h="106044">
                  <a:moveTo>
                    <a:pt x="58686" y="0"/>
                  </a:moveTo>
                  <a:lnTo>
                    <a:pt x="0" y="0"/>
                  </a:lnTo>
                  <a:lnTo>
                    <a:pt x="0" y="105473"/>
                  </a:lnTo>
                  <a:lnTo>
                    <a:pt x="58686" y="105473"/>
                  </a:lnTo>
                  <a:lnTo>
                    <a:pt x="58686" y="0"/>
                  </a:lnTo>
                  <a:close/>
                </a:path>
              </a:pathLst>
            </a:custGeom>
            <a:solidFill>
              <a:srgbClr val="002173"/>
            </a:solidFill>
          </p:spPr>
          <p:txBody>
            <a:bodyPr wrap="square" lIns="0" tIns="0" rIns="0" bIns="0" rtlCol="0"/>
            <a:lstStyle/>
            <a:p>
              <a:endParaRPr/>
            </a:p>
          </p:txBody>
        </p:sp>
        <p:sp>
          <p:nvSpPr>
            <p:cNvPr id="19" name="object 19"/>
            <p:cNvSpPr/>
            <p:nvPr/>
          </p:nvSpPr>
          <p:spPr>
            <a:xfrm>
              <a:off x="2345594" y="1545696"/>
              <a:ext cx="0" cy="2088514"/>
            </a:xfrm>
            <a:custGeom>
              <a:avLst/>
              <a:gdLst/>
              <a:ahLst/>
              <a:cxnLst/>
              <a:rect l="l" t="t" r="r" b="b"/>
              <a:pathLst>
                <a:path h="2088514">
                  <a:moveTo>
                    <a:pt x="0" y="2088362"/>
                  </a:moveTo>
                  <a:lnTo>
                    <a:pt x="0" y="0"/>
                  </a:lnTo>
                </a:path>
              </a:pathLst>
            </a:custGeom>
            <a:ln w="9525">
              <a:solidFill>
                <a:srgbClr val="D9DCE0"/>
              </a:solidFill>
            </a:ln>
          </p:spPr>
          <p:txBody>
            <a:bodyPr wrap="square" lIns="0" tIns="0" rIns="0" bIns="0" rtlCol="0"/>
            <a:lstStyle/>
            <a:p>
              <a:endParaRPr/>
            </a:p>
          </p:txBody>
        </p:sp>
      </p:grpSp>
      <p:sp>
        <p:nvSpPr>
          <p:cNvPr id="20" name="object 20"/>
          <p:cNvSpPr txBox="1"/>
          <p:nvPr/>
        </p:nvSpPr>
        <p:spPr>
          <a:xfrm>
            <a:off x="2923594" y="3440853"/>
            <a:ext cx="257810"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1F69E7"/>
                </a:solidFill>
                <a:latin typeface="Arial"/>
                <a:cs typeface="Arial"/>
              </a:rPr>
              <a:t>3.9%</a:t>
            </a:r>
            <a:endParaRPr sz="800">
              <a:latin typeface="Arial"/>
              <a:cs typeface="Arial"/>
            </a:endParaRPr>
          </a:p>
        </p:txBody>
      </p:sp>
      <p:sp>
        <p:nvSpPr>
          <p:cNvPr id="21" name="object 21"/>
          <p:cNvSpPr txBox="1"/>
          <p:nvPr/>
        </p:nvSpPr>
        <p:spPr>
          <a:xfrm>
            <a:off x="3366845" y="3208762"/>
            <a:ext cx="257810"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1F69E7"/>
                </a:solidFill>
                <a:latin typeface="Arial"/>
                <a:cs typeface="Arial"/>
              </a:rPr>
              <a:t>7.1%</a:t>
            </a:r>
            <a:endParaRPr sz="800">
              <a:latin typeface="Arial"/>
              <a:cs typeface="Arial"/>
            </a:endParaRPr>
          </a:p>
        </p:txBody>
      </p:sp>
      <p:sp>
        <p:nvSpPr>
          <p:cNvPr id="22" name="object 22"/>
          <p:cNvSpPr txBox="1"/>
          <p:nvPr/>
        </p:nvSpPr>
        <p:spPr>
          <a:xfrm>
            <a:off x="2345601" y="3001225"/>
            <a:ext cx="1691639" cy="106045"/>
          </a:xfrm>
          <a:prstGeom prst="rect">
            <a:avLst/>
          </a:prstGeom>
          <a:solidFill>
            <a:srgbClr val="1F69E7"/>
          </a:solidFill>
        </p:spPr>
        <p:txBody>
          <a:bodyPr vert="horz" wrap="square" lIns="0" tIns="0" rIns="0" bIns="0" rtlCol="0">
            <a:spAutoFit/>
          </a:bodyPr>
          <a:lstStyle/>
          <a:p>
            <a:pPr algn="ctr">
              <a:lnSpc>
                <a:spcPts val="815"/>
              </a:lnSpc>
            </a:pPr>
            <a:r>
              <a:rPr sz="700" b="1" dirty="0">
                <a:solidFill>
                  <a:srgbClr val="FFFFFF"/>
                </a:solidFill>
                <a:latin typeface="Arial"/>
                <a:cs typeface="Arial"/>
              </a:rPr>
              <a:t>12.7%</a:t>
            </a:r>
            <a:r>
              <a:rPr sz="700" b="1" spc="-15" dirty="0">
                <a:solidFill>
                  <a:srgbClr val="FFFFFF"/>
                </a:solidFill>
                <a:latin typeface="Arial"/>
                <a:cs typeface="Arial"/>
              </a:rPr>
              <a:t> </a:t>
            </a:r>
            <a:r>
              <a:rPr sz="700" b="1" spc="-25" dirty="0">
                <a:solidFill>
                  <a:srgbClr val="FFFFFF"/>
                </a:solidFill>
                <a:latin typeface="Arial"/>
                <a:cs typeface="Arial"/>
              </a:rPr>
              <a:t>UHC</a:t>
            </a:r>
            <a:endParaRPr sz="700">
              <a:latin typeface="Arial"/>
              <a:cs typeface="Arial"/>
            </a:endParaRPr>
          </a:p>
        </p:txBody>
      </p:sp>
      <p:sp>
        <p:nvSpPr>
          <p:cNvPr id="23" name="object 23"/>
          <p:cNvSpPr txBox="1"/>
          <p:nvPr/>
        </p:nvSpPr>
        <p:spPr>
          <a:xfrm>
            <a:off x="4143019" y="2752210"/>
            <a:ext cx="314325" cy="147955"/>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1F69E7"/>
                </a:solidFill>
                <a:latin typeface="Arial"/>
                <a:cs typeface="Arial"/>
              </a:rPr>
              <a:t>13.2%</a:t>
            </a:r>
            <a:endParaRPr sz="800">
              <a:latin typeface="Arial"/>
              <a:cs typeface="Arial"/>
            </a:endParaRPr>
          </a:p>
        </p:txBody>
      </p:sp>
      <p:sp>
        <p:nvSpPr>
          <p:cNvPr id="24" name="object 24"/>
          <p:cNvSpPr txBox="1"/>
          <p:nvPr/>
        </p:nvSpPr>
        <p:spPr>
          <a:xfrm>
            <a:off x="2805098" y="2048686"/>
            <a:ext cx="257810" cy="14795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9F23E2"/>
                </a:solidFill>
                <a:latin typeface="Arial"/>
                <a:cs typeface="Arial"/>
              </a:rPr>
              <a:t>3.1%</a:t>
            </a:r>
            <a:endParaRPr sz="800">
              <a:latin typeface="Arial"/>
              <a:cs typeface="Arial"/>
            </a:endParaRPr>
          </a:p>
        </p:txBody>
      </p:sp>
      <p:sp>
        <p:nvSpPr>
          <p:cNvPr id="25" name="object 25"/>
          <p:cNvSpPr txBox="1"/>
          <p:nvPr/>
        </p:nvSpPr>
        <p:spPr>
          <a:xfrm>
            <a:off x="3334119" y="1823844"/>
            <a:ext cx="257810" cy="147955"/>
          </a:xfrm>
          <a:prstGeom prst="rect">
            <a:avLst/>
          </a:prstGeom>
        </p:spPr>
        <p:txBody>
          <a:bodyPr vert="horz" wrap="square" lIns="0" tIns="13335" rIns="0" bIns="0" rtlCol="0">
            <a:spAutoFit/>
          </a:bodyPr>
          <a:lstStyle/>
          <a:p>
            <a:pPr marL="12700">
              <a:lnSpc>
                <a:spcPct val="100000"/>
              </a:lnSpc>
              <a:spcBef>
                <a:spcPts val="105"/>
              </a:spcBef>
            </a:pPr>
            <a:r>
              <a:rPr sz="800" b="1" spc="-20" dirty="0">
                <a:solidFill>
                  <a:srgbClr val="9F23E2"/>
                </a:solidFill>
                <a:latin typeface="Arial"/>
                <a:cs typeface="Arial"/>
              </a:rPr>
              <a:t>6.7%</a:t>
            </a:r>
            <a:endParaRPr sz="800">
              <a:latin typeface="Arial"/>
              <a:cs typeface="Arial"/>
            </a:endParaRPr>
          </a:p>
        </p:txBody>
      </p:sp>
      <p:sp>
        <p:nvSpPr>
          <p:cNvPr id="26" name="object 26"/>
          <p:cNvSpPr txBox="1"/>
          <p:nvPr/>
        </p:nvSpPr>
        <p:spPr>
          <a:xfrm>
            <a:off x="4469254" y="1592161"/>
            <a:ext cx="314325" cy="147955"/>
          </a:xfrm>
          <a:prstGeom prst="rect">
            <a:avLst/>
          </a:prstGeom>
        </p:spPr>
        <p:txBody>
          <a:bodyPr vert="horz" wrap="square" lIns="0" tIns="13335" rIns="0" bIns="0" rtlCol="0">
            <a:spAutoFit/>
          </a:bodyPr>
          <a:lstStyle/>
          <a:p>
            <a:pPr marL="12700">
              <a:lnSpc>
                <a:spcPct val="100000"/>
              </a:lnSpc>
              <a:spcBef>
                <a:spcPts val="105"/>
              </a:spcBef>
            </a:pPr>
            <a:r>
              <a:rPr sz="800" b="1" spc="-10" dirty="0">
                <a:solidFill>
                  <a:srgbClr val="9F23E2"/>
                </a:solidFill>
                <a:latin typeface="Arial"/>
                <a:cs typeface="Arial"/>
              </a:rPr>
              <a:t>15.4%</a:t>
            </a:r>
            <a:endParaRPr sz="800">
              <a:latin typeface="Arial"/>
              <a:cs typeface="Arial"/>
            </a:endParaRPr>
          </a:p>
        </p:txBody>
      </p:sp>
      <p:sp>
        <p:nvSpPr>
          <p:cNvPr id="27" name="object 27"/>
          <p:cNvSpPr txBox="1"/>
          <p:nvPr/>
        </p:nvSpPr>
        <p:spPr>
          <a:xfrm>
            <a:off x="1228468" y="1482384"/>
            <a:ext cx="1021080" cy="2113280"/>
          </a:xfrm>
          <a:prstGeom prst="rect">
            <a:avLst/>
          </a:prstGeom>
        </p:spPr>
        <p:txBody>
          <a:bodyPr vert="horz" wrap="square" lIns="0" tIns="92075" rIns="0" bIns="0" rtlCol="0">
            <a:spAutoFit/>
          </a:bodyPr>
          <a:lstStyle/>
          <a:p>
            <a:pPr marL="280670">
              <a:lnSpc>
                <a:spcPct val="100000"/>
              </a:lnSpc>
              <a:spcBef>
                <a:spcPts val="725"/>
              </a:spcBef>
            </a:pPr>
            <a:r>
              <a:rPr sz="1000" b="1" spc="-10" dirty="0">
                <a:solidFill>
                  <a:srgbClr val="181B1F"/>
                </a:solidFill>
                <a:latin typeface="Arial"/>
                <a:cs typeface="Arial"/>
              </a:rPr>
              <a:t>ClinicalPath</a:t>
            </a:r>
            <a:endParaRPr sz="1000">
              <a:latin typeface="Arial"/>
              <a:cs typeface="Arial"/>
            </a:endParaRPr>
          </a:p>
          <a:p>
            <a:pPr marL="711200" marR="5080" indent="-42545">
              <a:lnSpc>
                <a:spcPct val="152200"/>
              </a:lnSpc>
            </a:pPr>
            <a:r>
              <a:rPr sz="1000" b="1" spc="-10" dirty="0">
                <a:solidFill>
                  <a:srgbClr val="181B1F"/>
                </a:solidFill>
                <a:latin typeface="Arial"/>
                <a:cs typeface="Arial"/>
              </a:rPr>
              <a:t>Value </a:t>
            </a:r>
            <a:r>
              <a:rPr sz="1000" b="1" spc="-20" dirty="0">
                <a:solidFill>
                  <a:srgbClr val="181B1F"/>
                </a:solidFill>
                <a:latin typeface="Arial"/>
                <a:cs typeface="Arial"/>
              </a:rPr>
              <a:t>DFCI</a:t>
            </a:r>
            <a:endParaRPr sz="1000">
              <a:latin typeface="Arial"/>
              <a:cs typeface="Arial"/>
            </a:endParaRPr>
          </a:p>
          <a:p>
            <a:pPr marL="12700" marR="5080" indent="161925" algn="r">
              <a:lnSpc>
                <a:spcPct val="152200"/>
              </a:lnSpc>
            </a:pPr>
            <a:r>
              <a:rPr sz="1000" b="1" spc="-10" dirty="0">
                <a:solidFill>
                  <a:srgbClr val="181B1F"/>
                </a:solidFill>
                <a:latin typeface="Arial"/>
                <a:cs typeface="Arial"/>
              </a:rPr>
              <a:t>OneOncology </a:t>
            </a:r>
            <a:r>
              <a:rPr sz="1000" b="1" dirty="0">
                <a:solidFill>
                  <a:srgbClr val="181B1F"/>
                </a:solidFill>
                <a:latin typeface="Arial"/>
                <a:cs typeface="Arial"/>
              </a:rPr>
              <a:t>ONCare</a:t>
            </a:r>
            <a:r>
              <a:rPr sz="1000" b="1" spc="-20" dirty="0">
                <a:solidFill>
                  <a:srgbClr val="181B1F"/>
                </a:solidFill>
                <a:latin typeface="Arial"/>
                <a:cs typeface="Arial"/>
              </a:rPr>
              <a:t> </a:t>
            </a:r>
            <a:r>
              <a:rPr sz="1000" b="1" spc="-10" dirty="0">
                <a:solidFill>
                  <a:srgbClr val="181B1F"/>
                </a:solidFill>
                <a:latin typeface="Arial"/>
                <a:cs typeface="Arial"/>
              </a:rPr>
              <a:t>Alliance</a:t>
            </a:r>
            <a:endParaRPr sz="1000">
              <a:latin typeface="Arial"/>
              <a:cs typeface="Arial"/>
            </a:endParaRPr>
          </a:p>
          <a:p>
            <a:pPr marL="217170" marR="5715" indent="316865" algn="r">
              <a:lnSpc>
                <a:spcPct val="152200"/>
              </a:lnSpc>
            </a:pPr>
            <a:r>
              <a:rPr sz="1000" b="1" spc="-10" dirty="0">
                <a:solidFill>
                  <a:srgbClr val="181B1F"/>
                </a:solidFill>
                <a:latin typeface="Arial"/>
                <a:cs typeface="Arial"/>
              </a:rPr>
              <a:t>Carelon </a:t>
            </a:r>
            <a:r>
              <a:rPr sz="1000" b="1" dirty="0">
                <a:solidFill>
                  <a:srgbClr val="181B1F"/>
                </a:solidFill>
                <a:latin typeface="Arial"/>
                <a:cs typeface="Arial"/>
              </a:rPr>
              <a:t>UHC</a:t>
            </a:r>
            <a:r>
              <a:rPr sz="1000" b="1" spc="-5" dirty="0">
                <a:solidFill>
                  <a:srgbClr val="181B1F"/>
                </a:solidFill>
                <a:latin typeface="Arial"/>
                <a:cs typeface="Arial"/>
              </a:rPr>
              <a:t> </a:t>
            </a:r>
            <a:r>
              <a:rPr sz="1000" b="1" dirty="0">
                <a:solidFill>
                  <a:srgbClr val="181B1F"/>
                </a:solidFill>
                <a:latin typeface="Arial"/>
                <a:cs typeface="Arial"/>
              </a:rPr>
              <a:t>/</a:t>
            </a:r>
            <a:r>
              <a:rPr sz="1000" b="1" spc="-15" dirty="0">
                <a:solidFill>
                  <a:srgbClr val="181B1F"/>
                </a:solidFill>
                <a:latin typeface="Arial"/>
                <a:cs typeface="Arial"/>
              </a:rPr>
              <a:t> </a:t>
            </a:r>
            <a:r>
              <a:rPr sz="1000" b="1" spc="-10" dirty="0">
                <a:solidFill>
                  <a:srgbClr val="181B1F"/>
                </a:solidFill>
                <a:latin typeface="Arial"/>
                <a:cs typeface="Arial"/>
              </a:rPr>
              <a:t>Optum</a:t>
            </a:r>
            <a:endParaRPr sz="1000">
              <a:latin typeface="Arial"/>
              <a:cs typeface="Arial"/>
            </a:endParaRPr>
          </a:p>
          <a:p>
            <a:pPr marL="654685" marR="5080" indent="-106045">
              <a:lnSpc>
                <a:spcPct val="152200"/>
              </a:lnSpc>
            </a:pPr>
            <a:r>
              <a:rPr sz="1000" b="1" spc="-10" dirty="0">
                <a:solidFill>
                  <a:srgbClr val="181B1F"/>
                </a:solidFill>
                <a:latin typeface="Arial"/>
                <a:cs typeface="Arial"/>
              </a:rPr>
              <a:t>Evolent Cigna</a:t>
            </a:r>
            <a:endParaRPr sz="1000">
              <a:latin typeface="Arial"/>
              <a:cs typeface="Arial"/>
            </a:endParaRPr>
          </a:p>
        </p:txBody>
      </p:sp>
      <p:sp>
        <p:nvSpPr>
          <p:cNvPr id="28" name="object 28"/>
          <p:cNvSpPr txBox="1"/>
          <p:nvPr/>
        </p:nvSpPr>
        <p:spPr>
          <a:xfrm>
            <a:off x="4196398" y="3002140"/>
            <a:ext cx="3517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1F69E7"/>
                </a:solidFill>
                <a:latin typeface="Arial"/>
                <a:cs typeface="Arial"/>
              </a:rPr>
              <a:t>13.1%</a:t>
            </a:r>
            <a:endParaRPr sz="900">
              <a:latin typeface="Arial"/>
              <a:cs typeface="Arial"/>
            </a:endParaRPr>
          </a:p>
        </p:txBody>
      </p:sp>
      <p:sp>
        <p:nvSpPr>
          <p:cNvPr id="29" name="object 29"/>
          <p:cNvSpPr txBox="1"/>
          <p:nvPr/>
        </p:nvSpPr>
        <p:spPr>
          <a:xfrm>
            <a:off x="5596658" y="2537302"/>
            <a:ext cx="112395"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81B1F"/>
                </a:solidFill>
                <a:latin typeface="Arial"/>
                <a:cs typeface="Arial"/>
              </a:rPr>
              <a:t>--</a:t>
            </a:r>
            <a:r>
              <a:rPr sz="700" spc="-50" dirty="0">
                <a:solidFill>
                  <a:srgbClr val="181B1F"/>
                </a:solidFill>
                <a:latin typeface="Arial"/>
                <a:cs typeface="Arial"/>
              </a:rPr>
              <a:t>-</a:t>
            </a:r>
            <a:endParaRPr sz="700">
              <a:latin typeface="Arial"/>
              <a:cs typeface="Arial"/>
            </a:endParaRPr>
          </a:p>
        </p:txBody>
      </p:sp>
      <p:sp>
        <p:nvSpPr>
          <p:cNvPr id="30" name="object 30"/>
          <p:cNvSpPr txBox="1"/>
          <p:nvPr/>
        </p:nvSpPr>
        <p:spPr>
          <a:xfrm>
            <a:off x="5596658" y="2752359"/>
            <a:ext cx="112395"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81B1F"/>
                </a:solidFill>
                <a:latin typeface="Arial"/>
                <a:cs typeface="Arial"/>
              </a:rPr>
              <a:t>--</a:t>
            </a:r>
            <a:r>
              <a:rPr sz="700" spc="-50" dirty="0">
                <a:solidFill>
                  <a:srgbClr val="181B1F"/>
                </a:solidFill>
                <a:latin typeface="Arial"/>
                <a:cs typeface="Arial"/>
              </a:rPr>
              <a:t>-</a:t>
            </a:r>
            <a:endParaRPr sz="700">
              <a:latin typeface="Arial"/>
              <a:cs typeface="Arial"/>
            </a:endParaRPr>
          </a:p>
        </p:txBody>
      </p:sp>
      <p:sp>
        <p:nvSpPr>
          <p:cNvPr id="31" name="object 31"/>
          <p:cNvSpPr txBox="1"/>
          <p:nvPr/>
        </p:nvSpPr>
        <p:spPr>
          <a:xfrm>
            <a:off x="5544065" y="1612456"/>
            <a:ext cx="226060" cy="132080"/>
          </a:xfrm>
          <a:prstGeom prst="rect">
            <a:avLst/>
          </a:prstGeom>
        </p:spPr>
        <p:txBody>
          <a:bodyPr vert="horz" wrap="square" lIns="0" tIns="12065" rIns="0" bIns="0" rtlCol="0">
            <a:spAutoFit/>
          </a:bodyPr>
          <a:lstStyle/>
          <a:p>
            <a:pPr marL="12700">
              <a:lnSpc>
                <a:spcPct val="100000"/>
              </a:lnSpc>
              <a:spcBef>
                <a:spcPts val="95"/>
              </a:spcBef>
            </a:pPr>
            <a:r>
              <a:rPr sz="700" b="1" spc="-20" dirty="0">
                <a:solidFill>
                  <a:srgbClr val="00AF50"/>
                </a:solidFill>
                <a:latin typeface="Arial"/>
                <a:cs typeface="Arial"/>
              </a:rPr>
              <a:t>0.3%</a:t>
            </a:r>
            <a:endParaRPr sz="700">
              <a:latin typeface="Arial"/>
              <a:cs typeface="Arial"/>
            </a:endParaRPr>
          </a:p>
        </p:txBody>
      </p:sp>
      <p:sp>
        <p:nvSpPr>
          <p:cNvPr id="32" name="object 32"/>
          <p:cNvSpPr txBox="1"/>
          <p:nvPr/>
        </p:nvSpPr>
        <p:spPr>
          <a:xfrm>
            <a:off x="5907471" y="1621327"/>
            <a:ext cx="1418590" cy="116839"/>
          </a:xfrm>
          <a:prstGeom prst="rect">
            <a:avLst/>
          </a:prstGeom>
        </p:spPr>
        <p:txBody>
          <a:bodyPr vert="horz" wrap="square" lIns="0" tIns="12700" rIns="0" bIns="0" rtlCol="0">
            <a:spAutoFit/>
          </a:bodyPr>
          <a:lstStyle/>
          <a:p>
            <a:pPr marL="139065" indent="-126364">
              <a:lnSpc>
                <a:spcPct val="100000"/>
              </a:lnSpc>
              <a:spcBef>
                <a:spcPts val="100"/>
              </a:spcBef>
              <a:buChar char="•"/>
              <a:tabLst>
                <a:tab pos="139065" algn="l"/>
              </a:tabLst>
            </a:pPr>
            <a:r>
              <a:rPr sz="600" dirty="0">
                <a:solidFill>
                  <a:srgbClr val="00AF50"/>
                </a:solidFill>
                <a:latin typeface="Arial"/>
                <a:cs typeface="Arial"/>
              </a:rPr>
              <a:t>Addition</a:t>
            </a:r>
            <a:r>
              <a:rPr sz="600" spc="-25" dirty="0">
                <a:solidFill>
                  <a:srgbClr val="00AF50"/>
                </a:solidFill>
                <a:latin typeface="Arial"/>
                <a:cs typeface="Arial"/>
              </a:rPr>
              <a:t> </a:t>
            </a:r>
            <a:r>
              <a:rPr sz="600" dirty="0">
                <a:solidFill>
                  <a:srgbClr val="00AF50"/>
                </a:solidFill>
                <a:latin typeface="Arial"/>
                <a:cs typeface="Arial"/>
              </a:rPr>
              <a:t>of</a:t>
            </a:r>
            <a:r>
              <a:rPr sz="600" spc="-25" dirty="0">
                <a:solidFill>
                  <a:srgbClr val="00AF50"/>
                </a:solidFill>
                <a:latin typeface="Arial"/>
                <a:cs typeface="Arial"/>
              </a:rPr>
              <a:t> </a:t>
            </a:r>
            <a:r>
              <a:rPr sz="600" dirty="0">
                <a:solidFill>
                  <a:srgbClr val="00AF50"/>
                </a:solidFill>
                <a:latin typeface="Arial"/>
                <a:cs typeface="Arial"/>
              </a:rPr>
              <a:t>Allegheny</a:t>
            </a:r>
            <a:r>
              <a:rPr sz="600" spc="-25" dirty="0">
                <a:solidFill>
                  <a:srgbClr val="00AF50"/>
                </a:solidFill>
                <a:latin typeface="Arial"/>
                <a:cs typeface="Arial"/>
              </a:rPr>
              <a:t> </a:t>
            </a:r>
            <a:r>
              <a:rPr sz="600" dirty="0">
                <a:solidFill>
                  <a:srgbClr val="00AF50"/>
                </a:solidFill>
                <a:latin typeface="Arial"/>
                <a:cs typeface="Arial"/>
              </a:rPr>
              <a:t>Health</a:t>
            </a:r>
            <a:r>
              <a:rPr sz="600" spc="-15" dirty="0">
                <a:solidFill>
                  <a:srgbClr val="00AF50"/>
                </a:solidFill>
                <a:latin typeface="Arial"/>
                <a:cs typeface="Arial"/>
              </a:rPr>
              <a:t> </a:t>
            </a:r>
            <a:r>
              <a:rPr sz="600" spc="-10" dirty="0">
                <a:solidFill>
                  <a:srgbClr val="00AF50"/>
                </a:solidFill>
                <a:latin typeface="Arial"/>
                <a:cs typeface="Arial"/>
              </a:rPr>
              <a:t>Network</a:t>
            </a:r>
            <a:endParaRPr sz="600">
              <a:latin typeface="Arial"/>
              <a:cs typeface="Arial"/>
            </a:endParaRPr>
          </a:p>
        </p:txBody>
      </p:sp>
      <p:grpSp>
        <p:nvGrpSpPr>
          <p:cNvPr id="33" name="object 33"/>
          <p:cNvGrpSpPr/>
          <p:nvPr/>
        </p:nvGrpSpPr>
        <p:grpSpPr>
          <a:xfrm>
            <a:off x="5361621" y="1651585"/>
            <a:ext cx="97155" cy="1647189"/>
            <a:chOff x="5361621" y="1651585"/>
            <a:chExt cx="97155" cy="1647189"/>
          </a:xfrm>
        </p:grpSpPr>
        <p:sp>
          <p:nvSpPr>
            <p:cNvPr id="34" name="object 34"/>
            <p:cNvSpPr/>
            <p:nvPr/>
          </p:nvSpPr>
          <p:spPr>
            <a:xfrm>
              <a:off x="5361621" y="1882848"/>
              <a:ext cx="88265" cy="61594"/>
            </a:xfrm>
            <a:custGeom>
              <a:avLst/>
              <a:gdLst/>
              <a:ahLst/>
              <a:cxnLst/>
              <a:rect l="l" t="t" r="r" b="b"/>
              <a:pathLst>
                <a:path w="88264" h="61594">
                  <a:moveTo>
                    <a:pt x="87845" y="0"/>
                  </a:moveTo>
                  <a:lnTo>
                    <a:pt x="0" y="0"/>
                  </a:lnTo>
                  <a:lnTo>
                    <a:pt x="43929" y="61544"/>
                  </a:lnTo>
                  <a:lnTo>
                    <a:pt x="87845" y="0"/>
                  </a:lnTo>
                  <a:close/>
                </a:path>
              </a:pathLst>
            </a:custGeom>
            <a:solidFill>
              <a:srgbClr val="D40055"/>
            </a:solidFill>
          </p:spPr>
          <p:txBody>
            <a:bodyPr wrap="square" lIns="0" tIns="0" rIns="0" bIns="0" rtlCol="0"/>
            <a:lstStyle/>
            <a:p>
              <a:endParaRPr/>
            </a:p>
          </p:txBody>
        </p:sp>
        <p:sp>
          <p:nvSpPr>
            <p:cNvPr id="35" name="object 35"/>
            <p:cNvSpPr/>
            <p:nvPr/>
          </p:nvSpPr>
          <p:spPr>
            <a:xfrm>
              <a:off x="5361622" y="1651596"/>
              <a:ext cx="97155" cy="1647189"/>
            </a:xfrm>
            <a:custGeom>
              <a:avLst/>
              <a:gdLst/>
              <a:ahLst/>
              <a:cxnLst/>
              <a:rect l="l" t="t" r="r" b="b"/>
              <a:pathLst>
                <a:path w="97154" h="1647189">
                  <a:moveTo>
                    <a:pt x="87845" y="1646872"/>
                  </a:moveTo>
                  <a:lnTo>
                    <a:pt x="43916" y="1585328"/>
                  </a:lnTo>
                  <a:lnTo>
                    <a:pt x="0" y="1646872"/>
                  </a:lnTo>
                  <a:lnTo>
                    <a:pt x="87845" y="1646872"/>
                  </a:lnTo>
                  <a:close/>
                </a:path>
                <a:path w="97154" h="1647189">
                  <a:moveTo>
                    <a:pt x="87845" y="61544"/>
                  </a:moveTo>
                  <a:lnTo>
                    <a:pt x="43916" y="0"/>
                  </a:lnTo>
                  <a:lnTo>
                    <a:pt x="0" y="61544"/>
                  </a:lnTo>
                  <a:lnTo>
                    <a:pt x="87845" y="61544"/>
                  </a:lnTo>
                  <a:close/>
                </a:path>
                <a:path w="97154" h="1647189">
                  <a:moveTo>
                    <a:pt x="96558" y="752017"/>
                  </a:moveTo>
                  <a:lnTo>
                    <a:pt x="52628" y="690473"/>
                  </a:lnTo>
                  <a:lnTo>
                    <a:pt x="8712" y="752017"/>
                  </a:lnTo>
                  <a:lnTo>
                    <a:pt x="96558" y="752017"/>
                  </a:lnTo>
                  <a:close/>
                </a:path>
              </a:pathLst>
            </a:custGeom>
            <a:solidFill>
              <a:srgbClr val="00AF50"/>
            </a:solidFill>
          </p:spPr>
          <p:txBody>
            <a:bodyPr wrap="square" lIns="0" tIns="0" rIns="0" bIns="0" rtlCol="0"/>
            <a:lstStyle/>
            <a:p>
              <a:endParaRPr/>
            </a:p>
          </p:txBody>
        </p:sp>
      </p:grpSp>
      <p:sp>
        <p:nvSpPr>
          <p:cNvPr id="36" name="object 36"/>
          <p:cNvSpPr txBox="1"/>
          <p:nvPr/>
        </p:nvSpPr>
        <p:spPr>
          <a:xfrm>
            <a:off x="5544106" y="1843713"/>
            <a:ext cx="226060" cy="132080"/>
          </a:xfrm>
          <a:prstGeom prst="rect">
            <a:avLst/>
          </a:prstGeom>
        </p:spPr>
        <p:txBody>
          <a:bodyPr vert="horz" wrap="square" lIns="0" tIns="12065" rIns="0" bIns="0" rtlCol="0">
            <a:spAutoFit/>
          </a:bodyPr>
          <a:lstStyle/>
          <a:p>
            <a:pPr marL="12700">
              <a:lnSpc>
                <a:spcPct val="100000"/>
              </a:lnSpc>
              <a:spcBef>
                <a:spcPts val="95"/>
              </a:spcBef>
            </a:pPr>
            <a:r>
              <a:rPr sz="700" b="1" spc="-20" dirty="0">
                <a:solidFill>
                  <a:srgbClr val="D40055"/>
                </a:solidFill>
                <a:latin typeface="Arial"/>
                <a:cs typeface="Arial"/>
              </a:rPr>
              <a:t>0.2%</a:t>
            </a:r>
            <a:endParaRPr sz="700">
              <a:latin typeface="Arial"/>
              <a:cs typeface="Arial"/>
            </a:endParaRPr>
          </a:p>
        </p:txBody>
      </p:sp>
      <p:sp>
        <p:nvSpPr>
          <p:cNvPr id="50" name="object 50"/>
          <p:cNvSpPr txBox="1"/>
          <p:nvPr/>
        </p:nvSpPr>
        <p:spPr>
          <a:xfrm>
            <a:off x="301472" y="4812148"/>
            <a:ext cx="95885" cy="167005"/>
          </a:xfrm>
          <a:prstGeom prst="rect">
            <a:avLst/>
          </a:prstGeom>
        </p:spPr>
        <p:txBody>
          <a:bodyPr vert="horz" wrap="square" lIns="0" tIns="0" rIns="0" bIns="0" rtlCol="0">
            <a:spAutoFit/>
          </a:bodyPr>
          <a:lstStyle/>
          <a:p>
            <a:pPr marL="12700">
              <a:lnSpc>
                <a:spcPct val="100000"/>
              </a:lnSpc>
            </a:pPr>
            <a:r>
              <a:rPr sz="1000" spc="-50" dirty="0">
                <a:solidFill>
                  <a:srgbClr val="065BAA"/>
                </a:solidFill>
                <a:latin typeface="Arial"/>
                <a:cs typeface="Arial"/>
              </a:rPr>
              <a:t>7</a:t>
            </a:r>
            <a:endParaRPr sz="1000">
              <a:latin typeface="Arial"/>
              <a:cs typeface="Arial"/>
            </a:endParaRPr>
          </a:p>
        </p:txBody>
      </p:sp>
      <p:sp>
        <p:nvSpPr>
          <p:cNvPr id="51" name="object 51"/>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37" name="object 37"/>
          <p:cNvSpPr txBox="1"/>
          <p:nvPr/>
        </p:nvSpPr>
        <p:spPr>
          <a:xfrm>
            <a:off x="5907471" y="1808232"/>
            <a:ext cx="1527175" cy="208279"/>
          </a:xfrm>
          <a:prstGeom prst="rect">
            <a:avLst/>
          </a:prstGeom>
        </p:spPr>
        <p:txBody>
          <a:bodyPr vert="horz" wrap="square" lIns="0" tIns="12700" rIns="0" bIns="0" rtlCol="0">
            <a:spAutoFit/>
          </a:bodyPr>
          <a:lstStyle/>
          <a:p>
            <a:pPr marL="139065" indent="-126364">
              <a:lnSpc>
                <a:spcPct val="100000"/>
              </a:lnSpc>
              <a:spcBef>
                <a:spcPts val="100"/>
              </a:spcBef>
              <a:buChar char="•"/>
              <a:tabLst>
                <a:tab pos="139065" algn="l"/>
              </a:tabLst>
            </a:pPr>
            <a:r>
              <a:rPr sz="600" dirty="0">
                <a:solidFill>
                  <a:srgbClr val="00AF50"/>
                </a:solidFill>
                <a:latin typeface="Arial"/>
                <a:cs typeface="Arial"/>
              </a:rPr>
              <a:t>Addition</a:t>
            </a:r>
            <a:r>
              <a:rPr sz="600" spc="-30" dirty="0">
                <a:solidFill>
                  <a:srgbClr val="00AF50"/>
                </a:solidFill>
                <a:latin typeface="Arial"/>
                <a:cs typeface="Arial"/>
              </a:rPr>
              <a:t> </a:t>
            </a:r>
            <a:r>
              <a:rPr sz="600" dirty="0">
                <a:solidFill>
                  <a:srgbClr val="00AF50"/>
                </a:solidFill>
                <a:latin typeface="Arial"/>
                <a:cs typeface="Arial"/>
              </a:rPr>
              <a:t>of</a:t>
            </a:r>
            <a:r>
              <a:rPr sz="600" spc="-25" dirty="0">
                <a:solidFill>
                  <a:srgbClr val="00AF50"/>
                </a:solidFill>
                <a:latin typeface="Arial"/>
                <a:cs typeface="Arial"/>
              </a:rPr>
              <a:t> </a:t>
            </a:r>
            <a:r>
              <a:rPr sz="600" dirty="0">
                <a:solidFill>
                  <a:srgbClr val="00AF50"/>
                </a:solidFill>
                <a:latin typeface="Arial"/>
                <a:cs typeface="Arial"/>
              </a:rPr>
              <a:t>Oregon</a:t>
            </a:r>
            <a:r>
              <a:rPr sz="600" spc="-25" dirty="0">
                <a:solidFill>
                  <a:srgbClr val="00AF50"/>
                </a:solidFill>
                <a:latin typeface="Arial"/>
                <a:cs typeface="Arial"/>
              </a:rPr>
              <a:t> </a:t>
            </a:r>
            <a:r>
              <a:rPr sz="600" dirty="0">
                <a:solidFill>
                  <a:srgbClr val="00AF50"/>
                </a:solidFill>
                <a:latin typeface="Arial"/>
                <a:cs typeface="Arial"/>
              </a:rPr>
              <a:t>Oncology</a:t>
            </a:r>
            <a:r>
              <a:rPr sz="600" spc="-30" dirty="0">
                <a:solidFill>
                  <a:srgbClr val="00AF50"/>
                </a:solidFill>
                <a:latin typeface="Arial"/>
                <a:cs typeface="Arial"/>
              </a:rPr>
              <a:t> </a:t>
            </a:r>
            <a:r>
              <a:rPr sz="600" spc="-10" dirty="0">
                <a:solidFill>
                  <a:srgbClr val="00AF50"/>
                </a:solidFill>
                <a:latin typeface="Arial"/>
                <a:cs typeface="Arial"/>
              </a:rPr>
              <a:t>Specialists</a:t>
            </a:r>
            <a:endParaRPr sz="600">
              <a:latin typeface="Arial"/>
              <a:cs typeface="Arial"/>
            </a:endParaRPr>
          </a:p>
          <a:p>
            <a:pPr marL="139065" indent="-126364">
              <a:lnSpc>
                <a:spcPct val="100000"/>
              </a:lnSpc>
              <a:buChar char="•"/>
              <a:tabLst>
                <a:tab pos="139065" algn="l"/>
              </a:tabLst>
            </a:pPr>
            <a:r>
              <a:rPr sz="600" dirty="0">
                <a:solidFill>
                  <a:srgbClr val="D40055"/>
                </a:solidFill>
                <a:latin typeface="Arial"/>
                <a:cs typeface="Arial"/>
              </a:rPr>
              <a:t>Loss</a:t>
            </a:r>
            <a:r>
              <a:rPr sz="600" spc="-15" dirty="0">
                <a:solidFill>
                  <a:srgbClr val="D40055"/>
                </a:solidFill>
                <a:latin typeface="Arial"/>
                <a:cs typeface="Arial"/>
              </a:rPr>
              <a:t> </a:t>
            </a:r>
            <a:r>
              <a:rPr sz="600" dirty="0">
                <a:solidFill>
                  <a:srgbClr val="D40055"/>
                </a:solidFill>
                <a:latin typeface="Arial"/>
                <a:cs typeface="Arial"/>
              </a:rPr>
              <a:t>of</a:t>
            </a:r>
            <a:r>
              <a:rPr sz="600" spc="-20" dirty="0">
                <a:solidFill>
                  <a:srgbClr val="D40055"/>
                </a:solidFill>
                <a:latin typeface="Arial"/>
                <a:cs typeface="Arial"/>
              </a:rPr>
              <a:t> </a:t>
            </a:r>
            <a:r>
              <a:rPr sz="600" dirty="0">
                <a:solidFill>
                  <a:srgbClr val="D40055"/>
                </a:solidFill>
                <a:latin typeface="Arial"/>
                <a:cs typeface="Arial"/>
              </a:rPr>
              <a:t>Allegheny</a:t>
            </a:r>
            <a:r>
              <a:rPr sz="600" spc="-25" dirty="0">
                <a:solidFill>
                  <a:srgbClr val="D40055"/>
                </a:solidFill>
                <a:latin typeface="Arial"/>
                <a:cs typeface="Arial"/>
              </a:rPr>
              <a:t> </a:t>
            </a:r>
            <a:r>
              <a:rPr sz="600" dirty="0">
                <a:solidFill>
                  <a:srgbClr val="D40055"/>
                </a:solidFill>
                <a:latin typeface="Arial"/>
                <a:cs typeface="Arial"/>
              </a:rPr>
              <a:t>Health</a:t>
            </a:r>
            <a:r>
              <a:rPr sz="600" spc="-10" dirty="0">
                <a:solidFill>
                  <a:srgbClr val="D40055"/>
                </a:solidFill>
                <a:latin typeface="Arial"/>
                <a:cs typeface="Arial"/>
              </a:rPr>
              <a:t> Network</a:t>
            </a:r>
            <a:endParaRPr sz="600">
              <a:latin typeface="Arial"/>
              <a:cs typeface="Arial"/>
            </a:endParaRPr>
          </a:p>
        </p:txBody>
      </p:sp>
      <p:sp>
        <p:nvSpPr>
          <p:cNvPr id="38" name="object 38"/>
          <p:cNvSpPr txBox="1"/>
          <p:nvPr/>
        </p:nvSpPr>
        <p:spPr>
          <a:xfrm>
            <a:off x="5544106" y="2311566"/>
            <a:ext cx="226060" cy="132080"/>
          </a:xfrm>
          <a:prstGeom prst="rect">
            <a:avLst/>
          </a:prstGeom>
        </p:spPr>
        <p:txBody>
          <a:bodyPr vert="horz" wrap="square" lIns="0" tIns="12065" rIns="0" bIns="0" rtlCol="0">
            <a:spAutoFit/>
          </a:bodyPr>
          <a:lstStyle/>
          <a:p>
            <a:pPr marL="12700">
              <a:lnSpc>
                <a:spcPct val="100000"/>
              </a:lnSpc>
              <a:spcBef>
                <a:spcPts val="95"/>
              </a:spcBef>
            </a:pPr>
            <a:r>
              <a:rPr sz="700" b="1" spc="-20" dirty="0">
                <a:solidFill>
                  <a:srgbClr val="00AF50"/>
                </a:solidFill>
                <a:latin typeface="Arial"/>
                <a:cs typeface="Arial"/>
              </a:rPr>
              <a:t>0.1%</a:t>
            </a:r>
            <a:endParaRPr sz="700">
              <a:latin typeface="Arial"/>
              <a:cs typeface="Arial"/>
            </a:endParaRPr>
          </a:p>
        </p:txBody>
      </p:sp>
      <p:sp>
        <p:nvSpPr>
          <p:cNvPr id="39" name="object 39"/>
          <p:cNvSpPr txBox="1"/>
          <p:nvPr/>
        </p:nvSpPr>
        <p:spPr>
          <a:xfrm>
            <a:off x="5596699" y="3432818"/>
            <a:ext cx="112395"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81B1F"/>
                </a:solidFill>
                <a:latin typeface="Arial"/>
                <a:cs typeface="Arial"/>
              </a:rPr>
              <a:t>--</a:t>
            </a:r>
            <a:r>
              <a:rPr sz="700" spc="-50" dirty="0">
                <a:solidFill>
                  <a:srgbClr val="181B1F"/>
                </a:solidFill>
                <a:latin typeface="Arial"/>
                <a:cs typeface="Arial"/>
              </a:rPr>
              <a:t>-</a:t>
            </a:r>
            <a:endParaRPr sz="700">
              <a:latin typeface="Arial"/>
              <a:cs typeface="Arial"/>
            </a:endParaRPr>
          </a:p>
        </p:txBody>
      </p:sp>
      <p:sp>
        <p:nvSpPr>
          <p:cNvPr id="40" name="object 40"/>
          <p:cNvSpPr txBox="1"/>
          <p:nvPr/>
        </p:nvSpPr>
        <p:spPr>
          <a:xfrm>
            <a:off x="5544106" y="3202102"/>
            <a:ext cx="277495" cy="132080"/>
          </a:xfrm>
          <a:prstGeom prst="rect">
            <a:avLst/>
          </a:prstGeom>
        </p:spPr>
        <p:txBody>
          <a:bodyPr vert="horz" wrap="square" lIns="0" tIns="12065" rIns="0" bIns="0" rtlCol="0">
            <a:spAutoFit/>
          </a:bodyPr>
          <a:lstStyle/>
          <a:p>
            <a:pPr marL="12700">
              <a:lnSpc>
                <a:spcPct val="100000"/>
              </a:lnSpc>
              <a:spcBef>
                <a:spcPts val="95"/>
              </a:spcBef>
            </a:pPr>
            <a:r>
              <a:rPr sz="700" b="1" spc="-10" dirty="0">
                <a:solidFill>
                  <a:srgbClr val="00AF50"/>
                </a:solidFill>
                <a:latin typeface="Arial"/>
                <a:cs typeface="Arial"/>
              </a:rPr>
              <a:t>&lt;0.1%</a:t>
            </a:r>
            <a:endParaRPr sz="700">
              <a:latin typeface="Arial"/>
              <a:cs typeface="Arial"/>
            </a:endParaRPr>
          </a:p>
        </p:txBody>
      </p:sp>
      <p:sp>
        <p:nvSpPr>
          <p:cNvPr id="41" name="object 41"/>
          <p:cNvSpPr txBox="1"/>
          <p:nvPr/>
        </p:nvSpPr>
        <p:spPr>
          <a:xfrm>
            <a:off x="5907472" y="2320437"/>
            <a:ext cx="1139825" cy="116839"/>
          </a:xfrm>
          <a:prstGeom prst="rect">
            <a:avLst/>
          </a:prstGeom>
        </p:spPr>
        <p:txBody>
          <a:bodyPr vert="horz" wrap="square" lIns="0" tIns="12700" rIns="0" bIns="0" rtlCol="0">
            <a:spAutoFit/>
          </a:bodyPr>
          <a:lstStyle/>
          <a:p>
            <a:pPr marL="139065" indent="-126364">
              <a:lnSpc>
                <a:spcPct val="100000"/>
              </a:lnSpc>
              <a:spcBef>
                <a:spcPts val="100"/>
              </a:spcBef>
              <a:buChar char="•"/>
              <a:tabLst>
                <a:tab pos="139065" algn="l"/>
              </a:tabLst>
            </a:pPr>
            <a:r>
              <a:rPr sz="600" dirty="0">
                <a:solidFill>
                  <a:srgbClr val="00AF50"/>
                </a:solidFill>
                <a:latin typeface="Arial"/>
                <a:cs typeface="Arial"/>
              </a:rPr>
              <a:t>TN</a:t>
            </a:r>
            <a:r>
              <a:rPr sz="600" spc="-25" dirty="0">
                <a:solidFill>
                  <a:srgbClr val="00AF50"/>
                </a:solidFill>
                <a:latin typeface="Arial"/>
                <a:cs typeface="Arial"/>
              </a:rPr>
              <a:t> </a:t>
            </a:r>
            <a:r>
              <a:rPr sz="600" dirty="0">
                <a:solidFill>
                  <a:srgbClr val="00AF50"/>
                </a:solidFill>
                <a:latin typeface="Arial"/>
                <a:cs typeface="Arial"/>
              </a:rPr>
              <a:t>Oncology</a:t>
            </a:r>
            <a:r>
              <a:rPr sz="600" spc="-20" dirty="0">
                <a:solidFill>
                  <a:srgbClr val="00AF50"/>
                </a:solidFill>
                <a:latin typeface="Arial"/>
                <a:cs typeface="Arial"/>
              </a:rPr>
              <a:t> </a:t>
            </a:r>
            <a:r>
              <a:rPr sz="600" dirty="0">
                <a:solidFill>
                  <a:srgbClr val="00AF50"/>
                </a:solidFill>
                <a:latin typeface="Arial"/>
                <a:cs typeface="Arial"/>
              </a:rPr>
              <a:t>practice</a:t>
            </a:r>
            <a:r>
              <a:rPr sz="600" spc="-20" dirty="0">
                <a:solidFill>
                  <a:srgbClr val="00AF50"/>
                </a:solidFill>
                <a:latin typeface="Arial"/>
                <a:cs typeface="Arial"/>
              </a:rPr>
              <a:t> </a:t>
            </a:r>
            <a:r>
              <a:rPr sz="600" spc="-10" dirty="0">
                <a:solidFill>
                  <a:srgbClr val="00AF50"/>
                </a:solidFill>
                <a:latin typeface="Arial"/>
                <a:cs typeface="Arial"/>
              </a:rPr>
              <a:t>growth</a:t>
            </a:r>
            <a:endParaRPr sz="600">
              <a:latin typeface="Arial"/>
              <a:cs typeface="Arial"/>
            </a:endParaRPr>
          </a:p>
        </p:txBody>
      </p:sp>
      <p:sp>
        <p:nvSpPr>
          <p:cNvPr id="42" name="object 42"/>
          <p:cNvSpPr txBox="1"/>
          <p:nvPr/>
        </p:nvSpPr>
        <p:spPr>
          <a:xfrm>
            <a:off x="5907468" y="3162307"/>
            <a:ext cx="1506855" cy="299720"/>
          </a:xfrm>
          <a:prstGeom prst="rect">
            <a:avLst/>
          </a:prstGeom>
        </p:spPr>
        <p:txBody>
          <a:bodyPr vert="horz" wrap="square" lIns="0" tIns="12700" rIns="0" bIns="0" rtlCol="0">
            <a:spAutoFit/>
          </a:bodyPr>
          <a:lstStyle/>
          <a:p>
            <a:pPr marL="139065" indent="-126364">
              <a:lnSpc>
                <a:spcPct val="100000"/>
              </a:lnSpc>
              <a:spcBef>
                <a:spcPts val="100"/>
              </a:spcBef>
              <a:buChar char="•"/>
              <a:tabLst>
                <a:tab pos="139065" algn="l"/>
              </a:tabLst>
            </a:pPr>
            <a:r>
              <a:rPr sz="600" dirty="0">
                <a:solidFill>
                  <a:srgbClr val="00AF50"/>
                </a:solidFill>
                <a:latin typeface="Arial"/>
                <a:cs typeface="Arial"/>
              </a:rPr>
              <a:t>Addition</a:t>
            </a:r>
            <a:r>
              <a:rPr sz="600" spc="-20" dirty="0">
                <a:solidFill>
                  <a:srgbClr val="00AF50"/>
                </a:solidFill>
                <a:latin typeface="Arial"/>
                <a:cs typeface="Arial"/>
              </a:rPr>
              <a:t> </a:t>
            </a:r>
            <a:r>
              <a:rPr sz="600" dirty="0">
                <a:solidFill>
                  <a:srgbClr val="00AF50"/>
                </a:solidFill>
                <a:latin typeface="Arial"/>
                <a:cs typeface="Arial"/>
              </a:rPr>
              <a:t>of</a:t>
            </a:r>
            <a:r>
              <a:rPr sz="600" spc="-15" dirty="0">
                <a:solidFill>
                  <a:srgbClr val="00AF50"/>
                </a:solidFill>
                <a:latin typeface="Arial"/>
                <a:cs typeface="Arial"/>
              </a:rPr>
              <a:t> </a:t>
            </a:r>
            <a:r>
              <a:rPr sz="600" dirty="0">
                <a:solidFill>
                  <a:srgbClr val="00AF50"/>
                </a:solidFill>
                <a:latin typeface="Arial"/>
                <a:cs typeface="Arial"/>
              </a:rPr>
              <a:t>N</a:t>
            </a:r>
            <a:r>
              <a:rPr sz="600" spc="-5" dirty="0">
                <a:solidFill>
                  <a:srgbClr val="00AF50"/>
                </a:solidFill>
                <a:latin typeface="Arial"/>
                <a:cs typeface="Arial"/>
              </a:rPr>
              <a:t> </a:t>
            </a:r>
            <a:r>
              <a:rPr sz="600" dirty="0">
                <a:solidFill>
                  <a:srgbClr val="00AF50"/>
                </a:solidFill>
                <a:latin typeface="Arial"/>
                <a:cs typeface="Arial"/>
              </a:rPr>
              <a:t>=</a:t>
            </a:r>
            <a:r>
              <a:rPr sz="600" spc="-10" dirty="0">
                <a:solidFill>
                  <a:srgbClr val="00AF50"/>
                </a:solidFill>
                <a:latin typeface="Arial"/>
                <a:cs typeface="Arial"/>
              </a:rPr>
              <a:t> </a:t>
            </a:r>
            <a:r>
              <a:rPr sz="600" dirty="0">
                <a:solidFill>
                  <a:srgbClr val="00AF50"/>
                </a:solidFill>
                <a:latin typeface="Arial"/>
                <a:cs typeface="Arial"/>
              </a:rPr>
              <a:t>4</a:t>
            </a:r>
            <a:r>
              <a:rPr sz="600" spc="-15" dirty="0">
                <a:solidFill>
                  <a:srgbClr val="00AF50"/>
                </a:solidFill>
                <a:latin typeface="Arial"/>
                <a:cs typeface="Arial"/>
              </a:rPr>
              <a:t> </a:t>
            </a:r>
            <a:r>
              <a:rPr sz="600" spc="-10" dirty="0">
                <a:solidFill>
                  <a:srgbClr val="00AF50"/>
                </a:solidFill>
                <a:latin typeface="Arial"/>
                <a:cs typeface="Arial"/>
              </a:rPr>
              <a:t>partnerships</a:t>
            </a:r>
            <a:endParaRPr sz="600">
              <a:latin typeface="Arial"/>
              <a:cs typeface="Arial"/>
            </a:endParaRPr>
          </a:p>
          <a:p>
            <a:pPr marL="139065" marR="5080" indent="-126364">
              <a:lnSpc>
                <a:spcPct val="100000"/>
              </a:lnSpc>
              <a:buChar char="•"/>
              <a:tabLst>
                <a:tab pos="142240" algn="l"/>
              </a:tabLst>
            </a:pPr>
            <a:r>
              <a:rPr sz="600" dirty="0">
                <a:solidFill>
                  <a:srgbClr val="D40055"/>
                </a:solidFill>
                <a:latin typeface="Arial"/>
                <a:cs typeface="Arial"/>
              </a:rPr>
              <a:t>Loss</a:t>
            </a:r>
            <a:r>
              <a:rPr sz="600" spc="-15" dirty="0">
                <a:solidFill>
                  <a:srgbClr val="D40055"/>
                </a:solidFill>
                <a:latin typeface="Arial"/>
                <a:cs typeface="Arial"/>
              </a:rPr>
              <a:t> </a:t>
            </a:r>
            <a:r>
              <a:rPr sz="600" dirty="0">
                <a:solidFill>
                  <a:srgbClr val="D40055"/>
                </a:solidFill>
                <a:latin typeface="Arial"/>
                <a:cs typeface="Arial"/>
              </a:rPr>
              <a:t>of</a:t>
            </a:r>
            <a:r>
              <a:rPr sz="600" spc="-15" dirty="0">
                <a:solidFill>
                  <a:srgbClr val="D40055"/>
                </a:solidFill>
                <a:latin typeface="Arial"/>
                <a:cs typeface="Arial"/>
              </a:rPr>
              <a:t> </a:t>
            </a:r>
            <a:r>
              <a:rPr sz="600" dirty="0">
                <a:solidFill>
                  <a:srgbClr val="D40055"/>
                </a:solidFill>
                <a:latin typeface="Arial"/>
                <a:cs typeface="Arial"/>
              </a:rPr>
              <a:t>Wellcare</a:t>
            </a:r>
            <a:r>
              <a:rPr sz="600" spc="-45" dirty="0">
                <a:solidFill>
                  <a:srgbClr val="D40055"/>
                </a:solidFill>
                <a:latin typeface="Arial"/>
                <a:cs typeface="Arial"/>
              </a:rPr>
              <a:t> </a:t>
            </a:r>
            <a:r>
              <a:rPr sz="600" dirty="0">
                <a:solidFill>
                  <a:srgbClr val="D40055"/>
                </a:solidFill>
                <a:latin typeface="Arial"/>
                <a:cs typeface="Arial"/>
              </a:rPr>
              <a:t>PA,</a:t>
            </a:r>
            <a:r>
              <a:rPr sz="600" spc="-10" dirty="0">
                <a:solidFill>
                  <a:srgbClr val="D40055"/>
                </a:solidFill>
                <a:latin typeface="Arial"/>
                <a:cs typeface="Arial"/>
              </a:rPr>
              <a:t> </a:t>
            </a:r>
            <a:r>
              <a:rPr sz="600" dirty="0">
                <a:solidFill>
                  <a:srgbClr val="D40055"/>
                </a:solidFill>
                <a:latin typeface="Arial"/>
                <a:cs typeface="Arial"/>
              </a:rPr>
              <a:t>Simply</a:t>
            </a:r>
            <a:r>
              <a:rPr sz="600" spc="5" dirty="0">
                <a:solidFill>
                  <a:srgbClr val="D40055"/>
                </a:solidFill>
                <a:latin typeface="Arial"/>
                <a:cs typeface="Arial"/>
              </a:rPr>
              <a:t> </a:t>
            </a:r>
            <a:r>
              <a:rPr sz="600" spc="-10" dirty="0">
                <a:solidFill>
                  <a:srgbClr val="D40055"/>
                </a:solidFill>
                <a:latin typeface="Arial"/>
                <a:cs typeface="Arial"/>
              </a:rPr>
              <a:t>Healthcare</a:t>
            </a:r>
            <a:r>
              <a:rPr sz="600" spc="500" dirty="0">
                <a:solidFill>
                  <a:srgbClr val="D40055"/>
                </a:solidFill>
                <a:latin typeface="Arial"/>
                <a:cs typeface="Arial"/>
              </a:rPr>
              <a:t> 	</a:t>
            </a:r>
            <a:r>
              <a:rPr sz="600" spc="-10" dirty="0">
                <a:solidFill>
                  <a:srgbClr val="D40055"/>
                </a:solidFill>
                <a:latin typeface="Arial"/>
                <a:cs typeface="Arial"/>
              </a:rPr>
              <a:t>Plans</a:t>
            </a:r>
            <a:endParaRPr sz="600">
              <a:latin typeface="Arial"/>
              <a:cs typeface="Arial"/>
            </a:endParaRPr>
          </a:p>
        </p:txBody>
      </p:sp>
      <p:sp>
        <p:nvSpPr>
          <p:cNvPr id="43" name="object 43"/>
          <p:cNvSpPr txBox="1"/>
          <p:nvPr/>
        </p:nvSpPr>
        <p:spPr>
          <a:xfrm>
            <a:off x="2668808" y="2259718"/>
            <a:ext cx="2471420" cy="147955"/>
          </a:xfrm>
          <a:prstGeom prst="rect">
            <a:avLst/>
          </a:prstGeom>
        </p:spPr>
        <p:txBody>
          <a:bodyPr vert="horz" wrap="square" lIns="0" tIns="12700" rIns="0" bIns="0" rtlCol="0">
            <a:spAutoFit/>
          </a:bodyPr>
          <a:lstStyle/>
          <a:p>
            <a:pPr marL="38100">
              <a:lnSpc>
                <a:spcPct val="100000"/>
              </a:lnSpc>
              <a:spcBef>
                <a:spcPts val="100"/>
              </a:spcBef>
            </a:pPr>
            <a:r>
              <a:rPr sz="1200" b="1" baseline="-10416" dirty="0">
                <a:solidFill>
                  <a:srgbClr val="9F23E2"/>
                </a:solidFill>
                <a:latin typeface="Arial"/>
                <a:cs typeface="Arial"/>
              </a:rPr>
              <a:t>2.3%</a:t>
            </a:r>
            <a:r>
              <a:rPr sz="1200" b="1" spc="330" baseline="-10416" dirty="0">
                <a:solidFill>
                  <a:srgbClr val="9F23E2"/>
                </a:solidFill>
                <a:latin typeface="Arial"/>
                <a:cs typeface="Arial"/>
              </a:rPr>
              <a:t> </a:t>
            </a:r>
            <a:r>
              <a:rPr sz="600" i="1" dirty="0">
                <a:solidFill>
                  <a:srgbClr val="9F23E1"/>
                </a:solidFill>
                <a:latin typeface="Arial"/>
                <a:cs typeface="Arial"/>
              </a:rPr>
              <a:t>(~2.7%</a:t>
            </a:r>
            <a:r>
              <a:rPr sz="600" i="1" spc="-10" dirty="0">
                <a:solidFill>
                  <a:srgbClr val="9F23E1"/>
                </a:solidFill>
                <a:latin typeface="Arial"/>
                <a:cs typeface="Arial"/>
              </a:rPr>
              <a:t> anticipated</a:t>
            </a:r>
            <a:r>
              <a:rPr sz="600" i="1" spc="20" dirty="0">
                <a:solidFill>
                  <a:srgbClr val="9F23E1"/>
                </a:solidFill>
                <a:latin typeface="Arial"/>
                <a:cs typeface="Arial"/>
              </a:rPr>
              <a:t> </a:t>
            </a:r>
            <a:r>
              <a:rPr sz="600" i="1" dirty="0">
                <a:solidFill>
                  <a:srgbClr val="9F23E1"/>
                </a:solidFill>
                <a:latin typeface="Arial"/>
                <a:cs typeface="Arial"/>
              </a:rPr>
              <a:t>total</a:t>
            </a:r>
            <a:r>
              <a:rPr sz="600" i="1" spc="-5" dirty="0">
                <a:solidFill>
                  <a:srgbClr val="9F23E1"/>
                </a:solidFill>
                <a:latin typeface="Arial"/>
                <a:cs typeface="Arial"/>
              </a:rPr>
              <a:t> </a:t>
            </a:r>
            <a:r>
              <a:rPr sz="600" i="1" spc="-10" dirty="0">
                <a:solidFill>
                  <a:srgbClr val="9F23E1"/>
                </a:solidFill>
                <a:latin typeface="Arial"/>
                <a:cs typeface="Arial"/>
              </a:rPr>
              <a:t>exposure</a:t>
            </a:r>
            <a:r>
              <a:rPr sz="600" i="1" spc="-5" dirty="0">
                <a:solidFill>
                  <a:srgbClr val="9F23E1"/>
                </a:solidFill>
                <a:latin typeface="Arial"/>
                <a:cs typeface="Arial"/>
              </a:rPr>
              <a:t> </a:t>
            </a:r>
            <a:r>
              <a:rPr sz="600" i="1" dirty="0">
                <a:solidFill>
                  <a:srgbClr val="9F23E1"/>
                </a:solidFill>
                <a:latin typeface="Arial"/>
                <a:cs typeface="Arial"/>
              </a:rPr>
              <a:t>upon</a:t>
            </a:r>
            <a:r>
              <a:rPr sz="600" i="1" spc="-5" dirty="0">
                <a:solidFill>
                  <a:srgbClr val="9F23E1"/>
                </a:solidFill>
                <a:latin typeface="Arial"/>
                <a:cs typeface="Arial"/>
              </a:rPr>
              <a:t> </a:t>
            </a:r>
            <a:r>
              <a:rPr sz="600" i="1" dirty="0">
                <a:solidFill>
                  <a:srgbClr val="9F23E1"/>
                </a:solidFill>
                <a:latin typeface="Arial"/>
                <a:cs typeface="Arial"/>
              </a:rPr>
              <a:t>full</a:t>
            </a:r>
            <a:r>
              <a:rPr sz="600" i="1" spc="5" dirty="0">
                <a:solidFill>
                  <a:srgbClr val="9F23E1"/>
                </a:solidFill>
                <a:latin typeface="Arial"/>
                <a:cs typeface="Arial"/>
              </a:rPr>
              <a:t> </a:t>
            </a:r>
            <a:r>
              <a:rPr sz="600" i="1" dirty="0">
                <a:solidFill>
                  <a:srgbClr val="9F23E1"/>
                </a:solidFill>
                <a:latin typeface="Arial"/>
                <a:cs typeface="Arial"/>
              </a:rPr>
              <a:t>network</a:t>
            </a:r>
            <a:r>
              <a:rPr sz="600" i="1" spc="-20" dirty="0">
                <a:solidFill>
                  <a:srgbClr val="9F23E1"/>
                </a:solidFill>
                <a:latin typeface="Arial"/>
                <a:cs typeface="Arial"/>
              </a:rPr>
              <a:t> </a:t>
            </a:r>
            <a:r>
              <a:rPr sz="600" i="1" spc="-10" dirty="0">
                <a:solidFill>
                  <a:srgbClr val="9F23E1"/>
                </a:solidFill>
                <a:latin typeface="Arial"/>
                <a:cs typeface="Arial"/>
              </a:rPr>
              <a:t>activation)</a:t>
            </a:r>
            <a:endParaRPr sz="600">
              <a:latin typeface="Arial"/>
              <a:cs typeface="Arial"/>
            </a:endParaRPr>
          </a:p>
        </p:txBody>
      </p:sp>
      <p:sp>
        <p:nvSpPr>
          <p:cNvPr id="44" name="object 44"/>
          <p:cNvSpPr txBox="1"/>
          <p:nvPr/>
        </p:nvSpPr>
        <p:spPr>
          <a:xfrm>
            <a:off x="2382089" y="2520016"/>
            <a:ext cx="2462530" cy="147955"/>
          </a:xfrm>
          <a:prstGeom prst="rect">
            <a:avLst/>
          </a:prstGeom>
        </p:spPr>
        <p:txBody>
          <a:bodyPr vert="horz" wrap="square" lIns="0" tIns="12700" rIns="0" bIns="0" rtlCol="0">
            <a:spAutoFit/>
          </a:bodyPr>
          <a:lstStyle/>
          <a:p>
            <a:pPr marL="38100">
              <a:lnSpc>
                <a:spcPct val="100000"/>
              </a:lnSpc>
              <a:spcBef>
                <a:spcPts val="100"/>
              </a:spcBef>
            </a:pPr>
            <a:r>
              <a:rPr sz="800" b="1" dirty="0">
                <a:solidFill>
                  <a:srgbClr val="9F23E2"/>
                </a:solidFill>
                <a:latin typeface="Arial"/>
                <a:cs typeface="Arial"/>
              </a:rPr>
              <a:t>0.1%</a:t>
            </a:r>
            <a:r>
              <a:rPr sz="800" b="1" spc="150" dirty="0">
                <a:solidFill>
                  <a:srgbClr val="9F23E2"/>
                </a:solidFill>
                <a:latin typeface="Arial"/>
                <a:cs typeface="Arial"/>
              </a:rPr>
              <a:t> </a:t>
            </a:r>
            <a:r>
              <a:rPr sz="900" i="1" baseline="9259" dirty="0">
                <a:solidFill>
                  <a:srgbClr val="9F23E1"/>
                </a:solidFill>
                <a:latin typeface="Arial"/>
                <a:cs typeface="Arial"/>
              </a:rPr>
              <a:t>(~2.9%</a:t>
            </a:r>
            <a:r>
              <a:rPr sz="900" i="1" spc="-7" baseline="9259" dirty="0">
                <a:solidFill>
                  <a:srgbClr val="9F23E1"/>
                </a:solidFill>
                <a:latin typeface="Arial"/>
                <a:cs typeface="Arial"/>
              </a:rPr>
              <a:t> </a:t>
            </a:r>
            <a:r>
              <a:rPr sz="900" i="1" spc="-15" baseline="9259" dirty="0">
                <a:solidFill>
                  <a:srgbClr val="9F23E1"/>
                </a:solidFill>
                <a:latin typeface="Arial"/>
                <a:cs typeface="Arial"/>
              </a:rPr>
              <a:t>anticipated</a:t>
            </a:r>
            <a:r>
              <a:rPr sz="900" i="1" spc="30" baseline="9259" dirty="0">
                <a:solidFill>
                  <a:srgbClr val="9F23E1"/>
                </a:solidFill>
                <a:latin typeface="Arial"/>
                <a:cs typeface="Arial"/>
              </a:rPr>
              <a:t> </a:t>
            </a:r>
            <a:r>
              <a:rPr sz="900" i="1" baseline="9259" dirty="0">
                <a:solidFill>
                  <a:srgbClr val="9F23E1"/>
                </a:solidFill>
                <a:latin typeface="Arial"/>
                <a:cs typeface="Arial"/>
              </a:rPr>
              <a:t>total</a:t>
            </a:r>
            <a:r>
              <a:rPr sz="900" i="1" spc="-7" baseline="9259" dirty="0">
                <a:solidFill>
                  <a:srgbClr val="9F23E1"/>
                </a:solidFill>
                <a:latin typeface="Arial"/>
                <a:cs typeface="Arial"/>
              </a:rPr>
              <a:t> </a:t>
            </a:r>
            <a:r>
              <a:rPr sz="900" i="1" spc="-15" baseline="9259" dirty="0">
                <a:solidFill>
                  <a:srgbClr val="9F23E1"/>
                </a:solidFill>
                <a:latin typeface="Arial"/>
                <a:cs typeface="Arial"/>
              </a:rPr>
              <a:t>exposure</a:t>
            </a:r>
            <a:r>
              <a:rPr sz="900" i="1" spc="-7" baseline="9259" dirty="0">
                <a:solidFill>
                  <a:srgbClr val="9F23E1"/>
                </a:solidFill>
                <a:latin typeface="Arial"/>
                <a:cs typeface="Arial"/>
              </a:rPr>
              <a:t> </a:t>
            </a:r>
            <a:r>
              <a:rPr sz="900" i="1" baseline="9259" dirty="0">
                <a:solidFill>
                  <a:srgbClr val="9F23E1"/>
                </a:solidFill>
                <a:latin typeface="Arial"/>
                <a:cs typeface="Arial"/>
              </a:rPr>
              <a:t>upon</a:t>
            </a:r>
            <a:r>
              <a:rPr sz="900" i="1" spc="-7" baseline="9259" dirty="0">
                <a:solidFill>
                  <a:srgbClr val="9F23E1"/>
                </a:solidFill>
                <a:latin typeface="Arial"/>
                <a:cs typeface="Arial"/>
              </a:rPr>
              <a:t> </a:t>
            </a:r>
            <a:r>
              <a:rPr sz="900" i="1" baseline="9259" dirty="0">
                <a:solidFill>
                  <a:srgbClr val="9F23E1"/>
                </a:solidFill>
                <a:latin typeface="Arial"/>
                <a:cs typeface="Arial"/>
              </a:rPr>
              <a:t>full</a:t>
            </a:r>
            <a:r>
              <a:rPr sz="900" i="1" spc="7" baseline="9259" dirty="0">
                <a:solidFill>
                  <a:srgbClr val="9F23E1"/>
                </a:solidFill>
                <a:latin typeface="Arial"/>
                <a:cs typeface="Arial"/>
              </a:rPr>
              <a:t> </a:t>
            </a:r>
            <a:r>
              <a:rPr sz="900" i="1" baseline="9259" dirty="0">
                <a:solidFill>
                  <a:srgbClr val="9F23E1"/>
                </a:solidFill>
                <a:latin typeface="Arial"/>
                <a:cs typeface="Arial"/>
              </a:rPr>
              <a:t>network</a:t>
            </a:r>
            <a:r>
              <a:rPr sz="900" i="1" spc="-30" baseline="9259" dirty="0">
                <a:solidFill>
                  <a:srgbClr val="9F23E1"/>
                </a:solidFill>
                <a:latin typeface="Arial"/>
                <a:cs typeface="Arial"/>
              </a:rPr>
              <a:t> </a:t>
            </a:r>
            <a:r>
              <a:rPr sz="900" i="1" spc="-15" baseline="9259" dirty="0">
                <a:solidFill>
                  <a:srgbClr val="9F23E1"/>
                </a:solidFill>
                <a:latin typeface="Arial"/>
                <a:cs typeface="Arial"/>
              </a:rPr>
              <a:t>activation)</a:t>
            </a:r>
            <a:endParaRPr sz="900" baseline="9259">
              <a:latin typeface="Arial"/>
              <a:cs typeface="Arial"/>
            </a:endParaRPr>
          </a:p>
        </p:txBody>
      </p:sp>
      <p:sp>
        <p:nvSpPr>
          <p:cNvPr id="45" name="object 45"/>
          <p:cNvSpPr txBox="1"/>
          <p:nvPr/>
        </p:nvSpPr>
        <p:spPr>
          <a:xfrm>
            <a:off x="5596658" y="2060775"/>
            <a:ext cx="112395"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81B1F"/>
                </a:solidFill>
                <a:latin typeface="Arial"/>
                <a:cs typeface="Arial"/>
              </a:rPr>
              <a:t>--</a:t>
            </a:r>
            <a:r>
              <a:rPr sz="700" spc="-50" dirty="0">
                <a:solidFill>
                  <a:srgbClr val="181B1F"/>
                </a:solidFill>
                <a:latin typeface="Arial"/>
                <a:cs typeface="Arial"/>
              </a:rPr>
              <a:t>-</a:t>
            </a:r>
            <a:endParaRPr sz="700">
              <a:latin typeface="Arial"/>
              <a:cs typeface="Arial"/>
            </a:endParaRPr>
          </a:p>
        </p:txBody>
      </p:sp>
      <p:sp>
        <p:nvSpPr>
          <p:cNvPr id="46" name="object 46"/>
          <p:cNvSpPr txBox="1"/>
          <p:nvPr/>
        </p:nvSpPr>
        <p:spPr>
          <a:xfrm>
            <a:off x="5596658" y="2995520"/>
            <a:ext cx="112395" cy="132080"/>
          </a:xfrm>
          <a:prstGeom prst="rect">
            <a:avLst/>
          </a:prstGeom>
        </p:spPr>
        <p:txBody>
          <a:bodyPr vert="horz" wrap="square" lIns="0" tIns="12065" rIns="0" bIns="0" rtlCol="0">
            <a:spAutoFit/>
          </a:bodyPr>
          <a:lstStyle/>
          <a:p>
            <a:pPr marL="12700">
              <a:lnSpc>
                <a:spcPct val="100000"/>
              </a:lnSpc>
              <a:spcBef>
                <a:spcPts val="95"/>
              </a:spcBef>
            </a:pPr>
            <a:r>
              <a:rPr sz="700" spc="-20" dirty="0">
                <a:solidFill>
                  <a:srgbClr val="181B1F"/>
                </a:solidFill>
                <a:latin typeface="Arial"/>
                <a:cs typeface="Arial"/>
              </a:rPr>
              <a:t>--</a:t>
            </a:r>
            <a:r>
              <a:rPr sz="700" spc="-50" dirty="0">
                <a:solidFill>
                  <a:srgbClr val="181B1F"/>
                </a:solidFill>
                <a:latin typeface="Arial"/>
                <a:cs typeface="Arial"/>
              </a:rPr>
              <a:t>-</a:t>
            </a:r>
            <a:endParaRPr sz="700">
              <a:latin typeface="Arial"/>
              <a:cs typeface="Arial"/>
            </a:endParaRPr>
          </a:p>
        </p:txBody>
      </p:sp>
      <p:sp>
        <p:nvSpPr>
          <p:cNvPr id="47" name="object 47"/>
          <p:cNvSpPr txBox="1"/>
          <p:nvPr/>
        </p:nvSpPr>
        <p:spPr>
          <a:xfrm>
            <a:off x="7687386" y="1828774"/>
            <a:ext cx="871219" cy="589915"/>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FFFFFF"/>
                </a:solidFill>
                <a:latin typeface="Arial"/>
                <a:cs typeface="Arial"/>
              </a:rPr>
              <a:t>Moffitt</a:t>
            </a:r>
            <a:r>
              <a:rPr sz="900" b="1" spc="-35" dirty="0">
                <a:solidFill>
                  <a:srgbClr val="FFFFFF"/>
                </a:solidFill>
                <a:latin typeface="Arial"/>
                <a:cs typeface="Arial"/>
              </a:rPr>
              <a:t> </a:t>
            </a:r>
            <a:r>
              <a:rPr sz="900" b="1" spc="-10" dirty="0">
                <a:solidFill>
                  <a:srgbClr val="FFFFFF"/>
                </a:solidFill>
                <a:latin typeface="Arial"/>
                <a:cs typeface="Arial"/>
              </a:rPr>
              <a:t>program </a:t>
            </a:r>
            <a:r>
              <a:rPr sz="900" b="1" dirty="0">
                <a:solidFill>
                  <a:srgbClr val="FFFFFF"/>
                </a:solidFill>
                <a:latin typeface="Arial"/>
                <a:cs typeface="Arial"/>
              </a:rPr>
              <a:t>paused</a:t>
            </a:r>
            <a:r>
              <a:rPr sz="900" b="1" spc="-25" dirty="0">
                <a:solidFill>
                  <a:srgbClr val="FFFFFF"/>
                </a:solidFill>
                <a:latin typeface="Arial"/>
                <a:cs typeface="Arial"/>
              </a:rPr>
              <a:t> </a:t>
            </a:r>
            <a:r>
              <a:rPr sz="900" b="1" dirty="0">
                <a:solidFill>
                  <a:srgbClr val="FFFFFF"/>
                </a:solidFill>
                <a:latin typeface="Arial"/>
                <a:cs typeface="Arial"/>
              </a:rPr>
              <a:t>as</a:t>
            </a:r>
            <a:r>
              <a:rPr sz="900" b="1" spc="-15" dirty="0">
                <a:solidFill>
                  <a:srgbClr val="FFFFFF"/>
                </a:solidFill>
                <a:latin typeface="Arial"/>
                <a:cs typeface="Arial"/>
              </a:rPr>
              <a:t> </a:t>
            </a:r>
            <a:r>
              <a:rPr sz="900" b="1" spc="-25" dirty="0">
                <a:solidFill>
                  <a:srgbClr val="FFFFFF"/>
                </a:solidFill>
                <a:latin typeface="Arial"/>
                <a:cs typeface="Arial"/>
              </a:rPr>
              <a:t>of</a:t>
            </a:r>
            <a:r>
              <a:rPr sz="900" b="1" spc="500" dirty="0">
                <a:solidFill>
                  <a:srgbClr val="FFFFFF"/>
                </a:solidFill>
                <a:latin typeface="Arial"/>
                <a:cs typeface="Arial"/>
              </a:rPr>
              <a:t> </a:t>
            </a:r>
            <a:r>
              <a:rPr sz="900" b="1" dirty="0">
                <a:solidFill>
                  <a:srgbClr val="FFFFFF"/>
                </a:solidFill>
                <a:latin typeface="Arial"/>
                <a:cs typeface="Arial"/>
              </a:rPr>
              <a:t>Q4 </a:t>
            </a:r>
            <a:r>
              <a:rPr sz="900" b="1" spc="-20" dirty="0">
                <a:solidFill>
                  <a:srgbClr val="FFFFFF"/>
                </a:solidFill>
                <a:latin typeface="Arial"/>
                <a:cs typeface="Arial"/>
              </a:rPr>
              <a:t>2024</a:t>
            </a:r>
            <a:endParaRPr sz="900">
              <a:latin typeface="Arial"/>
              <a:cs typeface="Arial"/>
            </a:endParaRPr>
          </a:p>
          <a:p>
            <a:pPr marL="12700">
              <a:lnSpc>
                <a:spcPct val="100000"/>
              </a:lnSpc>
              <a:spcBef>
                <a:spcPts val="240"/>
              </a:spcBef>
            </a:pPr>
            <a:r>
              <a:rPr sz="800" b="1" dirty="0">
                <a:solidFill>
                  <a:srgbClr val="EBD2F8"/>
                </a:solidFill>
                <a:latin typeface="Arial"/>
                <a:cs typeface="Arial"/>
              </a:rPr>
              <a:t>(~0.6%</a:t>
            </a:r>
            <a:r>
              <a:rPr sz="800" b="1" spc="-40" dirty="0">
                <a:solidFill>
                  <a:srgbClr val="EBD2F8"/>
                </a:solidFill>
                <a:latin typeface="Arial"/>
                <a:cs typeface="Arial"/>
              </a:rPr>
              <a:t> </a:t>
            </a:r>
            <a:r>
              <a:rPr sz="800" b="1" spc="-10" dirty="0">
                <a:solidFill>
                  <a:srgbClr val="EBD2F8"/>
                </a:solidFill>
                <a:latin typeface="Arial"/>
                <a:cs typeface="Arial"/>
              </a:rPr>
              <a:t>decrease)</a:t>
            </a:r>
            <a:endParaRPr sz="800">
              <a:latin typeface="Arial"/>
              <a:cs typeface="Arial"/>
            </a:endParaRPr>
          </a:p>
        </p:txBody>
      </p:sp>
      <p:sp>
        <p:nvSpPr>
          <p:cNvPr id="48" name="object 48"/>
          <p:cNvSpPr txBox="1"/>
          <p:nvPr/>
        </p:nvSpPr>
        <p:spPr>
          <a:xfrm>
            <a:off x="3986884" y="3123648"/>
            <a:ext cx="170815" cy="102235"/>
          </a:xfrm>
          <a:prstGeom prst="rect">
            <a:avLst/>
          </a:prstGeom>
        </p:spPr>
        <p:txBody>
          <a:bodyPr vert="horz" wrap="square" lIns="0" tIns="12700" rIns="0" bIns="0" rtlCol="0">
            <a:spAutoFit/>
          </a:bodyPr>
          <a:lstStyle/>
          <a:p>
            <a:pPr marL="12700">
              <a:lnSpc>
                <a:spcPct val="100000"/>
              </a:lnSpc>
              <a:spcBef>
                <a:spcPts val="100"/>
              </a:spcBef>
            </a:pPr>
            <a:r>
              <a:rPr sz="500" spc="-20" dirty="0">
                <a:solidFill>
                  <a:srgbClr val="002173"/>
                </a:solidFill>
                <a:latin typeface="Arial"/>
                <a:cs typeface="Arial"/>
              </a:rPr>
              <a:t>0.4%</a:t>
            </a:r>
            <a:endParaRPr sz="500">
              <a:latin typeface="Arial"/>
              <a:cs typeface="Arial"/>
            </a:endParaRPr>
          </a:p>
        </p:txBody>
      </p:sp>
      <p:sp>
        <p:nvSpPr>
          <p:cNvPr id="49" name="object 49"/>
          <p:cNvSpPr txBox="1"/>
          <p:nvPr/>
        </p:nvSpPr>
        <p:spPr>
          <a:xfrm>
            <a:off x="3933565" y="3199818"/>
            <a:ext cx="276225" cy="102235"/>
          </a:xfrm>
          <a:prstGeom prst="rect">
            <a:avLst/>
          </a:prstGeom>
        </p:spPr>
        <p:txBody>
          <a:bodyPr vert="horz" wrap="square" lIns="0" tIns="12700" rIns="0" bIns="0" rtlCol="0">
            <a:spAutoFit/>
          </a:bodyPr>
          <a:lstStyle/>
          <a:p>
            <a:pPr marL="12700">
              <a:lnSpc>
                <a:spcPct val="100000"/>
              </a:lnSpc>
              <a:spcBef>
                <a:spcPts val="100"/>
              </a:spcBef>
            </a:pPr>
            <a:r>
              <a:rPr sz="500" spc="-10" dirty="0">
                <a:solidFill>
                  <a:srgbClr val="002173"/>
                </a:solidFill>
                <a:latin typeface="Arial"/>
                <a:cs typeface="Arial"/>
              </a:rPr>
              <a:t>Opxtum*</a:t>
            </a:r>
            <a:endParaRPr sz="5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dirty="0"/>
              <a:t>Emerging pathways</a:t>
            </a:r>
            <a:r>
              <a:rPr spc="35" dirty="0"/>
              <a:t> </a:t>
            </a:r>
            <a:r>
              <a:rPr dirty="0"/>
              <a:t>and</a:t>
            </a:r>
            <a:r>
              <a:rPr spc="10" dirty="0"/>
              <a:t> </a:t>
            </a:r>
            <a:r>
              <a:rPr dirty="0"/>
              <a:t>clinical</a:t>
            </a:r>
            <a:r>
              <a:rPr spc="5" dirty="0"/>
              <a:t> </a:t>
            </a:r>
            <a:r>
              <a:rPr dirty="0"/>
              <a:t>decision support</a:t>
            </a:r>
            <a:r>
              <a:rPr spc="10" dirty="0"/>
              <a:t> </a:t>
            </a:r>
            <a:r>
              <a:rPr dirty="0"/>
              <a:t>tool</a:t>
            </a:r>
            <a:r>
              <a:rPr spc="10" dirty="0"/>
              <a:t> </a:t>
            </a:r>
            <a:r>
              <a:rPr dirty="0"/>
              <a:t>developers have</a:t>
            </a:r>
            <a:r>
              <a:rPr spc="15" dirty="0"/>
              <a:t> </a:t>
            </a:r>
            <a:r>
              <a:rPr dirty="0"/>
              <a:t>highlighted</a:t>
            </a:r>
            <a:r>
              <a:rPr spc="-5" dirty="0"/>
              <a:t> </a:t>
            </a:r>
            <a:r>
              <a:rPr spc="-10" dirty="0"/>
              <a:t>potential </a:t>
            </a:r>
            <a:r>
              <a:rPr dirty="0"/>
              <a:t>for</a:t>
            </a:r>
            <a:r>
              <a:rPr spc="35" dirty="0"/>
              <a:t> </a:t>
            </a:r>
            <a:r>
              <a:rPr dirty="0"/>
              <a:t>future</a:t>
            </a:r>
            <a:r>
              <a:rPr spc="10" dirty="0"/>
              <a:t> </a:t>
            </a:r>
            <a:r>
              <a:rPr dirty="0"/>
              <a:t>influence</a:t>
            </a:r>
            <a:r>
              <a:rPr spc="15" dirty="0"/>
              <a:t> </a:t>
            </a:r>
            <a:r>
              <a:rPr dirty="0"/>
              <a:t>in</a:t>
            </a:r>
            <a:r>
              <a:rPr spc="20" dirty="0"/>
              <a:t> </a:t>
            </a:r>
            <a:r>
              <a:rPr dirty="0"/>
              <a:t>care</a:t>
            </a:r>
            <a:r>
              <a:rPr spc="20" dirty="0"/>
              <a:t> </a:t>
            </a:r>
            <a:r>
              <a:rPr dirty="0"/>
              <a:t>standardization</a:t>
            </a:r>
            <a:r>
              <a:rPr spc="10" dirty="0"/>
              <a:t> </a:t>
            </a:r>
            <a:r>
              <a:rPr dirty="0"/>
              <a:t>within</a:t>
            </a:r>
            <a:r>
              <a:rPr spc="10" dirty="0"/>
              <a:t> </a:t>
            </a:r>
            <a:r>
              <a:rPr dirty="0"/>
              <a:t>competitive</a:t>
            </a:r>
            <a:r>
              <a:rPr spc="10" dirty="0"/>
              <a:t> </a:t>
            </a:r>
            <a:r>
              <a:rPr dirty="0"/>
              <a:t>classes,</a:t>
            </a:r>
            <a:r>
              <a:rPr spc="10" dirty="0"/>
              <a:t> </a:t>
            </a:r>
            <a:r>
              <a:rPr dirty="0"/>
              <a:t>with many</a:t>
            </a:r>
            <a:r>
              <a:rPr spc="30" dirty="0"/>
              <a:t> </a:t>
            </a:r>
            <a:r>
              <a:rPr spc="-10" dirty="0"/>
              <a:t>targeting </a:t>
            </a:r>
            <a:r>
              <a:rPr dirty="0"/>
              <a:t>community</a:t>
            </a:r>
            <a:r>
              <a:rPr spc="5" dirty="0"/>
              <a:t> </a:t>
            </a:r>
            <a:r>
              <a:rPr spc="-10" dirty="0"/>
              <a:t>oncology</a:t>
            </a:r>
          </a:p>
        </p:txBody>
      </p:sp>
      <p:sp>
        <p:nvSpPr>
          <p:cNvPr id="3" name="object 3"/>
          <p:cNvSpPr txBox="1"/>
          <p:nvPr/>
        </p:nvSpPr>
        <p:spPr>
          <a:xfrm>
            <a:off x="295573" y="4283181"/>
            <a:ext cx="8238490" cy="482600"/>
          </a:xfrm>
          <a:prstGeom prst="rect">
            <a:avLst/>
          </a:prstGeom>
        </p:spPr>
        <p:txBody>
          <a:bodyPr vert="horz" wrap="square" lIns="0" tIns="12700" rIns="0" bIns="0" rtlCol="0">
            <a:spAutoFit/>
          </a:bodyPr>
          <a:lstStyle/>
          <a:p>
            <a:pPr marL="12700">
              <a:lnSpc>
                <a:spcPct val="100000"/>
              </a:lnSpc>
              <a:spcBef>
                <a:spcPts val="100"/>
              </a:spcBef>
            </a:pPr>
            <a:r>
              <a:rPr sz="600" b="1" spc="-10" dirty="0">
                <a:solidFill>
                  <a:srgbClr val="181B1F"/>
                </a:solidFill>
                <a:latin typeface="Arial"/>
                <a:cs typeface="Arial"/>
              </a:rPr>
              <a:t>Notes:</a:t>
            </a:r>
            <a:endParaRPr sz="600">
              <a:latin typeface="Arial"/>
              <a:cs typeface="Arial"/>
            </a:endParaRPr>
          </a:p>
          <a:p>
            <a:pPr marL="139065" marR="5080" indent="-126364">
              <a:lnSpc>
                <a:spcPct val="100000"/>
              </a:lnSpc>
              <a:buChar char="•"/>
              <a:tabLst>
                <a:tab pos="142240" algn="l"/>
              </a:tabLst>
            </a:pPr>
            <a:r>
              <a:rPr sz="600" dirty="0">
                <a:solidFill>
                  <a:srgbClr val="181B1F"/>
                </a:solidFill>
                <a:latin typeface="Arial"/>
                <a:cs typeface="Arial"/>
              </a:rPr>
              <a:t>Other</a:t>
            </a:r>
            <a:r>
              <a:rPr sz="600" spc="-20" dirty="0">
                <a:solidFill>
                  <a:srgbClr val="181B1F"/>
                </a:solidFill>
                <a:latin typeface="Arial"/>
                <a:cs typeface="Arial"/>
              </a:rPr>
              <a:t> </a:t>
            </a:r>
            <a:r>
              <a:rPr sz="600" spc="-10" dirty="0">
                <a:solidFill>
                  <a:srgbClr val="181B1F"/>
                </a:solidFill>
                <a:latin typeface="Arial"/>
                <a:cs typeface="Arial"/>
              </a:rPr>
              <a:t>emerging</a:t>
            </a:r>
            <a:r>
              <a:rPr sz="600" spc="-5" dirty="0">
                <a:solidFill>
                  <a:srgbClr val="181B1F"/>
                </a:solidFill>
                <a:latin typeface="Arial"/>
                <a:cs typeface="Arial"/>
              </a:rPr>
              <a:t> </a:t>
            </a:r>
            <a:r>
              <a:rPr sz="600" dirty="0">
                <a:solidFill>
                  <a:srgbClr val="181B1F"/>
                </a:solidFill>
                <a:latin typeface="Arial"/>
                <a:cs typeface="Arial"/>
              </a:rPr>
              <a:t>innovators</a:t>
            </a:r>
            <a:r>
              <a:rPr sz="600" spc="-20" dirty="0">
                <a:solidFill>
                  <a:srgbClr val="181B1F"/>
                </a:solidFill>
                <a:latin typeface="Arial"/>
                <a:cs typeface="Arial"/>
              </a:rPr>
              <a:t> </a:t>
            </a:r>
            <a:r>
              <a:rPr sz="600" dirty="0">
                <a:solidFill>
                  <a:srgbClr val="181B1F"/>
                </a:solidFill>
                <a:latin typeface="Arial"/>
                <a:cs typeface="Arial"/>
              </a:rPr>
              <a:t>include</a:t>
            </a:r>
            <a:r>
              <a:rPr sz="600" spc="-15" dirty="0">
                <a:solidFill>
                  <a:srgbClr val="181B1F"/>
                </a:solidFill>
                <a:latin typeface="Arial"/>
                <a:cs typeface="Arial"/>
              </a:rPr>
              <a:t> </a:t>
            </a:r>
            <a:r>
              <a:rPr sz="600" dirty="0">
                <a:solidFill>
                  <a:srgbClr val="181B1F"/>
                </a:solidFill>
                <a:latin typeface="Arial"/>
                <a:cs typeface="Arial"/>
              </a:rPr>
              <a:t>VieCure</a:t>
            </a:r>
            <a:r>
              <a:rPr sz="600" spc="-5" dirty="0">
                <a:solidFill>
                  <a:srgbClr val="181B1F"/>
                </a:solidFill>
                <a:latin typeface="Arial"/>
                <a:cs typeface="Arial"/>
              </a:rPr>
              <a:t> </a:t>
            </a:r>
            <a:r>
              <a:rPr sz="600" dirty="0">
                <a:solidFill>
                  <a:srgbClr val="181B1F"/>
                </a:solidFill>
                <a:latin typeface="Arial"/>
                <a:cs typeface="Arial"/>
              </a:rPr>
              <a:t>/</a:t>
            </a:r>
            <a:r>
              <a:rPr sz="600" spc="-15" dirty="0">
                <a:solidFill>
                  <a:srgbClr val="181B1F"/>
                </a:solidFill>
                <a:latin typeface="Arial"/>
                <a:cs typeface="Arial"/>
              </a:rPr>
              <a:t> </a:t>
            </a:r>
            <a:r>
              <a:rPr sz="600" dirty="0">
                <a:solidFill>
                  <a:srgbClr val="181B1F"/>
                </a:solidFill>
                <a:latin typeface="Arial"/>
                <a:cs typeface="Arial"/>
              </a:rPr>
              <a:t>Clarified</a:t>
            </a:r>
            <a:r>
              <a:rPr sz="600" spc="-30" dirty="0">
                <a:solidFill>
                  <a:srgbClr val="181B1F"/>
                </a:solidFill>
                <a:latin typeface="Arial"/>
                <a:cs typeface="Arial"/>
              </a:rPr>
              <a:t> </a:t>
            </a:r>
            <a:r>
              <a:rPr sz="600" dirty="0">
                <a:solidFill>
                  <a:srgbClr val="181B1F"/>
                </a:solidFill>
                <a:latin typeface="Arial"/>
                <a:cs typeface="Arial"/>
              </a:rPr>
              <a:t>Precision</a:t>
            </a:r>
            <a:r>
              <a:rPr sz="600" spc="-15" dirty="0">
                <a:solidFill>
                  <a:srgbClr val="181B1F"/>
                </a:solidFill>
                <a:latin typeface="Arial"/>
                <a:cs typeface="Arial"/>
              </a:rPr>
              <a:t> </a:t>
            </a:r>
            <a:r>
              <a:rPr sz="600" dirty="0">
                <a:solidFill>
                  <a:srgbClr val="181B1F"/>
                </a:solidFill>
                <a:latin typeface="Arial"/>
                <a:cs typeface="Arial"/>
              </a:rPr>
              <a:t>Medicine &amp;</a:t>
            </a:r>
            <a:r>
              <a:rPr sz="600" spc="-10" dirty="0">
                <a:solidFill>
                  <a:srgbClr val="181B1F"/>
                </a:solidFill>
                <a:latin typeface="Arial"/>
                <a:cs typeface="Arial"/>
              </a:rPr>
              <a:t> </a:t>
            </a:r>
            <a:r>
              <a:rPr sz="600" dirty="0">
                <a:solidFill>
                  <a:srgbClr val="181B1F"/>
                </a:solidFill>
                <a:latin typeface="Arial"/>
                <a:cs typeface="Arial"/>
              </a:rPr>
              <a:t>GE</a:t>
            </a:r>
            <a:r>
              <a:rPr sz="600" spc="-20" dirty="0">
                <a:solidFill>
                  <a:srgbClr val="181B1F"/>
                </a:solidFill>
                <a:latin typeface="Arial"/>
                <a:cs typeface="Arial"/>
              </a:rPr>
              <a:t> </a:t>
            </a:r>
            <a:r>
              <a:rPr sz="600" dirty="0">
                <a:solidFill>
                  <a:srgbClr val="181B1F"/>
                </a:solidFill>
                <a:latin typeface="Arial"/>
                <a:cs typeface="Arial"/>
              </a:rPr>
              <a:t>Healthcare,</a:t>
            </a:r>
            <a:r>
              <a:rPr sz="600" spc="-15" dirty="0">
                <a:solidFill>
                  <a:srgbClr val="181B1F"/>
                </a:solidFill>
                <a:latin typeface="Arial"/>
                <a:cs typeface="Arial"/>
              </a:rPr>
              <a:t> </a:t>
            </a:r>
            <a:r>
              <a:rPr sz="600" dirty="0">
                <a:solidFill>
                  <a:srgbClr val="181B1F"/>
                </a:solidFill>
                <a:latin typeface="Arial"/>
                <a:cs typeface="Arial"/>
              </a:rPr>
              <a:t>and</a:t>
            </a:r>
            <a:r>
              <a:rPr sz="600" spc="-5" dirty="0">
                <a:solidFill>
                  <a:srgbClr val="181B1F"/>
                </a:solidFill>
                <a:latin typeface="Arial"/>
                <a:cs typeface="Arial"/>
              </a:rPr>
              <a:t> </a:t>
            </a:r>
            <a:r>
              <a:rPr sz="600" dirty="0">
                <a:solidFill>
                  <a:srgbClr val="181B1F"/>
                </a:solidFill>
                <a:latin typeface="Arial"/>
                <a:cs typeface="Arial"/>
              </a:rPr>
              <a:t>other</a:t>
            </a:r>
            <a:r>
              <a:rPr sz="600" spc="-15" dirty="0">
                <a:solidFill>
                  <a:srgbClr val="181B1F"/>
                </a:solidFill>
                <a:latin typeface="Arial"/>
                <a:cs typeface="Arial"/>
              </a:rPr>
              <a:t> </a:t>
            </a:r>
            <a:r>
              <a:rPr sz="600" dirty="0">
                <a:solidFill>
                  <a:srgbClr val="181B1F"/>
                </a:solidFill>
                <a:latin typeface="Arial"/>
                <a:cs typeface="Arial"/>
              </a:rPr>
              <a:t>relevant</a:t>
            </a:r>
            <a:r>
              <a:rPr sz="600" spc="-15" dirty="0">
                <a:solidFill>
                  <a:srgbClr val="181B1F"/>
                </a:solidFill>
                <a:latin typeface="Arial"/>
                <a:cs typeface="Arial"/>
              </a:rPr>
              <a:t> </a:t>
            </a:r>
            <a:r>
              <a:rPr sz="600" spc="-10" dirty="0">
                <a:solidFill>
                  <a:srgbClr val="181B1F"/>
                </a:solidFill>
                <a:latin typeface="Arial"/>
                <a:cs typeface="Arial"/>
              </a:rPr>
              <a:t>technology</a:t>
            </a:r>
            <a:r>
              <a:rPr sz="600" spc="-20" dirty="0">
                <a:solidFill>
                  <a:srgbClr val="181B1F"/>
                </a:solidFill>
                <a:latin typeface="Arial"/>
                <a:cs typeface="Arial"/>
              </a:rPr>
              <a:t> </a:t>
            </a:r>
            <a:r>
              <a:rPr sz="600" dirty="0">
                <a:solidFill>
                  <a:srgbClr val="181B1F"/>
                </a:solidFill>
                <a:latin typeface="Arial"/>
                <a:cs typeface="Arial"/>
              </a:rPr>
              <a:t>platforms</a:t>
            </a:r>
            <a:r>
              <a:rPr sz="600" spc="-5" dirty="0">
                <a:solidFill>
                  <a:srgbClr val="181B1F"/>
                </a:solidFill>
                <a:latin typeface="Arial"/>
                <a:cs typeface="Arial"/>
              </a:rPr>
              <a:t> </a:t>
            </a:r>
            <a:r>
              <a:rPr sz="600" dirty="0">
                <a:solidFill>
                  <a:srgbClr val="181B1F"/>
                </a:solidFill>
                <a:latin typeface="Arial"/>
                <a:cs typeface="Arial"/>
              </a:rPr>
              <a:t>include</a:t>
            </a:r>
            <a:r>
              <a:rPr sz="600" spc="-15" dirty="0">
                <a:solidFill>
                  <a:srgbClr val="181B1F"/>
                </a:solidFill>
                <a:latin typeface="Arial"/>
                <a:cs typeface="Arial"/>
              </a:rPr>
              <a:t> </a:t>
            </a:r>
            <a:r>
              <a:rPr sz="600" dirty="0">
                <a:solidFill>
                  <a:srgbClr val="181B1F"/>
                </a:solidFill>
                <a:latin typeface="Arial"/>
                <a:cs typeface="Arial"/>
              </a:rPr>
              <a:t>Elsevier</a:t>
            </a:r>
            <a:r>
              <a:rPr sz="600" spc="-25" dirty="0">
                <a:solidFill>
                  <a:srgbClr val="181B1F"/>
                </a:solidFill>
                <a:latin typeface="Arial"/>
                <a:cs typeface="Arial"/>
              </a:rPr>
              <a:t> </a:t>
            </a:r>
            <a:r>
              <a:rPr sz="600" spc="-10" dirty="0">
                <a:solidFill>
                  <a:srgbClr val="181B1F"/>
                </a:solidFill>
                <a:latin typeface="Arial"/>
                <a:cs typeface="Arial"/>
              </a:rPr>
              <a:t>AI-</a:t>
            </a:r>
            <a:r>
              <a:rPr sz="600" dirty="0">
                <a:solidFill>
                  <a:srgbClr val="181B1F"/>
                </a:solidFill>
                <a:latin typeface="Arial"/>
                <a:cs typeface="Arial"/>
              </a:rPr>
              <a:t>based</a:t>
            </a:r>
            <a:r>
              <a:rPr sz="600" spc="-5" dirty="0">
                <a:solidFill>
                  <a:srgbClr val="181B1F"/>
                </a:solidFill>
                <a:latin typeface="Arial"/>
                <a:cs typeface="Arial"/>
              </a:rPr>
              <a:t> </a:t>
            </a:r>
            <a:r>
              <a:rPr sz="600" dirty="0">
                <a:solidFill>
                  <a:srgbClr val="181B1F"/>
                </a:solidFill>
                <a:latin typeface="Arial"/>
                <a:cs typeface="Arial"/>
              </a:rPr>
              <a:t>tools</a:t>
            </a:r>
            <a:r>
              <a:rPr sz="600" spc="-15" dirty="0">
                <a:solidFill>
                  <a:srgbClr val="181B1F"/>
                </a:solidFill>
                <a:latin typeface="Arial"/>
                <a:cs typeface="Arial"/>
              </a:rPr>
              <a:t> </a:t>
            </a:r>
            <a:r>
              <a:rPr sz="600" dirty="0">
                <a:solidFill>
                  <a:srgbClr val="181B1F"/>
                </a:solidFill>
                <a:latin typeface="Arial"/>
                <a:cs typeface="Arial"/>
              </a:rPr>
              <a:t>(e.g.,</a:t>
            </a:r>
            <a:r>
              <a:rPr sz="600" spc="-30" dirty="0">
                <a:solidFill>
                  <a:srgbClr val="181B1F"/>
                </a:solidFill>
                <a:latin typeface="Arial"/>
                <a:cs typeface="Arial"/>
              </a:rPr>
              <a:t> </a:t>
            </a:r>
            <a:r>
              <a:rPr sz="600" spc="-10" dirty="0">
                <a:solidFill>
                  <a:srgbClr val="181B1F"/>
                </a:solidFill>
                <a:latin typeface="Arial"/>
                <a:cs typeface="Arial"/>
              </a:rPr>
              <a:t>ClinicalKey),</a:t>
            </a:r>
            <a:r>
              <a:rPr sz="600" spc="-35" dirty="0">
                <a:solidFill>
                  <a:srgbClr val="181B1F"/>
                </a:solidFill>
                <a:latin typeface="Arial"/>
                <a:cs typeface="Arial"/>
              </a:rPr>
              <a:t> </a:t>
            </a:r>
            <a:r>
              <a:rPr sz="600" dirty="0">
                <a:solidFill>
                  <a:srgbClr val="181B1F"/>
                </a:solidFill>
                <a:latin typeface="Arial"/>
                <a:cs typeface="Arial"/>
              </a:rPr>
              <a:t>FCS</a:t>
            </a:r>
            <a:r>
              <a:rPr sz="600" spc="-10" dirty="0">
                <a:solidFill>
                  <a:srgbClr val="181B1F"/>
                </a:solidFill>
                <a:latin typeface="Arial"/>
                <a:cs typeface="Arial"/>
              </a:rPr>
              <a:t> </a:t>
            </a:r>
            <a:r>
              <a:rPr sz="600" dirty="0">
                <a:solidFill>
                  <a:srgbClr val="181B1F"/>
                </a:solidFill>
                <a:latin typeface="Arial"/>
                <a:cs typeface="Arial"/>
              </a:rPr>
              <a:t>healthcare</a:t>
            </a:r>
            <a:r>
              <a:rPr sz="600" spc="-15" dirty="0">
                <a:solidFill>
                  <a:srgbClr val="181B1F"/>
                </a:solidFill>
                <a:latin typeface="Arial"/>
                <a:cs typeface="Arial"/>
              </a:rPr>
              <a:t> </a:t>
            </a:r>
            <a:r>
              <a:rPr sz="600" dirty="0">
                <a:solidFill>
                  <a:srgbClr val="181B1F"/>
                </a:solidFill>
                <a:latin typeface="Arial"/>
                <a:cs typeface="Arial"/>
              </a:rPr>
              <a:t>analytics</a:t>
            </a:r>
            <a:r>
              <a:rPr sz="600" spc="-30" dirty="0">
                <a:solidFill>
                  <a:srgbClr val="181B1F"/>
                </a:solidFill>
                <a:latin typeface="Arial"/>
                <a:cs typeface="Arial"/>
              </a:rPr>
              <a:t> </a:t>
            </a:r>
            <a:r>
              <a:rPr sz="600" dirty="0">
                <a:solidFill>
                  <a:srgbClr val="181B1F"/>
                </a:solidFill>
                <a:latin typeface="Arial"/>
                <a:cs typeface="Arial"/>
              </a:rPr>
              <a:t>company</a:t>
            </a:r>
            <a:r>
              <a:rPr sz="600" spc="20" dirty="0">
                <a:solidFill>
                  <a:srgbClr val="181B1F"/>
                </a:solidFill>
                <a:latin typeface="Arial"/>
                <a:cs typeface="Arial"/>
              </a:rPr>
              <a:t> </a:t>
            </a:r>
            <a:r>
              <a:rPr sz="600" dirty="0">
                <a:solidFill>
                  <a:srgbClr val="181B1F"/>
                </a:solidFill>
                <a:latin typeface="Arial"/>
                <a:cs typeface="Arial"/>
              </a:rPr>
              <a:t>(Vita</a:t>
            </a:r>
            <a:r>
              <a:rPr sz="600" spc="-15" dirty="0">
                <a:solidFill>
                  <a:srgbClr val="181B1F"/>
                </a:solidFill>
                <a:latin typeface="Arial"/>
                <a:cs typeface="Arial"/>
              </a:rPr>
              <a:t> </a:t>
            </a:r>
            <a:r>
              <a:rPr sz="600" dirty="0">
                <a:solidFill>
                  <a:srgbClr val="181B1F"/>
                </a:solidFill>
                <a:latin typeface="Arial"/>
                <a:cs typeface="Arial"/>
              </a:rPr>
              <a:t>Nova</a:t>
            </a:r>
            <a:r>
              <a:rPr sz="600" spc="-5" dirty="0">
                <a:solidFill>
                  <a:srgbClr val="181B1F"/>
                </a:solidFill>
                <a:latin typeface="Arial"/>
                <a:cs typeface="Arial"/>
              </a:rPr>
              <a:t> </a:t>
            </a:r>
            <a:r>
              <a:rPr sz="600" spc="-10" dirty="0">
                <a:solidFill>
                  <a:srgbClr val="181B1F"/>
                </a:solidFill>
                <a:latin typeface="Arial"/>
                <a:cs typeface="Arial"/>
              </a:rPr>
              <a:t>Insights),</a:t>
            </a:r>
            <a:r>
              <a:rPr sz="600" spc="500" dirty="0">
                <a:solidFill>
                  <a:srgbClr val="181B1F"/>
                </a:solidFill>
                <a:latin typeface="Arial"/>
                <a:cs typeface="Arial"/>
              </a:rPr>
              <a:t> 	</a:t>
            </a:r>
            <a:r>
              <a:rPr sz="600" dirty="0">
                <a:solidFill>
                  <a:srgbClr val="181B1F"/>
                </a:solidFill>
                <a:latin typeface="Arial"/>
                <a:cs typeface="Arial"/>
              </a:rPr>
              <a:t>and</a:t>
            </a:r>
            <a:r>
              <a:rPr sz="600" spc="-10" dirty="0">
                <a:solidFill>
                  <a:srgbClr val="181B1F"/>
                </a:solidFill>
                <a:latin typeface="Arial"/>
                <a:cs typeface="Arial"/>
              </a:rPr>
              <a:t> </a:t>
            </a:r>
            <a:r>
              <a:rPr sz="600" dirty="0">
                <a:solidFill>
                  <a:srgbClr val="181B1F"/>
                </a:solidFill>
                <a:latin typeface="Arial"/>
                <a:cs typeface="Arial"/>
              </a:rPr>
              <a:t>Tempus</a:t>
            </a:r>
            <a:r>
              <a:rPr sz="600" spc="10" dirty="0">
                <a:solidFill>
                  <a:srgbClr val="181B1F"/>
                </a:solidFill>
                <a:latin typeface="Arial"/>
                <a:cs typeface="Arial"/>
              </a:rPr>
              <a:t> </a:t>
            </a:r>
            <a:r>
              <a:rPr sz="600" dirty="0">
                <a:solidFill>
                  <a:srgbClr val="181B1F"/>
                </a:solidFill>
                <a:latin typeface="Arial"/>
                <a:cs typeface="Arial"/>
              </a:rPr>
              <a:t>pathways</a:t>
            </a:r>
            <a:r>
              <a:rPr sz="600" spc="5" dirty="0">
                <a:solidFill>
                  <a:srgbClr val="181B1F"/>
                </a:solidFill>
                <a:latin typeface="Arial"/>
                <a:cs typeface="Arial"/>
              </a:rPr>
              <a:t> </a:t>
            </a:r>
            <a:r>
              <a:rPr sz="600" spc="-10" dirty="0">
                <a:solidFill>
                  <a:srgbClr val="181B1F"/>
                </a:solidFill>
                <a:latin typeface="Arial"/>
                <a:cs typeface="Arial"/>
              </a:rPr>
              <a:t>intelligence</a:t>
            </a:r>
            <a:r>
              <a:rPr sz="600" spc="-35" dirty="0">
                <a:solidFill>
                  <a:srgbClr val="181B1F"/>
                </a:solidFill>
                <a:latin typeface="Arial"/>
                <a:cs typeface="Arial"/>
              </a:rPr>
              <a:t> </a:t>
            </a:r>
            <a:r>
              <a:rPr sz="600" dirty="0">
                <a:solidFill>
                  <a:srgbClr val="181B1F"/>
                </a:solidFill>
                <a:latin typeface="Arial"/>
                <a:cs typeface="Arial"/>
              </a:rPr>
              <a:t>platform</a:t>
            </a:r>
            <a:r>
              <a:rPr sz="600" spc="-25" dirty="0">
                <a:solidFill>
                  <a:srgbClr val="181B1F"/>
                </a:solidFill>
                <a:latin typeface="Arial"/>
                <a:cs typeface="Arial"/>
              </a:rPr>
              <a:t> </a:t>
            </a:r>
            <a:r>
              <a:rPr sz="600" dirty="0">
                <a:solidFill>
                  <a:srgbClr val="181B1F"/>
                </a:solidFill>
                <a:latin typeface="Arial"/>
                <a:cs typeface="Arial"/>
              </a:rPr>
              <a:t>(Tempus</a:t>
            </a:r>
            <a:r>
              <a:rPr sz="600" spc="10" dirty="0">
                <a:solidFill>
                  <a:srgbClr val="181B1F"/>
                </a:solidFill>
                <a:latin typeface="Arial"/>
                <a:cs typeface="Arial"/>
              </a:rPr>
              <a:t> </a:t>
            </a:r>
            <a:r>
              <a:rPr sz="600" spc="-20" dirty="0">
                <a:solidFill>
                  <a:srgbClr val="181B1F"/>
                </a:solidFill>
                <a:latin typeface="Arial"/>
                <a:cs typeface="Arial"/>
              </a:rPr>
              <a:t>Next)</a:t>
            </a:r>
            <a:endParaRPr sz="600">
              <a:latin typeface="Arial"/>
              <a:cs typeface="Arial"/>
            </a:endParaRPr>
          </a:p>
          <a:p>
            <a:pPr marL="139065" indent="-126364">
              <a:lnSpc>
                <a:spcPct val="100000"/>
              </a:lnSpc>
              <a:buChar char="•"/>
              <a:tabLst>
                <a:tab pos="139065" algn="l"/>
              </a:tabLst>
            </a:pPr>
            <a:r>
              <a:rPr sz="600" dirty="0">
                <a:solidFill>
                  <a:srgbClr val="181B1F"/>
                </a:solidFill>
                <a:latin typeface="Arial"/>
                <a:cs typeface="Arial"/>
              </a:rPr>
              <a:t>Select</a:t>
            </a:r>
            <a:r>
              <a:rPr sz="600" spc="-40" dirty="0">
                <a:solidFill>
                  <a:srgbClr val="181B1F"/>
                </a:solidFill>
                <a:latin typeface="Arial"/>
                <a:cs typeface="Arial"/>
              </a:rPr>
              <a:t> </a:t>
            </a:r>
            <a:r>
              <a:rPr sz="600" dirty="0">
                <a:solidFill>
                  <a:srgbClr val="181B1F"/>
                </a:solidFill>
                <a:latin typeface="Arial"/>
                <a:cs typeface="Arial"/>
              </a:rPr>
              <a:t>provider</a:t>
            </a:r>
            <a:r>
              <a:rPr sz="600" spc="-25" dirty="0">
                <a:solidFill>
                  <a:srgbClr val="181B1F"/>
                </a:solidFill>
                <a:latin typeface="Arial"/>
                <a:cs typeface="Arial"/>
              </a:rPr>
              <a:t> </a:t>
            </a:r>
            <a:r>
              <a:rPr sz="600" dirty="0">
                <a:solidFill>
                  <a:srgbClr val="181B1F"/>
                </a:solidFill>
                <a:latin typeface="Arial"/>
                <a:cs typeface="Arial"/>
              </a:rPr>
              <a:t>accts.,</a:t>
            </a:r>
            <a:r>
              <a:rPr sz="600" spc="-40" dirty="0">
                <a:solidFill>
                  <a:srgbClr val="181B1F"/>
                </a:solidFill>
                <a:latin typeface="Arial"/>
                <a:cs typeface="Arial"/>
              </a:rPr>
              <a:t> </a:t>
            </a:r>
            <a:r>
              <a:rPr sz="600" dirty="0">
                <a:solidFill>
                  <a:srgbClr val="181B1F"/>
                </a:solidFill>
                <a:latin typeface="Arial"/>
                <a:cs typeface="Arial"/>
              </a:rPr>
              <a:t>including</a:t>
            </a:r>
            <a:r>
              <a:rPr sz="600" spc="-25" dirty="0">
                <a:solidFill>
                  <a:srgbClr val="181B1F"/>
                </a:solidFill>
                <a:latin typeface="Arial"/>
                <a:cs typeface="Arial"/>
              </a:rPr>
              <a:t> </a:t>
            </a:r>
            <a:r>
              <a:rPr sz="600" dirty="0">
                <a:solidFill>
                  <a:srgbClr val="181B1F"/>
                </a:solidFill>
                <a:latin typeface="Arial"/>
                <a:cs typeface="Arial"/>
              </a:rPr>
              <a:t>current</a:t>
            </a:r>
            <a:r>
              <a:rPr sz="600" spc="-30" dirty="0">
                <a:solidFill>
                  <a:srgbClr val="181B1F"/>
                </a:solidFill>
                <a:latin typeface="Arial"/>
                <a:cs typeface="Arial"/>
              </a:rPr>
              <a:t> </a:t>
            </a:r>
            <a:r>
              <a:rPr sz="600" dirty="0">
                <a:solidFill>
                  <a:srgbClr val="181B1F"/>
                </a:solidFill>
                <a:latin typeface="Arial"/>
                <a:cs typeface="Arial"/>
              </a:rPr>
              <a:t>&amp;</a:t>
            </a:r>
            <a:r>
              <a:rPr sz="600" spc="-30" dirty="0">
                <a:solidFill>
                  <a:srgbClr val="181B1F"/>
                </a:solidFill>
                <a:latin typeface="Arial"/>
                <a:cs typeface="Arial"/>
              </a:rPr>
              <a:t> </a:t>
            </a:r>
            <a:r>
              <a:rPr sz="600" dirty="0">
                <a:solidFill>
                  <a:srgbClr val="181B1F"/>
                </a:solidFill>
                <a:latin typeface="Arial"/>
                <a:cs typeface="Arial"/>
              </a:rPr>
              <a:t>former</a:t>
            </a:r>
            <a:r>
              <a:rPr sz="600" spc="-5" dirty="0">
                <a:solidFill>
                  <a:srgbClr val="181B1F"/>
                </a:solidFill>
                <a:latin typeface="Arial"/>
                <a:cs typeface="Arial"/>
              </a:rPr>
              <a:t> </a:t>
            </a:r>
            <a:r>
              <a:rPr sz="600" dirty="0">
                <a:solidFill>
                  <a:srgbClr val="181B1F"/>
                </a:solidFill>
                <a:latin typeface="Arial"/>
                <a:cs typeface="Arial"/>
              </a:rPr>
              <a:t>ClinicalPath</a:t>
            </a:r>
            <a:r>
              <a:rPr sz="600" spc="-40" dirty="0">
                <a:solidFill>
                  <a:srgbClr val="181B1F"/>
                </a:solidFill>
                <a:latin typeface="Arial"/>
                <a:cs typeface="Arial"/>
              </a:rPr>
              <a:t> </a:t>
            </a:r>
            <a:r>
              <a:rPr sz="600" dirty="0">
                <a:solidFill>
                  <a:srgbClr val="181B1F"/>
                </a:solidFill>
                <a:latin typeface="Arial"/>
                <a:cs typeface="Arial"/>
              </a:rPr>
              <a:t>users,</a:t>
            </a:r>
            <a:r>
              <a:rPr sz="600" spc="-25" dirty="0">
                <a:solidFill>
                  <a:srgbClr val="181B1F"/>
                </a:solidFill>
                <a:latin typeface="Arial"/>
                <a:cs typeface="Arial"/>
              </a:rPr>
              <a:t> </a:t>
            </a:r>
            <a:r>
              <a:rPr sz="600" dirty="0">
                <a:solidFill>
                  <a:srgbClr val="181B1F"/>
                </a:solidFill>
                <a:latin typeface="Arial"/>
                <a:cs typeface="Arial"/>
              </a:rPr>
              <a:t>reporting</a:t>
            </a:r>
            <a:r>
              <a:rPr sz="600" spc="-25" dirty="0">
                <a:solidFill>
                  <a:srgbClr val="181B1F"/>
                </a:solidFill>
                <a:latin typeface="Arial"/>
                <a:cs typeface="Arial"/>
              </a:rPr>
              <a:t> </a:t>
            </a:r>
            <a:r>
              <a:rPr sz="600" dirty="0">
                <a:solidFill>
                  <a:srgbClr val="181B1F"/>
                </a:solidFill>
                <a:latin typeface="Arial"/>
                <a:cs typeface="Arial"/>
              </a:rPr>
              <a:t>initiatives</a:t>
            </a:r>
            <a:r>
              <a:rPr sz="600" spc="-50" dirty="0">
                <a:solidFill>
                  <a:srgbClr val="181B1F"/>
                </a:solidFill>
                <a:latin typeface="Arial"/>
                <a:cs typeface="Arial"/>
              </a:rPr>
              <a:t> </a:t>
            </a:r>
            <a:r>
              <a:rPr sz="600" dirty="0">
                <a:solidFill>
                  <a:srgbClr val="181B1F"/>
                </a:solidFill>
                <a:latin typeface="Arial"/>
                <a:cs typeface="Arial"/>
              </a:rPr>
              <a:t>around</a:t>
            </a:r>
            <a:r>
              <a:rPr sz="600" spc="-15" dirty="0">
                <a:solidFill>
                  <a:srgbClr val="181B1F"/>
                </a:solidFill>
                <a:latin typeface="Arial"/>
                <a:cs typeface="Arial"/>
              </a:rPr>
              <a:t> </a:t>
            </a:r>
            <a:r>
              <a:rPr sz="600" dirty="0">
                <a:solidFill>
                  <a:srgbClr val="181B1F"/>
                </a:solidFill>
                <a:latin typeface="Arial"/>
                <a:cs typeface="Arial"/>
              </a:rPr>
              <a:t>developing</a:t>
            </a:r>
            <a:r>
              <a:rPr sz="600" spc="-20" dirty="0">
                <a:solidFill>
                  <a:srgbClr val="181B1F"/>
                </a:solidFill>
                <a:latin typeface="Arial"/>
                <a:cs typeface="Arial"/>
              </a:rPr>
              <a:t> </a:t>
            </a:r>
            <a:r>
              <a:rPr sz="600" dirty="0">
                <a:solidFill>
                  <a:srgbClr val="181B1F"/>
                </a:solidFill>
                <a:latin typeface="Arial"/>
                <a:cs typeface="Arial"/>
              </a:rPr>
              <a:t>internal</a:t>
            </a:r>
            <a:r>
              <a:rPr sz="600" spc="-30" dirty="0">
                <a:solidFill>
                  <a:srgbClr val="181B1F"/>
                </a:solidFill>
                <a:latin typeface="Arial"/>
                <a:cs typeface="Arial"/>
              </a:rPr>
              <a:t> </a:t>
            </a:r>
            <a:r>
              <a:rPr sz="600" dirty="0">
                <a:solidFill>
                  <a:srgbClr val="181B1F"/>
                </a:solidFill>
                <a:latin typeface="Arial"/>
                <a:cs typeface="Arial"/>
              </a:rPr>
              <a:t>pathways</a:t>
            </a:r>
            <a:r>
              <a:rPr sz="600" spc="-10" dirty="0">
                <a:solidFill>
                  <a:srgbClr val="181B1F"/>
                </a:solidFill>
                <a:latin typeface="Arial"/>
                <a:cs typeface="Arial"/>
              </a:rPr>
              <a:t> </a:t>
            </a:r>
            <a:r>
              <a:rPr sz="600" dirty="0">
                <a:solidFill>
                  <a:srgbClr val="181B1F"/>
                </a:solidFill>
                <a:latin typeface="Arial"/>
                <a:cs typeface="Arial"/>
              </a:rPr>
              <a:t>(e.g.,</a:t>
            </a:r>
            <a:r>
              <a:rPr sz="600" spc="-40" dirty="0">
                <a:solidFill>
                  <a:srgbClr val="181B1F"/>
                </a:solidFill>
                <a:latin typeface="Arial"/>
                <a:cs typeface="Arial"/>
              </a:rPr>
              <a:t> </a:t>
            </a:r>
            <a:r>
              <a:rPr sz="600" dirty="0">
                <a:solidFill>
                  <a:srgbClr val="181B1F"/>
                </a:solidFill>
                <a:latin typeface="Arial"/>
                <a:cs typeface="Arial"/>
              </a:rPr>
              <a:t>CSNF,</a:t>
            </a:r>
            <a:r>
              <a:rPr sz="600" spc="-25" dirty="0">
                <a:solidFill>
                  <a:srgbClr val="181B1F"/>
                </a:solidFill>
                <a:latin typeface="Arial"/>
                <a:cs typeface="Arial"/>
              </a:rPr>
              <a:t> </a:t>
            </a:r>
            <a:r>
              <a:rPr sz="600" dirty="0">
                <a:solidFill>
                  <a:srgbClr val="181B1F"/>
                </a:solidFill>
                <a:latin typeface="Arial"/>
                <a:cs typeface="Arial"/>
              </a:rPr>
              <a:t>Roswell </a:t>
            </a:r>
            <a:r>
              <a:rPr sz="600" spc="-10" dirty="0">
                <a:solidFill>
                  <a:srgbClr val="181B1F"/>
                </a:solidFill>
                <a:latin typeface="Arial"/>
                <a:cs typeface="Arial"/>
              </a:rPr>
              <a:t>Park)</a:t>
            </a:r>
            <a:endParaRPr sz="600">
              <a:latin typeface="Arial"/>
              <a:cs typeface="Arial"/>
            </a:endParaRPr>
          </a:p>
          <a:p>
            <a:pPr marL="139065" indent="-126364">
              <a:lnSpc>
                <a:spcPct val="100000"/>
              </a:lnSpc>
              <a:buChar char="•"/>
              <a:tabLst>
                <a:tab pos="139065" algn="l"/>
              </a:tabLst>
            </a:pPr>
            <a:r>
              <a:rPr sz="600" dirty="0">
                <a:solidFill>
                  <a:srgbClr val="181B1F"/>
                </a:solidFill>
                <a:latin typeface="Arial"/>
                <a:cs typeface="Arial"/>
              </a:rPr>
              <a:t>*AON </a:t>
            </a:r>
            <a:r>
              <a:rPr sz="600" spc="-10" dirty="0">
                <a:solidFill>
                  <a:srgbClr val="181B1F"/>
                </a:solidFill>
                <a:latin typeface="Arial"/>
                <a:cs typeface="Arial"/>
              </a:rPr>
              <a:t>participated</a:t>
            </a:r>
            <a:r>
              <a:rPr sz="600" spc="-25" dirty="0">
                <a:solidFill>
                  <a:srgbClr val="181B1F"/>
                </a:solidFill>
                <a:latin typeface="Arial"/>
                <a:cs typeface="Arial"/>
              </a:rPr>
              <a:t> </a:t>
            </a:r>
            <a:r>
              <a:rPr sz="600" dirty="0">
                <a:solidFill>
                  <a:srgbClr val="181B1F"/>
                </a:solidFill>
                <a:latin typeface="Arial"/>
                <a:cs typeface="Arial"/>
              </a:rPr>
              <a:t>in</a:t>
            </a:r>
            <a:r>
              <a:rPr sz="600" spc="-15" dirty="0">
                <a:solidFill>
                  <a:srgbClr val="181B1F"/>
                </a:solidFill>
                <a:latin typeface="Arial"/>
                <a:cs typeface="Arial"/>
              </a:rPr>
              <a:t> </a:t>
            </a:r>
            <a:r>
              <a:rPr sz="600" dirty="0">
                <a:solidFill>
                  <a:srgbClr val="181B1F"/>
                </a:solidFill>
                <a:latin typeface="Arial"/>
                <a:cs typeface="Arial"/>
              </a:rPr>
              <a:t>a</a:t>
            </a:r>
            <a:r>
              <a:rPr sz="600" spc="-10" dirty="0">
                <a:solidFill>
                  <a:srgbClr val="181B1F"/>
                </a:solidFill>
                <a:latin typeface="Arial"/>
                <a:cs typeface="Arial"/>
              </a:rPr>
              <a:t> </a:t>
            </a:r>
            <a:r>
              <a:rPr sz="600" dirty="0">
                <a:solidFill>
                  <a:srgbClr val="181B1F"/>
                </a:solidFill>
                <a:latin typeface="Arial"/>
                <a:cs typeface="Arial"/>
              </a:rPr>
              <a:t>pilot</a:t>
            </a:r>
            <a:r>
              <a:rPr sz="600" spc="-15" dirty="0">
                <a:solidFill>
                  <a:srgbClr val="181B1F"/>
                </a:solidFill>
                <a:latin typeface="Arial"/>
                <a:cs typeface="Arial"/>
              </a:rPr>
              <a:t> </a:t>
            </a:r>
            <a:r>
              <a:rPr sz="600" dirty="0">
                <a:solidFill>
                  <a:srgbClr val="181B1F"/>
                </a:solidFill>
                <a:latin typeface="Arial"/>
                <a:cs typeface="Arial"/>
              </a:rPr>
              <a:t>project from</a:t>
            </a:r>
            <a:r>
              <a:rPr sz="600" spc="-15" dirty="0">
                <a:solidFill>
                  <a:srgbClr val="181B1F"/>
                </a:solidFill>
                <a:latin typeface="Arial"/>
                <a:cs typeface="Arial"/>
              </a:rPr>
              <a:t> </a:t>
            </a:r>
            <a:r>
              <a:rPr sz="600" dirty="0">
                <a:solidFill>
                  <a:srgbClr val="181B1F"/>
                </a:solidFill>
                <a:latin typeface="Arial"/>
                <a:cs typeface="Arial"/>
              </a:rPr>
              <a:t>January</a:t>
            </a:r>
            <a:r>
              <a:rPr sz="600" spc="-5" dirty="0">
                <a:solidFill>
                  <a:srgbClr val="181B1F"/>
                </a:solidFill>
                <a:latin typeface="Arial"/>
                <a:cs typeface="Arial"/>
              </a:rPr>
              <a:t> </a:t>
            </a:r>
            <a:r>
              <a:rPr sz="600" dirty="0">
                <a:solidFill>
                  <a:srgbClr val="181B1F"/>
                </a:solidFill>
                <a:latin typeface="Arial"/>
                <a:cs typeface="Arial"/>
              </a:rPr>
              <a:t>-</a:t>
            </a:r>
            <a:r>
              <a:rPr sz="600" spc="-15" dirty="0">
                <a:solidFill>
                  <a:srgbClr val="181B1F"/>
                </a:solidFill>
                <a:latin typeface="Arial"/>
                <a:cs typeface="Arial"/>
              </a:rPr>
              <a:t> </a:t>
            </a:r>
            <a:r>
              <a:rPr sz="600" dirty="0">
                <a:solidFill>
                  <a:srgbClr val="181B1F"/>
                </a:solidFill>
                <a:latin typeface="Arial"/>
                <a:cs typeface="Arial"/>
              </a:rPr>
              <a:t>August</a:t>
            </a:r>
            <a:r>
              <a:rPr sz="600" spc="-5" dirty="0">
                <a:solidFill>
                  <a:srgbClr val="181B1F"/>
                </a:solidFill>
                <a:latin typeface="Arial"/>
                <a:cs typeface="Arial"/>
              </a:rPr>
              <a:t> </a:t>
            </a:r>
            <a:r>
              <a:rPr sz="600" dirty="0">
                <a:solidFill>
                  <a:srgbClr val="181B1F"/>
                </a:solidFill>
                <a:latin typeface="Arial"/>
                <a:cs typeface="Arial"/>
              </a:rPr>
              <a:t>2023 to</a:t>
            </a:r>
            <a:r>
              <a:rPr sz="600" spc="-15" dirty="0">
                <a:solidFill>
                  <a:srgbClr val="181B1F"/>
                </a:solidFill>
                <a:latin typeface="Arial"/>
                <a:cs typeface="Arial"/>
              </a:rPr>
              <a:t> </a:t>
            </a:r>
            <a:r>
              <a:rPr sz="600" dirty="0">
                <a:solidFill>
                  <a:srgbClr val="181B1F"/>
                </a:solidFill>
                <a:latin typeface="Arial"/>
                <a:cs typeface="Arial"/>
              </a:rPr>
              <a:t>embed</a:t>
            </a:r>
            <a:r>
              <a:rPr sz="600" spc="15" dirty="0">
                <a:solidFill>
                  <a:srgbClr val="181B1F"/>
                </a:solidFill>
                <a:latin typeface="Arial"/>
                <a:cs typeface="Arial"/>
              </a:rPr>
              <a:t> </a:t>
            </a:r>
            <a:r>
              <a:rPr sz="600" dirty="0">
                <a:solidFill>
                  <a:srgbClr val="181B1F"/>
                </a:solidFill>
                <a:latin typeface="Arial"/>
                <a:cs typeface="Arial"/>
              </a:rPr>
              <a:t>Evolent</a:t>
            </a:r>
            <a:r>
              <a:rPr sz="600" spc="-5" dirty="0">
                <a:solidFill>
                  <a:srgbClr val="181B1F"/>
                </a:solidFill>
                <a:latin typeface="Arial"/>
                <a:cs typeface="Arial"/>
              </a:rPr>
              <a:t> </a:t>
            </a:r>
            <a:r>
              <a:rPr sz="600" dirty="0">
                <a:solidFill>
                  <a:srgbClr val="181B1F"/>
                </a:solidFill>
                <a:latin typeface="Arial"/>
                <a:cs typeface="Arial"/>
              </a:rPr>
              <a:t>Pathways</a:t>
            </a:r>
            <a:r>
              <a:rPr sz="600" spc="5" dirty="0">
                <a:solidFill>
                  <a:srgbClr val="181B1F"/>
                </a:solidFill>
                <a:latin typeface="Arial"/>
                <a:cs typeface="Arial"/>
              </a:rPr>
              <a:t> </a:t>
            </a:r>
            <a:r>
              <a:rPr sz="600" dirty="0">
                <a:solidFill>
                  <a:srgbClr val="181B1F"/>
                </a:solidFill>
                <a:latin typeface="Arial"/>
                <a:cs typeface="Arial"/>
              </a:rPr>
              <a:t>within </a:t>
            </a:r>
            <a:r>
              <a:rPr sz="600" spc="-10" dirty="0">
                <a:solidFill>
                  <a:srgbClr val="181B1F"/>
                </a:solidFill>
                <a:latin typeface="Arial"/>
                <a:cs typeface="Arial"/>
              </a:rPr>
              <a:t>FlatironAssist</a:t>
            </a:r>
            <a:r>
              <a:rPr sz="600" spc="-50" dirty="0">
                <a:solidFill>
                  <a:srgbClr val="181B1F"/>
                </a:solidFill>
                <a:latin typeface="Arial"/>
                <a:cs typeface="Arial"/>
              </a:rPr>
              <a:t> </a:t>
            </a:r>
            <a:r>
              <a:rPr sz="600" dirty="0">
                <a:solidFill>
                  <a:srgbClr val="181B1F"/>
                </a:solidFill>
                <a:latin typeface="Arial"/>
                <a:cs typeface="Arial"/>
              </a:rPr>
              <a:t>across</a:t>
            </a:r>
            <a:r>
              <a:rPr sz="600" spc="-5" dirty="0">
                <a:solidFill>
                  <a:srgbClr val="181B1F"/>
                </a:solidFill>
                <a:latin typeface="Arial"/>
                <a:cs typeface="Arial"/>
              </a:rPr>
              <a:t> </a:t>
            </a:r>
            <a:r>
              <a:rPr sz="600" dirty="0">
                <a:solidFill>
                  <a:srgbClr val="181B1F"/>
                </a:solidFill>
                <a:latin typeface="Arial"/>
                <a:cs typeface="Arial"/>
              </a:rPr>
              <a:t>three</a:t>
            </a:r>
            <a:r>
              <a:rPr sz="600" spc="-10" dirty="0">
                <a:solidFill>
                  <a:srgbClr val="181B1F"/>
                </a:solidFill>
                <a:latin typeface="Arial"/>
                <a:cs typeface="Arial"/>
              </a:rPr>
              <a:t> indications</a:t>
            </a:r>
            <a:endParaRPr sz="600">
              <a:latin typeface="Arial"/>
              <a:cs typeface="Arial"/>
            </a:endParaRPr>
          </a:p>
        </p:txBody>
      </p:sp>
      <p:sp>
        <p:nvSpPr>
          <p:cNvPr id="4" name="object 4"/>
          <p:cNvSpPr/>
          <p:nvPr/>
        </p:nvSpPr>
        <p:spPr>
          <a:xfrm>
            <a:off x="543741" y="3829822"/>
            <a:ext cx="8155305" cy="364490"/>
          </a:xfrm>
          <a:custGeom>
            <a:avLst/>
            <a:gdLst/>
            <a:ahLst/>
            <a:cxnLst/>
            <a:rect l="l" t="t" r="r" b="b"/>
            <a:pathLst>
              <a:path w="8155305" h="364489">
                <a:moveTo>
                  <a:pt x="8154822" y="0"/>
                </a:moveTo>
                <a:lnTo>
                  <a:pt x="182245" y="0"/>
                </a:lnTo>
                <a:lnTo>
                  <a:pt x="133798" y="6510"/>
                </a:lnTo>
                <a:lnTo>
                  <a:pt x="90264" y="24882"/>
                </a:lnTo>
                <a:lnTo>
                  <a:pt x="53379" y="53379"/>
                </a:lnTo>
                <a:lnTo>
                  <a:pt x="24882" y="90264"/>
                </a:lnTo>
                <a:lnTo>
                  <a:pt x="6510" y="133798"/>
                </a:lnTo>
                <a:lnTo>
                  <a:pt x="0" y="182244"/>
                </a:lnTo>
                <a:lnTo>
                  <a:pt x="0" y="364477"/>
                </a:lnTo>
                <a:lnTo>
                  <a:pt x="7972577" y="364489"/>
                </a:lnTo>
                <a:lnTo>
                  <a:pt x="8021024" y="357979"/>
                </a:lnTo>
                <a:lnTo>
                  <a:pt x="8064558" y="339607"/>
                </a:lnTo>
                <a:lnTo>
                  <a:pt x="8101442" y="311110"/>
                </a:lnTo>
                <a:lnTo>
                  <a:pt x="8129939" y="274225"/>
                </a:lnTo>
                <a:lnTo>
                  <a:pt x="8148312" y="230691"/>
                </a:lnTo>
                <a:lnTo>
                  <a:pt x="8154822" y="182244"/>
                </a:lnTo>
                <a:lnTo>
                  <a:pt x="8154822" y="0"/>
                </a:lnTo>
                <a:close/>
              </a:path>
            </a:pathLst>
          </a:custGeom>
          <a:solidFill>
            <a:srgbClr val="B3D5F0">
              <a:alpha val="39605"/>
            </a:srgbClr>
          </a:solidFill>
        </p:spPr>
        <p:txBody>
          <a:bodyPr wrap="square" lIns="0" tIns="0" rIns="0" bIns="0" rtlCol="0"/>
          <a:lstStyle/>
          <a:p>
            <a:endParaRPr/>
          </a:p>
        </p:txBody>
      </p:sp>
      <p:grpSp>
        <p:nvGrpSpPr>
          <p:cNvPr id="5" name="object 5"/>
          <p:cNvGrpSpPr/>
          <p:nvPr/>
        </p:nvGrpSpPr>
        <p:grpSpPr>
          <a:xfrm>
            <a:off x="565213" y="986028"/>
            <a:ext cx="8155940" cy="2741930"/>
            <a:chOff x="565213" y="986028"/>
            <a:chExt cx="8155940" cy="2741930"/>
          </a:xfrm>
        </p:grpSpPr>
        <p:pic>
          <p:nvPicPr>
            <p:cNvPr id="6" name="object 6"/>
            <p:cNvPicPr/>
            <p:nvPr/>
          </p:nvPicPr>
          <p:blipFill>
            <a:blip r:embed="rId2" cstate="print"/>
            <a:stretch>
              <a:fillRect/>
            </a:stretch>
          </p:blipFill>
          <p:spPr>
            <a:xfrm>
              <a:off x="565213" y="1445056"/>
              <a:ext cx="8155432" cy="2282355"/>
            </a:xfrm>
            <a:prstGeom prst="rect">
              <a:avLst/>
            </a:prstGeom>
          </p:spPr>
        </p:pic>
        <p:pic>
          <p:nvPicPr>
            <p:cNvPr id="7" name="object 7"/>
            <p:cNvPicPr/>
            <p:nvPr/>
          </p:nvPicPr>
          <p:blipFill>
            <a:blip r:embed="rId3" cstate="print"/>
            <a:stretch>
              <a:fillRect/>
            </a:stretch>
          </p:blipFill>
          <p:spPr>
            <a:xfrm>
              <a:off x="838200" y="986028"/>
              <a:ext cx="1478279" cy="2519171"/>
            </a:xfrm>
            <a:prstGeom prst="rect">
              <a:avLst/>
            </a:prstGeom>
          </p:spPr>
        </p:pic>
        <p:sp>
          <p:nvSpPr>
            <p:cNvPr id="8" name="object 8"/>
            <p:cNvSpPr/>
            <p:nvPr/>
          </p:nvSpPr>
          <p:spPr>
            <a:xfrm>
              <a:off x="1093753" y="1251107"/>
              <a:ext cx="967105" cy="1989455"/>
            </a:xfrm>
            <a:custGeom>
              <a:avLst/>
              <a:gdLst/>
              <a:ahLst/>
              <a:cxnLst/>
              <a:rect l="l" t="t" r="r" b="b"/>
              <a:pathLst>
                <a:path w="967105" h="1989455">
                  <a:moveTo>
                    <a:pt x="967079" y="0"/>
                  </a:moveTo>
                  <a:lnTo>
                    <a:pt x="190093" y="0"/>
                  </a:lnTo>
                  <a:lnTo>
                    <a:pt x="146509" y="5020"/>
                  </a:lnTo>
                  <a:lnTo>
                    <a:pt x="106498" y="19320"/>
                  </a:lnTo>
                  <a:lnTo>
                    <a:pt x="71202" y="41759"/>
                  </a:lnTo>
                  <a:lnTo>
                    <a:pt x="41763" y="71197"/>
                  </a:lnTo>
                  <a:lnTo>
                    <a:pt x="19322" y="106493"/>
                  </a:lnTo>
                  <a:lnTo>
                    <a:pt x="5020" y="146505"/>
                  </a:lnTo>
                  <a:lnTo>
                    <a:pt x="0" y="190093"/>
                  </a:lnTo>
                  <a:lnTo>
                    <a:pt x="0" y="1989213"/>
                  </a:lnTo>
                  <a:lnTo>
                    <a:pt x="776998" y="1989213"/>
                  </a:lnTo>
                  <a:lnTo>
                    <a:pt x="820582" y="1984193"/>
                  </a:lnTo>
                  <a:lnTo>
                    <a:pt x="860591" y="1969893"/>
                  </a:lnTo>
                  <a:lnTo>
                    <a:pt x="895884" y="1947454"/>
                  </a:lnTo>
                  <a:lnTo>
                    <a:pt x="925320" y="1918018"/>
                  </a:lnTo>
                  <a:lnTo>
                    <a:pt x="947759" y="1882725"/>
                  </a:lnTo>
                  <a:lnTo>
                    <a:pt x="962059" y="1842716"/>
                  </a:lnTo>
                  <a:lnTo>
                    <a:pt x="967079" y="1799132"/>
                  </a:lnTo>
                  <a:lnTo>
                    <a:pt x="967079" y="0"/>
                  </a:lnTo>
                  <a:close/>
                </a:path>
              </a:pathLst>
            </a:custGeom>
            <a:solidFill>
              <a:srgbClr val="FFFFFF">
                <a:alpha val="85098"/>
              </a:srgbClr>
            </a:solidFill>
          </p:spPr>
          <p:txBody>
            <a:bodyPr wrap="square" lIns="0" tIns="0" rIns="0" bIns="0" rtlCol="0"/>
            <a:lstStyle/>
            <a:p>
              <a:endParaRPr/>
            </a:p>
          </p:txBody>
        </p:sp>
      </p:grpSp>
      <p:sp>
        <p:nvSpPr>
          <p:cNvPr id="9" name="object 9"/>
          <p:cNvSpPr txBox="1"/>
          <p:nvPr/>
        </p:nvSpPr>
        <p:spPr>
          <a:xfrm>
            <a:off x="662817" y="1777150"/>
            <a:ext cx="319405" cy="609600"/>
          </a:xfrm>
          <a:prstGeom prst="rect">
            <a:avLst/>
          </a:prstGeom>
        </p:spPr>
        <p:txBody>
          <a:bodyPr vert="vert270" wrap="square" lIns="0" tIns="0" rIns="0" bIns="0" rtlCol="0">
            <a:spAutoFit/>
          </a:bodyPr>
          <a:lstStyle/>
          <a:p>
            <a:pPr marL="44450" marR="5080" indent="-32384">
              <a:lnSpc>
                <a:spcPct val="100000"/>
              </a:lnSpc>
            </a:pPr>
            <a:r>
              <a:rPr sz="1000" b="1" spc="-10" dirty="0">
                <a:solidFill>
                  <a:srgbClr val="FFFFFF"/>
                </a:solidFill>
                <a:latin typeface="Arial"/>
                <a:cs typeface="Arial"/>
              </a:rPr>
              <a:t>Provider– Focused</a:t>
            </a:r>
            <a:endParaRPr sz="1000">
              <a:latin typeface="Arial"/>
              <a:cs typeface="Arial"/>
            </a:endParaRPr>
          </a:p>
        </p:txBody>
      </p:sp>
      <p:sp>
        <p:nvSpPr>
          <p:cNvPr id="10" name="object 10"/>
          <p:cNvSpPr txBox="1"/>
          <p:nvPr/>
        </p:nvSpPr>
        <p:spPr>
          <a:xfrm>
            <a:off x="662817" y="2919593"/>
            <a:ext cx="319405" cy="546100"/>
          </a:xfrm>
          <a:prstGeom prst="rect">
            <a:avLst/>
          </a:prstGeom>
        </p:spPr>
        <p:txBody>
          <a:bodyPr vert="vert270" wrap="square" lIns="0" tIns="0" rIns="0" bIns="0" rtlCol="0">
            <a:spAutoFit/>
          </a:bodyPr>
          <a:lstStyle/>
          <a:p>
            <a:pPr marL="12700" marR="5080" indent="54610">
              <a:lnSpc>
                <a:spcPct val="100000"/>
              </a:lnSpc>
            </a:pPr>
            <a:r>
              <a:rPr sz="1000" b="1" spc="-10" dirty="0">
                <a:solidFill>
                  <a:srgbClr val="FFFFFF"/>
                </a:solidFill>
                <a:latin typeface="Arial"/>
                <a:cs typeface="Arial"/>
              </a:rPr>
              <a:t>Payer– Focused</a:t>
            </a:r>
            <a:endParaRPr sz="1000">
              <a:latin typeface="Arial"/>
              <a:cs typeface="Arial"/>
            </a:endParaRPr>
          </a:p>
        </p:txBody>
      </p:sp>
      <p:grpSp>
        <p:nvGrpSpPr>
          <p:cNvPr id="11" name="object 11"/>
          <p:cNvGrpSpPr/>
          <p:nvPr/>
        </p:nvGrpSpPr>
        <p:grpSpPr>
          <a:xfrm>
            <a:off x="1879091" y="976883"/>
            <a:ext cx="6964680" cy="2533015"/>
            <a:chOff x="1879091" y="976883"/>
            <a:chExt cx="6964680" cy="2533015"/>
          </a:xfrm>
        </p:grpSpPr>
        <p:pic>
          <p:nvPicPr>
            <p:cNvPr id="12" name="object 12"/>
            <p:cNvPicPr/>
            <p:nvPr/>
          </p:nvPicPr>
          <p:blipFill>
            <a:blip r:embed="rId4" cstate="print"/>
            <a:stretch>
              <a:fillRect/>
            </a:stretch>
          </p:blipFill>
          <p:spPr>
            <a:xfrm>
              <a:off x="1879091" y="981455"/>
              <a:ext cx="1592579" cy="2519171"/>
            </a:xfrm>
            <a:prstGeom prst="rect">
              <a:avLst/>
            </a:prstGeom>
          </p:spPr>
        </p:pic>
        <p:sp>
          <p:nvSpPr>
            <p:cNvPr id="13" name="object 13"/>
            <p:cNvSpPr/>
            <p:nvPr/>
          </p:nvSpPr>
          <p:spPr>
            <a:xfrm>
              <a:off x="2134723" y="1246748"/>
              <a:ext cx="1080135" cy="1989455"/>
            </a:xfrm>
            <a:custGeom>
              <a:avLst/>
              <a:gdLst/>
              <a:ahLst/>
              <a:cxnLst/>
              <a:rect l="l" t="t" r="r" b="b"/>
              <a:pathLst>
                <a:path w="1080135" h="1989455">
                  <a:moveTo>
                    <a:pt x="1080096" y="0"/>
                  </a:moveTo>
                  <a:lnTo>
                    <a:pt x="212305" y="0"/>
                  </a:lnTo>
                  <a:lnTo>
                    <a:pt x="163628" y="5606"/>
                  </a:lnTo>
                  <a:lnTo>
                    <a:pt x="118942" y="21578"/>
                  </a:lnTo>
                  <a:lnTo>
                    <a:pt x="79522" y="46639"/>
                  </a:lnTo>
                  <a:lnTo>
                    <a:pt x="46643" y="79516"/>
                  </a:lnTo>
                  <a:lnTo>
                    <a:pt x="21580" y="118936"/>
                  </a:lnTo>
                  <a:lnTo>
                    <a:pt x="5607" y="163624"/>
                  </a:lnTo>
                  <a:lnTo>
                    <a:pt x="0" y="212305"/>
                  </a:lnTo>
                  <a:lnTo>
                    <a:pt x="0" y="1989213"/>
                  </a:lnTo>
                  <a:lnTo>
                    <a:pt x="867803" y="1989213"/>
                  </a:lnTo>
                  <a:lnTo>
                    <a:pt x="916480" y="1983606"/>
                  </a:lnTo>
                  <a:lnTo>
                    <a:pt x="961164" y="1967635"/>
                  </a:lnTo>
                  <a:lnTo>
                    <a:pt x="1000582" y="1942575"/>
                  </a:lnTo>
                  <a:lnTo>
                    <a:pt x="1033458" y="1909699"/>
                  </a:lnTo>
                  <a:lnTo>
                    <a:pt x="1058519" y="1870281"/>
                  </a:lnTo>
                  <a:lnTo>
                    <a:pt x="1074490" y="1825597"/>
                  </a:lnTo>
                  <a:lnTo>
                    <a:pt x="1080096" y="1776920"/>
                  </a:lnTo>
                  <a:lnTo>
                    <a:pt x="1080096" y="0"/>
                  </a:lnTo>
                  <a:close/>
                </a:path>
              </a:pathLst>
            </a:custGeom>
            <a:solidFill>
              <a:srgbClr val="FFFFFF">
                <a:alpha val="85098"/>
              </a:srgbClr>
            </a:solidFill>
          </p:spPr>
          <p:txBody>
            <a:bodyPr wrap="square" lIns="0" tIns="0" rIns="0" bIns="0" rtlCol="0"/>
            <a:lstStyle/>
            <a:p>
              <a:endParaRPr/>
            </a:p>
          </p:txBody>
        </p:sp>
        <p:pic>
          <p:nvPicPr>
            <p:cNvPr id="14" name="object 14"/>
            <p:cNvPicPr/>
            <p:nvPr/>
          </p:nvPicPr>
          <p:blipFill>
            <a:blip r:embed="rId5" cstate="print"/>
            <a:stretch>
              <a:fillRect/>
            </a:stretch>
          </p:blipFill>
          <p:spPr>
            <a:xfrm>
              <a:off x="3022091" y="976883"/>
              <a:ext cx="2063495" cy="2520695"/>
            </a:xfrm>
            <a:prstGeom prst="rect">
              <a:avLst/>
            </a:prstGeom>
          </p:spPr>
        </p:pic>
        <p:sp>
          <p:nvSpPr>
            <p:cNvPr id="15" name="object 15"/>
            <p:cNvSpPr/>
            <p:nvPr/>
          </p:nvSpPr>
          <p:spPr>
            <a:xfrm>
              <a:off x="3282986" y="1242392"/>
              <a:ext cx="1542415" cy="1989455"/>
            </a:xfrm>
            <a:custGeom>
              <a:avLst/>
              <a:gdLst/>
              <a:ahLst/>
              <a:cxnLst/>
              <a:rect l="l" t="t" r="r" b="b"/>
              <a:pathLst>
                <a:path w="1542414" h="1989455">
                  <a:moveTo>
                    <a:pt x="1541995" y="0"/>
                  </a:moveTo>
                  <a:lnTo>
                    <a:pt x="188798" y="0"/>
                  </a:lnTo>
                  <a:lnTo>
                    <a:pt x="138609" y="6744"/>
                  </a:lnTo>
                  <a:lnTo>
                    <a:pt x="93509" y="25777"/>
                  </a:lnTo>
                  <a:lnTo>
                    <a:pt x="55298" y="55298"/>
                  </a:lnTo>
                  <a:lnTo>
                    <a:pt x="25777" y="93509"/>
                  </a:lnTo>
                  <a:lnTo>
                    <a:pt x="6744" y="138609"/>
                  </a:lnTo>
                  <a:lnTo>
                    <a:pt x="0" y="188798"/>
                  </a:lnTo>
                  <a:lnTo>
                    <a:pt x="0" y="1989213"/>
                  </a:lnTo>
                  <a:lnTo>
                    <a:pt x="1353197" y="1989213"/>
                  </a:lnTo>
                  <a:lnTo>
                    <a:pt x="1403386" y="1982469"/>
                  </a:lnTo>
                  <a:lnTo>
                    <a:pt x="1448486" y="1963436"/>
                  </a:lnTo>
                  <a:lnTo>
                    <a:pt x="1486696" y="1933914"/>
                  </a:lnTo>
                  <a:lnTo>
                    <a:pt x="1516218" y="1895704"/>
                  </a:lnTo>
                  <a:lnTo>
                    <a:pt x="1535251" y="1850604"/>
                  </a:lnTo>
                  <a:lnTo>
                    <a:pt x="1541995" y="1800415"/>
                  </a:lnTo>
                  <a:lnTo>
                    <a:pt x="1541995" y="0"/>
                  </a:lnTo>
                  <a:close/>
                </a:path>
              </a:pathLst>
            </a:custGeom>
            <a:solidFill>
              <a:srgbClr val="FFFFFF">
                <a:alpha val="85098"/>
              </a:srgbClr>
            </a:solidFill>
          </p:spPr>
          <p:txBody>
            <a:bodyPr wrap="square" lIns="0" tIns="0" rIns="0" bIns="0" rtlCol="0"/>
            <a:lstStyle/>
            <a:p>
              <a:endParaRPr/>
            </a:p>
          </p:txBody>
        </p:sp>
        <p:pic>
          <p:nvPicPr>
            <p:cNvPr id="16" name="object 16"/>
            <p:cNvPicPr/>
            <p:nvPr/>
          </p:nvPicPr>
          <p:blipFill>
            <a:blip r:embed="rId6" cstate="print"/>
            <a:stretch>
              <a:fillRect/>
            </a:stretch>
          </p:blipFill>
          <p:spPr>
            <a:xfrm>
              <a:off x="4614684" y="990599"/>
              <a:ext cx="4229087" cy="2519171"/>
            </a:xfrm>
            <a:prstGeom prst="rect">
              <a:avLst/>
            </a:prstGeom>
          </p:spPr>
        </p:pic>
        <p:sp>
          <p:nvSpPr>
            <p:cNvPr id="17" name="object 17"/>
            <p:cNvSpPr/>
            <p:nvPr/>
          </p:nvSpPr>
          <p:spPr>
            <a:xfrm>
              <a:off x="4896643" y="1255450"/>
              <a:ext cx="3665854" cy="1989455"/>
            </a:xfrm>
            <a:custGeom>
              <a:avLst/>
              <a:gdLst/>
              <a:ahLst/>
              <a:cxnLst/>
              <a:rect l="l" t="t" r="r" b="b"/>
              <a:pathLst>
                <a:path w="3665854" h="1989455">
                  <a:moveTo>
                    <a:pt x="3665461" y="0"/>
                  </a:moveTo>
                  <a:lnTo>
                    <a:pt x="181038" y="0"/>
                  </a:lnTo>
                  <a:lnTo>
                    <a:pt x="132910" y="6466"/>
                  </a:lnTo>
                  <a:lnTo>
                    <a:pt x="89663" y="24716"/>
                  </a:lnTo>
                  <a:lnTo>
                    <a:pt x="53024" y="53024"/>
                  </a:lnTo>
                  <a:lnTo>
                    <a:pt x="24716" y="89663"/>
                  </a:lnTo>
                  <a:lnTo>
                    <a:pt x="6466" y="132910"/>
                  </a:lnTo>
                  <a:lnTo>
                    <a:pt x="0" y="181038"/>
                  </a:lnTo>
                  <a:lnTo>
                    <a:pt x="0" y="1989213"/>
                  </a:lnTo>
                  <a:lnTo>
                    <a:pt x="3484422" y="1989213"/>
                  </a:lnTo>
                  <a:lnTo>
                    <a:pt x="3532550" y="1982746"/>
                  </a:lnTo>
                  <a:lnTo>
                    <a:pt x="3575797" y="1964497"/>
                  </a:lnTo>
                  <a:lnTo>
                    <a:pt x="3612437" y="1936189"/>
                  </a:lnTo>
                  <a:lnTo>
                    <a:pt x="3640744" y="1899549"/>
                  </a:lnTo>
                  <a:lnTo>
                    <a:pt x="3658994" y="1856303"/>
                  </a:lnTo>
                  <a:lnTo>
                    <a:pt x="3665461" y="1808175"/>
                  </a:lnTo>
                  <a:lnTo>
                    <a:pt x="3665461" y="0"/>
                  </a:lnTo>
                  <a:close/>
                </a:path>
              </a:pathLst>
            </a:custGeom>
            <a:solidFill>
              <a:srgbClr val="FFFFFF">
                <a:alpha val="85098"/>
              </a:srgbClr>
            </a:solidFill>
          </p:spPr>
          <p:txBody>
            <a:bodyPr wrap="square" lIns="0" tIns="0" rIns="0" bIns="0" rtlCol="0"/>
            <a:lstStyle/>
            <a:p>
              <a:endParaRPr/>
            </a:p>
          </p:txBody>
        </p:sp>
      </p:grpSp>
      <p:sp>
        <p:nvSpPr>
          <p:cNvPr id="18" name="object 18"/>
          <p:cNvSpPr txBox="1"/>
          <p:nvPr/>
        </p:nvSpPr>
        <p:spPr>
          <a:xfrm>
            <a:off x="1344612" y="962690"/>
            <a:ext cx="5878830" cy="458470"/>
          </a:xfrm>
          <a:prstGeom prst="rect">
            <a:avLst/>
          </a:prstGeom>
        </p:spPr>
        <p:txBody>
          <a:bodyPr vert="horz" wrap="square" lIns="0" tIns="13335" rIns="0" bIns="0" rtlCol="0">
            <a:spAutoFit/>
          </a:bodyPr>
          <a:lstStyle/>
          <a:p>
            <a:pPr marL="815340">
              <a:lnSpc>
                <a:spcPct val="100000"/>
              </a:lnSpc>
              <a:spcBef>
                <a:spcPts val="105"/>
              </a:spcBef>
            </a:pPr>
            <a:r>
              <a:rPr sz="1050" b="1" dirty="0">
                <a:solidFill>
                  <a:srgbClr val="1F69E7"/>
                </a:solidFill>
                <a:latin typeface="Arial"/>
                <a:cs typeface="Arial"/>
              </a:rPr>
              <a:t>Emerging</a:t>
            </a:r>
            <a:r>
              <a:rPr sz="1050" b="1" spc="-45" dirty="0">
                <a:solidFill>
                  <a:srgbClr val="1F69E7"/>
                </a:solidFill>
                <a:latin typeface="Arial"/>
                <a:cs typeface="Arial"/>
              </a:rPr>
              <a:t> </a:t>
            </a:r>
            <a:r>
              <a:rPr sz="1050" b="1" dirty="0">
                <a:solidFill>
                  <a:srgbClr val="1F69E7"/>
                </a:solidFill>
                <a:latin typeface="Arial"/>
                <a:cs typeface="Arial"/>
              </a:rPr>
              <a:t>3rd</a:t>
            </a:r>
            <a:r>
              <a:rPr sz="1050" b="1" spc="-20" dirty="0">
                <a:solidFill>
                  <a:srgbClr val="1F69E7"/>
                </a:solidFill>
                <a:latin typeface="Arial"/>
                <a:cs typeface="Arial"/>
              </a:rPr>
              <a:t> </a:t>
            </a:r>
            <a:r>
              <a:rPr sz="1050" b="1" dirty="0">
                <a:solidFill>
                  <a:srgbClr val="1F69E7"/>
                </a:solidFill>
                <a:latin typeface="Arial"/>
                <a:cs typeface="Arial"/>
              </a:rPr>
              <a:t>Party</a:t>
            </a:r>
            <a:r>
              <a:rPr sz="1050" b="1" spc="-10" dirty="0">
                <a:solidFill>
                  <a:srgbClr val="1F69E7"/>
                </a:solidFill>
                <a:latin typeface="Arial"/>
                <a:cs typeface="Arial"/>
              </a:rPr>
              <a:t> </a:t>
            </a:r>
            <a:r>
              <a:rPr sz="1050" b="1" dirty="0">
                <a:solidFill>
                  <a:srgbClr val="1F69E7"/>
                </a:solidFill>
                <a:latin typeface="Arial"/>
                <a:cs typeface="Arial"/>
              </a:rPr>
              <a:t>Pathways</a:t>
            </a:r>
            <a:r>
              <a:rPr sz="1050" b="1" spc="-30" dirty="0">
                <a:solidFill>
                  <a:srgbClr val="1F69E7"/>
                </a:solidFill>
                <a:latin typeface="Arial"/>
                <a:cs typeface="Arial"/>
              </a:rPr>
              <a:t> </a:t>
            </a:r>
            <a:r>
              <a:rPr sz="1050" b="1" dirty="0">
                <a:solidFill>
                  <a:srgbClr val="1F69E7"/>
                </a:solidFill>
                <a:latin typeface="Arial"/>
                <a:cs typeface="Arial"/>
              </a:rPr>
              <a:t>and</a:t>
            </a:r>
            <a:r>
              <a:rPr sz="1050" b="1" spc="-20" dirty="0">
                <a:solidFill>
                  <a:srgbClr val="1F69E7"/>
                </a:solidFill>
                <a:latin typeface="Arial"/>
                <a:cs typeface="Arial"/>
              </a:rPr>
              <a:t> </a:t>
            </a:r>
            <a:r>
              <a:rPr sz="1050" b="1" dirty="0">
                <a:solidFill>
                  <a:srgbClr val="1F69E7"/>
                </a:solidFill>
                <a:latin typeface="Arial"/>
                <a:cs typeface="Arial"/>
              </a:rPr>
              <a:t>Clinical</a:t>
            </a:r>
            <a:r>
              <a:rPr sz="1050" b="1" spc="-40" dirty="0">
                <a:solidFill>
                  <a:srgbClr val="1F69E7"/>
                </a:solidFill>
                <a:latin typeface="Arial"/>
                <a:cs typeface="Arial"/>
              </a:rPr>
              <a:t> </a:t>
            </a:r>
            <a:r>
              <a:rPr sz="1050" b="1" dirty="0">
                <a:solidFill>
                  <a:srgbClr val="1F69E7"/>
                </a:solidFill>
                <a:latin typeface="Arial"/>
                <a:cs typeface="Arial"/>
              </a:rPr>
              <a:t>Decision</a:t>
            </a:r>
            <a:r>
              <a:rPr sz="1050" b="1" spc="-40" dirty="0">
                <a:solidFill>
                  <a:srgbClr val="1F69E7"/>
                </a:solidFill>
                <a:latin typeface="Arial"/>
                <a:cs typeface="Arial"/>
              </a:rPr>
              <a:t> </a:t>
            </a:r>
            <a:r>
              <a:rPr sz="1050" b="1" dirty="0">
                <a:solidFill>
                  <a:srgbClr val="1F69E7"/>
                </a:solidFill>
                <a:latin typeface="Arial"/>
                <a:cs typeface="Arial"/>
              </a:rPr>
              <a:t>Support</a:t>
            </a:r>
            <a:r>
              <a:rPr sz="1050" b="1" spc="-40" dirty="0">
                <a:solidFill>
                  <a:srgbClr val="1F69E7"/>
                </a:solidFill>
                <a:latin typeface="Arial"/>
                <a:cs typeface="Arial"/>
              </a:rPr>
              <a:t> </a:t>
            </a:r>
            <a:r>
              <a:rPr sz="1050" b="1" dirty="0">
                <a:solidFill>
                  <a:srgbClr val="1F69E7"/>
                </a:solidFill>
                <a:latin typeface="Arial"/>
                <a:cs typeface="Arial"/>
              </a:rPr>
              <a:t>Tool</a:t>
            </a:r>
            <a:r>
              <a:rPr sz="1050" b="1" spc="-50" dirty="0">
                <a:solidFill>
                  <a:srgbClr val="1F69E7"/>
                </a:solidFill>
                <a:latin typeface="Arial"/>
                <a:cs typeface="Arial"/>
              </a:rPr>
              <a:t> </a:t>
            </a:r>
            <a:r>
              <a:rPr sz="1050" b="1" spc="-10" dirty="0">
                <a:solidFill>
                  <a:srgbClr val="1F69E7"/>
                </a:solidFill>
                <a:latin typeface="Arial"/>
                <a:cs typeface="Arial"/>
              </a:rPr>
              <a:t>Innovators</a:t>
            </a:r>
            <a:endParaRPr sz="1050">
              <a:latin typeface="Arial"/>
              <a:cs typeface="Arial"/>
            </a:endParaRPr>
          </a:p>
          <a:p>
            <a:pPr>
              <a:lnSpc>
                <a:spcPct val="100000"/>
              </a:lnSpc>
              <a:spcBef>
                <a:spcPts val="90"/>
              </a:spcBef>
            </a:pPr>
            <a:endParaRPr sz="1050">
              <a:latin typeface="Arial"/>
              <a:cs typeface="Arial"/>
            </a:endParaRPr>
          </a:p>
          <a:p>
            <a:pPr marL="25400">
              <a:lnSpc>
                <a:spcPct val="100000"/>
              </a:lnSpc>
              <a:tabLst>
                <a:tab pos="942975" algn="l"/>
                <a:tab pos="2329815" algn="l"/>
                <a:tab pos="4914900" algn="l"/>
              </a:tabLst>
            </a:pPr>
            <a:r>
              <a:rPr sz="1050" b="1" spc="-15" baseline="3968" dirty="0">
                <a:solidFill>
                  <a:srgbClr val="181B1F"/>
                </a:solidFill>
                <a:latin typeface="Arial"/>
                <a:cs typeface="Arial"/>
              </a:rPr>
              <a:t>Developer</a:t>
            </a:r>
            <a:r>
              <a:rPr sz="1050" b="1" baseline="3968" dirty="0">
                <a:solidFill>
                  <a:srgbClr val="181B1F"/>
                </a:solidFill>
                <a:latin typeface="Arial"/>
                <a:cs typeface="Arial"/>
              </a:rPr>
              <a:t>	Potential</a:t>
            </a:r>
            <a:r>
              <a:rPr sz="1050" b="1" spc="-44" baseline="3968" dirty="0">
                <a:solidFill>
                  <a:srgbClr val="181B1F"/>
                </a:solidFill>
                <a:latin typeface="Arial"/>
                <a:cs typeface="Arial"/>
              </a:rPr>
              <a:t> </a:t>
            </a:r>
            <a:r>
              <a:rPr sz="1050" b="1" spc="-15" baseline="3968" dirty="0">
                <a:solidFill>
                  <a:srgbClr val="181B1F"/>
                </a:solidFill>
                <a:latin typeface="Arial"/>
                <a:cs typeface="Arial"/>
              </a:rPr>
              <a:t>Exposure</a:t>
            </a:r>
            <a:r>
              <a:rPr sz="1050" b="1" baseline="3968" dirty="0">
                <a:solidFill>
                  <a:srgbClr val="181B1F"/>
                </a:solidFill>
                <a:latin typeface="Arial"/>
                <a:cs typeface="Arial"/>
              </a:rPr>
              <a:t>	</a:t>
            </a:r>
            <a:r>
              <a:rPr sz="1050" b="1" baseline="7936" dirty="0">
                <a:solidFill>
                  <a:srgbClr val="181B1F"/>
                </a:solidFill>
                <a:latin typeface="Arial"/>
                <a:cs typeface="Arial"/>
              </a:rPr>
              <a:t>Membership</a:t>
            </a:r>
            <a:r>
              <a:rPr sz="1050" b="1" spc="-67" baseline="7936" dirty="0">
                <a:solidFill>
                  <a:srgbClr val="181B1F"/>
                </a:solidFill>
                <a:latin typeface="Arial"/>
                <a:cs typeface="Arial"/>
              </a:rPr>
              <a:t> </a:t>
            </a:r>
            <a:r>
              <a:rPr sz="1050" b="1" spc="-30" baseline="7936" dirty="0">
                <a:solidFill>
                  <a:srgbClr val="181B1F"/>
                </a:solidFill>
                <a:latin typeface="Arial"/>
                <a:cs typeface="Arial"/>
              </a:rPr>
              <a:t>Base</a:t>
            </a:r>
            <a:r>
              <a:rPr sz="1050" b="1" baseline="7936" dirty="0">
                <a:solidFill>
                  <a:srgbClr val="181B1F"/>
                </a:solidFill>
                <a:latin typeface="Arial"/>
                <a:cs typeface="Arial"/>
              </a:rPr>
              <a:t>	</a:t>
            </a:r>
            <a:r>
              <a:rPr sz="700" b="1" dirty="0">
                <a:solidFill>
                  <a:srgbClr val="181B1F"/>
                </a:solidFill>
                <a:latin typeface="Arial"/>
                <a:cs typeface="Arial"/>
              </a:rPr>
              <a:t>Developer</a:t>
            </a:r>
            <a:r>
              <a:rPr sz="700" b="1" spc="-40" dirty="0">
                <a:solidFill>
                  <a:srgbClr val="181B1F"/>
                </a:solidFill>
                <a:latin typeface="Arial"/>
                <a:cs typeface="Arial"/>
              </a:rPr>
              <a:t> </a:t>
            </a:r>
            <a:r>
              <a:rPr sz="700" b="1" spc="-10" dirty="0">
                <a:solidFill>
                  <a:srgbClr val="181B1F"/>
                </a:solidFill>
                <a:latin typeface="Arial"/>
                <a:cs typeface="Arial"/>
              </a:rPr>
              <a:t>Description</a:t>
            </a:r>
            <a:endParaRPr sz="700">
              <a:latin typeface="Arial"/>
              <a:cs typeface="Arial"/>
            </a:endParaRPr>
          </a:p>
        </p:txBody>
      </p:sp>
      <p:grpSp>
        <p:nvGrpSpPr>
          <p:cNvPr id="19" name="object 19"/>
          <p:cNvGrpSpPr/>
          <p:nvPr/>
        </p:nvGrpSpPr>
        <p:grpSpPr>
          <a:xfrm>
            <a:off x="1078242" y="1620957"/>
            <a:ext cx="7493634" cy="1529080"/>
            <a:chOff x="1078242" y="1620957"/>
            <a:chExt cx="7493634" cy="1529080"/>
          </a:xfrm>
        </p:grpSpPr>
        <p:pic>
          <p:nvPicPr>
            <p:cNvPr id="20" name="object 20"/>
            <p:cNvPicPr/>
            <p:nvPr/>
          </p:nvPicPr>
          <p:blipFill>
            <a:blip r:embed="rId7" cstate="print"/>
            <a:stretch>
              <a:fillRect/>
            </a:stretch>
          </p:blipFill>
          <p:spPr>
            <a:xfrm>
              <a:off x="1078242" y="1620957"/>
              <a:ext cx="1030623" cy="328695"/>
            </a:xfrm>
            <a:prstGeom prst="rect">
              <a:avLst/>
            </a:prstGeom>
          </p:spPr>
        </p:pic>
        <p:pic>
          <p:nvPicPr>
            <p:cNvPr id="21" name="object 21"/>
            <p:cNvPicPr/>
            <p:nvPr/>
          </p:nvPicPr>
          <p:blipFill>
            <a:blip r:embed="rId8" cstate="print"/>
            <a:stretch>
              <a:fillRect/>
            </a:stretch>
          </p:blipFill>
          <p:spPr>
            <a:xfrm>
              <a:off x="1201801" y="2217877"/>
              <a:ext cx="721548" cy="260553"/>
            </a:xfrm>
            <a:prstGeom prst="rect">
              <a:avLst/>
            </a:prstGeom>
          </p:spPr>
        </p:pic>
        <p:pic>
          <p:nvPicPr>
            <p:cNvPr id="22" name="object 22"/>
            <p:cNvPicPr/>
            <p:nvPr/>
          </p:nvPicPr>
          <p:blipFill>
            <a:blip r:embed="rId9" cstate="print"/>
            <a:stretch>
              <a:fillRect/>
            </a:stretch>
          </p:blipFill>
          <p:spPr>
            <a:xfrm>
              <a:off x="1193486" y="2755446"/>
              <a:ext cx="753207" cy="394178"/>
            </a:xfrm>
            <a:prstGeom prst="rect">
              <a:avLst/>
            </a:prstGeom>
          </p:spPr>
        </p:pic>
        <p:sp>
          <p:nvSpPr>
            <p:cNvPr id="23" name="object 23"/>
            <p:cNvSpPr/>
            <p:nvPr/>
          </p:nvSpPr>
          <p:spPr>
            <a:xfrm>
              <a:off x="1093757" y="2036996"/>
              <a:ext cx="7468870" cy="2540"/>
            </a:xfrm>
            <a:custGeom>
              <a:avLst/>
              <a:gdLst/>
              <a:ahLst/>
              <a:cxnLst/>
              <a:rect l="l" t="t" r="r" b="b"/>
              <a:pathLst>
                <a:path w="7468870" h="2539">
                  <a:moveTo>
                    <a:pt x="0" y="0"/>
                  </a:moveTo>
                  <a:lnTo>
                    <a:pt x="7468349" y="2108"/>
                  </a:lnTo>
                </a:path>
              </a:pathLst>
            </a:custGeom>
            <a:ln w="19050">
              <a:solidFill>
                <a:srgbClr val="FFFFFF"/>
              </a:solidFill>
              <a:prstDash val="sysDot"/>
            </a:ln>
          </p:spPr>
          <p:txBody>
            <a:bodyPr wrap="square" lIns="0" tIns="0" rIns="0" bIns="0" rtlCol="0"/>
            <a:lstStyle/>
            <a:p>
              <a:endParaRPr/>
            </a:p>
          </p:txBody>
        </p:sp>
      </p:grpSp>
      <p:sp>
        <p:nvSpPr>
          <p:cNvPr id="24" name="object 24"/>
          <p:cNvSpPr txBox="1"/>
          <p:nvPr/>
        </p:nvSpPr>
        <p:spPr>
          <a:xfrm>
            <a:off x="2245009" y="1605160"/>
            <a:ext cx="852805" cy="255904"/>
          </a:xfrm>
          <a:prstGeom prst="rect">
            <a:avLst/>
          </a:prstGeom>
        </p:spPr>
        <p:txBody>
          <a:bodyPr vert="horz" wrap="square" lIns="0" tIns="12700" rIns="0" bIns="0" rtlCol="0">
            <a:spAutoFit/>
          </a:bodyPr>
          <a:lstStyle/>
          <a:p>
            <a:pPr algn="ctr">
              <a:lnSpc>
                <a:spcPct val="100000"/>
              </a:lnSpc>
              <a:spcBef>
                <a:spcPts val="100"/>
              </a:spcBef>
            </a:pPr>
            <a:r>
              <a:rPr sz="900" b="1" spc="-20" dirty="0">
                <a:solidFill>
                  <a:srgbClr val="D40055"/>
                </a:solidFill>
                <a:latin typeface="Arial"/>
                <a:cs typeface="Arial"/>
              </a:rPr>
              <a:t>HIGH</a:t>
            </a:r>
            <a:endParaRPr sz="900">
              <a:latin typeface="Arial"/>
              <a:cs typeface="Arial"/>
            </a:endParaRPr>
          </a:p>
          <a:p>
            <a:pPr algn="ctr">
              <a:lnSpc>
                <a:spcPct val="100000"/>
              </a:lnSpc>
              <a:spcBef>
                <a:spcPts val="10"/>
              </a:spcBef>
            </a:pPr>
            <a:r>
              <a:rPr sz="600" b="1" dirty="0">
                <a:solidFill>
                  <a:srgbClr val="D40055"/>
                </a:solidFill>
                <a:latin typeface="Arial"/>
                <a:cs typeface="Arial"/>
              </a:rPr>
              <a:t>(~1.6%</a:t>
            </a:r>
            <a:r>
              <a:rPr sz="600" b="1" spc="-20" dirty="0">
                <a:solidFill>
                  <a:srgbClr val="D40055"/>
                </a:solidFill>
                <a:latin typeface="Arial"/>
                <a:cs typeface="Arial"/>
              </a:rPr>
              <a:t> </a:t>
            </a:r>
            <a:r>
              <a:rPr sz="600" b="1" dirty="0">
                <a:solidFill>
                  <a:srgbClr val="D40055"/>
                </a:solidFill>
                <a:latin typeface="Arial"/>
                <a:cs typeface="Arial"/>
              </a:rPr>
              <a:t>Onc.</a:t>
            </a:r>
            <a:r>
              <a:rPr sz="600" b="1" spc="-20" dirty="0">
                <a:solidFill>
                  <a:srgbClr val="D40055"/>
                </a:solidFill>
                <a:latin typeface="Arial"/>
                <a:cs typeface="Arial"/>
              </a:rPr>
              <a:t> </a:t>
            </a:r>
            <a:r>
              <a:rPr sz="600" b="1" spc="-10" dirty="0">
                <a:solidFill>
                  <a:srgbClr val="D40055"/>
                </a:solidFill>
                <a:latin typeface="Arial"/>
                <a:cs typeface="Arial"/>
              </a:rPr>
              <a:t>Exposure)</a:t>
            </a:r>
            <a:endParaRPr sz="600">
              <a:latin typeface="Arial"/>
              <a:cs typeface="Arial"/>
            </a:endParaRPr>
          </a:p>
        </p:txBody>
      </p:sp>
      <p:sp>
        <p:nvSpPr>
          <p:cNvPr id="34" name="object 34"/>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8</a:t>
            </a:fld>
            <a:endParaRPr spc="-25" dirty="0"/>
          </a:p>
        </p:txBody>
      </p:sp>
      <p:sp>
        <p:nvSpPr>
          <p:cNvPr id="35" name="object 35"/>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25" name="object 25"/>
          <p:cNvSpPr txBox="1"/>
          <p:nvPr/>
        </p:nvSpPr>
        <p:spPr>
          <a:xfrm>
            <a:off x="2259807" y="2204110"/>
            <a:ext cx="852805" cy="255904"/>
          </a:xfrm>
          <a:prstGeom prst="rect">
            <a:avLst/>
          </a:prstGeom>
        </p:spPr>
        <p:txBody>
          <a:bodyPr vert="horz" wrap="square" lIns="0" tIns="12700" rIns="0" bIns="0" rtlCol="0">
            <a:spAutoFit/>
          </a:bodyPr>
          <a:lstStyle/>
          <a:p>
            <a:pPr marL="1270" algn="ctr">
              <a:lnSpc>
                <a:spcPct val="100000"/>
              </a:lnSpc>
              <a:spcBef>
                <a:spcPts val="100"/>
              </a:spcBef>
            </a:pPr>
            <a:r>
              <a:rPr sz="900" b="1" spc="-10" dirty="0">
                <a:solidFill>
                  <a:srgbClr val="CA0092"/>
                </a:solidFill>
                <a:latin typeface="Arial"/>
                <a:cs typeface="Arial"/>
              </a:rPr>
              <a:t>MODERATE</a:t>
            </a:r>
            <a:endParaRPr sz="900">
              <a:latin typeface="Arial"/>
              <a:cs typeface="Arial"/>
            </a:endParaRPr>
          </a:p>
          <a:p>
            <a:pPr algn="ctr">
              <a:lnSpc>
                <a:spcPct val="100000"/>
              </a:lnSpc>
              <a:spcBef>
                <a:spcPts val="10"/>
              </a:spcBef>
            </a:pPr>
            <a:r>
              <a:rPr sz="600" b="1" dirty="0">
                <a:solidFill>
                  <a:srgbClr val="CA0092"/>
                </a:solidFill>
                <a:latin typeface="Arial"/>
                <a:cs typeface="Arial"/>
              </a:rPr>
              <a:t>(~0.6%</a:t>
            </a:r>
            <a:r>
              <a:rPr sz="600" b="1" spc="-20" dirty="0">
                <a:solidFill>
                  <a:srgbClr val="CA0092"/>
                </a:solidFill>
                <a:latin typeface="Arial"/>
                <a:cs typeface="Arial"/>
              </a:rPr>
              <a:t> </a:t>
            </a:r>
            <a:r>
              <a:rPr sz="600" b="1" dirty="0">
                <a:solidFill>
                  <a:srgbClr val="CA0092"/>
                </a:solidFill>
                <a:latin typeface="Arial"/>
                <a:cs typeface="Arial"/>
              </a:rPr>
              <a:t>Onc.</a:t>
            </a:r>
            <a:r>
              <a:rPr sz="600" b="1" spc="-20" dirty="0">
                <a:solidFill>
                  <a:srgbClr val="CA0092"/>
                </a:solidFill>
                <a:latin typeface="Arial"/>
                <a:cs typeface="Arial"/>
              </a:rPr>
              <a:t> </a:t>
            </a:r>
            <a:r>
              <a:rPr sz="600" b="1" spc="-10" dirty="0">
                <a:solidFill>
                  <a:srgbClr val="CA0092"/>
                </a:solidFill>
                <a:latin typeface="Arial"/>
                <a:cs typeface="Arial"/>
              </a:rPr>
              <a:t>Exposure)</a:t>
            </a:r>
            <a:endParaRPr sz="600">
              <a:latin typeface="Arial"/>
              <a:cs typeface="Arial"/>
            </a:endParaRPr>
          </a:p>
        </p:txBody>
      </p:sp>
      <p:sp>
        <p:nvSpPr>
          <p:cNvPr id="26" name="object 26"/>
          <p:cNvSpPr txBox="1"/>
          <p:nvPr/>
        </p:nvSpPr>
        <p:spPr>
          <a:xfrm>
            <a:off x="2278809" y="2734723"/>
            <a:ext cx="790575" cy="393065"/>
          </a:xfrm>
          <a:prstGeom prst="rect">
            <a:avLst/>
          </a:prstGeom>
        </p:spPr>
        <p:txBody>
          <a:bodyPr vert="horz" wrap="square" lIns="0" tIns="12700" rIns="0" bIns="0" rtlCol="0">
            <a:spAutoFit/>
          </a:bodyPr>
          <a:lstStyle/>
          <a:p>
            <a:pPr marL="68580" marR="60960" indent="-635" algn="ctr">
              <a:lnSpc>
                <a:spcPct val="100000"/>
              </a:lnSpc>
              <a:spcBef>
                <a:spcPts val="100"/>
              </a:spcBef>
            </a:pPr>
            <a:r>
              <a:rPr sz="900" b="1" spc="-20" dirty="0">
                <a:solidFill>
                  <a:srgbClr val="1F69E7"/>
                </a:solidFill>
                <a:latin typeface="Arial"/>
                <a:cs typeface="Arial"/>
              </a:rPr>
              <a:t>LOW- </a:t>
            </a:r>
            <a:r>
              <a:rPr sz="900" b="1" spc="-10" dirty="0">
                <a:solidFill>
                  <a:srgbClr val="1F69E7"/>
                </a:solidFill>
                <a:latin typeface="Arial"/>
                <a:cs typeface="Arial"/>
              </a:rPr>
              <a:t>MODERATE</a:t>
            </a:r>
            <a:endParaRPr sz="900">
              <a:latin typeface="Arial"/>
              <a:cs typeface="Arial"/>
            </a:endParaRPr>
          </a:p>
          <a:p>
            <a:pPr algn="ctr">
              <a:lnSpc>
                <a:spcPct val="100000"/>
              </a:lnSpc>
              <a:spcBef>
                <a:spcPts val="10"/>
              </a:spcBef>
            </a:pPr>
            <a:r>
              <a:rPr sz="600" b="1" dirty="0">
                <a:solidFill>
                  <a:srgbClr val="1F69E7"/>
                </a:solidFill>
                <a:latin typeface="Arial"/>
                <a:cs typeface="Arial"/>
              </a:rPr>
              <a:t>(TBD</a:t>
            </a:r>
            <a:r>
              <a:rPr sz="600" b="1" spc="-30" dirty="0">
                <a:solidFill>
                  <a:srgbClr val="1F69E7"/>
                </a:solidFill>
                <a:latin typeface="Arial"/>
                <a:cs typeface="Arial"/>
              </a:rPr>
              <a:t> </a:t>
            </a:r>
            <a:r>
              <a:rPr sz="600" b="1" dirty="0">
                <a:solidFill>
                  <a:srgbClr val="1F69E7"/>
                </a:solidFill>
                <a:latin typeface="Arial"/>
                <a:cs typeface="Arial"/>
              </a:rPr>
              <a:t>Onc.</a:t>
            </a:r>
            <a:r>
              <a:rPr sz="600" b="1" spc="-10" dirty="0">
                <a:solidFill>
                  <a:srgbClr val="1F69E7"/>
                </a:solidFill>
                <a:latin typeface="Arial"/>
                <a:cs typeface="Arial"/>
              </a:rPr>
              <a:t> Exposure)</a:t>
            </a:r>
            <a:endParaRPr sz="600">
              <a:latin typeface="Arial"/>
              <a:cs typeface="Arial"/>
            </a:endParaRPr>
          </a:p>
        </p:txBody>
      </p:sp>
      <p:sp>
        <p:nvSpPr>
          <p:cNvPr id="27" name="object 27"/>
          <p:cNvSpPr txBox="1"/>
          <p:nvPr/>
        </p:nvSpPr>
        <p:spPr>
          <a:xfrm>
            <a:off x="3350242" y="1538245"/>
            <a:ext cx="1402715" cy="362585"/>
          </a:xfrm>
          <a:prstGeom prst="rect">
            <a:avLst/>
          </a:prstGeom>
        </p:spPr>
        <p:txBody>
          <a:bodyPr vert="horz" wrap="square" lIns="0" tIns="13335" rIns="0" bIns="0" rtlCol="0">
            <a:spAutoFit/>
          </a:bodyPr>
          <a:lstStyle/>
          <a:p>
            <a:pPr marL="271780" marR="262255" indent="-635" algn="ctr">
              <a:lnSpc>
                <a:spcPct val="100000"/>
              </a:lnSpc>
              <a:spcBef>
                <a:spcPts val="105"/>
              </a:spcBef>
            </a:pPr>
            <a:r>
              <a:rPr sz="800" b="1" dirty="0">
                <a:latin typeface="Arial"/>
                <a:cs typeface="Arial"/>
              </a:rPr>
              <a:t>Select</a:t>
            </a:r>
            <a:r>
              <a:rPr sz="800" b="1" spc="-10" dirty="0">
                <a:latin typeface="Arial"/>
                <a:cs typeface="Arial"/>
              </a:rPr>
              <a:t> </a:t>
            </a:r>
            <a:r>
              <a:rPr sz="800" b="1" dirty="0">
                <a:latin typeface="Arial"/>
                <a:cs typeface="Arial"/>
              </a:rPr>
              <a:t>ION</a:t>
            </a:r>
            <a:r>
              <a:rPr sz="800" b="1" spc="-35" dirty="0">
                <a:latin typeface="Arial"/>
                <a:cs typeface="Arial"/>
              </a:rPr>
              <a:t> </a:t>
            </a:r>
            <a:r>
              <a:rPr sz="800" b="1" dirty="0">
                <a:latin typeface="Arial"/>
                <a:cs typeface="Arial"/>
              </a:rPr>
              <a:t>GPO</a:t>
            </a:r>
            <a:r>
              <a:rPr sz="800" b="1" spc="-20" dirty="0">
                <a:latin typeface="Arial"/>
                <a:cs typeface="Arial"/>
              </a:rPr>
              <a:t> </a:t>
            </a:r>
            <a:r>
              <a:rPr sz="800" b="1" spc="-50" dirty="0">
                <a:latin typeface="Arial"/>
                <a:cs typeface="Arial"/>
              </a:rPr>
              <a:t>/</a:t>
            </a:r>
            <a:r>
              <a:rPr sz="800" b="1" dirty="0">
                <a:latin typeface="Arial"/>
                <a:cs typeface="Arial"/>
              </a:rPr>
              <a:t> ONCare</a:t>
            </a:r>
            <a:r>
              <a:rPr sz="800" b="1" spc="-20" dirty="0">
                <a:latin typeface="Arial"/>
                <a:cs typeface="Arial"/>
              </a:rPr>
              <a:t> </a:t>
            </a:r>
            <a:r>
              <a:rPr sz="800" b="1" spc="-10" dirty="0">
                <a:latin typeface="Arial"/>
                <a:cs typeface="Arial"/>
              </a:rPr>
              <a:t>Practices</a:t>
            </a:r>
            <a:endParaRPr sz="800">
              <a:latin typeface="Arial"/>
              <a:cs typeface="Arial"/>
            </a:endParaRPr>
          </a:p>
          <a:p>
            <a:pPr algn="ctr">
              <a:lnSpc>
                <a:spcPct val="100000"/>
              </a:lnSpc>
              <a:spcBef>
                <a:spcPts val="5"/>
              </a:spcBef>
            </a:pPr>
            <a:r>
              <a:rPr sz="600" dirty="0">
                <a:latin typeface="Arial"/>
                <a:cs typeface="Arial"/>
              </a:rPr>
              <a:t>(e.g.,</a:t>
            </a:r>
            <a:r>
              <a:rPr sz="600" spc="-40" dirty="0">
                <a:latin typeface="Arial"/>
                <a:cs typeface="Arial"/>
              </a:rPr>
              <a:t> </a:t>
            </a:r>
            <a:r>
              <a:rPr sz="600" dirty="0">
                <a:latin typeface="Arial"/>
                <a:cs typeface="Arial"/>
              </a:rPr>
              <a:t>HOA,</a:t>
            </a:r>
            <a:r>
              <a:rPr sz="600" spc="-20" dirty="0">
                <a:latin typeface="Arial"/>
                <a:cs typeface="Arial"/>
              </a:rPr>
              <a:t> </a:t>
            </a:r>
            <a:r>
              <a:rPr sz="600" dirty="0">
                <a:latin typeface="Arial"/>
                <a:cs typeface="Arial"/>
              </a:rPr>
              <a:t>Illinois</a:t>
            </a:r>
            <a:r>
              <a:rPr sz="600" spc="-35" dirty="0">
                <a:latin typeface="Arial"/>
                <a:cs typeface="Arial"/>
              </a:rPr>
              <a:t> </a:t>
            </a:r>
            <a:r>
              <a:rPr sz="600" dirty="0">
                <a:latin typeface="Arial"/>
                <a:cs typeface="Arial"/>
              </a:rPr>
              <a:t>Cancer</a:t>
            </a:r>
            <a:r>
              <a:rPr sz="600" spc="-10" dirty="0">
                <a:latin typeface="Arial"/>
                <a:cs typeface="Arial"/>
              </a:rPr>
              <a:t> </a:t>
            </a:r>
            <a:r>
              <a:rPr sz="600" dirty="0">
                <a:latin typeface="Arial"/>
                <a:cs typeface="Arial"/>
              </a:rPr>
              <a:t>Care,</a:t>
            </a:r>
            <a:r>
              <a:rPr sz="600" spc="-20" dirty="0">
                <a:latin typeface="Arial"/>
                <a:cs typeface="Arial"/>
              </a:rPr>
              <a:t> </a:t>
            </a:r>
            <a:r>
              <a:rPr sz="600" spc="-10" dirty="0">
                <a:latin typeface="Arial"/>
                <a:cs typeface="Arial"/>
              </a:rPr>
              <a:t>OCSRI)</a:t>
            </a:r>
            <a:endParaRPr sz="600">
              <a:latin typeface="Arial"/>
              <a:cs typeface="Arial"/>
            </a:endParaRPr>
          </a:p>
        </p:txBody>
      </p:sp>
      <p:sp>
        <p:nvSpPr>
          <p:cNvPr id="28" name="object 28"/>
          <p:cNvSpPr txBox="1"/>
          <p:nvPr/>
        </p:nvSpPr>
        <p:spPr>
          <a:xfrm>
            <a:off x="3480283" y="2171708"/>
            <a:ext cx="1151890" cy="332105"/>
          </a:xfrm>
          <a:prstGeom prst="rect">
            <a:avLst/>
          </a:prstGeom>
        </p:spPr>
        <p:txBody>
          <a:bodyPr vert="horz" wrap="square" lIns="0" tIns="12700" rIns="0" bIns="0" rtlCol="0">
            <a:spAutoFit/>
          </a:bodyPr>
          <a:lstStyle/>
          <a:p>
            <a:pPr algn="ctr">
              <a:lnSpc>
                <a:spcPct val="100000"/>
              </a:lnSpc>
              <a:spcBef>
                <a:spcPts val="100"/>
              </a:spcBef>
            </a:pPr>
            <a:r>
              <a:rPr sz="800" b="1" dirty="0">
                <a:latin typeface="Arial"/>
                <a:cs typeface="Arial"/>
              </a:rPr>
              <a:t>AON Member</a:t>
            </a:r>
            <a:r>
              <a:rPr sz="800" b="1" spc="-45" dirty="0">
                <a:latin typeface="Arial"/>
                <a:cs typeface="Arial"/>
              </a:rPr>
              <a:t> </a:t>
            </a:r>
            <a:r>
              <a:rPr sz="800" b="1" spc="-10" dirty="0">
                <a:latin typeface="Arial"/>
                <a:cs typeface="Arial"/>
              </a:rPr>
              <a:t>Practices</a:t>
            </a:r>
            <a:endParaRPr sz="800">
              <a:latin typeface="Arial"/>
              <a:cs typeface="Arial"/>
            </a:endParaRPr>
          </a:p>
          <a:p>
            <a:pPr marL="144780" marR="135890" algn="ctr">
              <a:lnSpc>
                <a:spcPct val="100000"/>
              </a:lnSpc>
              <a:spcBef>
                <a:spcPts val="10"/>
              </a:spcBef>
            </a:pPr>
            <a:r>
              <a:rPr sz="600" dirty="0">
                <a:latin typeface="Arial"/>
                <a:cs typeface="Arial"/>
              </a:rPr>
              <a:t>(e.g.,</a:t>
            </a:r>
            <a:r>
              <a:rPr sz="600" spc="-45" dirty="0">
                <a:latin typeface="Arial"/>
                <a:cs typeface="Arial"/>
              </a:rPr>
              <a:t> </a:t>
            </a:r>
            <a:r>
              <a:rPr sz="600" dirty="0">
                <a:latin typeface="Arial"/>
                <a:cs typeface="Arial"/>
              </a:rPr>
              <a:t>CCBD,</a:t>
            </a:r>
            <a:r>
              <a:rPr sz="600" spc="-25" dirty="0">
                <a:latin typeface="Arial"/>
                <a:cs typeface="Arial"/>
              </a:rPr>
              <a:t> </a:t>
            </a:r>
            <a:r>
              <a:rPr sz="600" dirty="0">
                <a:latin typeface="Arial"/>
                <a:cs typeface="Arial"/>
              </a:rPr>
              <a:t>Summit</a:t>
            </a:r>
            <a:r>
              <a:rPr sz="600" spc="-10" dirty="0">
                <a:latin typeface="Arial"/>
                <a:cs typeface="Arial"/>
              </a:rPr>
              <a:t> </a:t>
            </a:r>
            <a:r>
              <a:rPr sz="600" spc="-25" dirty="0">
                <a:latin typeface="Arial"/>
                <a:cs typeface="Arial"/>
              </a:rPr>
              <a:t>CC,</a:t>
            </a:r>
            <a:r>
              <a:rPr sz="600" spc="500" dirty="0">
                <a:latin typeface="Arial"/>
                <a:cs typeface="Arial"/>
              </a:rPr>
              <a:t> </a:t>
            </a:r>
            <a:r>
              <a:rPr sz="600" dirty="0">
                <a:latin typeface="Arial"/>
                <a:cs typeface="Arial"/>
              </a:rPr>
              <a:t>Zangmeister</a:t>
            </a:r>
            <a:r>
              <a:rPr sz="600" spc="-25" dirty="0">
                <a:latin typeface="Arial"/>
                <a:cs typeface="Arial"/>
              </a:rPr>
              <a:t> CC)</a:t>
            </a:r>
            <a:endParaRPr sz="600">
              <a:latin typeface="Arial"/>
              <a:cs typeface="Arial"/>
            </a:endParaRPr>
          </a:p>
        </p:txBody>
      </p:sp>
      <p:sp>
        <p:nvSpPr>
          <p:cNvPr id="29" name="object 29"/>
          <p:cNvSpPr txBox="1"/>
          <p:nvPr/>
        </p:nvSpPr>
        <p:spPr>
          <a:xfrm>
            <a:off x="3667084" y="2809205"/>
            <a:ext cx="770890" cy="269875"/>
          </a:xfrm>
          <a:prstGeom prst="rect">
            <a:avLst/>
          </a:prstGeom>
        </p:spPr>
        <p:txBody>
          <a:bodyPr vert="horz" wrap="square" lIns="0" tIns="12700" rIns="0" bIns="0" rtlCol="0">
            <a:spAutoFit/>
          </a:bodyPr>
          <a:lstStyle/>
          <a:p>
            <a:pPr marL="158750" marR="5080" indent="-146685">
              <a:lnSpc>
                <a:spcPct val="100000"/>
              </a:lnSpc>
              <a:spcBef>
                <a:spcPts val="100"/>
              </a:spcBef>
            </a:pPr>
            <a:r>
              <a:rPr sz="800" b="1" dirty="0">
                <a:latin typeface="Arial"/>
                <a:cs typeface="Arial"/>
              </a:rPr>
              <a:t>Select</a:t>
            </a:r>
            <a:r>
              <a:rPr sz="800" b="1" spc="-30" dirty="0">
                <a:latin typeface="Arial"/>
                <a:cs typeface="Arial"/>
              </a:rPr>
              <a:t> </a:t>
            </a:r>
            <a:r>
              <a:rPr sz="800" b="1" spc="-10" dirty="0">
                <a:latin typeface="Arial"/>
                <a:cs typeface="Arial"/>
              </a:rPr>
              <a:t>Provider Practices</a:t>
            </a:r>
            <a:endParaRPr sz="800">
              <a:latin typeface="Arial"/>
              <a:cs typeface="Arial"/>
            </a:endParaRPr>
          </a:p>
        </p:txBody>
      </p:sp>
      <p:sp>
        <p:nvSpPr>
          <p:cNvPr id="30" name="object 30"/>
          <p:cNvSpPr txBox="1"/>
          <p:nvPr/>
        </p:nvSpPr>
        <p:spPr>
          <a:xfrm>
            <a:off x="4953460" y="1522515"/>
            <a:ext cx="3321050" cy="452120"/>
          </a:xfrm>
          <a:prstGeom prst="rect">
            <a:avLst/>
          </a:prstGeom>
        </p:spPr>
        <p:txBody>
          <a:bodyPr vert="horz" wrap="square" lIns="0" tIns="12065" rIns="0" bIns="0" rtlCol="0">
            <a:spAutoFit/>
          </a:bodyPr>
          <a:lstStyle/>
          <a:p>
            <a:pPr marL="144145" indent="-131445">
              <a:lnSpc>
                <a:spcPct val="100000"/>
              </a:lnSpc>
              <a:spcBef>
                <a:spcPts val="95"/>
              </a:spcBef>
              <a:buClr>
                <a:srgbClr val="7816AD"/>
              </a:buClr>
              <a:buFont typeface="Arial"/>
              <a:buChar char="•"/>
              <a:tabLst>
                <a:tab pos="144145" algn="l"/>
              </a:tabLst>
            </a:pPr>
            <a:r>
              <a:rPr sz="700" b="1" dirty="0">
                <a:latin typeface="Arial"/>
                <a:cs typeface="Arial"/>
              </a:rPr>
              <a:t>Community</a:t>
            </a:r>
            <a:r>
              <a:rPr sz="700" b="1" spc="160" dirty="0">
                <a:latin typeface="Arial"/>
                <a:cs typeface="Arial"/>
              </a:rPr>
              <a:t> </a:t>
            </a:r>
            <a:r>
              <a:rPr sz="700" b="1" dirty="0">
                <a:latin typeface="Arial"/>
                <a:cs typeface="Arial"/>
              </a:rPr>
              <a:t>GPO</a:t>
            </a:r>
            <a:r>
              <a:rPr sz="700" b="1" spc="135" dirty="0">
                <a:latin typeface="Arial"/>
                <a:cs typeface="Arial"/>
              </a:rPr>
              <a:t> </a:t>
            </a:r>
            <a:r>
              <a:rPr sz="700" b="1" dirty="0">
                <a:latin typeface="Arial"/>
                <a:cs typeface="Arial"/>
              </a:rPr>
              <a:t>aggregator</a:t>
            </a:r>
            <a:r>
              <a:rPr sz="700" b="1" spc="175" dirty="0">
                <a:latin typeface="Arial"/>
                <a:cs typeface="Arial"/>
              </a:rPr>
              <a:t> </a:t>
            </a:r>
            <a:r>
              <a:rPr sz="700" dirty="0">
                <a:latin typeface="Arial"/>
                <a:cs typeface="Arial"/>
              </a:rPr>
              <a:t>launched</a:t>
            </a:r>
            <a:r>
              <a:rPr sz="700" spc="130" dirty="0">
                <a:latin typeface="Arial"/>
                <a:cs typeface="Arial"/>
              </a:rPr>
              <a:t> </a:t>
            </a:r>
            <a:r>
              <a:rPr sz="700" dirty="0">
                <a:latin typeface="Arial"/>
                <a:cs typeface="Arial"/>
              </a:rPr>
              <a:t>in</a:t>
            </a:r>
            <a:r>
              <a:rPr sz="700" spc="130" dirty="0">
                <a:latin typeface="Arial"/>
                <a:cs typeface="Arial"/>
              </a:rPr>
              <a:t> </a:t>
            </a:r>
            <a:r>
              <a:rPr sz="700" spc="-20" dirty="0">
                <a:latin typeface="Arial"/>
                <a:cs typeface="Arial"/>
              </a:rPr>
              <a:t>2022</a:t>
            </a:r>
            <a:endParaRPr sz="700">
              <a:latin typeface="Arial"/>
              <a:cs typeface="Arial"/>
            </a:endParaRPr>
          </a:p>
          <a:p>
            <a:pPr marL="142240" marR="5080" indent="-130175">
              <a:lnSpc>
                <a:spcPct val="100000"/>
              </a:lnSpc>
              <a:buChar char="•"/>
              <a:tabLst>
                <a:tab pos="142240" algn="l"/>
                <a:tab pos="143510" algn="l"/>
              </a:tabLst>
            </a:pPr>
            <a:r>
              <a:rPr sz="700" dirty="0">
                <a:solidFill>
                  <a:srgbClr val="7816AD"/>
                </a:solidFill>
                <a:latin typeface="Arial"/>
                <a:cs typeface="Arial"/>
              </a:rPr>
              <a:t>	</a:t>
            </a:r>
            <a:r>
              <a:rPr sz="700" dirty="0">
                <a:latin typeface="Arial"/>
                <a:cs typeface="Arial"/>
              </a:rPr>
              <a:t>Maintains</a:t>
            </a:r>
            <a:r>
              <a:rPr sz="700" spc="195" dirty="0">
                <a:latin typeface="Arial"/>
                <a:cs typeface="Arial"/>
              </a:rPr>
              <a:t> </a:t>
            </a:r>
            <a:r>
              <a:rPr sz="700" b="1" dirty="0">
                <a:latin typeface="Arial"/>
                <a:cs typeface="Arial"/>
              </a:rPr>
              <a:t>formulary-based</a:t>
            </a:r>
            <a:r>
              <a:rPr sz="700" b="1" spc="235" dirty="0">
                <a:latin typeface="Arial"/>
                <a:cs typeface="Arial"/>
              </a:rPr>
              <a:t> </a:t>
            </a:r>
            <a:r>
              <a:rPr sz="700" b="1" dirty="0">
                <a:latin typeface="Arial"/>
                <a:cs typeface="Arial"/>
              </a:rPr>
              <a:t>preferences</a:t>
            </a:r>
            <a:r>
              <a:rPr sz="700" b="1" spc="195" dirty="0">
                <a:latin typeface="Arial"/>
                <a:cs typeface="Arial"/>
              </a:rPr>
              <a:t> </a:t>
            </a:r>
            <a:r>
              <a:rPr sz="700" dirty="0">
                <a:latin typeface="Arial"/>
                <a:cs typeface="Arial"/>
              </a:rPr>
              <a:t>on</a:t>
            </a:r>
            <a:r>
              <a:rPr sz="700" spc="155" dirty="0">
                <a:latin typeface="Arial"/>
                <a:cs typeface="Arial"/>
              </a:rPr>
              <a:t> </a:t>
            </a:r>
            <a:r>
              <a:rPr sz="700" dirty="0">
                <a:latin typeface="Arial"/>
                <a:cs typeface="Arial"/>
              </a:rPr>
              <a:t>external</a:t>
            </a:r>
            <a:r>
              <a:rPr sz="700" spc="215" dirty="0">
                <a:latin typeface="Arial"/>
                <a:cs typeface="Arial"/>
              </a:rPr>
              <a:t> </a:t>
            </a:r>
            <a:r>
              <a:rPr sz="700" dirty="0">
                <a:latin typeface="Arial"/>
                <a:cs typeface="Arial"/>
              </a:rPr>
              <a:t>intranet</a:t>
            </a:r>
            <a:r>
              <a:rPr sz="700" spc="180" dirty="0">
                <a:latin typeface="Arial"/>
                <a:cs typeface="Arial"/>
              </a:rPr>
              <a:t> </a:t>
            </a:r>
            <a:r>
              <a:rPr sz="700" dirty="0">
                <a:latin typeface="Arial"/>
                <a:cs typeface="Arial"/>
              </a:rPr>
              <a:t>portal,</a:t>
            </a:r>
            <a:r>
              <a:rPr sz="700" spc="195" dirty="0">
                <a:latin typeface="Arial"/>
                <a:cs typeface="Arial"/>
              </a:rPr>
              <a:t> </a:t>
            </a:r>
            <a:r>
              <a:rPr sz="700" spc="-20" dirty="0">
                <a:latin typeface="Arial"/>
                <a:cs typeface="Arial"/>
              </a:rPr>
              <a:t>with</a:t>
            </a:r>
            <a:r>
              <a:rPr sz="700" spc="500" dirty="0">
                <a:latin typeface="Arial"/>
                <a:cs typeface="Arial"/>
              </a:rPr>
              <a:t> </a:t>
            </a:r>
            <a:r>
              <a:rPr sz="700" dirty="0">
                <a:latin typeface="Arial"/>
                <a:cs typeface="Arial"/>
              </a:rPr>
              <a:t>focus</a:t>
            </a:r>
            <a:r>
              <a:rPr sz="700" spc="135" dirty="0">
                <a:latin typeface="Arial"/>
                <a:cs typeface="Arial"/>
              </a:rPr>
              <a:t> </a:t>
            </a:r>
            <a:r>
              <a:rPr sz="700" dirty="0">
                <a:latin typeface="Arial"/>
                <a:cs typeface="Arial"/>
              </a:rPr>
              <a:t>on</a:t>
            </a:r>
            <a:r>
              <a:rPr sz="700" spc="114" dirty="0">
                <a:latin typeface="Arial"/>
                <a:cs typeface="Arial"/>
              </a:rPr>
              <a:t> </a:t>
            </a:r>
            <a:r>
              <a:rPr sz="700" dirty="0">
                <a:latin typeface="Arial"/>
                <a:cs typeface="Arial"/>
              </a:rPr>
              <a:t>biosimilars</a:t>
            </a:r>
            <a:r>
              <a:rPr sz="700" spc="90" dirty="0">
                <a:latin typeface="Arial"/>
                <a:cs typeface="Arial"/>
              </a:rPr>
              <a:t> </a:t>
            </a:r>
            <a:r>
              <a:rPr sz="700" dirty="0">
                <a:latin typeface="Arial"/>
                <a:cs typeface="Arial"/>
              </a:rPr>
              <a:t>/</a:t>
            </a:r>
            <a:r>
              <a:rPr sz="700" spc="135" dirty="0">
                <a:latin typeface="Arial"/>
                <a:cs typeface="Arial"/>
              </a:rPr>
              <a:t> </a:t>
            </a:r>
            <a:r>
              <a:rPr sz="700" dirty="0">
                <a:latin typeface="Arial"/>
                <a:cs typeface="Arial"/>
              </a:rPr>
              <a:t>supportive</a:t>
            </a:r>
            <a:r>
              <a:rPr sz="700" spc="135" dirty="0">
                <a:latin typeface="Arial"/>
                <a:cs typeface="Arial"/>
              </a:rPr>
              <a:t> </a:t>
            </a:r>
            <a:r>
              <a:rPr sz="700" dirty="0">
                <a:latin typeface="Arial"/>
                <a:cs typeface="Arial"/>
              </a:rPr>
              <a:t>care</a:t>
            </a:r>
            <a:r>
              <a:rPr sz="700" spc="135" dirty="0">
                <a:latin typeface="Arial"/>
                <a:cs typeface="Arial"/>
              </a:rPr>
              <a:t> </a:t>
            </a:r>
            <a:r>
              <a:rPr sz="700" dirty="0">
                <a:latin typeface="Arial"/>
                <a:cs typeface="Arial"/>
              </a:rPr>
              <a:t>&amp;</a:t>
            </a:r>
            <a:r>
              <a:rPr sz="700" spc="110" dirty="0">
                <a:latin typeface="Arial"/>
                <a:cs typeface="Arial"/>
              </a:rPr>
              <a:t> </a:t>
            </a:r>
            <a:r>
              <a:rPr sz="700" b="1" dirty="0">
                <a:latin typeface="Arial"/>
                <a:cs typeface="Arial"/>
              </a:rPr>
              <a:t>growing</a:t>
            </a:r>
            <a:r>
              <a:rPr sz="700" b="1" spc="150" dirty="0">
                <a:latin typeface="Arial"/>
                <a:cs typeface="Arial"/>
              </a:rPr>
              <a:t> </a:t>
            </a:r>
            <a:r>
              <a:rPr sz="700" b="1" dirty="0">
                <a:latin typeface="Arial"/>
                <a:cs typeface="Arial"/>
              </a:rPr>
              <a:t>to</a:t>
            </a:r>
            <a:r>
              <a:rPr sz="700" b="1" spc="130" dirty="0">
                <a:latin typeface="Arial"/>
                <a:cs typeface="Arial"/>
              </a:rPr>
              <a:t> </a:t>
            </a:r>
            <a:r>
              <a:rPr sz="700" b="1" dirty="0">
                <a:latin typeface="Arial"/>
                <a:cs typeface="Arial"/>
              </a:rPr>
              <a:t>select</a:t>
            </a:r>
            <a:r>
              <a:rPr sz="700" b="1" spc="135" dirty="0">
                <a:latin typeface="Arial"/>
                <a:cs typeface="Arial"/>
              </a:rPr>
              <a:t> </a:t>
            </a:r>
            <a:r>
              <a:rPr sz="700" b="1" dirty="0">
                <a:latin typeface="Arial"/>
                <a:cs typeface="Arial"/>
              </a:rPr>
              <a:t>competitive</a:t>
            </a:r>
            <a:r>
              <a:rPr sz="700" b="1" spc="204" dirty="0">
                <a:latin typeface="Arial"/>
                <a:cs typeface="Arial"/>
              </a:rPr>
              <a:t> </a:t>
            </a:r>
            <a:r>
              <a:rPr sz="700" b="1" spc="-25" dirty="0">
                <a:latin typeface="Arial"/>
                <a:cs typeface="Arial"/>
              </a:rPr>
              <a:t>Tx</a:t>
            </a:r>
            <a:r>
              <a:rPr sz="700" b="1" spc="500" dirty="0">
                <a:latin typeface="Arial"/>
                <a:cs typeface="Arial"/>
              </a:rPr>
              <a:t> </a:t>
            </a:r>
            <a:r>
              <a:rPr sz="700" dirty="0">
                <a:latin typeface="Arial"/>
                <a:cs typeface="Arial"/>
              </a:rPr>
              <a:t>(e.g.,</a:t>
            </a:r>
            <a:r>
              <a:rPr sz="700" spc="200" dirty="0">
                <a:latin typeface="Arial"/>
                <a:cs typeface="Arial"/>
              </a:rPr>
              <a:t> </a:t>
            </a:r>
            <a:r>
              <a:rPr sz="700" dirty="0">
                <a:latin typeface="Arial"/>
                <a:cs typeface="Arial"/>
              </a:rPr>
              <a:t>PD-</a:t>
            </a:r>
            <a:r>
              <a:rPr sz="700" spc="-10" dirty="0">
                <a:latin typeface="Arial"/>
                <a:cs typeface="Arial"/>
              </a:rPr>
              <a:t>(L)1s)</a:t>
            </a:r>
            <a:endParaRPr sz="700">
              <a:latin typeface="Arial"/>
              <a:cs typeface="Arial"/>
            </a:endParaRPr>
          </a:p>
        </p:txBody>
      </p:sp>
      <p:sp>
        <p:nvSpPr>
          <p:cNvPr id="31" name="object 31"/>
          <p:cNvSpPr txBox="1"/>
          <p:nvPr/>
        </p:nvSpPr>
        <p:spPr>
          <a:xfrm>
            <a:off x="4953460" y="2156654"/>
            <a:ext cx="3520440" cy="345440"/>
          </a:xfrm>
          <a:prstGeom prst="rect">
            <a:avLst/>
          </a:prstGeom>
        </p:spPr>
        <p:txBody>
          <a:bodyPr vert="horz" wrap="square" lIns="0" tIns="12065" rIns="0" bIns="0" rtlCol="0">
            <a:spAutoFit/>
          </a:bodyPr>
          <a:lstStyle/>
          <a:p>
            <a:pPr marL="144145" indent="-131445">
              <a:lnSpc>
                <a:spcPct val="100000"/>
              </a:lnSpc>
              <a:spcBef>
                <a:spcPts val="95"/>
              </a:spcBef>
              <a:buClr>
                <a:srgbClr val="7816AD"/>
              </a:buClr>
              <a:buFont typeface="Arial"/>
              <a:buChar char="•"/>
              <a:tabLst>
                <a:tab pos="144145" algn="l"/>
              </a:tabLst>
            </a:pPr>
            <a:r>
              <a:rPr sz="700" b="1" dirty="0">
                <a:latin typeface="Arial"/>
                <a:cs typeface="Arial"/>
              </a:rPr>
              <a:t>Community</a:t>
            </a:r>
            <a:r>
              <a:rPr sz="700" b="1" spc="165" dirty="0">
                <a:latin typeface="Arial"/>
                <a:cs typeface="Arial"/>
              </a:rPr>
              <a:t> </a:t>
            </a:r>
            <a:r>
              <a:rPr sz="700" b="1" dirty="0">
                <a:latin typeface="Arial"/>
                <a:cs typeface="Arial"/>
              </a:rPr>
              <a:t>practice</a:t>
            </a:r>
            <a:r>
              <a:rPr sz="700" b="1" spc="170" dirty="0">
                <a:latin typeface="Arial"/>
                <a:cs typeface="Arial"/>
              </a:rPr>
              <a:t> </a:t>
            </a:r>
            <a:r>
              <a:rPr sz="700" b="1" dirty="0">
                <a:latin typeface="Arial"/>
                <a:cs typeface="Arial"/>
              </a:rPr>
              <a:t>network</a:t>
            </a:r>
            <a:r>
              <a:rPr sz="700" b="1" spc="155" dirty="0">
                <a:latin typeface="Arial"/>
                <a:cs typeface="Arial"/>
              </a:rPr>
              <a:t> </a:t>
            </a:r>
            <a:r>
              <a:rPr sz="700" dirty="0">
                <a:latin typeface="Arial"/>
                <a:cs typeface="Arial"/>
              </a:rPr>
              <a:t>launched</a:t>
            </a:r>
            <a:r>
              <a:rPr sz="700" spc="155" dirty="0">
                <a:latin typeface="Arial"/>
                <a:cs typeface="Arial"/>
              </a:rPr>
              <a:t> </a:t>
            </a:r>
            <a:r>
              <a:rPr sz="700" dirty="0">
                <a:latin typeface="Arial"/>
                <a:cs typeface="Arial"/>
              </a:rPr>
              <a:t>in</a:t>
            </a:r>
            <a:r>
              <a:rPr sz="700" spc="125" dirty="0">
                <a:latin typeface="Arial"/>
                <a:cs typeface="Arial"/>
              </a:rPr>
              <a:t> </a:t>
            </a:r>
            <a:r>
              <a:rPr sz="700" spc="-20" dirty="0">
                <a:latin typeface="Arial"/>
                <a:cs typeface="Arial"/>
              </a:rPr>
              <a:t>2018</a:t>
            </a:r>
            <a:endParaRPr sz="700">
              <a:latin typeface="Arial"/>
              <a:cs typeface="Arial"/>
            </a:endParaRPr>
          </a:p>
          <a:p>
            <a:pPr marL="142240" marR="5080" indent="-129539">
              <a:lnSpc>
                <a:spcPct val="100000"/>
              </a:lnSpc>
              <a:buChar char="•"/>
              <a:tabLst>
                <a:tab pos="142240" algn="l"/>
                <a:tab pos="144145" algn="l"/>
              </a:tabLst>
            </a:pPr>
            <a:r>
              <a:rPr sz="700" dirty="0">
                <a:solidFill>
                  <a:srgbClr val="7816AD"/>
                </a:solidFill>
                <a:latin typeface="Arial"/>
                <a:cs typeface="Arial"/>
              </a:rPr>
              <a:t>	</a:t>
            </a:r>
            <a:r>
              <a:rPr sz="700" dirty="0">
                <a:latin typeface="Arial"/>
                <a:cs typeface="Arial"/>
              </a:rPr>
              <a:t>Leverages</a:t>
            </a:r>
            <a:r>
              <a:rPr sz="700" spc="195" dirty="0">
                <a:latin typeface="Arial"/>
                <a:cs typeface="Arial"/>
              </a:rPr>
              <a:t> </a:t>
            </a:r>
            <a:r>
              <a:rPr sz="700" b="1" dirty="0">
                <a:latin typeface="Arial"/>
                <a:cs typeface="Arial"/>
              </a:rPr>
              <a:t>AON</a:t>
            </a:r>
            <a:r>
              <a:rPr sz="700" b="1" spc="165" dirty="0">
                <a:latin typeface="Arial"/>
                <a:cs typeface="Arial"/>
              </a:rPr>
              <a:t> </a:t>
            </a:r>
            <a:r>
              <a:rPr sz="700" b="1" dirty="0">
                <a:latin typeface="Arial"/>
                <a:cs typeface="Arial"/>
              </a:rPr>
              <a:t>P&amp;T</a:t>
            </a:r>
            <a:r>
              <a:rPr sz="700" b="1" spc="145" dirty="0">
                <a:latin typeface="Arial"/>
                <a:cs typeface="Arial"/>
              </a:rPr>
              <a:t> </a:t>
            </a:r>
            <a:r>
              <a:rPr sz="700" b="1" dirty="0">
                <a:latin typeface="Arial"/>
                <a:cs typeface="Arial"/>
              </a:rPr>
              <a:t>formulary</a:t>
            </a:r>
            <a:r>
              <a:rPr sz="700" b="1" spc="190" dirty="0">
                <a:latin typeface="Arial"/>
                <a:cs typeface="Arial"/>
              </a:rPr>
              <a:t> </a:t>
            </a:r>
            <a:r>
              <a:rPr sz="700" b="1" dirty="0">
                <a:latin typeface="Arial"/>
                <a:cs typeface="Arial"/>
              </a:rPr>
              <a:t>preferences</a:t>
            </a:r>
            <a:r>
              <a:rPr sz="700" b="1" spc="190" dirty="0">
                <a:latin typeface="Arial"/>
                <a:cs typeface="Arial"/>
              </a:rPr>
              <a:t> </a:t>
            </a:r>
            <a:r>
              <a:rPr sz="700" dirty="0">
                <a:latin typeface="Arial"/>
                <a:cs typeface="Arial"/>
              </a:rPr>
              <a:t>within</a:t>
            </a:r>
            <a:r>
              <a:rPr sz="700" spc="160" dirty="0">
                <a:latin typeface="Arial"/>
                <a:cs typeface="Arial"/>
              </a:rPr>
              <a:t> </a:t>
            </a:r>
            <a:r>
              <a:rPr sz="700" dirty="0">
                <a:latin typeface="Arial"/>
                <a:cs typeface="Arial"/>
              </a:rPr>
              <a:t>“Formulary</a:t>
            </a:r>
            <a:r>
              <a:rPr sz="700" spc="200" dirty="0">
                <a:latin typeface="Arial"/>
                <a:cs typeface="Arial"/>
              </a:rPr>
              <a:t> </a:t>
            </a:r>
            <a:r>
              <a:rPr sz="700" dirty="0">
                <a:latin typeface="Arial"/>
                <a:cs typeface="Arial"/>
              </a:rPr>
              <a:t>Navigator”,</a:t>
            </a:r>
            <a:r>
              <a:rPr sz="700" spc="195" dirty="0">
                <a:latin typeface="Arial"/>
                <a:cs typeface="Arial"/>
              </a:rPr>
              <a:t> </a:t>
            </a:r>
            <a:r>
              <a:rPr sz="700" spc="-20" dirty="0">
                <a:latin typeface="Arial"/>
                <a:cs typeface="Arial"/>
              </a:rPr>
              <a:t>with</a:t>
            </a:r>
            <a:r>
              <a:rPr sz="700" spc="500" dirty="0">
                <a:latin typeface="Arial"/>
                <a:cs typeface="Arial"/>
              </a:rPr>
              <a:t> </a:t>
            </a:r>
            <a:r>
              <a:rPr sz="700" dirty="0">
                <a:latin typeface="Arial"/>
                <a:cs typeface="Arial"/>
              </a:rPr>
              <a:t>low</a:t>
            </a:r>
            <a:r>
              <a:rPr sz="700" spc="114" dirty="0">
                <a:latin typeface="Arial"/>
                <a:cs typeface="Arial"/>
              </a:rPr>
              <a:t> </a:t>
            </a:r>
            <a:r>
              <a:rPr sz="700" dirty="0">
                <a:latin typeface="Arial"/>
                <a:cs typeface="Arial"/>
              </a:rPr>
              <a:t>enforcement</a:t>
            </a:r>
            <a:r>
              <a:rPr sz="700" spc="165" dirty="0">
                <a:latin typeface="Arial"/>
                <a:cs typeface="Arial"/>
              </a:rPr>
              <a:t> </a:t>
            </a:r>
            <a:r>
              <a:rPr sz="700" dirty="0">
                <a:latin typeface="Arial"/>
                <a:cs typeface="Arial"/>
              </a:rPr>
              <a:t>but</a:t>
            </a:r>
            <a:r>
              <a:rPr sz="700" spc="150" dirty="0">
                <a:latin typeface="Arial"/>
                <a:cs typeface="Arial"/>
              </a:rPr>
              <a:t> </a:t>
            </a:r>
            <a:r>
              <a:rPr sz="700" dirty="0">
                <a:latin typeface="Arial"/>
                <a:cs typeface="Arial"/>
              </a:rPr>
              <a:t>increased</a:t>
            </a:r>
            <a:r>
              <a:rPr sz="700" spc="145" dirty="0">
                <a:latin typeface="Arial"/>
                <a:cs typeface="Arial"/>
              </a:rPr>
              <a:t> </a:t>
            </a:r>
            <a:r>
              <a:rPr sz="700" dirty="0">
                <a:latin typeface="Arial"/>
                <a:cs typeface="Arial"/>
              </a:rPr>
              <a:t>mgmt.</a:t>
            </a:r>
            <a:r>
              <a:rPr sz="700" spc="145" dirty="0">
                <a:latin typeface="Arial"/>
                <a:cs typeface="Arial"/>
              </a:rPr>
              <a:t> </a:t>
            </a:r>
            <a:r>
              <a:rPr sz="700" dirty="0">
                <a:latin typeface="Arial"/>
                <a:cs typeface="Arial"/>
              </a:rPr>
              <a:t>potential</a:t>
            </a:r>
            <a:r>
              <a:rPr sz="700" spc="130" dirty="0">
                <a:latin typeface="Arial"/>
                <a:cs typeface="Arial"/>
              </a:rPr>
              <a:t> </a:t>
            </a:r>
            <a:r>
              <a:rPr sz="700" dirty="0">
                <a:latin typeface="Arial"/>
                <a:cs typeface="Arial"/>
              </a:rPr>
              <a:t>as</a:t>
            </a:r>
            <a:r>
              <a:rPr sz="700" spc="135" dirty="0">
                <a:latin typeface="Arial"/>
                <a:cs typeface="Arial"/>
              </a:rPr>
              <a:t> </a:t>
            </a:r>
            <a:r>
              <a:rPr sz="700" dirty="0">
                <a:latin typeface="Arial"/>
                <a:cs typeface="Arial"/>
              </a:rPr>
              <a:t>they</a:t>
            </a:r>
            <a:r>
              <a:rPr sz="700" spc="145" dirty="0">
                <a:latin typeface="Arial"/>
                <a:cs typeface="Arial"/>
              </a:rPr>
              <a:t> </a:t>
            </a:r>
            <a:r>
              <a:rPr sz="700" dirty="0">
                <a:latin typeface="Arial"/>
                <a:cs typeface="Arial"/>
              </a:rPr>
              <a:t>pilot</a:t>
            </a:r>
            <a:r>
              <a:rPr sz="700" spc="110" dirty="0">
                <a:latin typeface="Arial"/>
                <a:cs typeface="Arial"/>
              </a:rPr>
              <a:t> </a:t>
            </a:r>
            <a:r>
              <a:rPr sz="700" dirty="0">
                <a:latin typeface="Arial"/>
                <a:cs typeface="Arial"/>
              </a:rPr>
              <a:t>other</a:t>
            </a:r>
            <a:r>
              <a:rPr sz="700" spc="160" dirty="0">
                <a:latin typeface="Arial"/>
                <a:cs typeface="Arial"/>
              </a:rPr>
              <a:t> </a:t>
            </a:r>
            <a:r>
              <a:rPr sz="700" spc="-10" dirty="0">
                <a:latin typeface="Arial"/>
                <a:cs typeface="Arial"/>
              </a:rPr>
              <a:t>platforms*</a:t>
            </a:r>
            <a:endParaRPr sz="700">
              <a:latin typeface="Arial"/>
              <a:cs typeface="Arial"/>
            </a:endParaRPr>
          </a:p>
        </p:txBody>
      </p:sp>
      <p:sp>
        <p:nvSpPr>
          <p:cNvPr id="32" name="object 32"/>
          <p:cNvSpPr txBox="1"/>
          <p:nvPr/>
        </p:nvSpPr>
        <p:spPr>
          <a:xfrm>
            <a:off x="4949774" y="2712550"/>
            <a:ext cx="3187700" cy="452120"/>
          </a:xfrm>
          <a:prstGeom prst="rect">
            <a:avLst/>
          </a:prstGeom>
        </p:spPr>
        <p:txBody>
          <a:bodyPr vert="horz" wrap="square" lIns="0" tIns="12065" rIns="0" bIns="0" rtlCol="0">
            <a:spAutoFit/>
          </a:bodyPr>
          <a:lstStyle/>
          <a:p>
            <a:pPr marL="144145" indent="-131445">
              <a:lnSpc>
                <a:spcPct val="100000"/>
              </a:lnSpc>
              <a:spcBef>
                <a:spcPts val="95"/>
              </a:spcBef>
              <a:buClr>
                <a:srgbClr val="002173"/>
              </a:buClr>
              <a:buFont typeface="Arial"/>
              <a:buChar char="•"/>
              <a:tabLst>
                <a:tab pos="144145" algn="l"/>
              </a:tabLst>
            </a:pPr>
            <a:r>
              <a:rPr sz="700" b="1" dirty="0">
                <a:latin typeface="Arial"/>
                <a:cs typeface="Arial"/>
              </a:rPr>
              <a:t>National</a:t>
            </a:r>
            <a:r>
              <a:rPr sz="700" b="1" spc="155" dirty="0">
                <a:latin typeface="Arial"/>
                <a:cs typeface="Arial"/>
              </a:rPr>
              <a:t> </a:t>
            </a:r>
            <a:r>
              <a:rPr sz="700" b="1" dirty="0">
                <a:latin typeface="Arial"/>
                <a:cs typeface="Arial"/>
              </a:rPr>
              <a:t>payer</a:t>
            </a:r>
            <a:r>
              <a:rPr sz="700" b="1" spc="165" dirty="0">
                <a:latin typeface="Arial"/>
                <a:cs typeface="Arial"/>
              </a:rPr>
              <a:t> </a:t>
            </a:r>
            <a:r>
              <a:rPr sz="700" dirty="0">
                <a:latin typeface="Arial"/>
                <a:cs typeface="Arial"/>
              </a:rPr>
              <a:t>that</a:t>
            </a:r>
            <a:r>
              <a:rPr sz="700" spc="155" dirty="0">
                <a:latin typeface="Arial"/>
                <a:cs typeface="Arial"/>
              </a:rPr>
              <a:t> </a:t>
            </a:r>
            <a:r>
              <a:rPr sz="700" dirty="0">
                <a:latin typeface="Arial"/>
                <a:cs typeface="Arial"/>
              </a:rPr>
              <a:t>launched</a:t>
            </a:r>
            <a:r>
              <a:rPr sz="700" spc="120" dirty="0">
                <a:latin typeface="Arial"/>
                <a:cs typeface="Arial"/>
              </a:rPr>
              <a:t> </a:t>
            </a:r>
            <a:r>
              <a:rPr sz="700" dirty="0">
                <a:latin typeface="Arial"/>
                <a:cs typeface="Arial"/>
              </a:rPr>
              <a:t>pilot</a:t>
            </a:r>
            <a:r>
              <a:rPr sz="700" spc="105" dirty="0">
                <a:latin typeface="Arial"/>
                <a:cs typeface="Arial"/>
              </a:rPr>
              <a:t> </a:t>
            </a:r>
            <a:r>
              <a:rPr sz="700" dirty="0">
                <a:latin typeface="Arial"/>
                <a:cs typeface="Arial"/>
              </a:rPr>
              <a:t>pathways</a:t>
            </a:r>
            <a:r>
              <a:rPr sz="700" spc="200" dirty="0">
                <a:latin typeface="Arial"/>
                <a:cs typeface="Arial"/>
              </a:rPr>
              <a:t> </a:t>
            </a:r>
            <a:r>
              <a:rPr sz="700" dirty="0">
                <a:latin typeface="Arial"/>
                <a:cs typeface="Arial"/>
              </a:rPr>
              <a:t>program</a:t>
            </a:r>
            <a:r>
              <a:rPr sz="700" spc="160" dirty="0">
                <a:latin typeface="Arial"/>
                <a:cs typeface="Arial"/>
              </a:rPr>
              <a:t> </a:t>
            </a:r>
            <a:r>
              <a:rPr sz="700" dirty="0">
                <a:latin typeface="Arial"/>
                <a:cs typeface="Arial"/>
              </a:rPr>
              <a:t>in</a:t>
            </a:r>
            <a:r>
              <a:rPr sz="700" spc="110" dirty="0">
                <a:latin typeface="Arial"/>
                <a:cs typeface="Arial"/>
              </a:rPr>
              <a:t> </a:t>
            </a:r>
            <a:r>
              <a:rPr sz="700" spc="-20" dirty="0">
                <a:latin typeface="Arial"/>
                <a:cs typeface="Arial"/>
              </a:rPr>
              <a:t>2021</a:t>
            </a:r>
            <a:endParaRPr sz="700">
              <a:latin typeface="Arial"/>
              <a:cs typeface="Arial"/>
            </a:endParaRPr>
          </a:p>
          <a:p>
            <a:pPr marL="142240" marR="5080" indent="-129539">
              <a:lnSpc>
                <a:spcPct val="100000"/>
              </a:lnSpc>
              <a:buChar char="•"/>
              <a:tabLst>
                <a:tab pos="142240" algn="l"/>
                <a:tab pos="144145" algn="l"/>
              </a:tabLst>
            </a:pPr>
            <a:r>
              <a:rPr sz="700" dirty="0">
                <a:solidFill>
                  <a:srgbClr val="002173"/>
                </a:solidFill>
                <a:latin typeface="Arial"/>
                <a:cs typeface="Arial"/>
              </a:rPr>
              <a:t>	</a:t>
            </a:r>
            <a:r>
              <a:rPr sz="700" dirty="0">
                <a:latin typeface="Arial"/>
                <a:cs typeface="Arial"/>
              </a:rPr>
              <a:t>Promotes</a:t>
            </a:r>
            <a:r>
              <a:rPr sz="700" spc="120" dirty="0">
                <a:latin typeface="Arial"/>
                <a:cs typeface="Arial"/>
              </a:rPr>
              <a:t> </a:t>
            </a:r>
            <a:r>
              <a:rPr sz="700" dirty="0">
                <a:latin typeface="Arial"/>
                <a:cs typeface="Arial"/>
              </a:rPr>
              <a:t>use</a:t>
            </a:r>
            <a:r>
              <a:rPr sz="700" spc="110" dirty="0">
                <a:latin typeface="Arial"/>
                <a:cs typeface="Arial"/>
              </a:rPr>
              <a:t> </a:t>
            </a:r>
            <a:r>
              <a:rPr sz="700" dirty="0">
                <a:latin typeface="Arial"/>
                <a:cs typeface="Arial"/>
              </a:rPr>
              <a:t>of</a:t>
            </a:r>
            <a:r>
              <a:rPr sz="700" spc="110" dirty="0">
                <a:latin typeface="Arial"/>
                <a:cs typeface="Arial"/>
              </a:rPr>
              <a:t> </a:t>
            </a:r>
            <a:r>
              <a:rPr sz="700" dirty="0">
                <a:latin typeface="Arial"/>
                <a:cs typeface="Arial"/>
              </a:rPr>
              <a:t>preferred</a:t>
            </a:r>
            <a:r>
              <a:rPr sz="700" spc="175" dirty="0">
                <a:latin typeface="Arial"/>
                <a:cs typeface="Arial"/>
              </a:rPr>
              <a:t> </a:t>
            </a:r>
            <a:r>
              <a:rPr sz="700" dirty="0">
                <a:latin typeface="Arial"/>
                <a:cs typeface="Arial"/>
              </a:rPr>
              <a:t>Tx</a:t>
            </a:r>
            <a:r>
              <a:rPr sz="700" spc="100" dirty="0">
                <a:latin typeface="Arial"/>
                <a:cs typeface="Arial"/>
              </a:rPr>
              <a:t> </a:t>
            </a:r>
            <a:r>
              <a:rPr sz="700" dirty="0">
                <a:latin typeface="Arial"/>
                <a:cs typeface="Arial"/>
              </a:rPr>
              <a:t>based</a:t>
            </a:r>
            <a:r>
              <a:rPr sz="700" spc="105" dirty="0">
                <a:latin typeface="Arial"/>
                <a:cs typeface="Arial"/>
              </a:rPr>
              <a:t> </a:t>
            </a:r>
            <a:r>
              <a:rPr sz="700" dirty="0">
                <a:latin typeface="Arial"/>
                <a:cs typeface="Arial"/>
              </a:rPr>
              <a:t>on</a:t>
            </a:r>
            <a:r>
              <a:rPr sz="700" spc="105" dirty="0">
                <a:latin typeface="Arial"/>
                <a:cs typeface="Arial"/>
              </a:rPr>
              <a:t> </a:t>
            </a:r>
            <a:r>
              <a:rPr sz="700" dirty="0">
                <a:latin typeface="Arial"/>
                <a:cs typeface="Arial"/>
              </a:rPr>
              <a:t>NCCN</a:t>
            </a:r>
            <a:r>
              <a:rPr sz="700" spc="85" dirty="0">
                <a:latin typeface="Arial"/>
                <a:cs typeface="Arial"/>
              </a:rPr>
              <a:t> </a:t>
            </a:r>
            <a:r>
              <a:rPr sz="700" dirty="0">
                <a:latin typeface="Arial"/>
                <a:cs typeface="Arial"/>
              </a:rPr>
              <a:t>/</a:t>
            </a:r>
            <a:r>
              <a:rPr sz="700" spc="110" dirty="0">
                <a:latin typeface="Arial"/>
                <a:cs typeface="Arial"/>
              </a:rPr>
              <a:t> </a:t>
            </a:r>
            <a:r>
              <a:rPr sz="700" dirty="0">
                <a:latin typeface="Arial"/>
                <a:cs typeface="Arial"/>
              </a:rPr>
              <a:t>contracting</a:t>
            </a:r>
            <a:r>
              <a:rPr sz="700" spc="135" dirty="0">
                <a:latin typeface="Arial"/>
                <a:cs typeface="Arial"/>
              </a:rPr>
              <a:t> </a:t>
            </a:r>
            <a:r>
              <a:rPr sz="700" dirty="0">
                <a:latin typeface="Arial"/>
                <a:cs typeface="Arial"/>
              </a:rPr>
              <a:t>in</a:t>
            </a:r>
            <a:r>
              <a:rPr sz="700" spc="110" dirty="0">
                <a:latin typeface="Arial"/>
                <a:cs typeface="Arial"/>
              </a:rPr>
              <a:t> </a:t>
            </a:r>
            <a:r>
              <a:rPr sz="700" spc="-10" dirty="0">
                <a:latin typeface="Arial"/>
                <a:cs typeface="Arial"/>
              </a:rPr>
              <a:t>specific</a:t>
            </a:r>
            <a:r>
              <a:rPr sz="700" spc="500" dirty="0">
                <a:latin typeface="Arial"/>
                <a:cs typeface="Arial"/>
              </a:rPr>
              <a:t> </a:t>
            </a:r>
            <a:r>
              <a:rPr sz="700" dirty="0">
                <a:latin typeface="Arial"/>
                <a:cs typeface="Arial"/>
              </a:rPr>
              <a:t>indications</a:t>
            </a:r>
            <a:r>
              <a:rPr sz="700" spc="175" dirty="0">
                <a:latin typeface="Arial"/>
                <a:cs typeface="Arial"/>
              </a:rPr>
              <a:t> </a:t>
            </a:r>
            <a:r>
              <a:rPr sz="700" dirty="0">
                <a:latin typeface="Arial"/>
                <a:cs typeface="Arial"/>
              </a:rPr>
              <a:t>(i.e.,</a:t>
            </a:r>
            <a:r>
              <a:rPr sz="700" spc="190" dirty="0">
                <a:latin typeface="Arial"/>
                <a:cs typeface="Arial"/>
              </a:rPr>
              <a:t> </a:t>
            </a:r>
            <a:r>
              <a:rPr sz="700" dirty="0">
                <a:latin typeface="Arial"/>
                <a:cs typeface="Arial"/>
              </a:rPr>
              <a:t>NSCLC,</a:t>
            </a:r>
            <a:r>
              <a:rPr sz="700" spc="150" dirty="0">
                <a:latin typeface="Arial"/>
                <a:cs typeface="Arial"/>
              </a:rPr>
              <a:t> </a:t>
            </a:r>
            <a:r>
              <a:rPr sz="700" dirty="0">
                <a:latin typeface="Arial"/>
                <a:cs typeface="Arial"/>
              </a:rPr>
              <a:t>Breast,</a:t>
            </a:r>
            <a:r>
              <a:rPr sz="700" spc="190" dirty="0">
                <a:latin typeface="Arial"/>
                <a:cs typeface="Arial"/>
              </a:rPr>
              <a:t> </a:t>
            </a:r>
            <a:r>
              <a:rPr sz="700" dirty="0">
                <a:latin typeface="Arial"/>
                <a:cs typeface="Arial"/>
              </a:rPr>
              <a:t>Prostate,</a:t>
            </a:r>
            <a:r>
              <a:rPr sz="700" spc="229" dirty="0">
                <a:latin typeface="Arial"/>
                <a:cs typeface="Arial"/>
              </a:rPr>
              <a:t> </a:t>
            </a:r>
            <a:r>
              <a:rPr sz="700" dirty="0">
                <a:latin typeface="Arial"/>
                <a:cs typeface="Arial"/>
              </a:rPr>
              <a:t>Colorectal)</a:t>
            </a:r>
            <a:r>
              <a:rPr sz="700" spc="170" dirty="0">
                <a:latin typeface="Arial"/>
                <a:cs typeface="Arial"/>
              </a:rPr>
              <a:t> </a:t>
            </a:r>
            <a:r>
              <a:rPr sz="700" dirty="0">
                <a:latin typeface="Arial"/>
                <a:cs typeface="Arial"/>
              </a:rPr>
              <a:t>through</a:t>
            </a:r>
            <a:r>
              <a:rPr sz="700" spc="204" dirty="0">
                <a:latin typeface="Arial"/>
                <a:cs typeface="Arial"/>
              </a:rPr>
              <a:t> </a:t>
            </a:r>
            <a:r>
              <a:rPr sz="700" b="1" spc="-10" dirty="0">
                <a:latin typeface="Arial"/>
                <a:cs typeface="Arial"/>
              </a:rPr>
              <a:t>financial</a:t>
            </a:r>
            <a:r>
              <a:rPr sz="700" b="1" spc="500" dirty="0">
                <a:latin typeface="Arial"/>
                <a:cs typeface="Arial"/>
              </a:rPr>
              <a:t> </a:t>
            </a:r>
            <a:r>
              <a:rPr sz="700" b="1" dirty="0">
                <a:latin typeface="Arial"/>
                <a:cs typeface="Arial"/>
              </a:rPr>
              <a:t>incentives</a:t>
            </a:r>
            <a:r>
              <a:rPr sz="700" dirty="0">
                <a:latin typeface="Arial"/>
                <a:cs typeface="Arial"/>
              </a:rPr>
              <a:t>,</a:t>
            </a:r>
            <a:r>
              <a:rPr sz="700" spc="215" dirty="0">
                <a:latin typeface="Arial"/>
                <a:cs typeface="Arial"/>
              </a:rPr>
              <a:t> </a:t>
            </a:r>
            <a:r>
              <a:rPr sz="700" dirty="0">
                <a:latin typeface="Arial"/>
                <a:cs typeface="Arial"/>
              </a:rPr>
              <a:t>with</a:t>
            </a:r>
            <a:r>
              <a:rPr sz="700" spc="125" dirty="0">
                <a:latin typeface="Arial"/>
                <a:cs typeface="Arial"/>
              </a:rPr>
              <a:t> </a:t>
            </a:r>
            <a:r>
              <a:rPr sz="700" dirty="0">
                <a:latin typeface="Arial"/>
                <a:cs typeface="Arial"/>
              </a:rPr>
              <a:t>timeline</a:t>
            </a:r>
            <a:r>
              <a:rPr sz="700" spc="110" dirty="0">
                <a:latin typeface="Arial"/>
                <a:cs typeface="Arial"/>
              </a:rPr>
              <a:t> </a:t>
            </a:r>
            <a:r>
              <a:rPr sz="700" dirty="0">
                <a:latin typeface="Arial"/>
                <a:cs typeface="Arial"/>
              </a:rPr>
              <a:t>pushed</a:t>
            </a:r>
            <a:r>
              <a:rPr sz="700" spc="145" dirty="0">
                <a:latin typeface="Arial"/>
                <a:cs typeface="Arial"/>
              </a:rPr>
              <a:t> </a:t>
            </a:r>
            <a:r>
              <a:rPr sz="700" dirty="0">
                <a:latin typeface="Arial"/>
                <a:cs typeface="Arial"/>
              </a:rPr>
              <a:t>to</a:t>
            </a:r>
            <a:r>
              <a:rPr sz="700" spc="125" dirty="0">
                <a:latin typeface="Arial"/>
                <a:cs typeface="Arial"/>
              </a:rPr>
              <a:t> </a:t>
            </a:r>
            <a:r>
              <a:rPr sz="700" spc="-20" dirty="0">
                <a:latin typeface="Arial"/>
                <a:cs typeface="Arial"/>
              </a:rPr>
              <a:t>2025</a:t>
            </a:r>
            <a:endParaRPr sz="700">
              <a:latin typeface="Arial"/>
              <a:cs typeface="Arial"/>
            </a:endParaRPr>
          </a:p>
        </p:txBody>
      </p:sp>
      <p:sp>
        <p:nvSpPr>
          <p:cNvPr id="33" name="object 33"/>
          <p:cNvSpPr txBox="1"/>
          <p:nvPr/>
        </p:nvSpPr>
        <p:spPr>
          <a:xfrm>
            <a:off x="1112870" y="3323469"/>
            <a:ext cx="7073265" cy="826769"/>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FFFFFF"/>
                </a:solidFill>
                <a:latin typeface="Arial"/>
                <a:cs typeface="Arial"/>
              </a:rPr>
              <a:t>Several</a:t>
            </a:r>
            <a:r>
              <a:rPr sz="800" spc="-15" dirty="0">
                <a:solidFill>
                  <a:srgbClr val="FFFFFF"/>
                </a:solidFill>
                <a:latin typeface="Arial"/>
                <a:cs typeface="Arial"/>
              </a:rPr>
              <a:t> </a:t>
            </a:r>
            <a:r>
              <a:rPr sz="800" dirty="0">
                <a:solidFill>
                  <a:srgbClr val="FFFFFF"/>
                </a:solidFill>
                <a:latin typeface="Arial"/>
                <a:cs typeface="Arial"/>
              </a:rPr>
              <a:t>provider</a:t>
            </a:r>
            <a:r>
              <a:rPr sz="800" spc="-20" dirty="0">
                <a:solidFill>
                  <a:srgbClr val="FFFFFF"/>
                </a:solidFill>
                <a:latin typeface="Arial"/>
                <a:cs typeface="Arial"/>
              </a:rPr>
              <a:t> </a:t>
            </a:r>
            <a:r>
              <a:rPr sz="800" dirty="0">
                <a:solidFill>
                  <a:srgbClr val="FFFFFF"/>
                </a:solidFill>
                <a:latin typeface="Arial"/>
                <a:cs typeface="Arial"/>
              </a:rPr>
              <a:t>accounts</a:t>
            </a:r>
            <a:r>
              <a:rPr sz="800" spc="-15" dirty="0">
                <a:solidFill>
                  <a:srgbClr val="FFFFFF"/>
                </a:solidFill>
                <a:latin typeface="Arial"/>
                <a:cs typeface="Arial"/>
              </a:rPr>
              <a:t> </a:t>
            </a:r>
            <a:r>
              <a:rPr sz="800" dirty="0">
                <a:solidFill>
                  <a:srgbClr val="FFFFFF"/>
                </a:solidFill>
                <a:latin typeface="Arial"/>
                <a:cs typeface="Arial"/>
              </a:rPr>
              <a:t>leverage</a:t>
            </a:r>
            <a:r>
              <a:rPr sz="800" spc="-5" dirty="0">
                <a:solidFill>
                  <a:srgbClr val="FFFFFF"/>
                </a:solidFill>
                <a:latin typeface="Arial"/>
                <a:cs typeface="Arial"/>
              </a:rPr>
              <a:t> </a:t>
            </a:r>
            <a:r>
              <a:rPr sz="800" dirty="0">
                <a:solidFill>
                  <a:srgbClr val="FFFFFF"/>
                </a:solidFill>
                <a:latin typeface="Arial"/>
                <a:cs typeface="Arial"/>
              </a:rPr>
              <a:t>Flatiron</a:t>
            </a:r>
            <a:r>
              <a:rPr sz="800" spc="-35" dirty="0">
                <a:solidFill>
                  <a:srgbClr val="FFFFFF"/>
                </a:solidFill>
                <a:latin typeface="Arial"/>
                <a:cs typeface="Arial"/>
              </a:rPr>
              <a:t> </a:t>
            </a:r>
            <a:r>
              <a:rPr sz="800" dirty="0">
                <a:solidFill>
                  <a:srgbClr val="FFFFFF"/>
                </a:solidFill>
                <a:latin typeface="Arial"/>
                <a:cs typeface="Arial"/>
              </a:rPr>
              <a:t>Assist</a:t>
            </a:r>
            <a:r>
              <a:rPr sz="800" spc="-50" dirty="0">
                <a:solidFill>
                  <a:srgbClr val="FFFFFF"/>
                </a:solidFill>
                <a:latin typeface="Arial"/>
                <a:cs typeface="Arial"/>
              </a:rPr>
              <a:t> </a:t>
            </a:r>
            <a:r>
              <a:rPr sz="800" dirty="0">
                <a:solidFill>
                  <a:srgbClr val="FFFFFF"/>
                </a:solidFill>
                <a:latin typeface="Arial"/>
                <a:cs typeface="Arial"/>
              </a:rPr>
              <a:t>as</a:t>
            </a:r>
            <a:r>
              <a:rPr sz="800" spc="-20" dirty="0">
                <a:solidFill>
                  <a:srgbClr val="FFFFFF"/>
                </a:solidFill>
                <a:latin typeface="Arial"/>
                <a:cs typeface="Arial"/>
              </a:rPr>
              <a:t> </a:t>
            </a:r>
            <a:r>
              <a:rPr sz="800" dirty="0">
                <a:solidFill>
                  <a:srgbClr val="FFFFFF"/>
                </a:solidFill>
                <a:latin typeface="Arial"/>
                <a:cs typeface="Arial"/>
              </a:rPr>
              <a:t>their</a:t>
            </a:r>
            <a:r>
              <a:rPr sz="800" spc="-25" dirty="0">
                <a:solidFill>
                  <a:srgbClr val="FFFFFF"/>
                </a:solidFill>
                <a:latin typeface="Arial"/>
                <a:cs typeface="Arial"/>
              </a:rPr>
              <a:t> </a:t>
            </a:r>
            <a:r>
              <a:rPr sz="800" dirty="0">
                <a:solidFill>
                  <a:srgbClr val="FFFFFF"/>
                </a:solidFill>
                <a:latin typeface="Arial"/>
                <a:cs typeface="Arial"/>
              </a:rPr>
              <a:t>pathways</a:t>
            </a:r>
            <a:r>
              <a:rPr sz="800" spc="5" dirty="0">
                <a:solidFill>
                  <a:srgbClr val="FFFFFF"/>
                </a:solidFill>
                <a:latin typeface="Arial"/>
                <a:cs typeface="Arial"/>
              </a:rPr>
              <a:t> </a:t>
            </a:r>
            <a:r>
              <a:rPr sz="800" dirty="0">
                <a:solidFill>
                  <a:srgbClr val="FFFFFF"/>
                </a:solidFill>
                <a:latin typeface="Arial"/>
                <a:cs typeface="Arial"/>
              </a:rPr>
              <a:t>platform</a:t>
            </a:r>
            <a:r>
              <a:rPr sz="800" spc="-30" dirty="0">
                <a:solidFill>
                  <a:srgbClr val="FFFFFF"/>
                </a:solidFill>
                <a:latin typeface="Arial"/>
                <a:cs typeface="Arial"/>
              </a:rPr>
              <a:t> </a:t>
            </a:r>
            <a:r>
              <a:rPr sz="800" dirty="0">
                <a:solidFill>
                  <a:srgbClr val="FFFFFF"/>
                </a:solidFill>
                <a:latin typeface="Arial"/>
                <a:cs typeface="Arial"/>
              </a:rPr>
              <a:t>/</a:t>
            </a:r>
            <a:r>
              <a:rPr sz="800" spc="-20" dirty="0">
                <a:solidFill>
                  <a:srgbClr val="FFFFFF"/>
                </a:solidFill>
                <a:latin typeface="Arial"/>
                <a:cs typeface="Arial"/>
              </a:rPr>
              <a:t> </a:t>
            </a:r>
            <a:r>
              <a:rPr sz="800" dirty="0">
                <a:solidFill>
                  <a:srgbClr val="FFFFFF"/>
                </a:solidFill>
                <a:latin typeface="Arial"/>
                <a:cs typeface="Arial"/>
              </a:rPr>
              <a:t>software,</a:t>
            </a:r>
            <a:r>
              <a:rPr sz="800" spc="-10" dirty="0">
                <a:solidFill>
                  <a:srgbClr val="FFFFFF"/>
                </a:solidFill>
                <a:latin typeface="Arial"/>
                <a:cs typeface="Arial"/>
              </a:rPr>
              <a:t> </a:t>
            </a:r>
            <a:r>
              <a:rPr sz="800" dirty="0">
                <a:solidFill>
                  <a:srgbClr val="FFFFFF"/>
                </a:solidFill>
                <a:latin typeface="Arial"/>
                <a:cs typeface="Arial"/>
              </a:rPr>
              <a:t>including</a:t>
            </a:r>
            <a:r>
              <a:rPr sz="800" spc="-25" dirty="0">
                <a:solidFill>
                  <a:srgbClr val="FFFFFF"/>
                </a:solidFill>
                <a:latin typeface="Arial"/>
                <a:cs typeface="Arial"/>
              </a:rPr>
              <a:t> </a:t>
            </a:r>
            <a:r>
              <a:rPr sz="800" dirty="0">
                <a:solidFill>
                  <a:srgbClr val="FFFFFF"/>
                </a:solidFill>
                <a:latin typeface="Arial"/>
                <a:cs typeface="Arial"/>
              </a:rPr>
              <a:t>academic</a:t>
            </a:r>
            <a:r>
              <a:rPr sz="800" spc="-40" dirty="0">
                <a:solidFill>
                  <a:srgbClr val="FFFFFF"/>
                </a:solidFill>
                <a:latin typeface="Arial"/>
                <a:cs typeface="Arial"/>
              </a:rPr>
              <a:t> </a:t>
            </a:r>
            <a:r>
              <a:rPr sz="800" dirty="0">
                <a:solidFill>
                  <a:srgbClr val="FFFFFF"/>
                </a:solidFill>
                <a:latin typeface="Arial"/>
                <a:cs typeface="Arial"/>
              </a:rPr>
              <a:t>centers</a:t>
            </a:r>
            <a:r>
              <a:rPr sz="800" spc="-15" dirty="0">
                <a:solidFill>
                  <a:srgbClr val="FFFFFF"/>
                </a:solidFill>
                <a:latin typeface="Arial"/>
                <a:cs typeface="Arial"/>
              </a:rPr>
              <a:t> </a:t>
            </a:r>
            <a:r>
              <a:rPr sz="800" dirty="0">
                <a:solidFill>
                  <a:srgbClr val="FFFFFF"/>
                </a:solidFill>
                <a:latin typeface="Arial"/>
                <a:cs typeface="Arial"/>
              </a:rPr>
              <a:t>(e.g.,</a:t>
            </a:r>
            <a:r>
              <a:rPr sz="800" spc="-30" dirty="0">
                <a:solidFill>
                  <a:srgbClr val="FFFFFF"/>
                </a:solidFill>
                <a:latin typeface="Arial"/>
                <a:cs typeface="Arial"/>
              </a:rPr>
              <a:t> </a:t>
            </a:r>
            <a:r>
              <a:rPr sz="800" dirty="0">
                <a:solidFill>
                  <a:srgbClr val="FFFFFF"/>
                </a:solidFill>
                <a:latin typeface="Arial"/>
                <a:cs typeface="Arial"/>
              </a:rPr>
              <a:t>MUSC)</a:t>
            </a:r>
            <a:r>
              <a:rPr sz="800" spc="-30" dirty="0">
                <a:solidFill>
                  <a:srgbClr val="FFFFFF"/>
                </a:solidFill>
                <a:latin typeface="Arial"/>
                <a:cs typeface="Arial"/>
              </a:rPr>
              <a:t> </a:t>
            </a:r>
            <a:r>
              <a:rPr sz="800" dirty="0">
                <a:solidFill>
                  <a:srgbClr val="FFFFFF"/>
                </a:solidFill>
                <a:latin typeface="Arial"/>
                <a:cs typeface="Arial"/>
              </a:rPr>
              <a:t>&amp;</a:t>
            </a:r>
            <a:r>
              <a:rPr sz="800" spc="-30" dirty="0">
                <a:solidFill>
                  <a:srgbClr val="FFFFFF"/>
                </a:solidFill>
                <a:latin typeface="Arial"/>
                <a:cs typeface="Arial"/>
              </a:rPr>
              <a:t> </a:t>
            </a:r>
            <a:r>
              <a:rPr sz="800" dirty="0">
                <a:solidFill>
                  <a:srgbClr val="FFFFFF"/>
                </a:solidFill>
                <a:latin typeface="Arial"/>
                <a:cs typeface="Arial"/>
              </a:rPr>
              <a:t>the</a:t>
            </a:r>
            <a:r>
              <a:rPr sz="800" spc="-15" dirty="0">
                <a:solidFill>
                  <a:srgbClr val="FFFFFF"/>
                </a:solidFill>
                <a:latin typeface="Arial"/>
                <a:cs typeface="Arial"/>
              </a:rPr>
              <a:t> </a:t>
            </a:r>
            <a:r>
              <a:rPr sz="800" dirty="0">
                <a:solidFill>
                  <a:srgbClr val="FFFFFF"/>
                </a:solidFill>
                <a:latin typeface="Arial"/>
                <a:cs typeface="Arial"/>
              </a:rPr>
              <a:t>community</a:t>
            </a:r>
            <a:r>
              <a:rPr sz="800" spc="-50" dirty="0">
                <a:solidFill>
                  <a:srgbClr val="FFFFFF"/>
                </a:solidFill>
                <a:latin typeface="Arial"/>
                <a:cs typeface="Arial"/>
              </a:rPr>
              <a:t> </a:t>
            </a:r>
            <a:r>
              <a:rPr sz="800" spc="-10" dirty="0">
                <a:solidFill>
                  <a:srgbClr val="FFFFFF"/>
                </a:solidFill>
                <a:latin typeface="Arial"/>
                <a:cs typeface="Arial"/>
              </a:rPr>
              <a:t>channel </a:t>
            </a:r>
            <a:r>
              <a:rPr sz="800" dirty="0">
                <a:solidFill>
                  <a:srgbClr val="FFFFFF"/>
                </a:solidFill>
                <a:latin typeface="Arial"/>
                <a:cs typeface="Arial"/>
              </a:rPr>
              <a:t>(e.g.,</a:t>
            </a:r>
            <a:r>
              <a:rPr sz="800" spc="-10" dirty="0">
                <a:solidFill>
                  <a:srgbClr val="FFFFFF"/>
                </a:solidFill>
                <a:latin typeface="Arial"/>
                <a:cs typeface="Arial"/>
              </a:rPr>
              <a:t> </a:t>
            </a:r>
            <a:r>
              <a:rPr sz="800" dirty="0">
                <a:solidFill>
                  <a:srgbClr val="FFFFFF"/>
                </a:solidFill>
                <a:latin typeface="Arial"/>
                <a:cs typeface="Arial"/>
              </a:rPr>
              <a:t>OneOncology,</a:t>
            </a:r>
            <a:r>
              <a:rPr sz="800" spc="15" dirty="0">
                <a:solidFill>
                  <a:srgbClr val="FFFFFF"/>
                </a:solidFill>
                <a:latin typeface="Arial"/>
                <a:cs typeface="Arial"/>
              </a:rPr>
              <a:t> </a:t>
            </a:r>
            <a:r>
              <a:rPr sz="800" dirty="0">
                <a:solidFill>
                  <a:srgbClr val="FFFFFF"/>
                </a:solidFill>
                <a:latin typeface="Arial"/>
                <a:cs typeface="Arial"/>
              </a:rPr>
              <a:t>ONCare</a:t>
            </a:r>
            <a:r>
              <a:rPr sz="800" spc="-15" dirty="0">
                <a:solidFill>
                  <a:srgbClr val="FFFFFF"/>
                </a:solidFill>
                <a:latin typeface="Arial"/>
                <a:cs typeface="Arial"/>
              </a:rPr>
              <a:t> </a:t>
            </a:r>
            <a:r>
              <a:rPr sz="800" dirty="0">
                <a:solidFill>
                  <a:srgbClr val="FFFFFF"/>
                </a:solidFill>
                <a:latin typeface="Arial"/>
                <a:cs typeface="Arial"/>
              </a:rPr>
              <a:t>Alliance,</a:t>
            </a:r>
            <a:r>
              <a:rPr sz="800" spc="-15" dirty="0">
                <a:solidFill>
                  <a:srgbClr val="FFFFFF"/>
                </a:solidFill>
                <a:latin typeface="Arial"/>
                <a:cs typeface="Arial"/>
              </a:rPr>
              <a:t> </a:t>
            </a:r>
            <a:r>
              <a:rPr sz="800" dirty="0">
                <a:solidFill>
                  <a:srgbClr val="FFFFFF"/>
                </a:solidFill>
                <a:latin typeface="Arial"/>
                <a:cs typeface="Arial"/>
              </a:rPr>
              <a:t>AON),</a:t>
            </a:r>
            <a:r>
              <a:rPr sz="800" spc="-20" dirty="0">
                <a:solidFill>
                  <a:srgbClr val="FFFFFF"/>
                </a:solidFill>
                <a:latin typeface="Arial"/>
                <a:cs typeface="Arial"/>
              </a:rPr>
              <a:t> </a:t>
            </a:r>
            <a:r>
              <a:rPr sz="800" dirty="0">
                <a:solidFill>
                  <a:srgbClr val="FFFFFF"/>
                </a:solidFill>
                <a:latin typeface="Arial"/>
                <a:cs typeface="Arial"/>
              </a:rPr>
              <a:t>with</a:t>
            </a:r>
            <a:r>
              <a:rPr sz="800" spc="-5" dirty="0">
                <a:solidFill>
                  <a:srgbClr val="FFFFFF"/>
                </a:solidFill>
                <a:latin typeface="Arial"/>
                <a:cs typeface="Arial"/>
              </a:rPr>
              <a:t> </a:t>
            </a:r>
            <a:r>
              <a:rPr sz="800" dirty="0">
                <a:solidFill>
                  <a:srgbClr val="FFFFFF"/>
                </a:solidFill>
                <a:latin typeface="Arial"/>
                <a:cs typeface="Arial"/>
              </a:rPr>
              <a:t>select</a:t>
            </a:r>
            <a:r>
              <a:rPr sz="800" spc="-15" dirty="0">
                <a:solidFill>
                  <a:srgbClr val="FFFFFF"/>
                </a:solidFill>
                <a:latin typeface="Arial"/>
                <a:cs typeface="Arial"/>
              </a:rPr>
              <a:t> </a:t>
            </a:r>
            <a:r>
              <a:rPr sz="800" dirty="0">
                <a:solidFill>
                  <a:srgbClr val="FFFFFF"/>
                </a:solidFill>
                <a:latin typeface="Arial"/>
                <a:cs typeface="Arial"/>
              </a:rPr>
              <a:t>accounts</a:t>
            </a:r>
            <a:r>
              <a:rPr sz="800" spc="-15" dirty="0">
                <a:solidFill>
                  <a:srgbClr val="FFFFFF"/>
                </a:solidFill>
                <a:latin typeface="Arial"/>
                <a:cs typeface="Arial"/>
              </a:rPr>
              <a:t> </a:t>
            </a:r>
            <a:r>
              <a:rPr sz="800" dirty="0">
                <a:solidFill>
                  <a:srgbClr val="FFFFFF"/>
                </a:solidFill>
                <a:latin typeface="Arial"/>
                <a:cs typeface="Arial"/>
              </a:rPr>
              <a:t>implementing</a:t>
            </a:r>
            <a:r>
              <a:rPr sz="800" spc="-35" dirty="0">
                <a:solidFill>
                  <a:srgbClr val="FFFFFF"/>
                </a:solidFill>
                <a:latin typeface="Arial"/>
                <a:cs typeface="Arial"/>
              </a:rPr>
              <a:t> </a:t>
            </a:r>
            <a:r>
              <a:rPr sz="800" spc="-10" dirty="0">
                <a:solidFill>
                  <a:srgbClr val="FFFFFF"/>
                </a:solidFill>
                <a:latin typeface="Arial"/>
                <a:cs typeface="Arial"/>
              </a:rPr>
              <a:t>customizations</a:t>
            </a:r>
            <a:r>
              <a:rPr sz="800" spc="-35" dirty="0">
                <a:solidFill>
                  <a:srgbClr val="FFFFFF"/>
                </a:solidFill>
                <a:latin typeface="Arial"/>
                <a:cs typeface="Arial"/>
              </a:rPr>
              <a:t> </a:t>
            </a:r>
            <a:r>
              <a:rPr sz="800" dirty="0">
                <a:solidFill>
                  <a:srgbClr val="FFFFFF"/>
                </a:solidFill>
                <a:latin typeface="Arial"/>
                <a:cs typeface="Arial"/>
              </a:rPr>
              <a:t>of</a:t>
            </a:r>
            <a:r>
              <a:rPr sz="800" spc="-5" dirty="0">
                <a:solidFill>
                  <a:srgbClr val="FFFFFF"/>
                </a:solidFill>
                <a:latin typeface="Arial"/>
                <a:cs typeface="Arial"/>
              </a:rPr>
              <a:t> </a:t>
            </a:r>
            <a:r>
              <a:rPr sz="800" dirty="0">
                <a:solidFill>
                  <a:srgbClr val="FFFFFF"/>
                </a:solidFill>
                <a:latin typeface="Arial"/>
                <a:cs typeface="Arial"/>
              </a:rPr>
              <a:t>Flatiron</a:t>
            </a:r>
            <a:r>
              <a:rPr sz="800" spc="-15" dirty="0">
                <a:solidFill>
                  <a:srgbClr val="FFFFFF"/>
                </a:solidFill>
                <a:latin typeface="Arial"/>
                <a:cs typeface="Arial"/>
              </a:rPr>
              <a:t> </a:t>
            </a:r>
            <a:r>
              <a:rPr sz="800" dirty="0">
                <a:solidFill>
                  <a:srgbClr val="FFFFFF"/>
                </a:solidFill>
                <a:latin typeface="Arial"/>
                <a:cs typeface="Arial"/>
              </a:rPr>
              <a:t>Assist’s</a:t>
            </a:r>
            <a:r>
              <a:rPr sz="800" spc="-50" dirty="0">
                <a:solidFill>
                  <a:srgbClr val="FFFFFF"/>
                </a:solidFill>
                <a:latin typeface="Arial"/>
                <a:cs typeface="Arial"/>
              </a:rPr>
              <a:t> </a:t>
            </a:r>
            <a:r>
              <a:rPr sz="800" spc="-10" dirty="0">
                <a:solidFill>
                  <a:srgbClr val="FFFFFF"/>
                </a:solidFill>
                <a:latin typeface="Arial"/>
                <a:cs typeface="Arial"/>
              </a:rPr>
              <a:t>NCCN-</a:t>
            </a:r>
            <a:r>
              <a:rPr sz="800" dirty="0">
                <a:solidFill>
                  <a:srgbClr val="FFFFFF"/>
                </a:solidFill>
                <a:latin typeface="Arial"/>
                <a:cs typeface="Arial"/>
              </a:rPr>
              <a:t>based</a:t>
            </a:r>
            <a:r>
              <a:rPr sz="800" spc="-10" dirty="0">
                <a:solidFill>
                  <a:srgbClr val="FFFFFF"/>
                </a:solidFill>
                <a:latin typeface="Arial"/>
                <a:cs typeface="Arial"/>
              </a:rPr>
              <a:t> template</a:t>
            </a:r>
            <a:endParaRPr sz="800">
              <a:latin typeface="Arial"/>
              <a:cs typeface="Arial"/>
            </a:endParaRPr>
          </a:p>
          <a:p>
            <a:pPr>
              <a:lnSpc>
                <a:spcPct val="100000"/>
              </a:lnSpc>
            </a:pPr>
            <a:endParaRPr sz="800">
              <a:latin typeface="Arial"/>
              <a:cs typeface="Arial"/>
            </a:endParaRPr>
          </a:p>
          <a:p>
            <a:pPr>
              <a:lnSpc>
                <a:spcPct val="100000"/>
              </a:lnSpc>
              <a:spcBef>
                <a:spcPts val="385"/>
              </a:spcBef>
            </a:pPr>
            <a:endParaRPr sz="800">
              <a:latin typeface="Arial"/>
              <a:cs typeface="Arial"/>
            </a:endParaRPr>
          </a:p>
          <a:p>
            <a:pPr marL="1223645" marR="66675" indent="-1188720">
              <a:lnSpc>
                <a:spcPct val="100000"/>
              </a:lnSpc>
            </a:pPr>
            <a:r>
              <a:rPr sz="900" b="1" dirty="0">
                <a:solidFill>
                  <a:srgbClr val="065BAA"/>
                </a:solidFill>
                <a:latin typeface="Arial"/>
                <a:cs typeface="Arial"/>
              </a:rPr>
              <a:t>As</a:t>
            </a:r>
            <a:r>
              <a:rPr sz="900" b="1" spc="-15" dirty="0">
                <a:solidFill>
                  <a:srgbClr val="065BAA"/>
                </a:solidFill>
                <a:latin typeface="Arial"/>
                <a:cs typeface="Arial"/>
              </a:rPr>
              <a:t> </a:t>
            </a:r>
            <a:r>
              <a:rPr sz="900" b="1" dirty="0">
                <a:solidFill>
                  <a:srgbClr val="065BAA"/>
                </a:solidFill>
                <a:latin typeface="Arial"/>
                <a:cs typeface="Arial"/>
              </a:rPr>
              <a:t>emerging</a:t>
            </a:r>
            <a:r>
              <a:rPr sz="900" b="1" spc="-35" dirty="0">
                <a:solidFill>
                  <a:srgbClr val="065BAA"/>
                </a:solidFill>
                <a:latin typeface="Arial"/>
                <a:cs typeface="Arial"/>
              </a:rPr>
              <a:t> </a:t>
            </a:r>
            <a:r>
              <a:rPr sz="900" b="1" dirty="0">
                <a:solidFill>
                  <a:srgbClr val="065BAA"/>
                </a:solidFill>
                <a:latin typeface="Arial"/>
                <a:cs typeface="Arial"/>
              </a:rPr>
              <a:t>pathways</a:t>
            </a:r>
            <a:r>
              <a:rPr sz="900" b="1" spc="-15" dirty="0">
                <a:solidFill>
                  <a:srgbClr val="065BAA"/>
                </a:solidFill>
                <a:latin typeface="Arial"/>
                <a:cs typeface="Arial"/>
              </a:rPr>
              <a:t> </a:t>
            </a:r>
            <a:r>
              <a:rPr sz="900" b="1" dirty="0">
                <a:solidFill>
                  <a:srgbClr val="065BAA"/>
                </a:solidFill>
                <a:latin typeface="Arial"/>
                <a:cs typeface="Arial"/>
              </a:rPr>
              <a:t>developers</a:t>
            </a:r>
            <a:r>
              <a:rPr sz="900" b="1" spc="-25" dirty="0">
                <a:solidFill>
                  <a:srgbClr val="065BAA"/>
                </a:solidFill>
                <a:latin typeface="Arial"/>
                <a:cs typeface="Arial"/>
              </a:rPr>
              <a:t> </a:t>
            </a:r>
            <a:r>
              <a:rPr sz="900" b="1" dirty="0">
                <a:solidFill>
                  <a:srgbClr val="065BAA"/>
                </a:solidFill>
                <a:latin typeface="Arial"/>
                <a:cs typeface="Arial"/>
              </a:rPr>
              <a:t>look</a:t>
            </a:r>
            <a:r>
              <a:rPr sz="900" b="1" spc="-30" dirty="0">
                <a:solidFill>
                  <a:srgbClr val="065BAA"/>
                </a:solidFill>
                <a:latin typeface="Arial"/>
                <a:cs typeface="Arial"/>
              </a:rPr>
              <a:t> </a:t>
            </a:r>
            <a:r>
              <a:rPr sz="900" b="1" dirty="0">
                <a:solidFill>
                  <a:srgbClr val="065BAA"/>
                </a:solidFill>
                <a:latin typeface="Arial"/>
                <a:cs typeface="Arial"/>
              </a:rPr>
              <a:t>to</a:t>
            </a:r>
            <a:r>
              <a:rPr sz="900" b="1" spc="-15" dirty="0">
                <a:solidFill>
                  <a:srgbClr val="065BAA"/>
                </a:solidFill>
                <a:latin typeface="Arial"/>
                <a:cs typeface="Arial"/>
              </a:rPr>
              <a:t> </a:t>
            </a:r>
            <a:r>
              <a:rPr sz="900" b="1" dirty="0">
                <a:solidFill>
                  <a:srgbClr val="065BAA"/>
                </a:solidFill>
                <a:latin typeface="Arial"/>
                <a:cs typeface="Arial"/>
              </a:rPr>
              <a:t>standardize</a:t>
            </a:r>
            <a:r>
              <a:rPr sz="900" b="1" spc="-50" dirty="0">
                <a:solidFill>
                  <a:srgbClr val="065BAA"/>
                </a:solidFill>
                <a:latin typeface="Arial"/>
                <a:cs typeface="Arial"/>
              </a:rPr>
              <a:t> </a:t>
            </a:r>
            <a:r>
              <a:rPr sz="900" b="1" dirty="0">
                <a:solidFill>
                  <a:srgbClr val="065BAA"/>
                </a:solidFill>
                <a:latin typeface="Arial"/>
                <a:cs typeface="Arial"/>
              </a:rPr>
              <a:t>oncology</a:t>
            </a:r>
            <a:r>
              <a:rPr sz="900" b="1" spc="-25" dirty="0">
                <a:solidFill>
                  <a:srgbClr val="065BAA"/>
                </a:solidFill>
                <a:latin typeface="Arial"/>
                <a:cs typeface="Arial"/>
              </a:rPr>
              <a:t> </a:t>
            </a:r>
            <a:r>
              <a:rPr sz="900" b="1" dirty="0">
                <a:solidFill>
                  <a:srgbClr val="065BAA"/>
                </a:solidFill>
                <a:latin typeface="Arial"/>
                <a:cs typeface="Arial"/>
              </a:rPr>
              <a:t>care</a:t>
            </a:r>
            <a:r>
              <a:rPr sz="900" b="1" spc="-30" dirty="0">
                <a:solidFill>
                  <a:srgbClr val="065BAA"/>
                </a:solidFill>
                <a:latin typeface="Arial"/>
                <a:cs typeface="Arial"/>
              </a:rPr>
              <a:t> </a:t>
            </a:r>
            <a:r>
              <a:rPr sz="900" b="1" dirty="0">
                <a:solidFill>
                  <a:srgbClr val="065BAA"/>
                </a:solidFill>
                <a:latin typeface="Arial"/>
                <a:cs typeface="Arial"/>
              </a:rPr>
              <a:t>across</a:t>
            </a:r>
            <a:r>
              <a:rPr sz="900" b="1" spc="-35" dirty="0">
                <a:solidFill>
                  <a:srgbClr val="065BAA"/>
                </a:solidFill>
                <a:latin typeface="Arial"/>
                <a:cs typeface="Arial"/>
              </a:rPr>
              <a:t> </a:t>
            </a:r>
            <a:r>
              <a:rPr sz="900" b="1" dirty="0">
                <a:solidFill>
                  <a:srgbClr val="065BAA"/>
                </a:solidFill>
                <a:latin typeface="Arial"/>
                <a:cs typeface="Arial"/>
              </a:rPr>
              <a:t>membership</a:t>
            </a:r>
            <a:r>
              <a:rPr sz="900" b="1" spc="-35" dirty="0">
                <a:solidFill>
                  <a:srgbClr val="065BAA"/>
                </a:solidFill>
                <a:latin typeface="Arial"/>
                <a:cs typeface="Arial"/>
              </a:rPr>
              <a:t> </a:t>
            </a:r>
            <a:r>
              <a:rPr sz="900" b="1" dirty="0">
                <a:solidFill>
                  <a:srgbClr val="065BAA"/>
                </a:solidFill>
                <a:latin typeface="Arial"/>
                <a:cs typeface="Arial"/>
              </a:rPr>
              <a:t>groups,</a:t>
            </a:r>
            <a:r>
              <a:rPr sz="900" b="1" spc="-25" dirty="0">
                <a:solidFill>
                  <a:srgbClr val="065BAA"/>
                </a:solidFill>
                <a:latin typeface="Arial"/>
                <a:cs typeface="Arial"/>
              </a:rPr>
              <a:t> </a:t>
            </a:r>
            <a:r>
              <a:rPr sz="900" b="1" dirty="0">
                <a:solidFill>
                  <a:srgbClr val="065BAA"/>
                </a:solidFill>
                <a:latin typeface="Arial"/>
                <a:cs typeface="Arial"/>
              </a:rPr>
              <a:t>they</a:t>
            </a:r>
            <a:r>
              <a:rPr sz="900" b="1" spc="-30" dirty="0">
                <a:solidFill>
                  <a:srgbClr val="065BAA"/>
                </a:solidFill>
                <a:latin typeface="Arial"/>
                <a:cs typeface="Arial"/>
              </a:rPr>
              <a:t> </a:t>
            </a:r>
            <a:r>
              <a:rPr sz="900" b="1" dirty="0">
                <a:solidFill>
                  <a:srgbClr val="065BAA"/>
                </a:solidFill>
                <a:latin typeface="Arial"/>
                <a:cs typeface="Arial"/>
              </a:rPr>
              <a:t>may</a:t>
            </a:r>
            <a:r>
              <a:rPr sz="900" b="1" spc="-35" dirty="0">
                <a:solidFill>
                  <a:srgbClr val="065BAA"/>
                </a:solidFill>
                <a:latin typeface="Arial"/>
                <a:cs typeface="Arial"/>
              </a:rPr>
              <a:t> </a:t>
            </a:r>
            <a:r>
              <a:rPr sz="900" b="1" dirty="0">
                <a:solidFill>
                  <a:srgbClr val="065BAA"/>
                </a:solidFill>
                <a:latin typeface="Arial"/>
                <a:cs typeface="Arial"/>
              </a:rPr>
              <a:t>evolve </a:t>
            </a:r>
            <a:r>
              <a:rPr sz="900" b="1" spc="-10" dirty="0">
                <a:solidFill>
                  <a:srgbClr val="065BAA"/>
                </a:solidFill>
                <a:latin typeface="Arial"/>
                <a:cs typeface="Arial"/>
              </a:rPr>
              <a:t>preferencing </a:t>
            </a:r>
            <a:r>
              <a:rPr sz="900" b="1" dirty="0">
                <a:solidFill>
                  <a:srgbClr val="065BAA"/>
                </a:solidFill>
                <a:latin typeface="Arial"/>
                <a:cs typeface="Arial"/>
              </a:rPr>
              <a:t>beyond</a:t>
            </a:r>
            <a:r>
              <a:rPr sz="900" b="1" spc="-5" dirty="0">
                <a:solidFill>
                  <a:srgbClr val="065BAA"/>
                </a:solidFill>
                <a:latin typeface="Arial"/>
                <a:cs typeface="Arial"/>
              </a:rPr>
              <a:t> </a:t>
            </a:r>
            <a:r>
              <a:rPr sz="900" b="1" dirty="0">
                <a:solidFill>
                  <a:srgbClr val="065BAA"/>
                </a:solidFill>
                <a:latin typeface="Arial"/>
                <a:cs typeface="Arial"/>
              </a:rPr>
              <a:t>biosimilars</a:t>
            </a:r>
            <a:r>
              <a:rPr sz="900" b="1" spc="-40" dirty="0">
                <a:solidFill>
                  <a:srgbClr val="065BAA"/>
                </a:solidFill>
                <a:latin typeface="Arial"/>
                <a:cs typeface="Arial"/>
              </a:rPr>
              <a:t> </a:t>
            </a:r>
            <a:r>
              <a:rPr sz="900" b="1" dirty="0">
                <a:solidFill>
                  <a:srgbClr val="065BAA"/>
                </a:solidFill>
                <a:latin typeface="Arial"/>
                <a:cs typeface="Arial"/>
              </a:rPr>
              <a:t>/</a:t>
            </a:r>
            <a:r>
              <a:rPr sz="900" b="1" spc="-25" dirty="0">
                <a:solidFill>
                  <a:srgbClr val="065BAA"/>
                </a:solidFill>
                <a:latin typeface="Arial"/>
                <a:cs typeface="Arial"/>
              </a:rPr>
              <a:t> </a:t>
            </a:r>
            <a:r>
              <a:rPr sz="900" b="1" dirty="0">
                <a:solidFill>
                  <a:srgbClr val="065BAA"/>
                </a:solidFill>
                <a:latin typeface="Arial"/>
                <a:cs typeface="Arial"/>
              </a:rPr>
              <a:t>supportive</a:t>
            </a:r>
            <a:r>
              <a:rPr sz="900" b="1" spc="-35" dirty="0">
                <a:solidFill>
                  <a:srgbClr val="065BAA"/>
                </a:solidFill>
                <a:latin typeface="Arial"/>
                <a:cs typeface="Arial"/>
              </a:rPr>
              <a:t> </a:t>
            </a:r>
            <a:r>
              <a:rPr sz="900" b="1" dirty="0">
                <a:solidFill>
                  <a:srgbClr val="065BAA"/>
                </a:solidFill>
                <a:latin typeface="Arial"/>
                <a:cs typeface="Arial"/>
              </a:rPr>
              <a:t>care</a:t>
            </a:r>
            <a:r>
              <a:rPr sz="900" b="1" spc="-35" dirty="0">
                <a:solidFill>
                  <a:srgbClr val="065BAA"/>
                </a:solidFill>
                <a:latin typeface="Arial"/>
                <a:cs typeface="Arial"/>
              </a:rPr>
              <a:t> </a:t>
            </a:r>
            <a:r>
              <a:rPr sz="900" b="1" dirty="0">
                <a:solidFill>
                  <a:srgbClr val="065BAA"/>
                </a:solidFill>
                <a:latin typeface="Arial"/>
                <a:cs typeface="Arial"/>
              </a:rPr>
              <a:t>products</a:t>
            </a:r>
            <a:r>
              <a:rPr sz="900" b="1" spc="-30" dirty="0">
                <a:solidFill>
                  <a:srgbClr val="065BAA"/>
                </a:solidFill>
                <a:latin typeface="Arial"/>
                <a:cs typeface="Arial"/>
              </a:rPr>
              <a:t> </a:t>
            </a:r>
            <a:r>
              <a:rPr sz="900" b="1" dirty="0">
                <a:solidFill>
                  <a:srgbClr val="065BAA"/>
                </a:solidFill>
                <a:latin typeface="Arial"/>
                <a:cs typeface="Arial"/>
              </a:rPr>
              <a:t>and</a:t>
            </a:r>
            <a:r>
              <a:rPr sz="900" b="1" spc="-35" dirty="0">
                <a:solidFill>
                  <a:srgbClr val="065BAA"/>
                </a:solidFill>
                <a:latin typeface="Arial"/>
                <a:cs typeface="Arial"/>
              </a:rPr>
              <a:t> </a:t>
            </a:r>
            <a:r>
              <a:rPr sz="900" b="1" dirty="0">
                <a:solidFill>
                  <a:srgbClr val="065BAA"/>
                </a:solidFill>
                <a:latin typeface="Arial"/>
                <a:cs typeface="Arial"/>
              </a:rPr>
              <a:t>into</a:t>
            </a:r>
            <a:r>
              <a:rPr sz="900" b="1" spc="-35" dirty="0">
                <a:solidFill>
                  <a:srgbClr val="065BAA"/>
                </a:solidFill>
                <a:latin typeface="Arial"/>
                <a:cs typeface="Arial"/>
              </a:rPr>
              <a:t> </a:t>
            </a:r>
            <a:r>
              <a:rPr sz="900" b="1" dirty="0">
                <a:solidFill>
                  <a:srgbClr val="065BAA"/>
                </a:solidFill>
                <a:latin typeface="Arial"/>
                <a:cs typeface="Arial"/>
              </a:rPr>
              <a:t>competitive</a:t>
            </a:r>
            <a:r>
              <a:rPr sz="900" b="1" spc="-30" dirty="0">
                <a:solidFill>
                  <a:srgbClr val="065BAA"/>
                </a:solidFill>
                <a:latin typeface="Arial"/>
                <a:cs typeface="Arial"/>
              </a:rPr>
              <a:t> </a:t>
            </a:r>
            <a:r>
              <a:rPr sz="900" b="1" dirty="0">
                <a:solidFill>
                  <a:srgbClr val="065BAA"/>
                </a:solidFill>
                <a:latin typeface="Arial"/>
                <a:cs typeface="Arial"/>
              </a:rPr>
              <a:t>branded</a:t>
            </a:r>
            <a:r>
              <a:rPr sz="900" b="1" spc="-45" dirty="0">
                <a:solidFill>
                  <a:srgbClr val="065BAA"/>
                </a:solidFill>
                <a:latin typeface="Arial"/>
                <a:cs typeface="Arial"/>
              </a:rPr>
              <a:t> </a:t>
            </a:r>
            <a:r>
              <a:rPr sz="900" b="1" spc="-10" dirty="0">
                <a:solidFill>
                  <a:srgbClr val="065BAA"/>
                </a:solidFill>
                <a:latin typeface="Arial"/>
                <a:cs typeface="Arial"/>
              </a:rPr>
              <a:t>spaces.</a:t>
            </a:r>
            <a:endParaRPr sz="9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0979" y="1154607"/>
            <a:ext cx="8851900" cy="2969895"/>
            <a:chOff x="220979" y="1154607"/>
            <a:chExt cx="8851900" cy="2969895"/>
          </a:xfrm>
        </p:grpSpPr>
        <p:pic>
          <p:nvPicPr>
            <p:cNvPr id="3" name="object 3"/>
            <p:cNvPicPr/>
            <p:nvPr/>
          </p:nvPicPr>
          <p:blipFill>
            <a:blip r:embed="rId2" cstate="print"/>
            <a:stretch>
              <a:fillRect/>
            </a:stretch>
          </p:blipFill>
          <p:spPr>
            <a:xfrm>
              <a:off x="7933139" y="1239874"/>
              <a:ext cx="520035" cy="84221"/>
            </a:xfrm>
            <a:prstGeom prst="rect">
              <a:avLst/>
            </a:prstGeom>
          </p:spPr>
        </p:pic>
        <p:sp>
          <p:nvSpPr>
            <p:cNvPr id="4" name="object 4"/>
            <p:cNvSpPr/>
            <p:nvPr/>
          </p:nvSpPr>
          <p:spPr>
            <a:xfrm>
              <a:off x="7844061" y="1160958"/>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5" name="object 5"/>
            <p:cNvSpPr/>
            <p:nvPr/>
          </p:nvSpPr>
          <p:spPr>
            <a:xfrm>
              <a:off x="6522899" y="1160957"/>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6" name="object 6"/>
            <p:cNvSpPr/>
            <p:nvPr/>
          </p:nvSpPr>
          <p:spPr>
            <a:xfrm>
              <a:off x="7184495" y="1160957"/>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pic>
          <p:nvPicPr>
            <p:cNvPr id="7" name="object 7"/>
            <p:cNvPicPr/>
            <p:nvPr/>
          </p:nvPicPr>
          <p:blipFill>
            <a:blip r:embed="rId3" cstate="print"/>
            <a:stretch>
              <a:fillRect/>
            </a:stretch>
          </p:blipFill>
          <p:spPr>
            <a:xfrm>
              <a:off x="220979" y="2945891"/>
              <a:ext cx="8851391" cy="1178051"/>
            </a:xfrm>
            <a:prstGeom prst="rect">
              <a:avLst/>
            </a:prstGeom>
          </p:spPr>
        </p:pic>
        <p:sp>
          <p:nvSpPr>
            <p:cNvPr id="8" name="object 8"/>
            <p:cNvSpPr/>
            <p:nvPr/>
          </p:nvSpPr>
          <p:spPr>
            <a:xfrm>
              <a:off x="556529" y="3206183"/>
              <a:ext cx="8180705" cy="658495"/>
            </a:xfrm>
            <a:custGeom>
              <a:avLst/>
              <a:gdLst/>
              <a:ahLst/>
              <a:cxnLst/>
              <a:rect l="l" t="t" r="r" b="b"/>
              <a:pathLst>
                <a:path w="8180705" h="658495">
                  <a:moveTo>
                    <a:pt x="8180222" y="0"/>
                  </a:moveTo>
                  <a:lnTo>
                    <a:pt x="171602" y="0"/>
                  </a:lnTo>
                  <a:lnTo>
                    <a:pt x="125985" y="6130"/>
                  </a:lnTo>
                  <a:lnTo>
                    <a:pt x="84994" y="23430"/>
                  </a:lnTo>
                  <a:lnTo>
                    <a:pt x="50263" y="50263"/>
                  </a:lnTo>
                  <a:lnTo>
                    <a:pt x="23430" y="84994"/>
                  </a:lnTo>
                  <a:lnTo>
                    <a:pt x="6130" y="125985"/>
                  </a:lnTo>
                  <a:lnTo>
                    <a:pt x="0" y="171602"/>
                  </a:lnTo>
                  <a:lnTo>
                    <a:pt x="0" y="658368"/>
                  </a:lnTo>
                  <a:lnTo>
                    <a:pt x="8008619" y="658368"/>
                  </a:lnTo>
                  <a:lnTo>
                    <a:pt x="8054236" y="652237"/>
                  </a:lnTo>
                  <a:lnTo>
                    <a:pt x="8095228" y="634937"/>
                  </a:lnTo>
                  <a:lnTo>
                    <a:pt x="8129958" y="608104"/>
                  </a:lnTo>
                  <a:lnTo>
                    <a:pt x="8156792" y="573373"/>
                  </a:lnTo>
                  <a:lnTo>
                    <a:pt x="8174092" y="532382"/>
                  </a:lnTo>
                  <a:lnTo>
                    <a:pt x="8180222" y="486765"/>
                  </a:lnTo>
                  <a:lnTo>
                    <a:pt x="8180222" y="0"/>
                  </a:lnTo>
                  <a:close/>
                </a:path>
              </a:pathLst>
            </a:custGeom>
            <a:solidFill>
              <a:srgbClr val="FFFFFF"/>
            </a:solidFill>
          </p:spPr>
          <p:txBody>
            <a:bodyPr wrap="square" lIns="0" tIns="0" rIns="0" bIns="0" rtlCol="0"/>
            <a:lstStyle/>
            <a:p>
              <a:endParaRPr/>
            </a:p>
          </p:txBody>
        </p:sp>
        <p:sp>
          <p:nvSpPr>
            <p:cNvPr id="9" name="object 9"/>
            <p:cNvSpPr/>
            <p:nvPr/>
          </p:nvSpPr>
          <p:spPr>
            <a:xfrm>
              <a:off x="556529" y="3206183"/>
              <a:ext cx="8180705" cy="658495"/>
            </a:xfrm>
            <a:custGeom>
              <a:avLst/>
              <a:gdLst/>
              <a:ahLst/>
              <a:cxnLst/>
              <a:rect l="l" t="t" r="r" b="b"/>
              <a:pathLst>
                <a:path w="8180705" h="658495">
                  <a:moveTo>
                    <a:pt x="171602" y="0"/>
                  </a:moveTo>
                  <a:lnTo>
                    <a:pt x="8180222" y="0"/>
                  </a:lnTo>
                  <a:lnTo>
                    <a:pt x="8180222" y="486765"/>
                  </a:lnTo>
                  <a:lnTo>
                    <a:pt x="8174092" y="532382"/>
                  </a:lnTo>
                  <a:lnTo>
                    <a:pt x="8156792" y="573373"/>
                  </a:lnTo>
                  <a:lnTo>
                    <a:pt x="8129958" y="608104"/>
                  </a:lnTo>
                  <a:lnTo>
                    <a:pt x="8095228" y="634937"/>
                  </a:lnTo>
                  <a:lnTo>
                    <a:pt x="8054236" y="652237"/>
                  </a:lnTo>
                  <a:lnTo>
                    <a:pt x="8008619" y="658368"/>
                  </a:lnTo>
                  <a:lnTo>
                    <a:pt x="0" y="658368"/>
                  </a:lnTo>
                  <a:lnTo>
                    <a:pt x="0" y="171602"/>
                  </a:lnTo>
                  <a:lnTo>
                    <a:pt x="6130" y="125985"/>
                  </a:lnTo>
                  <a:lnTo>
                    <a:pt x="23430" y="84994"/>
                  </a:lnTo>
                  <a:lnTo>
                    <a:pt x="50263" y="50263"/>
                  </a:lnTo>
                  <a:lnTo>
                    <a:pt x="84994" y="23430"/>
                  </a:lnTo>
                  <a:lnTo>
                    <a:pt x="125985" y="6130"/>
                  </a:lnTo>
                  <a:lnTo>
                    <a:pt x="171602" y="0"/>
                  </a:lnTo>
                  <a:close/>
                </a:path>
              </a:pathLst>
            </a:custGeom>
            <a:ln w="15875">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5790882" y="3238448"/>
              <a:ext cx="174078" cy="594334"/>
            </a:xfrm>
            <a:prstGeom prst="rect">
              <a:avLst/>
            </a:prstGeom>
          </p:spPr>
        </p:pic>
        <p:pic>
          <p:nvPicPr>
            <p:cNvPr id="11" name="object 11"/>
            <p:cNvPicPr/>
            <p:nvPr/>
          </p:nvPicPr>
          <p:blipFill>
            <a:blip r:embed="rId5" cstate="print"/>
            <a:stretch>
              <a:fillRect/>
            </a:stretch>
          </p:blipFill>
          <p:spPr>
            <a:xfrm>
              <a:off x="4628895" y="3725329"/>
              <a:ext cx="282905" cy="114007"/>
            </a:xfrm>
            <a:prstGeom prst="rect">
              <a:avLst/>
            </a:prstGeom>
          </p:spPr>
        </p:pic>
        <p:pic>
          <p:nvPicPr>
            <p:cNvPr id="12" name="object 12"/>
            <p:cNvPicPr/>
            <p:nvPr/>
          </p:nvPicPr>
          <p:blipFill>
            <a:blip r:embed="rId6" cstate="print"/>
            <a:stretch>
              <a:fillRect/>
            </a:stretch>
          </p:blipFill>
          <p:spPr>
            <a:xfrm>
              <a:off x="4628895" y="3229736"/>
              <a:ext cx="282905" cy="114007"/>
            </a:xfrm>
            <a:prstGeom prst="rect">
              <a:avLst/>
            </a:prstGeom>
          </p:spPr>
        </p:pic>
        <p:pic>
          <p:nvPicPr>
            <p:cNvPr id="13" name="object 13"/>
            <p:cNvPicPr/>
            <p:nvPr/>
          </p:nvPicPr>
          <p:blipFill>
            <a:blip r:embed="rId7" cstate="print"/>
            <a:stretch>
              <a:fillRect/>
            </a:stretch>
          </p:blipFill>
          <p:spPr>
            <a:xfrm>
              <a:off x="3660711" y="3229736"/>
              <a:ext cx="420420" cy="609599"/>
            </a:xfrm>
            <a:prstGeom prst="rect">
              <a:avLst/>
            </a:prstGeom>
          </p:spPr>
        </p:pic>
        <p:pic>
          <p:nvPicPr>
            <p:cNvPr id="14" name="object 14"/>
            <p:cNvPicPr/>
            <p:nvPr/>
          </p:nvPicPr>
          <p:blipFill>
            <a:blip r:embed="rId8" cstate="print"/>
            <a:stretch>
              <a:fillRect/>
            </a:stretch>
          </p:blipFill>
          <p:spPr>
            <a:xfrm>
              <a:off x="2131034" y="3238449"/>
              <a:ext cx="174066" cy="594334"/>
            </a:xfrm>
            <a:prstGeom prst="rect">
              <a:avLst/>
            </a:prstGeom>
          </p:spPr>
        </p:pic>
        <p:pic>
          <p:nvPicPr>
            <p:cNvPr id="15" name="object 15"/>
            <p:cNvPicPr/>
            <p:nvPr/>
          </p:nvPicPr>
          <p:blipFill>
            <a:blip r:embed="rId5" cstate="print"/>
            <a:stretch>
              <a:fillRect/>
            </a:stretch>
          </p:blipFill>
          <p:spPr>
            <a:xfrm>
              <a:off x="2813545" y="3725329"/>
              <a:ext cx="282905" cy="114007"/>
            </a:xfrm>
            <a:prstGeom prst="rect">
              <a:avLst/>
            </a:prstGeom>
          </p:spPr>
        </p:pic>
        <p:pic>
          <p:nvPicPr>
            <p:cNvPr id="16" name="object 16"/>
            <p:cNvPicPr/>
            <p:nvPr/>
          </p:nvPicPr>
          <p:blipFill>
            <a:blip r:embed="rId5" cstate="print"/>
            <a:stretch>
              <a:fillRect/>
            </a:stretch>
          </p:blipFill>
          <p:spPr>
            <a:xfrm>
              <a:off x="2813545" y="3229736"/>
              <a:ext cx="282905" cy="114007"/>
            </a:xfrm>
            <a:prstGeom prst="rect">
              <a:avLst/>
            </a:prstGeom>
          </p:spPr>
        </p:pic>
      </p:grpSp>
      <p:sp>
        <p:nvSpPr>
          <p:cNvPr id="17" name="object 17"/>
          <p:cNvSpPr txBox="1">
            <a:spLocks noGrp="1"/>
          </p:cNvSpPr>
          <p:nvPr>
            <p:ph type="title"/>
          </p:nvPr>
        </p:nvSpPr>
        <p:spPr>
          <a:xfrm>
            <a:off x="486050" y="172081"/>
            <a:ext cx="7799705" cy="666750"/>
          </a:xfrm>
          <a:prstGeom prst="rect">
            <a:avLst/>
          </a:prstGeom>
        </p:spPr>
        <p:txBody>
          <a:bodyPr vert="horz" wrap="square" lIns="0" tIns="13335" rIns="0" bIns="0" rtlCol="0">
            <a:spAutoFit/>
          </a:bodyPr>
          <a:lstStyle/>
          <a:p>
            <a:pPr marL="25400" marR="17780">
              <a:lnSpc>
                <a:spcPct val="100000"/>
              </a:lnSpc>
              <a:spcBef>
                <a:spcPts val="105"/>
              </a:spcBef>
            </a:pPr>
            <a:r>
              <a:rPr dirty="0"/>
              <a:t>Payer-focused</a:t>
            </a:r>
            <a:r>
              <a:rPr spc="10" dirty="0"/>
              <a:t> </a:t>
            </a:r>
            <a:r>
              <a:rPr dirty="0"/>
              <a:t>3</a:t>
            </a:r>
            <a:r>
              <a:rPr sz="1350" baseline="24691" dirty="0"/>
              <a:t>rd</a:t>
            </a:r>
            <a:r>
              <a:rPr sz="1350" spc="284" baseline="24691" dirty="0"/>
              <a:t> </a:t>
            </a:r>
            <a:r>
              <a:rPr sz="1400" dirty="0"/>
              <a:t>party</a:t>
            </a:r>
            <a:r>
              <a:rPr sz="1400" spc="15" dirty="0"/>
              <a:t> </a:t>
            </a:r>
            <a:r>
              <a:rPr sz="1400" dirty="0"/>
              <a:t>pathways</a:t>
            </a:r>
            <a:r>
              <a:rPr sz="1400" spc="50" dirty="0"/>
              <a:t> </a:t>
            </a:r>
            <a:r>
              <a:rPr sz="1400" dirty="0"/>
              <a:t>typically</a:t>
            </a:r>
            <a:r>
              <a:rPr sz="1400" spc="15" dirty="0"/>
              <a:t> </a:t>
            </a:r>
            <a:r>
              <a:rPr sz="1400" dirty="0"/>
              <a:t>lack</a:t>
            </a:r>
            <a:r>
              <a:rPr sz="1400" spc="10" dirty="0"/>
              <a:t> </a:t>
            </a:r>
            <a:r>
              <a:rPr sz="1400" dirty="0"/>
              <a:t>EMR</a:t>
            </a:r>
            <a:r>
              <a:rPr sz="1400" spc="25" dirty="0"/>
              <a:t> </a:t>
            </a:r>
            <a:r>
              <a:rPr sz="1400" dirty="0"/>
              <a:t>integration</a:t>
            </a:r>
            <a:r>
              <a:rPr sz="1400" spc="10" dirty="0"/>
              <a:t> </a:t>
            </a:r>
            <a:r>
              <a:rPr sz="1400" dirty="0"/>
              <a:t>capabilities,</a:t>
            </a:r>
            <a:r>
              <a:rPr sz="1400" spc="15" dirty="0"/>
              <a:t> </a:t>
            </a:r>
            <a:r>
              <a:rPr sz="1400" spc="-10" dirty="0"/>
              <a:t>while</a:t>
            </a:r>
            <a:r>
              <a:rPr sz="1400" spc="500" dirty="0"/>
              <a:t> </a:t>
            </a:r>
            <a:r>
              <a:rPr sz="1400" dirty="0"/>
              <a:t>provider-focused pathways</a:t>
            </a:r>
            <a:r>
              <a:rPr sz="1400" spc="40" dirty="0"/>
              <a:t> </a:t>
            </a:r>
            <a:r>
              <a:rPr sz="1400" dirty="0"/>
              <a:t>often</a:t>
            </a:r>
            <a:r>
              <a:rPr sz="1400" spc="10" dirty="0"/>
              <a:t> </a:t>
            </a:r>
            <a:r>
              <a:rPr sz="1400" dirty="0"/>
              <a:t>integrate</a:t>
            </a:r>
            <a:r>
              <a:rPr sz="1400" spc="5" dirty="0"/>
              <a:t> </a:t>
            </a:r>
            <a:r>
              <a:rPr sz="1400" dirty="0"/>
              <a:t>with provider</a:t>
            </a:r>
            <a:r>
              <a:rPr sz="1400" spc="10" dirty="0"/>
              <a:t> </a:t>
            </a:r>
            <a:r>
              <a:rPr sz="1400" dirty="0"/>
              <a:t>account</a:t>
            </a:r>
            <a:r>
              <a:rPr sz="1400" spc="15" dirty="0"/>
              <a:t> </a:t>
            </a:r>
            <a:r>
              <a:rPr sz="1400" dirty="0"/>
              <a:t>EMR</a:t>
            </a:r>
            <a:r>
              <a:rPr sz="1400" spc="10" dirty="0"/>
              <a:t> </a:t>
            </a:r>
            <a:r>
              <a:rPr sz="1400" dirty="0"/>
              <a:t>systems,</a:t>
            </a:r>
            <a:r>
              <a:rPr sz="1400" spc="40" dirty="0"/>
              <a:t> </a:t>
            </a:r>
            <a:r>
              <a:rPr sz="1400" spc="-10" dirty="0"/>
              <a:t>increasing </a:t>
            </a:r>
            <a:r>
              <a:rPr sz="1400" dirty="0"/>
              <a:t>the</a:t>
            </a:r>
            <a:r>
              <a:rPr sz="1400" spc="10" dirty="0"/>
              <a:t> </a:t>
            </a:r>
            <a:r>
              <a:rPr sz="1400" spc="-10" dirty="0"/>
              <a:t>buy-</a:t>
            </a:r>
            <a:r>
              <a:rPr sz="1400" dirty="0"/>
              <a:t>in</a:t>
            </a:r>
            <a:r>
              <a:rPr sz="1400" spc="35" dirty="0"/>
              <a:t> </a:t>
            </a:r>
            <a:r>
              <a:rPr sz="1400" dirty="0"/>
              <a:t>of</a:t>
            </a:r>
            <a:r>
              <a:rPr sz="1400" spc="15" dirty="0"/>
              <a:t> </a:t>
            </a:r>
            <a:r>
              <a:rPr sz="1400" spc="-20" dirty="0"/>
              <a:t>users</a:t>
            </a:r>
            <a:endParaRPr sz="1400"/>
          </a:p>
        </p:txBody>
      </p:sp>
      <p:sp>
        <p:nvSpPr>
          <p:cNvPr id="18" name="object 18"/>
          <p:cNvSpPr txBox="1"/>
          <p:nvPr/>
        </p:nvSpPr>
        <p:spPr>
          <a:xfrm>
            <a:off x="673379" y="2198788"/>
            <a:ext cx="4642485" cy="133350"/>
          </a:xfrm>
          <a:prstGeom prst="rect">
            <a:avLst/>
          </a:prstGeom>
        </p:spPr>
        <p:txBody>
          <a:bodyPr vert="horz" wrap="square" lIns="0" tIns="13335" rIns="0" bIns="0" rtlCol="0">
            <a:spAutoFit/>
          </a:bodyPr>
          <a:lstStyle/>
          <a:p>
            <a:pPr marL="12700">
              <a:lnSpc>
                <a:spcPct val="100000"/>
              </a:lnSpc>
              <a:spcBef>
                <a:spcPts val="105"/>
              </a:spcBef>
            </a:pPr>
            <a:r>
              <a:rPr sz="700" i="1" dirty="0">
                <a:solidFill>
                  <a:srgbClr val="7E7E7E"/>
                </a:solidFill>
                <a:latin typeface="Arial"/>
                <a:cs typeface="Arial"/>
              </a:rPr>
              <a:t>Examples:</a:t>
            </a:r>
            <a:r>
              <a:rPr sz="700" i="1" spc="75" dirty="0">
                <a:solidFill>
                  <a:srgbClr val="7E7E7E"/>
                </a:solidFill>
                <a:latin typeface="Arial"/>
                <a:cs typeface="Arial"/>
              </a:rPr>
              <a:t> </a:t>
            </a:r>
            <a:r>
              <a:rPr sz="700" i="1" dirty="0">
                <a:solidFill>
                  <a:srgbClr val="7E7E7E"/>
                </a:solidFill>
                <a:latin typeface="Arial"/>
                <a:cs typeface="Arial"/>
              </a:rPr>
              <a:t>MN</a:t>
            </a:r>
            <a:r>
              <a:rPr sz="700" i="1" spc="35" dirty="0">
                <a:solidFill>
                  <a:srgbClr val="7E7E7E"/>
                </a:solidFill>
                <a:latin typeface="Arial"/>
                <a:cs typeface="Arial"/>
              </a:rPr>
              <a:t> </a:t>
            </a:r>
            <a:r>
              <a:rPr sz="700" i="1" dirty="0">
                <a:solidFill>
                  <a:srgbClr val="7E7E7E"/>
                </a:solidFill>
                <a:latin typeface="Arial"/>
                <a:cs typeface="Arial"/>
              </a:rPr>
              <a:t>Oncology</a:t>
            </a:r>
            <a:r>
              <a:rPr sz="700" i="1" spc="50" dirty="0">
                <a:solidFill>
                  <a:srgbClr val="7E7E7E"/>
                </a:solidFill>
                <a:latin typeface="Arial"/>
                <a:cs typeface="Arial"/>
              </a:rPr>
              <a:t> </a:t>
            </a:r>
            <a:r>
              <a:rPr sz="700" i="1" dirty="0">
                <a:solidFill>
                  <a:srgbClr val="7E7E7E"/>
                </a:solidFill>
                <a:latin typeface="Arial"/>
                <a:cs typeface="Arial"/>
              </a:rPr>
              <a:t>(Value</a:t>
            </a:r>
            <a:r>
              <a:rPr sz="700" i="1" spc="50" dirty="0">
                <a:solidFill>
                  <a:srgbClr val="7E7E7E"/>
                </a:solidFill>
                <a:latin typeface="Arial"/>
                <a:cs typeface="Arial"/>
              </a:rPr>
              <a:t> </a:t>
            </a:r>
            <a:r>
              <a:rPr sz="700" i="1" dirty="0">
                <a:solidFill>
                  <a:srgbClr val="7E7E7E"/>
                </a:solidFill>
                <a:latin typeface="Arial"/>
                <a:cs typeface="Arial"/>
              </a:rPr>
              <a:t>Pathways),</a:t>
            </a:r>
            <a:r>
              <a:rPr sz="700" i="1" spc="65" dirty="0">
                <a:solidFill>
                  <a:srgbClr val="7E7E7E"/>
                </a:solidFill>
                <a:latin typeface="Arial"/>
                <a:cs typeface="Arial"/>
              </a:rPr>
              <a:t> </a:t>
            </a:r>
            <a:r>
              <a:rPr sz="700" i="1" dirty="0">
                <a:solidFill>
                  <a:srgbClr val="7E7E7E"/>
                </a:solidFill>
                <a:latin typeface="Arial"/>
                <a:cs typeface="Arial"/>
              </a:rPr>
              <a:t>DFCI</a:t>
            </a:r>
            <a:r>
              <a:rPr sz="700" i="1" spc="15" dirty="0">
                <a:solidFill>
                  <a:srgbClr val="7E7E7E"/>
                </a:solidFill>
                <a:latin typeface="Arial"/>
                <a:cs typeface="Arial"/>
              </a:rPr>
              <a:t> </a:t>
            </a:r>
            <a:r>
              <a:rPr sz="700" i="1" dirty="0">
                <a:solidFill>
                  <a:srgbClr val="7E7E7E"/>
                </a:solidFill>
                <a:latin typeface="Arial"/>
                <a:cs typeface="Arial"/>
              </a:rPr>
              <a:t>(DFCI),</a:t>
            </a:r>
            <a:r>
              <a:rPr sz="700" i="1" spc="25" dirty="0">
                <a:solidFill>
                  <a:srgbClr val="7E7E7E"/>
                </a:solidFill>
                <a:latin typeface="Arial"/>
                <a:cs typeface="Arial"/>
              </a:rPr>
              <a:t> </a:t>
            </a:r>
            <a:r>
              <a:rPr sz="700" i="1" dirty="0">
                <a:solidFill>
                  <a:srgbClr val="7E7E7E"/>
                </a:solidFill>
                <a:latin typeface="Arial"/>
                <a:cs typeface="Arial"/>
              </a:rPr>
              <a:t>Aurora</a:t>
            </a:r>
            <a:r>
              <a:rPr sz="700" i="1" spc="35" dirty="0">
                <a:solidFill>
                  <a:srgbClr val="7E7E7E"/>
                </a:solidFill>
                <a:latin typeface="Arial"/>
                <a:cs typeface="Arial"/>
              </a:rPr>
              <a:t> </a:t>
            </a:r>
            <a:r>
              <a:rPr sz="700" i="1" dirty="0">
                <a:solidFill>
                  <a:srgbClr val="7E7E7E"/>
                </a:solidFill>
                <a:latin typeface="Arial"/>
                <a:cs typeface="Arial"/>
              </a:rPr>
              <a:t>(ClinicalPath),</a:t>
            </a:r>
            <a:r>
              <a:rPr sz="700" i="1" spc="65" dirty="0">
                <a:solidFill>
                  <a:srgbClr val="7E7E7E"/>
                </a:solidFill>
                <a:latin typeface="Arial"/>
                <a:cs typeface="Arial"/>
              </a:rPr>
              <a:t> </a:t>
            </a:r>
            <a:r>
              <a:rPr sz="700" i="1" dirty="0">
                <a:solidFill>
                  <a:srgbClr val="7E7E7E"/>
                </a:solidFill>
                <a:latin typeface="Arial"/>
                <a:cs typeface="Arial"/>
              </a:rPr>
              <a:t>TN</a:t>
            </a:r>
            <a:r>
              <a:rPr sz="700" i="1" spc="25" dirty="0">
                <a:solidFill>
                  <a:srgbClr val="7E7E7E"/>
                </a:solidFill>
                <a:latin typeface="Arial"/>
                <a:cs typeface="Arial"/>
              </a:rPr>
              <a:t> </a:t>
            </a:r>
            <a:r>
              <a:rPr sz="700" i="1" dirty="0">
                <a:solidFill>
                  <a:srgbClr val="7E7E7E"/>
                </a:solidFill>
                <a:latin typeface="Arial"/>
                <a:cs typeface="Arial"/>
              </a:rPr>
              <a:t>Oncology</a:t>
            </a:r>
            <a:r>
              <a:rPr sz="700" i="1" spc="50" dirty="0">
                <a:solidFill>
                  <a:srgbClr val="7E7E7E"/>
                </a:solidFill>
                <a:latin typeface="Arial"/>
                <a:cs typeface="Arial"/>
              </a:rPr>
              <a:t> </a:t>
            </a:r>
            <a:r>
              <a:rPr sz="700" i="1" dirty="0">
                <a:solidFill>
                  <a:srgbClr val="7E7E7E"/>
                </a:solidFill>
                <a:latin typeface="Arial"/>
                <a:cs typeface="Arial"/>
              </a:rPr>
              <a:t>(OneOncology),</a:t>
            </a:r>
            <a:r>
              <a:rPr sz="700" i="1" spc="40" dirty="0">
                <a:solidFill>
                  <a:srgbClr val="7E7E7E"/>
                </a:solidFill>
                <a:latin typeface="Arial"/>
                <a:cs typeface="Arial"/>
              </a:rPr>
              <a:t> </a:t>
            </a:r>
            <a:r>
              <a:rPr sz="700" i="1" spc="-20" dirty="0">
                <a:solidFill>
                  <a:srgbClr val="7E7E7E"/>
                </a:solidFill>
                <a:latin typeface="Arial"/>
                <a:cs typeface="Arial"/>
              </a:rPr>
              <a:t>etc.</a:t>
            </a:r>
            <a:endParaRPr sz="700">
              <a:latin typeface="Arial"/>
              <a:cs typeface="Arial"/>
            </a:endParaRPr>
          </a:p>
        </p:txBody>
      </p:sp>
      <p:sp>
        <p:nvSpPr>
          <p:cNvPr id="19" name="object 19"/>
          <p:cNvSpPr txBox="1"/>
          <p:nvPr/>
        </p:nvSpPr>
        <p:spPr>
          <a:xfrm>
            <a:off x="672660" y="3039503"/>
            <a:ext cx="2371725" cy="133350"/>
          </a:xfrm>
          <a:prstGeom prst="rect">
            <a:avLst/>
          </a:prstGeom>
        </p:spPr>
        <p:txBody>
          <a:bodyPr vert="horz" wrap="square" lIns="0" tIns="13335" rIns="0" bIns="0" rtlCol="0">
            <a:spAutoFit/>
          </a:bodyPr>
          <a:lstStyle/>
          <a:p>
            <a:pPr marL="12700">
              <a:lnSpc>
                <a:spcPct val="100000"/>
              </a:lnSpc>
              <a:spcBef>
                <a:spcPts val="105"/>
              </a:spcBef>
            </a:pPr>
            <a:r>
              <a:rPr sz="700" i="1" dirty="0">
                <a:solidFill>
                  <a:srgbClr val="7E7E7E"/>
                </a:solidFill>
                <a:latin typeface="Arial"/>
                <a:cs typeface="Arial"/>
              </a:rPr>
              <a:t>Examples:</a:t>
            </a:r>
            <a:r>
              <a:rPr sz="700" i="1" spc="40" dirty="0">
                <a:solidFill>
                  <a:srgbClr val="7E7E7E"/>
                </a:solidFill>
                <a:latin typeface="Arial"/>
                <a:cs typeface="Arial"/>
              </a:rPr>
              <a:t> </a:t>
            </a:r>
            <a:r>
              <a:rPr sz="700" i="1" dirty="0">
                <a:solidFill>
                  <a:srgbClr val="7E7E7E"/>
                </a:solidFill>
                <a:latin typeface="Arial"/>
                <a:cs typeface="Arial"/>
              </a:rPr>
              <a:t>Honor</a:t>
            </a:r>
            <a:r>
              <a:rPr sz="700" i="1" spc="30" dirty="0">
                <a:solidFill>
                  <a:srgbClr val="7E7E7E"/>
                </a:solidFill>
                <a:latin typeface="Arial"/>
                <a:cs typeface="Arial"/>
              </a:rPr>
              <a:t> </a:t>
            </a:r>
            <a:r>
              <a:rPr sz="700" i="1" dirty="0">
                <a:solidFill>
                  <a:srgbClr val="7E7E7E"/>
                </a:solidFill>
                <a:latin typeface="Arial"/>
                <a:cs typeface="Arial"/>
              </a:rPr>
              <a:t>Health</a:t>
            </a:r>
            <a:r>
              <a:rPr sz="700" i="1" spc="40" dirty="0">
                <a:solidFill>
                  <a:srgbClr val="7E7E7E"/>
                </a:solidFill>
                <a:latin typeface="Arial"/>
                <a:cs typeface="Arial"/>
              </a:rPr>
              <a:t> </a:t>
            </a:r>
            <a:r>
              <a:rPr sz="700" i="1" dirty="0">
                <a:solidFill>
                  <a:srgbClr val="7E7E7E"/>
                </a:solidFill>
                <a:latin typeface="Arial"/>
                <a:cs typeface="Arial"/>
              </a:rPr>
              <a:t>(ClinicalPath),</a:t>
            </a:r>
            <a:r>
              <a:rPr sz="700" i="1" spc="70" dirty="0">
                <a:solidFill>
                  <a:srgbClr val="7E7E7E"/>
                </a:solidFill>
                <a:latin typeface="Arial"/>
                <a:cs typeface="Arial"/>
              </a:rPr>
              <a:t> </a:t>
            </a:r>
            <a:r>
              <a:rPr sz="700" i="1" dirty="0">
                <a:solidFill>
                  <a:srgbClr val="7E7E7E"/>
                </a:solidFill>
                <a:latin typeface="Arial"/>
                <a:cs typeface="Arial"/>
              </a:rPr>
              <a:t>NECS</a:t>
            </a:r>
            <a:r>
              <a:rPr sz="700" i="1" spc="25" dirty="0">
                <a:solidFill>
                  <a:srgbClr val="7E7E7E"/>
                </a:solidFill>
                <a:latin typeface="Arial"/>
                <a:cs typeface="Arial"/>
              </a:rPr>
              <a:t> </a:t>
            </a:r>
            <a:r>
              <a:rPr sz="700" i="1" dirty="0">
                <a:solidFill>
                  <a:srgbClr val="7E7E7E"/>
                </a:solidFill>
                <a:latin typeface="Arial"/>
                <a:cs typeface="Arial"/>
              </a:rPr>
              <a:t>(DFCI),</a:t>
            </a:r>
            <a:r>
              <a:rPr sz="700" i="1" spc="30" dirty="0">
                <a:solidFill>
                  <a:srgbClr val="7E7E7E"/>
                </a:solidFill>
                <a:latin typeface="Arial"/>
                <a:cs typeface="Arial"/>
              </a:rPr>
              <a:t> </a:t>
            </a:r>
            <a:r>
              <a:rPr sz="700" i="1" spc="-20" dirty="0">
                <a:solidFill>
                  <a:srgbClr val="7E7E7E"/>
                </a:solidFill>
                <a:latin typeface="Arial"/>
                <a:cs typeface="Arial"/>
              </a:rPr>
              <a:t>etc.</a:t>
            </a:r>
            <a:endParaRPr sz="700">
              <a:latin typeface="Arial"/>
              <a:cs typeface="Arial"/>
            </a:endParaRPr>
          </a:p>
        </p:txBody>
      </p:sp>
      <p:grpSp>
        <p:nvGrpSpPr>
          <p:cNvPr id="20" name="object 20"/>
          <p:cNvGrpSpPr/>
          <p:nvPr/>
        </p:nvGrpSpPr>
        <p:grpSpPr>
          <a:xfrm>
            <a:off x="220979" y="1239011"/>
            <a:ext cx="8851900" cy="2019300"/>
            <a:chOff x="220979" y="1239011"/>
            <a:chExt cx="8851900" cy="2019300"/>
          </a:xfrm>
        </p:grpSpPr>
        <p:pic>
          <p:nvPicPr>
            <p:cNvPr id="21" name="object 21"/>
            <p:cNvPicPr/>
            <p:nvPr/>
          </p:nvPicPr>
          <p:blipFill>
            <a:blip r:embed="rId9" cstate="print"/>
            <a:stretch>
              <a:fillRect/>
            </a:stretch>
          </p:blipFill>
          <p:spPr>
            <a:xfrm>
              <a:off x="220979" y="2080260"/>
              <a:ext cx="8851391" cy="1178051"/>
            </a:xfrm>
            <a:prstGeom prst="rect">
              <a:avLst/>
            </a:prstGeom>
          </p:spPr>
        </p:pic>
        <p:sp>
          <p:nvSpPr>
            <p:cNvPr id="22" name="object 22"/>
            <p:cNvSpPr/>
            <p:nvPr/>
          </p:nvSpPr>
          <p:spPr>
            <a:xfrm>
              <a:off x="556529" y="2340614"/>
              <a:ext cx="8180705" cy="658495"/>
            </a:xfrm>
            <a:custGeom>
              <a:avLst/>
              <a:gdLst/>
              <a:ahLst/>
              <a:cxnLst/>
              <a:rect l="l" t="t" r="r" b="b"/>
              <a:pathLst>
                <a:path w="8180705" h="658494">
                  <a:moveTo>
                    <a:pt x="8180222" y="0"/>
                  </a:moveTo>
                  <a:lnTo>
                    <a:pt x="171602" y="0"/>
                  </a:lnTo>
                  <a:lnTo>
                    <a:pt x="125985" y="6130"/>
                  </a:lnTo>
                  <a:lnTo>
                    <a:pt x="84994" y="23430"/>
                  </a:lnTo>
                  <a:lnTo>
                    <a:pt x="50263" y="50263"/>
                  </a:lnTo>
                  <a:lnTo>
                    <a:pt x="23430" y="84994"/>
                  </a:lnTo>
                  <a:lnTo>
                    <a:pt x="6130" y="125985"/>
                  </a:lnTo>
                  <a:lnTo>
                    <a:pt x="0" y="171602"/>
                  </a:lnTo>
                  <a:lnTo>
                    <a:pt x="0" y="658368"/>
                  </a:lnTo>
                  <a:lnTo>
                    <a:pt x="8008619" y="658368"/>
                  </a:lnTo>
                  <a:lnTo>
                    <a:pt x="8054236" y="652237"/>
                  </a:lnTo>
                  <a:lnTo>
                    <a:pt x="8095228" y="634937"/>
                  </a:lnTo>
                  <a:lnTo>
                    <a:pt x="8129958" y="608104"/>
                  </a:lnTo>
                  <a:lnTo>
                    <a:pt x="8156792" y="573373"/>
                  </a:lnTo>
                  <a:lnTo>
                    <a:pt x="8174092" y="532382"/>
                  </a:lnTo>
                  <a:lnTo>
                    <a:pt x="8180222" y="486765"/>
                  </a:lnTo>
                  <a:lnTo>
                    <a:pt x="8180222" y="0"/>
                  </a:lnTo>
                  <a:close/>
                </a:path>
              </a:pathLst>
            </a:custGeom>
            <a:solidFill>
              <a:srgbClr val="FFFFFF"/>
            </a:solidFill>
          </p:spPr>
          <p:txBody>
            <a:bodyPr wrap="square" lIns="0" tIns="0" rIns="0" bIns="0" rtlCol="0"/>
            <a:lstStyle/>
            <a:p>
              <a:endParaRPr/>
            </a:p>
          </p:txBody>
        </p:sp>
        <p:sp>
          <p:nvSpPr>
            <p:cNvPr id="23" name="object 23"/>
            <p:cNvSpPr/>
            <p:nvPr/>
          </p:nvSpPr>
          <p:spPr>
            <a:xfrm>
              <a:off x="556529" y="2340614"/>
              <a:ext cx="8180705" cy="658495"/>
            </a:xfrm>
            <a:custGeom>
              <a:avLst/>
              <a:gdLst/>
              <a:ahLst/>
              <a:cxnLst/>
              <a:rect l="l" t="t" r="r" b="b"/>
              <a:pathLst>
                <a:path w="8180705" h="658494">
                  <a:moveTo>
                    <a:pt x="171602" y="0"/>
                  </a:moveTo>
                  <a:lnTo>
                    <a:pt x="8180222" y="0"/>
                  </a:lnTo>
                  <a:lnTo>
                    <a:pt x="8180222" y="486765"/>
                  </a:lnTo>
                  <a:lnTo>
                    <a:pt x="8174092" y="532382"/>
                  </a:lnTo>
                  <a:lnTo>
                    <a:pt x="8156792" y="573373"/>
                  </a:lnTo>
                  <a:lnTo>
                    <a:pt x="8129958" y="608104"/>
                  </a:lnTo>
                  <a:lnTo>
                    <a:pt x="8095228" y="634937"/>
                  </a:lnTo>
                  <a:lnTo>
                    <a:pt x="8054236" y="652237"/>
                  </a:lnTo>
                  <a:lnTo>
                    <a:pt x="8008619" y="658368"/>
                  </a:lnTo>
                  <a:lnTo>
                    <a:pt x="0" y="658368"/>
                  </a:lnTo>
                  <a:lnTo>
                    <a:pt x="0" y="171602"/>
                  </a:lnTo>
                  <a:lnTo>
                    <a:pt x="6130" y="125985"/>
                  </a:lnTo>
                  <a:lnTo>
                    <a:pt x="23430" y="84994"/>
                  </a:lnTo>
                  <a:lnTo>
                    <a:pt x="50263" y="50263"/>
                  </a:lnTo>
                  <a:lnTo>
                    <a:pt x="84994" y="23430"/>
                  </a:lnTo>
                  <a:lnTo>
                    <a:pt x="125985" y="6130"/>
                  </a:lnTo>
                  <a:lnTo>
                    <a:pt x="171602" y="0"/>
                  </a:lnTo>
                  <a:close/>
                </a:path>
              </a:pathLst>
            </a:custGeom>
            <a:ln w="15875">
              <a:solidFill>
                <a:srgbClr val="FFFFFF"/>
              </a:solidFill>
            </a:ln>
          </p:spPr>
          <p:txBody>
            <a:bodyPr wrap="square" lIns="0" tIns="0" rIns="0" bIns="0" rtlCol="0"/>
            <a:lstStyle/>
            <a:p>
              <a:endParaRPr/>
            </a:p>
          </p:txBody>
        </p:sp>
        <p:pic>
          <p:nvPicPr>
            <p:cNvPr id="24" name="object 24"/>
            <p:cNvPicPr/>
            <p:nvPr/>
          </p:nvPicPr>
          <p:blipFill>
            <a:blip r:embed="rId10" cstate="print"/>
            <a:stretch>
              <a:fillRect/>
            </a:stretch>
          </p:blipFill>
          <p:spPr>
            <a:xfrm>
              <a:off x="220979" y="1239011"/>
              <a:ext cx="8851391" cy="1179575"/>
            </a:xfrm>
            <a:prstGeom prst="rect">
              <a:avLst/>
            </a:prstGeom>
          </p:spPr>
        </p:pic>
        <p:sp>
          <p:nvSpPr>
            <p:cNvPr id="25" name="object 25"/>
            <p:cNvSpPr/>
            <p:nvPr/>
          </p:nvSpPr>
          <p:spPr>
            <a:xfrm>
              <a:off x="556529" y="1499449"/>
              <a:ext cx="8180705" cy="658495"/>
            </a:xfrm>
            <a:custGeom>
              <a:avLst/>
              <a:gdLst/>
              <a:ahLst/>
              <a:cxnLst/>
              <a:rect l="l" t="t" r="r" b="b"/>
              <a:pathLst>
                <a:path w="8180705" h="658494">
                  <a:moveTo>
                    <a:pt x="8180222" y="0"/>
                  </a:moveTo>
                  <a:lnTo>
                    <a:pt x="171602" y="0"/>
                  </a:lnTo>
                  <a:lnTo>
                    <a:pt x="125985" y="6130"/>
                  </a:lnTo>
                  <a:lnTo>
                    <a:pt x="84994" y="23430"/>
                  </a:lnTo>
                  <a:lnTo>
                    <a:pt x="50263" y="50263"/>
                  </a:lnTo>
                  <a:lnTo>
                    <a:pt x="23430" y="84994"/>
                  </a:lnTo>
                  <a:lnTo>
                    <a:pt x="6130" y="125985"/>
                  </a:lnTo>
                  <a:lnTo>
                    <a:pt x="0" y="171602"/>
                  </a:lnTo>
                  <a:lnTo>
                    <a:pt x="0" y="658368"/>
                  </a:lnTo>
                  <a:lnTo>
                    <a:pt x="8008619" y="658368"/>
                  </a:lnTo>
                  <a:lnTo>
                    <a:pt x="8054236" y="652237"/>
                  </a:lnTo>
                  <a:lnTo>
                    <a:pt x="8095228" y="634937"/>
                  </a:lnTo>
                  <a:lnTo>
                    <a:pt x="8129958" y="608104"/>
                  </a:lnTo>
                  <a:lnTo>
                    <a:pt x="8156792" y="573373"/>
                  </a:lnTo>
                  <a:lnTo>
                    <a:pt x="8174092" y="532382"/>
                  </a:lnTo>
                  <a:lnTo>
                    <a:pt x="8180222" y="486765"/>
                  </a:lnTo>
                  <a:lnTo>
                    <a:pt x="8180222" y="0"/>
                  </a:lnTo>
                  <a:close/>
                </a:path>
              </a:pathLst>
            </a:custGeom>
            <a:solidFill>
              <a:srgbClr val="FFFFFF"/>
            </a:solidFill>
          </p:spPr>
          <p:txBody>
            <a:bodyPr wrap="square" lIns="0" tIns="0" rIns="0" bIns="0" rtlCol="0"/>
            <a:lstStyle/>
            <a:p>
              <a:endParaRPr/>
            </a:p>
          </p:txBody>
        </p:sp>
        <p:sp>
          <p:nvSpPr>
            <p:cNvPr id="26" name="object 26"/>
            <p:cNvSpPr/>
            <p:nvPr/>
          </p:nvSpPr>
          <p:spPr>
            <a:xfrm>
              <a:off x="556529" y="1499449"/>
              <a:ext cx="8180705" cy="658495"/>
            </a:xfrm>
            <a:custGeom>
              <a:avLst/>
              <a:gdLst/>
              <a:ahLst/>
              <a:cxnLst/>
              <a:rect l="l" t="t" r="r" b="b"/>
              <a:pathLst>
                <a:path w="8180705" h="658494">
                  <a:moveTo>
                    <a:pt x="171602" y="0"/>
                  </a:moveTo>
                  <a:lnTo>
                    <a:pt x="8180222" y="0"/>
                  </a:lnTo>
                  <a:lnTo>
                    <a:pt x="8180222" y="486765"/>
                  </a:lnTo>
                  <a:lnTo>
                    <a:pt x="8174092" y="532382"/>
                  </a:lnTo>
                  <a:lnTo>
                    <a:pt x="8156792" y="573373"/>
                  </a:lnTo>
                  <a:lnTo>
                    <a:pt x="8129958" y="608104"/>
                  </a:lnTo>
                  <a:lnTo>
                    <a:pt x="8095228" y="634937"/>
                  </a:lnTo>
                  <a:lnTo>
                    <a:pt x="8054236" y="652237"/>
                  </a:lnTo>
                  <a:lnTo>
                    <a:pt x="8008619" y="658368"/>
                  </a:lnTo>
                  <a:lnTo>
                    <a:pt x="0" y="658368"/>
                  </a:lnTo>
                  <a:lnTo>
                    <a:pt x="0" y="171602"/>
                  </a:lnTo>
                  <a:lnTo>
                    <a:pt x="6130" y="125985"/>
                  </a:lnTo>
                  <a:lnTo>
                    <a:pt x="23430" y="84994"/>
                  </a:lnTo>
                  <a:lnTo>
                    <a:pt x="50263" y="50263"/>
                  </a:lnTo>
                  <a:lnTo>
                    <a:pt x="84994" y="23430"/>
                  </a:lnTo>
                  <a:lnTo>
                    <a:pt x="125985" y="6130"/>
                  </a:lnTo>
                  <a:lnTo>
                    <a:pt x="171602" y="0"/>
                  </a:lnTo>
                  <a:close/>
                </a:path>
              </a:pathLst>
            </a:custGeom>
            <a:ln w="15875">
              <a:solidFill>
                <a:srgbClr val="FFFFFF"/>
              </a:solidFill>
            </a:ln>
          </p:spPr>
          <p:txBody>
            <a:bodyPr wrap="square" lIns="0" tIns="0" rIns="0" bIns="0" rtlCol="0"/>
            <a:lstStyle/>
            <a:p>
              <a:endParaRPr/>
            </a:p>
          </p:txBody>
        </p:sp>
      </p:grpSp>
      <p:sp>
        <p:nvSpPr>
          <p:cNvPr id="27" name="object 27"/>
          <p:cNvSpPr txBox="1"/>
          <p:nvPr/>
        </p:nvSpPr>
        <p:spPr>
          <a:xfrm>
            <a:off x="1194747" y="975285"/>
            <a:ext cx="4160520" cy="405130"/>
          </a:xfrm>
          <a:prstGeom prst="rect">
            <a:avLst/>
          </a:prstGeom>
        </p:spPr>
        <p:txBody>
          <a:bodyPr vert="horz" wrap="square" lIns="0" tIns="13335" rIns="0" bIns="0" rtlCol="0">
            <a:spAutoFit/>
          </a:bodyPr>
          <a:lstStyle/>
          <a:p>
            <a:pPr marL="36195" algn="ctr">
              <a:lnSpc>
                <a:spcPct val="100000"/>
              </a:lnSpc>
              <a:spcBef>
                <a:spcPts val="105"/>
              </a:spcBef>
            </a:pPr>
            <a:r>
              <a:rPr sz="1050" b="1" dirty="0">
                <a:solidFill>
                  <a:srgbClr val="1F69E7"/>
                </a:solidFill>
                <a:latin typeface="Arial"/>
                <a:cs typeface="Arial"/>
              </a:rPr>
              <a:t>3</a:t>
            </a:r>
            <a:r>
              <a:rPr sz="1050" b="1" baseline="23809" dirty="0">
                <a:solidFill>
                  <a:srgbClr val="1F69E7"/>
                </a:solidFill>
                <a:latin typeface="Arial"/>
                <a:cs typeface="Arial"/>
              </a:rPr>
              <a:t>rd</a:t>
            </a:r>
            <a:r>
              <a:rPr sz="1050" b="1" spc="120" baseline="23809" dirty="0">
                <a:solidFill>
                  <a:srgbClr val="1F69E7"/>
                </a:solidFill>
                <a:latin typeface="Arial"/>
                <a:cs typeface="Arial"/>
              </a:rPr>
              <a:t> </a:t>
            </a:r>
            <a:r>
              <a:rPr sz="1050" b="1" dirty="0">
                <a:solidFill>
                  <a:srgbClr val="1F69E7"/>
                </a:solidFill>
                <a:latin typeface="Arial"/>
                <a:cs typeface="Arial"/>
              </a:rPr>
              <a:t>party</a:t>
            </a:r>
            <a:r>
              <a:rPr sz="1050" b="1" spc="-10" dirty="0">
                <a:solidFill>
                  <a:srgbClr val="1F69E7"/>
                </a:solidFill>
                <a:latin typeface="Arial"/>
                <a:cs typeface="Arial"/>
              </a:rPr>
              <a:t> </a:t>
            </a:r>
            <a:r>
              <a:rPr sz="1050" b="1" dirty="0">
                <a:solidFill>
                  <a:srgbClr val="1F69E7"/>
                </a:solidFill>
                <a:latin typeface="Arial"/>
                <a:cs typeface="Arial"/>
              </a:rPr>
              <a:t>pathways:</a:t>
            </a:r>
            <a:r>
              <a:rPr sz="1050" b="1" spc="-25" dirty="0">
                <a:solidFill>
                  <a:srgbClr val="1F69E7"/>
                </a:solidFill>
                <a:latin typeface="Arial"/>
                <a:cs typeface="Arial"/>
              </a:rPr>
              <a:t> </a:t>
            </a:r>
            <a:r>
              <a:rPr sz="1050" b="1" dirty="0">
                <a:solidFill>
                  <a:srgbClr val="1F69E7"/>
                </a:solidFill>
                <a:latin typeface="Arial"/>
                <a:cs typeface="Arial"/>
              </a:rPr>
              <a:t>EHR</a:t>
            </a:r>
            <a:r>
              <a:rPr sz="1050" b="1" spc="-25" dirty="0">
                <a:solidFill>
                  <a:srgbClr val="1F69E7"/>
                </a:solidFill>
                <a:latin typeface="Arial"/>
                <a:cs typeface="Arial"/>
              </a:rPr>
              <a:t> </a:t>
            </a:r>
            <a:r>
              <a:rPr sz="1050" b="1" dirty="0">
                <a:solidFill>
                  <a:srgbClr val="1F69E7"/>
                </a:solidFill>
                <a:latin typeface="Arial"/>
                <a:cs typeface="Arial"/>
              </a:rPr>
              <a:t>integration</a:t>
            </a:r>
            <a:r>
              <a:rPr sz="1050" b="1" spc="-45" dirty="0">
                <a:solidFill>
                  <a:srgbClr val="1F69E7"/>
                </a:solidFill>
                <a:latin typeface="Arial"/>
                <a:cs typeface="Arial"/>
              </a:rPr>
              <a:t> </a:t>
            </a:r>
            <a:r>
              <a:rPr sz="1050" b="1" dirty="0">
                <a:solidFill>
                  <a:srgbClr val="1F69E7"/>
                </a:solidFill>
                <a:latin typeface="Arial"/>
                <a:cs typeface="Arial"/>
              </a:rPr>
              <a:t>and</a:t>
            </a:r>
            <a:r>
              <a:rPr sz="1050" b="1" spc="-30" dirty="0">
                <a:solidFill>
                  <a:srgbClr val="1F69E7"/>
                </a:solidFill>
                <a:latin typeface="Arial"/>
                <a:cs typeface="Arial"/>
              </a:rPr>
              <a:t> </a:t>
            </a:r>
            <a:r>
              <a:rPr sz="1050" b="1" dirty="0">
                <a:solidFill>
                  <a:srgbClr val="1F69E7"/>
                </a:solidFill>
                <a:latin typeface="Arial"/>
                <a:cs typeface="Arial"/>
              </a:rPr>
              <a:t>workflow</a:t>
            </a:r>
            <a:r>
              <a:rPr sz="1050" b="1" spc="-50" dirty="0">
                <a:solidFill>
                  <a:srgbClr val="1F69E7"/>
                </a:solidFill>
                <a:latin typeface="Arial"/>
                <a:cs typeface="Arial"/>
              </a:rPr>
              <a:t> </a:t>
            </a:r>
            <a:r>
              <a:rPr sz="1050" b="1" spc="-10" dirty="0">
                <a:solidFill>
                  <a:srgbClr val="1F69E7"/>
                </a:solidFill>
                <a:latin typeface="Arial"/>
                <a:cs typeface="Arial"/>
              </a:rPr>
              <a:t>scenarios</a:t>
            </a:r>
            <a:endParaRPr sz="1050">
              <a:latin typeface="Arial"/>
              <a:cs typeface="Arial"/>
            </a:endParaRPr>
          </a:p>
          <a:p>
            <a:pPr marL="25400" marR="17780" algn="ctr">
              <a:lnSpc>
                <a:spcPct val="101400"/>
              </a:lnSpc>
              <a:spcBef>
                <a:spcPts val="15"/>
              </a:spcBef>
            </a:pPr>
            <a:r>
              <a:rPr sz="700" i="1" dirty="0">
                <a:latin typeface="Arial"/>
                <a:cs typeface="Arial"/>
              </a:rPr>
              <a:t>(%</a:t>
            </a:r>
            <a:r>
              <a:rPr sz="700" i="1" spc="25" dirty="0">
                <a:latin typeface="Arial"/>
                <a:cs typeface="Arial"/>
              </a:rPr>
              <a:t> </a:t>
            </a:r>
            <a:r>
              <a:rPr sz="700" i="1" dirty="0">
                <a:latin typeface="Arial"/>
                <a:cs typeface="Arial"/>
              </a:rPr>
              <a:t>of</a:t>
            </a:r>
            <a:r>
              <a:rPr sz="700" i="1" spc="15" dirty="0">
                <a:latin typeface="Arial"/>
                <a:cs typeface="Arial"/>
              </a:rPr>
              <a:t> </a:t>
            </a:r>
            <a:r>
              <a:rPr sz="700" i="1" dirty="0">
                <a:latin typeface="Arial"/>
                <a:cs typeface="Arial"/>
              </a:rPr>
              <a:t>account,</a:t>
            </a:r>
            <a:r>
              <a:rPr sz="700" i="1" spc="55" dirty="0">
                <a:latin typeface="Arial"/>
                <a:cs typeface="Arial"/>
              </a:rPr>
              <a:t> </a:t>
            </a:r>
            <a:r>
              <a:rPr sz="700" i="1" dirty="0">
                <a:latin typeface="Arial"/>
                <a:cs typeface="Arial"/>
              </a:rPr>
              <a:t>N=91</a:t>
            </a:r>
            <a:r>
              <a:rPr sz="700" i="1" spc="20" dirty="0">
                <a:latin typeface="Arial"/>
                <a:cs typeface="Arial"/>
              </a:rPr>
              <a:t> </a:t>
            </a:r>
            <a:r>
              <a:rPr sz="700" i="1" dirty="0">
                <a:latin typeface="Arial"/>
                <a:cs typeface="Arial"/>
              </a:rPr>
              <a:t>Total</a:t>
            </a:r>
            <a:r>
              <a:rPr sz="700" i="1" spc="45" dirty="0">
                <a:latin typeface="Arial"/>
                <a:cs typeface="Arial"/>
              </a:rPr>
              <a:t> </a:t>
            </a:r>
            <a:r>
              <a:rPr sz="700" i="1" dirty="0">
                <a:latin typeface="Arial"/>
                <a:cs typeface="Arial"/>
              </a:rPr>
              <a:t>Sample</a:t>
            </a:r>
            <a:r>
              <a:rPr sz="700" i="1" spc="60" dirty="0">
                <a:latin typeface="Arial"/>
                <a:cs typeface="Arial"/>
              </a:rPr>
              <a:t> </a:t>
            </a:r>
            <a:r>
              <a:rPr sz="700" i="1" dirty="0">
                <a:latin typeface="Arial"/>
                <a:cs typeface="Arial"/>
              </a:rPr>
              <a:t>Accounts,</a:t>
            </a:r>
            <a:r>
              <a:rPr sz="700" i="1" spc="55" dirty="0">
                <a:latin typeface="Arial"/>
                <a:cs typeface="Arial"/>
              </a:rPr>
              <a:t> </a:t>
            </a:r>
            <a:r>
              <a:rPr sz="700" i="1" dirty="0">
                <a:latin typeface="Arial"/>
                <a:cs typeface="Arial"/>
              </a:rPr>
              <a:t>32</a:t>
            </a:r>
            <a:r>
              <a:rPr sz="700" i="1" spc="35" dirty="0">
                <a:latin typeface="Arial"/>
                <a:cs typeface="Arial"/>
              </a:rPr>
              <a:t> </a:t>
            </a:r>
            <a:r>
              <a:rPr sz="700" i="1" dirty="0">
                <a:latin typeface="Arial"/>
                <a:cs typeface="Arial"/>
              </a:rPr>
              <a:t>Value</a:t>
            </a:r>
            <a:r>
              <a:rPr sz="700" i="1" spc="50" dirty="0">
                <a:latin typeface="Arial"/>
                <a:cs typeface="Arial"/>
              </a:rPr>
              <a:t> </a:t>
            </a:r>
            <a:r>
              <a:rPr sz="700" i="1" dirty="0">
                <a:latin typeface="Arial"/>
                <a:cs typeface="Arial"/>
              </a:rPr>
              <a:t>Pathways</a:t>
            </a:r>
            <a:r>
              <a:rPr sz="700" i="1" spc="75" dirty="0">
                <a:latin typeface="Arial"/>
                <a:cs typeface="Arial"/>
              </a:rPr>
              <a:t> </a:t>
            </a:r>
            <a:r>
              <a:rPr sz="700" i="1" dirty="0">
                <a:latin typeface="Arial"/>
                <a:cs typeface="Arial"/>
              </a:rPr>
              <a:t>Accounts,</a:t>
            </a:r>
            <a:r>
              <a:rPr sz="700" i="1" spc="55" dirty="0">
                <a:latin typeface="Arial"/>
                <a:cs typeface="Arial"/>
              </a:rPr>
              <a:t> </a:t>
            </a:r>
            <a:r>
              <a:rPr sz="700" i="1" dirty="0">
                <a:latin typeface="Arial"/>
                <a:cs typeface="Arial"/>
              </a:rPr>
              <a:t>37</a:t>
            </a:r>
            <a:r>
              <a:rPr sz="700" i="1" spc="30" dirty="0">
                <a:latin typeface="Arial"/>
                <a:cs typeface="Arial"/>
              </a:rPr>
              <a:t> </a:t>
            </a:r>
            <a:r>
              <a:rPr sz="700" i="1" dirty="0">
                <a:latin typeface="Arial"/>
                <a:cs typeface="Arial"/>
              </a:rPr>
              <a:t>ClinicalPath</a:t>
            </a:r>
            <a:r>
              <a:rPr sz="700" i="1" spc="75" dirty="0">
                <a:latin typeface="Arial"/>
                <a:cs typeface="Arial"/>
              </a:rPr>
              <a:t> </a:t>
            </a:r>
            <a:r>
              <a:rPr sz="700" i="1" spc="-10" dirty="0">
                <a:latin typeface="Arial"/>
                <a:cs typeface="Arial"/>
              </a:rPr>
              <a:t>Accounts,</a:t>
            </a:r>
            <a:r>
              <a:rPr sz="700" i="1" spc="500" dirty="0">
                <a:latin typeface="Arial"/>
                <a:cs typeface="Arial"/>
              </a:rPr>
              <a:t> </a:t>
            </a:r>
            <a:r>
              <a:rPr sz="700" i="1" dirty="0">
                <a:latin typeface="Arial"/>
                <a:cs typeface="Arial"/>
              </a:rPr>
              <a:t>9</a:t>
            </a:r>
            <a:r>
              <a:rPr sz="700" i="1" spc="30" dirty="0">
                <a:latin typeface="Arial"/>
                <a:cs typeface="Arial"/>
              </a:rPr>
              <a:t> </a:t>
            </a:r>
            <a:r>
              <a:rPr sz="700" i="1" dirty="0">
                <a:latin typeface="Arial"/>
                <a:cs typeface="Arial"/>
              </a:rPr>
              <a:t>DFCI</a:t>
            </a:r>
            <a:r>
              <a:rPr sz="700" i="1" spc="25" dirty="0">
                <a:latin typeface="Arial"/>
                <a:cs typeface="Arial"/>
              </a:rPr>
              <a:t> </a:t>
            </a:r>
            <a:r>
              <a:rPr sz="700" i="1" dirty="0">
                <a:latin typeface="Arial"/>
                <a:cs typeface="Arial"/>
              </a:rPr>
              <a:t>Accounts,</a:t>
            </a:r>
            <a:r>
              <a:rPr sz="700" i="1" spc="70" dirty="0">
                <a:latin typeface="Arial"/>
                <a:cs typeface="Arial"/>
              </a:rPr>
              <a:t> </a:t>
            </a:r>
            <a:r>
              <a:rPr sz="700" i="1" dirty="0">
                <a:latin typeface="Arial"/>
                <a:cs typeface="Arial"/>
              </a:rPr>
              <a:t>&amp;</a:t>
            </a:r>
            <a:r>
              <a:rPr sz="700" i="1" spc="40" dirty="0">
                <a:latin typeface="Arial"/>
                <a:cs typeface="Arial"/>
              </a:rPr>
              <a:t> </a:t>
            </a:r>
            <a:r>
              <a:rPr sz="700" i="1" dirty="0">
                <a:latin typeface="Arial"/>
                <a:cs typeface="Arial"/>
              </a:rPr>
              <a:t>13</a:t>
            </a:r>
            <a:r>
              <a:rPr sz="700" i="1" spc="35" dirty="0">
                <a:latin typeface="Arial"/>
                <a:cs typeface="Arial"/>
              </a:rPr>
              <a:t> </a:t>
            </a:r>
            <a:r>
              <a:rPr sz="700" i="1" dirty="0">
                <a:latin typeface="Arial"/>
                <a:cs typeface="Arial"/>
              </a:rPr>
              <a:t>OneOncology</a:t>
            </a:r>
            <a:r>
              <a:rPr sz="700" i="1" spc="65" dirty="0">
                <a:latin typeface="Arial"/>
                <a:cs typeface="Arial"/>
              </a:rPr>
              <a:t> </a:t>
            </a:r>
            <a:r>
              <a:rPr sz="700" i="1" dirty="0">
                <a:latin typeface="Arial"/>
                <a:cs typeface="Arial"/>
              </a:rPr>
              <a:t>Accounts;</a:t>
            </a:r>
            <a:r>
              <a:rPr sz="700" i="1" spc="80" dirty="0">
                <a:latin typeface="Arial"/>
                <a:cs typeface="Arial"/>
              </a:rPr>
              <a:t> </a:t>
            </a:r>
            <a:r>
              <a:rPr sz="700" i="1" spc="-10" dirty="0">
                <a:latin typeface="Arial"/>
                <a:cs typeface="Arial"/>
              </a:rPr>
              <a:t>Self-Reported)</a:t>
            </a:r>
            <a:endParaRPr sz="700">
              <a:latin typeface="Arial"/>
              <a:cs typeface="Arial"/>
            </a:endParaRPr>
          </a:p>
        </p:txBody>
      </p:sp>
      <p:grpSp>
        <p:nvGrpSpPr>
          <p:cNvPr id="28" name="object 28"/>
          <p:cNvGrpSpPr/>
          <p:nvPr/>
        </p:nvGrpSpPr>
        <p:grpSpPr>
          <a:xfrm>
            <a:off x="2427578" y="2484086"/>
            <a:ext cx="1181735" cy="1144270"/>
            <a:chOff x="2427578" y="2484086"/>
            <a:chExt cx="1181735" cy="1144270"/>
          </a:xfrm>
        </p:grpSpPr>
        <p:pic>
          <p:nvPicPr>
            <p:cNvPr id="29" name="object 29"/>
            <p:cNvPicPr/>
            <p:nvPr/>
          </p:nvPicPr>
          <p:blipFill>
            <a:blip r:embed="rId11" cstate="print"/>
            <a:stretch>
              <a:fillRect/>
            </a:stretch>
          </p:blipFill>
          <p:spPr>
            <a:xfrm>
              <a:off x="2427578" y="3379248"/>
              <a:ext cx="241863" cy="248503"/>
            </a:xfrm>
            <a:prstGeom prst="rect">
              <a:avLst/>
            </a:prstGeom>
          </p:spPr>
        </p:pic>
        <p:pic>
          <p:nvPicPr>
            <p:cNvPr id="30" name="object 30"/>
            <p:cNvPicPr/>
            <p:nvPr/>
          </p:nvPicPr>
          <p:blipFill>
            <a:blip r:embed="rId12" cstate="print"/>
            <a:stretch>
              <a:fillRect/>
            </a:stretch>
          </p:blipFill>
          <p:spPr>
            <a:xfrm>
              <a:off x="3364692" y="3395524"/>
              <a:ext cx="241859" cy="219203"/>
            </a:xfrm>
            <a:prstGeom prst="rect">
              <a:avLst/>
            </a:prstGeom>
          </p:spPr>
        </p:pic>
        <p:sp>
          <p:nvSpPr>
            <p:cNvPr id="31" name="object 31"/>
            <p:cNvSpPr/>
            <p:nvPr/>
          </p:nvSpPr>
          <p:spPr>
            <a:xfrm>
              <a:off x="2749469" y="3498448"/>
              <a:ext cx="493395" cy="0"/>
            </a:xfrm>
            <a:custGeom>
              <a:avLst/>
              <a:gdLst/>
              <a:ahLst/>
              <a:cxnLst/>
              <a:rect l="l" t="t" r="r" b="b"/>
              <a:pathLst>
                <a:path w="493394">
                  <a:moveTo>
                    <a:pt x="0" y="0"/>
                  </a:moveTo>
                  <a:lnTo>
                    <a:pt x="493077" y="0"/>
                  </a:lnTo>
                </a:path>
              </a:pathLst>
            </a:custGeom>
            <a:ln w="19050">
              <a:solidFill>
                <a:srgbClr val="181B1F"/>
              </a:solidFill>
            </a:ln>
          </p:spPr>
          <p:txBody>
            <a:bodyPr wrap="square" lIns="0" tIns="0" rIns="0" bIns="0" rtlCol="0"/>
            <a:lstStyle/>
            <a:p>
              <a:endParaRPr/>
            </a:p>
          </p:txBody>
        </p:sp>
        <p:sp>
          <p:nvSpPr>
            <p:cNvPr id="32" name="object 32"/>
            <p:cNvSpPr/>
            <p:nvPr/>
          </p:nvSpPr>
          <p:spPr>
            <a:xfrm>
              <a:off x="3229855" y="3460346"/>
              <a:ext cx="76200" cy="76200"/>
            </a:xfrm>
            <a:custGeom>
              <a:avLst/>
              <a:gdLst/>
              <a:ahLst/>
              <a:cxnLst/>
              <a:rect l="l" t="t" r="r" b="b"/>
              <a:pathLst>
                <a:path w="76200" h="76200">
                  <a:moveTo>
                    <a:pt x="0" y="0"/>
                  </a:moveTo>
                  <a:lnTo>
                    <a:pt x="0" y="76200"/>
                  </a:lnTo>
                  <a:lnTo>
                    <a:pt x="76200" y="38100"/>
                  </a:lnTo>
                  <a:lnTo>
                    <a:pt x="0" y="0"/>
                  </a:lnTo>
                  <a:close/>
                </a:path>
              </a:pathLst>
            </a:custGeom>
            <a:solidFill>
              <a:srgbClr val="181B1F"/>
            </a:solidFill>
          </p:spPr>
          <p:txBody>
            <a:bodyPr wrap="square" lIns="0" tIns="0" rIns="0" bIns="0" rtlCol="0"/>
            <a:lstStyle/>
            <a:p>
              <a:endParaRPr/>
            </a:p>
          </p:txBody>
        </p:sp>
        <p:pic>
          <p:nvPicPr>
            <p:cNvPr id="33" name="object 33"/>
            <p:cNvPicPr/>
            <p:nvPr/>
          </p:nvPicPr>
          <p:blipFill>
            <a:blip r:embed="rId13" cstate="print"/>
            <a:stretch>
              <a:fillRect/>
            </a:stretch>
          </p:blipFill>
          <p:spPr>
            <a:xfrm>
              <a:off x="2916916" y="3399786"/>
              <a:ext cx="199916" cy="200028"/>
            </a:xfrm>
            <a:prstGeom prst="rect">
              <a:avLst/>
            </a:prstGeom>
          </p:spPr>
        </p:pic>
        <p:pic>
          <p:nvPicPr>
            <p:cNvPr id="34" name="object 34"/>
            <p:cNvPicPr/>
            <p:nvPr/>
          </p:nvPicPr>
          <p:blipFill>
            <a:blip r:embed="rId14" cstate="print"/>
            <a:stretch>
              <a:fillRect/>
            </a:stretch>
          </p:blipFill>
          <p:spPr>
            <a:xfrm>
              <a:off x="2429839" y="2484086"/>
              <a:ext cx="241863" cy="248502"/>
            </a:xfrm>
            <a:prstGeom prst="rect">
              <a:avLst/>
            </a:prstGeom>
          </p:spPr>
        </p:pic>
        <p:sp>
          <p:nvSpPr>
            <p:cNvPr id="35" name="object 35"/>
            <p:cNvSpPr/>
            <p:nvPr/>
          </p:nvSpPr>
          <p:spPr>
            <a:xfrm>
              <a:off x="2751971" y="2622364"/>
              <a:ext cx="493395" cy="0"/>
            </a:xfrm>
            <a:custGeom>
              <a:avLst/>
              <a:gdLst/>
              <a:ahLst/>
              <a:cxnLst/>
              <a:rect l="l" t="t" r="r" b="b"/>
              <a:pathLst>
                <a:path w="493394">
                  <a:moveTo>
                    <a:pt x="0" y="0"/>
                  </a:moveTo>
                  <a:lnTo>
                    <a:pt x="493077" y="0"/>
                  </a:lnTo>
                </a:path>
              </a:pathLst>
            </a:custGeom>
            <a:ln w="19050">
              <a:solidFill>
                <a:srgbClr val="181B1F"/>
              </a:solidFill>
            </a:ln>
          </p:spPr>
          <p:txBody>
            <a:bodyPr wrap="square" lIns="0" tIns="0" rIns="0" bIns="0" rtlCol="0"/>
            <a:lstStyle/>
            <a:p>
              <a:endParaRPr/>
            </a:p>
          </p:txBody>
        </p:sp>
        <p:sp>
          <p:nvSpPr>
            <p:cNvPr id="36" name="object 36"/>
            <p:cNvSpPr/>
            <p:nvPr/>
          </p:nvSpPr>
          <p:spPr>
            <a:xfrm>
              <a:off x="3232355" y="2584261"/>
              <a:ext cx="76200" cy="76200"/>
            </a:xfrm>
            <a:custGeom>
              <a:avLst/>
              <a:gdLst/>
              <a:ahLst/>
              <a:cxnLst/>
              <a:rect l="l" t="t" r="r" b="b"/>
              <a:pathLst>
                <a:path w="76200" h="76200">
                  <a:moveTo>
                    <a:pt x="0" y="0"/>
                  </a:moveTo>
                  <a:lnTo>
                    <a:pt x="0" y="76200"/>
                  </a:lnTo>
                  <a:lnTo>
                    <a:pt x="76200" y="38100"/>
                  </a:lnTo>
                  <a:lnTo>
                    <a:pt x="0" y="0"/>
                  </a:lnTo>
                  <a:close/>
                </a:path>
              </a:pathLst>
            </a:custGeom>
            <a:solidFill>
              <a:srgbClr val="181B1F"/>
            </a:solidFill>
          </p:spPr>
          <p:txBody>
            <a:bodyPr wrap="square" lIns="0" tIns="0" rIns="0" bIns="0" rtlCol="0"/>
            <a:lstStyle/>
            <a:p>
              <a:endParaRPr/>
            </a:p>
          </p:txBody>
        </p:sp>
        <p:pic>
          <p:nvPicPr>
            <p:cNvPr id="37" name="object 37"/>
            <p:cNvPicPr/>
            <p:nvPr/>
          </p:nvPicPr>
          <p:blipFill>
            <a:blip r:embed="rId15" cstate="print"/>
            <a:stretch>
              <a:fillRect/>
            </a:stretch>
          </p:blipFill>
          <p:spPr>
            <a:xfrm>
              <a:off x="3366954" y="2500360"/>
              <a:ext cx="241859" cy="219204"/>
            </a:xfrm>
            <a:prstGeom prst="rect">
              <a:avLst/>
            </a:prstGeom>
          </p:spPr>
        </p:pic>
      </p:grpSp>
      <p:sp>
        <p:nvSpPr>
          <p:cNvPr id="38" name="object 38"/>
          <p:cNvSpPr txBox="1"/>
          <p:nvPr/>
        </p:nvSpPr>
        <p:spPr>
          <a:xfrm>
            <a:off x="2776232" y="2455638"/>
            <a:ext cx="538480" cy="128270"/>
          </a:xfrm>
          <a:prstGeom prst="rect">
            <a:avLst/>
          </a:prstGeom>
        </p:spPr>
        <p:txBody>
          <a:bodyPr vert="horz" wrap="square" lIns="0" tIns="15240" rIns="0" bIns="0" rtlCol="0">
            <a:spAutoFit/>
          </a:bodyPr>
          <a:lstStyle/>
          <a:p>
            <a:pPr marL="12700">
              <a:lnSpc>
                <a:spcPct val="100000"/>
              </a:lnSpc>
              <a:spcBef>
                <a:spcPts val="120"/>
              </a:spcBef>
            </a:pPr>
            <a:r>
              <a:rPr sz="650" i="1" spc="-10" dirty="0">
                <a:solidFill>
                  <a:srgbClr val="181B1F"/>
                </a:solidFill>
                <a:latin typeface="Arial"/>
                <a:cs typeface="Arial"/>
              </a:rPr>
              <a:t>Unidirectional</a:t>
            </a:r>
            <a:endParaRPr sz="650">
              <a:latin typeface="Arial"/>
              <a:cs typeface="Arial"/>
            </a:endParaRPr>
          </a:p>
        </p:txBody>
      </p:sp>
      <p:grpSp>
        <p:nvGrpSpPr>
          <p:cNvPr id="39" name="object 39"/>
          <p:cNvGrpSpPr/>
          <p:nvPr/>
        </p:nvGrpSpPr>
        <p:grpSpPr>
          <a:xfrm>
            <a:off x="2421009" y="1659652"/>
            <a:ext cx="1179195" cy="248920"/>
            <a:chOff x="2421009" y="1659652"/>
            <a:chExt cx="1179195" cy="248920"/>
          </a:xfrm>
        </p:grpSpPr>
        <p:pic>
          <p:nvPicPr>
            <p:cNvPr id="40" name="object 40"/>
            <p:cNvPicPr/>
            <p:nvPr/>
          </p:nvPicPr>
          <p:blipFill>
            <a:blip r:embed="rId16" cstate="print"/>
            <a:stretch>
              <a:fillRect/>
            </a:stretch>
          </p:blipFill>
          <p:spPr>
            <a:xfrm>
              <a:off x="2421009" y="1659652"/>
              <a:ext cx="241863" cy="248501"/>
            </a:xfrm>
            <a:prstGeom prst="rect">
              <a:avLst/>
            </a:prstGeom>
          </p:spPr>
        </p:pic>
        <p:sp>
          <p:nvSpPr>
            <p:cNvPr id="41" name="object 41"/>
            <p:cNvSpPr/>
            <p:nvPr/>
          </p:nvSpPr>
          <p:spPr>
            <a:xfrm>
              <a:off x="2743140" y="1745702"/>
              <a:ext cx="493395" cy="0"/>
            </a:xfrm>
            <a:custGeom>
              <a:avLst/>
              <a:gdLst/>
              <a:ahLst/>
              <a:cxnLst/>
              <a:rect l="l" t="t" r="r" b="b"/>
              <a:pathLst>
                <a:path w="493394">
                  <a:moveTo>
                    <a:pt x="0" y="0"/>
                  </a:moveTo>
                  <a:lnTo>
                    <a:pt x="493077" y="0"/>
                  </a:lnTo>
                </a:path>
              </a:pathLst>
            </a:custGeom>
            <a:ln w="19050">
              <a:solidFill>
                <a:srgbClr val="181B1F"/>
              </a:solidFill>
            </a:ln>
          </p:spPr>
          <p:txBody>
            <a:bodyPr wrap="square" lIns="0" tIns="0" rIns="0" bIns="0" rtlCol="0"/>
            <a:lstStyle/>
            <a:p>
              <a:endParaRPr/>
            </a:p>
          </p:txBody>
        </p:sp>
        <p:sp>
          <p:nvSpPr>
            <p:cNvPr id="42" name="object 42"/>
            <p:cNvSpPr/>
            <p:nvPr/>
          </p:nvSpPr>
          <p:spPr>
            <a:xfrm>
              <a:off x="3223524" y="1707599"/>
              <a:ext cx="76200" cy="76200"/>
            </a:xfrm>
            <a:custGeom>
              <a:avLst/>
              <a:gdLst/>
              <a:ahLst/>
              <a:cxnLst/>
              <a:rect l="l" t="t" r="r" b="b"/>
              <a:pathLst>
                <a:path w="76200" h="76200">
                  <a:moveTo>
                    <a:pt x="0" y="0"/>
                  </a:moveTo>
                  <a:lnTo>
                    <a:pt x="0" y="76200"/>
                  </a:lnTo>
                  <a:lnTo>
                    <a:pt x="76200" y="38100"/>
                  </a:lnTo>
                  <a:lnTo>
                    <a:pt x="0" y="0"/>
                  </a:lnTo>
                  <a:close/>
                </a:path>
              </a:pathLst>
            </a:custGeom>
            <a:solidFill>
              <a:srgbClr val="181B1F"/>
            </a:solidFill>
          </p:spPr>
          <p:txBody>
            <a:bodyPr wrap="square" lIns="0" tIns="0" rIns="0" bIns="0" rtlCol="0"/>
            <a:lstStyle/>
            <a:p>
              <a:endParaRPr/>
            </a:p>
          </p:txBody>
        </p:sp>
        <p:sp>
          <p:nvSpPr>
            <p:cNvPr id="43" name="object 43"/>
            <p:cNvSpPr/>
            <p:nvPr/>
          </p:nvSpPr>
          <p:spPr>
            <a:xfrm>
              <a:off x="2793996" y="1841557"/>
              <a:ext cx="506095" cy="0"/>
            </a:xfrm>
            <a:custGeom>
              <a:avLst/>
              <a:gdLst/>
              <a:ahLst/>
              <a:cxnLst/>
              <a:rect l="l" t="t" r="r" b="b"/>
              <a:pathLst>
                <a:path w="506095">
                  <a:moveTo>
                    <a:pt x="505726" y="0"/>
                  </a:moveTo>
                  <a:lnTo>
                    <a:pt x="0" y="0"/>
                  </a:lnTo>
                </a:path>
              </a:pathLst>
            </a:custGeom>
            <a:ln w="19050">
              <a:solidFill>
                <a:srgbClr val="181B1F"/>
              </a:solidFill>
            </a:ln>
          </p:spPr>
          <p:txBody>
            <a:bodyPr wrap="square" lIns="0" tIns="0" rIns="0" bIns="0" rtlCol="0"/>
            <a:lstStyle/>
            <a:p>
              <a:endParaRPr/>
            </a:p>
          </p:txBody>
        </p:sp>
        <p:sp>
          <p:nvSpPr>
            <p:cNvPr id="44" name="object 44"/>
            <p:cNvSpPr/>
            <p:nvPr/>
          </p:nvSpPr>
          <p:spPr>
            <a:xfrm>
              <a:off x="2730488" y="1803454"/>
              <a:ext cx="76200" cy="76200"/>
            </a:xfrm>
            <a:custGeom>
              <a:avLst/>
              <a:gdLst/>
              <a:ahLst/>
              <a:cxnLst/>
              <a:rect l="l" t="t" r="r" b="b"/>
              <a:pathLst>
                <a:path w="76200" h="76200">
                  <a:moveTo>
                    <a:pt x="76200" y="0"/>
                  </a:moveTo>
                  <a:lnTo>
                    <a:pt x="0" y="38100"/>
                  </a:lnTo>
                  <a:lnTo>
                    <a:pt x="76200" y="76200"/>
                  </a:lnTo>
                  <a:lnTo>
                    <a:pt x="76200" y="0"/>
                  </a:lnTo>
                  <a:close/>
                </a:path>
              </a:pathLst>
            </a:custGeom>
            <a:solidFill>
              <a:srgbClr val="181B1F"/>
            </a:solidFill>
          </p:spPr>
          <p:txBody>
            <a:bodyPr wrap="square" lIns="0" tIns="0" rIns="0" bIns="0" rtlCol="0"/>
            <a:lstStyle/>
            <a:p>
              <a:endParaRPr/>
            </a:p>
          </p:txBody>
        </p:sp>
        <p:pic>
          <p:nvPicPr>
            <p:cNvPr id="45" name="object 45"/>
            <p:cNvPicPr/>
            <p:nvPr/>
          </p:nvPicPr>
          <p:blipFill>
            <a:blip r:embed="rId17" cstate="print"/>
            <a:stretch>
              <a:fillRect/>
            </a:stretch>
          </p:blipFill>
          <p:spPr>
            <a:xfrm>
              <a:off x="3358121" y="1675923"/>
              <a:ext cx="241859" cy="219205"/>
            </a:xfrm>
            <a:prstGeom prst="rect">
              <a:avLst/>
            </a:prstGeom>
          </p:spPr>
        </p:pic>
      </p:grpSp>
      <p:sp>
        <p:nvSpPr>
          <p:cNvPr id="46" name="object 46"/>
          <p:cNvSpPr txBox="1"/>
          <p:nvPr/>
        </p:nvSpPr>
        <p:spPr>
          <a:xfrm>
            <a:off x="2748541" y="1581563"/>
            <a:ext cx="513715" cy="128270"/>
          </a:xfrm>
          <a:prstGeom prst="rect">
            <a:avLst/>
          </a:prstGeom>
        </p:spPr>
        <p:txBody>
          <a:bodyPr vert="horz" wrap="square" lIns="0" tIns="15240" rIns="0" bIns="0" rtlCol="0">
            <a:spAutoFit/>
          </a:bodyPr>
          <a:lstStyle/>
          <a:p>
            <a:pPr marL="12700">
              <a:lnSpc>
                <a:spcPct val="100000"/>
              </a:lnSpc>
              <a:spcBef>
                <a:spcPts val="120"/>
              </a:spcBef>
            </a:pPr>
            <a:r>
              <a:rPr sz="650" i="1" spc="-10" dirty="0">
                <a:solidFill>
                  <a:srgbClr val="181B1F"/>
                </a:solidFill>
                <a:latin typeface="Arial"/>
                <a:cs typeface="Arial"/>
              </a:rPr>
              <a:t>Bi-directional</a:t>
            </a:r>
            <a:endParaRPr sz="650">
              <a:latin typeface="Arial"/>
              <a:cs typeface="Arial"/>
            </a:endParaRPr>
          </a:p>
        </p:txBody>
      </p:sp>
      <p:grpSp>
        <p:nvGrpSpPr>
          <p:cNvPr id="47" name="object 47"/>
          <p:cNvGrpSpPr/>
          <p:nvPr/>
        </p:nvGrpSpPr>
        <p:grpSpPr>
          <a:xfrm>
            <a:off x="6091594" y="1588245"/>
            <a:ext cx="1501775" cy="1038225"/>
            <a:chOff x="6091594" y="1588245"/>
            <a:chExt cx="1501775" cy="1038225"/>
          </a:xfrm>
        </p:grpSpPr>
        <p:pic>
          <p:nvPicPr>
            <p:cNvPr id="48" name="object 48"/>
            <p:cNvPicPr/>
            <p:nvPr/>
          </p:nvPicPr>
          <p:blipFill>
            <a:blip r:embed="rId18" cstate="print"/>
            <a:stretch>
              <a:fillRect/>
            </a:stretch>
          </p:blipFill>
          <p:spPr>
            <a:xfrm>
              <a:off x="6092774" y="1588245"/>
              <a:ext cx="187765" cy="188988"/>
            </a:xfrm>
            <a:prstGeom prst="rect">
              <a:avLst/>
            </a:prstGeom>
          </p:spPr>
        </p:pic>
        <p:pic>
          <p:nvPicPr>
            <p:cNvPr id="49" name="object 49"/>
            <p:cNvPicPr/>
            <p:nvPr/>
          </p:nvPicPr>
          <p:blipFill>
            <a:blip r:embed="rId19" cstate="print"/>
            <a:stretch>
              <a:fillRect/>
            </a:stretch>
          </p:blipFill>
          <p:spPr>
            <a:xfrm>
              <a:off x="6757244" y="1588245"/>
              <a:ext cx="189001" cy="188988"/>
            </a:xfrm>
            <a:prstGeom prst="rect">
              <a:avLst/>
            </a:prstGeom>
          </p:spPr>
        </p:pic>
        <p:pic>
          <p:nvPicPr>
            <p:cNvPr id="50" name="object 50"/>
            <p:cNvPicPr/>
            <p:nvPr/>
          </p:nvPicPr>
          <p:blipFill>
            <a:blip r:embed="rId20" cstate="print"/>
            <a:stretch>
              <a:fillRect/>
            </a:stretch>
          </p:blipFill>
          <p:spPr>
            <a:xfrm>
              <a:off x="6091594" y="2436991"/>
              <a:ext cx="188945" cy="188944"/>
            </a:xfrm>
            <a:prstGeom prst="rect">
              <a:avLst/>
            </a:prstGeom>
          </p:spPr>
        </p:pic>
        <p:pic>
          <p:nvPicPr>
            <p:cNvPr id="51" name="object 51"/>
            <p:cNvPicPr/>
            <p:nvPr/>
          </p:nvPicPr>
          <p:blipFill>
            <a:blip r:embed="rId21" cstate="print"/>
            <a:stretch>
              <a:fillRect/>
            </a:stretch>
          </p:blipFill>
          <p:spPr>
            <a:xfrm>
              <a:off x="6757244" y="2436991"/>
              <a:ext cx="189001" cy="188988"/>
            </a:xfrm>
            <a:prstGeom prst="rect">
              <a:avLst/>
            </a:prstGeom>
          </p:spPr>
        </p:pic>
        <p:pic>
          <p:nvPicPr>
            <p:cNvPr id="52" name="object 52"/>
            <p:cNvPicPr/>
            <p:nvPr/>
          </p:nvPicPr>
          <p:blipFill>
            <a:blip r:embed="rId22" cstate="print"/>
            <a:stretch>
              <a:fillRect/>
            </a:stretch>
          </p:blipFill>
          <p:spPr>
            <a:xfrm>
              <a:off x="7404014" y="2436990"/>
              <a:ext cx="188995" cy="188997"/>
            </a:xfrm>
            <a:prstGeom prst="rect">
              <a:avLst/>
            </a:prstGeom>
          </p:spPr>
        </p:pic>
      </p:grpSp>
      <p:sp>
        <p:nvSpPr>
          <p:cNvPr id="53" name="object 53"/>
          <p:cNvSpPr txBox="1"/>
          <p:nvPr/>
        </p:nvSpPr>
        <p:spPr>
          <a:xfrm>
            <a:off x="6622871" y="1854865"/>
            <a:ext cx="459740" cy="243204"/>
          </a:xfrm>
          <a:prstGeom prst="rect">
            <a:avLst/>
          </a:prstGeom>
        </p:spPr>
        <p:txBody>
          <a:bodyPr vert="horz" wrap="square" lIns="0" tIns="13335" rIns="0" bIns="0" rtlCol="0">
            <a:spAutoFit/>
          </a:bodyPr>
          <a:lstStyle/>
          <a:p>
            <a:pPr algn="ctr">
              <a:lnSpc>
                <a:spcPts val="850"/>
              </a:lnSpc>
              <a:spcBef>
                <a:spcPts val="105"/>
              </a:spcBef>
            </a:pPr>
            <a:r>
              <a:rPr sz="750" b="1" i="1" spc="-20" dirty="0">
                <a:solidFill>
                  <a:srgbClr val="9F23E1"/>
                </a:solidFill>
                <a:latin typeface="Arial"/>
                <a:cs typeface="Arial"/>
              </a:rPr>
              <a:t>100%</a:t>
            </a:r>
            <a:endParaRPr sz="750">
              <a:latin typeface="Arial"/>
              <a:cs typeface="Arial"/>
            </a:endParaRPr>
          </a:p>
          <a:p>
            <a:pPr algn="ctr">
              <a:lnSpc>
                <a:spcPts val="850"/>
              </a:lnSpc>
            </a:pPr>
            <a:r>
              <a:rPr sz="750" b="1" i="1" spc="-10" dirty="0">
                <a:solidFill>
                  <a:srgbClr val="9F23E1"/>
                </a:solidFill>
                <a:latin typeface="Arial"/>
                <a:cs typeface="Arial"/>
              </a:rPr>
              <a:t>Accounts</a:t>
            </a:r>
            <a:endParaRPr sz="750">
              <a:latin typeface="Arial"/>
              <a:cs typeface="Arial"/>
            </a:endParaRPr>
          </a:p>
        </p:txBody>
      </p:sp>
      <p:sp>
        <p:nvSpPr>
          <p:cNvPr id="54" name="object 54"/>
          <p:cNvSpPr txBox="1"/>
          <p:nvPr/>
        </p:nvSpPr>
        <p:spPr>
          <a:xfrm>
            <a:off x="5957124" y="1854865"/>
            <a:ext cx="459740" cy="243204"/>
          </a:xfrm>
          <a:prstGeom prst="rect">
            <a:avLst/>
          </a:prstGeom>
        </p:spPr>
        <p:txBody>
          <a:bodyPr vert="horz" wrap="square" lIns="0" tIns="13335" rIns="0" bIns="0" rtlCol="0">
            <a:spAutoFit/>
          </a:bodyPr>
          <a:lstStyle/>
          <a:p>
            <a:pPr marL="1270" algn="ctr">
              <a:lnSpc>
                <a:spcPts val="850"/>
              </a:lnSpc>
              <a:spcBef>
                <a:spcPts val="105"/>
              </a:spcBef>
            </a:pPr>
            <a:r>
              <a:rPr sz="750" b="1" i="1" spc="-25" dirty="0">
                <a:solidFill>
                  <a:srgbClr val="9F23E1"/>
                </a:solidFill>
                <a:latin typeface="Arial"/>
                <a:cs typeface="Arial"/>
              </a:rPr>
              <a:t>51%</a:t>
            </a:r>
            <a:endParaRPr sz="750">
              <a:latin typeface="Arial"/>
              <a:cs typeface="Arial"/>
            </a:endParaRPr>
          </a:p>
          <a:p>
            <a:pPr algn="ctr">
              <a:lnSpc>
                <a:spcPts val="850"/>
              </a:lnSpc>
            </a:pPr>
            <a:r>
              <a:rPr sz="750" b="1" i="1" spc="-10" dirty="0">
                <a:solidFill>
                  <a:srgbClr val="9F23E1"/>
                </a:solidFill>
                <a:latin typeface="Arial"/>
                <a:cs typeface="Arial"/>
              </a:rPr>
              <a:t>Accounts</a:t>
            </a:r>
            <a:endParaRPr sz="750">
              <a:latin typeface="Arial"/>
              <a:cs typeface="Arial"/>
            </a:endParaRPr>
          </a:p>
        </p:txBody>
      </p:sp>
      <p:sp>
        <p:nvSpPr>
          <p:cNvPr id="55" name="object 55"/>
          <p:cNvSpPr txBox="1"/>
          <p:nvPr/>
        </p:nvSpPr>
        <p:spPr>
          <a:xfrm>
            <a:off x="7269608" y="1854865"/>
            <a:ext cx="459740" cy="243204"/>
          </a:xfrm>
          <a:prstGeom prst="rect">
            <a:avLst/>
          </a:prstGeom>
        </p:spPr>
        <p:txBody>
          <a:bodyPr vert="horz" wrap="square" lIns="0" tIns="13335" rIns="0" bIns="0" rtlCol="0">
            <a:spAutoFit/>
          </a:bodyPr>
          <a:lstStyle/>
          <a:p>
            <a:pPr marL="1270" algn="ctr">
              <a:lnSpc>
                <a:spcPts val="850"/>
              </a:lnSpc>
              <a:spcBef>
                <a:spcPts val="105"/>
              </a:spcBef>
            </a:pPr>
            <a:r>
              <a:rPr sz="750" b="1" i="1" spc="-25" dirty="0">
                <a:solidFill>
                  <a:srgbClr val="9F23E1"/>
                </a:solidFill>
                <a:latin typeface="Arial"/>
                <a:cs typeface="Arial"/>
              </a:rPr>
              <a:t>56%</a:t>
            </a:r>
            <a:endParaRPr sz="750">
              <a:latin typeface="Arial"/>
              <a:cs typeface="Arial"/>
            </a:endParaRPr>
          </a:p>
          <a:p>
            <a:pPr algn="ctr">
              <a:lnSpc>
                <a:spcPts val="850"/>
              </a:lnSpc>
            </a:pPr>
            <a:r>
              <a:rPr sz="750" b="1" i="1" spc="-10" dirty="0">
                <a:solidFill>
                  <a:srgbClr val="9F23E1"/>
                </a:solidFill>
                <a:latin typeface="Arial"/>
                <a:cs typeface="Arial"/>
              </a:rPr>
              <a:t>Accounts</a:t>
            </a:r>
            <a:endParaRPr sz="750">
              <a:latin typeface="Arial"/>
              <a:cs typeface="Arial"/>
            </a:endParaRPr>
          </a:p>
        </p:txBody>
      </p:sp>
      <p:sp>
        <p:nvSpPr>
          <p:cNvPr id="56" name="object 56"/>
          <p:cNvSpPr txBox="1"/>
          <p:nvPr/>
        </p:nvSpPr>
        <p:spPr>
          <a:xfrm>
            <a:off x="6622775" y="2686713"/>
            <a:ext cx="459740" cy="243204"/>
          </a:xfrm>
          <a:prstGeom prst="rect">
            <a:avLst/>
          </a:prstGeom>
        </p:spPr>
        <p:txBody>
          <a:bodyPr vert="horz" wrap="square" lIns="0" tIns="13335" rIns="0" bIns="0" rtlCol="0">
            <a:spAutoFit/>
          </a:bodyPr>
          <a:lstStyle/>
          <a:p>
            <a:pPr marR="16510" algn="ctr">
              <a:lnSpc>
                <a:spcPts val="850"/>
              </a:lnSpc>
              <a:spcBef>
                <a:spcPts val="105"/>
              </a:spcBef>
            </a:pPr>
            <a:r>
              <a:rPr sz="750" b="1" i="1" spc="-25" dirty="0">
                <a:solidFill>
                  <a:srgbClr val="CA0092"/>
                </a:solidFill>
                <a:latin typeface="Arial"/>
                <a:cs typeface="Arial"/>
              </a:rPr>
              <a:t>0%</a:t>
            </a:r>
            <a:endParaRPr sz="750">
              <a:latin typeface="Arial"/>
              <a:cs typeface="Arial"/>
            </a:endParaRPr>
          </a:p>
          <a:p>
            <a:pPr algn="ctr">
              <a:lnSpc>
                <a:spcPts val="850"/>
              </a:lnSpc>
            </a:pPr>
            <a:r>
              <a:rPr sz="750" b="1" i="1" spc="-10" dirty="0">
                <a:solidFill>
                  <a:srgbClr val="CA0092"/>
                </a:solidFill>
                <a:latin typeface="Arial"/>
                <a:cs typeface="Arial"/>
              </a:rPr>
              <a:t>Accounts</a:t>
            </a:r>
            <a:endParaRPr sz="750">
              <a:latin typeface="Arial"/>
              <a:cs typeface="Arial"/>
            </a:endParaRPr>
          </a:p>
        </p:txBody>
      </p:sp>
      <p:sp>
        <p:nvSpPr>
          <p:cNvPr id="57" name="object 57"/>
          <p:cNvSpPr txBox="1"/>
          <p:nvPr/>
        </p:nvSpPr>
        <p:spPr>
          <a:xfrm>
            <a:off x="5943298" y="2686713"/>
            <a:ext cx="459740" cy="243204"/>
          </a:xfrm>
          <a:prstGeom prst="rect">
            <a:avLst/>
          </a:prstGeom>
        </p:spPr>
        <p:txBody>
          <a:bodyPr vert="horz" wrap="square" lIns="0" tIns="13335" rIns="0" bIns="0" rtlCol="0">
            <a:spAutoFit/>
          </a:bodyPr>
          <a:lstStyle/>
          <a:p>
            <a:pPr marL="1270" algn="ctr">
              <a:lnSpc>
                <a:spcPts val="850"/>
              </a:lnSpc>
              <a:spcBef>
                <a:spcPts val="105"/>
              </a:spcBef>
            </a:pPr>
            <a:r>
              <a:rPr sz="750" b="1" i="1" spc="-25" dirty="0">
                <a:solidFill>
                  <a:srgbClr val="CA0092"/>
                </a:solidFill>
                <a:latin typeface="Arial"/>
                <a:cs typeface="Arial"/>
              </a:rPr>
              <a:t>43%</a:t>
            </a:r>
            <a:endParaRPr sz="750">
              <a:latin typeface="Arial"/>
              <a:cs typeface="Arial"/>
            </a:endParaRPr>
          </a:p>
          <a:p>
            <a:pPr algn="ctr">
              <a:lnSpc>
                <a:spcPts val="850"/>
              </a:lnSpc>
            </a:pPr>
            <a:r>
              <a:rPr sz="750" b="1" i="1" spc="-10" dirty="0">
                <a:solidFill>
                  <a:srgbClr val="CA0092"/>
                </a:solidFill>
                <a:latin typeface="Arial"/>
                <a:cs typeface="Arial"/>
              </a:rPr>
              <a:t>Accounts</a:t>
            </a:r>
            <a:endParaRPr sz="750">
              <a:latin typeface="Arial"/>
              <a:cs typeface="Arial"/>
            </a:endParaRPr>
          </a:p>
        </p:txBody>
      </p:sp>
      <p:sp>
        <p:nvSpPr>
          <p:cNvPr id="58" name="object 58"/>
          <p:cNvSpPr txBox="1"/>
          <p:nvPr/>
        </p:nvSpPr>
        <p:spPr>
          <a:xfrm>
            <a:off x="7269512" y="2686713"/>
            <a:ext cx="459740" cy="243204"/>
          </a:xfrm>
          <a:prstGeom prst="rect">
            <a:avLst/>
          </a:prstGeom>
        </p:spPr>
        <p:txBody>
          <a:bodyPr vert="horz" wrap="square" lIns="0" tIns="13335" rIns="0" bIns="0" rtlCol="0">
            <a:spAutoFit/>
          </a:bodyPr>
          <a:lstStyle/>
          <a:p>
            <a:pPr marL="1270" algn="ctr">
              <a:lnSpc>
                <a:spcPts val="850"/>
              </a:lnSpc>
              <a:spcBef>
                <a:spcPts val="105"/>
              </a:spcBef>
            </a:pPr>
            <a:r>
              <a:rPr sz="750" b="1" i="1" spc="-25" dirty="0">
                <a:solidFill>
                  <a:srgbClr val="CA0092"/>
                </a:solidFill>
                <a:latin typeface="Arial"/>
                <a:cs typeface="Arial"/>
              </a:rPr>
              <a:t>44%</a:t>
            </a:r>
            <a:endParaRPr sz="750">
              <a:latin typeface="Arial"/>
              <a:cs typeface="Arial"/>
            </a:endParaRPr>
          </a:p>
          <a:p>
            <a:pPr algn="ctr">
              <a:lnSpc>
                <a:spcPts val="850"/>
              </a:lnSpc>
            </a:pPr>
            <a:r>
              <a:rPr sz="750" b="1" i="1" spc="-10" dirty="0">
                <a:solidFill>
                  <a:srgbClr val="CA0092"/>
                </a:solidFill>
                <a:latin typeface="Arial"/>
                <a:cs typeface="Arial"/>
              </a:rPr>
              <a:t>Accounts</a:t>
            </a:r>
            <a:endParaRPr sz="750">
              <a:latin typeface="Arial"/>
              <a:cs typeface="Arial"/>
            </a:endParaRPr>
          </a:p>
        </p:txBody>
      </p:sp>
      <p:grpSp>
        <p:nvGrpSpPr>
          <p:cNvPr id="59" name="object 59"/>
          <p:cNvGrpSpPr/>
          <p:nvPr/>
        </p:nvGrpSpPr>
        <p:grpSpPr>
          <a:xfrm>
            <a:off x="5912992" y="1193380"/>
            <a:ext cx="1868805" cy="172720"/>
            <a:chOff x="5912992" y="1193380"/>
            <a:chExt cx="1868805" cy="172720"/>
          </a:xfrm>
        </p:grpSpPr>
        <p:pic>
          <p:nvPicPr>
            <p:cNvPr id="60" name="object 60"/>
            <p:cNvPicPr/>
            <p:nvPr/>
          </p:nvPicPr>
          <p:blipFill>
            <a:blip r:embed="rId23" cstate="print"/>
            <a:stretch>
              <a:fillRect/>
            </a:stretch>
          </p:blipFill>
          <p:spPr>
            <a:xfrm>
              <a:off x="5912992" y="1210805"/>
              <a:ext cx="537489" cy="154762"/>
            </a:xfrm>
            <a:prstGeom prst="rect">
              <a:avLst/>
            </a:prstGeom>
          </p:spPr>
        </p:pic>
        <p:pic>
          <p:nvPicPr>
            <p:cNvPr id="61" name="object 61"/>
            <p:cNvPicPr/>
            <p:nvPr/>
          </p:nvPicPr>
          <p:blipFill>
            <a:blip r:embed="rId24" cstate="print"/>
            <a:stretch>
              <a:fillRect/>
            </a:stretch>
          </p:blipFill>
          <p:spPr>
            <a:xfrm>
              <a:off x="6601053" y="1193380"/>
              <a:ext cx="485254" cy="166408"/>
            </a:xfrm>
            <a:prstGeom prst="rect">
              <a:avLst/>
            </a:prstGeom>
          </p:spPr>
        </p:pic>
        <p:pic>
          <p:nvPicPr>
            <p:cNvPr id="62" name="object 62"/>
            <p:cNvPicPr/>
            <p:nvPr/>
          </p:nvPicPr>
          <p:blipFill>
            <a:blip r:embed="rId25" cstate="print"/>
            <a:stretch>
              <a:fillRect/>
            </a:stretch>
          </p:blipFill>
          <p:spPr>
            <a:xfrm>
              <a:off x="7258418" y="1194041"/>
              <a:ext cx="523062" cy="170243"/>
            </a:xfrm>
            <a:prstGeom prst="rect">
              <a:avLst/>
            </a:prstGeom>
          </p:spPr>
        </p:pic>
      </p:grpSp>
      <p:sp>
        <p:nvSpPr>
          <p:cNvPr id="63" name="object 63"/>
          <p:cNvSpPr/>
          <p:nvPr/>
        </p:nvSpPr>
        <p:spPr>
          <a:xfrm>
            <a:off x="556705" y="4192037"/>
            <a:ext cx="8180070" cy="401320"/>
          </a:xfrm>
          <a:custGeom>
            <a:avLst/>
            <a:gdLst/>
            <a:ahLst/>
            <a:cxnLst/>
            <a:rect l="l" t="t" r="r" b="b"/>
            <a:pathLst>
              <a:path w="8180070" h="401320">
                <a:moveTo>
                  <a:pt x="8180044" y="0"/>
                </a:moveTo>
                <a:lnTo>
                  <a:pt x="200469" y="0"/>
                </a:lnTo>
                <a:lnTo>
                  <a:pt x="154502" y="5294"/>
                </a:lnTo>
                <a:lnTo>
                  <a:pt x="112307" y="20375"/>
                </a:lnTo>
                <a:lnTo>
                  <a:pt x="75085" y="44040"/>
                </a:lnTo>
                <a:lnTo>
                  <a:pt x="44040" y="75085"/>
                </a:lnTo>
                <a:lnTo>
                  <a:pt x="20375" y="112307"/>
                </a:lnTo>
                <a:lnTo>
                  <a:pt x="5294" y="154502"/>
                </a:lnTo>
                <a:lnTo>
                  <a:pt x="0" y="200469"/>
                </a:lnTo>
                <a:lnTo>
                  <a:pt x="0" y="400926"/>
                </a:lnTo>
                <a:lnTo>
                  <a:pt x="7979575" y="400939"/>
                </a:lnTo>
                <a:lnTo>
                  <a:pt x="8025541" y="395644"/>
                </a:lnTo>
                <a:lnTo>
                  <a:pt x="8067737" y="380563"/>
                </a:lnTo>
                <a:lnTo>
                  <a:pt x="8104959" y="356898"/>
                </a:lnTo>
                <a:lnTo>
                  <a:pt x="8136004" y="325853"/>
                </a:lnTo>
                <a:lnTo>
                  <a:pt x="8159669" y="288631"/>
                </a:lnTo>
                <a:lnTo>
                  <a:pt x="8174750" y="246436"/>
                </a:lnTo>
                <a:lnTo>
                  <a:pt x="8180044" y="200469"/>
                </a:lnTo>
                <a:lnTo>
                  <a:pt x="8180044" y="0"/>
                </a:lnTo>
                <a:close/>
              </a:path>
            </a:pathLst>
          </a:custGeom>
          <a:solidFill>
            <a:srgbClr val="B3D5F0">
              <a:alpha val="39605"/>
            </a:srgbClr>
          </a:solidFill>
        </p:spPr>
        <p:txBody>
          <a:bodyPr wrap="square" lIns="0" tIns="0" rIns="0" bIns="0" rtlCol="0"/>
          <a:lstStyle/>
          <a:p>
            <a:endParaRPr/>
          </a:p>
        </p:txBody>
      </p:sp>
      <p:sp>
        <p:nvSpPr>
          <p:cNvPr id="64" name="object 64"/>
          <p:cNvSpPr txBox="1"/>
          <p:nvPr/>
        </p:nvSpPr>
        <p:spPr>
          <a:xfrm>
            <a:off x="699095" y="3679415"/>
            <a:ext cx="7399655" cy="859790"/>
          </a:xfrm>
          <a:prstGeom prst="rect">
            <a:avLst/>
          </a:prstGeom>
        </p:spPr>
        <p:txBody>
          <a:bodyPr vert="horz" wrap="square" lIns="0" tIns="13335" rIns="0" bIns="0" rtlCol="0">
            <a:spAutoFit/>
          </a:bodyPr>
          <a:lstStyle/>
          <a:p>
            <a:pPr marL="1747520">
              <a:lnSpc>
                <a:spcPct val="100000"/>
              </a:lnSpc>
              <a:spcBef>
                <a:spcPts val="105"/>
              </a:spcBef>
              <a:tabLst>
                <a:tab pos="2569845" algn="l"/>
              </a:tabLst>
            </a:pPr>
            <a:r>
              <a:rPr sz="750" spc="-25" dirty="0">
                <a:solidFill>
                  <a:srgbClr val="D40055"/>
                </a:solidFill>
                <a:latin typeface="Arial"/>
                <a:cs typeface="Arial"/>
              </a:rPr>
              <a:t>EHR</a:t>
            </a:r>
            <a:r>
              <a:rPr sz="750" dirty="0">
                <a:solidFill>
                  <a:srgbClr val="D40055"/>
                </a:solidFill>
                <a:latin typeface="Arial"/>
                <a:cs typeface="Arial"/>
              </a:rPr>
              <a:t>	</a:t>
            </a:r>
            <a:r>
              <a:rPr sz="750" spc="-10" dirty="0">
                <a:solidFill>
                  <a:srgbClr val="D40055"/>
                </a:solidFill>
                <a:latin typeface="Arial"/>
                <a:cs typeface="Arial"/>
              </a:rPr>
              <a:t>Pathways</a:t>
            </a:r>
            <a:endParaRPr sz="750">
              <a:latin typeface="Arial"/>
              <a:cs typeface="Arial"/>
            </a:endParaRPr>
          </a:p>
          <a:p>
            <a:pPr marL="12700">
              <a:lnSpc>
                <a:spcPct val="100000"/>
              </a:lnSpc>
              <a:spcBef>
                <a:spcPts val="830"/>
              </a:spcBef>
            </a:pPr>
            <a:r>
              <a:rPr sz="700" i="1" dirty="0">
                <a:solidFill>
                  <a:srgbClr val="7E7E7E"/>
                </a:solidFill>
                <a:latin typeface="Arial"/>
                <a:cs typeface="Arial"/>
              </a:rPr>
              <a:t>Examples:</a:t>
            </a:r>
            <a:r>
              <a:rPr sz="700" i="1" spc="70" dirty="0">
                <a:solidFill>
                  <a:srgbClr val="7E7E7E"/>
                </a:solidFill>
                <a:latin typeface="Arial"/>
                <a:cs typeface="Arial"/>
              </a:rPr>
              <a:t> </a:t>
            </a:r>
            <a:r>
              <a:rPr sz="700" i="1" dirty="0">
                <a:solidFill>
                  <a:srgbClr val="7E7E7E"/>
                </a:solidFill>
                <a:latin typeface="Arial"/>
                <a:cs typeface="Arial"/>
              </a:rPr>
              <a:t>Payer</a:t>
            </a:r>
            <a:r>
              <a:rPr sz="700" i="1" spc="35" dirty="0">
                <a:solidFill>
                  <a:srgbClr val="7E7E7E"/>
                </a:solidFill>
                <a:latin typeface="Arial"/>
                <a:cs typeface="Arial"/>
              </a:rPr>
              <a:t> </a:t>
            </a:r>
            <a:r>
              <a:rPr sz="700" i="1" dirty="0">
                <a:solidFill>
                  <a:srgbClr val="7E7E7E"/>
                </a:solidFill>
                <a:latin typeface="Arial"/>
                <a:cs typeface="Arial"/>
              </a:rPr>
              <a:t>pathways</a:t>
            </a:r>
            <a:r>
              <a:rPr sz="700" i="1" spc="75" dirty="0">
                <a:solidFill>
                  <a:srgbClr val="7E7E7E"/>
                </a:solidFill>
                <a:latin typeface="Arial"/>
                <a:cs typeface="Arial"/>
              </a:rPr>
              <a:t> </a:t>
            </a:r>
            <a:r>
              <a:rPr sz="700" i="1" dirty="0">
                <a:solidFill>
                  <a:srgbClr val="7E7E7E"/>
                </a:solidFill>
                <a:latin typeface="Arial"/>
                <a:cs typeface="Arial"/>
              </a:rPr>
              <a:t>(Carelon,</a:t>
            </a:r>
            <a:r>
              <a:rPr sz="700" i="1" spc="25" dirty="0">
                <a:solidFill>
                  <a:srgbClr val="7E7E7E"/>
                </a:solidFill>
                <a:latin typeface="Arial"/>
                <a:cs typeface="Arial"/>
              </a:rPr>
              <a:t> </a:t>
            </a:r>
            <a:r>
              <a:rPr sz="700" i="1" dirty="0">
                <a:solidFill>
                  <a:srgbClr val="7E7E7E"/>
                </a:solidFill>
                <a:latin typeface="Arial"/>
                <a:cs typeface="Arial"/>
              </a:rPr>
              <a:t>UHC,</a:t>
            </a:r>
            <a:r>
              <a:rPr sz="700" i="1" spc="10" dirty="0">
                <a:solidFill>
                  <a:srgbClr val="7E7E7E"/>
                </a:solidFill>
                <a:latin typeface="Arial"/>
                <a:cs typeface="Arial"/>
              </a:rPr>
              <a:t> </a:t>
            </a:r>
            <a:r>
              <a:rPr sz="700" i="1" dirty="0">
                <a:solidFill>
                  <a:srgbClr val="7E7E7E"/>
                </a:solidFill>
                <a:latin typeface="Arial"/>
                <a:cs typeface="Arial"/>
              </a:rPr>
              <a:t>etc.);</a:t>
            </a:r>
            <a:r>
              <a:rPr sz="700" i="1" spc="35" dirty="0">
                <a:solidFill>
                  <a:srgbClr val="7E7E7E"/>
                </a:solidFill>
                <a:latin typeface="Arial"/>
                <a:cs typeface="Arial"/>
              </a:rPr>
              <a:t> </a:t>
            </a:r>
            <a:r>
              <a:rPr sz="700" i="1" dirty="0">
                <a:solidFill>
                  <a:srgbClr val="7E7E7E"/>
                </a:solidFill>
                <a:latin typeface="Arial"/>
                <a:cs typeface="Arial"/>
              </a:rPr>
              <a:t>select</a:t>
            </a:r>
            <a:r>
              <a:rPr sz="700" i="1" spc="40" dirty="0">
                <a:solidFill>
                  <a:srgbClr val="7E7E7E"/>
                </a:solidFill>
                <a:latin typeface="Arial"/>
                <a:cs typeface="Arial"/>
              </a:rPr>
              <a:t> </a:t>
            </a:r>
            <a:r>
              <a:rPr sz="700" i="1" dirty="0">
                <a:solidFill>
                  <a:srgbClr val="7E7E7E"/>
                </a:solidFill>
                <a:latin typeface="Arial"/>
                <a:cs typeface="Arial"/>
              </a:rPr>
              <a:t>ClinicalPath</a:t>
            </a:r>
            <a:r>
              <a:rPr sz="700" i="1" spc="75" dirty="0">
                <a:solidFill>
                  <a:srgbClr val="7E7E7E"/>
                </a:solidFill>
                <a:latin typeface="Arial"/>
                <a:cs typeface="Arial"/>
              </a:rPr>
              <a:t> </a:t>
            </a:r>
            <a:r>
              <a:rPr sz="700" i="1" dirty="0">
                <a:solidFill>
                  <a:srgbClr val="7E7E7E"/>
                </a:solidFill>
                <a:latin typeface="Arial"/>
                <a:cs typeface="Arial"/>
              </a:rPr>
              <a:t>users</a:t>
            </a:r>
            <a:r>
              <a:rPr sz="700" i="1" spc="25" dirty="0">
                <a:solidFill>
                  <a:srgbClr val="7E7E7E"/>
                </a:solidFill>
                <a:latin typeface="Arial"/>
                <a:cs typeface="Arial"/>
              </a:rPr>
              <a:t> </a:t>
            </a:r>
            <a:r>
              <a:rPr sz="700" i="1" dirty="0">
                <a:solidFill>
                  <a:srgbClr val="7E7E7E"/>
                </a:solidFill>
                <a:latin typeface="Arial"/>
                <a:cs typeface="Arial"/>
              </a:rPr>
              <a:t>or</a:t>
            </a:r>
            <a:r>
              <a:rPr sz="700" i="1" spc="20" dirty="0">
                <a:solidFill>
                  <a:srgbClr val="7E7E7E"/>
                </a:solidFill>
                <a:latin typeface="Arial"/>
                <a:cs typeface="Arial"/>
              </a:rPr>
              <a:t> </a:t>
            </a:r>
            <a:r>
              <a:rPr sz="700" i="1" dirty="0">
                <a:solidFill>
                  <a:srgbClr val="7E7E7E"/>
                </a:solidFill>
                <a:latin typeface="Arial"/>
                <a:cs typeface="Arial"/>
              </a:rPr>
              <a:t>groups</a:t>
            </a:r>
            <a:r>
              <a:rPr sz="700" i="1" spc="35" dirty="0">
                <a:solidFill>
                  <a:srgbClr val="7E7E7E"/>
                </a:solidFill>
                <a:latin typeface="Arial"/>
                <a:cs typeface="Arial"/>
              </a:rPr>
              <a:t> </a:t>
            </a:r>
            <a:r>
              <a:rPr sz="700" i="1" dirty="0">
                <a:solidFill>
                  <a:srgbClr val="7E7E7E"/>
                </a:solidFill>
                <a:latin typeface="Arial"/>
                <a:cs typeface="Arial"/>
              </a:rPr>
              <a:t>in</a:t>
            </a:r>
            <a:r>
              <a:rPr sz="700" i="1" spc="30" dirty="0">
                <a:solidFill>
                  <a:srgbClr val="7E7E7E"/>
                </a:solidFill>
                <a:latin typeface="Arial"/>
                <a:cs typeface="Arial"/>
              </a:rPr>
              <a:t> </a:t>
            </a:r>
            <a:r>
              <a:rPr sz="700" i="1" dirty="0">
                <a:solidFill>
                  <a:srgbClr val="7E7E7E"/>
                </a:solidFill>
                <a:latin typeface="Arial"/>
                <a:cs typeface="Arial"/>
              </a:rPr>
              <a:t>“rollout”</a:t>
            </a:r>
            <a:r>
              <a:rPr sz="700" i="1" spc="50" dirty="0">
                <a:solidFill>
                  <a:srgbClr val="7E7E7E"/>
                </a:solidFill>
                <a:latin typeface="Arial"/>
                <a:cs typeface="Arial"/>
              </a:rPr>
              <a:t> </a:t>
            </a:r>
            <a:r>
              <a:rPr sz="700" i="1" spc="-10" dirty="0">
                <a:solidFill>
                  <a:srgbClr val="7E7E7E"/>
                </a:solidFill>
                <a:latin typeface="Arial"/>
                <a:cs typeface="Arial"/>
              </a:rPr>
              <a:t>phase)</a:t>
            </a:r>
            <a:endParaRPr sz="700">
              <a:latin typeface="Arial"/>
              <a:cs typeface="Arial"/>
            </a:endParaRPr>
          </a:p>
          <a:p>
            <a:pPr>
              <a:lnSpc>
                <a:spcPct val="100000"/>
              </a:lnSpc>
            </a:pPr>
            <a:endParaRPr sz="700">
              <a:latin typeface="Arial"/>
              <a:cs typeface="Arial"/>
            </a:endParaRPr>
          </a:p>
          <a:p>
            <a:pPr>
              <a:lnSpc>
                <a:spcPct val="100000"/>
              </a:lnSpc>
              <a:spcBef>
                <a:spcPts val="220"/>
              </a:spcBef>
            </a:pPr>
            <a:endParaRPr sz="700">
              <a:latin typeface="Arial"/>
              <a:cs typeface="Arial"/>
            </a:endParaRPr>
          </a:p>
          <a:p>
            <a:pPr marL="507365" marR="5080" indent="126364">
              <a:lnSpc>
                <a:spcPct val="100000"/>
              </a:lnSpc>
              <a:spcBef>
                <a:spcPts val="5"/>
              </a:spcBef>
            </a:pPr>
            <a:r>
              <a:rPr sz="900" b="1" dirty="0">
                <a:solidFill>
                  <a:srgbClr val="065BAA"/>
                </a:solidFill>
                <a:latin typeface="Arial"/>
                <a:cs typeface="Arial"/>
              </a:rPr>
              <a:t>Pathways with</a:t>
            </a:r>
            <a:r>
              <a:rPr sz="900" b="1" spc="-40" dirty="0">
                <a:solidFill>
                  <a:srgbClr val="065BAA"/>
                </a:solidFill>
                <a:latin typeface="Arial"/>
                <a:cs typeface="Arial"/>
              </a:rPr>
              <a:t> </a:t>
            </a:r>
            <a:r>
              <a:rPr sz="900" b="1" dirty="0">
                <a:solidFill>
                  <a:srgbClr val="065BAA"/>
                </a:solidFill>
                <a:latin typeface="Arial"/>
                <a:cs typeface="Arial"/>
              </a:rPr>
              <a:t>full</a:t>
            </a:r>
            <a:r>
              <a:rPr sz="900" b="1" spc="-10" dirty="0">
                <a:solidFill>
                  <a:srgbClr val="065BAA"/>
                </a:solidFill>
                <a:latin typeface="Arial"/>
                <a:cs typeface="Arial"/>
              </a:rPr>
              <a:t> </a:t>
            </a:r>
            <a:r>
              <a:rPr sz="900" b="1" dirty="0">
                <a:solidFill>
                  <a:srgbClr val="065BAA"/>
                </a:solidFill>
                <a:latin typeface="Arial"/>
                <a:cs typeface="Arial"/>
              </a:rPr>
              <a:t>EMR</a:t>
            </a:r>
            <a:r>
              <a:rPr sz="900" b="1" spc="-30" dirty="0">
                <a:solidFill>
                  <a:srgbClr val="065BAA"/>
                </a:solidFill>
                <a:latin typeface="Arial"/>
                <a:cs typeface="Arial"/>
              </a:rPr>
              <a:t> </a:t>
            </a:r>
            <a:r>
              <a:rPr sz="900" b="1" dirty="0">
                <a:solidFill>
                  <a:srgbClr val="065BAA"/>
                </a:solidFill>
                <a:latin typeface="Arial"/>
                <a:cs typeface="Arial"/>
              </a:rPr>
              <a:t>integration</a:t>
            </a:r>
            <a:r>
              <a:rPr sz="900" b="1" spc="-20" dirty="0">
                <a:solidFill>
                  <a:srgbClr val="065BAA"/>
                </a:solidFill>
                <a:latin typeface="Arial"/>
                <a:cs typeface="Arial"/>
              </a:rPr>
              <a:t> </a:t>
            </a:r>
            <a:r>
              <a:rPr sz="900" b="1" dirty="0">
                <a:solidFill>
                  <a:srgbClr val="065BAA"/>
                </a:solidFill>
                <a:latin typeface="Arial"/>
                <a:cs typeface="Arial"/>
              </a:rPr>
              <a:t>tend</a:t>
            </a:r>
            <a:r>
              <a:rPr sz="900" b="1" spc="-20" dirty="0">
                <a:solidFill>
                  <a:srgbClr val="065BAA"/>
                </a:solidFill>
                <a:latin typeface="Arial"/>
                <a:cs typeface="Arial"/>
              </a:rPr>
              <a:t> </a:t>
            </a:r>
            <a:r>
              <a:rPr sz="900" b="1" dirty="0">
                <a:solidFill>
                  <a:srgbClr val="065BAA"/>
                </a:solidFill>
                <a:latin typeface="Arial"/>
                <a:cs typeface="Arial"/>
              </a:rPr>
              <a:t>to</a:t>
            </a:r>
            <a:r>
              <a:rPr sz="900" b="1" spc="-10" dirty="0">
                <a:solidFill>
                  <a:srgbClr val="065BAA"/>
                </a:solidFill>
                <a:latin typeface="Arial"/>
                <a:cs typeface="Arial"/>
              </a:rPr>
              <a:t> </a:t>
            </a:r>
            <a:r>
              <a:rPr sz="900" b="1" dirty="0">
                <a:solidFill>
                  <a:srgbClr val="065BAA"/>
                </a:solidFill>
                <a:latin typeface="Arial"/>
                <a:cs typeface="Arial"/>
              </a:rPr>
              <a:t>be</a:t>
            </a:r>
            <a:r>
              <a:rPr sz="900" b="1" spc="-20" dirty="0">
                <a:solidFill>
                  <a:srgbClr val="065BAA"/>
                </a:solidFill>
                <a:latin typeface="Arial"/>
                <a:cs typeface="Arial"/>
              </a:rPr>
              <a:t> </a:t>
            </a:r>
            <a:r>
              <a:rPr sz="900" b="1" dirty="0">
                <a:solidFill>
                  <a:srgbClr val="065BAA"/>
                </a:solidFill>
                <a:latin typeface="Arial"/>
                <a:cs typeface="Arial"/>
              </a:rPr>
              <a:t>the</a:t>
            </a:r>
            <a:r>
              <a:rPr sz="900" b="1" spc="-20" dirty="0">
                <a:solidFill>
                  <a:srgbClr val="065BAA"/>
                </a:solidFill>
                <a:latin typeface="Arial"/>
                <a:cs typeface="Arial"/>
              </a:rPr>
              <a:t> </a:t>
            </a:r>
            <a:r>
              <a:rPr sz="900" b="1" dirty="0">
                <a:solidFill>
                  <a:srgbClr val="065BAA"/>
                </a:solidFill>
                <a:latin typeface="Arial"/>
                <a:cs typeface="Arial"/>
              </a:rPr>
              <a:t>least</a:t>
            </a:r>
            <a:r>
              <a:rPr sz="900" b="1" spc="-20" dirty="0">
                <a:solidFill>
                  <a:srgbClr val="065BAA"/>
                </a:solidFill>
                <a:latin typeface="Arial"/>
                <a:cs typeface="Arial"/>
              </a:rPr>
              <a:t> </a:t>
            </a:r>
            <a:r>
              <a:rPr sz="900" b="1" dirty="0">
                <a:solidFill>
                  <a:srgbClr val="065BAA"/>
                </a:solidFill>
                <a:latin typeface="Arial"/>
                <a:cs typeface="Arial"/>
              </a:rPr>
              <a:t>burdensome</a:t>
            </a:r>
            <a:r>
              <a:rPr sz="900" b="1" spc="-30" dirty="0">
                <a:solidFill>
                  <a:srgbClr val="065BAA"/>
                </a:solidFill>
                <a:latin typeface="Arial"/>
                <a:cs typeface="Arial"/>
              </a:rPr>
              <a:t> </a:t>
            </a:r>
            <a:r>
              <a:rPr sz="900" b="1" dirty="0">
                <a:solidFill>
                  <a:srgbClr val="065BAA"/>
                </a:solidFill>
                <a:latin typeface="Arial"/>
                <a:cs typeface="Arial"/>
              </a:rPr>
              <a:t>and</a:t>
            </a:r>
            <a:r>
              <a:rPr sz="900" b="1" spc="-20" dirty="0">
                <a:solidFill>
                  <a:srgbClr val="065BAA"/>
                </a:solidFill>
                <a:latin typeface="Arial"/>
                <a:cs typeface="Arial"/>
              </a:rPr>
              <a:t> </a:t>
            </a:r>
            <a:r>
              <a:rPr sz="900" b="1" dirty="0">
                <a:solidFill>
                  <a:srgbClr val="065BAA"/>
                </a:solidFill>
                <a:latin typeface="Arial"/>
                <a:cs typeface="Arial"/>
              </a:rPr>
              <a:t>most</a:t>
            </a:r>
            <a:r>
              <a:rPr sz="900" b="1" spc="-20" dirty="0">
                <a:solidFill>
                  <a:srgbClr val="065BAA"/>
                </a:solidFill>
                <a:latin typeface="Arial"/>
                <a:cs typeface="Arial"/>
              </a:rPr>
              <a:t> </a:t>
            </a:r>
            <a:r>
              <a:rPr sz="900" b="1" dirty="0">
                <a:solidFill>
                  <a:srgbClr val="065BAA"/>
                </a:solidFill>
                <a:latin typeface="Arial"/>
                <a:cs typeface="Arial"/>
              </a:rPr>
              <a:t>“user</a:t>
            </a:r>
            <a:r>
              <a:rPr sz="900" b="1" spc="-25" dirty="0">
                <a:solidFill>
                  <a:srgbClr val="065BAA"/>
                </a:solidFill>
                <a:latin typeface="Arial"/>
                <a:cs typeface="Arial"/>
              </a:rPr>
              <a:t> </a:t>
            </a:r>
            <a:r>
              <a:rPr sz="900" b="1" dirty="0">
                <a:solidFill>
                  <a:srgbClr val="065BAA"/>
                </a:solidFill>
                <a:latin typeface="Arial"/>
                <a:cs typeface="Arial"/>
              </a:rPr>
              <a:t>friendly”,</a:t>
            </a:r>
            <a:r>
              <a:rPr sz="900" b="1" spc="15" dirty="0">
                <a:solidFill>
                  <a:srgbClr val="065BAA"/>
                </a:solidFill>
                <a:latin typeface="Arial"/>
                <a:cs typeface="Arial"/>
              </a:rPr>
              <a:t> </a:t>
            </a:r>
            <a:r>
              <a:rPr sz="900" b="1" spc="-10" dirty="0">
                <a:solidFill>
                  <a:srgbClr val="065BAA"/>
                </a:solidFill>
                <a:latin typeface="Arial"/>
                <a:cs typeface="Arial"/>
              </a:rPr>
              <a:t>contributing</a:t>
            </a:r>
            <a:r>
              <a:rPr sz="900" b="1" spc="-30" dirty="0">
                <a:solidFill>
                  <a:srgbClr val="065BAA"/>
                </a:solidFill>
                <a:latin typeface="Arial"/>
                <a:cs typeface="Arial"/>
              </a:rPr>
              <a:t> </a:t>
            </a:r>
            <a:r>
              <a:rPr sz="900" b="1" dirty="0">
                <a:solidFill>
                  <a:srgbClr val="065BAA"/>
                </a:solidFill>
                <a:latin typeface="Arial"/>
                <a:cs typeface="Arial"/>
              </a:rPr>
              <a:t>to</a:t>
            </a:r>
            <a:r>
              <a:rPr sz="900" b="1" spc="-10" dirty="0">
                <a:solidFill>
                  <a:srgbClr val="065BAA"/>
                </a:solidFill>
                <a:latin typeface="Arial"/>
                <a:cs typeface="Arial"/>
              </a:rPr>
              <a:t> </a:t>
            </a:r>
            <a:r>
              <a:rPr sz="900" b="1" dirty="0">
                <a:solidFill>
                  <a:srgbClr val="065BAA"/>
                </a:solidFill>
                <a:latin typeface="Arial"/>
                <a:cs typeface="Arial"/>
              </a:rPr>
              <a:t>greater</a:t>
            </a:r>
            <a:r>
              <a:rPr sz="900" b="1" spc="-25" dirty="0">
                <a:solidFill>
                  <a:srgbClr val="065BAA"/>
                </a:solidFill>
                <a:latin typeface="Arial"/>
                <a:cs typeface="Arial"/>
              </a:rPr>
              <a:t> </a:t>
            </a:r>
            <a:r>
              <a:rPr sz="900" b="1" spc="-20" dirty="0">
                <a:solidFill>
                  <a:srgbClr val="065BAA"/>
                </a:solidFill>
                <a:latin typeface="Arial"/>
                <a:cs typeface="Arial"/>
              </a:rPr>
              <a:t>user </a:t>
            </a:r>
            <a:r>
              <a:rPr sz="900" b="1" dirty="0">
                <a:solidFill>
                  <a:srgbClr val="065BAA"/>
                </a:solidFill>
                <a:latin typeface="Arial"/>
                <a:cs typeface="Arial"/>
              </a:rPr>
              <a:t>influence</a:t>
            </a:r>
            <a:r>
              <a:rPr sz="900" b="1" spc="-30" dirty="0">
                <a:solidFill>
                  <a:srgbClr val="065BAA"/>
                </a:solidFill>
                <a:latin typeface="Arial"/>
                <a:cs typeface="Arial"/>
              </a:rPr>
              <a:t> </a:t>
            </a:r>
            <a:r>
              <a:rPr sz="900" b="1" dirty="0">
                <a:solidFill>
                  <a:srgbClr val="065BAA"/>
                </a:solidFill>
                <a:latin typeface="Arial"/>
                <a:cs typeface="Arial"/>
              </a:rPr>
              <a:t>and</a:t>
            </a:r>
            <a:r>
              <a:rPr sz="900" b="1" spc="-20" dirty="0">
                <a:solidFill>
                  <a:srgbClr val="065BAA"/>
                </a:solidFill>
                <a:latin typeface="Arial"/>
                <a:cs typeface="Arial"/>
              </a:rPr>
              <a:t> </a:t>
            </a:r>
            <a:r>
              <a:rPr sz="900" b="1" dirty="0">
                <a:solidFill>
                  <a:srgbClr val="065BAA"/>
                </a:solidFill>
                <a:latin typeface="Arial"/>
                <a:cs typeface="Arial"/>
              </a:rPr>
              <a:t>adherence;</a:t>
            </a:r>
            <a:r>
              <a:rPr sz="900" b="1" spc="-35" dirty="0">
                <a:solidFill>
                  <a:srgbClr val="065BAA"/>
                </a:solidFill>
                <a:latin typeface="Arial"/>
                <a:cs typeface="Arial"/>
              </a:rPr>
              <a:t> </a:t>
            </a:r>
            <a:r>
              <a:rPr sz="900" b="1" spc="-10" dirty="0">
                <a:solidFill>
                  <a:srgbClr val="065BAA"/>
                </a:solidFill>
                <a:latin typeface="Arial"/>
                <a:cs typeface="Arial"/>
              </a:rPr>
              <a:t>community-</a:t>
            </a:r>
            <a:r>
              <a:rPr sz="900" b="1" dirty="0">
                <a:solidFill>
                  <a:srgbClr val="065BAA"/>
                </a:solidFill>
                <a:latin typeface="Arial"/>
                <a:cs typeface="Arial"/>
              </a:rPr>
              <a:t>focused</a:t>
            </a:r>
            <a:r>
              <a:rPr sz="900" b="1" spc="-10" dirty="0">
                <a:solidFill>
                  <a:srgbClr val="065BAA"/>
                </a:solidFill>
                <a:latin typeface="Arial"/>
                <a:cs typeface="Arial"/>
              </a:rPr>
              <a:t> </a:t>
            </a:r>
            <a:r>
              <a:rPr sz="900" b="1" dirty="0">
                <a:solidFill>
                  <a:srgbClr val="065BAA"/>
                </a:solidFill>
                <a:latin typeface="Arial"/>
                <a:cs typeface="Arial"/>
              </a:rPr>
              <a:t>groups</a:t>
            </a:r>
            <a:r>
              <a:rPr sz="900" b="1" spc="-20" dirty="0">
                <a:solidFill>
                  <a:srgbClr val="065BAA"/>
                </a:solidFill>
                <a:latin typeface="Arial"/>
                <a:cs typeface="Arial"/>
              </a:rPr>
              <a:t> </a:t>
            </a:r>
            <a:r>
              <a:rPr sz="900" b="1" dirty="0">
                <a:solidFill>
                  <a:srgbClr val="065BAA"/>
                </a:solidFill>
                <a:latin typeface="Arial"/>
                <a:cs typeface="Arial"/>
              </a:rPr>
              <a:t>(USON,</a:t>
            </a:r>
            <a:r>
              <a:rPr sz="900" b="1" spc="5" dirty="0">
                <a:solidFill>
                  <a:srgbClr val="065BAA"/>
                </a:solidFill>
                <a:latin typeface="Arial"/>
                <a:cs typeface="Arial"/>
              </a:rPr>
              <a:t> </a:t>
            </a:r>
            <a:r>
              <a:rPr sz="900" b="1" dirty="0">
                <a:solidFill>
                  <a:srgbClr val="065BAA"/>
                </a:solidFill>
                <a:latin typeface="Arial"/>
                <a:cs typeface="Arial"/>
              </a:rPr>
              <a:t>OneOncology)</a:t>
            </a:r>
            <a:r>
              <a:rPr sz="900" b="1" spc="15" dirty="0">
                <a:solidFill>
                  <a:srgbClr val="065BAA"/>
                </a:solidFill>
                <a:latin typeface="Arial"/>
                <a:cs typeface="Arial"/>
              </a:rPr>
              <a:t> </a:t>
            </a:r>
            <a:r>
              <a:rPr sz="900" b="1" dirty="0">
                <a:solidFill>
                  <a:srgbClr val="065BAA"/>
                </a:solidFill>
                <a:latin typeface="Arial"/>
                <a:cs typeface="Arial"/>
              </a:rPr>
              <a:t>tend</a:t>
            </a:r>
            <a:r>
              <a:rPr sz="900" b="1" spc="-20" dirty="0">
                <a:solidFill>
                  <a:srgbClr val="065BAA"/>
                </a:solidFill>
                <a:latin typeface="Arial"/>
                <a:cs typeface="Arial"/>
              </a:rPr>
              <a:t> </a:t>
            </a:r>
            <a:r>
              <a:rPr sz="900" b="1" dirty="0">
                <a:solidFill>
                  <a:srgbClr val="065BAA"/>
                </a:solidFill>
                <a:latin typeface="Arial"/>
                <a:cs typeface="Arial"/>
              </a:rPr>
              <a:t>to</a:t>
            </a:r>
            <a:r>
              <a:rPr sz="900" b="1" spc="-10" dirty="0">
                <a:solidFill>
                  <a:srgbClr val="065BAA"/>
                </a:solidFill>
                <a:latin typeface="Arial"/>
                <a:cs typeface="Arial"/>
              </a:rPr>
              <a:t> </a:t>
            </a:r>
            <a:r>
              <a:rPr sz="900" b="1" dirty="0">
                <a:solidFill>
                  <a:srgbClr val="065BAA"/>
                </a:solidFill>
                <a:latin typeface="Arial"/>
                <a:cs typeface="Arial"/>
              </a:rPr>
              <a:t>lead</a:t>
            </a:r>
            <a:r>
              <a:rPr sz="900" b="1" spc="-20" dirty="0">
                <a:solidFill>
                  <a:srgbClr val="065BAA"/>
                </a:solidFill>
                <a:latin typeface="Arial"/>
                <a:cs typeface="Arial"/>
              </a:rPr>
              <a:t> </a:t>
            </a:r>
            <a:r>
              <a:rPr sz="900" b="1" dirty="0">
                <a:solidFill>
                  <a:srgbClr val="065BAA"/>
                </a:solidFill>
                <a:latin typeface="Arial"/>
                <a:cs typeface="Arial"/>
              </a:rPr>
              <a:t>in</a:t>
            </a:r>
            <a:r>
              <a:rPr sz="900" b="1" spc="-20" dirty="0">
                <a:solidFill>
                  <a:srgbClr val="065BAA"/>
                </a:solidFill>
                <a:latin typeface="Arial"/>
                <a:cs typeface="Arial"/>
              </a:rPr>
              <a:t> </a:t>
            </a:r>
            <a:r>
              <a:rPr sz="900" b="1" spc="-10" dirty="0">
                <a:solidFill>
                  <a:srgbClr val="065BAA"/>
                </a:solidFill>
                <a:latin typeface="Arial"/>
                <a:cs typeface="Arial"/>
              </a:rPr>
              <a:t>network-</a:t>
            </a:r>
            <a:r>
              <a:rPr sz="900" b="1" dirty="0">
                <a:solidFill>
                  <a:srgbClr val="065BAA"/>
                </a:solidFill>
                <a:latin typeface="Arial"/>
                <a:cs typeface="Arial"/>
              </a:rPr>
              <a:t>wide</a:t>
            </a:r>
            <a:r>
              <a:rPr sz="900" b="1" spc="-55" dirty="0">
                <a:solidFill>
                  <a:srgbClr val="065BAA"/>
                </a:solidFill>
                <a:latin typeface="Arial"/>
                <a:cs typeface="Arial"/>
              </a:rPr>
              <a:t> </a:t>
            </a:r>
            <a:r>
              <a:rPr sz="900" b="1" dirty="0">
                <a:solidFill>
                  <a:srgbClr val="065BAA"/>
                </a:solidFill>
                <a:latin typeface="Arial"/>
                <a:cs typeface="Arial"/>
              </a:rPr>
              <a:t>full</a:t>
            </a:r>
            <a:r>
              <a:rPr sz="900" b="1" spc="-10" dirty="0">
                <a:solidFill>
                  <a:srgbClr val="065BAA"/>
                </a:solidFill>
                <a:latin typeface="Arial"/>
                <a:cs typeface="Arial"/>
              </a:rPr>
              <a:t> </a:t>
            </a:r>
            <a:r>
              <a:rPr sz="900" b="1" dirty="0">
                <a:solidFill>
                  <a:srgbClr val="065BAA"/>
                </a:solidFill>
                <a:latin typeface="Arial"/>
                <a:cs typeface="Arial"/>
              </a:rPr>
              <a:t>EMR</a:t>
            </a:r>
            <a:r>
              <a:rPr sz="900" b="1" spc="-30" dirty="0">
                <a:solidFill>
                  <a:srgbClr val="065BAA"/>
                </a:solidFill>
                <a:latin typeface="Arial"/>
                <a:cs typeface="Arial"/>
              </a:rPr>
              <a:t> </a:t>
            </a:r>
            <a:r>
              <a:rPr sz="900" b="1" spc="-10" dirty="0">
                <a:solidFill>
                  <a:srgbClr val="065BAA"/>
                </a:solidFill>
                <a:latin typeface="Arial"/>
                <a:cs typeface="Arial"/>
              </a:rPr>
              <a:t>integration.</a:t>
            </a:r>
            <a:endParaRPr sz="900">
              <a:latin typeface="Arial"/>
              <a:cs typeface="Arial"/>
            </a:endParaRPr>
          </a:p>
        </p:txBody>
      </p:sp>
      <p:sp>
        <p:nvSpPr>
          <p:cNvPr id="65" name="object 65"/>
          <p:cNvSpPr/>
          <p:nvPr/>
        </p:nvSpPr>
        <p:spPr>
          <a:xfrm>
            <a:off x="644130" y="1577296"/>
            <a:ext cx="1391285" cy="514350"/>
          </a:xfrm>
          <a:custGeom>
            <a:avLst/>
            <a:gdLst/>
            <a:ahLst/>
            <a:cxnLst/>
            <a:rect l="l" t="t" r="r" b="b"/>
            <a:pathLst>
              <a:path w="1391285" h="514350">
                <a:moveTo>
                  <a:pt x="1391170" y="0"/>
                </a:moveTo>
                <a:lnTo>
                  <a:pt x="127292" y="0"/>
                </a:lnTo>
                <a:lnTo>
                  <a:pt x="77747" y="10002"/>
                </a:lnTo>
                <a:lnTo>
                  <a:pt x="37285" y="37280"/>
                </a:lnTo>
                <a:lnTo>
                  <a:pt x="10004" y="77741"/>
                </a:lnTo>
                <a:lnTo>
                  <a:pt x="0" y="127292"/>
                </a:lnTo>
                <a:lnTo>
                  <a:pt x="0" y="514350"/>
                </a:lnTo>
                <a:lnTo>
                  <a:pt x="1263891" y="514350"/>
                </a:lnTo>
                <a:lnTo>
                  <a:pt x="1313434" y="504347"/>
                </a:lnTo>
                <a:lnTo>
                  <a:pt x="1353891" y="477069"/>
                </a:lnTo>
                <a:lnTo>
                  <a:pt x="1381168" y="436608"/>
                </a:lnTo>
                <a:lnTo>
                  <a:pt x="1391170" y="387057"/>
                </a:lnTo>
                <a:lnTo>
                  <a:pt x="1391170" y="0"/>
                </a:lnTo>
                <a:close/>
              </a:path>
            </a:pathLst>
          </a:custGeom>
          <a:solidFill>
            <a:srgbClr val="9F23E1"/>
          </a:solidFill>
        </p:spPr>
        <p:txBody>
          <a:bodyPr wrap="square" lIns="0" tIns="0" rIns="0" bIns="0" rtlCol="0"/>
          <a:lstStyle/>
          <a:p>
            <a:endParaRPr/>
          </a:p>
        </p:txBody>
      </p:sp>
      <p:sp>
        <p:nvSpPr>
          <p:cNvPr id="66" name="object 66"/>
          <p:cNvSpPr txBox="1"/>
          <p:nvPr/>
        </p:nvSpPr>
        <p:spPr>
          <a:xfrm>
            <a:off x="1116802" y="1644282"/>
            <a:ext cx="716915" cy="346710"/>
          </a:xfrm>
          <a:prstGeom prst="rect">
            <a:avLst/>
          </a:prstGeom>
        </p:spPr>
        <p:txBody>
          <a:bodyPr vert="horz" wrap="square" lIns="0" tIns="13335" rIns="0" bIns="0" rtlCol="0">
            <a:spAutoFit/>
          </a:bodyPr>
          <a:lstStyle/>
          <a:p>
            <a:pPr marL="12700" marR="5080">
              <a:lnSpc>
                <a:spcPct val="100000"/>
              </a:lnSpc>
              <a:spcBef>
                <a:spcPts val="105"/>
              </a:spcBef>
            </a:pPr>
            <a:r>
              <a:rPr sz="1050" b="1" dirty="0">
                <a:solidFill>
                  <a:srgbClr val="FFFFFF"/>
                </a:solidFill>
                <a:latin typeface="Arial"/>
                <a:cs typeface="Arial"/>
              </a:rPr>
              <a:t>Full</a:t>
            </a:r>
            <a:r>
              <a:rPr sz="1050" b="1" spc="-25" dirty="0">
                <a:solidFill>
                  <a:srgbClr val="FFFFFF"/>
                </a:solidFill>
                <a:latin typeface="Arial"/>
                <a:cs typeface="Arial"/>
              </a:rPr>
              <a:t> EMR </a:t>
            </a:r>
            <a:r>
              <a:rPr sz="1050" b="1" spc="-10" dirty="0">
                <a:solidFill>
                  <a:srgbClr val="FFFFFF"/>
                </a:solidFill>
                <a:latin typeface="Arial"/>
                <a:cs typeface="Arial"/>
              </a:rPr>
              <a:t>Integration</a:t>
            </a:r>
            <a:endParaRPr sz="1050">
              <a:latin typeface="Arial"/>
              <a:cs typeface="Arial"/>
            </a:endParaRPr>
          </a:p>
        </p:txBody>
      </p:sp>
      <p:pic>
        <p:nvPicPr>
          <p:cNvPr id="67" name="object 67"/>
          <p:cNvPicPr/>
          <p:nvPr/>
        </p:nvPicPr>
        <p:blipFill>
          <a:blip r:embed="rId26" cstate="print"/>
          <a:stretch>
            <a:fillRect/>
          </a:stretch>
        </p:blipFill>
        <p:spPr>
          <a:xfrm>
            <a:off x="776461" y="1717268"/>
            <a:ext cx="223164" cy="223164"/>
          </a:xfrm>
          <a:prstGeom prst="rect">
            <a:avLst/>
          </a:prstGeom>
        </p:spPr>
      </p:pic>
      <p:sp>
        <p:nvSpPr>
          <p:cNvPr id="68" name="object 68"/>
          <p:cNvSpPr txBox="1"/>
          <p:nvPr/>
        </p:nvSpPr>
        <p:spPr>
          <a:xfrm>
            <a:off x="842512" y="1744522"/>
            <a:ext cx="89535"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9F23E1"/>
                </a:solidFill>
                <a:latin typeface="Arial"/>
                <a:cs typeface="Arial"/>
              </a:rPr>
              <a:t>1</a:t>
            </a:r>
            <a:endParaRPr sz="900">
              <a:latin typeface="Arial"/>
              <a:cs typeface="Arial"/>
            </a:endParaRPr>
          </a:p>
        </p:txBody>
      </p:sp>
      <p:sp>
        <p:nvSpPr>
          <p:cNvPr id="69" name="object 69"/>
          <p:cNvSpPr/>
          <p:nvPr/>
        </p:nvSpPr>
        <p:spPr>
          <a:xfrm>
            <a:off x="644132" y="2418463"/>
            <a:ext cx="1391285" cy="514350"/>
          </a:xfrm>
          <a:custGeom>
            <a:avLst/>
            <a:gdLst/>
            <a:ahLst/>
            <a:cxnLst/>
            <a:rect l="l" t="t" r="r" b="b"/>
            <a:pathLst>
              <a:path w="1391285" h="514350">
                <a:moveTo>
                  <a:pt x="1391170" y="0"/>
                </a:moveTo>
                <a:lnTo>
                  <a:pt x="149504" y="0"/>
                </a:lnTo>
                <a:lnTo>
                  <a:pt x="102251" y="7621"/>
                </a:lnTo>
                <a:lnTo>
                  <a:pt x="61211" y="28843"/>
                </a:lnTo>
                <a:lnTo>
                  <a:pt x="28847" y="61206"/>
                </a:lnTo>
                <a:lnTo>
                  <a:pt x="7622" y="102246"/>
                </a:lnTo>
                <a:lnTo>
                  <a:pt x="0" y="149504"/>
                </a:lnTo>
                <a:lnTo>
                  <a:pt x="0" y="514350"/>
                </a:lnTo>
                <a:lnTo>
                  <a:pt x="1241679" y="514350"/>
                </a:lnTo>
                <a:lnTo>
                  <a:pt x="1288930" y="506728"/>
                </a:lnTo>
                <a:lnTo>
                  <a:pt x="1329967" y="485506"/>
                </a:lnTo>
                <a:lnTo>
                  <a:pt x="1362327" y="453143"/>
                </a:lnTo>
                <a:lnTo>
                  <a:pt x="1383549" y="412103"/>
                </a:lnTo>
                <a:lnTo>
                  <a:pt x="1391170" y="364845"/>
                </a:lnTo>
                <a:lnTo>
                  <a:pt x="1391170" y="0"/>
                </a:lnTo>
                <a:close/>
              </a:path>
            </a:pathLst>
          </a:custGeom>
          <a:solidFill>
            <a:srgbClr val="CA0092"/>
          </a:solidFill>
        </p:spPr>
        <p:txBody>
          <a:bodyPr wrap="square" lIns="0" tIns="0" rIns="0" bIns="0" rtlCol="0"/>
          <a:lstStyle/>
          <a:p>
            <a:endParaRPr/>
          </a:p>
        </p:txBody>
      </p:sp>
      <p:sp>
        <p:nvSpPr>
          <p:cNvPr id="70" name="object 70"/>
          <p:cNvSpPr txBox="1"/>
          <p:nvPr/>
        </p:nvSpPr>
        <p:spPr>
          <a:xfrm>
            <a:off x="1116802" y="2485227"/>
            <a:ext cx="772160" cy="346710"/>
          </a:xfrm>
          <a:prstGeom prst="rect">
            <a:avLst/>
          </a:prstGeom>
        </p:spPr>
        <p:txBody>
          <a:bodyPr vert="horz" wrap="square" lIns="0" tIns="13335" rIns="0" bIns="0" rtlCol="0">
            <a:spAutoFit/>
          </a:bodyPr>
          <a:lstStyle/>
          <a:p>
            <a:pPr marL="12700" marR="5080">
              <a:lnSpc>
                <a:spcPct val="100000"/>
              </a:lnSpc>
              <a:spcBef>
                <a:spcPts val="105"/>
              </a:spcBef>
            </a:pPr>
            <a:r>
              <a:rPr sz="1050" b="1" dirty="0">
                <a:solidFill>
                  <a:srgbClr val="FFFFFF"/>
                </a:solidFill>
                <a:latin typeface="Arial"/>
                <a:cs typeface="Arial"/>
              </a:rPr>
              <a:t>Partial</a:t>
            </a:r>
            <a:r>
              <a:rPr sz="1050" b="1" spc="-35" dirty="0">
                <a:solidFill>
                  <a:srgbClr val="FFFFFF"/>
                </a:solidFill>
                <a:latin typeface="Arial"/>
                <a:cs typeface="Arial"/>
              </a:rPr>
              <a:t> </a:t>
            </a:r>
            <a:r>
              <a:rPr sz="1050" b="1" spc="-25" dirty="0">
                <a:solidFill>
                  <a:srgbClr val="FFFFFF"/>
                </a:solidFill>
                <a:latin typeface="Arial"/>
                <a:cs typeface="Arial"/>
              </a:rPr>
              <a:t>EMR </a:t>
            </a:r>
            <a:r>
              <a:rPr sz="1050" b="1" spc="-10" dirty="0">
                <a:solidFill>
                  <a:srgbClr val="FFFFFF"/>
                </a:solidFill>
                <a:latin typeface="Arial"/>
                <a:cs typeface="Arial"/>
              </a:rPr>
              <a:t>Integration</a:t>
            </a:r>
            <a:endParaRPr sz="1050">
              <a:latin typeface="Arial"/>
              <a:cs typeface="Arial"/>
            </a:endParaRPr>
          </a:p>
        </p:txBody>
      </p:sp>
      <p:sp>
        <p:nvSpPr>
          <p:cNvPr id="71" name="object 71"/>
          <p:cNvSpPr/>
          <p:nvPr/>
        </p:nvSpPr>
        <p:spPr>
          <a:xfrm>
            <a:off x="644135" y="3278192"/>
            <a:ext cx="1391285" cy="514350"/>
          </a:xfrm>
          <a:custGeom>
            <a:avLst/>
            <a:gdLst/>
            <a:ahLst/>
            <a:cxnLst/>
            <a:rect l="l" t="t" r="r" b="b"/>
            <a:pathLst>
              <a:path w="1391285" h="514350">
                <a:moveTo>
                  <a:pt x="1391170" y="0"/>
                </a:moveTo>
                <a:lnTo>
                  <a:pt x="116001" y="0"/>
                </a:lnTo>
                <a:lnTo>
                  <a:pt x="70846" y="9115"/>
                </a:lnTo>
                <a:lnTo>
                  <a:pt x="33974" y="33974"/>
                </a:lnTo>
                <a:lnTo>
                  <a:pt x="9115" y="70846"/>
                </a:lnTo>
                <a:lnTo>
                  <a:pt x="0" y="116001"/>
                </a:lnTo>
                <a:lnTo>
                  <a:pt x="0" y="514350"/>
                </a:lnTo>
                <a:lnTo>
                  <a:pt x="1275168" y="514350"/>
                </a:lnTo>
                <a:lnTo>
                  <a:pt x="1320324" y="505234"/>
                </a:lnTo>
                <a:lnTo>
                  <a:pt x="1357196" y="480375"/>
                </a:lnTo>
                <a:lnTo>
                  <a:pt x="1382055" y="443503"/>
                </a:lnTo>
                <a:lnTo>
                  <a:pt x="1391170" y="398348"/>
                </a:lnTo>
                <a:lnTo>
                  <a:pt x="1391170" y="0"/>
                </a:lnTo>
                <a:close/>
              </a:path>
            </a:pathLst>
          </a:custGeom>
          <a:solidFill>
            <a:srgbClr val="D40055"/>
          </a:solidFill>
        </p:spPr>
        <p:txBody>
          <a:bodyPr wrap="square" lIns="0" tIns="0" rIns="0" bIns="0" rtlCol="0"/>
          <a:lstStyle/>
          <a:p>
            <a:endParaRPr/>
          </a:p>
        </p:txBody>
      </p:sp>
      <p:sp>
        <p:nvSpPr>
          <p:cNvPr id="72" name="object 72"/>
          <p:cNvSpPr txBox="1"/>
          <p:nvPr/>
        </p:nvSpPr>
        <p:spPr>
          <a:xfrm>
            <a:off x="1116802" y="3358075"/>
            <a:ext cx="716915" cy="34671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FFFF"/>
                </a:solidFill>
                <a:latin typeface="Arial"/>
                <a:cs typeface="Arial"/>
              </a:rPr>
              <a:t>No</a:t>
            </a:r>
            <a:r>
              <a:rPr sz="1050" b="1" spc="-5" dirty="0">
                <a:solidFill>
                  <a:srgbClr val="FFFFFF"/>
                </a:solidFill>
                <a:latin typeface="Arial"/>
                <a:cs typeface="Arial"/>
              </a:rPr>
              <a:t> </a:t>
            </a:r>
            <a:r>
              <a:rPr sz="1050" b="1" spc="-25" dirty="0">
                <a:solidFill>
                  <a:srgbClr val="FFFFFF"/>
                </a:solidFill>
                <a:latin typeface="Arial"/>
                <a:cs typeface="Arial"/>
              </a:rPr>
              <a:t>EMR</a:t>
            </a:r>
            <a:endParaRPr sz="1050">
              <a:latin typeface="Arial"/>
              <a:cs typeface="Arial"/>
            </a:endParaRPr>
          </a:p>
          <a:p>
            <a:pPr marL="12700">
              <a:lnSpc>
                <a:spcPct val="100000"/>
              </a:lnSpc>
            </a:pPr>
            <a:r>
              <a:rPr sz="1050" b="1" spc="-10" dirty="0">
                <a:solidFill>
                  <a:srgbClr val="FFFFFF"/>
                </a:solidFill>
                <a:latin typeface="Arial"/>
                <a:cs typeface="Arial"/>
              </a:rPr>
              <a:t>Integration</a:t>
            </a:r>
            <a:endParaRPr sz="1050">
              <a:latin typeface="Arial"/>
              <a:cs typeface="Arial"/>
            </a:endParaRPr>
          </a:p>
        </p:txBody>
      </p:sp>
      <p:pic>
        <p:nvPicPr>
          <p:cNvPr id="73" name="object 73"/>
          <p:cNvPicPr/>
          <p:nvPr/>
        </p:nvPicPr>
        <p:blipFill>
          <a:blip r:embed="rId27" cstate="print"/>
          <a:stretch>
            <a:fillRect/>
          </a:stretch>
        </p:blipFill>
        <p:spPr>
          <a:xfrm>
            <a:off x="776461" y="2558212"/>
            <a:ext cx="223164" cy="223164"/>
          </a:xfrm>
          <a:prstGeom prst="rect">
            <a:avLst/>
          </a:prstGeom>
        </p:spPr>
      </p:pic>
      <p:sp>
        <p:nvSpPr>
          <p:cNvPr id="74" name="object 74"/>
          <p:cNvSpPr txBox="1"/>
          <p:nvPr/>
        </p:nvSpPr>
        <p:spPr>
          <a:xfrm>
            <a:off x="842512" y="2585466"/>
            <a:ext cx="89535"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CA0092"/>
                </a:solidFill>
                <a:latin typeface="Arial"/>
                <a:cs typeface="Arial"/>
              </a:rPr>
              <a:t>2</a:t>
            </a:r>
            <a:endParaRPr sz="900">
              <a:latin typeface="Arial"/>
              <a:cs typeface="Arial"/>
            </a:endParaRPr>
          </a:p>
        </p:txBody>
      </p:sp>
      <p:pic>
        <p:nvPicPr>
          <p:cNvPr id="75" name="object 75"/>
          <p:cNvPicPr/>
          <p:nvPr/>
        </p:nvPicPr>
        <p:blipFill>
          <a:blip r:embed="rId27" cstate="print"/>
          <a:stretch>
            <a:fillRect/>
          </a:stretch>
        </p:blipFill>
        <p:spPr>
          <a:xfrm>
            <a:off x="776461" y="3423785"/>
            <a:ext cx="223164" cy="223164"/>
          </a:xfrm>
          <a:prstGeom prst="rect">
            <a:avLst/>
          </a:prstGeom>
        </p:spPr>
      </p:pic>
      <p:sp>
        <p:nvSpPr>
          <p:cNvPr id="76" name="object 76"/>
          <p:cNvSpPr txBox="1"/>
          <p:nvPr/>
        </p:nvSpPr>
        <p:spPr>
          <a:xfrm>
            <a:off x="842512" y="3451039"/>
            <a:ext cx="89535" cy="162560"/>
          </a:xfrm>
          <a:prstGeom prst="rect">
            <a:avLst/>
          </a:prstGeom>
        </p:spPr>
        <p:txBody>
          <a:bodyPr vert="horz" wrap="square" lIns="0" tIns="12700" rIns="0" bIns="0" rtlCol="0">
            <a:spAutoFit/>
          </a:bodyPr>
          <a:lstStyle/>
          <a:p>
            <a:pPr marL="12700">
              <a:lnSpc>
                <a:spcPct val="100000"/>
              </a:lnSpc>
              <a:spcBef>
                <a:spcPts val="100"/>
              </a:spcBef>
            </a:pPr>
            <a:r>
              <a:rPr sz="900" b="1" spc="-50" dirty="0">
                <a:solidFill>
                  <a:srgbClr val="D40055"/>
                </a:solidFill>
                <a:latin typeface="Arial"/>
                <a:cs typeface="Arial"/>
              </a:rPr>
              <a:t>3</a:t>
            </a:r>
            <a:endParaRPr sz="900">
              <a:latin typeface="Arial"/>
              <a:cs typeface="Arial"/>
            </a:endParaRPr>
          </a:p>
        </p:txBody>
      </p:sp>
      <p:grpSp>
        <p:nvGrpSpPr>
          <p:cNvPr id="77" name="object 77"/>
          <p:cNvGrpSpPr/>
          <p:nvPr/>
        </p:nvGrpSpPr>
        <p:grpSpPr>
          <a:xfrm>
            <a:off x="5553420" y="1558018"/>
            <a:ext cx="1637664" cy="2109470"/>
            <a:chOff x="5553420" y="1558018"/>
            <a:chExt cx="1637664" cy="2109470"/>
          </a:xfrm>
        </p:grpSpPr>
        <p:pic>
          <p:nvPicPr>
            <p:cNvPr id="78" name="object 78"/>
            <p:cNvPicPr/>
            <p:nvPr/>
          </p:nvPicPr>
          <p:blipFill>
            <a:blip r:embed="rId28" cstate="print"/>
            <a:stretch>
              <a:fillRect/>
            </a:stretch>
          </p:blipFill>
          <p:spPr>
            <a:xfrm>
              <a:off x="5553420" y="1710006"/>
              <a:ext cx="123215" cy="222580"/>
            </a:xfrm>
            <a:prstGeom prst="rect">
              <a:avLst/>
            </a:prstGeom>
          </p:spPr>
        </p:pic>
        <p:pic>
          <p:nvPicPr>
            <p:cNvPr id="79" name="object 79"/>
            <p:cNvPicPr/>
            <p:nvPr/>
          </p:nvPicPr>
          <p:blipFill>
            <a:blip r:embed="rId29" cstate="print"/>
            <a:stretch>
              <a:fillRect/>
            </a:stretch>
          </p:blipFill>
          <p:spPr>
            <a:xfrm>
              <a:off x="5553422" y="3444896"/>
              <a:ext cx="123215" cy="222580"/>
            </a:xfrm>
            <a:prstGeom prst="rect">
              <a:avLst/>
            </a:prstGeom>
          </p:spPr>
        </p:pic>
        <p:pic>
          <p:nvPicPr>
            <p:cNvPr id="80" name="object 80"/>
            <p:cNvPicPr/>
            <p:nvPr/>
          </p:nvPicPr>
          <p:blipFill>
            <a:blip r:embed="rId30" cstate="print"/>
            <a:stretch>
              <a:fillRect/>
            </a:stretch>
          </p:blipFill>
          <p:spPr>
            <a:xfrm>
              <a:off x="5553421" y="2553988"/>
              <a:ext cx="123215" cy="222580"/>
            </a:xfrm>
            <a:prstGeom prst="rect">
              <a:avLst/>
            </a:prstGeom>
          </p:spPr>
        </p:pic>
        <p:sp>
          <p:nvSpPr>
            <p:cNvPr id="81" name="object 81"/>
            <p:cNvSpPr/>
            <p:nvPr/>
          </p:nvSpPr>
          <p:spPr>
            <a:xfrm>
              <a:off x="6522898" y="2403468"/>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82" name="object 82"/>
            <p:cNvSpPr/>
            <p:nvPr/>
          </p:nvSpPr>
          <p:spPr>
            <a:xfrm>
              <a:off x="7184495" y="2403468"/>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83" name="object 83"/>
            <p:cNvSpPr/>
            <p:nvPr/>
          </p:nvSpPr>
          <p:spPr>
            <a:xfrm>
              <a:off x="6522898" y="1564368"/>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84" name="object 84"/>
            <p:cNvSpPr/>
            <p:nvPr/>
          </p:nvSpPr>
          <p:spPr>
            <a:xfrm>
              <a:off x="7184495" y="1564368"/>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grpSp>
      <p:sp>
        <p:nvSpPr>
          <p:cNvPr id="85" name="object 85"/>
          <p:cNvSpPr txBox="1"/>
          <p:nvPr/>
        </p:nvSpPr>
        <p:spPr>
          <a:xfrm>
            <a:off x="2434010" y="2780648"/>
            <a:ext cx="226695" cy="140970"/>
          </a:xfrm>
          <a:prstGeom prst="rect">
            <a:avLst/>
          </a:prstGeom>
        </p:spPr>
        <p:txBody>
          <a:bodyPr vert="horz" wrap="square" lIns="0" tIns="13335" rIns="0" bIns="0" rtlCol="0">
            <a:spAutoFit/>
          </a:bodyPr>
          <a:lstStyle/>
          <a:p>
            <a:pPr marL="12700">
              <a:lnSpc>
                <a:spcPct val="100000"/>
              </a:lnSpc>
              <a:spcBef>
                <a:spcPts val="105"/>
              </a:spcBef>
            </a:pPr>
            <a:r>
              <a:rPr sz="750" spc="-25" dirty="0">
                <a:solidFill>
                  <a:srgbClr val="CA0092"/>
                </a:solidFill>
                <a:latin typeface="Arial"/>
                <a:cs typeface="Arial"/>
              </a:rPr>
              <a:t>EHR</a:t>
            </a:r>
            <a:endParaRPr sz="750">
              <a:latin typeface="Arial"/>
              <a:cs typeface="Arial"/>
            </a:endParaRPr>
          </a:p>
        </p:txBody>
      </p:sp>
      <p:sp>
        <p:nvSpPr>
          <p:cNvPr id="86" name="object 86"/>
          <p:cNvSpPr txBox="1"/>
          <p:nvPr/>
        </p:nvSpPr>
        <p:spPr>
          <a:xfrm>
            <a:off x="3256833" y="2780648"/>
            <a:ext cx="438150" cy="140970"/>
          </a:xfrm>
          <a:prstGeom prst="rect">
            <a:avLst/>
          </a:prstGeom>
        </p:spPr>
        <p:txBody>
          <a:bodyPr vert="horz" wrap="square" lIns="0" tIns="13335" rIns="0" bIns="0" rtlCol="0">
            <a:spAutoFit/>
          </a:bodyPr>
          <a:lstStyle/>
          <a:p>
            <a:pPr marL="12700">
              <a:lnSpc>
                <a:spcPct val="100000"/>
              </a:lnSpc>
              <a:spcBef>
                <a:spcPts val="105"/>
              </a:spcBef>
            </a:pPr>
            <a:r>
              <a:rPr sz="750" spc="-10" dirty="0">
                <a:solidFill>
                  <a:srgbClr val="CA0092"/>
                </a:solidFill>
                <a:latin typeface="Arial"/>
                <a:cs typeface="Arial"/>
              </a:rPr>
              <a:t>Pathways</a:t>
            </a:r>
            <a:endParaRPr sz="750">
              <a:latin typeface="Arial"/>
              <a:cs typeface="Arial"/>
            </a:endParaRPr>
          </a:p>
        </p:txBody>
      </p:sp>
      <p:sp>
        <p:nvSpPr>
          <p:cNvPr id="87" name="object 87"/>
          <p:cNvSpPr txBox="1"/>
          <p:nvPr/>
        </p:nvSpPr>
        <p:spPr>
          <a:xfrm>
            <a:off x="2434010" y="1959265"/>
            <a:ext cx="1260475" cy="140970"/>
          </a:xfrm>
          <a:prstGeom prst="rect">
            <a:avLst/>
          </a:prstGeom>
        </p:spPr>
        <p:txBody>
          <a:bodyPr vert="horz" wrap="square" lIns="0" tIns="13335" rIns="0" bIns="0" rtlCol="0">
            <a:spAutoFit/>
          </a:bodyPr>
          <a:lstStyle/>
          <a:p>
            <a:pPr marL="12700">
              <a:lnSpc>
                <a:spcPct val="100000"/>
              </a:lnSpc>
              <a:spcBef>
                <a:spcPts val="105"/>
              </a:spcBef>
              <a:tabLst>
                <a:tab pos="835025" algn="l"/>
              </a:tabLst>
            </a:pPr>
            <a:r>
              <a:rPr sz="750" spc="-25" dirty="0">
                <a:solidFill>
                  <a:srgbClr val="9F23E1"/>
                </a:solidFill>
                <a:latin typeface="Arial"/>
                <a:cs typeface="Arial"/>
              </a:rPr>
              <a:t>EHR</a:t>
            </a:r>
            <a:r>
              <a:rPr sz="750" dirty="0">
                <a:solidFill>
                  <a:srgbClr val="9F23E1"/>
                </a:solidFill>
                <a:latin typeface="Arial"/>
                <a:cs typeface="Arial"/>
              </a:rPr>
              <a:t>	</a:t>
            </a:r>
            <a:r>
              <a:rPr sz="750" spc="-10" dirty="0">
                <a:solidFill>
                  <a:srgbClr val="9F23E1"/>
                </a:solidFill>
                <a:latin typeface="Arial"/>
                <a:cs typeface="Arial"/>
              </a:rPr>
              <a:t>Pathways</a:t>
            </a:r>
            <a:endParaRPr sz="750">
              <a:latin typeface="Arial"/>
              <a:cs typeface="Arial"/>
            </a:endParaRPr>
          </a:p>
        </p:txBody>
      </p:sp>
      <p:grpSp>
        <p:nvGrpSpPr>
          <p:cNvPr id="88" name="object 88"/>
          <p:cNvGrpSpPr/>
          <p:nvPr/>
        </p:nvGrpSpPr>
        <p:grpSpPr>
          <a:xfrm>
            <a:off x="2131034" y="1525320"/>
            <a:ext cx="3834129" cy="1457325"/>
            <a:chOff x="2131034" y="1525320"/>
            <a:chExt cx="3834129" cy="1457325"/>
          </a:xfrm>
        </p:grpSpPr>
        <p:pic>
          <p:nvPicPr>
            <p:cNvPr id="89" name="object 89"/>
            <p:cNvPicPr/>
            <p:nvPr/>
          </p:nvPicPr>
          <p:blipFill>
            <a:blip r:embed="rId4" cstate="print"/>
            <a:stretch>
              <a:fillRect/>
            </a:stretch>
          </p:blipFill>
          <p:spPr>
            <a:xfrm>
              <a:off x="5790882" y="2381199"/>
              <a:ext cx="174078" cy="594334"/>
            </a:xfrm>
            <a:prstGeom prst="rect">
              <a:avLst/>
            </a:prstGeom>
          </p:spPr>
        </p:pic>
        <p:pic>
          <p:nvPicPr>
            <p:cNvPr id="90" name="object 90"/>
            <p:cNvPicPr/>
            <p:nvPr/>
          </p:nvPicPr>
          <p:blipFill>
            <a:blip r:embed="rId5" cstate="print"/>
            <a:stretch>
              <a:fillRect/>
            </a:stretch>
          </p:blipFill>
          <p:spPr>
            <a:xfrm>
              <a:off x="4628896" y="2868078"/>
              <a:ext cx="282905" cy="114007"/>
            </a:xfrm>
            <a:prstGeom prst="rect">
              <a:avLst/>
            </a:prstGeom>
          </p:spPr>
        </p:pic>
        <p:pic>
          <p:nvPicPr>
            <p:cNvPr id="91" name="object 91"/>
            <p:cNvPicPr/>
            <p:nvPr/>
          </p:nvPicPr>
          <p:blipFill>
            <a:blip r:embed="rId31" cstate="print"/>
            <a:stretch>
              <a:fillRect/>
            </a:stretch>
          </p:blipFill>
          <p:spPr>
            <a:xfrm>
              <a:off x="4628895" y="2372487"/>
              <a:ext cx="282905" cy="114007"/>
            </a:xfrm>
            <a:prstGeom prst="rect">
              <a:avLst/>
            </a:prstGeom>
          </p:spPr>
        </p:pic>
        <p:pic>
          <p:nvPicPr>
            <p:cNvPr id="92" name="object 92"/>
            <p:cNvPicPr/>
            <p:nvPr/>
          </p:nvPicPr>
          <p:blipFill>
            <a:blip r:embed="rId32" cstate="print"/>
            <a:stretch>
              <a:fillRect/>
            </a:stretch>
          </p:blipFill>
          <p:spPr>
            <a:xfrm>
              <a:off x="3660711" y="2372486"/>
              <a:ext cx="420420" cy="609599"/>
            </a:xfrm>
            <a:prstGeom prst="rect">
              <a:avLst/>
            </a:prstGeom>
          </p:spPr>
        </p:pic>
        <p:pic>
          <p:nvPicPr>
            <p:cNvPr id="93" name="object 93"/>
            <p:cNvPicPr/>
            <p:nvPr/>
          </p:nvPicPr>
          <p:blipFill>
            <a:blip r:embed="rId8" cstate="print"/>
            <a:stretch>
              <a:fillRect/>
            </a:stretch>
          </p:blipFill>
          <p:spPr>
            <a:xfrm>
              <a:off x="2131034" y="2381199"/>
              <a:ext cx="174066" cy="594334"/>
            </a:xfrm>
            <a:prstGeom prst="rect">
              <a:avLst/>
            </a:prstGeom>
          </p:spPr>
        </p:pic>
        <p:pic>
          <p:nvPicPr>
            <p:cNvPr id="94" name="object 94"/>
            <p:cNvPicPr/>
            <p:nvPr/>
          </p:nvPicPr>
          <p:blipFill>
            <a:blip r:embed="rId5" cstate="print"/>
            <a:stretch>
              <a:fillRect/>
            </a:stretch>
          </p:blipFill>
          <p:spPr>
            <a:xfrm>
              <a:off x="2813545" y="2868078"/>
              <a:ext cx="282905" cy="114007"/>
            </a:xfrm>
            <a:prstGeom prst="rect">
              <a:avLst/>
            </a:prstGeom>
          </p:spPr>
        </p:pic>
        <p:pic>
          <p:nvPicPr>
            <p:cNvPr id="95" name="object 95"/>
            <p:cNvPicPr/>
            <p:nvPr/>
          </p:nvPicPr>
          <p:blipFill>
            <a:blip r:embed="rId5" cstate="print"/>
            <a:stretch>
              <a:fillRect/>
            </a:stretch>
          </p:blipFill>
          <p:spPr>
            <a:xfrm>
              <a:off x="2813545" y="2372486"/>
              <a:ext cx="282905" cy="114007"/>
            </a:xfrm>
            <a:prstGeom prst="rect">
              <a:avLst/>
            </a:prstGeom>
          </p:spPr>
        </p:pic>
        <p:pic>
          <p:nvPicPr>
            <p:cNvPr id="96" name="object 96"/>
            <p:cNvPicPr/>
            <p:nvPr/>
          </p:nvPicPr>
          <p:blipFill>
            <a:blip r:embed="rId33" cstate="print"/>
            <a:stretch>
              <a:fillRect/>
            </a:stretch>
          </p:blipFill>
          <p:spPr>
            <a:xfrm>
              <a:off x="5783059" y="1534032"/>
              <a:ext cx="174078" cy="594334"/>
            </a:xfrm>
            <a:prstGeom prst="rect">
              <a:avLst/>
            </a:prstGeom>
          </p:spPr>
        </p:pic>
        <p:pic>
          <p:nvPicPr>
            <p:cNvPr id="97" name="object 97"/>
            <p:cNvPicPr/>
            <p:nvPr/>
          </p:nvPicPr>
          <p:blipFill>
            <a:blip r:embed="rId6" cstate="print"/>
            <a:stretch>
              <a:fillRect/>
            </a:stretch>
          </p:blipFill>
          <p:spPr>
            <a:xfrm>
              <a:off x="4628896" y="1525320"/>
              <a:ext cx="282905" cy="114007"/>
            </a:xfrm>
            <a:prstGeom prst="rect">
              <a:avLst/>
            </a:prstGeom>
          </p:spPr>
        </p:pic>
        <p:pic>
          <p:nvPicPr>
            <p:cNvPr id="98" name="object 98"/>
            <p:cNvPicPr/>
            <p:nvPr/>
          </p:nvPicPr>
          <p:blipFill>
            <a:blip r:embed="rId5" cstate="print"/>
            <a:stretch>
              <a:fillRect/>
            </a:stretch>
          </p:blipFill>
          <p:spPr>
            <a:xfrm>
              <a:off x="4628896" y="2020912"/>
              <a:ext cx="282905" cy="114007"/>
            </a:xfrm>
            <a:prstGeom prst="rect">
              <a:avLst/>
            </a:prstGeom>
          </p:spPr>
        </p:pic>
        <p:pic>
          <p:nvPicPr>
            <p:cNvPr id="99" name="object 99"/>
            <p:cNvPicPr/>
            <p:nvPr/>
          </p:nvPicPr>
          <p:blipFill>
            <a:blip r:embed="rId34" cstate="print"/>
            <a:stretch>
              <a:fillRect/>
            </a:stretch>
          </p:blipFill>
          <p:spPr>
            <a:xfrm>
              <a:off x="3660711" y="1525320"/>
              <a:ext cx="420420" cy="609599"/>
            </a:xfrm>
            <a:prstGeom prst="rect">
              <a:avLst/>
            </a:prstGeom>
          </p:spPr>
        </p:pic>
        <p:pic>
          <p:nvPicPr>
            <p:cNvPr id="100" name="object 100"/>
            <p:cNvPicPr/>
            <p:nvPr/>
          </p:nvPicPr>
          <p:blipFill>
            <a:blip r:embed="rId33" cstate="print"/>
            <a:stretch>
              <a:fillRect/>
            </a:stretch>
          </p:blipFill>
          <p:spPr>
            <a:xfrm>
              <a:off x="2131034" y="1534032"/>
              <a:ext cx="174066" cy="594334"/>
            </a:xfrm>
            <a:prstGeom prst="rect">
              <a:avLst/>
            </a:prstGeom>
          </p:spPr>
        </p:pic>
        <p:pic>
          <p:nvPicPr>
            <p:cNvPr id="101" name="object 101"/>
            <p:cNvPicPr/>
            <p:nvPr/>
          </p:nvPicPr>
          <p:blipFill>
            <a:blip r:embed="rId5" cstate="print"/>
            <a:stretch>
              <a:fillRect/>
            </a:stretch>
          </p:blipFill>
          <p:spPr>
            <a:xfrm>
              <a:off x="2813545" y="2020912"/>
              <a:ext cx="282905" cy="114007"/>
            </a:xfrm>
            <a:prstGeom prst="rect">
              <a:avLst/>
            </a:prstGeom>
          </p:spPr>
        </p:pic>
        <p:pic>
          <p:nvPicPr>
            <p:cNvPr id="102" name="object 102"/>
            <p:cNvPicPr/>
            <p:nvPr/>
          </p:nvPicPr>
          <p:blipFill>
            <a:blip r:embed="rId5" cstate="print"/>
            <a:stretch>
              <a:fillRect/>
            </a:stretch>
          </p:blipFill>
          <p:spPr>
            <a:xfrm>
              <a:off x="2813545" y="1525320"/>
              <a:ext cx="282905" cy="114007"/>
            </a:xfrm>
            <a:prstGeom prst="rect">
              <a:avLst/>
            </a:prstGeom>
          </p:spPr>
        </p:pic>
      </p:grpSp>
      <p:sp>
        <p:nvSpPr>
          <p:cNvPr id="103" name="object 103"/>
          <p:cNvSpPr txBox="1"/>
          <p:nvPr/>
        </p:nvSpPr>
        <p:spPr>
          <a:xfrm>
            <a:off x="4201229" y="3356297"/>
            <a:ext cx="1123315" cy="345440"/>
          </a:xfrm>
          <a:prstGeom prst="rect">
            <a:avLst/>
          </a:prstGeom>
        </p:spPr>
        <p:txBody>
          <a:bodyPr vert="horz" wrap="square" lIns="0" tIns="12065" rIns="0" bIns="0" rtlCol="0">
            <a:spAutoFit/>
          </a:bodyPr>
          <a:lstStyle/>
          <a:p>
            <a:pPr marL="94615">
              <a:lnSpc>
                <a:spcPct val="100000"/>
              </a:lnSpc>
              <a:spcBef>
                <a:spcPts val="95"/>
              </a:spcBef>
            </a:pPr>
            <a:r>
              <a:rPr sz="700" dirty="0">
                <a:solidFill>
                  <a:srgbClr val="181B1F"/>
                </a:solidFill>
                <a:latin typeface="Arial"/>
                <a:cs typeface="Arial"/>
              </a:rPr>
              <a:t>Access</a:t>
            </a:r>
            <a:r>
              <a:rPr sz="700" spc="-45" dirty="0">
                <a:solidFill>
                  <a:srgbClr val="181B1F"/>
                </a:solidFill>
                <a:latin typeface="Arial"/>
                <a:cs typeface="Arial"/>
              </a:rPr>
              <a:t> </a:t>
            </a:r>
            <a:r>
              <a:rPr sz="700" dirty="0">
                <a:solidFill>
                  <a:srgbClr val="181B1F"/>
                </a:solidFill>
                <a:latin typeface="Arial"/>
                <a:cs typeface="Arial"/>
              </a:rPr>
              <a:t>pathways</a:t>
            </a:r>
            <a:r>
              <a:rPr sz="700" spc="5" dirty="0">
                <a:solidFill>
                  <a:srgbClr val="181B1F"/>
                </a:solidFill>
                <a:latin typeface="Arial"/>
                <a:cs typeface="Arial"/>
              </a:rPr>
              <a:t> </a:t>
            </a:r>
            <a:r>
              <a:rPr sz="700" spc="-10" dirty="0">
                <a:solidFill>
                  <a:srgbClr val="181B1F"/>
                </a:solidFill>
                <a:latin typeface="Arial"/>
                <a:cs typeface="Arial"/>
              </a:rPr>
              <a:t>portal</a:t>
            </a:r>
            <a:endParaRPr sz="700">
              <a:latin typeface="Arial"/>
              <a:cs typeface="Arial"/>
            </a:endParaRPr>
          </a:p>
          <a:p>
            <a:pPr marL="12700" marR="5080" indent="283210">
              <a:lnSpc>
                <a:spcPct val="100000"/>
              </a:lnSpc>
            </a:pPr>
            <a:r>
              <a:rPr sz="700" b="1" u="sng" dirty="0">
                <a:solidFill>
                  <a:srgbClr val="D40055"/>
                </a:solidFill>
                <a:uFill>
                  <a:solidFill>
                    <a:srgbClr val="D40055"/>
                  </a:solidFill>
                </a:uFill>
                <a:latin typeface="Arial"/>
                <a:cs typeface="Arial"/>
              </a:rPr>
              <a:t>outside</a:t>
            </a:r>
            <a:r>
              <a:rPr sz="700" b="1" u="none" spc="-30" dirty="0">
                <a:solidFill>
                  <a:srgbClr val="D40055"/>
                </a:solidFill>
                <a:latin typeface="Arial"/>
                <a:cs typeface="Arial"/>
              </a:rPr>
              <a:t> </a:t>
            </a:r>
            <a:r>
              <a:rPr sz="700" u="none" spc="-25" dirty="0">
                <a:solidFill>
                  <a:srgbClr val="181B1F"/>
                </a:solidFill>
                <a:latin typeface="Arial"/>
                <a:cs typeface="Arial"/>
              </a:rPr>
              <a:t>EHR</a:t>
            </a:r>
            <a:r>
              <a:rPr sz="700" u="none" spc="500" dirty="0">
                <a:solidFill>
                  <a:srgbClr val="181B1F"/>
                </a:solidFill>
                <a:latin typeface="Arial"/>
                <a:cs typeface="Arial"/>
              </a:rPr>
              <a:t> </a:t>
            </a:r>
            <a:r>
              <a:rPr sz="700" u="none" dirty="0">
                <a:solidFill>
                  <a:srgbClr val="181B1F"/>
                </a:solidFill>
                <a:latin typeface="Arial"/>
                <a:cs typeface="Arial"/>
              </a:rPr>
              <a:t>(typically</a:t>
            </a:r>
            <a:r>
              <a:rPr sz="700" u="none" spc="-5" dirty="0">
                <a:solidFill>
                  <a:srgbClr val="181B1F"/>
                </a:solidFill>
                <a:latin typeface="Arial"/>
                <a:cs typeface="Arial"/>
              </a:rPr>
              <a:t> </a:t>
            </a:r>
            <a:r>
              <a:rPr sz="700" u="none" dirty="0">
                <a:solidFill>
                  <a:srgbClr val="181B1F"/>
                </a:solidFill>
                <a:latin typeface="Arial"/>
                <a:cs typeface="Arial"/>
              </a:rPr>
              <a:t>through</a:t>
            </a:r>
            <a:r>
              <a:rPr sz="700" u="none" spc="-15" dirty="0">
                <a:solidFill>
                  <a:srgbClr val="181B1F"/>
                </a:solidFill>
                <a:latin typeface="Arial"/>
                <a:cs typeface="Arial"/>
              </a:rPr>
              <a:t> </a:t>
            </a:r>
            <a:r>
              <a:rPr sz="700" u="none" dirty="0">
                <a:solidFill>
                  <a:srgbClr val="181B1F"/>
                </a:solidFill>
                <a:latin typeface="Arial"/>
                <a:cs typeface="Arial"/>
              </a:rPr>
              <a:t>a</a:t>
            </a:r>
            <a:r>
              <a:rPr sz="700" u="none" spc="-30" dirty="0">
                <a:solidFill>
                  <a:srgbClr val="181B1F"/>
                </a:solidFill>
                <a:latin typeface="Arial"/>
                <a:cs typeface="Arial"/>
              </a:rPr>
              <a:t> </a:t>
            </a:r>
            <a:r>
              <a:rPr sz="700" u="none" spc="-10" dirty="0">
                <a:solidFill>
                  <a:srgbClr val="181B1F"/>
                </a:solidFill>
                <a:latin typeface="Arial"/>
                <a:cs typeface="Arial"/>
              </a:rPr>
              <a:t>website)</a:t>
            </a:r>
            <a:endParaRPr sz="700">
              <a:latin typeface="Arial"/>
              <a:cs typeface="Arial"/>
            </a:endParaRPr>
          </a:p>
        </p:txBody>
      </p:sp>
      <p:sp>
        <p:nvSpPr>
          <p:cNvPr id="104" name="object 104"/>
          <p:cNvSpPr txBox="1"/>
          <p:nvPr/>
        </p:nvSpPr>
        <p:spPr>
          <a:xfrm>
            <a:off x="4275478" y="2430116"/>
            <a:ext cx="956310" cy="132080"/>
          </a:xfrm>
          <a:prstGeom prst="rect">
            <a:avLst/>
          </a:prstGeom>
        </p:spPr>
        <p:txBody>
          <a:bodyPr vert="horz" wrap="square" lIns="0" tIns="12065" rIns="0" bIns="0" rtlCol="0">
            <a:spAutoFit/>
          </a:bodyPr>
          <a:lstStyle/>
          <a:p>
            <a:pPr marL="12700">
              <a:lnSpc>
                <a:spcPct val="100000"/>
              </a:lnSpc>
              <a:spcBef>
                <a:spcPts val="95"/>
              </a:spcBef>
            </a:pPr>
            <a:r>
              <a:rPr sz="700" dirty="0">
                <a:solidFill>
                  <a:srgbClr val="181B1F"/>
                </a:solidFill>
                <a:latin typeface="Arial"/>
                <a:cs typeface="Arial"/>
              </a:rPr>
              <a:t>Access</a:t>
            </a:r>
            <a:r>
              <a:rPr sz="700" spc="-45" dirty="0">
                <a:solidFill>
                  <a:srgbClr val="181B1F"/>
                </a:solidFill>
                <a:latin typeface="Arial"/>
                <a:cs typeface="Arial"/>
              </a:rPr>
              <a:t> </a:t>
            </a:r>
            <a:r>
              <a:rPr sz="700" dirty="0">
                <a:solidFill>
                  <a:srgbClr val="181B1F"/>
                </a:solidFill>
                <a:latin typeface="Arial"/>
                <a:cs typeface="Arial"/>
              </a:rPr>
              <a:t>pathways</a:t>
            </a:r>
            <a:r>
              <a:rPr sz="700" spc="5" dirty="0">
                <a:solidFill>
                  <a:srgbClr val="181B1F"/>
                </a:solidFill>
                <a:latin typeface="Arial"/>
                <a:cs typeface="Arial"/>
              </a:rPr>
              <a:t> </a:t>
            </a:r>
            <a:r>
              <a:rPr sz="700" spc="-10" dirty="0">
                <a:solidFill>
                  <a:srgbClr val="181B1F"/>
                </a:solidFill>
                <a:latin typeface="Arial"/>
                <a:cs typeface="Arial"/>
              </a:rPr>
              <a:t>portal</a:t>
            </a:r>
            <a:endParaRPr sz="700">
              <a:latin typeface="Arial"/>
              <a:cs typeface="Arial"/>
            </a:endParaRPr>
          </a:p>
        </p:txBody>
      </p:sp>
      <p:sp>
        <p:nvSpPr>
          <p:cNvPr id="105" name="object 105"/>
          <p:cNvSpPr txBox="1"/>
          <p:nvPr/>
        </p:nvSpPr>
        <p:spPr>
          <a:xfrm>
            <a:off x="4185544" y="2536806"/>
            <a:ext cx="1141730" cy="345440"/>
          </a:xfrm>
          <a:prstGeom prst="rect">
            <a:avLst/>
          </a:prstGeom>
        </p:spPr>
        <p:txBody>
          <a:bodyPr vert="horz" wrap="square" lIns="0" tIns="12065" rIns="0" bIns="0" rtlCol="0">
            <a:spAutoFit/>
          </a:bodyPr>
          <a:lstStyle/>
          <a:p>
            <a:pPr marL="12700" marR="5080" algn="just">
              <a:lnSpc>
                <a:spcPct val="100000"/>
              </a:lnSpc>
              <a:spcBef>
                <a:spcPts val="95"/>
              </a:spcBef>
            </a:pPr>
            <a:r>
              <a:rPr sz="700" b="1" u="sng" dirty="0">
                <a:solidFill>
                  <a:srgbClr val="97006D"/>
                </a:solidFill>
                <a:uFill>
                  <a:solidFill>
                    <a:srgbClr val="97006D"/>
                  </a:solidFill>
                </a:uFill>
                <a:latin typeface="Arial"/>
                <a:cs typeface="Arial"/>
              </a:rPr>
              <a:t>through</a:t>
            </a:r>
            <a:r>
              <a:rPr sz="700" b="1" u="sng" spc="-5" dirty="0">
                <a:solidFill>
                  <a:srgbClr val="97006D"/>
                </a:solidFill>
                <a:uFill>
                  <a:solidFill>
                    <a:srgbClr val="97006D"/>
                  </a:solidFill>
                </a:uFill>
                <a:latin typeface="Arial"/>
                <a:cs typeface="Arial"/>
              </a:rPr>
              <a:t> </a:t>
            </a:r>
            <a:r>
              <a:rPr sz="700" b="1" u="sng" dirty="0">
                <a:solidFill>
                  <a:srgbClr val="97006D"/>
                </a:solidFill>
                <a:uFill>
                  <a:solidFill>
                    <a:srgbClr val="97006D"/>
                  </a:solidFill>
                </a:uFill>
                <a:latin typeface="Arial"/>
                <a:cs typeface="Arial"/>
              </a:rPr>
              <a:t>a</a:t>
            </a:r>
            <a:r>
              <a:rPr sz="700" b="1" u="sng" spc="-20" dirty="0">
                <a:solidFill>
                  <a:srgbClr val="97006D"/>
                </a:solidFill>
                <a:uFill>
                  <a:solidFill>
                    <a:srgbClr val="97006D"/>
                  </a:solidFill>
                </a:uFill>
                <a:latin typeface="Arial"/>
                <a:cs typeface="Arial"/>
              </a:rPr>
              <a:t> </a:t>
            </a:r>
            <a:r>
              <a:rPr sz="700" b="1" u="sng" dirty="0">
                <a:solidFill>
                  <a:srgbClr val="97006D"/>
                </a:solidFill>
                <a:uFill>
                  <a:solidFill>
                    <a:srgbClr val="97006D"/>
                  </a:solidFill>
                </a:uFill>
                <a:latin typeface="Arial"/>
                <a:cs typeface="Arial"/>
              </a:rPr>
              <a:t>link or</a:t>
            </a:r>
            <a:r>
              <a:rPr sz="700" b="1" u="sng" spc="-15" dirty="0">
                <a:solidFill>
                  <a:srgbClr val="97006D"/>
                </a:solidFill>
                <a:uFill>
                  <a:solidFill>
                    <a:srgbClr val="97006D"/>
                  </a:solidFill>
                </a:uFill>
                <a:latin typeface="Arial"/>
                <a:cs typeface="Arial"/>
              </a:rPr>
              <a:t> </a:t>
            </a:r>
            <a:r>
              <a:rPr sz="700" b="1" u="sng" dirty="0">
                <a:solidFill>
                  <a:srgbClr val="97006D"/>
                </a:solidFill>
                <a:uFill>
                  <a:solidFill>
                    <a:srgbClr val="97006D"/>
                  </a:solidFill>
                </a:uFill>
                <a:latin typeface="Arial"/>
                <a:cs typeface="Arial"/>
              </a:rPr>
              <a:t>tab</a:t>
            </a:r>
            <a:r>
              <a:rPr sz="700" b="1" u="none" spc="-10" dirty="0">
                <a:solidFill>
                  <a:srgbClr val="97006D"/>
                </a:solidFill>
                <a:latin typeface="Arial"/>
                <a:cs typeface="Arial"/>
              </a:rPr>
              <a:t> </a:t>
            </a:r>
            <a:r>
              <a:rPr sz="700" u="none" spc="-10" dirty="0">
                <a:solidFill>
                  <a:srgbClr val="181B1F"/>
                </a:solidFill>
                <a:latin typeface="Arial"/>
                <a:cs typeface="Arial"/>
              </a:rPr>
              <a:t>within</a:t>
            </a:r>
            <a:r>
              <a:rPr sz="700" u="none" spc="500" dirty="0">
                <a:solidFill>
                  <a:srgbClr val="181B1F"/>
                </a:solidFill>
                <a:latin typeface="Arial"/>
                <a:cs typeface="Arial"/>
              </a:rPr>
              <a:t> </a:t>
            </a:r>
            <a:r>
              <a:rPr sz="700" u="none" dirty="0">
                <a:solidFill>
                  <a:srgbClr val="181B1F"/>
                </a:solidFill>
                <a:latin typeface="Arial"/>
                <a:cs typeface="Arial"/>
              </a:rPr>
              <a:t>EHR</a:t>
            </a:r>
            <a:r>
              <a:rPr sz="700" u="none" spc="-30" dirty="0">
                <a:solidFill>
                  <a:srgbClr val="181B1F"/>
                </a:solidFill>
                <a:latin typeface="Arial"/>
                <a:cs typeface="Arial"/>
              </a:rPr>
              <a:t> </a:t>
            </a:r>
            <a:r>
              <a:rPr sz="700" u="none" dirty="0">
                <a:solidFill>
                  <a:srgbClr val="181B1F"/>
                </a:solidFill>
                <a:latin typeface="Arial"/>
                <a:cs typeface="Arial"/>
              </a:rPr>
              <a:t>display, while</a:t>
            </a:r>
            <a:r>
              <a:rPr sz="700" u="none" spc="-20" dirty="0">
                <a:solidFill>
                  <a:srgbClr val="181B1F"/>
                </a:solidFill>
                <a:latin typeface="Arial"/>
                <a:cs typeface="Arial"/>
              </a:rPr>
              <a:t> </a:t>
            </a:r>
            <a:r>
              <a:rPr sz="700" u="none" spc="-10" dirty="0">
                <a:solidFill>
                  <a:srgbClr val="181B1F"/>
                </a:solidFill>
                <a:latin typeface="Arial"/>
                <a:cs typeface="Arial"/>
              </a:rPr>
              <a:t>manually</a:t>
            </a:r>
            <a:r>
              <a:rPr sz="700" u="none" spc="500" dirty="0">
                <a:solidFill>
                  <a:srgbClr val="181B1F"/>
                </a:solidFill>
                <a:latin typeface="Arial"/>
                <a:cs typeface="Arial"/>
              </a:rPr>
              <a:t> </a:t>
            </a:r>
            <a:r>
              <a:rPr sz="700" u="none" dirty="0">
                <a:solidFill>
                  <a:srgbClr val="181B1F"/>
                </a:solidFill>
                <a:latin typeface="Arial"/>
                <a:cs typeface="Arial"/>
              </a:rPr>
              <a:t>entering</a:t>
            </a:r>
            <a:r>
              <a:rPr sz="700" u="none" spc="-15" dirty="0">
                <a:solidFill>
                  <a:srgbClr val="181B1F"/>
                </a:solidFill>
                <a:latin typeface="Arial"/>
                <a:cs typeface="Arial"/>
              </a:rPr>
              <a:t> </a:t>
            </a:r>
            <a:r>
              <a:rPr sz="700" u="none" dirty="0">
                <a:solidFill>
                  <a:srgbClr val="181B1F"/>
                </a:solidFill>
                <a:latin typeface="Arial"/>
                <a:cs typeface="Arial"/>
              </a:rPr>
              <a:t>patient</a:t>
            </a:r>
            <a:r>
              <a:rPr sz="700" u="none" spc="-15" dirty="0">
                <a:solidFill>
                  <a:srgbClr val="181B1F"/>
                </a:solidFill>
                <a:latin typeface="Arial"/>
                <a:cs typeface="Arial"/>
              </a:rPr>
              <a:t> </a:t>
            </a:r>
            <a:r>
              <a:rPr sz="700" u="none" spc="-10" dirty="0">
                <a:solidFill>
                  <a:srgbClr val="181B1F"/>
                </a:solidFill>
                <a:latin typeface="Arial"/>
                <a:cs typeface="Arial"/>
              </a:rPr>
              <a:t>information</a:t>
            </a:r>
            <a:endParaRPr sz="700">
              <a:latin typeface="Arial"/>
              <a:cs typeface="Arial"/>
            </a:endParaRPr>
          </a:p>
        </p:txBody>
      </p:sp>
      <p:sp>
        <p:nvSpPr>
          <p:cNvPr id="106" name="object 106"/>
          <p:cNvSpPr txBox="1"/>
          <p:nvPr/>
        </p:nvSpPr>
        <p:spPr>
          <a:xfrm>
            <a:off x="4025027" y="1599947"/>
            <a:ext cx="1447800" cy="452120"/>
          </a:xfrm>
          <a:prstGeom prst="rect">
            <a:avLst/>
          </a:prstGeom>
        </p:spPr>
        <p:txBody>
          <a:bodyPr vert="horz" wrap="square" lIns="0" tIns="12065" rIns="0" bIns="0" rtlCol="0">
            <a:spAutoFit/>
          </a:bodyPr>
          <a:lstStyle/>
          <a:p>
            <a:pPr marL="12700" marR="5080" algn="ctr">
              <a:lnSpc>
                <a:spcPct val="100000"/>
              </a:lnSpc>
              <a:spcBef>
                <a:spcPts val="95"/>
              </a:spcBef>
            </a:pPr>
            <a:r>
              <a:rPr sz="700" dirty="0">
                <a:solidFill>
                  <a:srgbClr val="181B1F"/>
                </a:solidFill>
                <a:latin typeface="Arial"/>
                <a:cs typeface="Arial"/>
              </a:rPr>
              <a:t>Access</a:t>
            </a:r>
            <a:r>
              <a:rPr sz="700" spc="-40" dirty="0">
                <a:solidFill>
                  <a:srgbClr val="181B1F"/>
                </a:solidFill>
                <a:latin typeface="Arial"/>
                <a:cs typeface="Arial"/>
              </a:rPr>
              <a:t> </a:t>
            </a:r>
            <a:r>
              <a:rPr sz="700" dirty="0">
                <a:solidFill>
                  <a:srgbClr val="181B1F"/>
                </a:solidFill>
                <a:latin typeface="Arial"/>
                <a:cs typeface="Arial"/>
              </a:rPr>
              <a:t>pathways</a:t>
            </a:r>
            <a:r>
              <a:rPr sz="700" spc="5" dirty="0">
                <a:solidFill>
                  <a:srgbClr val="181B1F"/>
                </a:solidFill>
                <a:latin typeface="Arial"/>
                <a:cs typeface="Arial"/>
              </a:rPr>
              <a:t> </a:t>
            </a:r>
            <a:r>
              <a:rPr sz="700" dirty="0">
                <a:solidFill>
                  <a:srgbClr val="181B1F"/>
                </a:solidFill>
                <a:latin typeface="Arial"/>
                <a:cs typeface="Arial"/>
              </a:rPr>
              <a:t>portal</a:t>
            </a:r>
            <a:r>
              <a:rPr sz="700" spc="-30" dirty="0">
                <a:solidFill>
                  <a:srgbClr val="181B1F"/>
                </a:solidFill>
                <a:latin typeface="Arial"/>
                <a:cs typeface="Arial"/>
              </a:rPr>
              <a:t> </a:t>
            </a:r>
            <a:r>
              <a:rPr sz="700" b="1" u="sng" spc="-10" dirty="0">
                <a:solidFill>
                  <a:srgbClr val="7816AD"/>
                </a:solidFill>
                <a:uFill>
                  <a:solidFill>
                    <a:srgbClr val="7816AD"/>
                  </a:solidFill>
                </a:uFill>
                <a:latin typeface="Arial"/>
                <a:cs typeface="Arial"/>
              </a:rPr>
              <a:t>within</a:t>
            </a:r>
            <a:r>
              <a:rPr sz="700" b="1" u="none" spc="500" dirty="0">
                <a:solidFill>
                  <a:srgbClr val="7816AD"/>
                </a:solidFill>
                <a:latin typeface="Arial"/>
                <a:cs typeface="Arial"/>
              </a:rPr>
              <a:t> </a:t>
            </a:r>
            <a:r>
              <a:rPr sz="700" u="none" dirty="0">
                <a:solidFill>
                  <a:srgbClr val="181B1F"/>
                </a:solidFill>
                <a:latin typeface="Arial"/>
                <a:cs typeface="Arial"/>
              </a:rPr>
              <a:t>EHR</a:t>
            </a:r>
            <a:r>
              <a:rPr sz="700" u="none" spc="-30" dirty="0">
                <a:solidFill>
                  <a:srgbClr val="181B1F"/>
                </a:solidFill>
                <a:latin typeface="Arial"/>
                <a:cs typeface="Arial"/>
              </a:rPr>
              <a:t> </a:t>
            </a:r>
            <a:r>
              <a:rPr sz="700" u="none" dirty="0">
                <a:solidFill>
                  <a:srgbClr val="181B1F"/>
                </a:solidFill>
                <a:latin typeface="Arial"/>
                <a:cs typeface="Arial"/>
              </a:rPr>
              <a:t>display</a:t>
            </a:r>
            <a:r>
              <a:rPr sz="700" u="none" spc="-25" dirty="0">
                <a:solidFill>
                  <a:srgbClr val="181B1F"/>
                </a:solidFill>
                <a:latin typeface="Arial"/>
                <a:cs typeface="Arial"/>
              </a:rPr>
              <a:t> </a:t>
            </a:r>
            <a:r>
              <a:rPr sz="700" u="none" dirty="0">
                <a:solidFill>
                  <a:srgbClr val="181B1F"/>
                </a:solidFill>
                <a:latin typeface="Arial"/>
                <a:cs typeface="Arial"/>
              </a:rPr>
              <a:t>with</a:t>
            </a:r>
            <a:r>
              <a:rPr sz="700" u="none" spc="-10" dirty="0">
                <a:solidFill>
                  <a:srgbClr val="181B1F"/>
                </a:solidFill>
                <a:latin typeface="Arial"/>
                <a:cs typeface="Arial"/>
              </a:rPr>
              <a:t> </a:t>
            </a:r>
            <a:r>
              <a:rPr sz="700" u="none" dirty="0">
                <a:solidFill>
                  <a:srgbClr val="181B1F"/>
                </a:solidFill>
                <a:latin typeface="Arial"/>
                <a:cs typeface="Arial"/>
              </a:rPr>
              <a:t>patient</a:t>
            </a:r>
            <a:r>
              <a:rPr sz="700" u="none" spc="5" dirty="0">
                <a:solidFill>
                  <a:srgbClr val="181B1F"/>
                </a:solidFill>
                <a:latin typeface="Arial"/>
                <a:cs typeface="Arial"/>
              </a:rPr>
              <a:t> </a:t>
            </a:r>
            <a:r>
              <a:rPr sz="700" u="none" spc="-10" dirty="0">
                <a:solidFill>
                  <a:srgbClr val="181B1F"/>
                </a:solidFill>
                <a:latin typeface="Arial"/>
                <a:cs typeface="Arial"/>
              </a:rPr>
              <a:t>information</a:t>
            </a:r>
            <a:r>
              <a:rPr sz="700" u="none" spc="500" dirty="0">
                <a:solidFill>
                  <a:srgbClr val="181B1F"/>
                </a:solidFill>
                <a:latin typeface="Arial"/>
                <a:cs typeface="Arial"/>
              </a:rPr>
              <a:t> </a:t>
            </a:r>
            <a:r>
              <a:rPr sz="700" u="none" dirty="0">
                <a:solidFill>
                  <a:srgbClr val="181B1F"/>
                </a:solidFill>
                <a:latin typeface="Arial"/>
                <a:cs typeface="Arial"/>
              </a:rPr>
              <a:t>(e.g.,</a:t>
            </a:r>
            <a:r>
              <a:rPr sz="700" u="none" spc="-20" dirty="0">
                <a:solidFill>
                  <a:srgbClr val="181B1F"/>
                </a:solidFill>
                <a:latin typeface="Arial"/>
                <a:cs typeface="Arial"/>
              </a:rPr>
              <a:t> </a:t>
            </a:r>
            <a:r>
              <a:rPr sz="700" u="none" dirty="0">
                <a:solidFill>
                  <a:srgbClr val="181B1F"/>
                </a:solidFill>
                <a:latin typeface="Arial"/>
                <a:cs typeface="Arial"/>
              </a:rPr>
              <a:t>staging,</a:t>
            </a:r>
            <a:r>
              <a:rPr sz="700" u="none" spc="-20" dirty="0">
                <a:solidFill>
                  <a:srgbClr val="181B1F"/>
                </a:solidFill>
                <a:latin typeface="Arial"/>
                <a:cs typeface="Arial"/>
              </a:rPr>
              <a:t> </a:t>
            </a:r>
            <a:r>
              <a:rPr sz="700" u="none" spc="-10" dirty="0">
                <a:solidFill>
                  <a:srgbClr val="181B1F"/>
                </a:solidFill>
                <a:latin typeface="Arial"/>
                <a:cs typeface="Arial"/>
              </a:rPr>
              <a:t>biomarkers)</a:t>
            </a:r>
            <a:endParaRPr sz="700">
              <a:latin typeface="Arial"/>
              <a:cs typeface="Arial"/>
            </a:endParaRPr>
          </a:p>
          <a:p>
            <a:pPr algn="ctr">
              <a:lnSpc>
                <a:spcPct val="100000"/>
              </a:lnSpc>
            </a:pPr>
            <a:r>
              <a:rPr sz="700" spc="-10" dirty="0">
                <a:solidFill>
                  <a:srgbClr val="181B1F"/>
                </a:solidFill>
                <a:latin typeface="Arial"/>
                <a:cs typeface="Arial"/>
              </a:rPr>
              <a:t>auto-</a:t>
            </a:r>
            <a:r>
              <a:rPr sz="700" dirty="0">
                <a:solidFill>
                  <a:srgbClr val="181B1F"/>
                </a:solidFill>
                <a:latin typeface="Arial"/>
                <a:cs typeface="Arial"/>
              </a:rPr>
              <a:t>populated</a:t>
            </a:r>
            <a:r>
              <a:rPr sz="700" spc="20" dirty="0">
                <a:solidFill>
                  <a:srgbClr val="181B1F"/>
                </a:solidFill>
                <a:latin typeface="Arial"/>
                <a:cs typeface="Arial"/>
              </a:rPr>
              <a:t> </a:t>
            </a:r>
            <a:r>
              <a:rPr sz="700" dirty="0">
                <a:solidFill>
                  <a:srgbClr val="181B1F"/>
                </a:solidFill>
                <a:latin typeface="Arial"/>
                <a:cs typeface="Arial"/>
              </a:rPr>
              <a:t>in</a:t>
            </a:r>
            <a:r>
              <a:rPr sz="700" spc="-15" dirty="0">
                <a:solidFill>
                  <a:srgbClr val="181B1F"/>
                </a:solidFill>
                <a:latin typeface="Arial"/>
                <a:cs typeface="Arial"/>
              </a:rPr>
              <a:t> </a:t>
            </a:r>
            <a:r>
              <a:rPr sz="700" spc="-10" dirty="0">
                <a:solidFill>
                  <a:srgbClr val="181B1F"/>
                </a:solidFill>
                <a:latin typeface="Arial"/>
                <a:cs typeface="Arial"/>
              </a:rPr>
              <a:t>portal</a:t>
            </a:r>
            <a:endParaRPr sz="700">
              <a:latin typeface="Arial"/>
              <a:cs typeface="Arial"/>
            </a:endParaRPr>
          </a:p>
        </p:txBody>
      </p:sp>
      <p:sp>
        <p:nvSpPr>
          <p:cNvPr id="107" name="object 107"/>
          <p:cNvSpPr/>
          <p:nvPr/>
        </p:nvSpPr>
        <p:spPr>
          <a:xfrm>
            <a:off x="5783061" y="1094262"/>
            <a:ext cx="2769235" cy="2880360"/>
          </a:xfrm>
          <a:custGeom>
            <a:avLst/>
            <a:gdLst/>
            <a:ahLst/>
            <a:cxnLst/>
            <a:rect l="l" t="t" r="r" b="b"/>
            <a:pathLst>
              <a:path w="2769234" h="2880360">
                <a:moveTo>
                  <a:pt x="210959" y="0"/>
                </a:moveTo>
                <a:lnTo>
                  <a:pt x="2768879" y="0"/>
                </a:lnTo>
                <a:lnTo>
                  <a:pt x="2768879" y="2669400"/>
                </a:lnTo>
                <a:lnTo>
                  <a:pt x="2763307" y="2717771"/>
                </a:lnTo>
                <a:lnTo>
                  <a:pt x="2747437" y="2762175"/>
                </a:lnTo>
                <a:lnTo>
                  <a:pt x="2722533" y="2801344"/>
                </a:lnTo>
                <a:lnTo>
                  <a:pt x="2689864" y="2834014"/>
                </a:lnTo>
                <a:lnTo>
                  <a:pt x="2650694" y="2858917"/>
                </a:lnTo>
                <a:lnTo>
                  <a:pt x="2606290" y="2874788"/>
                </a:lnTo>
                <a:lnTo>
                  <a:pt x="2557919" y="2880360"/>
                </a:lnTo>
                <a:lnTo>
                  <a:pt x="0" y="2880360"/>
                </a:lnTo>
                <a:lnTo>
                  <a:pt x="0" y="210959"/>
                </a:lnTo>
                <a:lnTo>
                  <a:pt x="5571" y="162588"/>
                </a:lnTo>
                <a:lnTo>
                  <a:pt x="21442" y="118184"/>
                </a:lnTo>
                <a:lnTo>
                  <a:pt x="46345" y="79015"/>
                </a:lnTo>
                <a:lnTo>
                  <a:pt x="79015" y="46345"/>
                </a:lnTo>
                <a:lnTo>
                  <a:pt x="118184" y="21442"/>
                </a:lnTo>
                <a:lnTo>
                  <a:pt x="162588" y="5571"/>
                </a:lnTo>
                <a:lnTo>
                  <a:pt x="210959" y="0"/>
                </a:lnTo>
                <a:close/>
              </a:path>
            </a:pathLst>
          </a:custGeom>
          <a:ln w="15875">
            <a:solidFill>
              <a:srgbClr val="1F69E7"/>
            </a:solidFill>
          </a:ln>
        </p:spPr>
        <p:txBody>
          <a:bodyPr wrap="square" lIns="0" tIns="0" rIns="0" bIns="0" rtlCol="0"/>
          <a:lstStyle/>
          <a:p>
            <a:endParaRPr/>
          </a:p>
        </p:txBody>
      </p:sp>
      <p:sp>
        <p:nvSpPr>
          <p:cNvPr id="108" name="object 108"/>
          <p:cNvSpPr txBox="1"/>
          <p:nvPr/>
        </p:nvSpPr>
        <p:spPr>
          <a:xfrm>
            <a:off x="5983601" y="3360410"/>
            <a:ext cx="2368550" cy="345440"/>
          </a:xfrm>
          <a:prstGeom prst="rect">
            <a:avLst/>
          </a:prstGeom>
        </p:spPr>
        <p:txBody>
          <a:bodyPr vert="horz" wrap="square" lIns="0" tIns="12065" rIns="0" bIns="0" rtlCol="0">
            <a:spAutoFit/>
          </a:bodyPr>
          <a:lstStyle/>
          <a:p>
            <a:pPr marL="12700" marR="5080" algn="ctr">
              <a:lnSpc>
                <a:spcPct val="100000"/>
              </a:lnSpc>
              <a:spcBef>
                <a:spcPts val="95"/>
              </a:spcBef>
            </a:pPr>
            <a:r>
              <a:rPr sz="700" dirty="0">
                <a:solidFill>
                  <a:srgbClr val="D40055"/>
                </a:solidFill>
                <a:latin typeface="Arial"/>
                <a:cs typeface="Arial"/>
              </a:rPr>
              <a:t>Though</a:t>
            </a:r>
            <a:r>
              <a:rPr sz="700" spc="-20" dirty="0">
                <a:solidFill>
                  <a:srgbClr val="D40055"/>
                </a:solidFill>
                <a:latin typeface="Arial"/>
                <a:cs typeface="Arial"/>
              </a:rPr>
              <a:t> </a:t>
            </a:r>
            <a:r>
              <a:rPr sz="700" b="1" dirty="0">
                <a:solidFill>
                  <a:srgbClr val="D40055"/>
                </a:solidFill>
                <a:latin typeface="Arial"/>
                <a:cs typeface="Arial"/>
              </a:rPr>
              <a:t>most</a:t>
            </a:r>
            <a:r>
              <a:rPr sz="700" b="1" spc="-20" dirty="0">
                <a:solidFill>
                  <a:srgbClr val="D40055"/>
                </a:solidFill>
                <a:latin typeface="Arial"/>
                <a:cs typeface="Arial"/>
              </a:rPr>
              <a:t> </a:t>
            </a:r>
            <a:r>
              <a:rPr sz="700" b="1" dirty="0">
                <a:solidFill>
                  <a:srgbClr val="D40055"/>
                </a:solidFill>
                <a:latin typeface="Arial"/>
                <a:cs typeface="Arial"/>
              </a:rPr>
              <a:t>payer</a:t>
            </a:r>
            <a:r>
              <a:rPr sz="700" b="1" spc="10" dirty="0">
                <a:solidFill>
                  <a:srgbClr val="D40055"/>
                </a:solidFill>
                <a:latin typeface="Arial"/>
                <a:cs typeface="Arial"/>
              </a:rPr>
              <a:t> </a:t>
            </a:r>
            <a:r>
              <a:rPr sz="700" b="1" spc="-10" dirty="0">
                <a:solidFill>
                  <a:srgbClr val="D40055"/>
                </a:solidFill>
                <a:latin typeface="Arial"/>
                <a:cs typeface="Arial"/>
              </a:rPr>
              <a:t>pathways</a:t>
            </a:r>
            <a:r>
              <a:rPr sz="700" b="1" spc="20" dirty="0">
                <a:solidFill>
                  <a:srgbClr val="D40055"/>
                </a:solidFill>
                <a:latin typeface="Arial"/>
                <a:cs typeface="Arial"/>
              </a:rPr>
              <a:t> </a:t>
            </a:r>
            <a:r>
              <a:rPr sz="700" b="1" dirty="0">
                <a:solidFill>
                  <a:srgbClr val="D40055"/>
                </a:solidFill>
                <a:latin typeface="Arial"/>
                <a:cs typeface="Arial"/>
              </a:rPr>
              <a:t>remain</a:t>
            </a:r>
            <a:r>
              <a:rPr sz="700" b="1" spc="-20" dirty="0">
                <a:solidFill>
                  <a:srgbClr val="D40055"/>
                </a:solidFill>
                <a:latin typeface="Arial"/>
                <a:cs typeface="Arial"/>
              </a:rPr>
              <a:t> </a:t>
            </a:r>
            <a:r>
              <a:rPr sz="700" b="1" dirty="0">
                <a:solidFill>
                  <a:srgbClr val="D40055"/>
                </a:solidFill>
                <a:latin typeface="Arial"/>
                <a:cs typeface="Arial"/>
              </a:rPr>
              <a:t>separate from</a:t>
            </a:r>
            <a:r>
              <a:rPr sz="700" b="1" spc="-25" dirty="0">
                <a:solidFill>
                  <a:srgbClr val="D40055"/>
                </a:solidFill>
                <a:latin typeface="Arial"/>
                <a:cs typeface="Arial"/>
              </a:rPr>
              <a:t> the</a:t>
            </a:r>
            <a:r>
              <a:rPr sz="700" b="1" spc="500" dirty="0">
                <a:solidFill>
                  <a:srgbClr val="D40055"/>
                </a:solidFill>
                <a:latin typeface="Arial"/>
                <a:cs typeface="Arial"/>
              </a:rPr>
              <a:t> </a:t>
            </a:r>
            <a:r>
              <a:rPr sz="700" b="1" dirty="0">
                <a:solidFill>
                  <a:srgbClr val="D40055"/>
                </a:solidFill>
                <a:latin typeface="Arial"/>
                <a:cs typeface="Arial"/>
              </a:rPr>
              <a:t>EMR</a:t>
            </a:r>
            <a:r>
              <a:rPr sz="700" dirty="0">
                <a:solidFill>
                  <a:srgbClr val="D40055"/>
                </a:solidFill>
                <a:latin typeface="Arial"/>
                <a:cs typeface="Arial"/>
              </a:rPr>
              <a:t>,</a:t>
            </a:r>
            <a:r>
              <a:rPr sz="700" spc="-30" dirty="0">
                <a:solidFill>
                  <a:srgbClr val="D40055"/>
                </a:solidFill>
                <a:latin typeface="Arial"/>
                <a:cs typeface="Arial"/>
              </a:rPr>
              <a:t> </a:t>
            </a:r>
            <a:r>
              <a:rPr sz="700" dirty="0">
                <a:solidFill>
                  <a:srgbClr val="D40055"/>
                </a:solidFill>
                <a:latin typeface="Arial"/>
                <a:cs typeface="Arial"/>
              </a:rPr>
              <a:t>platforms</a:t>
            </a:r>
            <a:r>
              <a:rPr sz="700" spc="20" dirty="0">
                <a:solidFill>
                  <a:srgbClr val="D40055"/>
                </a:solidFill>
                <a:latin typeface="Arial"/>
                <a:cs typeface="Arial"/>
              </a:rPr>
              <a:t> </a:t>
            </a:r>
            <a:r>
              <a:rPr sz="700" dirty="0">
                <a:solidFill>
                  <a:srgbClr val="D40055"/>
                </a:solidFill>
                <a:latin typeface="Arial"/>
                <a:cs typeface="Arial"/>
              </a:rPr>
              <a:t>such</a:t>
            </a:r>
            <a:r>
              <a:rPr sz="700" spc="-15" dirty="0">
                <a:solidFill>
                  <a:srgbClr val="D40055"/>
                </a:solidFill>
                <a:latin typeface="Arial"/>
                <a:cs typeface="Arial"/>
              </a:rPr>
              <a:t> </a:t>
            </a:r>
            <a:r>
              <a:rPr sz="700" dirty="0">
                <a:solidFill>
                  <a:srgbClr val="D40055"/>
                </a:solidFill>
                <a:latin typeface="Arial"/>
                <a:cs typeface="Arial"/>
              </a:rPr>
              <a:t>as</a:t>
            </a:r>
            <a:r>
              <a:rPr sz="700" spc="-15" dirty="0">
                <a:solidFill>
                  <a:srgbClr val="D40055"/>
                </a:solidFill>
                <a:latin typeface="Arial"/>
                <a:cs typeface="Arial"/>
              </a:rPr>
              <a:t> </a:t>
            </a:r>
            <a:r>
              <a:rPr sz="700" dirty="0">
                <a:solidFill>
                  <a:srgbClr val="D40055"/>
                </a:solidFill>
                <a:latin typeface="Arial"/>
                <a:cs typeface="Arial"/>
              </a:rPr>
              <a:t>CVP</a:t>
            </a:r>
            <a:r>
              <a:rPr sz="700" spc="-20" dirty="0">
                <a:solidFill>
                  <a:srgbClr val="D40055"/>
                </a:solidFill>
                <a:latin typeface="Arial"/>
                <a:cs typeface="Arial"/>
              </a:rPr>
              <a:t> </a:t>
            </a:r>
            <a:r>
              <a:rPr sz="700" dirty="0">
                <a:solidFill>
                  <a:srgbClr val="D40055"/>
                </a:solidFill>
                <a:latin typeface="Arial"/>
                <a:cs typeface="Arial"/>
              </a:rPr>
              <a:t>&amp;</a:t>
            </a:r>
            <a:r>
              <a:rPr sz="700" spc="-20" dirty="0">
                <a:solidFill>
                  <a:srgbClr val="D40055"/>
                </a:solidFill>
                <a:latin typeface="Arial"/>
                <a:cs typeface="Arial"/>
              </a:rPr>
              <a:t> </a:t>
            </a:r>
            <a:r>
              <a:rPr sz="700" dirty="0">
                <a:solidFill>
                  <a:srgbClr val="D40055"/>
                </a:solidFill>
                <a:latin typeface="Arial"/>
                <a:cs typeface="Arial"/>
              </a:rPr>
              <a:t>Flatiron</a:t>
            </a:r>
            <a:r>
              <a:rPr sz="700" spc="5" dirty="0">
                <a:solidFill>
                  <a:srgbClr val="D40055"/>
                </a:solidFill>
                <a:latin typeface="Arial"/>
                <a:cs typeface="Arial"/>
              </a:rPr>
              <a:t> </a:t>
            </a:r>
            <a:r>
              <a:rPr sz="700" dirty="0">
                <a:solidFill>
                  <a:srgbClr val="D40055"/>
                </a:solidFill>
                <a:latin typeface="Arial"/>
                <a:cs typeface="Arial"/>
              </a:rPr>
              <a:t>Assist</a:t>
            </a:r>
            <a:r>
              <a:rPr sz="700" spc="-25" dirty="0">
                <a:solidFill>
                  <a:srgbClr val="D40055"/>
                </a:solidFill>
                <a:latin typeface="Arial"/>
                <a:cs typeface="Arial"/>
              </a:rPr>
              <a:t> </a:t>
            </a:r>
            <a:r>
              <a:rPr sz="700" b="1" spc="-25" dirty="0">
                <a:solidFill>
                  <a:srgbClr val="D40055"/>
                </a:solidFill>
                <a:latin typeface="Arial"/>
                <a:cs typeface="Arial"/>
              </a:rPr>
              <a:t>are</a:t>
            </a:r>
            <a:r>
              <a:rPr sz="700" b="1" spc="500" dirty="0">
                <a:solidFill>
                  <a:srgbClr val="D40055"/>
                </a:solidFill>
                <a:latin typeface="Arial"/>
                <a:cs typeface="Arial"/>
              </a:rPr>
              <a:t> </a:t>
            </a:r>
            <a:r>
              <a:rPr sz="700" b="1" spc="-10" dirty="0">
                <a:solidFill>
                  <a:srgbClr val="D40055"/>
                </a:solidFill>
                <a:latin typeface="Arial"/>
                <a:cs typeface="Arial"/>
              </a:rPr>
              <a:t>increasingly</a:t>
            </a:r>
            <a:r>
              <a:rPr sz="700" b="1" spc="10" dirty="0">
                <a:solidFill>
                  <a:srgbClr val="D40055"/>
                </a:solidFill>
                <a:latin typeface="Arial"/>
                <a:cs typeface="Arial"/>
              </a:rPr>
              <a:t> </a:t>
            </a:r>
            <a:r>
              <a:rPr sz="700" b="1" dirty="0">
                <a:solidFill>
                  <a:srgbClr val="D40055"/>
                </a:solidFill>
                <a:latin typeface="Arial"/>
                <a:cs typeface="Arial"/>
              </a:rPr>
              <a:t>allowing</a:t>
            </a:r>
            <a:r>
              <a:rPr sz="700" b="1" spc="25" dirty="0">
                <a:solidFill>
                  <a:srgbClr val="D40055"/>
                </a:solidFill>
                <a:latin typeface="Arial"/>
                <a:cs typeface="Arial"/>
              </a:rPr>
              <a:t> </a:t>
            </a:r>
            <a:r>
              <a:rPr sz="700" b="1" dirty="0">
                <a:solidFill>
                  <a:srgbClr val="D40055"/>
                </a:solidFill>
                <a:latin typeface="Arial"/>
                <a:cs typeface="Arial"/>
              </a:rPr>
              <a:t>for </a:t>
            </a:r>
            <a:r>
              <a:rPr sz="700" b="1" spc="-10" dirty="0">
                <a:solidFill>
                  <a:srgbClr val="D40055"/>
                </a:solidFill>
                <a:latin typeface="Arial"/>
                <a:cs typeface="Arial"/>
              </a:rPr>
              <a:t>practice-</a:t>
            </a:r>
            <a:r>
              <a:rPr sz="700" b="1" dirty="0">
                <a:solidFill>
                  <a:srgbClr val="D40055"/>
                </a:solidFill>
                <a:latin typeface="Arial"/>
                <a:cs typeface="Arial"/>
              </a:rPr>
              <a:t>level</a:t>
            </a:r>
            <a:r>
              <a:rPr sz="700" b="1" spc="35" dirty="0">
                <a:solidFill>
                  <a:srgbClr val="D40055"/>
                </a:solidFill>
                <a:latin typeface="Arial"/>
                <a:cs typeface="Arial"/>
              </a:rPr>
              <a:t> </a:t>
            </a:r>
            <a:r>
              <a:rPr sz="700" b="1" dirty="0">
                <a:solidFill>
                  <a:srgbClr val="D40055"/>
                </a:solidFill>
                <a:latin typeface="Arial"/>
                <a:cs typeface="Arial"/>
              </a:rPr>
              <a:t>EMR</a:t>
            </a:r>
            <a:r>
              <a:rPr sz="700" b="1" spc="-25" dirty="0">
                <a:solidFill>
                  <a:srgbClr val="D40055"/>
                </a:solidFill>
                <a:latin typeface="Arial"/>
                <a:cs typeface="Arial"/>
              </a:rPr>
              <a:t> </a:t>
            </a:r>
            <a:r>
              <a:rPr sz="700" b="1" spc="-10" dirty="0">
                <a:solidFill>
                  <a:srgbClr val="D40055"/>
                </a:solidFill>
                <a:latin typeface="Arial"/>
                <a:cs typeface="Arial"/>
              </a:rPr>
              <a:t>integration</a:t>
            </a:r>
            <a:endParaRPr sz="700">
              <a:latin typeface="Arial"/>
              <a:cs typeface="Arial"/>
            </a:endParaRPr>
          </a:p>
        </p:txBody>
      </p:sp>
      <p:grpSp>
        <p:nvGrpSpPr>
          <p:cNvPr id="109" name="object 109"/>
          <p:cNvGrpSpPr/>
          <p:nvPr/>
        </p:nvGrpSpPr>
        <p:grpSpPr>
          <a:xfrm>
            <a:off x="7420878" y="1564369"/>
            <a:ext cx="831850" cy="1366520"/>
            <a:chOff x="7420878" y="1564369"/>
            <a:chExt cx="831850" cy="1366520"/>
          </a:xfrm>
        </p:grpSpPr>
        <p:sp>
          <p:nvSpPr>
            <p:cNvPr id="110" name="object 110"/>
            <p:cNvSpPr/>
            <p:nvPr/>
          </p:nvSpPr>
          <p:spPr>
            <a:xfrm>
              <a:off x="7844061" y="2403469"/>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sp>
          <p:nvSpPr>
            <p:cNvPr id="111" name="object 111"/>
            <p:cNvSpPr/>
            <p:nvPr/>
          </p:nvSpPr>
          <p:spPr>
            <a:xfrm>
              <a:off x="7844061" y="1564369"/>
              <a:ext cx="0" cy="527050"/>
            </a:xfrm>
            <a:custGeom>
              <a:avLst/>
              <a:gdLst/>
              <a:ahLst/>
              <a:cxnLst/>
              <a:rect l="l" t="t" r="r" b="b"/>
              <a:pathLst>
                <a:path h="527050">
                  <a:moveTo>
                    <a:pt x="0" y="0"/>
                  </a:moveTo>
                  <a:lnTo>
                    <a:pt x="0" y="526961"/>
                  </a:lnTo>
                </a:path>
              </a:pathLst>
            </a:custGeom>
            <a:ln w="12700">
              <a:solidFill>
                <a:srgbClr val="D9D9D9"/>
              </a:solidFill>
            </a:ln>
          </p:spPr>
          <p:txBody>
            <a:bodyPr wrap="square" lIns="0" tIns="0" rIns="0" bIns="0" rtlCol="0"/>
            <a:lstStyle/>
            <a:p>
              <a:endParaRPr/>
            </a:p>
          </p:txBody>
        </p:sp>
        <p:pic>
          <p:nvPicPr>
            <p:cNvPr id="112" name="object 112"/>
            <p:cNvPicPr/>
            <p:nvPr/>
          </p:nvPicPr>
          <p:blipFill>
            <a:blip r:embed="rId19" cstate="print"/>
            <a:stretch>
              <a:fillRect/>
            </a:stretch>
          </p:blipFill>
          <p:spPr>
            <a:xfrm>
              <a:off x="8063530" y="1588245"/>
              <a:ext cx="189001" cy="188988"/>
            </a:xfrm>
            <a:prstGeom prst="rect">
              <a:avLst/>
            </a:prstGeom>
          </p:spPr>
        </p:pic>
        <p:pic>
          <p:nvPicPr>
            <p:cNvPr id="113" name="object 113"/>
            <p:cNvPicPr/>
            <p:nvPr/>
          </p:nvPicPr>
          <p:blipFill>
            <a:blip r:embed="rId35" cstate="print"/>
            <a:stretch>
              <a:fillRect/>
            </a:stretch>
          </p:blipFill>
          <p:spPr>
            <a:xfrm>
              <a:off x="8055845" y="2436991"/>
              <a:ext cx="189001" cy="188988"/>
            </a:xfrm>
            <a:prstGeom prst="rect">
              <a:avLst/>
            </a:prstGeom>
          </p:spPr>
        </p:pic>
        <p:pic>
          <p:nvPicPr>
            <p:cNvPr id="114" name="object 114"/>
            <p:cNvPicPr/>
            <p:nvPr/>
          </p:nvPicPr>
          <p:blipFill>
            <a:blip r:embed="rId36" cstate="print"/>
            <a:stretch>
              <a:fillRect/>
            </a:stretch>
          </p:blipFill>
          <p:spPr>
            <a:xfrm>
              <a:off x="7420878" y="1588244"/>
              <a:ext cx="188999" cy="188989"/>
            </a:xfrm>
            <a:prstGeom prst="rect">
              <a:avLst/>
            </a:prstGeom>
          </p:spPr>
        </p:pic>
      </p:grpSp>
      <p:sp>
        <p:nvSpPr>
          <p:cNvPr id="115" name="object 115"/>
          <p:cNvSpPr txBox="1"/>
          <p:nvPr/>
        </p:nvSpPr>
        <p:spPr>
          <a:xfrm>
            <a:off x="7929157" y="1854865"/>
            <a:ext cx="459740" cy="243204"/>
          </a:xfrm>
          <a:prstGeom prst="rect">
            <a:avLst/>
          </a:prstGeom>
        </p:spPr>
        <p:txBody>
          <a:bodyPr vert="horz" wrap="square" lIns="0" tIns="13335" rIns="0" bIns="0" rtlCol="0">
            <a:spAutoFit/>
          </a:bodyPr>
          <a:lstStyle/>
          <a:p>
            <a:pPr algn="ctr">
              <a:lnSpc>
                <a:spcPts val="850"/>
              </a:lnSpc>
              <a:spcBef>
                <a:spcPts val="105"/>
              </a:spcBef>
            </a:pPr>
            <a:r>
              <a:rPr sz="750" b="1" i="1" spc="-20" dirty="0">
                <a:solidFill>
                  <a:srgbClr val="9F23E1"/>
                </a:solidFill>
                <a:latin typeface="Arial"/>
                <a:cs typeface="Arial"/>
              </a:rPr>
              <a:t>100%</a:t>
            </a:r>
            <a:endParaRPr sz="750">
              <a:latin typeface="Arial"/>
              <a:cs typeface="Arial"/>
            </a:endParaRPr>
          </a:p>
          <a:p>
            <a:pPr algn="ctr">
              <a:lnSpc>
                <a:spcPts val="850"/>
              </a:lnSpc>
            </a:pPr>
            <a:r>
              <a:rPr sz="750" b="1" i="1" spc="-10" dirty="0">
                <a:solidFill>
                  <a:srgbClr val="9F23E1"/>
                </a:solidFill>
                <a:latin typeface="Arial"/>
                <a:cs typeface="Arial"/>
              </a:rPr>
              <a:t>Accounts</a:t>
            </a:r>
            <a:endParaRPr sz="750">
              <a:latin typeface="Arial"/>
              <a:cs typeface="Arial"/>
            </a:endParaRPr>
          </a:p>
        </p:txBody>
      </p:sp>
      <p:sp>
        <p:nvSpPr>
          <p:cNvPr id="117" name="object 117"/>
          <p:cNvSpPr txBox="1">
            <a:spLocks noGrp="1"/>
          </p:cNvSpPr>
          <p:nvPr>
            <p:ph type="sldNum" sz="quarter" idx="7"/>
          </p:nvPr>
        </p:nvSpPr>
        <p:spPr>
          <a:prstGeom prst="rect">
            <a:avLst/>
          </a:prstGeom>
        </p:spPr>
        <p:txBody>
          <a:bodyPr vert="horz" wrap="square" lIns="0" tIns="0" rIns="0" bIns="0" rtlCol="0">
            <a:spAutoFit/>
          </a:bodyPr>
          <a:lstStyle/>
          <a:p>
            <a:pPr marL="38100">
              <a:lnSpc>
                <a:spcPct val="100000"/>
              </a:lnSpc>
            </a:pPr>
            <a:fld id="{81D60167-4931-47E6-BA6A-407CBD079E47}" type="slidenum">
              <a:rPr spc="-25" dirty="0"/>
              <a:t>9</a:t>
            </a:fld>
            <a:endParaRPr spc="-25" dirty="0"/>
          </a:p>
        </p:txBody>
      </p:sp>
      <p:sp>
        <p:nvSpPr>
          <p:cNvPr id="118" name="object 118"/>
          <p:cNvSpPr txBox="1">
            <a:spLocks noGrp="1"/>
          </p:cNvSpPr>
          <p:nvPr>
            <p:ph type="ftr" sz="quarter" idx="5"/>
          </p:nvPr>
        </p:nvSpPr>
        <p:spPr>
          <a:prstGeom prst="rect">
            <a:avLst/>
          </a:prstGeom>
        </p:spPr>
        <p:txBody>
          <a:bodyPr vert="horz" wrap="square" lIns="0" tIns="1905" rIns="0" bIns="0" rtlCol="0">
            <a:spAutoFit/>
          </a:bodyPr>
          <a:lstStyle/>
          <a:p>
            <a:pPr marL="12700">
              <a:lnSpc>
                <a:spcPct val="100000"/>
              </a:lnSpc>
              <a:spcBef>
                <a:spcPts val="15"/>
              </a:spcBef>
            </a:pPr>
            <a:r>
              <a:rPr dirty="0"/>
              <a:t>For</a:t>
            </a:r>
            <a:r>
              <a:rPr spc="-20" dirty="0"/>
              <a:t> </a:t>
            </a:r>
            <a:r>
              <a:rPr spc="-10" dirty="0"/>
              <a:t>background</a:t>
            </a:r>
            <a:r>
              <a:rPr spc="-30" dirty="0"/>
              <a:t> </a:t>
            </a:r>
            <a:r>
              <a:rPr dirty="0"/>
              <a:t>of</a:t>
            </a:r>
            <a:r>
              <a:rPr spc="-35" dirty="0"/>
              <a:t> </a:t>
            </a:r>
            <a:r>
              <a:rPr spc="-10" dirty="0"/>
              <a:t>intended</a:t>
            </a:r>
            <a:r>
              <a:rPr spc="-45" dirty="0"/>
              <a:t> </a:t>
            </a:r>
            <a:r>
              <a:rPr spc="-10" dirty="0"/>
              <a:t>audience</a:t>
            </a:r>
            <a:r>
              <a:rPr spc="-45" dirty="0"/>
              <a:t> </a:t>
            </a:r>
            <a:r>
              <a:rPr dirty="0"/>
              <a:t>only.</a:t>
            </a:r>
            <a:r>
              <a:rPr spc="10" dirty="0"/>
              <a:t> </a:t>
            </a:r>
            <a:r>
              <a:rPr dirty="0"/>
              <a:t>Do</a:t>
            </a:r>
            <a:r>
              <a:rPr spc="-20" dirty="0"/>
              <a:t> </a:t>
            </a:r>
            <a:r>
              <a:rPr dirty="0"/>
              <a:t>not</a:t>
            </a:r>
            <a:r>
              <a:rPr spc="-30" dirty="0"/>
              <a:t> </a:t>
            </a:r>
            <a:r>
              <a:rPr spc="-10" dirty="0"/>
              <a:t>duplicate,</a:t>
            </a:r>
            <a:r>
              <a:rPr spc="-40" dirty="0"/>
              <a:t> </a:t>
            </a:r>
            <a:r>
              <a:rPr spc="-10" dirty="0"/>
              <a:t>distribute,</a:t>
            </a:r>
            <a:r>
              <a:rPr spc="-15" dirty="0"/>
              <a:t> </a:t>
            </a:r>
            <a:r>
              <a:rPr dirty="0"/>
              <a:t>or</a:t>
            </a:r>
            <a:r>
              <a:rPr spc="-25" dirty="0"/>
              <a:t> </a:t>
            </a:r>
            <a:r>
              <a:rPr dirty="0"/>
              <a:t>use</a:t>
            </a:r>
            <a:r>
              <a:rPr spc="-20" dirty="0"/>
              <a:t> </a:t>
            </a:r>
            <a:r>
              <a:rPr dirty="0"/>
              <a:t>in</a:t>
            </a:r>
            <a:r>
              <a:rPr spc="-30" dirty="0"/>
              <a:t> </a:t>
            </a:r>
            <a:r>
              <a:rPr spc="-10" dirty="0"/>
              <a:t>promotion.</a:t>
            </a:r>
          </a:p>
        </p:txBody>
      </p:sp>
      <p:sp>
        <p:nvSpPr>
          <p:cNvPr id="116" name="object 116"/>
          <p:cNvSpPr txBox="1"/>
          <p:nvPr/>
        </p:nvSpPr>
        <p:spPr>
          <a:xfrm>
            <a:off x="7921429" y="2686723"/>
            <a:ext cx="459740" cy="243204"/>
          </a:xfrm>
          <a:prstGeom prst="rect">
            <a:avLst/>
          </a:prstGeom>
        </p:spPr>
        <p:txBody>
          <a:bodyPr vert="horz" wrap="square" lIns="0" tIns="13335" rIns="0" bIns="0" rtlCol="0">
            <a:spAutoFit/>
          </a:bodyPr>
          <a:lstStyle/>
          <a:p>
            <a:pPr algn="ctr">
              <a:lnSpc>
                <a:spcPts val="850"/>
              </a:lnSpc>
              <a:spcBef>
                <a:spcPts val="105"/>
              </a:spcBef>
            </a:pPr>
            <a:r>
              <a:rPr sz="750" b="1" i="1" spc="-25" dirty="0">
                <a:solidFill>
                  <a:srgbClr val="CA0092"/>
                </a:solidFill>
                <a:latin typeface="Arial"/>
                <a:cs typeface="Arial"/>
              </a:rPr>
              <a:t>0%</a:t>
            </a:r>
            <a:endParaRPr sz="750">
              <a:latin typeface="Arial"/>
              <a:cs typeface="Arial"/>
            </a:endParaRPr>
          </a:p>
          <a:p>
            <a:pPr algn="ctr">
              <a:lnSpc>
                <a:spcPts val="850"/>
              </a:lnSpc>
            </a:pPr>
            <a:r>
              <a:rPr sz="750" b="1" i="1" spc="-10" dirty="0">
                <a:solidFill>
                  <a:srgbClr val="CA0092"/>
                </a:solidFill>
                <a:latin typeface="Arial"/>
                <a:cs typeface="Arial"/>
              </a:rPr>
              <a:t>Accounts</a:t>
            </a:r>
            <a:endParaRPr sz="7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6818</Words>
  <Application>Microsoft Office PowerPoint</Application>
  <PresentationFormat>Custom</PresentationFormat>
  <Paragraphs>990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3 rd Party Pathways</vt:lpstr>
      <vt:lpstr>Agenda</vt:lpstr>
      <vt:lpstr>Clinical pathways have emerged in the past two decades to provide clinical decision support and care standardization for providers and cost management for payers</vt:lpstr>
      <vt:lpstr>Nine 3rd party pathways organizations with formal adoption by payers and / or providers have been identified for quarterly pathways tracking based on four key qualifying criteria</vt:lpstr>
      <vt:lpstr>Currently, ~27.5% of oncologists are exposed to a provider-focused pathway, while ~37.4% are exposed to a payer-focused pathway, with slight decrease in exposure since Q3 2024 due to Moffitt program pause</vt:lpstr>
      <vt:lpstr>Exposure to 3rd party pathways slightly decreased (~0.4%) in 24Q4, as Moffitt’s pathway program is currently paused and newer community pathway developers have not yet expanded across practices</vt:lpstr>
      <vt:lpstr>In Q4 2024, overall exposure to 3rd party pathways decreased mainly due to Moffitt pausing their pathways program; one former Value Pathways user switched to ClinicalPath in Q4 2024 (AHN)</vt:lpstr>
      <vt:lpstr>Emerging pathways and clinical decision support tool developers have highlighted potential for future influence in care standardization within competitive classes, with many targeting community oncology</vt:lpstr>
      <vt:lpstr>Payer-focused 3rd party pathways typically lack EMR integration capabilities, while provider-focused pathways often integrate with provider account EMR systems, increasing the buy-in of users</vt:lpstr>
      <vt:lpstr>When one or more pathways systems are in use, the most influential platform is typically the one which is connected with the EMR and applies at earlier levels of the treatment decision-making process</vt:lpstr>
      <vt:lpstr>Sponsors of payer-focused pathways offer incentives to drive adherence, while provider accounts using pathways are able to implement their own internal policies to promote adherence</vt:lpstr>
      <vt:lpstr>A majority of provider pathway user accounts (~65%) implement a policing mechanism to encourage adherence, including various financial risk models (~27%) and approval for off- pathway choices (~35%)</vt:lpstr>
      <vt:lpstr>Despite pathways guidance and product restrictions, all pathways are still voluntary and do not dictate product access, with pathways and account participants having various off- pathway prescribing processes</vt:lpstr>
      <vt:lpstr>Although some payer-focused programs have financial incentives for pathways adherence, they currently do not experience high adherence rates due to their voluntary nature and lack of workflow integration</vt:lpstr>
      <vt:lpstr>As of Q4 2024, Brukinsa + Gazyva has been added across major provider pathways for FL, with positioning across other earlier-line targeted therapies remaining stable</vt:lpstr>
      <vt:lpstr>In Q4 2024, Dana-Farber reviewed and added Epkinly to pathways at parity to label, while CAR-T therapies remain positioned at parity by the provider-focused pathways</vt:lpstr>
      <vt:lpstr>The majority of payer-focused pathways apply to commercial plans, with larger exposure to medical lives due to partnerships specifically implementing pathways for IV oncology drugs only</vt:lpstr>
      <vt:lpstr>UHC has initiated a new pilot rewards program revolves around a reward tiering system focused on improving the quality &amp; value of care for cancer patients while also minimizing the total cost of care</vt:lpstr>
      <vt:lpstr>3rd party pathways publish outcomes studies focused on demonstrating their impact on value-based care through reducing treatment costs, improving patient outcomes, and increasing clinical trial enrollment</vt:lpstr>
      <vt:lpstr>A recent study published on Cigna Pathways outcomes highlights on-pathway regimen rates, successful P2P conversions, and overall significant impact and cost savings realized by the program over 18 months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Kirschner-External</dc:creator>
  <cp:lastModifiedBy>Johnstone, Denise</cp:lastModifiedBy>
  <cp:revision>1</cp:revision>
  <dcterms:created xsi:type="dcterms:W3CDTF">2025-03-19T16:31:20Z</dcterms:created>
  <dcterms:modified xsi:type="dcterms:W3CDTF">2025-03-19T16:31:55Z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Custom Design:5</vt:lpwstr>
  </property>
  <property fmtid="{D5CDD505-2E9C-101B-9397-08002B2CF9AE}" pid="3" name="ClassificationContentMarkingFooterText">
    <vt:lpwstr>Regeneron - Internal Use Only</vt:lpwstr>
  </property>
  <property fmtid="{D5CDD505-2E9C-101B-9397-08002B2CF9AE}" pid="4" name="ContentTypeId">
    <vt:lpwstr>0x0101002C0382F8473AFD44A238E983024A43AD</vt:lpwstr>
  </property>
  <property fmtid="{D5CDD505-2E9C-101B-9397-08002B2CF9AE}" pid="5" name="Created">
    <vt:filetime>2025-03-19T00:00:00Z</vt:filetime>
  </property>
  <property fmtid="{D5CDD505-2E9C-101B-9397-08002B2CF9AE}" pid="6" name="Creator">
    <vt:lpwstr>Acrobat PDFMaker 25 for PowerPoint</vt:lpwstr>
  </property>
  <property fmtid="{D5CDD505-2E9C-101B-9397-08002B2CF9AE}" pid="7" name="LastSaved">
    <vt:filetime>2025-03-19T00:00:00Z</vt:filetime>
  </property>
  <property fmtid="{D5CDD505-2E9C-101B-9397-08002B2CF9AE}" pid="8" name="MSIP_Label_2da9790f-e5c1-4030-9332-9cdee48e94a8_ActionId">
    <vt:lpwstr>717a445f-db05-4bde-b878-3cb1f2a2c172</vt:lpwstr>
  </property>
  <property fmtid="{D5CDD505-2E9C-101B-9397-08002B2CF9AE}" pid="9" name="MSIP_Label_2da9790f-e5c1-4030-9332-9cdee48e94a8_ContentBits">
    <vt:lpwstr>2</vt:lpwstr>
  </property>
  <property fmtid="{D5CDD505-2E9C-101B-9397-08002B2CF9AE}" pid="10" name="MSIP_Label_2da9790f-e5c1-4030-9332-9cdee48e94a8_Enabled">
    <vt:lpwstr>true</vt:lpwstr>
  </property>
  <property fmtid="{D5CDD505-2E9C-101B-9397-08002B2CF9AE}" pid="11" name="MSIP_Label_2da9790f-e5c1-4030-9332-9cdee48e94a8_Method">
    <vt:lpwstr>Standard</vt:lpwstr>
  </property>
  <property fmtid="{D5CDD505-2E9C-101B-9397-08002B2CF9AE}" pid="12" name="MSIP_Label_2da9790f-e5c1-4030-9332-9cdee48e94a8_Name">
    <vt:lpwstr>Internal</vt:lpwstr>
  </property>
  <property fmtid="{D5CDD505-2E9C-101B-9397-08002B2CF9AE}" pid="13" name="MSIP_Label_2da9790f-e5c1-4030-9332-9cdee48e94a8_SetDate">
    <vt:lpwstr>2022-10-26T16:06:03Z</vt:lpwstr>
  </property>
  <property fmtid="{D5CDD505-2E9C-101B-9397-08002B2CF9AE}" pid="14" name="MSIP_Label_2da9790f-e5c1-4030-9332-9cdee48e94a8_SiteId">
    <vt:lpwstr>3e9aadf8-6a16-490f-8dcd-c68860caae0b</vt:lpwstr>
  </property>
  <property fmtid="{D5CDD505-2E9C-101B-9397-08002B2CF9AE}" pid="15" name="Producer">
    <vt:lpwstr>Adobe PDF Library 25.1.208</vt:lpwstr>
  </property>
</Properties>
</file>