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03" r:id="rId4"/>
  </p:sldMasterIdLst>
  <p:notesMasterIdLst>
    <p:notesMasterId r:id="rId56"/>
  </p:notesMasterIdLst>
  <p:sldIdLst>
    <p:sldId id="263" r:id="rId5"/>
    <p:sldId id="394" r:id="rId6"/>
    <p:sldId id="264" r:id="rId7"/>
    <p:sldId id="422" r:id="rId8"/>
    <p:sldId id="265" r:id="rId9"/>
    <p:sldId id="267" r:id="rId10"/>
    <p:sldId id="269" r:id="rId11"/>
    <p:sldId id="2145706686" r:id="rId12"/>
    <p:sldId id="2145706680" r:id="rId13"/>
    <p:sldId id="644" r:id="rId14"/>
    <p:sldId id="271" r:id="rId15"/>
    <p:sldId id="395" r:id="rId16"/>
    <p:sldId id="2145706672" r:id="rId17"/>
    <p:sldId id="274" r:id="rId18"/>
    <p:sldId id="2145706673" r:id="rId19"/>
    <p:sldId id="2145706675" r:id="rId20"/>
    <p:sldId id="2145706682" r:id="rId21"/>
    <p:sldId id="2145706683" r:id="rId22"/>
    <p:sldId id="2145706674" r:id="rId23"/>
    <p:sldId id="424" r:id="rId24"/>
    <p:sldId id="452" r:id="rId25"/>
    <p:sldId id="377" r:id="rId26"/>
    <p:sldId id="453" r:id="rId27"/>
    <p:sldId id="2145706685" r:id="rId28"/>
    <p:sldId id="2145706671" r:id="rId29"/>
    <p:sldId id="363" r:id="rId30"/>
    <p:sldId id="378" r:id="rId31"/>
    <p:sldId id="397" r:id="rId32"/>
    <p:sldId id="2145706676" r:id="rId33"/>
    <p:sldId id="2145706678" r:id="rId34"/>
    <p:sldId id="2145706677" r:id="rId35"/>
    <p:sldId id="313" r:id="rId36"/>
    <p:sldId id="316" r:id="rId37"/>
    <p:sldId id="418" r:id="rId38"/>
    <p:sldId id="2145706681" r:id="rId39"/>
    <p:sldId id="426" r:id="rId40"/>
    <p:sldId id="419" r:id="rId41"/>
    <p:sldId id="2145706688" r:id="rId42"/>
    <p:sldId id="2145706687" r:id="rId43"/>
    <p:sldId id="2145706679" r:id="rId44"/>
    <p:sldId id="2049" r:id="rId45"/>
    <p:sldId id="2050" r:id="rId46"/>
    <p:sldId id="353" r:id="rId47"/>
    <p:sldId id="404" r:id="rId48"/>
    <p:sldId id="325" r:id="rId49"/>
    <p:sldId id="429" r:id="rId50"/>
    <p:sldId id="431" r:id="rId51"/>
    <p:sldId id="438" r:id="rId52"/>
    <p:sldId id="440" r:id="rId53"/>
    <p:sldId id="406" r:id="rId54"/>
    <p:sldId id="407"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A7006CF-3664-434D-8A4F-A9BCF640D4FE}" v="57" dt="2025-03-17T14:11:27.00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915"/>
    <p:restoredTop sz="94674"/>
  </p:normalViewPr>
  <p:slideViewPr>
    <p:cSldViewPr snapToGrid="0" snapToObjects="1">
      <p:cViewPr varScale="1">
        <p:scale>
          <a:sx n="80" d="100"/>
          <a:sy n="80" d="100"/>
        </p:scale>
        <p:origin x="45" y="267"/>
      </p:cViewPr>
      <p:guideLst/>
    </p:cSldViewPr>
  </p:slid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87" d="100"/>
          <a:sy n="87" d="100"/>
        </p:scale>
        <p:origin x="3904" y="2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viewProps" Target="viewProps.xml"/><Relationship Id="rId5" Type="http://schemas.openxmlformats.org/officeDocument/2006/relationships/slide" Target="slides/slide1.xml"/><Relationship Id="rId61" Type="http://schemas.microsoft.com/office/2016/11/relationships/changesInfo" Target="changesInfos/changesInfo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presProps" Target="presProp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ul Welchans" userId="6096ce110c9c00dc" providerId="LiveId" clId="{EA7006CF-3664-434D-8A4F-A9BCF640D4FE}"/>
    <pc:docChg chg="undo custSel addSld delSld modSld sldOrd">
      <pc:chgData name="Paul Welchans" userId="6096ce110c9c00dc" providerId="LiveId" clId="{EA7006CF-3664-434D-8A4F-A9BCF640D4FE}" dt="2025-03-17T14:11:27.006" v="1864" actId="255"/>
      <pc:docMkLst>
        <pc:docMk/>
      </pc:docMkLst>
      <pc:sldChg chg="modSp mod">
        <pc:chgData name="Paul Welchans" userId="6096ce110c9c00dc" providerId="LiveId" clId="{EA7006CF-3664-434D-8A4F-A9BCF640D4FE}" dt="2025-03-10T17:29:04.353" v="1385" actId="20577"/>
        <pc:sldMkLst>
          <pc:docMk/>
          <pc:sldMk cId="1976606167" sldId="263"/>
        </pc:sldMkLst>
        <pc:spChg chg="mod">
          <ac:chgData name="Paul Welchans" userId="6096ce110c9c00dc" providerId="LiveId" clId="{EA7006CF-3664-434D-8A4F-A9BCF640D4FE}" dt="2025-03-10T17:29:04.353" v="1385" actId="20577"/>
          <ac:spMkLst>
            <pc:docMk/>
            <pc:sldMk cId="1976606167" sldId="263"/>
            <ac:spMk id="2" creationId="{00000000-0000-0000-0000-000000000000}"/>
          </ac:spMkLst>
        </pc:spChg>
      </pc:sldChg>
      <pc:sldChg chg="modSp mod ord">
        <pc:chgData name="Paul Welchans" userId="6096ce110c9c00dc" providerId="LiveId" clId="{EA7006CF-3664-434D-8A4F-A9BCF640D4FE}" dt="2025-03-10T17:29:52.074" v="1399" actId="20577"/>
        <pc:sldMkLst>
          <pc:docMk/>
          <pc:sldMk cId="95448781" sldId="265"/>
        </pc:sldMkLst>
        <pc:spChg chg="mod">
          <ac:chgData name="Paul Welchans" userId="6096ce110c9c00dc" providerId="LiveId" clId="{EA7006CF-3664-434D-8A4F-A9BCF640D4FE}" dt="2025-03-10T17:29:52.074" v="1399" actId="20577"/>
          <ac:spMkLst>
            <pc:docMk/>
            <pc:sldMk cId="95448781" sldId="265"/>
            <ac:spMk id="14338" creationId="{00000000-0000-0000-0000-000000000000}"/>
          </ac:spMkLst>
        </pc:spChg>
        <pc:graphicFrameChg chg="modGraphic">
          <ac:chgData name="Paul Welchans" userId="6096ce110c9c00dc" providerId="LiveId" clId="{EA7006CF-3664-434D-8A4F-A9BCF640D4FE}" dt="2025-03-06T15:34:34.449" v="98" actId="20577"/>
          <ac:graphicFrameMkLst>
            <pc:docMk/>
            <pc:sldMk cId="95448781" sldId="265"/>
            <ac:graphicFrameMk id="2" creationId="{00000000-0000-0000-0000-000000000000}"/>
          </ac:graphicFrameMkLst>
        </pc:graphicFrameChg>
      </pc:sldChg>
      <pc:sldChg chg="ord">
        <pc:chgData name="Paul Welchans" userId="6096ce110c9c00dc" providerId="LiveId" clId="{EA7006CF-3664-434D-8A4F-A9BCF640D4FE}" dt="2025-03-07T17:42:21.460" v="1277"/>
        <pc:sldMkLst>
          <pc:docMk/>
          <pc:sldMk cId="1977033931" sldId="267"/>
        </pc:sldMkLst>
      </pc:sldChg>
      <pc:sldChg chg="ord">
        <pc:chgData name="Paul Welchans" userId="6096ce110c9c00dc" providerId="LiveId" clId="{EA7006CF-3664-434D-8A4F-A9BCF640D4FE}" dt="2025-03-07T17:59:52.289" v="1371"/>
        <pc:sldMkLst>
          <pc:docMk/>
          <pc:sldMk cId="789692329" sldId="269"/>
        </pc:sldMkLst>
      </pc:sldChg>
      <pc:sldChg chg="addSp modSp mod">
        <pc:chgData name="Paul Welchans" userId="6096ce110c9c00dc" providerId="LiveId" clId="{EA7006CF-3664-434D-8A4F-A9BCF640D4FE}" dt="2025-03-06T15:57:42.038" v="119" actId="1076"/>
        <pc:sldMkLst>
          <pc:docMk/>
          <pc:sldMk cId="4286655592" sldId="274"/>
        </pc:sldMkLst>
        <pc:graphicFrameChg chg="add mod">
          <ac:chgData name="Paul Welchans" userId="6096ce110c9c00dc" providerId="LiveId" clId="{EA7006CF-3664-434D-8A4F-A9BCF640D4FE}" dt="2025-03-06T15:57:42.038" v="119" actId="1076"/>
          <ac:graphicFrameMkLst>
            <pc:docMk/>
            <pc:sldMk cId="4286655592" sldId="274"/>
            <ac:graphicFrameMk id="6" creationId="{8D3146BF-50AF-4940-3E5E-713A07958993}"/>
          </ac:graphicFrameMkLst>
        </pc:graphicFrameChg>
      </pc:sldChg>
      <pc:sldChg chg="del">
        <pc:chgData name="Paul Welchans" userId="6096ce110c9c00dc" providerId="LiveId" clId="{EA7006CF-3664-434D-8A4F-A9BCF640D4FE}" dt="2025-03-06T20:05:27.006" v="481" actId="47"/>
        <pc:sldMkLst>
          <pc:docMk/>
          <pc:sldMk cId="2184649198" sldId="282"/>
        </pc:sldMkLst>
      </pc:sldChg>
      <pc:sldChg chg="addSp delSp modSp mod">
        <pc:chgData name="Paul Welchans" userId="6096ce110c9c00dc" providerId="LiveId" clId="{EA7006CF-3664-434D-8A4F-A9BCF640D4FE}" dt="2025-03-07T17:11:14.948" v="904" actId="255"/>
        <pc:sldMkLst>
          <pc:docMk/>
          <pc:sldMk cId="3004313437" sldId="316"/>
        </pc:sldMkLst>
        <pc:spChg chg="mod">
          <ac:chgData name="Paul Welchans" userId="6096ce110c9c00dc" providerId="LiveId" clId="{EA7006CF-3664-434D-8A4F-A9BCF640D4FE}" dt="2025-03-07T16:51:35.720" v="896" actId="20577"/>
          <ac:spMkLst>
            <pc:docMk/>
            <pc:sldMk cId="3004313437" sldId="316"/>
            <ac:spMk id="2" creationId="{00000000-0000-0000-0000-000000000000}"/>
          </ac:spMkLst>
        </pc:spChg>
        <pc:graphicFrameChg chg="add mod modGraphic">
          <ac:chgData name="Paul Welchans" userId="6096ce110c9c00dc" providerId="LiveId" clId="{EA7006CF-3664-434D-8A4F-A9BCF640D4FE}" dt="2025-03-07T17:11:14.948" v="904" actId="255"/>
          <ac:graphicFrameMkLst>
            <pc:docMk/>
            <pc:sldMk cId="3004313437" sldId="316"/>
            <ac:graphicFrameMk id="6" creationId="{8238AD0E-DBDC-72E9-AEFA-7179E39E326E}"/>
          </ac:graphicFrameMkLst>
        </pc:graphicFrameChg>
      </pc:sldChg>
      <pc:sldChg chg="modSp mod">
        <pc:chgData name="Paul Welchans" userId="6096ce110c9c00dc" providerId="LiveId" clId="{EA7006CF-3664-434D-8A4F-A9BCF640D4FE}" dt="2025-03-10T17:59:13.185" v="1854" actId="20577"/>
        <pc:sldMkLst>
          <pc:docMk/>
          <pc:sldMk cId="2631722858" sldId="325"/>
        </pc:sldMkLst>
        <pc:spChg chg="mod">
          <ac:chgData name="Paul Welchans" userId="6096ce110c9c00dc" providerId="LiveId" clId="{EA7006CF-3664-434D-8A4F-A9BCF640D4FE}" dt="2025-03-10T17:59:13.185" v="1854" actId="20577"/>
          <ac:spMkLst>
            <pc:docMk/>
            <pc:sldMk cId="2631722858" sldId="325"/>
            <ac:spMk id="4" creationId="{00000000-0000-0000-0000-000000000000}"/>
          </ac:spMkLst>
        </pc:spChg>
      </pc:sldChg>
      <pc:sldChg chg="modSp mod">
        <pc:chgData name="Paul Welchans" userId="6096ce110c9c00dc" providerId="LiveId" clId="{EA7006CF-3664-434D-8A4F-A9BCF640D4FE}" dt="2025-03-10T17:52:45.424" v="1754" actId="20577"/>
        <pc:sldMkLst>
          <pc:docMk/>
          <pc:sldMk cId="273193325" sldId="353"/>
        </pc:sldMkLst>
        <pc:spChg chg="mod">
          <ac:chgData name="Paul Welchans" userId="6096ce110c9c00dc" providerId="LiveId" clId="{EA7006CF-3664-434D-8A4F-A9BCF640D4FE}" dt="2025-03-10T17:52:45.424" v="1754" actId="20577"/>
          <ac:spMkLst>
            <pc:docMk/>
            <pc:sldMk cId="273193325" sldId="353"/>
            <ac:spMk id="195586" creationId="{00000000-0000-0000-0000-000000000000}"/>
          </ac:spMkLst>
        </pc:spChg>
      </pc:sldChg>
      <pc:sldChg chg="addSp delSp modSp mod">
        <pc:chgData name="Paul Welchans" userId="6096ce110c9c00dc" providerId="LiveId" clId="{EA7006CF-3664-434D-8A4F-A9BCF640D4FE}" dt="2025-03-07T15:26:34.020" v="714" actId="1076"/>
        <pc:sldMkLst>
          <pc:docMk/>
          <pc:sldMk cId="2121694294" sldId="363"/>
        </pc:sldMkLst>
        <pc:spChg chg="mod">
          <ac:chgData name="Paul Welchans" userId="6096ce110c9c00dc" providerId="LiveId" clId="{EA7006CF-3664-434D-8A4F-A9BCF640D4FE}" dt="2025-03-07T15:26:34.020" v="714" actId="1076"/>
          <ac:spMkLst>
            <pc:docMk/>
            <pc:sldMk cId="2121694294" sldId="363"/>
            <ac:spMk id="2" creationId="{00000000-0000-0000-0000-000000000000}"/>
          </ac:spMkLst>
        </pc:spChg>
        <pc:spChg chg="mod">
          <ac:chgData name="Paul Welchans" userId="6096ce110c9c00dc" providerId="LiveId" clId="{EA7006CF-3664-434D-8A4F-A9BCF640D4FE}" dt="2025-03-07T15:25:14.109" v="689" actId="20577"/>
          <ac:spMkLst>
            <pc:docMk/>
            <pc:sldMk cId="2121694294" sldId="363"/>
            <ac:spMk id="6" creationId="{00000000-0000-0000-0000-000000000000}"/>
          </ac:spMkLst>
        </pc:spChg>
        <pc:graphicFrameChg chg="add mod modGraphic">
          <ac:chgData name="Paul Welchans" userId="6096ce110c9c00dc" providerId="LiveId" clId="{EA7006CF-3664-434D-8A4F-A9BCF640D4FE}" dt="2025-03-07T15:24:58.095" v="687" actId="12385"/>
          <ac:graphicFrameMkLst>
            <pc:docMk/>
            <pc:sldMk cId="2121694294" sldId="363"/>
            <ac:graphicFrameMk id="3" creationId="{B282B18E-AD70-E085-C483-0A31E9C21610}"/>
          </ac:graphicFrameMkLst>
        </pc:graphicFrameChg>
      </pc:sldChg>
      <pc:sldChg chg="addSp delSp modSp mod">
        <pc:chgData name="Paul Welchans" userId="6096ce110c9c00dc" providerId="LiveId" clId="{EA7006CF-3664-434D-8A4F-A9BCF640D4FE}" dt="2025-03-06T19:36:50.759" v="407" actId="1076"/>
        <pc:sldMkLst>
          <pc:docMk/>
          <pc:sldMk cId="2173245713" sldId="377"/>
        </pc:sldMkLst>
        <pc:graphicFrameChg chg="add mod modGraphic">
          <ac:chgData name="Paul Welchans" userId="6096ce110c9c00dc" providerId="LiveId" clId="{EA7006CF-3664-434D-8A4F-A9BCF640D4FE}" dt="2025-03-06T19:36:50.759" v="407" actId="1076"/>
          <ac:graphicFrameMkLst>
            <pc:docMk/>
            <pc:sldMk cId="2173245713" sldId="377"/>
            <ac:graphicFrameMk id="3" creationId="{C19D4A9F-61BC-D51A-870A-1631D4739537}"/>
          </ac:graphicFrameMkLst>
        </pc:graphicFrameChg>
      </pc:sldChg>
      <pc:sldChg chg="addSp delSp modSp mod">
        <pc:chgData name="Paul Welchans" userId="6096ce110c9c00dc" providerId="LiveId" clId="{EA7006CF-3664-434D-8A4F-A9BCF640D4FE}" dt="2025-03-07T15:33:44.769" v="747" actId="255"/>
        <pc:sldMkLst>
          <pc:docMk/>
          <pc:sldMk cId="1140459632" sldId="378"/>
        </pc:sldMkLst>
        <pc:spChg chg="mod">
          <ac:chgData name="Paul Welchans" userId="6096ce110c9c00dc" providerId="LiveId" clId="{EA7006CF-3664-434D-8A4F-A9BCF640D4FE}" dt="2025-03-07T15:33:44.769" v="747" actId="255"/>
          <ac:spMkLst>
            <pc:docMk/>
            <pc:sldMk cId="1140459632" sldId="378"/>
            <ac:spMk id="2" creationId="{00000000-0000-0000-0000-000000000000}"/>
          </ac:spMkLst>
        </pc:spChg>
        <pc:graphicFrameChg chg="add mod modGraphic">
          <ac:chgData name="Paul Welchans" userId="6096ce110c9c00dc" providerId="LiveId" clId="{EA7006CF-3664-434D-8A4F-A9BCF640D4FE}" dt="2025-03-07T15:32:25.648" v="722" actId="1076"/>
          <ac:graphicFrameMkLst>
            <pc:docMk/>
            <pc:sldMk cId="1140459632" sldId="378"/>
            <ac:graphicFrameMk id="3" creationId="{CF3F6B30-79F6-DDAD-DF8D-643711D64F14}"/>
          </ac:graphicFrameMkLst>
        </pc:graphicFrameChg>
      </pc:sldChg>
      <pc:sldChg chg="modSp mod">
        <pc:chgData name="Paul Welchans" userId="6096ce110c9c00dc" providerId="LiveId" clId="{EA7006CF-3664-434D-8A4F-A9BCF640D4FE}" dt="2025-03-07T17:40:22.832" v="1268" actId="20577"/>
        <pc:sldMkLst>
          <pc:docMk/>
          <pc:sldMk cId="1865540054" sldId="395"/>
        </pc:sldMkLst>
        <pc:spChg chg="mod">
          <ac:chgData name="Paul Welchans" userId="6096ce110c9c00dc" providerId="LiveId" clId="{EA7006CF-3664-434D-8A4F-A9BCF640D4FE}" dt="2025-03-07T17:40:22.832" v="1268" actId="20577"/>
          <ac:spMkLst>
            <pc:docMk/>
            <pc:sldMk cId="1865540054" sldId="395"/>
            <ac:spMk id="2" creationId="{00000000-0000-0000-0000-000000000000}"/>
          </ac:spMkLst>
        </pc:spChg>
      </pc:sldChg>
      <pc:sldChg chg="addSp delSp modSp mod">
        <pc:chgData name="Paul Welchans" userId="6096ce110c9c00dc" providerId="LiveId" clId="{EA7006CF-3664-434D-8A4F-A9BCF640D4FE}" dt="2025-03-07T15:44:56.339" v="778" actId="20577"/>
        <pc:sldMkLst>
          <pc:docMk/>
          <pc:sldMk cId="37417354" sldId="397"/>
        </pc:sldMkLst>
        <pc:spChg chg="mod">
          <ac:chgData name="Paul Welchans" userId="6096ce110c9c00dc" providerId="LiveId" clId="{EA7006CF-3664-434D-8A4F-A9BCF640D4FE}" dt="2025-03-07T15:44:56.339" v="778" actId="20577"/>
          <ac:spMkLst>
            <pc:docMk/>
            <pc:sldMk cId="37417354" sldId="397"/>
            <ac:spMk id="2" creationId="{00000000-0000-0000-0000-000000000000}"/>
          </ac:spMkLst>
        </pc:spChg>
        <pc:graphicFrameChg chg="add mod modGraphic">
          <ac:chgData name="Paul Welchans" userId="6096ce110c9c00dc" providerId="LiveId" clId="{EA7006CF-3664-434D-8A4F-A9BCF640D4FE}" dt="2025-03-07T15:44:29.583" v="756" actId="207"/>
          <ac:graphicFrameMkLst>
            <pc:docMk/>
            <pc:sldMk cId="37417354" sldId="397"/>
            <ac:graphicFrameMk id="4" creationId="{31FA25EC-0268-2B7C-6291-73F3E2E4EC54}"/>
          </ac:graphicFrameMkLst>
        </pc:graphicFrameChg>
      </pc:sldChg>
      <pc:sldChg chg="del">
        <pc:chgData name="Paul Welchans" userId="6096ce110c9c00dc" providerId="LiveId" clId="{EA7006CF-3664-434D-8A4F-A9BCF640D4FE}" dt="2025-03-07T14:59:18.675" v="547" actId="47"/>
        <pc:sldMkLst>
          <pc:docMk/>
          <pc:sldMk cId="30934346" sldId="398"/>
        </pc:sldMkLst>
      </pc:sldChg>
      <pc:sldChg chg="del">
        <pc:chgData name="Paul Welchans" userId="6096ce110c9c00dc" providerId="LiveId" clId="{EA7006CF-3664-434D-8A4F-A9BCF640D4FE}" dt="2025-03-06T19:32:39.449" v="395" actId="47"/>
        <pc:sldMkLst>
          <pc:docMk/>
          <pc:sldMk cId="3039954823" sldId="417"/>
        </pc:sldMkLst>
      </pc:sldChg>
      <pc:sldChg chg="addSp delSp modSp mod">
        <pc:chgData name="Paul Welchans" userId="6096ce110c9c00dc" providerId="LiveId" clId="{EA7006CF-3664-434D-8A4F-A9BCF640D4FE}" dt="2025-03-10T17:58:26.663" v="1809" actId="26606"/>
        <pc:sldMkLst>
          <pc:docMk/>
          <pc:sldMk cId="1770325975" sldId="418"/>
        </pc:sldMkLst>
        <pc:spChg chg="mod">
          <ac:chgData name="Paul Welchans" userId="6096ce110c9c00dc" providerId="LiveId" clId="{EA7006CF-3664-434D-8A4F-A9BCF640D4FE}" dt="2025-03-10T17:58:26.663" v="1809" actId="26606"/>
          <ac:spMkLst>
            <pc:docMk/>
            <pc:sldMk cId="1770325975" sldId="418"/>
            <ac:spMk id="2" creationId="{00000000-0000-0000-0000-000000000000}"/>
          </ac:spMkLst>
        </pc:spChg>
        <pc:spChg chg="add">
          <ac:chgData name="Paul Welchans" userId="6096ce110c9c00dc" providerId="LiveId" clId="{EA7006CF-3664-434D-8A4F-A9BCF640D4FE}" dt="2025-03-10T17:58:26.663" v="1809" actId="26606"/>
          <ac:spMkLst>
            <pc:docMk/>
            <pc:sldMk cId="1770325975" sldId="418"/>
            <ac:spMk id="41" creationId="{A8384FB5-9ADC-4DDC-881B-597D56F5B15D}"/>
          </ac:spMkLst>
        </pc:spChg>
        <pc:spChg chg="add">
          <ac:chgData name="Paul Welchans" userId="6096ce110c9c00dc" providerId="LiveId" clId="{EA7006CF-3664-434D-8A4F-A9BCF640D4FE}" dt="2025-03-10T17:58:26.663" v="1809" actId="26606"/>
          <ac:spMkLst>
            <pc:docMk/>
            <pc:sldMk cId="1770325975" sldId="418"/>
            <ac:spMk id="43" creationId="{91E5A9A7-95C6-4F4F-B00E-C82E07FE62EF}"/>
          </ac:spMkLst>
        </pc:spChg>
        <pc:spChg chg="add">
          <ac:chgData name="Paul Welchans" userId="6096ce110c9c00dc" providerId="LiveId" clId="{EA7006CF-3664-434D-8A4F-A9BCF640D4FE}" dt="2025-03-10T17:58:26.663" v="1809" actId="26606"/>
          <ac:spMkLst>
            <pc:docMk/>
            <pc:sldMk cId="1770325975" sldId="418"/>
            <ac:spMk id="45" creationId="{D07DD2DE-F619-49DD-B5E7-03A290FF4ED1}"/>
          </ac:spMkLst>
        </pc:spChg>
        <pc:spChg chg="add">
          <ac:chgData name="Paul Welchans" userId="6096ce110c9c00dc" providerId="LiveId" clId="{EA7006CF-3664-434D-8A4F-A9BCF640D4FE}" dt="2025-03-10T17:58:26.663" v="1809" actId="26606"/>
          <ac:spMkLst>
            <pc:docMk/>
            <pc:sldMk cId="1770325975" sldId="418"/>
            <ac:spMk id="47" creationId="{85149191-5F60-4A28-AAFF-039F96B0F3EC}"/>
          </ac:spMkLst>
        </pc:spChg>
        <pc:spChg chg="add">
          <ac:chgData name="Paul Welchans" userId="6096ce110c9c00dc" providerId="LiveId" clId="{EA7006CF-3664-434D-8A4F-A9BCF640D4FE}" dt="2025-03-10T17:58:26.663" v="1809" actId="26606"/>
          <ac:spMkLst>
            <pc:docMk/>
            <pc:sldMk cId="1770325975" sldId="418"/>
            <ac:spMk id="49" creationId="{F8260ED5-17F7-4158-B241-D51DD4CF1B7E}"/>
          </ac:spMkLst>
        </pc:spChg>
        <pc:graphicFrameChg chg="add mod modGraphic">
          <ac:chgData name="Paul Welchans" userId="6096ce110c9c00dc" providerId="LiveId" clId="{EA7006CF-3664-434D-8A4F-A9BCF640D4FE}" dt="2025-03-07T17:17:43.727" v="911" actId="14100"/>
          <ac:graphicFrameMkLst>
            <pc:docMk/>
            <pc:sldMk cId="1770325975" sldId="418"/>
            <ac:graphicFrameMk id="3" creationId="{EF21600C-26C3-20A0-D0DA-10DBA4695A64}"/>
          </ac:graphicFrameMkLst>
        </pc:graphicFrameChg>
      </pc:sldChg>
      <pc:sldChg chg="addSp delSp modSp mod">
        <pc:chgData name="Paul Welchans" userId="6096ce110c9c00dc" providerId="LiveId" clId="{EA7006CF-3664-434D-8A4F-A9BCF640D4FE}" dt="2025-03-10T17:57:58.344" v="1807" actId="26606"/>
        <pc:sldMkLst>
          <pc:docMk/>
          <pc:sldMk cId="1681491923" sldId="419"/>
        </pc:sldMkLst>
        <pc:spChg chg="mod">
          <ac:chgData name="Paul Welchans" userId="6096ce110c9c00dc" providerId="LiveId" clId="{EA7006CF-3664-434D-8A4F-A9BCF640D4FE}" dt="2025-03-10T17:57:58.344" v="1807" actId="26606"/>
          <ac:spMkLst>
            <pc:docMk/>
            <pc:sldMk cId="1681491923" sldId="419"/>
            <ac:spMk id="2" creationId="{00000000-0000-0000-0000-000000000000}"/>
          </ac:spMkLst>
        </pc:spChg>
        <pc:spChg chg="add">
          <ac:chgData name="Paul Welchans" userId="6096ce110c9c00dc" providerId="LiveId" clId="{EA7006CF-3664-434D-8A4F-A9BCF640D4FE}" dt="2025-03-10T17:57:58.344" v="1807" actId="26606"/>
          <ac:spMkLst>
            <pc:docMk/>
            <pc:sldMk cId="1681491923" sldId="419"/>
            <ac:spMk id="13" creationId="{A8384FB5-9ADC-4DDC-881B-597D56F5B15D}"/>
          </ac:spMkLst>
        </pc:spChg>
        <pc:spChg chg="add">
          <ac:chgData name="Paul Welchans" userId="6096ce110c9c00dc" providerId="LiveId" clId="{EA7006CF-3664-434D-8A4F-A9BCF640D4FE}" dt="2025-03-10T17:57:58.344" v="1807" actId="26606"/>
          <ac:spMkLst>
            <pc:docMk/>
            <pc:sldMk cId="1681491923" sldId="419"/>
            <ac:spMk id="15" creationId="{91E5A9A7-95C6-4F4F-B00E-C82E07FE62EF}"/>
          </ac:spMkLst>
        </pc:spChg>
        <pc:spChg chg="add">
          <ac:chgData name="Paul Welchans" userId="6096ce110c9c00dc" providerId="LiveId" clId="{EA7006CF-3664-434D-8A4F-A9BCF640D4FE}" dt="2025-03-10T17:57:58.344" v="1807" actId="26606"/>
          <ac:spMkLst>
            <pc:docMk/>
            <pc:sldMk cId="1681491923" sldId="419"/>
            <ac:spMk id="17" creationId="{D07DD2DE-F619-49DD-B5E7-03A290FF4ED1}"/>
          </ac:spMkLst>
        </pc:spChg>
        <pc:spChg chg="add">
          <ac:chgData name="Paul Welchans" userId="6096ce110c9c00dc" providerId="LiveId" clId="{EA7006CF-3664-434D-8A4F-A9BCF640D4FE}" dt="2025-03-10T17:57:58.344" v="1807" actId="26606"/>
          <ac:spMkLst>
            <pc:docMk/>
            <pc:sldMk cId="1681491923" sldId="419"/>
            <ac:spMk id="19" creationId="{85149191-5F60-4A28-AAFF-039F96B0F3EC}"/>
          </ac:spMkLst>
        </pc:spChg>
        <pc:spChg chg="add">
          <ac:chgData name="Paul Welchans" userId="6096ce110c9c00dc" providerId="LiveId" clId="{EA7006CF-3664-434D-8A4F-A9BCF640D4FE}" dt="2025-03-10T17:57:58.344" v="1807" actId="26606"/>
          <ac:spMkLst>
            <pc:docMk/>
            <pc:sldMk cId="1681491923" sldId="419"/>
            <ac:spMk id="21" creationId="{F8260ED5-17F7-4158-B241-D51DD4CF1B7E}"/>
          </ac:spMkLst>
        </pc:spChg>
        <pc:graphicFrameChg chg="add mod modGraphic">
          <ac:chgData name="Paul Welchans" userId="6096ce110c9c00dc" providerId="LiveId" clId="{EA7006CF-3664-434D-8A4F-A9BCF640D4FE}" dt="2025-03-10T17:57:58.344" v="1807" actId="26606"/>
          <ac:graphicFrameMkLst>
            <pc:docMk/>
            <pc:sldMk cId="1681491923" sldId="419"/>
            <ac:graphicFrameMk id="3" creationId="{9A68DC3C-2A92-C6BB-CEBC-05E154956A0C}"/>
          </ac:graphicFrameMkLst>
        </pc:graphicFrameChg>
      </pc:sldChg>
      <pc:sldChg chg="modSp mod ord">
        <pc:chgData name="Paul Welchans" userId="6096ce110c9c00dc" providerId="LiveId" clId="{EA7006CF-3664-434D-8A4F-A9BCF640D4FE}" dt="2025-03-10T17:55:20.774" v="1791" actId="20577"/>
        <pc:sldMkLst>
          <pc:docMk/>
          <pc:sldMk cId="424622354" sldId="422"/>
        </pc:sldMkLst>
        <pc:spChg chg="mod">
          <ac:chgData name="Paul Welchans" userId="6096ce110c9c00dc" providerId="LiveId" clId="{EA7006CF-3664-434D-8A4F-A9BCF640D4FE}" dt="2025-03-10T17:53:44.078" v="1769" actId="313"/>
          <ac:spMkLst>
            <pc:docMk/>
            <pc:sldMk cId="424622354" sldId="422"/>
            <ac:spMk id="4" creationId="{00000000-0000-0000-0000-000000000000}"/>
          </ac:spMkLst>
        </pc:spChg>
        <pc:spChg chg="mod">
          <ac:chgData name="Paul Welchans" userId="6096ce110c9c00dc" providerId="LiveId" clId="{EA7006CF-3664-434D-8A4F-A9BCF640D4FE}" dt="2025-03-10T17:55:20.774" v="1791" actId="20577"/>
          <ac:spMkLst>
            <pc:docMk/>
            <pc:sldMk cId="424622354" sldId="422"/>
            <ac:spMk id="5" creationId="{00000000-0000-0000-0000-000000000000}"/>
          </ac:spMkLst>
        </pc:spChg>
      </pc:sldChg>
      <pc:sldChg chg="addSp delSp modSp mod">
        <pc:chgData name="Paul Welchans" userId="6096ce110c9c00dc" providerId="LiveId" clId="{EA7006CF-3664-434D-8A4F-A9BCF640D4FE}" dt="2025-03-07T15:05:32.116" v="672" actId="255"/>
        <pc:sldMkLst>
          <pc:docMk/>
          <pc:sldMk cId="345002468" sldId="424"/>
        </pc:sldMkLst>
        <pc:spChg chg="mod">
          <ac:chgData name="Paul Welchans" userId="6096ce110c9c00dc" providerId="LiveId" clId="{EA7006CF-3664-434D-8A4F-A9BCF640D4FE}" dt="2025-03-06T19:29:46.027" v="381" actId="20577"/>
          <ac:spMkLst>
            <pc:docMk/>
            <pc:sldMk cId="345002468" sldId="424"/>
            <ac:spMk id="2" creationId="{00000000-0000-0000-0000-000000000000}"/>
          </ac:spMkLst>
        </pc:spChg>
        <pc:graphicFrameChg chg="add mod modGraphic">
          <ac:chgData name="Paul Welchans" userId="6096ce110c9c00dc" providerId="LiveId" clId="{EA7006CF-3664-434D-8A4F-A9BCF640D4FE}" dt="2025-03-07T15:05:32.116" v="672" actId="255"/>
          <ac:graphicFrameMkLst>
            <pc:docMk/>
            <pc:sldMk cId="345002468" sldId="424"/>
            <ac:graphicFrameMk id="6" creationId="{AF84215A-1823-A0A4-3EE1-7348923949CA}"/>
          </ac:graphicFrameMkLst>
        </pc:graphicFrameChg>
      </pc:sldChg>
      <pc:sldChg chg="addSp delSp modSp mod">
        <pc:chgData name="Paul Welchans" userId="6096ce110c9c00dc" providerId="LiveId" clId="{EA7006CF-3664-434D-8A4F-A9BCF640D4FE}" dt="2025-03-10T17:47:11.467" v="1487" actId="12385"/>
        <pc:sldMkLst>
          <pc:docMk/>
          <pc:sldMk cId="76832320" sldId="426"/>
        </pc:sldMkLst>
        <pc:spChg chg="mod">
          <ac:chgData name="Paul Welchans" userId="6096ce110c9c00dc" providerId="LiveId" clId="{EA7006CF-3664-434D-8A4F-A9BCF640D4FE}" dt="2025-03-07T17:23:16.269" v="918" actId="26606"/>
          <ac:spMkLst>
            <pc:docMk/>
            <pc:sldMk cId="76832320" sldId="426"/>
            <ac:spMk id="2" creationId="{00000000-0000-0000-0000-000000000000}"/>
          </ac:spMkLst>
        </pc:spChg>
        <pc:spChg chg="add">
          <ac:chgData name="Paul Welchans" userId="6096ce110c9c00dc" providerId="LiveId" clId="{EA7006CF-3664-434D-8A4F-A9BCF640D4FE}" dt="2025-03-07T17:23:16.269" v="918" actId="26606"/>
          <ac:spMkLst>
            <pc:docMk/>
            <pc:sldMk cId="76832320" sldId="426"/>
            <ac:spMk id="28" creationId="{665DBBEF-238B-476B-96AB-8AAC3224ECEA}"/>
          </ac:spMkLst>
        </pc:spChg>
        <pc:spChg chg="add">
          <ac:chgData name="Paul Welchans" userId="6096ce110c9c00dc" providerId="LiveId" clId="{EA7006CF-3664-434D-8A4F-A9BCF640D4FE}" dt="2025-03-07T17:23:16.269" v="918" actId="26606"/>
          <ac:spMkLst>
            <pc:docMk/>
            <pc:sldMk cId="76832320" sldId="426"/>
            <ac:spMk id="29" creationId="{3FCFB1DE-0B7E-48CC-BA90-B2AB0889F9D6}"/>
          </ac:spMkLst>
        </pc:spChg>
        <pc:graphicFrameChg chg="add mod modGraphic">
          <ac:chgData name="Paul Welchans" userId="6096ce110c9c00dc" providerId="LiveId" clId="{EA7006CF-3664-434D-8A4F-A9BCF640D4FE}" dt="2025-03-10T17:47:11.467" v="1487" actId="12385"/>
          <ac:graphicFrameMkLst>
            <pc:docMk/>
            <pc:sldMk cId="76832320" sldId="426"/>
            <ac:graphicFrameMk id="3" creationId="{747248DF-52F3-AA42-8B89-5162B6887388}"/>
          </ac:graphicFrameMkLst>
        </pc:graphicFrameChg>
      </pc:sldChg>
      <pc:sldChg chg="addSp delSp modSp mod">
        <pc:chgData name="Paul Welchans" userId="6096ce110c9c00dc" providerId="LiveId" clId="{EA7006CF-3664-434D-8A4F-A9BCF640D4FE}" dt="2025-03-06T19:29:58.055" v="394" actId="20577"/>
        <pc:sldMkLst>
          <pc:docMk/>
          <pc:sldMk cId="728320053" sldId="452"/>
        </pc:sldMkLst>
        <pc:spChg chg="mod">
          <ac:chgData name="Paul Welchans" userId="6096ce110c9c00dc" providerId="LiveId" clId="{EA7006CF-3664-434D-8A4F-A9BCF640D4FE}" dt="2025-03-06T19:29:58.055" v="394" actId="20577"/>
          <ac:spMkLst>
            <pc:docMk/>
            <pc:sldMk cId="728320053" sldId="452"/>
            <ac:spMk id="2" creationId="{00000000-0000-0000-0000-000000000000}"/>
          </ac:spMkLst>
        </pc:spChg>
        <pc:graphicFrameChg chg="add mod">
          <ac:chgData name="Paul Welchans" userId="6096ce110c9c00dc" providerId="LiveId" clId="{EA7006CF-3664-434D-8A4F-A9BCF640D4FE}" dt="2025-03-06T19:13:26.096" v="352"/>
          <ac:graphicFrameMkLst>
            <pc:docMk/>
            <pc:sldMk cId="728320053" sldId="452"/>
            <ac:graphicFrameMk id="4" creationId="{3F21BE67-E56E-FAA0-55A0-487B306E5F1F}"/>
          </ac:graphicFrameMkLst>
        </pc:graphicFrameChg>
      </pc:sldChg>
      <pc:sldChg chg="addSp delSp modSp add del mod">
        <pc:chgData name="Paul Welchans" userId="6096ce110c9c00dc" providerId="LiveId" clId="{EA7006CF-3664-434D-8A4F-A9BCF640D4FE}" dt="2025-03-06T19:59:02.547" v="467" actId="20577"/>
        <pc:sldMkLst>
          <pc:docMk/>
          <pc:sldMk cId="1546787403" sldId="453"/>
        </pc:sldMkLst>
        <pc:spChg chg="mod">
          <ac:chgData name="Paul Welchans" userId="6096ce110c9c00dc" providerId="LiveId" clId="{EA7006CF-3664-434D-8A4F-A9BCF640D4FE}" dt="2025-03-06T19:59:02.547" v="467" actId="20577"/>
          <ac:spMkLst>
            <pc:docMk/>
            <pc:sldMk cId="1546787403" sldId="453"/>
            <ac:spMk id="2" creationId="{00000000-0000-0000-0000-000000000000}"/>
          </ac:spMkLst>
        </pc:spChg>
        <pc:graphicFrameChg chg="add mod modGraphic">
          <ac:chgData name="Paul Welchans" userId="6096ce110c9c00dc" providerId="LiveId" clId="{EA7006CF-3664-434D-8A4F-A9BCF640D4FE}" dt="2025-03-06T19:52:13.712" v="435" actId="14100"/>
          <ac:graphicFrameMkLst>
            <pc:docMk/>
            <pc:sldMk cId="1546787403" sldId="453"/>
            <ac:graphicFrameMk id="4" creationId="{4B95C426-5AFC-A6D9-A27A-E56B1B75D90F}"/>
          </ac:graphicFrameMkLst>
        </pc:graphicFrameChg>
      </pc:sldChg>
      <pc:sldChg chg="addSp delSp modSp mod setBg">
        <pc:chgData name="Paul Welchans" userId="6096ce110c9c00dc" providerId="LiveId" clId="{EA7006CF-3664-434D-8A4F-A9BCF640D4FE}" dt="2025-03-06T20:12:04.060" v="546" actId="2711"/>
        <pc:sldMkLst>
          <pc:docMk/>
          <pc:sldMk cId="2197242177" sldId="644"/>
        </pc:sldMkLst>
        <pc:spChg chg="mod">
          <ac:chgData name="Paul Welchans" userId="6096ce110c9c00dc" providerId="LiveId" clId="{EA7006CF-3664-434D-8A4F-A9BCF640D4FE}" dt="2025-03-06T15:41:25.317" v="107" actId="26606"/>
          <ac:spMkLst>
            <pc:docMk/>
            <pc:sldMk cId="2197242177" sldId="644"/>
            <ac:spMk id="2" creationId="{FA3B5D32-7543-B64E-BF01-E0CFACA38845}"/>
          </ac:spMkLst>
        </pc:spChg>
        <pc:spChg chg="add">
          <ac:chgData name="Paul Welchans" userId="6096ce110c9c00dc" providerId="LiveId" clId="{EA7006CF-3664-434D-8A4F-A9BCF640D4FE}" dt="2025-03-06T15:41:25.317" v="107" actId="26606"/>
          <ac:spMkLst>
            <pc:docMk/>
            <pc:sldMk cId="2197242177" sldId="644"/>
            <ac:spMk id="17" creationId="{BCED4D40-4B67-4331-AC48-79B82B4A47D8}"/>
          </ac:spMkLst>
        </pc:spChg>
        <pc:spChg chg="add">
          <ac:chgData name="Paul Welchans" userId="6096ce110c9c00dc" providerId="LiveId" clId="{EA7006CF-3664-434D-8A4F-A9BCF640D4FE}" dt="2025-03-06T15:41:25.317" v="107" actId="26606"/>
          <ac:spMkLst>
            <pc:docMk/>
            <pc:sldMk cId="2197242177" sldId="644"/>
            <ac:spMk id="18" creationId="{670CEDEF-4F34-412E-84EE-329C1E936AF5}"/>
          </ac:spMkLst>
        </pc:spChg>
        <pc:graphicFrameChg chg="add mod modGraphic">
          <ac:chgData name="Paul Welchans" userId="6096ce110c9c00dc" providerId="LiveId" clId="{EA7006CF-3664-434D-8A4F-A9BCF640D4FE}" dt="2025-03-06T20:12:04.060" v="546" actId="2711"/>
          <ac:graphicFrameMkLst>
            <pc:docMk/>
            <pc:sldMk cId="2197242177" sldId="644"/>
            <ac:graphicFrameMk id="4" creationId="{0CF105A2-C675-A99D-99FA-5B707DAEB927}"/>
          </ac:graphicFrameMkLst>
        </pc:graphicFrameChg>
      </pc:sldChg>
      <pc:sldChg chg="modSp">
        <pc:chgData name="Paul Welchans" userId="6096ce110c9c00dc" providerId="LiveId" clId="{EA7006CF-3664-434D-8A4F-A9BCF640D4FE}" dt="2025-03-17T14:07:06.229" v="1860" actId="255"/>
        <pc:sldMkLst>
          <pc:docMk/>
          <pc:sldMk cId="3278789492" sldId="2049"/>
        </pc:sldMkLst>
        <pc:graphicFrameChg chg="mod">
          <ac:chgData name="Paul Welchans" userId="6096ce110c9c00dc" providerId="LiveId" clId="{EA7006CF-3664-434D-8A4F-A9BCF640D4FE}" dt="2025-03-17T14:07:06.229" v="1860" actId="255"/>
          <ac:graphicFrameMkLst>
            <pc:docMk/>
            <pc:sldMk cId="3278789492" sldId="2049"/>
            <ac:graphicFrameMk id="3" creationId="{8EBB5D4D-8D2E-0DE3-5918-13AE327C7B3F}"/>
          </ac:graphicFrameMkLst>
        </pc:graphicFrameChg>
      </pc:sldChg>
      <pc:sldChg chg="modSp">
        <pc:chgData name="Paul Welchans" userId="6096ce110c9c00dc" providerId="LiveId" clId="{EA7006CF-3664-434D-8A4F-A9BCF640D4FE}" dt="2025-03-17T14:11:27.006" v="1864" actId="255"/>
        <pc:sldMkLst>
          <pc:docMk/>
          <pc:sldMk cId="1475326169" sldId="2050"/>
        </pc:sldMkLst>
        <pc:graphicFrameChg chg="mod">
          <ac:chgData name="Paul Welchans" userId="6096ce110c9c00dc" providerId="LiveId" clId="{EA7006CF-3664-434D-8A4F-A9BCF640D4FE}" dt="2025-03-17T14:11:27.006" v="1864" actId="255"/>
          <ac:graphicFrameMkLst>
            <pc:docMk/>
            <pc:sldMk cId="1475326169" sldId="2050"/>
            <ac:graphicFrameMk id="4" creationId="{4AE3DD0C-B471-9E33-597B-7C4680C34F89}"/>
          </ac:graphicFrameMkLst>
        </pc:graphicFrameChg>
      </pc:sldChg>
      <pc:sldChg chg="addSp delSp modSp mod">
        <pc:chgData name="Paul Welchans" userId="6096ce110c9c00dc" providerId="LiveId" clId="{EA7006CF-3664-434D-8A4F-A9BCF640D4FE}" dt="2025-03-06T18:51:06.819" v="344" actId="20577"/>
        <pc:sldMkLst>
          <pc:docMk/>
          <pc:sldMk cId="2385745005" sldId="2145706674"/>
        </pc:sldMkLst>
        <pc:spChg chg="mod">
          <ac:chgData name="Paul Welchans" userId="6096ce110c9c00dc" providerId="LiveId" clId="{EA7006CF-3664-434D-8A4F-A9BCF640D4FE}" dt="2025-03-06T18:51:06.819" v="344" actId="20577"/>
          <ac:spMkLst>
            <pc:docMk/>
            <pc:sldMk cId="2385745005" sldId="2145706674"/>
            <ac:spMk id="2" creationId="{5FB84B73-6E03-3FE0-2340-8F92A837822D}"/>
          </ac:spMkLst>
        </pc:spChg>
        <pc:graphicFrameChg chg="add mod modGraphic">
          <ac:chgData name="Paul Welchans" userId="6096ce110c9c00dc" providerId="LiveId" clId="{EA7006CF-3664-434D-8A4F-A9BCF640D4FE}" dt="2025-03-06T18:50:34.264" v="325" actId="255"/>
          <ac:graphicFrameMkLst>
            <pc:docMk/>
            <pc:sldMk cId="2385745005" sldId="2145706674"/>
            <ac:graphicFrameMk id="6" creationId="{47F352E5-8C7B-B2B6-20C2-8E24002017CB}"/>
          </ac:graphicFrameMkLst>
        </pc:graphicFrameChg>
      </pc:sldChg>
      <pc:sldChg chg="addSp delSp modSp mod">
        <pc:chgData name="Paul Welchans" userId="6096ce110c9c00dc" providerId="LiveId" clId="{EA7006CF-3664-434D-8A4F-A9BCF640D4FE}" dt="2025-03-06T17:13:36.899" v="285" actId="1076"/>
        <pc:sldMkLst>
          <pc:docMk/>
          <pc:sldMk cId="1654743373" sldId="2145706675"/>
        </pc:sldMkLst>
        <pc:spChg chg="mod">
          <ac:chgData name="Paul Welchans" userId="6096ce110c9c00dc" providerId="LiveId" clId="{EA7006CF-3664-434D-8A4F-A9BCF640D4FE}" dt="2025-03-06T17:13:36.899" v="285" actId="1076"/>
          <ac:spMkLst>
            <pc:docMk/>
            <pc:sldMk cId="1654743373" sldId="2145706675"/>
            <ac:spMk id="2" creationId="{5FB84B73-6E03-3FE0-2340-8F92A837822D}"/>
          </ac:spMkLst>
        </pc:spChg>
        <pc:graphicFrameChg chg="add mod modGraphic">
          <ac:chgData name="Paul Welchans" userId="6096ce110c9c00dc" providerId="LiveId" clId="{EA7006CF-3664-434D-8A4F-A9BCF640D4FE}" dt="2025-03-06T17:09:50.700" v="284" actId="13926"/>
          <ac:graphicFrameMkLst>
            <pc:docMk/>
            <pc:sldMk cId="1654743373" sldId="2145706675"/>
            <ac:graphicFrameMk id="5" creationId="{0A9F6DA7-5AD7-827B-16F0-2924E88BCA62}"/>
          </ac:graphicFrameMkLst>
        </pc:graphicFrameChg>
      </pc:sldChg>
      <pc:sldChg chg="addSp delSp modSp mod">
        <pc:chgData name="Paul Welchans" userId="6096ce110c9c00dc" providerId="LiveId" clId="{EA7006CF-3664-434D-8A4F-A9BCF640D4FE}" dt="2025-03-07T15:52:39.180" v="822" actId="20577"/>
        <pc:sldMkLst>
          <pc:docMk/>
          <pc:sldMk cId="1617148287" sldId="2145706676"/>
        </pc:sldMkLst>
        <pc:spChg chg="mod">
          <ac:chgData name="Paul Welchans" userId="6096ce110c9c00dc" providerId="LiveId" clId="{EA7006CF-3664-434D-8A4F-A9BCF640D4FE}" dt="2025-03-07T15:52:39.180" v="822" actId="20577"/>
          <ac:spMkLst>
            <pc:docMk/>
            <pc:sldMk cId="1617148287" sldId="2145706676"/>
            <ac:spMk id="2" creationId="{00000000-0000-0000-0000-000000000000}"/>
          </ac:spMkLst>
        </pc:spChg>
        <pc:spChg chg="add del">
          <ac:chgData name="Paul Welchans" userId="6096ce110c9c00dc" providerId="LiveId" clId="{EA7006CF-3664-434D-8A4F-A9BCF640D4FE}" dt="2025-03-07T15:48:07.332" v="785" actId="26606"/>
          <ac:spMkLst>
            <pc:docMk/>
            <pc:sldMk cId="1617148287" sldId="2145706676"/>
            <ac:spMk id="13" creationId="{4845A0EE-C4C8-4AE1-B3C6-1261368AC036}"/>
          </ac:spMkLst>
        </pc:spChg>
        <pc:graphicFrameChg chg="add mod modGraphic">
          <ac:chgData name="Paul Welchans" userId="6096ce110c9c00dc" providerId="LiveId" clId="{EA7006CF-3664-434D-8A4F-A9BCF640D4FE}" dt="2025-03-07T15:52:03.520" v="807" actId="207"/>
          <ac:graphicFrameMkLst>
            <pc:docMk/>
            <pc:sldMk cId="1617148287" sldId="2145706676"/>
            <ac:graphicFrameMk id="6" creationId="{7F8AED28-D316-6589-108B-61E1F1B09D6E}"/>
          </ac:graphicFrameMkLst>
        </pc:graphicFrameChg>
      </pc:sldChg>
      <pc:sldChg chg="addSp delSp modSp mod">
        <pc:chgData name="Paul Welchans" userId="6096ce110c9c00dc" providerId="LiveId" clId="{EA7006CF-3664-434D-8A4F-A9BCF640D4FE}" dt="2025-03-07T15:55:45.873" v="845" actId="20577"/>
        <pc:sldMkLst>
          <pc:docMk/>
          <pc:sldMk cId="638869639" sldId="2145706677"/>
        </pc:sldMkLst>
        <pc:spChg chg="mod">
          <ac:chgData name="Paul Welchans" userId="6096ce110c9c00dc" providerId="LiveId" clId="{EA7006CF-3664-434D-8A4F-A9BCF640D4FE}" dt="2025-03-07T15:55:45.873" v="845" actId="20577"/>
          <ac:spMkLst>
            <pc:docMk/>
            <pc:sldMk cId="638869639" sldId="2145706677"/>
            <ac:spMk id="2" creationId="{00000000-0000-0000-0000-000000000000}"/>
          </ac:spMkLst>
        </pc:spChg>
        <pc:graphicFrameChg chg="add mod modGraphic">
          <ac:chgData name="Paul Welchans" userId="6096ce110c9c00dc" providerId="LiveId" clId="{EA7006CF-3664-434D-8A4F-A9BCF640D4FE}" dt="2025-03-07T15:55:34.142" v="830" actId="1076"/>
          <ac:graphicFrameMkLst>
            <pc:docMk/>
            <pc:sldMk cId="638869639" sldId="2145706677"/>
            <ac:graphicFrameMk id="4" creationId="{8CD34D9D-2EBA-B49E-1201-C2BA857A6368}"/>
          </ac:graphicFrameMkLst>
        </pc:graphicFrameChg>
      </pc:sldChg>
      <pc:sldChg chg="addSp delSp modSp mod">
        <pc:chgData name="Paul Welchans" userId="6096ce110c9c00dc" providerId="LiveId" clId="{EA7006CF-3664-434D-8A4F-A9BCF640D4FE}" dt="2025-03-10T17:57:17.725" v="1806" actId="20577"/>
        <pc:sldMkLst>
          <pc:docMk/>
          <pc:sldMk cId="835110333" sldId="2145706678"/>
        </pc:sldMkLst>
        <pc:spChg chg="mod">
          <ac:chgData name="Paul Welchans" userId="6096ce110c9c00dc" providerId="LiveId" clId="{EA7006CF-3664-434D-8A4F-A9BCF640D4FE}" dt="2025-03-10T17:57:17.725" v="1806" actId="20577"/>
          <ac:spMkLst>
            <pc:docMk/>
            <pc:sldMk cId="835110333" sldId="2145706678"/>
            <ac:spMk id="2" creationId="{00000000-0000-0000-0000-000000000000}"/>
          </ac:spMkLst>
        </pc:spChg>
        <pc:graphicFrameChg chg="add mod modGraphic">
          <ac:chgData name="Paul Welchans" userId="6096ce110c9c00dc" providerId="LiveId" clId="{EA7006CF-3664-434D-8A4F-A9BCF640D4FE}" dt="2025-03-07T16:49:33.618" v="862" actId="207"/>
          <ac:graphicFrameMkLst>
            <pc:docMk/>
            <pc:sldMk cId="835110333" sldId="2145706678"/>
            <ac:graphicFrameMk id="5" creationId="{1FA854B5-542D-844A-332B-F25C4E84BAA3}"/>
          </ac:graphicFrameMkLst>
        </pc:graphicFrameChg>
      </pc:sldChg>
      <pc:sldChg chg="addSp delSp modSp mod">
        <pc:chgData name="Paul Welchans" userId="6096ce110c9c00dc" providerId="LiveId" clId="{EA7006CF-3664-434D-8A4F-A9BCF640D4FE}" dt="2025-03-07T17:37:25.168" v="933" actId="255"/>
        <pc:sldMkLst>
          <pc:docMk/>
          <pc:sldMk cId="527327144" sldId="2145706679"/>
        </pc:sldMkLst>
        <pc:spChg chg="mod">
          <ac:chgData name="Paul Welchans" userId="6096ce110c9c00dc" providerId="LiveId" clId="{EA7006CF-3664-434D-8A4F-A9BCF640D4FE}" dt="2025-03-07T17:36:55.398" v="929" actId="26606"/>
          <ac:spMkLst>
            <pc:docMk/>
            <pc:sldMk cId="527327144" sldId="2145706679"/>
            <ac:spMk id="2" creationId="{00000000-0000-0000-0000-000000000000}"/>
          </ac:spMkLst>
        </pc:spChg>
        <pc:spChg chg="add">
          <ac:chgData name="Paul Welchans" userId="6096ce110c9c00dc" providerId="LiveId" clId="{EA7006CF-3664-434D-8A4F-A9BCF640D4FE}" dt="2025-03-07T17:36:55.398" v="929" actId="26606"/>
          <ac:spMkLst>
            <pc:docMk/>
            <pc:sldMk cId="527327144" sldId="2145706679"/>
            <ac:spMk id="18" creationId="{665DBBEF-238B-476B-96AB-8AAC3224ECEA}"/>
          </ac:spMkLst>
        </pc:spChg>
        <pc:spChg chg="add">
          <ac:chgData name="Paul Welchans" userId="6096ce110c9c00dc" providerId="LiveId" clId="{EA7006CF-3664-434D-8A4F-A9BCF640D4FE}" dt="2025-03-07T17:36:55.398" v="929" actId="26606"/>
          <ac:spMkLst>
            <pc:docMk/>
            <pc:sldMk cId="527327144" sldId="2145706679"/>
            <ac:spMk id="20" creationId="{3FCFB1DE-0B7E-48CC-BA90-B2AB0889F9D6}"/>
          </ac:spMkLst>
        </pc:spChg>
        <pc:graphicFrameChg chg="add mod modGraphic">
          <ac:chgData name="Paul Welchans" userId="6096ce110c9c00dc" providerId="LiveId" clId="{EA7006CF-3664-434D-8A4F-A9BCF640D4FE}" dt="2025-03-07T17:37:25.168" v="933" actId="255"/>
          <ac:graphicFrameMkLst>
            <pc:docMk/>
            <pc:sldMk cId="527327144" sldId="2145706679"/>
            <ac:graphicFrameMk id="3" creationId="{51F57F24-5C39-A9F0-6D92-484A20F3F06B}"/>
          </ac:graphicFrameMkLst>
        </pc:graphicFrameChg>
      </pc:sldChg>
      <pc:sldChg chg="modSp mod ord">
        <pc:chgData name="Paul Welchans" userId="6096ce110c9c00dc" providerId="LiveId" clId="{EA7006CF-3664-434D-8A4F-A9BCF640D4FE}" dt="2025-03-07T17:59:07.541" v="1369" actId="20577"/>
        <pc:sldMkLst>
          <pc:docMk/>
          <pc:sldMk cId="443094191" sldId="2145706680"/>
        </pc:sldMkLst>
        <pc:spChg chg="mod">
          <ac:chgData name="Paul Welchans" userId="6096ce110c9c00dc" providerId="LiveId" clId="{EA7006CF-3664-434D-8A4F-A9BCF640D4FE}" dt="2025-03-07T17:59:07.541" v="1369" actId="20577"/>
          <ac:spMkLst>
            <pc:docMk/>
            <pc:sldMk cId="443094191" sldId="2145706680"/>
            <ac:spMk id="3" creationId="{40183DAD-AD54-0F6A-61FD-D43C89607F2F}"/>
          </ac:spMkLst>
        </pc:spChg>
        <pc:graphicFrameChg chg="modGraphic">
          <ac:chgData name="Paul Welchans" userId="6096ce110c9c00dc" providerId="LiveId" clId="{EA7006CF-3664-434D-8A4F-A9BCF640D4FE}" dt="2025-03-07T17:56:06.635" v="1308" actId="20577"/>
          <ac:graphicFrameMkLst>
            <pc:docMk/>
            <pc:sldMk cId="443094191" sldId="2145706680"/>
            <ac:graphicFrameMk id="8" creationId="{EFFDF089-AEAE-0FF3-D856-1331BB03420A}"/>
          </ac:graphicFrameMkLst>
        </pc:graphicFrameChg>
        <pc:graphicFrameChg chg="modGraphic">
          <ac:chgData name="Paul Welchans" userId="6096ce110c9c00dc" providerId="LiveId" clId="{EA7006CF-3664-434D-8A4F-A9BCF640D4FE}" dt="2025-03-07T17:58:45.088" v="1342" actId="20577"/>
          <ac:graphicFrameMkLst>
            <pc:docMk/>
            <pc:sldMk cId="443094191" sldId="2145706680"/>
            <ac:graphicFrameMk id="9" creationId="{4FC6722E-305F-1237-EFCA-ACB9B3703AB9}"/>
          </ac:graphicFrameMkLst>
        </pc:graphicFrameChg>
      </pc:sldChg>
      <pc:sldChg chg="addSp delSp modSp new mod setBg">
        <pc:chgData name="Paul Welchans" userId="6096ce110c9c00dc" providerId="LiveId" clId="{EA7006CF-3664-434D-8A4F-A9BCF640D4FE}" dt="2025-03-06T16:38:48.264" v="205" actId="20577"/>
        <pc:sldMkLst>
          <pc:docMk/>
          <pc:sldMk cId="4172899055" sldId="2145706682"/>
        </pc:sldMkLst>
        <pc:spChg chg="mod">
          <ac:chgData name="Paul Welchans" userId="6096ce110c9c00dc" providerId="LiveId" clId="{EA7006CF-3664-434D-8A4F-A9BCF640D4FE}" dt="2025-03-06T16:38:48.264" v="205" actId="20577"/>
          <ac:spMkLst>
            <pc:docMk/>
            <pc:sldMk cId="4172899055" sldId="2145706682"/>
            <ac:spMk id="2" creationId="{605C5221-285E-E8AA-7848-C0807AFEAEFC}"/>
          </ac:spMkLst>
        </pc:spChg>
        <pc:spChg chg="add">
          <ac:chgData name="Paul Welchans" userId="6096ce110c9c00dc" providerId="LiveId" clId="{EA7006CF-3664-434D-8A4F-A9BCF640D4FE}" dt="2025-03-06T16:38:29.766" v="154" actId="26606"/>
          <ac:spMkLst>
            <pc:docMk/>
            <pc:sldMk cId="4172899055" sldId="2145706682"/>
            <ac:spMk id="10" creationId="{BACC6370-2D7E-4714-9D71-7542949D7D5D}"/>
          </ac:spMkLst>
        </pc:spChg>
        <pc:spChg chg="add">
          <ac:chgData name="Paul Welchans" userId="6096ce110c9c00dc" providerId="LiveId" clId="{EA7006CF-3664-434D-8A4F-A9BCF640D4FE}" dt="2025-03-06T16:38:29.766" v="154" actId="26606"/>
          <ac:spMkLst>
            <pc:docMk/>
            <pc:sldMk cId="4172899055" sldId="2145706682"/>
            <ac:spMk id="12" creationId="{F68B3F68-107C-434F-AA38-110D5EA91B85}"/>
          </ac:spMkLst>
        </pc:spChg>
        <pc:spChg chg="add">
          <ac:chgData name="Paul Welchans" userId="6096ce110c9c00dc" providerId="LiveId" clId="{EA7006CF-3664-434D-8A4F-A9BCF640D4FE}" dt="2025-03-06T16:38:29.766" v="154" actId="26606"/>
          <ac:spMkLst>
            <pc:docMk/>
            <pc:sldMk cId="4172899055" sldId="2145706682"/>
            <ac:spMk id="14" creationId="{AAD0DBB9-1A4B-4391-81D4-CB19F9AB918A}"/>
          </ac:spMkLst>
        </pc:spChg>
        <pc:spChg chg="add">
          <ac:chgData name="Paul Welchans" userId="6096ce110c9c00dc" providerId="LiveId" clId="{EA7006CF-3664-434D-8A4F-A9BCF640D4FE}" dt="2025-03-06T16:38:29.766" v="154" actId="26606"/>
          <ac:spMkLst>
            <pc:docMk/>
            <pc:sldMk cId="4172899055" sldId="2145706682"/>
            <ac:spMk id="16" creationId="{063BBA22-50EA-4C4D-BE05-F1CE4E63AA56}"/>
          </ac:spMkLst>
        </pc:spChg>
        <pc:graphicFrameChg chg="add mod">
          <ac:chgData name="Paul Welchans" userId="6096ce110c9c00dc" providerId="LiveId" clId="{EA7006CF-3664-434D-8A4F-A9BCF640D4FE}" dt="2025-03-06T16:38:29.766" v="154" actId="26606"/>
          <ac:graphicFrameMkLst>
            <pc:docMk/>
            <pc:sldMk cId="4172899055" sldId="2145706682"/>
            <ac:graphicFrameMk id="5" creationId="{62660E7E-C5AE-DCCD-ABB6-6A3D603A5C62}"/>
          </ac:graphicFrameMkLst>
        </pc:graphicFrameChg>
      </pc:sldChg>
      <pc:sldChg chg="addSp delSp modSp new mod ord setBg">
        <pc:chgData name="Paul Welchans" userId="6096ce110c9c00dc" providerId="LiveId" clId="{EA7006CF-3664-434D-8A4F-A9BCF640D4FE}" dt="2025-03-06T16:53:59.490" v="283"/>
        <pc:sldMkLst>
          <pc:docMk/>
          <pc:sldMk cId="2420235420" sldId="2145706683"/>
        </pc:sldMkLst>
        <pc:spChg chg="mod ord">
          <ac:chgData name="Paul Welchans" userId="6096ce110c9c00dc" providerId="LiveId" clId="{EA7006CF-3664-434D-8A4F-A9BCF640D4FE}" dt="2025-03-06T16:52:28.464" v="278" actId="20577"/>
          <ac:spMkLst>
            <pc:docMk/>
            <pc:sldMk cId="2420235420" sldId="2145706683"/>
            <ac:spMk id="2" creationId="{815AAAAA-1F35-D9AE-3A7F-3FC62F28307F}"/>
          </ac:spMkLst>
        </pc:spChg>
        <pc:spChg chg="add">
          <ac:chgData name="Paul Welchans" userId="6096ce110c9c00dc" providerId="LiveId" clId="{EA7006CF-3664-434D-8A4F-A9BCF640D4FE}" dt="2025-03-06T16:51:40.788" v="229" actId="26606"/>
          <ac:spMkLst>
            <pc:docMk/>
            <pc:sldMk cId="2420235420" sldId="2145706683"/>
            <ac:spMk id="23" creationId="{665DBBEF-238B-476B-96AB-8AAC3224ECEA}"/>
          </ac:spMkLst>
        </pc:spChg>
        <pc:spChg chg="add">
          <ac:chgData name="Paul Welchans" userId="6096ce110c9c00dc" providerId="LiveId" clId="{EA7006CF-3664-434D-8A4F-A9BCF640D4FE}" dt="2025-03-06T16:51:40.788" v="229" actId="26606"/>
          <ac:spMkLst>
            <pc:docMk/>
            <pc:sldMk cId="2420235420" sldId="2145706683"/>
            <ac:spMk id="24" creationId="{3FCFB1DE-0B7E-48CC-BA90-B2AB0889F9D6}"/>
          </ac:spMkLst>
        </pc:spChg>
        <pc:picChg chg="add mod ord">
          <ac:chgData name="Paul Welchans" userId="6096ce110c9c00dc" providerId="LiveId" clId="{EA7006CF-3664-434D-8A4F-A9BCF640D4FE}" dt="2025-03-06T16:52:52.925" v="281" actId="14100"/>
          <ac:picMkLst>
            <pc:docMk/>
            <pc:sldMk cId="2420235420" sldId="2145706683"/>
            <ac:picMk id="5" creationId="{781EB39A-F61A-8B77-965B-D445A0C3FFDF}"/>
          </ac:picMkLst>
        </pc:picChg>
      </pc:sldChg>
      <pc:sldChg chg="addSp modSp new del mod setBg">
        <pc:chgData name="Paul Welchans" userId="6096ce110c9c00dc" providerId="LiveId" clId="{EA7006CF-3664-434D-8A4F-A9BCF640D4FE}" dt="2025-03-07T17:41:31.208" v="1269" actId="47"/>
        <pc:sldMkLst>
          <pc:docMk/>
          <pc:sldMk cId="1691073375" sldId="2145706684"/>
        </pc:sldMkLst>
      </pc:sldChg>
      <pc:sldChg chg="addSp delSp modSp add mod">
        <pc:chgData name="Paul Welchans" userId="6096ce110c9c00dc" providerId="LiveId" clId="{EA7006CF-3664-434D-8A4F-A9BCF640D4FE}" dt="2025-03-06T19:59:22.957" v="480" actId="20577"/>
        <pc:sldMkLst>
          <pc:docMk/>
          <pc:sldMk cId="1342004368" sldId="2145706685"/>
        </pc:sldMkLst>
        <pc:spChg chg="mod">
          <ac:chgData name="Paul Welchans" userId="6096ce110c9c00dc" providerId="LiveId" clId="{EA7006CF-3664-434D-8A4F-A9BCF640D4FE}" dt="2025-03-06T19:59:22.957" v="480" actId="20577"/>
          <ac:spMkLst>
            <pc:docMk/>
            <pc:sldMk cId="1342004368" sldId="2145706685"/>
            <ac:spMk id="2" creationId="{31445460-CE5B-746A-4EED-2AFB219A6B9C}"/>
          </ac:spMkLst>
        </pc:spChg>
        <pc:graphicFrameChg chg="add mod modGraphic">
          <ac:chgData name="Paul Welchans" userId="6096ce110c9c00dc" providerId="LiveId" clId="{EA7006CF-3664-434D-8A4F-A9BCF640D4FE}" dt="2025-03-06T19:58:30.759" v="454" actId="14100"/>
          <ac:graphicFrameMkLst>
            <pc:docMk/>
            <pc:sldMk cId="1342004368" sldId="2145706685"/>
            <ac:graphicFrameMk id="3" creationId="{2DAFF5A0-35ED-AE26-7B59-0652732803F2}"/>
          </ac:graphicFrameMkLst>
        </pc:graphicFrameChg>
      </pc:sldChg>
      <pc:sldChg chg="new del">
        <pc:chgData name="Paul Welchans" userId="6096ce110c9c00dc" providerId="LiveId" clId="{EA7006CF-3664-434D-8A4F-A9BCF640D4FE}" dt="2025-03-06T19:57:34.643" v="437" actId="47"/>
        <pc:sldMkLst>
          <pc:docMk/>
          <pc:sldMk cId="1909712693" sldId="2145706685"/>
        </pc:sldMkLst>
      </pc:sldChg>
      <pc:sldChg chg="addSp modSp new mod setBg">
        <pc:chgData name="Paul Welchans" userId="6096ce110c9c00dc" providerId="LiveId" clId="{EA7006CF-3664-434D-8A4F-A9BCF640D4FE}" dt="2025-03-07T15:02:14.591" v="671" actId="27636"/>
        <pc:sldMkLst>
          <pc:docMk/>
          <pc:sldMk cId="2648820501" sldId="2145706686"/>
        </pc:sldMkLst>
        <pc:spChg chg="mod">
          <ac:chgData name="Paul Welchans" userId="6096ce110c9c00dc" providerId="LiveId" clId="{EA7006CF-3664-434D-8A4F-A9BCF640D4FE}" dt="2025-03-07T15:02:14.591" v="671" actId="27636"/>
          <ac:spMkLst>
            <pc:docMk/>
            <pc:sldMk cId="2648820501" sldId="2145706686"/>
            <ac:spMk id="2" creationId="{F6962C4C-E864-3134-8A07-6B1BC317B1BD}"/>
          </ac:spMkLst>
        </pc:spChg>
        <pc:spChg chg="mod">
          <ac:chgData name="Paul Welchans" userId="6096ce110c9c00dc" providerId="LiveId" clId="{EA7006CF-3664-434D-8A4F-A9BCF640D4FE}" dt="2025-03-07T15:01:06.006" v="551" actId="26606"/>
          <ac:spMkLst>
            <pc:docMk/>
            <pc:sldMk cId="2648820501" sldId="2145706686"/>
            <ac:spMk id="3" creationId="{56593873-B12C-52DB-223C-C08FBFD52702}"/>
          </ac:spMkLst>
        </pc:spChg>
        <pc:spChg chg="add">
          <ac:chgData name="Paul Welchans" userId="6096ce110c9c00dc" providerId="LiveId" clId="{EA7006CF-3664-434D-8A4F-A9BCF640D4FE}" dt="2025-03-07T15:01:06.006" v="551" actId="26606"/>
          <ac:spMkLst>
            <pc:docMk/>
            <pc:sldMk cId="2648820501" sldId="2145706686"/>
            <ac:spMk id="10" creationId="{245A9F99-D9B1-4094-A2E2-B90AC1DB7B9C}"/>
          </ac:spMkLst>
        </pc:spChg>
        <pc:spChg chg="add">
          <ac:chgData name="Paul Welchans" userId="6096ce110c9c00dc" providerId="LiveId" clId="{EA7006CF-3664-434D-8A4F-A9BCF640D4FE}" dt="2025-03-07T15:01:06.006" v="551" actId="26606"/>
          <ac:spMkLst>
            <pc:docMk/>
            <pc:sldMk cId="2648820501" sldId="2145706686"/>
            <ac:spMk id="12" creationId="{B7FAF607-473A-4A43-A23D-BBFF5C4117BB}"/>
          </ac:spMkLst>
        </pc:spChg>
        <pc:grpChg chg="add">
          <ac:chgData name="Paul Welchans" userId="6096ce110c9c00dc" providerId="LiveId" clId="{EA7006CF-3664-434D-8A4F-A9BCF640D4FE}" dt="2025-03-07T15:01:06.006" v="551" actId="26606"/>
          <ac:grpSpMkLst>
            <pc:docMk/>
            <pc:sldMk cId="2648820501" sldId="2145706686"/>
            <ac:grpSpMk id="14" creationId="{C5F6476F-D303-44D3-B30F-1BA348F0F64A}"/>
          </ac:grpSpMkLst>
        </pc:grpChg>
        <pc:picChg chg="add">
          <ac:chgData name="Paul Welchans" userId="6096ce110c9c00dc" providerId="LiveId" clId="{EA7006CF-3664-434D-8A4F-A9BCF640D4FE}" dt="2025-03-07T15:01:06.006" v="551" actId="26606"/>
          <ac:picMkLst>
            <pc:docMk/>
            <pc:sldMk cId="2648820501" sldId="2145706686"/>
            <ac:picMk id="7" creationId="{05F12362-055C-9248-8342-E2C852A20A20}"/>
          </ac:picMkLst>
        </pc:picChg>
      </pc:sldChg>
      <pc:sldChg chg="addSp delSp modSp add mod">
        <pc:chgData name="Paul Welchans" userId="6096ce110c9c00dc" providerId="LiveId" clId="{EA7006CF-3664-434D-8A4F-A9BCF640D4FE}" dt="2025-03-10T17:58:09.801" v="1808" actId="26606"/>
        <pc:sldMkLst>
          <pc:docMk/>
          <pc:sldMk cId="1210938496" sldId="2145706687"/>
        </pc:sldMkLst>
        <pc:spChg chg="mod">
          <ac:chgData name="Paul Welchans" userId="6096ce110c9c00dc" providerId="LiveId" clId="{EA7006CF-3664-434D-8A4F-A9BCF640D4FE}" dt="2025-03-10T17:58:09.801" v="1808" actId="26606"/>
          <ac:spMkLst>
            <pc:docMk/>
            <pc:sldMk cId="1210938496" sldId="2145706687"/>
            <ac:spMk id="2" creationId="{00037321-9488-53D8-A272-AC334DE7E8C5}"/>
          </ac:spMkLst>
        </pc:spChg>
        <pc:spChg chg="add">
          <ac:chgData name="Paul Welchans" userId="6096ce110c9c00dc" providerId="LiveId" clId="{EA7006CF-3664-434D-8A4F-A9BCF640D4FE}" dt="2025-03-10T17:58:09.801" v="1808" actId="26606"/>
          <ac:spMkLst>
            <pc:docMk/>
            <pc:sldMk cId="1210938496" sldId="2145706687"/>
            <ac:spMk id="13" creationId="{A8384FB5-9ADC-4DDC-881B-597D56F5B15D}"/>
          </ac:spMkLst>
        </pc:spChg>
        <pc:spChg chg="add">
          <ac:chgData name="Paul Welchans" userId="6096ce110c9c00dc" providerId="LiveId" clId="{EA7006CF-3664-434D-8A4F-A9BCF640D4FE}" dt="2025-03-10T17:58:09.801" v="1808" actId="26606"/>
          <ac:spMkLst>
            <pc:docMk/>
            <pc:sldMk cId="1210938496" sldId="2145706687"/>
            <ac:spMk id="15" creationId="{91E5A9A7-95C6-4F4F-B00E-C82E07FE62EF}"/>
          </ac:spMkLst>
        </pc:spChg>
        <pc:spChg chg="add">
          <ac:chgData name="Paul Welchans" userId="6096ce110c9c00dc" providerId="LiveId" clId="{EA7006CF-3664-434D-8A4F-A9BCF640D4FE}" dt="2025-03-10T17:58:09.801" v="1808" actId="26606"/>
          <ac:spMkLst>
            <pc:docMk/>
            <pc:sldMk cId="1210938496" sldId="2145706687"/>
            <ac:spMk id="17" creationId="{D07DD2DE-F619-49DD-B5E7-03A290FF4ED1}"/>
          </ac:spMkLst>
        </pc:spChg>
        <pc:spChg chg="add">
          <ac:chgData name="Paul Welchans" userId="6096ce110c9c00dc" providerId="LiveId" clId="{EA7006CF-3664-434D-8A4F-A9BCF640D4FE}" dt="2025-03-10T17:58:09.801" v="1808" actId="26606"/>
          <ac:spMkLst>
            <pc:docMk/>
            <pc:sldMk cId="1210938496" sldId="2145706687"/>
            <ac:spMk id="19" creationId="{85149191-5F60-4A28-AAFF-039F96B0F3EC}"/>
          </ac:spMkLst>
        </pc:spChg>
        <pc:spChg chg="add">
          <ac:chgData name="Paul Welchans" userId="6096ce110c9c00dc" providerId="LiveId" clId="{EA7006CF-3664-434D-8A4F-A9BCF640D4FE}" dt="2025-03-10T17:58:09.801" v="1808" actId="26606"/>
          <ac:spMkLst>
            <pc:docMk/>
            <pc:sldMk cId="1210938496" sldId="2145706687"/>
            <ac:spMk id="21" creationId="{F8260ED5-17F7-4158-B241-D51DD4CF1B7E}"/>
          </ac:spMkLst>
        </pc:spChg>
        <pc:graphicFrameChg chg="add mod">
          <ac:chgData name="Paul Welchans" userId="6096ce110c9c00dc" providerId="LiveId" clId="{EA7006CF-3664-434D-8A4F-A9BCF640D4FE}" dt="2025-03-10T17:58:09.801" v="1808" actId="26606"/>
          <ac:graphicFrameMkLst>
            <pc:docMk/>
            <pc:sldMk cId="1210938496" sldId="2145706687"/>
            <ac:graphicFrameMk id="4" creationId="{E4CE978F-091B-8FDD-7309-CBB71516CE81}"/>
          </ac:graphicFrameMkLst>
        </pc:graphicFrameChg>
      </pc:sldChg>
      <pc:sldChg chg="addSp delSp modSp add mod ord">
        <pc:chgData name="Paul Welchans" userId="6096ce110c9c00dc" providerId="LiveId" clId="{EA7006CF-3664-434D-8A4F-A9BCF640D4FE}" dt="2025-03-10T17:49:09.848" v="1496" actId="207"/>
        <pc:sldMkLst>
          <pc:docMk/>
          <pc:sldMk cId="4101609967" sldId="2145706688"/>
        </pc:sldMkLst>
        <pc:spChg chg="mod">
          <ac:chgData name="Paul Welchans" userId="6096ce110c9c00dc" providerId="LiveId" clId="{EA7006CF-3664-434D-8A4F-A9BCF640D4FE}" dt="2025-03-10T17:41:35.731" v="1478" actId="20577"/>
          <ac:spMkLst>
            <pc:docMk/>
            <pc:sldMk cId="4101609967" sldId="2145706688"/>
            <ac:spMk id="2" creationId="{344C89B8-50F1-8E9C-ADA9-90DC918D144B}"/>
          </ac:spMkLst>
        </pc:spChg>
        <pc:graphicFrameChg chg="add mod modGraphic">
          <ac:chgData name="Paul Welchans" userId="6096ce110c9c00dc" providerId="LiveId" clId="{EA7006CF-3664-434D-8A4F-A9BCF640D4FE}" dt="2025-03-10T17:49:09.848" v="1496" actId="207"/>
          <ac:graphicFrameMkLst>
            <pc:docMk/>
            <pc:sldMk cId="4101609967" sldId="2145706688"/>
            <ac:graphicFrameMk id="5" creationId="{2A2FAD01-80B4-CF6A-CE3A-901D4ED1248F}"/>
          </ac:graphicFrameMkLst>
        </pc:graphicFrame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paulw\Downloads\Payer%20Mix.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Users\bobbibuell\OnPoint%20Dropbox\Bobbi%20Buell\Insurance%20Trends-DTP,%20DTF,%20etc%20V4.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Users\bobbibuell\OnPoint%20Dropbox\Bobbi%20Buell\Insurance%20Trends-DTP,%20DTF,%20etc%20V4.xlsx" TargetMode="External"/><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0" i="0" u="none" strike="noStrike" kern="1200" spc="0" baseline="0">
                <a:solidFill>
                  <a:schemeClr val="tx1">
                    <a:lumMod val="65000"/>
                    <a:lumOff val="35000"/>
                  </a:schemeClr>
                </a:solidFill>
                <a:latin typeface="+mn-lt"/>
                <a:ea typeface="+mn-ea"/>
                <a:cs typeface="+mn-cs"/>
              </a:defRPr>
            </a:pPr>
            <a:r>
              <a:rPr lang="en-US" dirty="0"/>
              <a:t>Payer Mix-New Jersey</a:t>
            </a:r>
          </a:p>
        </c:rich>
      </c:tx>
      <c:overlay val="0"/>
      <c:spPr>
        <a:noFill/>
        <a:ln>
          <a:noFill/>
        </a:ln>
        <a:effectLst/>
      </c:spPr>
      <c:txPr>
        <a:bodyPr rot="0" spcFirstLastPara="1" vertOverflow="ellipsis" vert="horz" wrap="square" anchor="ctr" anchorCtr="1"/>
        <a:lstStyle/>
        <a:p>
          <a:pPr>
            <a:defRPr sz="1440"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dLbls>
          <c:dLblPos val="bestFit"/>
          <c:showLegendKey val="0"/>
          <c:showVal val="1"/>
          <c:showCatName val="0"/>
          <c:showSerName val="0"/>
          <c:showPercent val="0"/>
          <c:showBubbleSize val="0"/>
          <c:showLeaderLines val="0"/>
        </c:dLbls>
      </c:pie3DChart>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0" i="0" u="none" strike="noStrike" kern="1200" spc="0" baseline="0">
                <a:solidFill>
                  <a:schemeClr val="tx1">
                    <a:lumMod val="65000"/>
                    <a:lumOff val="35000"/>
                  </a:schemeClr>
                </a:solidFill>
                <a:latin typeface="+mn-lt"/>
                <a:ea typeface="+mn-ea"/>
                <a:cs typeface="+mn-cs"/>
              </a:defRPr>
            </a:pPr>
            <a:r>
              <a:rPr lang="en-US" dirty="0"/>
              <a:t>Payer</a:t>
            </a:r>
            <a:r>
              <a:rPr lang="en-US" baseline="0" dirty="0"/>
              <a:t> Mix-US</a:t>
            </a:r>
            <a:endParaRPr lang="en-US" dirty="0"/>
          </a:p>
        </c:rich>
      </c:tx>
      <c:overlay val="0"/>
      <c:spPr>
        <a:noFill/>
        <a:ln>
          <a:noFill/>
        </a:ln>
        <a:effectLst/>
      </c:spPr>
      <c:txPr>
        <a:bodyPr rot="0" spcFirstLastPara="1" vertOverflow="ellipsis" vert="horz" wrap="square" anchor="ctr" anchorCtr="1"/>
        <a:lstStyle/>
        <a:p>
          <a:pPr>
            <a:defRPr sz="1440"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 1'!$C$1</c:f>
              <c:strCache>
                <c:ptCount val="1"/>
                <c:pt idx="0">
                  <c:v>% of Total Distinct Patients along Insurance Type</c:v>
                </c:pt>
              </c:strCache>
            </c:strRef>
          </c:tx>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591D-49F2-8088-0C63590D733B}"/>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591D-49F2-8088-0C63590D733B}"/>
              </c:ext>
            </c:extLst>
          </c:dPt>
          <c:dPt>
            <c:idx val="2"/>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5-591D-49F2-8088-0C63590D733B}"/>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7-591D-49F2-8088-0C63590D733B}"/>
              </c:ext>
            </c:extLst>
          </c:dPt>
          <c:dPt>
            <c:idx val="4"/>
            <c:bubble3D val="0"/>
            <c:spPr>
              <a:solidFill>
                <a:schemeClr val="accent5"/>
              </a:solidFill>
              <a:ln w="25400">
                <a:solidFill>
                  <a:schemeClr val="lt1"/>
                </a:solidFill>
              </a:ln>
              <a:effectLst/>
              <a:sp3d contourW="25400">
                <a:contourClr>
                  <a:schemeClr val="lt1"/>
                </a:contourClr>
              </a:sp3d>
            </c:spPr>
            <c:extLst>
              <c:ext xmlns:c16="http://schemas.microsoft.com/office/drawing/2014/chart" uri="{C3380CC4-5D6E-409C-BE32-E72D297353CC}">
                <c16:uniqueId val="{00000009-591D-49F2-8088-0C63590D733B}"/>
              </c:ext>
            </c:extLst>
          </c:dPt>
          <c:dLbls>
            <c:spPr>
              <a:noFill/>
              <a:ln>
                <a:noFill/>
              </a:ln>
              <a:effectLst/>
            </c:spPr>
            <c:txPr>
              <a:bodyPr rot="0" spcFirstLastPara="1" vertOverflow="ellipsis" vert="horz" wrap="square" anchor="ctr" anchorCtr="1"/>
              <a:lstStyle/>
              <a:p>
                <a:pPr>
                  <a:defRPr sz="1400" b="1"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 1'!$A$2:$A$6</c:f>
              <c:strCache>
                <c:ptCount val="5"/>
                <c:pt idx="0">
                  <c:v>Medicare</c:v>
                </c:pt>
                <c:pt idx="1">
                  <c:v>Commercial/Other</c:v>
                </c:pt>
                <c:pt idx="2">
                  <c:v>BCBS</c:v>
                </c:pt>
                <c:pt idx="3">
                  <c:v>Medicare Advantage</c:v>
                </c:pt>
                <c:pt idx="4">
                  <c:v>Medicaid</c:v>
                </c:pt>
              </c:strCache>
            </c:strRef>
          </c:cat>
          <c:val>
            <c:numRef>
              <c:f>'Sheet 1'!$C$2:$C$6</c:f>
              <c:numCache>
                <c:formatCode>0%</c:formatCode>
                <c:ptCount val="5"/>
                <c:pt idx="0">
                  <c:v>0.34557493510633452</c:v>
                </c:pt>
                <c:pt idx="1">
                  <c:v>0.22693200965435584</c:v>
                </c:pt>
                <c:pt idx="2">
                  <c:v>0.15724031148959425</c:v>
                </c:pt>
                <c:pt idx="3">
                  <c:v>0.25057789516826812</c:v>
                </c:pt>
                <c:pt idx="4">
                  <c:v>1.9674848581447243E-2</c:v>
                </c:pt>
              </c:numCache>
            </c:numRef>
          </c:val>
          <c:extLst>
            <c:ext xmlns:c16="http://schemas.microsoft.com/office/drawing/2014/chart" uri="{C3380CC4-5D6E-409C-BE32-E72D297353CC}">
              <c16:uniqueId val="{0000000A-591D-49F2-8088-0C63590D733B}"/>
            </c:ext>
          </c:extLst>
        </c:ser>
        <c:dLbls>
          <c:dLblPos val="bestFit"/>
          <c:showLegendKey val="0"/>
          <c:showVal val="1"/>
          <c:showCatName val="0"/>
          <c:showSerName val="0"/>
          <c:showPercent val="0"/>
          <c:showBubbleSize val="0"/>
          <c:showLeaderLines val="1"/>
        </c:dLbls>
      </c:pie3DChart>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0" i="0" u="none" strike="noStrike" kern="1200" spc="0" baseline="0">
                <a:solidFill>
                  <a:schemeClr val="tx1">
                    <a:lumMod val="65000"/>
                    <a:lumOff val="35000"/>
                  </a:schemeClr>
                </a:solidFill>
                <a:latin typeface="+mn-lt"/>
                <a:ea typeface="+mn-ea"/>
                <a:cs typeface="+mn-cs"/>
              </a:defRPr>
            </a:pPr>
            <a:r>
              <a:rPr lang="en-US"/>
              <a:t>Payer Mix-New Jersey</a:t>
            </a:r>
          </a:p>
        </c:rich>
      </c:tx>
      <c:overlay val="0"/>
      <c:spPr>
        <a:noFill/>
        <a:ln>
          <a:noFill/>
        </a:ln>
        <a:effectLst/>
      </c:spPr>
      <c:txPr>
        <a:bodyPr rot="0" spcFirstLastPara="1" vertOverflow="ellipsis" vert="horz" wrap="square" anchor="ctr" anchorCtr="1"/>
        <a:lstStyle/>
        <a:p>
          <a:pPr>
            <a:defRPr sz="1440"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8.9719723772644352E-2"/>
          <c:y val="0.20246385178785634"/>
          <c:w val="0.79581528260072398"/>
          <c:h val="0.62729217204233578"/>
        </c:manualLayout>
      </c:layout>
      <c:pie3DChart>
        <c:varyColors val="1"/>
        <c:ser>
          <c:idx val="0"/>
          <c:order val="0"/>
          <c:tx>
            <c:strRef>
              <c:f>'Sheet 1'!$C$1</c:f>
              <c:strCache>
                <c:ptCount val="1"/>
                <c:pt idx="0">
                  <c:v>% of Total Distinct Patients along Insurance Type</c:v>
                </c:pt>
              </c:strCache>
            </c:strRef>
          </c:tx>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ECC5-4D0D-9635-E9582B3371D8}"/>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ECC5-4D0D-9635-E9582B3371D8}"/>
              </c:ext>
            </c:extLst>
          </c:dPt>
          <c:dPt>
            <c:idx val="2"/>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5-ECC5-4D0D-9635-E9582B3371D8}"/>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7-ECC5-4D0D-9635-E9582B3371D8}"/>
              </c:ext>
            </c:extLst>
          </c:dPt>
          <c:dPt>
            <c:idx val="4"/>
            <c:bubble3D val="0"/>
            <c:spPr>
              <a:solidFill>
                <a:schemeClr val="accent5"/>
              </a:solidFill>
              <a:ln w="25400">
                <a:solidFill>
                  <a:schemeClr val="lt1"/>
                </a:solidFill>
              </a:ln>
              <a:effectLst/>
              <a:sp3d contourW="25400">
                <a:contourClr>
                  <a:schemeClr val="lt1"/>
                </a:contourClr>
              </a:sp3d>
            </c:spPr>
            <c:extLst>
              <c:ext xmlns:c16="http://schemas.microsoft.com/office/drawing/2014/chart" uri="{C3380CC4-5D6E-409C-BE32-E72D297353CC}">
                <c16:uniqueId val="{00000009-ECC5-4D0D-9635-E9582B3371D8}"/>
              </c:ext>
            </c:extLst>
          </c:dPt>
          <c:dLbls>
            <c:spPr>
              <a:noFill/>
              <a:ln>
                <a:noFill/>
              </a:ln>
              <a:effectLst/>
            </c:spPr>
            <c:txPr>
              <a:bodyPr rot="0" spcFirstLastPara="1" vertOverflow="ellipsis" vert="horz" wrap="square" anchor="ctr" anchorCtr="1"/>
              <a:lstStyle/>
              <a:p>
                <a:pPr>
                  <a:defRPr sz="1400" b="1"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 1'!$A$2:$A$6</c:f>
              <c:strCache>
                <c:ptCount val="5"/>
                <c:pt idx="0">
                  <c:v>Medicare</c:v>
                </c:pt>
                <c:pt idx="1">
                  <c:v>Commercial/Other</c:v>
                </c:pt>
                <c:pt idx="2">
                  <c:v>BCBS</c:v>
                </c:pt>
                <c:pt idx="3">
                  <c:v>Medicare Advantage</c:v>
                </c:pt>
                <c:pt idx="4">
                  <c:v>Medicaid</c:v>
                </c:pt>
              </c:strCache>
            </c:strRef>
          </c:cat>
          <c:val>
            <c:numRef>
              <c:f>'Sheet 1'!$C$2:$C$6</c:f>
              <c:numCache>
                <c:formatCode>0%</c:formatCode>
                <c:ptCount val="5"/>
                <c:pt idx="0">
                  <c:v>0.34970441109595268</c:v>
                </c:pt>
                <c:pt idx="1">
                  <c:v>0.22273760800363801</c:v>
                </c:pt>
                <c:pt idx="2">
                  <c:v>0.16762164620281947</c:v>
                </c:pt>
                <c:pt idx="3">
                  <c:v>0.25029558890404729</c:v>
                </c:pt>
                <c:pt idx="4">
                  <c:v>9.6407457935425191E-3</c:v>
                </c:pt>
              </c:numCache>
            </c:numRef>
          </c:val>
          <c:extLst>
            <c:ext xmlns:c16="http://schemas.microsoft.com/office/drawing/2014/chart" uri="{C3380CC4-5D6E-409C-BE32-E72D297353CC}">
              <c16:uniqueId val="{0000000A-ECC5-4D0D-9635-E9582B3371D8}"/>
            </c:ext>
          </c:extLst>
        </c:ser>
        <c:dLbls>
          <c:dLblPos val="bestFit"/>
          <c:showLegendKey val="0"/>
          <c:showVal val="1"/>
          <c:showCatName val="0"/>
          <c:showSerName val="0"/>
          <c:showPercent val="0"/>
          <c:showBubbleSize val="0"/>
          <c:showLeaderLines val="1"/>
        </c:dLbls>
      </c:pie3DChart>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b="0"/>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r>
              <a:rPr lang="en-US"/>
              <a:t>DTP 2023-2023</a:t>
            </a:r>
          </a:p>
        </c:rich>
      </c:tx>
      <c:overlay val="0"/>
      <c:spPr>
        <a:noFill/>
        <a:ln>
          <a:noFill/>
        </a:ln>
        <a:effectLst/>
      </c:spPr>
      <c:txPr>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DTP!$A$5:$B$5</c:f>
              <c:strCache>
                <c:ptCount val="2"/>
                <c:pt idx="0">
                  <c:v>AETNA</c:v>
                </c:pt>
                <c:pt idx="1">
                  <c:v>Distinct Claims</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DTP!$C$5:$AA$5</c:f>
            </c:numRef>
          </c:val>
          <c:smooth val="0"/>
          <c:extLst>
            <c:ext xmlns:c16="http://schemas.microsoft.com/office/drawing/2014/chart" uri="{C3380CC4-5D6E-409C-BE32-E72D297353CC}">
              <c16:uniqueId val="{00000000-2BD0-CD4A-A8F1-3E2D4D889262}"/>
            </c:ext>
          </c:extLst>
        </c:ser>
        <c:ser>
          <c:idx val="1"/>
          <c:order val="1"/>
          <c:tx>
            <c:strRef>
              <c:f>DTP!$A$6:$B$6</c:f>
              <c:strCache>
                <c:ptCount val="2"/>
                <c:pt idx="0">
                  <c:v>AETNA</c:v>
                </c:pt>
                <c:pt idx="1">
                  <c:v>Days to File (No Outliers)</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DTP!$C$6:$AA$6</c:f>
            </c:numRef>
          </c:val>
          <c:smooth val="0"/>
          <c:extLst>
            <c:ext xmlns:c16="http://schemas.microsoft.com/office/drawing/2014/chart" uri="{C3380CC4-5D6E-409C-BE32-E72D297353CC}">
              <c16:uniqueId val="{00000001-2BD0-CD4A-A8F1-3E2D4D889262}"/>
            </c:ext>
          </c:extLst>
        </c:ser>
        <c:ser>
          <c:idx val="2"/>
          <c:order val="2"/>
          <c:tx>
            <c:strRef>
              <c:f>DTP!$A$7:$B$7</c:f>
              <c:strCache>
                <c:ptCount val="2"/>
                <c:pt idx="0">
                  <c:v>AETNA</c:v>
                </c:pt>
                <c:pt idx="1">
                  <c:v>Days to Pay (No Outliers)</c:v>
                </c:pt>
              </c:strCache>
            </c:strRef>
          </c:tx>
          <c:spPr>
            <a:ln w="28575" cap="rnd">
              <a:solidFill>
                <a:srgbClr val="00B050"/>
              </a:solidFill>
              <a:round/>
            </a:ln>
            <a:effectLst/>
          </c:spPr>
          <c:marker>
            <c:symbol val="none"/>
          </c:marker>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dLblPos val="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DTP!$C$7:$AA$7</c:f>
              <c:numCache>
                <c:formatCode>#,##0</c:formatCode>
                <c:ptCount val="24"/>
                <c:pt idx="0">
                  <c:v>18.543273922646257</c:v>
                </c:pt>
                <c:pt idx="1">
                  <c:v>17.57776037588097</c:v>
                </c:pt>
                <c:pt idx="2">
                  <c:v>17.343800710495152</c:v>
                </c:pt>
                <c:pt idx="3">
                  <c:v>15.831430024504138</c:v>
                </c:pt>
                <c:pt idx="4">
                  <c:v>16.720186177494426</c:v>
                </c:pt>
                <c:pt idx="5">
                  <c:v>18.311786605572149</c:v>
                </c:pt>
                <c:pt idx="6">
                  <c:v>19.994157573674713</c:v>
                </c:pt>
                <c:pt idx="7">
                  <c:v>17.310300159147268</c:v>
                </c:pt>
                <c:pt idx="8">
                  <c:v>17.112886221717623</c:v>
                </c:pt>
                <c:pt idx="9">
                  <c:v>16.020487682252387</c:v>
                </c:pt>
                <c:pt idx="10">
                  <c:v>15.992875426621161</c:v>
                </c:pt>
                <c:pt idx="11">
                  <c:v>15.879676440849343</c:v>
                </c:pt>
                <c:pt idx="12">
                  <c:v>18.647909183628222</c:v>
                </c:pt>
                <c:pt idx="13">
                  <c:v>22.854751836189628</c:v>
                </c:pt>
                <c:pt idx="14">
                  <c:v>16.747209061700158</c:v>
                </c:pt>
                <c:pt idx="15">
                  <c:v>16.562851489273068</c:v>
                </c:pt>
                <c:pt idx="16">
                  <c:v>15.989758039268304</c:v>
                </c:pt>
                <c:pt idx="17">
                  <c:v>16.087712920648109</c:v>
                </c:pt>
                <c:pt idx="18">
                  <c:v>16.784625579854207</c:v>
                </c:pt>
                <c:pt idx="19">
                  <c:v>19.184424660156999</c:v>
                </c:pt>
                <c:pt idx="20">
                  <c:v>17.395632408548241</c:v>
                </c:pt>
                <c:pt idx="21">
                  <c:v>17.030899529992087</c:v>
                </c:pt>
                <c:pt idx="22">
                  <c:v>16.586087434698928</c:v>
                </c:pt>
                <c:pt idx="23">
                  <c:v>17.862409578448492</c:v>
                </c:pt>
              </c:numCache>
            </c:numRef>
          </c:val>
          <c:smooth val="0"/>
          <c:extLst>
            <c:ext xmlns:c16="http://schemas.microsoft.com/office/drawing/2014/chart" uri="{C3380CC4-5D6E-409C-BE32-E72D297353CC}">
              <c16:uniqueId val="{00000002-2BD0-CD4A-A8F1-3E2D4D889262}"/>
            </c:ext>
          </c:extLst>
        </c:ser>
        <c:ser>
          <c:idx val="3"/>
          <c:order val="3"/>
          <c:tx>
            <c:strRef>
              <c:f>DTP!$A$8:$B$8</c:f>
              <c:strCache>
                <c:ptCount val="2"/>
                <c:pt idx="0">
                  <c:v>AETNA</c:v>
                </c:pt>
                <c:pt idx="1">
                  <c:v>True Denial Percent</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DTP!$C$8:$AA$8</c:f>
            </c:numRef>
          </c:val>
          <c:smooth val="0"/>
          <c:extLst>
            <c:ext xmlns:c16="http://schemas.microsoft.com/office/drawing/2014/chart" uri="{C3380CC4-5D6E-409C-BE32-E72D297353CC}">
              <c16:uniqueId val="{00000003-2BD0-CD4A-A8F1-3E2D4D889262}"/>
            </c:ext>
          </c:extLst>
        </c:ser>
        <c:ser>
          <c:idx val="4"/>
          <c:order val="4"/>
          <c:tx>
            <c:strRef>
              <c:f>DTP!$A$9:$B$9</c:f>
              <c:strCache>
                <c:ptCount val="2"/>
                <c:pt idx="0">
                  <c:v>CIGNA</c:v>
                </c:pt>
                <c:pt idx="1">
                  <c:v>Distinct Claims</c:v>
                </c:pt>
              </c:strCache>
            </c:strRef>
          </c:tx>
          <c:spPr>
            <a:ln w="28575" cap="rnd">
              <a:solidFill>
                <a:schemeClr val="accent5"/>
              </a:solidFill>
              <a:round/>
            </a:ln>
            <a:effectLst/>
          </c:spPr>
          <c:marker>
            <c:symbol val="circle"/>
            <c:size val="5"/>
            <c:spPr>
              <a:solidFill>
                <a:schemeClr val="accent5"/>
              </a:solidFill>
              <a:ln w="9525">
                <a:solidFill>
                  <a:schemeClr val="accent5"/>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DTP!$C$9:$AA$9</c:f>
            </c:numRef>
          </c:val>
          <c:smooth val="0"/>
          <c:extLst>
            <c:ext xmlns:c16="http://schemas.microsoft.com/office/drawing/2014/chart" uri="{C3380CC4-5D6E-409C-BE32-E72D297353CC}">
              <c16:uniqueId val="{00000004-2BD0-CD4A-A8F1-3E2D4D889262}"/>
            </c:ext>
          </c:extLst>
        </c:ser>
        <c:ser>
          <c:idx val="5"/>
          <c:order val="5"/>
          <c:tx>
            <c:strRef>
              <c:f>DTP!$A$10:$B$10</c:f>
              <c:strCache>
                <c:ptCount val="2"/>
                <c:pt idx="0">
                  <c:v>CIGNA</c:v>
                </c:pt>
                <c:pt idx="1">
                  <c:v>Days to File (No Outliers)</c:v>
                </c:pt>
              </c:strCache>
            </c:strRef>
          </c:tx>
          <c:spPr>
            <a:ln w="28575" cap="rnd">
              <a:solidFill>
                <a:schemeClr val="accent6"/>
              </a:solidFill>
              <a:round/>
            </a:ln>
            <a:effectLst/>
          </c:spPr>
          <c:marker>
            <c:symbol val="circle"/>
            <c:size val="5"/>
            <c:spPr>
              <a:solidFill>
                <a:schemeClr val="accent6"/>
              </a:solidFill>
              <a:ln w="9525">
                <a:solidFill>
                  <a:schemeClr val="accent6"/>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DTP!$C$10:$AA$10</c:f>
            </c:numRef>
          </c:val>
          <c:smooth val="0"/>
          <c:extLst>
            <c:ext xmlns:c16="http://schemas.microsoft.com/office/drawing/2014/chart" uri="{C3380CC4-5D6E-409C-BE32-E72D297353CC}">
              <c16:uniqueId val="{00000005-2BD0-CD4A-A8F1-3E2D4D889262}"/>
            </c:ext>
          </c:extLst>
        </c:ser>
        <c:ser>
          <c:idx val="6"/>
          <c:order val="6"/>
          <c:tx>
            <c:strRef>
              <c:f>DTP!$A$11:$B$11</c:f>
              <c:strCache>
                <c:ptCount val="2"/>
                <c:pt idx="0">
                  <c:v>CIGNA</c:v>
                </c:pt>
                <c:pt idx="1">
                  <c:v>Days to Pay (No Outliers)</c:v>
                </c:pt>
              </c:strCache>
            </c:strRef>
          </c:tx>
          <c:spPr>
            <a:ln w="28575" cap="rnd">
              <a:solidFill>
                <a:schemeClr val="accent1">
                  <a:lumMod val="60000"/>
                </a:schemeClr>
              </a:solidFill>
              <a:round/>
            </a:ln>
            <a:effectLst/>
          </c:spPr>
          <c:marker>
            <c:symbol val="none"/>
          </c:marker>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dLblPos val="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DTP!$C$11:$AA$11</c:f>
              <c:numCache>
                <c:formatCode>#,##0</c:formatCode>
                <c:ptCount val="24"/>
                <c:pt idx="0">
                  <c:v>21.473543201607502</c:v>
                </c:pt>
                <c:pt idx="1">
                  <c:v>21.287747524752476</c:v>
                </c:pt>
                <c:pt idx="2">
                  <c:v>22.027791563275436</c:v>
                </c:pt>
                <c:pt idx="3">
                  <c:v>21.347869177403371</c:v>
                </c:pt>
                <c:pt idx="4">
                  <c:v>19.053853296193129</c:v>
                </c:pt>
                <c:pt idx="5">
                  <c:v>18.811284046692606</c:v>
                </c:pt>
                <c:pt idx="6">
                  <c:v>19.277648428405122</c:v>
                </c:pt>
                <c:pt idx="7">
                  <c:v>20.891666666666666</c:v>
                </c:pt>
                <c:pt idx="8">
                  <c:v>20.308868501529052</c:v>
                </c:pt>
                <c:pt idx="9">
                  <c:v>19.365079365079364</c:v>
                </c:pt>
                <c:pt idx="10">
                  <c:v>22.177856301531214</c:v>
                </c:pt>
                <c:pt idx="11">
                  <c:v>20.523968042609855</c:v>
                </c:pt>
                <c:pt idx="12">
                  <c:v>26.156034482758621</c:v>
                </c:pt>
                <c:pt idx="13">
                  <c:v>27.359817351598174</c:v>
                </c:pt>
                <c:pt idx="14">
                  <c:v>24.146706586826348</c:v>
                </c:pt>
                <c:pt idx="15">
                  <c:v>23.502844950213372</c:v>
                </c:pt>
                <c:pt idx="16">
                  <c:v>23.047720797720796</c:v>
                </c:pt>
                <c:pt idx="17">
                  <c:v>22.732235701906411</c:v>
                </c:pt>
                <c:pt idx="18">
                  <c:v>19.131599684791173</c:v>
                </c:pt>
                <c:pt idx="19">
                  <c:v>20.876360808709176</c:v>
                </c:pt>
                <c:pt idx="20">
                  <c:v>18.377330350484712</c:v>
                </c:pt>
                <c:pt idx="21">
                  <c:v>19.95970695970696</c:v>
                </c:pt>
                <c:pt idx="22">
                  <c:v>21.684475806451612</c:v>
                </c:pt>
                <c:pt idx="23">
                  <c:v>20.372395833333332</c:v>
                </c:pt>
              </c:numCache>
            </c:numRef>
          </c:val>
          <c:smooth val="0"/>
          <c:extLst>
            <c:ext xmlns:c16="http://schemas.microsoft.com/office/drawing/2014/chart" uri="{C3380CC4-5D6E-409C-BE32-E72D297353CC}">
              <c16:uniqueId val="{00000006-2BD0-CD4A-A8F1-3E2D4D889262}"/>
            </c:ext>
          </c:extLst>
        </c:ser>
        <c:ser>
          <c:idx val="7"/>
          <c:order val="7"/>
          <c:tx>
            <c:strRef>
              <c:f>DTP!$A$12:$B$12</c:f>
              <c:strCache>
                <c:ptCount val="2"/>
                <c:pt idx="0">
                  <c:v>CIGNA</c:v>
                </c:pt>
                <c:pt idx="1">
                  <c:v>True Denial Percent</c:v>
                </c:pt>
              </c:strCache>
            </c:strRef>
          </c:tx>
          <c:spPr>
            <a:ln w="28575" cap="rnd">
              <a:solidFill>
                <a:schemeClr val="accent2">
                  <a:lumMod val="60000"/>
                </a:schemeClr>
              </a:solidFill>
              <a:round/>
            </a:ln>
            <a:effectLst/>
          </c:spPr>
          <c:marker>
            <c:symbol val="circle"/>
            <c:size val="5"/>
            <c:spPr>
              <a:solidFill>
                <a:schemeClr val="accent2">
                  <a:lumMod val="60000"/>
                </a:schemeClr>
              </a:solidFill>
              <a:ln w="9525">
                <a:solidFill>
                  <a:schemeClr val="accent2">
                    <a:lumMod val="60000"/>
                  </a:scheme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DTP!$C$12:$AA$12</c:f>
            </c:numRef>
          </c:val>
          <c:smooth val="0"/>
          <c:extLst>
            <c:ext xmlns:c16="http://schemas.microsoft.com/office/drawing/2014/chart" uri="{C3380CC4-5D6E-409C-BE32-E72D297353CC}">
              <c16:uniqueId val="{00000007-2BD0-CD4A-A8F1-3E2D4D889262}"/>
            </c:ext>
          </c:extLst>
        </c:ser>
        <c:ser>
          <c:idx val="8"/>
          <c:order val="8"/>
          <c:tx>
            <c:strRef>
              <c:f>DTP!$A$13:$B$13</c:f>
              <c:strCache>
                <c:ptCount val="2"/>
                <c:pt idx="0">
                  <c:v>Humana</c:v>
                </c:pt>
                <c:pt idx="1">
                  <c:v>Distinct Claims</c:v>
                </c:pt>
              </c:strCache>
            </c:strRef>
          </c:tx>
          <c:spPr>
            <a:ln w="28575" cap="rnd">
              <a:solidFill>
                <a:schemeClr val="accent3">
                  <a:lumMod val="60000"/>
                </a:schemeClr>
              </a:solidFill>
              <a:round/>
            </a:ln>
            <a:effectLst/>
          </c:spPr>
          <c:marker>
            <c:symbol val="circle"/>
            <c:size val="5"/>
            <c:spPr>
              <a:solidFill>
                <a:schemeClr val="accent3">
                  <a:lumMod val="60000"/>
                </a:schemeClr>
              </a:solidFill>
              <a:ln w="9525">
                <a:solidFill>
                  <a:schemeClr val="accent3">
                    <a:lumMod val="60000"/>
                  </a:scheme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DTP!$C$13:$AA$13</c:f>
            </c:numRef>
          </c:val>
          <c:smooth val="0"/>
          <c:extLst>
            <c:ext xmlns:c16="http://schemas.microsoft.com/office/drawing/2014/chart" uri="{C3380CC4-5D6E-409C-BE32-E72D297353CC}">
              <c16:uniqueId val="{00000008-2BD0-CD4A-A8F1-3E2D4D889262}"/>
            </c:ext>
          </c:extLst>
        </c:ser>
        <c:ser>
          <c:idx val="9"/>
          <c:order val="9"/>
          <c:tx>
            <c:strRef>
              <c:f>DTP!$A$14:$B$14</c:f>
              <c:strCache>
                <c:ptCount val="2"/>
                <c:pt idx="0">
                  <c:v>Humana</c:v>
                </c:pt>
                <c:pt idx="1">
                  <c:v>Days to File (No Outliers)</c:v>
                </c:pt>
              </c:strCache>
            </c:strRef>
          </c:tx>
          <c:spPr>
            <a:ln w="28575" cap="rnd">
              <a:solidFill>
                <a:schemeClr val="accent4">
                  <a:lumMod val="60000"/>
                </a:schemeClr>
              </a:solidFill>
              <a:round/>
            </a:ln>
            <a:effectLst/>
          </c:spPr>
          <c:marker>
            <c:symbol val="circle"/>
            <c:size val="5"/>
            <c:spPr>
              <a:solidFill>
                <a:schemeClr val="accent4">
                  <a:lumMod val="60000"/>
                </a:schemeClr>
              </a:solidFill>
              <a:ln w="9525">
                <a:solidFill>
                  <a:schemeClr val="accent4">
                    <a:lumMod val="60000"/>
                  </a:scheme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DTP!$C$14:$AA$14</c:f>
            </c:numRef>
          </c:val>
          <c:smooth val="0"/>
          <c:extLst>
            <c:ext xmlns:c16="http://schemas.microsoft.com/office/drawing/2014/chart" uri="{C3380CC4-5D6E-409C-BE32-E72D297353CC}">
              <c16:uniqueId val="{00000009-2BD0-CD4A-A8F1-3E2D4D889262}"/>
            </c:ext>
          </c:extLst>
        </c:ser>
        <c:ser>
          <c:idx val="10"/>
          <c:order val="10"/>
          <c:tx>
            <c:strRef>
              <c:f>DTP!$A$15:$B$15</c:f>
              <c:strCache>
                <c:ptCount val="2"/>
                <c:pt idx="0">
                  <c:v>Humana</c:v>
                </c:pt>
                <c:pt idx="1">
                  <c:v>Days to Pay (No Outliers)</c:v>
                </c:pt>
              </c:strCache>
            </c:strRef>
          </c:tx>
          <c:spPr>
            <a:ln w="28575" cap="rnd">
              <a:solidFill>
                <a:schemeClr val="accent5">
                  <a:lumMod val="60000"/>
                </a:schemeClr>
              </a:solidFill>
              <a:round/>
            </a:ln>
            <a:effectLst/>
          </c:spPr>
          <c:marker>
            <c:symbol val="none"/>
          </c:marker>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dLblPos val="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DTP!$C$15:$AA$15</c:f>
              <c:numCache>
                <c:formatCode>#,##0</c:formatCode>
                <c:ptCount val="24"/>
                <c:pt idx="0">
                  <c:v>21.487737328572859</c:v>
                </c:pt>
                <c:pt idx="1">
                  <c:v>18.824708429359593</c:v>
                </c:pt>
                <c:pt idx="2">
                  <c:v>19.286971562293331</c:v>
                </c:pt>
                <c:pt idx="3">
                  <c:v>14.771339590262919</c:v>
                </c:pt>
                <c:pt idx="4">
                  <c:v>15.485347939120119</c:v>
                </c:pt>
                <c:pt idx="5">
                  <c:v>16.033216504699698</c:v>
                </c:pt>
                <c:pt idx="6">
                  <c:v>15.800134826191453</c:v>
                </c:pt>
                <c:pt idx="7">
                  <c:v>16.279215518063101</c:v>
                </c:pt>
                <c:pt idx="8">
                  <c:v>16.639216618621653</c:v>
                </c:pt>
                <c:pt idx="9">
                  <c:v>16.129820497973363</c:v>
                </c:pt>
                <c:pt idx="10">
                  <c:v>18.522298150727078</c:v>
                </c:pt>
                <c:pt idx="11">
                  <c:v>17.0730786547986</c:v>
                </c:pt>
                <c:pt idx="12">
                  <c:v>16.153800305168797</c:v>
                </c:pt>
                <c:pt idx="13">
                  <c:v>18.126013699708686</c:v>
                </c:pt>
                <c:pt idx="14">
                  <c:v>21.890497329987777</c:v>
                </c:pt>
                <c:pt idx="15">
                  <c:v>17.225111187136502</c:v>
                </c:pt>
                <c:pt idx="16">
                  <c:v>16.348000803697005</c:v>
                </c:pt>
                <c:pt idx="17">
                  <c:v>19.880932719908774</c:v>
                </c:pt>
                <c:pt idx="18">
                  <c:v>18.291652661064425</c:v>
                </c:pt>
                <c:pt idx="19">
                  <c:v>17.515515662209197</c:v>
                </c:pt>
                <c:pt idx="20">
                  <c:v>15.919089326228038</c:v>
                </c:pt>
                <c:pt idx="21">
                  <c:v>16.474299610246845</c:v>
                </c:pt>
                <c:pt idx="22">
                  <c:v>15.839210973436659</c:v>
                </c:pt>
                <c:pt idx="23">
                  <c:v>17.675305310991195</c:v>
                </c:pt>
              </c:numCache>
            </c:numRef>
          </c:val>
          <c:smooth val="0"/>
          <c:extLst>
            <c:ext xmlns:c16="http://schemas.microsoft.com/office/drawing/2014/chart" uri="{C3380CC4-5D6E-409C-BE32-E72D297353CC}">
              <c16:uniqueId val="{0000000A-2BD0-CD4A-A8F1-3E2D4D889262}"/>
            </c:ext>
          </c:extLst>
        </c:ser>
        <c:ser>
          <c:idx val="11"/>
          <c:order val="11"/>
          <c:tx>
            <c:strRef>
              <c:f>DTP!$A$16:$B$16</c:f>
              <c:strCache>
                <c:ptCount val="2"/>
                <c:pt idx="0">
                  <c:v>Humana</c:v>
                </c:pt>
                <c:pt idx="1">
                  <c:v>True Denial Percent</c:v>
                </c:pt>
              </c:strCache>
            </c:strRef>
          </c:tx>
          <c:spPr>
            <a:ln w="28575" cap="rnd">
              <a:solidFill>
                <a:schemeClr val="accent6">
                  <a:lumMod val="60000"/>
                </a:schemeClr>
              </a:solidFill>
              <a:round/>
            </a:ln>
            <a:effectLst/>
          </c:spPr>
          <c:marker>
            <c:symbol val="circle"/>
            <c:size val="5"/>
            <c:spPr>
              <a:solidFill>
                <a:schemeClr val="accent6">
                  <a:lumMod val="60000"/>
                </a:schemeClr>
              </a:solidFill>
              <a:ln w="9525">
                <a:solidFill>
                  <a:schemeClr val="accent6">
                    <a:lumMod val="60000"/>
                  </a:scheme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DTP!$C$16:$AA$16</c:f>
            </c:numRef>
          </c:val>
          <c:smooth val="0"/>
          <c:extLst>
            <c:ext xmlns:c16="http://schemas.microsoft.com/office/drawing/2014/chart" uri="{C3380CC4-5D6E-409C-BE32-E72D297353CC}">
              <c16:uniqueId val="{0000000B-2BD0-CD4A-A8F1-3E2D4D889262}"/>
            </c:ext>
          </c:extLst>
        </c:ser>
        <c:ser>
          <c:idx val="12"/>
          <c:order val="12"/>
          <c:tx>
            <c:strRef>
              <c:f>DTP!$A$17:$B$17</c:f>
              <c:strCache>
                <c:ptCount val="2"/>
                <c:pt idx="0">
                  <c:v>UNITED HEALTHCARE</c:v>
                </c:pt>
                <c:pt idx="1">
                  <c:v>Distinct Claims</c:v>
                </c:pt>
              </c:strCache>
            </c:strRef>
          </c:tx>
          <c:spPr>
            <a:ln w="28575" cap="rnd">
              <a:solidFill>
                <a:schemeClr val="accent1">
                  <a:lumMod val="80000"/>
                  <a:lumOff val="20000"/>
                </a:schemeClr>
              </a:solidFill>
              <a:round/>
            </a:ln>
            <a:effectLst/>
          </c:spPr>
          <c:marker>
            <c:symbol val="circle"/>
            <c:size val="5"/>
            <c:spPr>
              <a:solidFill>
                <a:schemeClr val="accent1">
                  <a:lumMod val="80000"/>
                  <a:lumOff val="20000"/>
                </a:schemeClr>
              </a:solidFill>
              <a:ln w="9525">
                <a:solidFill>
                  <a:schemeClr val="accent1">
                    <a:lumMod val="80000"/>
                    <a:lumOff val="20000"/>
                  </a:scheme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DTP!$C$17:$AA$17</c:f>
            </c:numRef>
          </c:val>
          <c:smooth val="0"/>
          <c:extLst>
            <c:ext xmlns:c16="http://schemas.microsoft.com/office/drawing/2014/chart" uri="{C3380CC4-5D6E-409C-BE32-E72D297353CC}">
              <c16:uniqueId val="{0000000C-2BD0-CD4A-A8F1-3E2D4D889262}"/>
            </c:ext>
          </c:extLst>
        </c:ser>
        <c:ser>
          <c:idx val="13"/>
          <c:order val="13"/>
          <c:tx>
            <c:strRef>
              <c:f>DTP!$A$18:$B$18</c:f>
              <c:strCache>
                <c:ptCount val="2"/>
                <c:pt idx="0">
                  <c:v>UNITED HEALTHCARE</c:v>
                </c:pt>
                <c:pt idx="1">
                  <c:v>Days to File (No Outliers)</c:v>
                </c:pt>
              </c:strCache>
            </c:strRef>
          </c:tx>
          <c:spPr>
            <a:ln w="28575" cap="rnd">
              <a:solidFill>
                <a:schemeClr val="accent2">
                  <a:lumMod val="80000"/>
                  <a:lumOff val="20000"/>
                </a:schemeClr>
              </a:solidFill>
              <a:round/>
            </a:ln>
            <a:effectLst/>
          </c:spPr>
          <c:marker>
            <c:symbol val="circle"/>
            <c:size val="5"/>
            <c:spPr>
              <a:solidFill>
                <a:schemeClr val="accent2">
                  <a:lumMod val="80000"/>
                  <a:lumOff val="20000"/>
                </a:schemeClr>
              </a:solidFill>
              <a:ln w="9525">
                <a:solidFill>
                  <a:schemeClr val="accent2">
                    <a:lumMod val="80000"/>
                    <a:lumOff val="20000"/>
                  </a:scheme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DTP!$C$18:$AA$18</c:f>
            </c:numRef>
          </c:val>
          <c:smooth val="0"/>
          <c:extLst>
            <c:ext xmlns:c16="http://schemas.microsoft.com/office/drawing/2014/chart" uri="{C3380CC4-5D6E-409C-BE32-E72D297353CC}">
              <c16:uniqueId val="{0000000D-2BD0-CD4A-A8F1-3E2D4D889262}"/>
            </c:ext>
          </c:extLst>
        </c:ser>
        <c:ser>
          <c:idx val="14"/>
          <c:order val="14"/>
          <c:tx>
            <c:strRef>
              <c:f>DTP!$A$19:$B$19</c:f>
              <c:strCache>
                <c:ptCount val="2"/>
                <c:pt idx="0">
                  <c:v>UNITED HEALTHCARE</c:v>
                </c:pt>
                <c:pt idx="1">
                  <c:v>Days to Pay (No Outliers)</c:v>
                </c:pt>
              </c:strCache>
            </c:strRef>
          </c:tx>
          <c:spPr>
            <a:ln w="28575" cap="rnd">
              <a:solidFill>
                <a:srgbClr val="FF0000"/>
              </a:solidFill>
              <a:round/>
            </a:ln>
            <a:effectLst/>
          </c:spPr>
          <c:marker>
            <c:symbol val="none"/>
          </c:marker>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dLblPos val="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DTP!$C$19:$AA$19</c:f>
              <c:numCache>
                <c:formatCode>#,##0</c:formatCode>
                <c:ptCount val="24"/>
                <c:pt idx="0">
                  <c:v>29.920530333467255</c:v>
                </c:pt>
                <c:pt idx="1">
                  <c:v>29.432184507918667</c:v>
                </c:pt>
                <c:pt idx="2">
                  <c:v>29.758801764392238</c:v>
                </c:pt>
                <c:pt idx="3">
                  <c:v>29.003753805701631</c:v>
                </c:pt>
                <c:pt idx="4">
                  <c:v>28.495178046306165</c:v>
                </c:pt>
                <c:pt idx="5">
                  <c:v>28.805123795307786</c:v>
                </c:pt>
                <c:pt idx="6">
                  <c:v>28.617676025917927</c:v>
                </c:pt>
                <c:pt idx="7">
                  <c:v>29.578803273202933</c:v>
                </c:pt>
                <c:pt idx="8">
                  <c:v>29.907379569525112</c:v>
                </c:pt>
                <c:pt idx="9">
                  <c:v>28.822454090150252</c:v>
                </c:pt>
                <c:pt idx="10">
                  <c:v>28.922954238743714</c:v>
                </c:pt>
                <c:pt idx="11">
                  <c:v>29.215981306756827</c:v>
                </c:pt>
                <c:pt idx="12">
                  <c:v>31.789208074534162</c:v>
                </c:pt>
                <c:pt idx="13">
                  <c:v>34.747206673252116</c:v>
                </c:pt>
                <c:pt idx="14">
                  <c:v>30.67207156835337</c:v>
                </c:pt>
                <c:pt idx="15">
                  <c:v>29.153136018805426</c:v>
                </c:pt>
                <c:pt idx="16">
                  <c:v>30.049378392575733</c:v>
                </c:pt>
                <c:pt idx="17">
                  <c:v>31.278834644867192</c:v>
                </c:pt>
                <c:pt idx="18">
                  <c:v>31.258759885197499</c:v>
                </c:pt>
                <c:pt idx="19">
                  <c:v>31.929268821870252</c:v>
                </c:pt>
                <c:pt idx="20">
                  <c:v>30.345587256933225</c:v>
                </c:pt>
                <c:pt idx="21">
                  <c:v>32.16585635613724</c:v>
                </c:pt>
                <c:pt idx="22">
                  <c:v>32.692052890228339</c:v>
                </c:pt>
                <c:pt idx="23">
                  <c:v>31.156929875679875</c:v>
                </c:pt>
              </c:numCache>
            </c:numRef>
          </c:val>
          <c:smooth val="0"/>
          <c:extLst>
            <c:ext xmlns:c16="http://schemas.microsoft.com/office/drawing/2014/chart" uri="{C3380CC4-5D6E-409C-BE32-E72D297353CC}">
              <c16:uniqueId val="{0000000E-2BD0-CD4A-A8F1-3E2D4D889262}"/>
            </c:ext>
          </c:extLst>
        </c:ser>
        <c:ser>
          <c:idx val="15"/>
          <c:order val="15"/>
          <c:tx>
            <c:strRef>
              <c:f>DTP!$A$20:$B$20</c:f>
              <c:strCache>
                <c:ptCount val="2"/>
                <c:pt idx="0">
                  <c:v>UNITED HEALTHCARE</c:v>
                </c:pt>
                <c:pt idx="1">
                  <c:v>True Denial Percent</c:v>
                </c:pt>
              </c:strCache>
            </c:strRef>
          </c:tx>
          <c:spPr>
            <a:ln w="28575" cap="rnd">
              <a:solidFill>
                <a:schemeClr val="accent4">
                  <a:lumMod val="80000"/>
                  <a:lumOff val="20000"/>
                </a:schemeClr>
              </a:solidFill>
              <a:round/>
            </a:ln>
            <a:effectLst/>
          </c:spPr>
          <c:marker>
            <c:symbol val="circle"/>
            <c:size val="5"/>
            <c:spPr>
              <a:solidFill>
                <a:schemeClr val="accent4">
                  <a:lumMod val="80000"/>
                  <a:lumOff val="20000"/>
                </a:schemeClr>
              </a:solidFill>
              <a:ln w="9525">
                <a:solidFill>
                  <a:schemeClr val="accent4">
                    <a:lumMod val="80000"/>
                    <a:lumOff val="20000"/>
                  </a:scheme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DTP!$C$20:$AA$20</c:f>
            </c:numRef>
          </c:val>
          <c:smooth val="0"/>
          <c:extLst>
            <c:ext xmlns:c16="http://schemas.microsoft.com/office/drawing/2014/chart" uri="{C3380CC4-5D6E-409C-BE32-E72D297353CC}">
              <c16:uniqueId val="{0000000F-2BD0-CD4A-A8F1-3E2D4D889262}"/>
            </c:ext>
          </c:extLst>
        </c:ser>
        <c:dLbls>
          <c:dLblPos val="r"/>
          <c:showLegendKey val="0"/>
          <c:showVal val="1"/>
          <c:showCatName val="0"/>
          <c:showSerName val="0"/>
          <c:showPercent val="0"/>
          <c:showBubbleSize val="0"/>
        </c:dLbls>
        <c:smooth val="0"/>
        <c:axId val="1867332640"/>
        <c:axId val="890062192"/>
      </c:lineChart>
      <c:catAx>
        <c:axId val="1867332640"/>
        <c:scaling>
          <c:orientation val="minMax"/>
        </c:scaling>
        <c:delete val="0"/>
        <c:axPos val="b"/>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890062192"/>
        <c:crosses val="autoZero"/>
        <c:auto val="1"/>
        <c:lblAlgn val="ctr"/>
        <c:lblOffset val="100"/>
        <c:noMultiLvlLbl val="0"/>
      </c:catAx>
      <c:valAx>
        <c:axId val="89006219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86733264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0" i="0" u="none" strike="noStrike" kern="1200" spc="0" baseline="0">
                <a:solidFill>
                  <a:schemeClr val="tx1">
                    <a:lumMod val="65000"/>
                    <a:lumOff val="35000"/>
                  </a:schemeClr>
                </a:solidFill>
                <a:latin typeface="+mn-lt"/>
                <a:ea typeface="+mn-ea"/>
                <a:cs typeface="+mn-cs"/>
              </a:defRPr>
            </a:pPr>
            <a:r>
              <a:rPr lang="en-US"/>
              <a:t>Denial Percentage 2023-2024</a:t>
            </a:r>
          </a:p>
        </c:rich>
      </c:tx>
      <c:overlay val="0"/>
      <c:spPr>
        <a:noFill/>
        <a:ln>
          <a:noFill/>
        </a:ln>
        <a:effectLst/>
      </c:spPr>
      <c:txPr>
        <a:bodyPr rot="0" spcFirstLastPara="1" vertOverflow="ellipsis" vert="horz" wrap="square" anchor="ctr" anchorCtr="1"/>
        <a:lstStyle/>
        <a:p>
          <a:pPr>
            <a:defRPr sz="144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DENIAL!$A$5:$B$5</c:f>
              <c:strCache>
                <c:ptCount val="2"/>
                <c:pt idx="0">
                  <c:v>AETNA</c:v>
                </c:pt>
                <c:pt idx="1">
                  <c:v>Distinct Claims</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l"/>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DENIAL!$C$5:$AA$5</c:f>
            </c:numRef>
          </c:val>
          <c:smooth val="0"/>
          <c:extLst>
            <c:ext xmlns:c16="http://schemas.microsoft.com/office/drawing/2014/chart" uri="{C3380CC4-5D6E-409C-BE32-E72D297353CC}">
              <c16:uniqueId val="{00000000-4D09-AF43-BBC6-6FD00A97BEFE}"/>
            </c:ext>
          </c:extLst>
        </c:ser>
        <c:ser>
          <c:idx val="1"/>
          <c:order val="1"/>
          <c:tx>
            <c:strRef>
              <c:f>DENIAL!$A$6:$B$6</c:f>
              <c:strCache>
                <c:ptCount val="2"/>
                <c:pt idx="0">
                  <c:v>AETNA</c:v>
                </c:pt>
                <c:pt idx="1">
                  <c:v>Days to File (No Outliers)</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l"/>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DENIAL!$C$6:$AA$6</c:f>
            </c:numRef>
          </c:val>
          <c:smooth val="0"/>
          <c:extLst>
            <c:ext xmlns:c16="http://schemas.microsoft.com/office/drawing/2014/chart" uri="{C3380CC4-5D6E-409C-BE32-E72D297353CC}">
              <c16:uniqueId val="{00000001-4D09-AF43-BBC6-6FD00A97BEFE}"/>
            </c:ext>
          </c:extLst>
        </c:ser>
        <c:ser>
          <c:idx val="2"/>
          <c:order val="2"/>
          <c:tx>
            <c:strRef>
              <c:f>DENIAL!$A$7:$B$7</c:f>
              <c:strCache>
                <c:ptCount val="2"/>
                <c:pt idx="0">
                  <c:v>AETNA</c:v>
                </c:pt>
                <c:pt idx="1">
                  <c:v>Days to Pay (No Outliers)</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l"/>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DENIAL!$C$7:$AA$7</c:f>
            </c:numRef>
          </c:val>
          <c:smooth val="0"/>
          <c:extLst>
            <c:ext xmlns:c16="http://schemas.microsoft.com/office/drawing/2014/chart" uri="{C3380CC4-5D6E-409C-BE32-E72D297353CC}">
              <c16:uniqueId val="{00000002-4D09-AF43-BBC6-6FD00A97BEFE}"/>
            </c:ext>
          </c:extLst>
        </c:ser>
        <c:ser>
          <c:idx val="3"/>
          <c:order val="3"/>
          <c:tx>
            <c:strRef>
              <c:f>DENIAL!$A$8:$B$8</c:f>
              <c:strCache>
                <c:ptCount val="2"/>
                <c:pt idx="0">
                  <c:v>AETNA</c:v>
                </c:pt>
                <c:pt idx="1">
                  <c:v>True Denial Percent</c:v>
                </c:pt>
              </c:strCache>
            </c:strRef>
          </c:tx>
          <c:spPr>
            <a:ln w="28575" cap="rnd">
              <a:solidFill>
                <a:schemeClr val="accent4"/>
              </a:solidFill>
              <a:round/>
            </a:ln>
            <a:effectLst/>
          </c:spPr>
          <c:marker>
            <c:symbol val="none"/>
          </c:marker>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dLblPos val="l"/>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DENIAL!$C$8:$AA$8</c:f>
              <c:numCache>
                <c:formatCode>0.00%</c:formatCode>
                <c:ptCount val="25"/>
                <c:pt idx="0">
                  <c:v>8.6921440622020105E-2</c:v>
                </c:pt>
                <c:pt idx="1">
                  <c:v>8.3131464605683089E-2</c:v>
                </c:pt>
                <c:pt idx="2">
                  <c:v>8.941906087836983E-2</c:v>
                </c:pt>
                <c:pt idx="3">
                  <c:v>9.4268167860798363E-2</c:v>
                </c:pt>
                <c:pt idx="4">
                  <c:v>8.1503596146017099E-2</c:v>
                </c:pt>
                <c:pt idx="5">
                  <c:v>8.4884287803619049E-2</c:v>
                </c:pt>
                <c:pt idx="6">
                  <c:v>7.7879330180237766E-2</c:v>
                </c:pt>
                <c:pt idx="7">
                  <c:v>7.7972592902878349E-2</c:v>
                </c:pt>
                <c:pt idx="8">
                  <c:v>7.7938157766120356E-2</c:v>
                </c:pt>
                <c:pt idx="9">
                  <c:v>6.6809611326662577E-2</c:v>
                </c:pt>
                <c:pt idx="10">
                  <c:v>9.850420797982895E-2</c:v>
                </c:pt>
                <c:pt idx="11">
                  <c:v>6.9264528916259643E-2</c:v>
                </c:pt>
                <c:pt idx="12">
                  <c:v>7.5845017605857601E-2</c:v>
                </c:pt>
                <c:pt idx="13">
                  <c:v>7.7126733087159477E-2</c:v>
                </c:pt>
                <c:pt idx="14">
                  <c:v>7.615940503753596E-2</c:v>
                </c:pt>
                <c:pt idx="15">
                  <c:v>7.3923291193486174E-2</c:v>
                </c:pt>
                <c:pt idx="16">
                  <c:v>7.5452045662861428E-2</c:v>
                </c:pt>
                <c:pt idx="17">
                  <c:v>7.0880051916212994E-2</c:v>
                </c:pt>
                <c:pt idx="18">
                  <c:v>6.7254353902386585E-2</c:v>
                </c:pt>
                <c:pt idx="19">
                  <c:v>7.0863100984746089E-2</c:v>
                </c:pt>
                <c:pt idx="20">
                  <c:v>5.9608570387786865E-2</c:v>
                </c:pt>
                <c:pt idx="21">
                  <c:v>6.4129212525982207E-2</c:v>
                </c:pt>
                <c:pt idx="22">
                  <c:v>9.8728087758300234E-2</c:v>
                </c:pt>
                <c:pt idx="23">
                  <c:v>9.6912328149650659E-2</c:v>
                </c:pt>
                <c:pt idx="24">
                  <c:v>8.4732380319148939E-2</c:v>
                </c:pt>
              </c:numCache>
            </c:numRef>
          </c:val>
          <c:smooth val="0"/>
          <c:extLst>
            <c:ext xmlns:c16="http://schemas.microsoft.com/office/drawing/2014/chart" uri="{C3380CC4-5D6E-409C-BE32-E72D297353CC}">
              <c16:uniqueId val="{00000003-4D09-AF43-BBC6-6FD00A97BEFE}"/>
            </c:ext>
          </c:extLst>
        </c:ser>
        <c:ser>
          <c:idx val="4"/>
          <c:order val="4"/>
          <c:tx>
            <c:strRef>
              <c:f>DENIAL!$A$9:$B$9</c:f>
              <c:strCache>
                <c:ptCount val="2"/>
                <c:pt idx="0">
                  <c:v>CIGNA</c:v>
                </c:pt>
                <c:pt idx="1">
                  <c:v>Distinct Claims</c:v>
                </c:pt>
              </c:strCache>
            </c:strRef>
          </c:tx>
          <c:spPr>
            <a:ln w="28575" cap="rnd">
              <a:solidFill>
                <a:schemeClr val="accent5"/>
              </a:solidFill>
              <a:round/>
            </a:ln>
            <a:effectLst/>
          </c:spPr>
          <c:marker>
            <c:symbol val="circle"/>
            <c:size val="5"/>
            <c:spPr>
              <a:solidFill>
                <a:schemeClr val="accent5"/>
              </a:solidFill>
              <a:ln w="9525">
                <a:solidFill>
                  <a:schemeClr val="accent5"/>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l"/>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DENIAL!$C$9:$AA$9</c:f>
            </c:numRef>
          </c:val>
          <c:smooth val="0"/>
          <c:extLst>
            <c:ext xmlns:c16="http://schemas.microsoft.com/office/drawing/2014/chart" uri="{C3380CC4-5D6E-409C-BE32-E72D297353CC}">
              <c16:uniqueId val="{00000004-4D09-AF43-BBC6-6FD00A97BEFE}"/>
            </c:ext>
          </c:extLst>
        </c:ser>
        <c:ser>
          <c:idx val="5"/>
          <c:order val="5"/>
          <c:tx>
            <c:strRef>
              <c:f>DENIAL!$A$10:$B$10</c:f>
              <c:strCache>
                <c:ptCount val="2"/>
                <c:pt idx="0">
                  <c:v>CIGNA</c:v>
                </c:pt>
                <c:pt idx="1">
                  <c:v>Days to File (No Outliers)</c:v>
                </c:pt>
              </c:strCache>
            </c:strRef>
          </c:tx>
          <c:spPr>
            <a:ln w="28575" cap="rnd">
              <a:solidFill>
                <a:schemeClr val="accent6"/>
              </a:solidFill>
              <a:round/>
            </a:ln>
            <a:effectLst/>
          </c:spPr>
          <c:marker>
            <c:symbol val="circle"/>
            <c:size val="5"/>
            <c:spPr>
              <a:solidFill>
                <a:schemeClr val="accent6"/>
              </a:solidFill>
              <a:ln w="9525">
                <a:solidFill>
                  <a:schemeClr val="accent6"/>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l"/>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DENIAL!$C$10:$AA$10</c:f>
            </c:numRef>
          </c:val>
          <c:smooth val="0"/>
          <c:extLst>
            <c:ext xmlns:c16="http://schemas.microsoft.com/office/drawing/2014/chart" uri="{C3380CC4-5D6E-409C-BE32-E72D297353CC}">
              <c16:uniqueId val="{00000005-4D09-AF43-BBC6-6FD00A97BEFE}"/>
            </c:ext>
          </c:extLst>
        </c:ser>
        <c:ser>
          <c:idx val="6"/>
          <c:order val="6"/>
          <c:tx>
            <c:strRef>
              <c:f>DENIAL!$A$11:$B$11</c:f>
              <c:strCache>
                <c:ptCount val="2"/>
                <c:pt idx="0">
                  <c:v>CIGNA</c:v>
                </c:pt>
                <c:pt idx="1">
                  <c:v>Days to Pay (No Outliers)</c:v>
                </c:pt>
              </c:strCache>
            </c:strRef>
          </c:tx>
          <c:spPr>
            <a:ln w="28575" cap="rnd">
              <a:solidFill>
                <a:schemeClr val="accent1">
                  <a:lumMod val="60000"/>
                </a:schemeClr>
              </a:solidFill>
              <a:round/>
            </a:ln>
            <a:effectLst/>
          </c:spPr>
          <c:marker>
            <c:symbol val="circle"/>
            <c:size val="5"/>
            <c:spPr>
              <a:solidFill>
                <a:schemeClr val="accent1">
                  <a:lumMod val="60000"/>
                </a:schemeClr>
              </a:solidFill>
              <a:ln w="9525">
                <a:solidFill>
                  <a:schemeClr val="accent1">
                    <a:lumMod val="60000"/>
                  </a:scheme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l"/>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DENIAL!$C$11:$AA$11</c:f>
            </c:numRef>
          </c:val>
          <c:smooth val="0"/>
          <c:extLst>
            <c:ext xmlns:c16="http://schemas.microsoft.com/office/drawing/2014/chart" uri="{C3380CC4-5D6E-409C-BE32-E72D297353CC}">
              <c16:uniqueId val="{00000006-4D09-AF43-BBC6-6FD00A97BEFE}"/>
            </c:ext>
          </c:extLst>
        </c:ser>
        <c:ser>
          <c:idx val="7"/>
          <c:order val="7"/>
          <c:tx>
            <c:strRef>
              <c:f>DENIAL!$A$12:$B$12</c:f>
              <c:strCache>
                <c:ptCount val="2"/>
                <c:pt idx="0">
                  <c:v>CIGNA</c:v>
                </c:pt>
                <c:pt idx="1">
                  <c:v>True Denial Percent</c:v>
                </c:pt>
              </c:strCache>
            </c:strRef>
          </c:tx>
          <c:spPr>
            <a:ln w="28575" cap="rnd">
              <a:solidFill>
                <a:schemeClr val="accent2">
                  <a:lumMod val="60000"/>
                </a:schemeClr>
              </a:solidFill>
              <a:round/>
            </a:ln>
            <a:effectLst/>
          </c:spPr>
          <c:marker>
            <c:symbol val="none"/>
          </c:marker>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dLblPos val="l"/>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DENIAL!$C$12:$AA$12</c:f>
              <c:numCache>
                <c:formatCode>0.00%</c:formatCode>
                <c:ptCount val="25"/>
                <c:pt idx="0">
                  <c:v>0.11056338028169015</c:v>
                </c:pt>
                <c:pt idx="1">
                  <c:v>8.761826408885233E-2</c:v>
                </c:pt>
                <c:pt idx="2">
                  <c:v>8.0884894573107505E-2</c:v>
                </c:pt>
                <c:pt idx="3">
                  <c:v>8.7031303749570008E-2</c:v>
                </c:pt>
                <c:pt idx="4">
                  <c:v>7.9661016949152536E-2</c:v>
                </c:pt>
                <c:pt idx="5">
                  <c:v>6.7086730911786505E-2</c:v>
                </c:pt>
                <c:pt idx="6">
                  <c:v>7.3293632615666515E-2</c:v>
                </c:pt>
                <c:pt idx="7">
                  <c:v>6.1989100817438691E-2</c:v>
                </c:pt>
                <c:pt idx="8">
                  <c:v>8.0675422138836772E-2</c:v>
                </c:pt>
                <c:pt idx="9">
                  <c:v>4.7255369928400952E-2</c:v>
                </c:pt>
                <c:pt idx="10">
                  <c:v>5.9679767103347887E-2</c:v>
                </c:pt>
                <c:pt idx="11">
                  <c:v>7.4335322843190457E-2</c:v>
                </c:pt>
                <c:pt idx="12">
                  <c:v>7.7225070435545703E-2</c:v>
                </c:pt>
                <c:pt idx="13">
                  <c:v>7.0400979491888588E-2</c:v>
                </c:pt>
                <c:pt idx="14">
                  <c:v>0.11092623405435385</c:v>
                </c:pt>
                <c:pt idx="15">
                  <c:v>7.8576225654801879E-2</c:v>
                </c:pt>
                <c:pt idx="16">
                  <c:v>6.561546286876907E-2</c:v>
                </c:pt>
                <c:pt idx="17">
                  <c:v>6.7524115755627015E-2</c:v>
                </c:pt>
                <c:pt idx="18">
                  <c:v>7.9738562091503262E-2</c:v>
                </c:pt>
                <c:pt idx="19">
                  <c:v>8.6763070077864296E-2</c:v>
                </c:pt>
                <c:pt idx="20">
                  <c:v>8.3379655364091157E-2</c:v>
                </c:pt>
                <c:pt idx="21">
                  <c:v>8.5070422535211271E-2</c:v>
                </c:pt>
                <c:pt idx="22">
                  <c:v>8.9235917456776351E-2</c:v>
                </c:pt>
                <c:pt idx="23">
                  <c:v>4.7738693467336682E-2</c:v>
                </c:pt>
                <c:pt idx="24">
                  <c:v>5.3975200583515681E-2</c:v>
                </c:pt>
              </c:numCache>
            </c:numRef>
          </c:val>
          <c:smooth val="0"/>
          <c:extLst>
            <c:ext xmlns:c16="http://schemas.microsoft.com/office/drawing/2014/chart" uri="{C3380CC4-5D6E-409C-BE32-E72D297353CC}">
              <c16:uniqueId val="{00000007-4D09-AF43-BBC6-6FD00A97BEFE}"/>
            </c:ext>
          </c:extLst>
        </c:ser>
        <c:ser>
          <c:idx val="8"/>
          <c:order val="8"/>
          <c:tx>
            <c:strRef>
              <c:f>DENIAL!$A$13:$B$13</c:f>
              <c:strCache>
                <c:ptCount val="2"/>
                <c:pt idx="0">
                  <c:v>Humana</c:v>
                </c:pt>
                <c:pt idx="1">
                  <c:v>Distinct Claims</c:v>
                </c:pt>
              </c:strCache>
            </c:strRef>
          </c:tx>
          <c:spPr>
            <a:ln w="28575" cap="rnd">
              <a:solidFill>
                <a:schemeClr val="accent3">
                  <a:lumMod val="60000"/>
                </a:schemeClr>
              </a:solidFill>
              <a:round/>
            </a:ln>
            <a:effectLst/>
          </c:spPr>
          <c:marker>
            <c:symbol val="circle"/>
            <c:size val="5"/>
            <c:spPr>
              <a:solidFill>
                <a:schemeClr val="accent3">
                  <a:lumMod val="60000"/>
                </a:schemeClr>
              </a:solidFill>
              <a:ln w="9525">
                <a:solidFill>
                  <a:schemeClr val="accent3">
                    <a:lumMod val="60000"/>
                  </a:scheme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l"/>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DENIAL!$C$13:$AA$13</c:f>
            </c:numRef>
          </c:val>
          <c:smooth val="0"/>
          <c:extLst>
            <c:ext xmlns:c16="http://schemas.microsoft.com/office/drawing/2014/chart" uri="{C3380CC4-5D6E-409C-BE32-E72D297353CC}">
              <c16:uniqueId val="{00000008-4D09-AF43-BBC6-6FD00A97BEFE}"/>
            </c:ext>
          </c:extLst>
        </c:ser>
        <c:ser>
          <c:idx val="9"/>
          <c:order val="9"/>
          <c:tx>
            <c:strRef>
              <c:f>DENIAL!$A$14:$B$14</c:f>
              <c:strCache>
                <c:ptCount val="2"/>
                <c:pt idx="0">
                  <c:v>Humana</c:v>
                </c:pt>
                <c:pt idx="1">
                  <c:v>Days to File (No Outliers)</c:v>
                </c:pt>
              </c:strCache>
            </c:strRef>
          </c:tx>
          <c:spPr>
            <a:ln w="28575" cap="rnd">
              <a:solidFill>
                <a:schemeClr val="accent4">
                  <a:lumMod val="60000"/>
                </a:schemeClr>
              </a:solidFill>
              <a:round/>
            </a:ln>
            <a:effectLst/>
          </c:spPr>
          <c:marker>
            <c:symbol val="circle"/>
            <c:size val="5"/>
            <c:spPr>
              <a:solidFill>
                <a:schemeClr val="accent4">
                  <a:lumMod val="60000"/>
                </a:schemeClr>
              </a:solidFill>
              <a:ln w="9525">
                <a:solidFill>
                  <a:schemeClr val="accent4">
                    <a:lumMod val="60000"/>
                  </a:scheme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l"/>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DENIAL!$C$14:$AA$14</c:f>
            </c:numRef>
          </c:val>
          <c:smooth val="0"/>
          <c:extLst>
            <c:ext xmlns:c16="http://schemas.microsoft.com/office/drawing/2014/chart" uri="{C3380CC4-5D6E-409C-BE32-E72D297353CC}">
              <c16:uniqueId val="{00000009-4D09-AF43-BBC6-6FD00A97BEFE}"/>
            </c:ext>
          </c:extLst>
        </c:ser>
        <c:ser>
          <c:idx val="10"/>
          <c:order val="10"/>
          <c:tx>
            <c:strRef>
              <c:f>DENIAL!$A$15:$B$15</c:f>
              <c:strCache>
                <c:ptCount val="2"/>
                <c:pt idx="0">
                  <c:v>Humana</c:v>
                </c:pt>
                <c:pt idx="1">
                  <c:v>Days to Pay (No Outliers)</c:v>
                </c:pt>
              </c:strCache>
            </c:strRef>
          </c:tx>
          <c:spPr>
            <a:ln w="28575" cap="rnd">
              <a:solidFill>
                <a:schemeClr val="accent5">
                  <a:lumMod val="60000"/>
                </a:schemeClr>
              </a:solidFill>
              <a:round/>
            </a:ln>
            <a:effectLst/>
          </c:spPr>
          <c:marker>
            <c:symbol val="circle"/>
            <c:size val="5"/>
            <c:spPr>
              <a:solidFill>
                <a:schemeClr val="accent5">
                  <a:lumMod val="60000"/>
                </a:schemeClr>
              </a:solidFill>
              <a:ln w="9525">
                <a:solidFill>
                  <a:schemeClr val="accent5">
                    <a:lumMod val="60000"/>
                  </a:scheme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l"/>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DENIAL!$C$15:$AA$15</c:f>
            </c:numRef>
          </c:val>
          <c:smooth val="0"/>
          <c:extLst>
            <c:ext xmlns:c16="http://schemas.microsoft.com/office/drawing/2014/chart" uri="{C3380CC4-5D6E-409C-BE32-E72D297353CC}">
              <c16:uniqueId val="{0000000A-4D09-AF43-BBC6-6FD00A97BEFE}"/>
            </c:ext>
          </c:extLst>
        </c:ser>
        <c:ser>
          <c:idx val="11"/>
          <c:order val="11"/>
          <c:tx>
            <c:strRef>
              <c:f>DENIAL!$A$16:$B$16</c:f>
              <c:strCache>
                <c:ptCount val="2"/>
                <c:pt idx="0">
                  <c:v>Humana</c:v>
                </c:pt>
                <c:pt idx="1">
                  <c:v>True Denial Percent</c:v>
                </c:pt>
              </c:strCache>
            </c:strRef>
          </c:tx>
          <c:spPr>
            <a:ln w="28575" cap="rnd">
              <a:solidFill>
                <a:schemeClr val="accent6">
                  <a:lumMod val="60000"/>
                </a:schemeClr>
              </a:solidFill>
              <a:round/>
            </a:ln>
            <a:effectLst/>
          </c:spPr>
          <c:marker>
            <c:symbol val="none"/>
          </c:marker>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dLblPos val="l"/>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DENIAL!$C$16:$AA$16</c:f>
              <c:numCache>
                <c:formatCode>0.00%</c:formatCode>
                <c:ptCount val="25"/>
                <c:pt idx="0">
                  <c:v>7.4725080598860572E-2</c:v>
                </c:pt>
                <c:pt idx="1">
                  <c:v>6.3697925390634347E-2</c:v>
                </c:pt>
                <c:pt idx="2">
                  <c:v>6.3231080859139768E-2</c:v>
                </c:pt>
                <c:pt idx="3">
                  <c:v>7.096041946416011E-2</c:v>
                </c:pt>
                <c:pt idx="4">
                  <c:v>7.3929387484337E-2</c:v>
                </c:pt>
                <c:pt idx="5">
                  <c:v>7.0576653667032682E-2</c:v>
                </c:pt>
                <c:pt idx="6">
                  <c:v>7.8459840873453743E-2</c:v>
                </c:pt>
                <c:pt idx="7">
                  <c:v>6.8364240243564911E-2</c:v>
                </c:pt>
                <c:pt idx="8">
                  <c:v>6.9112002415146423E-2</c:v>
                </c:pt>
                <c:pt idx="9">
                  <c:v>6.5254033228991093E-2</c:v>
                </c:pt>
                <c:pt idx="10">
                  <c:v>7.4944842801985656E-2</c:v>
                </c:pt>
                <c:pt idx="11">
                  <c:v>7.2828259233304785E-2</c:v>
                </c:pt>
                <c:pt idx="12">
                  <c:v>9.0305730203363771E-2</c:v>
                </c:pt>
                <c:pt idx="13">
                  <c:v>6.6989086855683999E-2</c:v>
                </c:pt>
                <c:pt idx="14">
                  <c:v>9.0833549727343546E-2</c:v>
                </c:pt>
                <c:pt idx="15">
                  <c:v>0.11543759073819007</c:v>
                </c:pt>
                <c:pt idx="16">
                  <c:v>8.2824825122786133E-2</c:v>
                </c:pt>
                <c:pt idx="17">
                  <c:v>9.4367001284552068E-2</c:v>
                </c:pt>
                <c:pt idx="18">
                  <c:v>0.15244701522888518</c:v>
                </c:pt>
                <c:pt idx="19">
                  <c:v>0.11419048368894838</c:v>
                </c:pt>
                <c:pt idx="20">
                  <c:v>7.4006521859282595E-2</c:v>
                </c:pt>
                <c:pt idx="21">
                  <c:v>6.0219170014513178E-2</c:v>
                </c:pt>
                <c:pt idx="22">
                  <c:v>8.6630060017877666E-2</c:v>
                </c:pt>
                <c:pt idx="23">
                  <c:v>8.1287472388766172E-2</c:v>
                </c:pt>
                <c:pt idx="24">
                  <c:v>7.6441248115067861E-2</c:v>
                </c:pt>
              </c:numCache>
            </c:numRef>
          </c:val>
          <c:smooth val="0"/>
          <c:extLst>
            <c:ext xmlns:c16="http://schemas.microsoft.com/office/drawing/2014/chart" uri="{C3380CC4-5D6E-409C-BE32-E72D297353CC}">
              <c16:uniqueId val="{0000000B-4D09-AF43-BBC6-6FD00A97BEFE}"/>
            </c:ext>
          </c:extLst>
        </c:ser>
        <c:ser>
          <c:idx val="12"/>
          <c:order val="12"/>
          <c:tx>
            <c:strRef>
              <c:f>DENIAL!$A$17:$B$17</c:f>
              <c:strCache>
                <c:ptCount val="2"/>
                <c:pt idx="0">
                  <c:v>UNITED HEALTHCARE</c:v>
                </c:pt>
                <c:pt idx="1">
                  <c:v>Distinct Claims</c:v>
                </c:pt>
              </c:strCache>
            </c:strRef>
          </c:tx>
          <c:spPr>
            <a:ln w="28575" cap="rnd">
              <a:solidFill>
                <a:schemeClr val="accent1">
                  <a:lumMod val="80000"/>
                  <a:lumOff val="20000"/>
                </a:schemeClr>
              </a:solidFill>
              <a:round/>
            </a:ln>
            <a:effectLst/>
          </c:spPr>
          <c:marker>
            <c:symbol val="circle"/>
            <c:size val="5"/>
            <c:spPr>
              <a:solidFill>
                <a:schemeClr val="accent1">
                  <a:lumMod val="80000"/>
                  <a:lumOff val="20000"/>
                </a:schemeClr>
              </a:solidFill>
              <a:ln w="9525">
                <a:solidFill>
                  <a:schemeClr val="accent1">
                    <a:lumMod val="80000"/>
                    <a:lumOff val="20000"/>
                  </a:scheme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l"/>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DENIAL!$C$17:$AA$17</c:f>
            </c:numRef>
          </c:val>
          <c:smooth val="0"/>
          <c:extLst>
            <c:ext xmlns:c16="http://schemas.microsoft.com/office/drawing/2014/chart" uri="{C3380CC4-5D6E-409C-BE32-E72D297353CC}">
              <c16:uniqueId val="{0000000C-4D09-AF43-BBC6-6FD00A97BEFE}"/>
            </c:ext>
          </c:extLst>
        </c:ser>
        <c:ser>
          <c:idx val="13"/>
          <c:order val="13"/>
          <c:tx>
            <c:strRef>
              <c:f>DENIAL!$A$18:$B$18</c:f>
              <c:strCache>
                <c:ptCount val="2"/>
                <c:pt idx="0">
                  <c:v>UNITED HEALTHCARE</c:v>
                </c:pt>
                <c:pt idx="1">
                  <c:v>Days to File (No Outliers)</c:v>
                </c:pt>
              </c:strCache>
            </c:strRef>
          </c:tx>
          <c:spPr>
            <a:ln w="28575" cap="rnd">
              <a:solidFill>
                <a:schemeClr val="accent2">
                  <a:lumMod val="80000"/>
                  <a:lumOff val="20000"/>
                </a:schemeClr>
              </a:solidFill>
              <a:round/>
            </a:ln>
            <a:effectLst/>
          </c:spPr>
          <c:marker>
            <c:symbol val="circle"/>
            <c:size val="5"/>
            <c:spPr>
              <a:solidFill>
                <a:schemeClr val="accent2">
                  <a:lumMod val="80000"/>
                  <a:lumOff val="20000"/>
                </a:schemeClr>
              </a:solidFill>
              <a:ln w="9525">
                <a:solidFill>
                  <a:schemeClr val="accent2">
                    <a:lumMod val="80000"/>
                    <a:lumOff val="20000"/>
                  </a:scheme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l"/>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DENIAL!$C$18:$AA$18</c:f>
            </c:numRef>
          </c:val>
          <c:smooth val="0"/>
          <c:extLst>
            <c:ext xmlns:c16="http://schemas.microsoft.com/office/drawing/2014/chart" uri="{C3380CC4-5D6E-409C-BE32-E72D297353CC}">
              <c16:uniqueId val="{0000000D-4D09-AF43-BBC6-6FD00A97BEFE}"/>
            </c:ext>
          </c:extLst>
        </c:ser>
        <c:ser>
          <c:idx val="14"/>
          <c:order val="14"/>
          <c:tx>
            <c:strRef>
              <c:f>DENIAL!$A$19:$B$19</c:f>
              <c:strCache>
                <c:ptCount val="2"/>
                <c:pt idx="0">
                  <c:v>UNITED HEALTHCARE</c:v>
                </c:pt>
                <c:pt idx="1">
                  <c:v>Days to Pay (No Outliers)</c:v>
                </c:pt>
              </c:strCache>
            </c:strRef>
          </c:tx>
          <c:spPr>
            <a:ln w="28575" cap="rnd">
              <a:solidFill>
                <a:schemeClr val="accent3">
                  <a:lumMod val="80000"/>
                  <a:lumOff val="20000"/>
                </a:schemeClr>
              </a:solidFill>
              <a:round/>
            </a:ln>
            <a:effectLst/>
          </c:spPr>
          <c:marker>
            <c:symbol val="circle"/>
            <c:size val="5"/>
            <c:spPr>
              <a:solidFill>
                <a:schemeClr val="accent3">
                  <a:lumMod val="80000"/>
                  <a:lumOff val="20000"/>
                </a:schemeClr>
              </a:solidFill>
              <a:ln w="9525">
                <a:solidFill>
                  <a:schemeClr val="accent3">
                    <a:lumMod val="80000"/>
                    <a:lumOff val="20000"/>
                  </a:scheme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l"/>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DENIAL!$C$19:$AA$19</c:f>
            </c:numRef>
          </c:val>
          <c:smooth val="0"/>
          <c:extLst>
            <c:ext xmlns:c16="http://schemas.microsoft.com/office/drawing/2014/chart" uri="{C3380CC4-5D6E-409C-BE32-E72D297353CC}">
              <c16:uniqueId val="{0000000E-4D09-AF43-BBC6-6FD00A97BEFE}"/>
            </c:ext>
          </c:extLst>
        </c:ser>
        <c:ser>
          <c:idx val="15"/>
          <c:order val="15"/>
          <c:tx>
            <c:strRef>
              <c:f>DENIAL!$A$20:$B$20</c:f>
              <c:strCache>
                <c:ptCount val="2"/>
                <c:pt idx="0">
                  <c:v>UNITED HEALTHCARE</c:v>
                </c:pt>
                <c:pt idx="1">
                  <c:v>True Denial Percent</c:v>
                </c:pt>
              </c:strCache>
            </c:strRef>
          </c:tx>
          <c:spPr>
            <a:ln w="28575" cap="rnd">
              <a:solidFill>
                <a:schemeClr val="accent1"/>
              </a:solidFill>
              <a:round/>
            </a:ln>
            <a:effectLst/>
          </c:spPr>
          <c:marker>
            <c:symbol val="none"/>
          </c:marker>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dLblPos val="l"/>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DENIAL!$C$20:$AA$20</c:f>
              <c:numCache>
                <c:formatCode>0.00%</c:formatCode>
                <c:ptCount val="25"/>
                <c:pt idx="0">
                  <c:v>0.1256079766536965</c:v>
                </c:pt>
                <c:pt idx="1">
                  <c:v>0.13248020739347574</c:v>
                </c:pt>
                <c:pt idx="2">
                  <c:v>0.1178959139966451</c:v>
                </c:pt>
                <c:pt idx="3">
                  <c:v>0.11601731601731602</c:v>
                </c:pt>
                <c:pt idx="4">
                  <c:v>0.10251005291005291</c:v>
                </c:pt>
                <c:pt idx="5">
                  <c:v>0.10342309649724515</c:v>
                </c:pt>
                <c:pt idx="6">
                  <c:v>0.11160420205942516</c:v>
                </c:pt>
                <c:pt idx="7">
                  <c:v>0.11555403896265046</c:v>
                </c:pt>
                <c:pt idx="8">
                  <c:v>0.11145752143413874</c:v>
                </c:pt>
                <c:pt idx="9">
                  <c:v>0.11756332660838377</c:v>
                </c:pt>
                <c:pt idx="10">
                  <c:v>9.7123528001110709E-2</c:v>
                </c:pt>
                <c:pt idx="11">
                  <c:v>0.11672811417056941</c:v>
                </c:pt>
                <c:pt idx="12">
                  <c:v>0.15593706220437825</c:v>
                </c:pt>
                <c:pt idx="13">
                  <c:v>0.16781420279554607</c:v>
                </c:pt>
                <c:pt idx="14">
                  <c:v>0.20296059081105811</c:v>
                </c:pt>
                <c:pt idx="15">
                  <c:v>0.16463430904287962</c:v>
                </c:pt>
                <c:pt idx="16">
                  <c:v>0.15123625500540266</c:v>
                </c:pt>
                <c:pt idx="17">
                  <c:v>0.17094081371737985</c:v>
                </c:pt>
                <c:pt idx="18">
                  <c:v>0.17159464240586303</c:v>
                </c:pt>
                <c:pt idx="19">
                  <c:v>0.15457698319656116</c:v>
                </c:pt>
                <c:pt idx="20">
                  <c:v>0.14270618910388363</c:v>
                </c:pt>
                <c:pt idx="21">
                  <c:v>0.11409532598664568</c:v>
                </c:pt>
                <c:pt idx="22">
                  <c:v>0.14447230237948816</c:v>
                </c:pt>
                <c:pt idx="23">
                  <c:v>0.14138312962711075</c:v>
                </c:pt>
                <c:pt idx="24">
                  <c:v>9.9419334588826111E-2</c:v>
                </c:pt>
              </c:numCache>
            </c:numRef>
          </c:val>
          <c:smooth val="0"/>
          <c:extLst>
            <c:ext xmlns:c16="http://schemas.microsoft.com/office/drawing/2014/chart" uri="{C3380CC4-5D6E-409C-BE32-E72D297353CC}">
              <c16:uniqueId val="{0000000F-4D09-AF43-BBC6-6FD00A97BEFE}"/>
            </c:ext>
          </c:extLst>
        </c:ser>
        <c:dLbls>
          <c:dLblPos val="l"/>
          <c:showLegendKey val="0"/>
          <c:showVal val="1"/>
          <c:showCatName val="0"/>
          <c:showSerName val="0"/>
          <c:showPercent val="0"/>
          <c:showBubbleSize val="0"/>
        </c:dLbls>
        <c:smooth val="0"/>
        <c:axId val="242810591"/>
        <c:axId val="650387551"/>
      </c:lineChart>
      <c:catAx>
        <c:axId val="242810591"/>
        <c:scaling>
          <c:orientation val="minMax"/>
        </c:scaling>
        <c:delete val="0"/>
        <c:axPos val="b"/>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650387551"/>
        <c:crosses val="autoZero"/>
        <c:auto val="1"/>
        <c:lblAlgn val="ctr"/>
        <c:lblOffset val="100"/>
        <c:noMultiLvlLbl val="0"/>
      </c:catAx>
      <c:valAx>
        <c:axId val="650387551"/>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4281059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svg"/><Relationship Id="rId1" Type="http://schemas.openxmlformats.org/officeDocument/2006/relationships/image" Target="../media/image11.png"/><Relationship Id="rId4" Type="http://schemas.openxmlformats.org/officeDocument/2006/relationships/image" Target="../media/image14.svg"/></Relationships>
</file>

<file path=ppt/diagrams/_rels/drawing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svg"/><Relationship Id="rId1" Type="http://schemas.openxmlformats.org/officeDocument/2006/relationships/image" Target="../media/image11.png"/><Relationship Id="rId4" Type="http://schemas.openxmlformats.org/officeDocument/2006/relationships/image" Target="../media/image14.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SchemeForSuggestions">
  <dgm:title val="Color Scheme for Suggestions"/>
  <dgm:desc val="Color Scheme for Suggestions"/>
  <dgm:catLst>
    <dgm:cat type="Other" pri="2"/>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bg1">
        <a:lumMod val="95000"/>
      </a:schemeClr>
    </dgm:fillClrLst>
    <dgm:linClrLst>
      <a:schemeClr val="bg1">
        <a:lumMod val="95000"/>
      </a:schemeClr>
    </dgm:linClrLst>
    <dgm:effectClrLst/>
    <dgm:txLinClrLst/>
    <dgm:txFillClrLst meth="repeat">
      <a:schemeClr val="tx1">
        <a:lumMod val="75000"/>
        <a:lumOff val="25000"/>
      </a:schemeClr>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F6A3279-8ADA-5848-8E72-7D6AEFD6C319}" type="doc">
      <dgm:prSet loTypeId="urn:microsoft.com/office/officeart/2008/layout/RadialCluster" loCatId="" qsTypeId="urn:microsoft.com/office/officeart/2005/8/quickstyle/simple4" qsCatId="simple" csTypeId="urn:microsoft.com/office/officeart/2005/8/colors/accent1_2" csCatId="accent1" phldr="1"/>
      <dgm:spPr/>
      <dgm:t>
        <a:bodyPr/>
        <a:lstStyle/>
        <a:p>
          <a:endParaRPr lang="en-US"/>
        </a:p>
      </dgm:t>
    </dgm:pt>
    <dgm:pt modelId="{3456E9A0-8CCE-AF43-BEF5-3C6729D52A35}">
      <dgm:prSet phldrT="[Text]"/>
      <dgm:spPr>
        <a:solidFill>
          <a:schemeClr val="accent1"/>
        </a:solidFill>
      </dgm:spPr>
      <dgm:t>
        <a:bodyPr/>
        <a:lstStyle/>
        <a:p>
          <a:r>
            <a:rPr lang="en-US" b="1" dirty="0"/>
            <a:t>Clearinghouse: </a:t>
          </a:r>
          <a:r>
            <a:rPr lang="en-US" dirty="0"/>
            <a:t>Claims dispatched and processed for payment</a:t>
          </a:r>
        </a:p>
      </dgm:t>
    </dgm:pt>
    <dgm:pt modelId="{CF09E5C7-8468-1640-93C6-FFE030E67621}" type="parTrans" cxnId="{606DEFC2-8CBB-4D48-A6C0-B788211107C3}">
      <dgm:prSet/>
      <dgm:spPr/>
      <dgm:t>
        <a:bodyPr/>
        <a:lstStyle/>
        <a:p>
          <a:endParaRPr lang="en-US"/>
        </a:p>
      </dgm:t>
    </dgm:pt>
    <dgm:pt modelId="{D497076D-7CFE-7E45-903F-B0E870838523}" type="sibTrans" cxnId="{606DEFC2-8CBB-4D48-A6C0-B788211107C3}">
      <dgm:prSet/>
      <dgm:spPr/>
      <dgm:t>
        <a:bodyPr/>
        <a:lstStyle/>
        <a:p>
          <a:endParaRPr lang="en-US"/>
        </a:p>
      </dgm:t>
    </dgm:pt>
    <dgm:pt modelId="{F542EFB9-3347-584E-BCE1-67503C5433DA}">
      <dgm:prSet phldrT="[Text]"/>
      <dgm:spPr>
        <a:solidFill>
          <a:schemeClr val="accent1"/>
        </a:solidFill>
      </dgm:spPr>
      <dgm:t>
        <a:bodyPr/>
        <a:lstStyle/>
        <a:p>
          <a:r>
            <a:rPr lang="en-US" b="1" dirty="0"/>
            <a:t>Payer: </a:t>
          </a:r>
          <a:r>
            <a:rPr lang="en-US" dirty="0"/>
            <a:t>Claims Adjudicated</a:t>
          </a:r>
        </a:p>
      </dgm:t>
    </dgm:pt>
    <dgm:pt modelId="{A112EE9D-9FA7-7A46-9C2C-77AAC1D646A0}" type="parTrans" cxnId="{85B0803C-DF49-284B-9C41-B719069FCE0C}">
      <dgm:prSet/>
      <dgm:spPr/>
      <dgm:t>
        <a:bodyPr/>
        <a:lstStyle/>
        <a:p>
          <a:endParaRPr lang="en-US"/>
        </a:p>
      </dgm:t>
    </dgm:pt>
    <dgm:pt modelId="{FEF82D6B-3760-9945-84A0-C098396A13C9}" type="sibTrans" cxnId="{85B0803C-DF49-284B-9C41-B719069FCE0C}">
      <dgm:prSet/>
      <dgm:spPr/>
      <dgm:t>
        <a:bodyPr/>
        <a:lstStyle/>
        <a:p>
          <a:endParaRPr lang="en-US"/>
        </a:p>
      </dgm:t>
    </dgm:pt>
    <dgm:pt modelId="{68ED5D1A-A10E-8746-92BF-9F0934168C27}">
      <dgm:prSet phldrT="[Text]" custT="1"/>
      <dgm:spPr>
        <a:solidFill>
          <a:schemeClr val="accent1"/>
        </a:solidFill>
      </dgm:spPr>
      <dgm:t>
        <a:bodyPr/>
        <a:lstStyle/>
        <a:p>
          <a:r>
            <a:rPr lang="en-US" sz="1200" b="1" dirty="0"/>
            <a:t>Practice: </a:t>
          </a:r>
        </a:p>
        <a:p>
          <a:r>
            <a:rPr lang="en-US" sz="1200" b="1" dirty="0"/>
            <a:t>Inbound Remittance </a:t>
          </a:r>
        </a:p>
        <a:p>
          <a:r>
            <a:rPr lang="en-US" sz="1200" dirty="0"/>
            <a:t>ANSI 835</a:t>
          </a:r>
        </a:p>
      </dgm:t>
    </dgm:pt>
    <dgm:pt modelId="{24D0171A-61AA-1843-B3DC-D69325D74D3F}" type="parTrans" cxnId="{C1F7A100-3DE7-B644-93F3-625FDD8B1BAF}">
      <dgm:prSet/>
      <dgm:spPr/>
      <dgm:t>
        <a:bodyPr/>
        <a:lstStyle/>
        <a:p>
          <a:endParaRPr lang="en-US"/>
        </a:p>
      </dgm:t>
    </dgm:pt>
    <dgm:pt modelId="{6ADE1715-7F5C-8C4E-840D-1EA89041A84A}" type="sibTrans" cxnId="{C1F7A100-3DE7-B644-93F3-625FDD8B1BAF}">
      <dgm:prSet/>
      <dgm:spPr/>
      <dgm:t>
        <a:bodyPr/>
        <a:lstStyle/>
        <a:p>
          <a:endParaRPr lang="en-US"/>
        </a:p>
      </dgm:t>
    </dgm:pt>
    <dgm:pt modelId="{EE0A536F-7F34-A943-8562-5CEB33B75CAE}">
      <dgm:prSet phldrT="[Text]" custT="1"/>
      <dgm:spPr>
        <a:solidFill>
          <a:schemeClr val="accent1"/>
        </a:solidFill>
      </dgm:spPr>
      <dgm:t>
        <a:bodyPr/>
        <a:lstStyle/>
        <a:p>
          <a:r>
            <a:rPr lang="en-US" sz="1300" b="1" dirty="0"/>
            <a:t>Provider: </a:t>
          </a:r>
          <a:r>
            <a:rPr lang="en-US" sz="1300" dirty="0"/>
            <a:t>Outbound Claim  ANSI 837</a:t>
          </a:r>
        </a:p>
      </dgm:t>
    </dgm:pt>
    <dgm:pt modelId="{0FAA986F-2664-894A-BF06-0FB7F3154E47}" type="parTrans" cxnId="{48E9A8B5-FFFB-A743-BB2B-3CC33865813D}">
      <dgm:prSet/>
      <dgm:spPr/>
      <dgm:t>
        <a:bodyPr/>
        <a:lstStyle/>
        <a:p>
          <a:endParaRPr lang="en-US"/>
        </a:p>
      </dgm:t>
    </dgm:pt>
    <dgm:pt modelId="{5F34FF41-3BBB-C84F-98AE-15692E42EE50}" type="sibTrans" cxnId="{48E9A8B5-FFFB-A743-BB2B-3CC33865813D}">
      <dgm:prSet/>
      <dgm:spPr/>
      <dgm:t>
        <a:bodyPr/>
        <a:lstStyle/>
        <a:p>
          <a:endParaRPr lang="en-US"/>
        </a:p>
      </dgm:t>
    </dgm:pt>
    <dgm:pt modelId="{B69C31E2-D480-BB47-99C8-D86ED5FAEB0C}" type="pres">
      <dgm:prSet presAssocID="{9F6A3279-8ADA-5848-8E72-7D6AEFD6C319}" presName="Name0" presStyleCnt="0">
        <dgm:presLayoutVars>
          <dgm:chMax val="1"/>
          <dgm:chPref val="1"/>
          <dgm:dir/>
          <dgm:animOne val="branch"/>
          <dgm:animLvl val="lvl"/>
        </dgm:presLayoutVars>
      </dgm:prSet>
      <dgm:spPr/>
    </dgm:pt>
    <dgm:pt modelId="{65D368B0-95CB-FC4A-804A-35348EE38E72}" type="pres">
      <dgm:prSet presAssocID="{3456E9A0-8CCE-AF43-BEF5-3C6729D52A35}" presName="singleCycle" presStyleCnt="0"/>
      <dgm:spPr/>
    </dgm:pt>
    <dgm:pt modelId="{8F97761D-590E-9C46-965E-A84F1F217F08}" type="pres">
      <dgm:prSet presAssocID="{3456E9A0-8CCE-AF43-BEF5-3C6729D52A35}" presName="singleCenter" presStyleLbl="node1" presStyleIdx="0" presStyleCnt="4">
        <dgm:presLayoutVars>
          <dgm:chMax val="7"/>
          <dgm:chPref val="7"/>
        </dgm:presLayoutVars>
      </dgm:prSet>
      <dgm:spPr/>
    </dgm:pt>
    <dgm:pt modelId="{AE0C966F-8EC9-DF49-ABB0-D2F537561657}" type="pres">
      <dgm:prSet presAssocID="{A112EE9D-9FA7-7A46-9C2C-77AAC1D646A0}" presName="Name56" presStyleLbl="parChTrans1D2" presStyleIdx="0" presStyleCnt="3"/>
      <dgm:spPr/>
    </dgm:pt>
    <dgm:pt modelId="{9EAC240A-BB1F-5845-ADC0-A8FC83A386EE}" type="pres">
      <dgm:prSet presAssocID="{F542EFB9-3347-584E-BCE1-67503C5433DA}" presName="text0" presStyleLbl="node1" presStyleIdx="1" presStyleCnt="4" custScaleX="149254" custScaleY="119380">
        <dgm:presLayoutVars>
          <dgm:bulletEnabled val="1"/>
        </dgm:presLayoutVars>
      </dgm:prSet>
      <dgm:spPr/>
    </dgm:pt>
    <dgm:pt modelId="{E89F46B1-834E-6240-B4D4-281D6106F235}" type="pres">
      <dgm:prSet presAssocID="{24D0171A-61AA-1843-B3DC-D69325D74D3F}" presName="Name56" presStyleLbl="parChTrans1D2" presStyleIdx="1" presStyleCnt="3"/>
      <dgm:spPr/>
    </dgm:pt>
    <dgm:pt modelId="{A033DCF5-1A56-ED43-8002-DC6DD2FD5EFC}" type="pres">
      <dgm:prSet presAssocID="{68ED5D1A-A10E-8746-92BF-9F0934168C27}" presName="text0" presStyleLbl="node1" presStyleIdx="2" presStyleCnt="4" custScaleX="155780" custScaleY="108582">
        <dgm:presLayoutVars>
          <dgm:bulletEnabled val="1"/>
        </dgm:presLayoutVars>
      </dgm:prSet>
      <dgm:spPr/>
    </dgm:pt>
    <dgm:pt modelId="{7BF8905C-1EF1-B143-84DF-658C0A8F9091}" type="pres">
      <dgm:prSet presAssocID="{0FAA986F-2664-894A-BF06-0FB7F3154E47}" presName="Name56" presStyleLbl="parChTrans1D2" presStyleIdx="2" presStyleCnt="3"/>
      <dgm:spPr/>
    </dgm:pt>
    <dgm:pt modelId="{2A6B3703-4AAE-5547-86AD-28F84B4BA0AC}" type="pres">
      <dgm:prSet presAssocID="{EE0A536F-7F34-A943-8562-5CEB33B75CAE}" presName="text0" presStyleLbl="node1" presStyleIdx="3" presStyleCnt="4" custScaleX="155597" custScaleY="108117">
        <dgm:presLayoutVars>
          <dgm:bulletEnabled val="1"/>
        </dgm:presLayoutVars>
      </dgm:prSet>
      <dgm:spPr/>
    </dgm:pt>
  </dgm:ptLst>
  <dgm:cxnLst>
    <dgm:cxn modelId="{C1F7A100-3DE7-B644-93F3-625FDD8B1BAF}" srcId="{3456E9A0-8CCE-AF43-BEF5-3C6729D52A35}" destId="{68ED5D1A-A10E-8746-92BF-9F0934168C27}" srcOrd="1" destOrd="0" parTransId="{24D0171A-61AA-1843-B3DC-D69325D74D3F}" sibTransId="{6ADE1715-7F5C-8C4E-840D-1EA89041A84A}"/>
    <dgm:cxn modelId="{9563951A-BE97-D648-831A-EE084070C318}" type="presOf" srcId="{68ED5D1A-A10E-8746-92BF-9F0934168C27}" destId="{A033DCF5-1A56-ED43-8002-DC6DD2FD5EFC}" srcOrd="0" destOrd="0" presId="urn:microsoft.com/office/officeart/2008/layout/RadialCluster"/>
    <dgm:cxn modelId="{85B0803C-DF49-284B-9C41-B719069FCE0C}" srcId="{3456E9A0-8CCE-AF43-BEF5-3C6729D52A35}" destId="{F542EFB9-3347-584E-BCE1-67503C5433DA}" srcOrd="0" destOrd="0" parTransId="{A112EE9D-9FA7-7A46-9C2C-77AAC1D646A0}" sibTransId="{FEF82D6B-3760-9945-84A0-C098396A13C9}"/>
    <dgm:cxn modelId="{507F748E-994A-0141-BAB6-4FDD277929F9}" type="presOf" srcId="{A112EE9D-9FA7-7A46-9C2C-77AAC1D646A0}" destId="{AE0C966F-8EC9-DF49-ABB0-D2F537561657}" srcOrd="0" destOrd="0" presId="urn:microsoft.com/office/officeart/2008/layout/RadialCluster"/>
    <dgm:cxn modelId="{A8C551AA-D6AB-094F-8499-155A0CA4A99D}" type="presOf" srcId="{EE0A536F-7F34-A943-8562-5CEB33B75CAE}" destId="{2A6B3703-4AAE-5547-86AD-28F84B4BA0AC}" srcOrd="0" destOrd="0" presId="urn:microsoft.com/office/officeart/2008/layout/RadialCluster"/>
    <dgm:cxn modelId="{48E9A8B5-FFFB-A743-BB2B-3CC33865813D}" srcId="{3456E9A0-8CCE-AF43-BEF5-3C6729D52A35}" destId="{EE0A536F-7F34-A943-8562-5CEB33B75CAE}" srcOrd="2" destOrd="0" parTransId="{0FAA986F-2664-894A-BF06-0FB7F3154E47}" sibTransId="{5F34FF41-3BBB-C84F-98AE-15692E42EE50}"/>
    <dgm:cxn modelId="{E927E6BD-85E1-E444-8740-F179BCE58599}" type="presOf" srcId="{F542EFB9-3347-584E-BCE1-67503C5433DA}" destId="{9EAC240A-BB1F-5845-ADC0-A8FC83A386EE}" srcOrd="0" destOrd="0" presId="urn:microsoft.com/office/officeart/2008/layout/RadialCluster"/>
    <dgm:cxn modelId="{43353AC1-7908-5A4D-8E51-54FAF3850C17}" type="presOf" srcId="{0FAA986F-2664-894A-BF06-0FB7F3154E47}" destId="{7BF8905C-1EF1-B143-84DF-658C0A8F9091}" srcOrd="0" destOrd="0" presId="urn:microsoft.com/office/officeart/2008/layout/RadialCluster"/>
    <dgm:cxn modelId="{606DEFC2-8CBB-4D48-A6C0-B788211107C3}" srcId="{9F6A3279-8ADA-5848-8E72-7D6AEFD6C319}" destId="{3456E9A0-8CCE-AF43-BEF5-3C6729D52A35}" srcOrd="0" destOrd="0" parTransId="{CF09E5C7-8468-1640-93C6-FFE030E67621}" sibTransId="{D497076D-7CFE-7E45-903F-B0E870838523}"/>
    <dgm:cxn modelId="{B8AE20EC-0C7A-0D49-A625-2FC4EE85A80A}" type="presOf" srcId="{3456E9A0-8CCE-AF43-BEF5-3C6729D52A35}" destId="{8F97761D-590E-9C46-965E-A84F1F217F08}" srcOrd="0" destOrd="0" presId="urn:microsoft.com/office/officeart/2008/layout/RadialCluster"/>
    <dgm:cxn modelId="{245346EF-FBA8-E64D-9A6C-63368C1A28EE}" type="presOf" srcId="{24D0171A-61AA-1843-B3DC-D69325D74D3F}" destId="{E89F46B1-834E-6240-B4D4-281D6106F235}" srcOrd="0" destOrd="0" presId="urn:microsoft.com/office/officeart/2008/layout/RadialCluster"/>
    <dgm:cxn modelId="{FE6C2BF0-F287-6A4B-9180-B418198870A3}" type="presOf" srcId="{9F6A3279-8ADA-5848-8E72-7D6AEFD6C319}" destId="{B69C31E2-D480-BB47-99C8-D86ED5FAEB0C}" srcOrd="0" destOrd="0" presId="urn:microsoft.com/office/officeart/2008/layout/RadialCluster"/>
    <dgm:cxn modelId="{8869272C-040E-4447-A5D2-7BDC0EE89A6A}" type="presParOf" srcId="{B69C31E2-D480-BB47-99C8-D86ED5FAEB0C}" destId="{65D368B0-95CB-FC4A-804A-35348EE38E72}" srcOrd="0" destOrd="0" presId="urn:microsoft.com/office/officeart/2008/layout/RadialCluster"/>
    <dgm:cxn modelId="{75516AE6-6315-D648-AA0B-3CAA0D325E4D}" type="presParOf" srcId="{65D368B0-95CB-FC4A-804A-35348EE38E72}" destId="{8F97761D-590E-9C46-965E-A84F1F217F08}" srcOrd="0" destOrd="0" presId="urn:microsoft.com/office/officeart/2008/layout/RadialCluster"/>
    <dgm:cxn modelId="{7CF20999-47E2-C545-B08A-88F6C9DCB604}" type="presParOf" srcId="{65D368B0-95CB-FC4A-804A-35348EE38E72}" destId="{AE0C966F-8EC9-DF49-ABB0-D2F537561657}" srcOrd="1" destOrd="0" presId="urn:microsoft.com/office/officeart/2008/layout/RadialCluster"/>
    <dgm:cxn modelId="{95C63307-4C80-A44D-88A1-9BBB8C151305}" type="presParOf" srcId="{65D368B0-95CB-FC4A-804A-35348EE38E72}" destId="{9EAC240A-BB1F-5845-ADC0-A8FC83A386EE}" srcOrd="2" destOrd="0" presId="urn:microsoft.com/office/officeart/2008/layout/RadialCluster"/>
    <dgm:cxn modelId="{92058357-FCCF-8749-9875-AFD4914D6D4C}" type="presParOf" srcId="{65D368B0-95CB-FC4A-804A-35348EE38E72}" destId="{E89F46B1-834E-6240-B4D4-281D6106F235}" srcOrd="3" destOrd="0" presId="urn:microsoft.com/office/officeart/2008/layout/RadialCluster"/>
    <dgm:cxn modelId="{631E9FB9-AD94-5B4C-85BC-4EAAE718A5CB}" type="presParOf" srcId="{65D368B0-95CB-FC4A-804A-35348EE38E72}" destId="{A033DCF5-1A56-ED43-8002-DC6DD2FD5EFC}" srcOrd="4" destOrd="0" presId="urn:microsoft.com/office/officeart/2008/layout/RadialCluster"/>
    <dgm:cxn modelId="{F123028A-2D94-044E-A538-9BCE793A6F64}" type="presParOf" srcId="{65D368B0-95CB-FC4A-804A-35348EE38E72}" destId="{7BF8905C-1EF1-B143-84DF-658C0A8F9091}" srcOrd="5" destOrd="0" presId="urn:microsoft.com/office/officeart/2008/layout/RadialCluster"/>
    <dgm:cxn modelId="{A7D9D2AE-EDEA-4245-A357-FBCA3367288D}" type="presParOf" srcId="{65D368B0-95CB-FC4A-804A-35348EE38E72}" destId="{2A6B3703-4AAE-5547-86AD-28F84B4BA0AC}" srcOrd="6" destOrd="0" presId="urn:microsoft.com/office/officeart/2008/layout/RadialCluster"/>
  </dgm:cxnLst>
  <dgm:bg>
    <a:effectLst>
      <a:outerShdw blurRad="50800" dist="50800" dir="5400000" algn="ctr" rotWithShape="0">
        <a:srgbClr val="00B050"/>
      </a:outerShdw>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37A1094-2B38-4189-8813-3212C8F7A46F}" type="doc">
      <dgm:prSet loTypeId="urn:microsoft.com/office/officeart/2005/8/layout/default" loCatId="list" qsTypeId="urn:microsoft.com/office/officeart/2005/8/quickstyle/simple1" qsCatId="simple" csTypeId="urn:microsoft.com/office/officeart/2005/8/colors/colorful1" csCatId="colorful"/>
      <dgm:spPr/>
      <dgm:t>
        <a:bodyPr/>
        <a:lstStyle/>
        <a:p>
          <a:endParaRPr lang="en-US"/>
        </a:p>
      </dgm:t>
    </dgm:pt>
    <dgm:pt modelId="{8CDA6DA8-B97E-4677-856D-8B073780DF13}">
      <dgm:prSet/>
      <dgm:spPr/>
      <dgm:t>
        <a:bodyPr/>
        <a:lstStyle/>
        <a:p>
          <a:r>
            <a:rPr lang="en-US"/>
            <a:t>Denials (both current and long term)</a:t>
          </a:r>
        </a:p>
      </dgm:t>
    </dgm:pt>
    <dgm:pt modelId="{2E488BD1-B509-42CC-8D7E-0A77C18D5F98}" type="parTrans" cxnId="{44B64F96-47CC-431B-BD41-50F1E2B71022}">
      <dgm:prSet/>
      <dgm:spPr/>
      <dgm:t>
        <a:bodyPr/>
        <a:lstStyle/>
        <a:p>
          <a:endParaRPr lang="en-US"/>
        </a:p>
      </dgm:t>
    </dgm:pt>
    <dgm:pt modelId="{3717B5B2-EC72-4B17-8EFC-04C502E4FE1A}" type="sibTrans" cxnId="{44B64F96-47CC-431B-BD41-50F1E2B71022}">
      <dgm:prSet/>
      <dgm:spPr/>
      <dgm:t>
        <a:bodyPr/>
        <a:lstStyle/>
        <a:p>
          <a:endParaRPr lang="en-US"/>
        </a:p>
      </dgm:t>
    </dgm:pt>
    <dgm:pt modelId="{56C9D2DB-BFA6-420A-90B0-F6E12690CEC9}">
      <dgm:prSet/>
      <dgm:spPr/>
      <dgm:t>
        <a:bodyPr/>
        <a:lstStyle/>
        <a:p>
          <a:r>
            <a:rPr lang="en-US"/>
            <a:t>Days to Payment</a:t>
          </a:r>
        </a:p>
      </dgm:t>
    </dgm:pt>
    <dgm:pt modelId="{60EE91E8-E4E8-4C63-9F02-BFF4FE8A0382}" type="parTrans" cxnId="{330C04BF-8421-4AA8-AB96-C483587B7D9D}">
      <dgm:prSet/>
      <dgm:spPr/>
      <dgm:t>
        <a:bodyPr/>
        <a:lstStyle/>
        <a:p>
          <a:endParaRPr lang="en-US"/>
        </a:p>
      </dgm:t>
    </dgm:pt>
    <dgm:pt modelId="{28F6F81B-2EDC-494D-A06B-0AA40F426DCF}" type="sibTrans" cxnId="{330C04BF-8421-4AA8-AB96-C483587B7D9D}">
      <dgm:prSet/>
      <dgm:spPr/>
      <dgm:t>
        <a:bodyPr/>
        <a:lstStyle/>
        <a:p>
          <a:endParaRPr lang="en-US"/>
        </a:p>
      </dgm:t>
    </dgm:pt>
    <dgm:pt modelId="{9F32EE2D-6736-4B72-A34B-26042B9E7B72}">
      <dgm:prSet/>
      <dgm:spPr/>
      <dgm:t>
        <a:bodyPr/>
        <a:lstStyle/>
        <a:p>
          <a:r>
            <a:rPr lang="en-US"/>
            <a:t>Days to File</a:t>
          </a:r>
        </a:p>
      </dgm:t>
    </dgm:pt>
    <dgm:pt modelId="{9D24F94B-0604-4AF5-9FD3-F21A0360B98A}" type="parTrans" cxnId="{CA8EE620-3CD7-47CC-AE8C-8D7207792DEE}">
      <dgm:prSet/>
      <dgm:spPr/>
      <dgm:t>
        <a:bodyPr/>
        <a:lstStyle/>
        <a:p>
          <a:endParaRPr lang="en-US"/>
        </a:p>
      </dgm:t>
    </dgm:pt>
    <dgm:pt modelId="{718BAB41-8ECD-4487-AC33-A8400615E8B6}" type="sibTrans" cxnId="{CA8EE620-3CD7-47CC-AE8C-8D7207792DEE}">
      <dgm:prSet/>
      <dgm:spPr/>
      <dgm:t>
        <a:bodyPr/>
        <a:lstStyle/>
        <a:p>
          <a:endParaRPr lang="en-US"/>
        </a:p>
      </dgm:t>
    </dgm:pt>
    <dgm:pt modelId="{5C38656A-6727-48E4-81A2-81DC6A4014F2}">
      <dgm:prSet/>
      <dgm:spPr/>
      <dgm:t>
        <a:bodyPr/>
        <a:lstStyle/>
        <a:p>
          <a:r>
            <a:rPr lang="en-US"/>
            <a:t>Reasons for Denial</a:t>
          </a:r>
        </a:p>
      </dgm:t>
    </dgm:pt>
    <dgm:pt modelId="{69005C9F-9508-4AE7-B8BB-76406CDFFC38}" type="parTrans" cxnId="{1B3242A0-61CC-4DBE-A184-12BDA14B5818}">
      <dgm:prSet/>
      <dgm:spPr/>
      <dgm:t>
        <a:bodyPr/>
        <a:lstStyle/>
        <a:p>
          <a:endParaRPr lang="en-US"/>
        </a:p>
      </dgm:t>
    </dgm:pt>
    <dgm:pt modelId="{9547FE74-D135-4B76-A9FD-87B7353E69F6}" type="sibTrans" cxnId="{1B3242A0-61CC-4DBE-A184-12BDA14B5818}">
      <dgm:prSet/>
      <dgm:spPr/>
      <dgm:t>
        <a:bodyPr/>
        <a:lstStyle/>
        <a:p>
          <a:endParaRPr lang="en-US"/>
        </a:p>
      </dgm:t>
    </dgm:pt>
    <dgm:pt modelId="{F81F2463-FF8F-4CDE-B5D9-7220C0A98598}">
      <dgm:prSet/>
      <dgm:spPr/>
      <dgm:t>
        <a:bodyPr/>
        <a:lstStyle/>
        <a:p>
          <a:r>
            <a:rPr lang="en-US"/>
            <a:t>Clean Claims</a:t>
          </a:r>
        </a:p>
      </dgm:t>
    </dgm:pt>
    <dgm:pt modelId="{D484FC35-EE66-4844-8B2D-7A087C855AF7}" type="parTrans" cxnId="{33EC3042-B4B0-406E-AA8D-E007C77155EC}">
      <dgm:prSet/>
      <dgm:spPr/>
      <dgm:t>
        <a:bodyPr/>
        <a:lstStyle/>
        <a:p>
          <a:endParaRPr lang="en-US"/>
        </a:p>
      </dgm:t>
    </dgm:pt>
    <dgm:pt modelId="{C4883EF3-4EFD-48C7-8E6D-0EF377A08A89}" type="sibTrans" cxnId="{33EC3042-B4B0-406E-AA8D-E007C77155EC}">
      <dgm:prSet/>
      <dgm:spPr/>
      <dgm:t>
        <a:bodyPr/>
        <a:lstStyle/>
        <a:p>
          <a:endParaRPr lang="en-US"/>
        </a:p>
      </dgm:t>
    </dgm:pt>
    <dgm:pt modelId="{13F9B34E-1F5F-419B-AF23-331061C36BF7}">
      <dgm:prSet/>
      <dgm:spPr/>
      <dgm:t>
        <a:bodyPr/>
        <a:lstStyle/>
        <a:p>
          <a:r>
            <a:rPr lang="en-US"/>
            <a:t>Unpaid Claims</a:t>
          </a:r>
        </a:p>
      </dgm:t>
    </dgm:pt>
    <dgm:pt modelId="{45CC1553-4BEB-44EC-A121-1BFEBA83D93F}" type="parTrans" cxnId="{BCB6D325-8355-4E48-A8F5-EF769E395EAB}">
      <dgm:prSet/>
      <dgm:spPr/>
      <dgm:t>
        <a:bodyPr/>
        <a:lstStyle/>
        <a:p>
          <a:endParaRPr lang="en-US"/>
        </a:p>
      </dgm:t>
    </dgm:pt>
    <dgm:pt modelId="{77026F66-B3D8-4F4F-AE78-1D57F3749390}" type="sibTrans" cxnId="{BCB6D325-8355-4E48-A8F5-EF769E395EAB}">
      <dgm:prSet/>
      <dgm:spPr/>
      <dgm:t>
        <a:bodyPr/>
        <a:lstStyle/>
        <a:p>
          <a:endParaRPr lang="en-US"/>
        </a:p>
      </dgm:t>
    </dgm:pt>
    <dgm:pt modelId="{010C4324-A84F-46FF-B1EA-AD5B07CE897B}" type="pres">
      <dgm:prSet presAssocID="{637A1094-2B38-4189-8813-3212C8F7A46F}" presName="diagram" presStyleCnt="0">
        <dgm:presLayoutVars>
          <dgm:dir/>
          <dgm:resizeHandles val="exact"/>
        </dgm:presLayoutVars>
      </dgm:prSet>
      <dgm:spPr/>
    </dgm:pt>
    <dgm:pt modelId="{D238DEB4-C608-4EA9-92AA-C2AE765E8A5A}" type="pres">
      <dgm:prSet presAssocID="{8CDA6DA8-B97E-4677-856D-8B073780DF13}" presName="node" presStyleLbl="node1" presStyleIdx="0" presStyleCnt="6">
        <dgm:presLayoutVars>
          <dgm:bulletEnabled val="1"/>
        </dgm:presLayoutVars>
      </dgm:prSet>
      <dgm:spPr/>
    </dgm:pt>
    <dgm:pt modelId="{53DBAD15-45C4-4115-8FCA-8E09E42D1D6D}" type="pres">
      <dgm:prSet presAssocID="{3717B5B2-EC72-4B17-8EFC-04C502E4FE1A}" presName="sibTrans" presStyleCnt="0"/>
      <dgm:spPr/>
    </dgm:pt>
    <dgm:pt modelId="{FE81EE08-549C-4891-952E-0673E185CC7B}" type="pres">
      <dgm:prSet presAssocID="{56C9D2DB-BFA6-420A-90B0-F6E12690CEC9}" presName="node" presStyleLbl="node1" presStyleIdx="1" presStyleCnt="6">
        <dgm:presLayoutVars>
          <dgm:bulletEnabled val="1"/>
        </dgm:presLayoutVars>
      </dgm:prSet>
      <dgm:spPr/>
    </dgm:pt>
    <dgm:pt modelId="{2118D115-6C43-419A-9A5D-BECB9DF0CC0A}" type="pres">
      <dgm:prSet presAssocID="{28F6F81B-2EDC-494D-A06B-0AA40F426DCF}" presName="sibTrans" presStyleCnt="0"/>
      <dgm:spPr/>
    </dgm:pt>
    <dgm:pt modelId="{305CD4E1-5C9B-4E1E-BC4E-E4365A3B1DE4}" type="pres">
      <dgm:prSet presAssocID="{9F32EE2D-6736-4B72-A34B-26042B9E7B72}" presName="node" presStyleLbl="node1" presStyleIdx="2" presStyleCnt="6">
        <dgm:presLayoutVars>
          <dgm:bulletEnabled val="1"/>
        </dgm:presLayoutVars>
      </dgm:prSet>
      <dgm:spPr/>
    </dgm:pt>
    <dgm:pt modelId="{44C9E021-EB3F-4E4C-A5D0-0A7029150FBD}" type="pres">
      <dgm:prSet presAssocID="{718BAB41-8ECD-4487-AC33-A8400615E8B6}" presName="sibTrans" presStyleCnt="0"/>
      <dgm:spPr/>
    </dgm:pt>
    <dgm:pt modelId="{931B706C-7740-4555-B0AE-1DB52FE7DC3D}" type="pres">
      <dgm:prSet presAssocID="{5C38656A-6727-48E4-81A2-81DC6A4014F2}" presName="node" presStyleLbl="node1" presStyleIdx="3" presStyleCnt="6">
        <dgm:presLayoutVars>
          <dgm:bulletEnabled val="1"/>
        </dgm:presLayoutVars>
      </dgm:prSet>
      <dgm:spPr/>
    </dgm:pt>
    <dgm:pt modelId="{5426E74D-9056-4915-911D-42AA044312E3}" type="pres">
      <dgm:prSet presAssocID="{9547FE74-D135-4B76-A9FD-87B7353E69F6}" presName="sibTrans" presStyleCnt="0"/>
      <dgm:spPr/>
    </dgm:pt>
    <dgm:pt modelId="{4DAF4F71-7D62-45C2-9F46-F782CEC2679C}" type="pres">
      <dgm:prSet presAssocID="{F81F2463-FF8F-4CDE-B5D9-7220C0A98598}" presName="node" presStyleLbl="node1" presStyleIdx="4" presStyleCnt="6">
        <dgm:presLayoutVars>
          <dgm:bulletEnabled val="1"/>
        </dgm:presLayoutVars>
      </dgm:prSet>
      <dgm:spPr/>
    </dgm:pt>
    <dgm:pt modelId="{AF56DF0C-3141-4C63-92F2-B16069CB0758}" type="pres">
      <dgm:prSet presAssocID="{C4883EF3-4EFD-48C7-8E6D-0EF377A08A89}" presName="sibTrans" presStyleCnt="0"/>
      <dgm:spPr/>
    </dgm:pt>
    <dgm:pt modelId="{5E683DDB-8B25-4DB3-9093-1CEFAFD62536}" type="pres">
      <dgm:prSet presAssocID="{13F9B34E-1F5F-419B-AF23-331061C36BF7}" presName="node" presStyleLbl="node1" presStyleIdx="5" presStyleCnt="6">
        <dgm:presLayoutVars>
          <dgm:bulletEnabled val="1"/>
        </dgm:presLayoutVars>
      </dgm:prSet>
      <dgm:spPr/>
    </dgm:pt>
  </dgm:ptLst>
  <dgm:cxnLst>
    <dgm:cxn modelId="{CA8EE620-3CD7-47CC-AE8C-8D7207792DEE}" srcId="{637A1094-2B38-4189-8813-3212C8F7A46F}" destId="{9F32EE2D-6736-4B72-A34B-26042B9E7B72}" srcOrd="2" destOrd="0" parTransId="{9D24F94B-0604-4AF5-9FD3-F21A0360B98A}" sibTransId="{718BAB41-8ECD-4487-AC33-A8400615E8B6}"/>
    <dgm:cxn modelId="{BCB6D325-8355-4E48-A8F5-EF769E395EAB}" srcId="{637A1094-2B38-4189-8813-3212C8F7A46F}" destId="{13F9B34E-1F5F-419B-AF23-331061C36BF7}" srcOrd="5" destOrd="0" parTransId="{45CC1553-4BEB-44EC-A121-1BFEBA83D93F}" sibTransId="{77026F66-B3D8-4F4F-AE78-1D57F3749390}"/>
    <dgm:cxn modelId="{E00FB52A-6B16-4549-84E1-C8B97A3064EA}" type="presOf" srcId="{F81F2463-FF8F-4CDE-B5D9-7220C0A98598}" destId="{4DAF4F71-7D62-45C2-9F46-F782CEC2679C}" srcOrd="0" destOrd="0" presId="urn:microsoft.com/office/officeart/2005/8/layout/default"/>
    <dgm:cxn modelId="{33EC3042-B4B0-406E-AA8D-E007C77155EC}" srcId="{637A1094-2B38-4189-8813-3212C8F7A46F}" destId="{F81F2463-FF8F-4CDE-B5D9-7220C0A98598}" srcOrd="4" destOrd="0" parTransId="{D484FC35-EE66-4844-8B2D-7A087C855AF7}" sibTransId="{C4883EF3-4EFD-48C7-8E6D-0EF377A08A89}"/>
    <dgm:cxn modelId="{06F56F7A-4F3E-4E7F-A342-06D56B4CA127}" type="presOf" srcId="{637A1094-2B38-4189-8813-3212C8F7A46F}" destId="{010C4324-A84F-46FF-B1EA-AD5B07CE897B}" srcOrd="0" destOrd="0" presId="urn:microsoft.com/office/officeart/2005/8/layout/default"/>
    <dgm:cxn modelId="{21A2F586-CD97-4D05-A020-182EF3F9D1F5}" type="presOf" srcId="{56C9D2DB-BFA6-420A-90B0-F6E12690CEC9}" destId="{FE81EE08-549C-4891-952E-0673E185CC7B}" srcOrd="0" destOrd="0" presId="urn:microsoft.com/office/officeart/2005/8/layout/default"/>
    <dgm:cxn modelId="{44B64F96-47CC-431B-BD41-50F1E2B71022}" srcId="{637A1094-2B38-4189-8813-3212C8F7A46F}" destId="{8CDA6DA8-B97E-4677-856D-8B073780DF13}" srcOrd="0" destOrd="0" parTransId="{2E488BD1-B509-42CC-8D7E-0A77C18D5F98}" sibTransId="{3717B5B2-EC72-4B17-8EFC-04C502E4FE1A}"/>
    <dgm:cxn modelId="{1B3242A0-61CC-4DBE-A184-12BDA14B5818}" srcId="{637A1094-2B38-4189-8813-3212C8F7A46F}" destId="{5C38656A-6727-48E4-81A2-81DC6A4014F2}" srcOrd="3" destOrd="0" parTransId="{69005C9F-9508-4AE7-B8BB-76406CDFFC38}" sibTransId="{9547FE74-D135-4B76-A9FD-87B7353E69F6}"/>
    <dgm:cxn modelId="{CE0E0EAF-D7C0-4D99-9CDD-2117CDF3523F}" type="presOf" srcId="{5C38656A-6727-48E4-81A2-81DC6A4014F2}" destId="{931B706C-7740-4555-B0AE-1DB52FE7DC3D}" srcOrd="0" destOrd="0" presId="urn:microsoft.com/office/officeart/2005/8/layout/default"/>
    <dgm:cxn modelId="{330C04BF-8421-4AA8-AB96-C483587B7D9D}" srcId="{637A1094-2B38-4189-8813-3212C8F7A46F}" destId="{56C9D2DB-BFA6-420A-90B0-F6E12690CEC9}" srcOrd="1" destOrd="0" parTransId="{60EE91E8-E4E8-4C63-9F02-BFF4FE8A0382}" sibTransId="{28F6F81B-2EDC-494D-A06B-0AA40F426DCF}"/>
    <dgm:cxn modelId="{8534ECE7-7823-4F03-8C43-2EAADF832B98}" type="presOf" srcId="{8CDA6DA8-B97E-4677-856D-8B073780DF13}" destId="{D238DEB4-C608-4EA9-92AA-C2AE765E8A5A}" srcOrd="0" destOrd="0" presId="urn:microsoft.com/office/officeart/2005/8/layout/default"/>
    <dgm:cxn modelId="{331AA1EB-17F6-4827-AFFD-889FBEB1FA38}" type="presOf" srcId="{9F32EE2D-6736-4B72-A34B-26042B9E7B72}" destId="{305CD4E1-5C9B-4E1E-BC4E-E4365A3B1DE4}" srcOrd="0" destOrd="0" presId="urn:microsoft.com/office/officeart/2005/8/layout/default"/>
    <dgm:cxn modelId="{9FE9F8FC-388E-4CF8-86CC-D3C5656C11AA}" type="presOf" srcId="{13F9B34E-1F5F-419B-AF23-331061C36BF7}" destId="{5E683DDB-8B25-4DB3-9093-1CEFAFD62536}" srcOrd="0" destOrd="0" presId="urn:microsoft.com/office/officeart/2005/8/layout/default"/>
    <dgm:cxn modelId="{BF5F2976-116D-414C-8835-BF76B7B80EE7}" type="presParOf" srcId="{010C4324-A84F-46FF-B1EA-AD5B07CE897B}" destId="{D238DEB4-C608-4EA9-92AA-C2AE765E8A5A}" srcOrd="0" destOrd="0" presId="urn:microsoft.com/office/officeart/2005/8/layout/default"/>
    <dgm:cxn modelId="{CB780485-2377-45AD-ADA0-ED2FD98EDBB3}" type="presParOf" srcId="{010C4324-A84F-46FF-B1EA-AD5B07CE897B}" destId="{53DBAD15-45C4-4115-8FCA-8E09E42D1D6D}" srcOrd="1" destOrd="0" presId="urn:microsoft.com/office/officeart/2005/8/layout/default"/>
    <dgm:cxn modelId="{2A6D170F-7513-4E1B-A229-5F83BCBD6EFC}" type="presParOf" srcId="{010C4324-A84F-46FF-B1EA-AD5B07CE897B}" destId="{FE81EE08-549C-4891-952E-0673E185CC7B}" srcOrd="2" destOrd="0" presId="urn:microsoft.com/office/officeart/2005/8/layout/default"/>
    <dgm:cxn modelId="{13B9C5DE-EB12-4FE4-B9D1-F5E90C7029F5}" type="presParOf" srcId="{010C4324-A84F-46FF-B1EA-AD5B07CE897B}" destId="{2118D115-6C43-419A-9A5D-BECB9DF0CC0A}" srcOrd="3" destOrd="0" presId="urn:microsoft.com/office/officeart/2005/8/layout/default"/>
    <dgm:cxn modelId="{B61A0A58-66B7-4F16-9B24-A77E3A29910B}" type="presParOf" srcId="{010C4324-A84F-46FF-B1EA-AD5B07CE897B}" destId="{305CD4E1-5C9B-4E1E-BC4E-E4365A3B1DE4}" srcOrd="4" destOrd="0" presId="urn:microsoft.com/office/officeart/2005/8/layout/default"/>
    <dgm:cxn modelId="{EE3FDBF7-1D18-4179-9A64-1DF7AC6B8102}" type="presParOf" srcId="{010C4324-A84F-46FF-B1EA-AD5B07CE897B}" destId="{44C9E021-EB3F-4E4C-A5D0-0A7029150FBD}" srcOrd="5" destOrd="0" presId="urn:microsoft.com/office/officeart/2005/8/layout/default"/>
    <dgm:cxn modelId="{11C4A84D-491E-4B4E-99FB-885702527E67}" type="presParOf" srcId="{010C4324-A84F-46FF-B1EA-AD5B07CE897B}" destId="{931B706C-7740-4555-B0AE-1DB52FE7DC3D}" srcOrd="6" destOrd="0" presId="urn:microsoft.com/office/officeart/2005/8/layout/default"/>
    <dgm:cxn modelId="{34F1097B-DEC8-459D-BE78-EB4165284B3A}" type="presParOf" srcId="{010C4324-A84F-46FF-B1EA-AD5B07CE897B}" destId="{5426E74D-9056-4915-911D-42AA044312E3}" srcOrd="7" destOrd="0" presId="urn:microsoft.com/office/officeart/2005/8/layout/default"/>
    <dgm:cxn modelId="{5E0C4E4D-E41B-44E6-B1A2-3A045FA59280}" type="presParOf" srcId="{010C4324-A84F-46FF-B1EA-AD5B07CE897B}" destId="{4DAF4F71-7D62-45C2-9F46-F782CEC2679C}" srcOrd="8" destOrd="0" presId="urn:microsoft.com/office/officeart/2005/8/layout/default"/>
    <dgm:cxn modelId="{8985844D-6997-4C20-B53F-925B49D65A9C}" type="presParOf" srcId="{010C4324-A84F-46FF-B1EA-AD5B07CE897B}" destId="{AF56DF0C-3141-4C63-92F2-B16069CB0758}" srcOrd="9" destOrd="0" presId="urn:microsoft.com/office/officeart/2005/8/layout/default"/>
    <dgm:cxn modelId="{BFA4D0EC-7E20-4BD9-8508-A29E93F4AC75}" type="presParOf" srcId="{010C4324-A84F-46FF-B1EA-AD5B07CE897B}" destId="{5E683DDB-8B25-4DB3-9093-1CEFAFD62536}"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F669AB2-A22B-4364-8B05-57ECEE95DCC9}"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AA6A0D05-A16F-4448-A5F2-4589E31800C7}">
      <dgm:prSet/>
      <dgm:spPr/>
      <dgm:t>
        <a:bodyPr/>
        <a:lstStyle/>
        <a:p>
          <a:pPr>
            <a:lnSpc>
              <a:spcPct val="100000"/>
            </a:lnSpc>
          </a:pPr>
          <a:r>
            <a:rPr lang="en-US" b="0" i="0"/>
            <a:t>Review and update provider contracts: Ensure that provider contracts clearly define the maximum number of hours, days, or units that can be billed within a specific period. Regularly review and update these contracts to align with the services provided and any changes in regulations or payer requirements.</a:t>
          </a:r>
          <a:endParaRPr lang="en-US"/>
        </a:p>
      </dgm:t>
    </dgm:pt>
    <dgm:pt modelId="{7B600C6C-44CD-4022-B07A-9B34142C1F78}" type="parTrans" cxnId="{1E5BAC2C-3B8A-4B22-B654-E2A15419DBCA}">
      <dgm:prSet/>
      <dgm:spPr/>
      <dgm:t>
        <a:bodyPr/>
        <a:lstStyle/>
        <a:p>
          <a:endParaRPr lang="en-US"/>
        </a:p>
      </dgm:t>
    </dgm:pt>
    <dgm:pt modelId="{FDF04484-ADC6-4C53-A5D4-898708D2E518}" type="sibTrans" cxnId="{1E5BAC2C-3B8A-4B22-B654-E2A15419DBCA}">
      <dgm:prSet/>
      <dgm:spPr/>
      <dgm:t>
        <a:bodyPr/>
        <a:lstStyle/>
        <a:p>
          <a:endParaRPr lang="en-US"/>
        </a:p>
      </dgm:t>
    </dgm:pt>
    <dgm:pt modelId="{5664B4FD-51C5-47C0-9D80-D3704831BE48}">
      <dgm:prSet/>
      <dgm:spPr/>
      <dgm:t>
        <a:bodyPr/>
        <a:lstStyle/>
        <a:p>
          <a:pPr>
            <a:lnSpc>
              <a:spcPct val="100000"/>
            </a:lnSpc>
          </a:pPr>
          <a:r>
            <a:rPr lang="en-US" b="0" i="0"/>
            <a:t>Prioritize pre-authorization and referrals: Before providing services that may exceed the contracted limits, ensure that pre-authorization or referrals are obtained from the payer. This step helps to validate the medical necessity and ensures that the services provided will be reimbursed appropriately.</a:t>
          </a:r>
          <a:endParaRPr lang="en-US"/>
        </a:p>
      </dgm:t>
    </dgm:pt>
    <dgm:pt modelId="{D0120BAD-57E4-4830-97E4-ED1B65CA81DE}" type="parTrans" cxnId="{304A5634-9A4E-485F-BFFF-7B8967043408}">
      <dgm:prSet/>
      <dgm:spPr/>
      <dgm:t>
        <a:bodyPr/>
        <a:lstStyle/>
        <a:p>
          <a:endParaRPr lang="en-US"/>
        </a:p>
      </dgm:t>
    </dgm:pt>
    <dgm:pt modelId="{BBEB3473-3F21-440F-B212-6ACECFEE1896}" type="sibTrans" cxnId="{304A5634-9A4E-485F-BFFF-7B8967043408}">
      <dgm:prSet/>
      <dgm:spPr/>
      <dgm:t>
        <a:bodyPr/>
        <a:lstStyle/>
        <a:p>
          <a:endParaRPr lang="en-US"/>
        </a:p>
      </dgm:t>
    </dgm:pt>
    <dgm:pt modelId="{91AE304C-8B0C-49CB-9853-A53DB03E0EED}" type="pres">
      <dgm:prSet presAssocID="{0F669AB2-A22B-4364-8B05-57ECEE95DCC9}" presName="root" presStyleCnt="0">
        <dgm:presLayoutVars>
          <dgm:dir/>
          <dgm:resizeHandles val="exact"/>
        </dgm:presLayoutVars>
      </dgm:prSet>
      <dgm:spPr/>
    </dgm:pt>
    <dgm:pt modelId="{ECA66FE8-7187-4691-B038-FDE154B19FA7}" type="pres">
      <dgm:prSet presAssocID="{AA6A0D05-A16F-4448-A5F2-4589E31800C7}" presName="compNode" presStyleCnt="0"/>
      <dgm:spPr/>
    </dgm:pt>
    <dgm:pt modelId="{0AFA313C-8210-49B6-A0A4-6C573F68F1C8}" type="pres">
      <dgm:prSet presAssocID="{AA6A0D05-A16F-4448-A5F2-4589E31800C7}" presName="bgRect" presStyleLbl="bgShp" presStyleIdx="0" presStyleCnt="2"/>
      <dgm:spPr/>
    </dgm:pt>
    <dgm:pt modelId="{7D75CF92-E668-4EF3-A25A-74FEF0F8D344}" type="pres">
      <dgm:prSet presAssocID="{AA6A0D05-A16F-4448-A5F2-4589E31800C7}"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Contract"/>
        </a:ext>
      </dgm:extLst>
    </dgm:pt>
    <dgm:pt modelId="{4DE3920C-5359-4295-ACDD-D0133FA4F2C7}" type="pres">
      <dgm:prSet presAssocID="{AA6A0D05-A16F-4448-A5F2-4589E31800C7}" presName="spaceRect" presStyleCnt="0"/>
      <dgm:spPr/>
    </dgm:pt>
    <dgm:pt modelId="{59D4D124-5D86-494E-AB5D-26BEAC5A18FB}" type="pres">
      <dgm:prSet presAssocID="{AA6A0D05-A16F-4448-A5F2-4589E31800C7}" presName="parTx" presStyleLbl="revTx" presStyleIdx="0" presStyleCnt="2">
        <dgm:presLayoutVars>
          <dgm:chMax val="0"/>
          <dgm:chPref val="0"/>
        </dgm:presLayoutVars>
      </dgm:prSet>
      <dgm:spPr/>
    </dgm:pt>
    <dgm:pt modelId="{F1737606-C2A5-4180-A06D-63F9015DF265}" type="pres">
      <dgm:prSet presAssocID="{FDF04484-ADC6-4C53-A5D4-898708D2E518}" presName="sibTrans" presStyleCnt="0"/>
      <dgm:spPr/>
    </dgm:pt>
    <dgm:pt modelId="{7E3059D6-9AB3-4B32-959F-36A899A2A85D}" type="pres">
      <dgm:prSet presAssocID="{5664B4FD-51C5-47C0-9D80-D3704831BE48}" presName="compNode" presStyleCnt="0"/>
      <dgm:spPr/>
    </dgm:pt>
    <dgm:pt modelId="{A69014B0-AE38-455A-88A1-3F158D803E92}" type="pres">
      <dgm:prSet presAssocID="{5664B4FD-51C5-47C0-9D80-D3704831BE48}" presName="bgRect" presStyleLbl="bgShp" presStyleIdx="1" presStyleCnt="2"/>
      <dgm:spPr/>
    </dgm:pt>
    <dgm:pt modelId="{311F6CA2-7E87-44C4-AAEB-EE6F3E10E48D}" type="pres">
      <dgm:prSet presAssocID="{5664B4FD-51C5-47C0-9D80-D3704831BE48}"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Judge"/>
        </a:ext>
      </dgm:extLst>
    </dgm:pt>
    <dgm:pt modelId="{F76FB724-0DD9-4A63-A5B6-7B54FA99A9A4}" type="pres">
      <dgm:prSet presAssocID="{5664B4FD-51C5-47C0-9D80-D3704831BE48}" presName="spaceRect" presStyleCnt="0"/>
      <dgm:spPr/>
    </dgm:pt>
    <dgm:pt modelId="{07EDAC25-8153-4A30-BB59-A2C3B6760DCF}" type="pres">
      <dgm:prSet presAssocID="{5664B4FD-51C5-47C0-9D80-D3704831BE48}" presName="parTx" presStyleLbl="revTx" presStyleIdx="1" presStyleCnt="2">
        <dgm:presLayoutVars>
          <dgm:chMax val="0"/>
          <dgm:chPref val="0"/>
        </dgm:presLayoutVars>
      </dgm:prSet>
      <dgm:spPr/>
    </dgm:pt>
  </dgm:ptLst>
  <dgm:cxnLst>
    <dgm:cxn modelId="{75C16E23-8679-49B3-ACBE-DEC41AFCD535}" type="presOf" srcId="{AA6A0D05-A16F-4448-A5F2-4589E31800C7}" destId="{59D4D124-5D86-494E-AB5D-26BEAC5A18FB}" srcOrd="0" destOrd="0" presId="urn:microsoft.com/office/officeart/2018/2/layout/IconVerticalSolidList"/>
    <dgm:cxn modelId="{1E5BAC2C-3B8A-4B22-B654-E2A15419DBCA}" srcId="{0F669AB2-A22B-4364-8B05-57ECEE95DCC9}" destId="{AA6A0D05-A16F-4448-A5F2-4589E31800C7}" srcOrd="0" destOrd="0" parTransId="{7B600C6C-44CD-4022-B07A-9B34142C1F78}" sibTransId="{FDF04484-ADC6-4C53-A5D4-898708D2E518}"/>
    <dgm:cxn modelId="{304A5634-9A4E-485F-BFFF-7B8967043408}" srcId="{0F669AB2-A22B-4364-8B05-57ECEE95DCC9}" destId="{5664B4FD-51C5-47C0-9D80-D3704831BE48}" srcOrd="1" destOrd="0" parTransId="{D0120BAD-57E4-4830-97E4-ED1B65CA81DE}" sibTransId="{BBEB3473-3F21-440F-B212-6ACECFEE1896}"/>
    <dgm:cxn modelId="{8BE76A43-7A45-43DF-AAC0-6A21A92C3B85}" type="presOf" srcId="{0F669AB2-A22B-4364-8B05-57ECEE95DCC9}" destId="{91AE304C-8B0C-49CB-9853-A53DB03E0EED}" srcOrd="0" destOrd="0" presId="urn:microsoft.com/office/officeart/2018/2/layout/IconVerticalSolidList"/>
    <dgm:cxn modelId="{5FEECF77-4E82-4A57-9C52-1932C383B716}" type="presOf" srcId="{5664B4FD-51C5-47C0-9D80-D3704831BE48}" destId="{07EDAC25-8153-4A30-BB59-A2C3B6760DCF}" srcOrd="0" destOrd="0" presId="urn:microsoft.com/office/officeart/2018/2/layout/IconVerticalSolidList"/>
    <dgm:cxn modelId="{BF9F1E2C-E707-42FD-AA42-E1EB72A56260}" type="presParOf" srcId="{91AE304C-8B0C-49CB-9853-A53DB03E0EED}" destId="{ECA66FE8-7187-4691-B038-FDE154B19FA7}" srcOrd="0" destOrd="0" presId="urn:microsoft.com/office/officeart/2018/2/layout/IconVerticalSolidList"/>
    <dgm:cxn modelId="{D3276E30-AD44-46AF-9B3B-16E3D4342114}" type="presParOf" srcId="{ECA66FE8-7187-4691-B038-FDE154B19FA7}" destId="{0AFA313C-8210-49B6-A0A4-6C573F68F1C8}" srcOrd="0" destOrd="0" presId="urn:microsoft.com/office/officeart/2018/2/layout/IconVerticalSolidList"/>
    <dgm:cxn modelId="{A6182AF1-E07C-465D-991A-D68099B1205E}" type="presParOf" srcId="{ECA66FE8-7187-4691-B038-FDE154B19FA7}" destId="{7D75CF92-E668-4EF3-A25A-74FEF0F8D344}" srcOrd="1" destOrd="0" presId="urn:microsoft.com/office/officeart/2018/2/layout/IconVerticalSolidList"/>
    <dgm:cxn modelId="{DA833CC5-ED64-4565-89FF-CCC1ECDA7D87}" type="presParOf" srcId="{ECA66FE8-7187-4691-B038-FDE154B19FA7}" destId="{4DE3920C-5359-4295-ACDD-D0133FA4F2C7}" srcOrd="2" destOrd="0" presId="urn:microsoft.com/office/officeart/2018/2/layout/IconVerticalSolidList"/>
    <dgm:cxn modelId="{44638B48-89F5-4472-A171-86CB2FA2ACBE}" type="presParOf" srcId="{ECA66FE8-7187-4691-B038-FDE154B19FA7}" destId="{59D4D124-5D86-494E-AB5D-26BEAC5A18FB}" srcOrd="3" destOrd="0" presId="urn:microsoft.com/office/officeart/2018/2/layout/IconVerticalSolidList"/>
    <dgm:cxn modelId="{D7D1111E-688D-4A71-A0D3-2828DD443FC9}" type="presParOf" srcId="{91AE304C-8B0C-49CB-9853-A53DB03E0EED}" destId="{F1737606-C2A5-4180-A06D-63F9015DF265}" srcOrd="1" destOrd="0" presId="urn:microsoft.com/office/officeart/2018/2/layout/IconVerticalSolidList"/>
    <dgm:cxn modelId="{75B1F965-3492-41F0-A7D1-3E420EDC8E1F}" type="presParOf" srcId="{91AE304C-8B0C-49CB-9853-A53DB03E0EED}" destId="{7E3059D6-9AB3-4B32-959F-36A899A2A85D}" srcOrd="2" destOrd="0" presId="urn:microsoft.com/office/officeart/2018/2/layout/IconVerticalSolidList"/>
    <dgm:cxn modelId="{0A299C7C-7968-4A37-A82A-080CB50A2C3E}" type="presParOf" srcId="{7E3059D6-9AB3-4B32-959F-36A899A2A85D}" destId="{A69014B0-AE38-455A-88A1-3F158D803E92}" srcOrd="0" destOrd="0" presId="urn:microsoft.com/office/officeart/2018/2/layout/IconVerticalSolidList"/>
    <dgm:cxn modelId="{3F39165C-52A0-44E6-B40A-2A59A2BDC51A}" type="presParOf" srcId="{7E3059D6-9AB3-4B32-959F-36A899A2A85D}" destId="{311F6CA2-7E87-44C4-AAEB-EE6F3E10E48D}" srcOrd="1" destOrd="0" presId="urn:microsoft.com/office/officeart/2018/2/layout/IconVerticalSolidList"/>
    <dgm:cxn modelId="{340BCB54-8C1F-4E90-BBC0-F8820B30606A}" type="presParOf" srcId="{7E3059D6-9AB3-4B32-959F-36A899A2A85D}" destId="{F76FB724-0DD9-4A63-A5B6-7B54FA99A9A4}" srcOrd="2" destOrd="0" presId="urn:microsoft.com/office/officeart/2018/2/layout/IconVerticalSolidList"/>
    <dgm:cxn modelId="{3057F8F8-C930-4D6C-A726-FC5F0E56A41F}" type="presParOf" srcId="{7E3059D6-9AB3-4B32-959F-36A899A2A85D}" destId="{07EDAC25-8153-4A30-BB59-A2C3B6760DCF}"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84C6870-90E6-4C83-ADBB-82BD713C2BEE}" type="doc">
      <dgm:prSet loTypeId="urn:microsoft.com/office/officeart/2005/8/layout/vList2" loCatId="Inbox" qsTypeId="urn:microsoft.com/office/officeart/2005/8/quickstyle/simple1" qsCatId="simple" csTypeId="urn:microsoft.com/office/officeart/2005/8/colors/ColorSchemeForSuggestions" csCatId="other"/>
      <dgm:spPr/>
      <dgm:t>
        <a:bodyPr/>
        <a:lstStyle/>
        <a:p>
          <a:endParaRPr lang="en-US"/>
        </a:p>
      </dgm:t>
    </dgm:pt>
    <dgm:pt modelId="{8FF17229-7F2B-4DEA-B36B-9C3DFD48BE6C}">
      <dgm:prSet/>
      <dgm:spPr/>
      <dgm:t>
        <a:bodyPr/>
        <a:lstStyle/>
        <a:p>
          <a:r>
            <a:rPr lang="en-US"/>
            <a:t>Fast-Track Appeals to Independent Review Entity (IRE) before services end for</a:t>
          </a:r>
        </a:p>
      </dgm:t>
    </dgm:pt>
    <dgm:pt modelId="{3D20CBF6-9BAF-41E8-BB9E-1ECE3B63B515}" type="parTrans" cxnId="{1EB1632A-8981-4108-8314-0ACF3B5DB2F6}">
      <dgm:prSet/>
      <dgm:spPr/>
      <dgm:t>
        <a:bodyPr/>
        <a:lstStyle/>
        <a:p>
          <a:endParaRPr lang="en-US"/>
        </a:p>
      </dgm:t>
    </dgm:pt>
    <dgm:pt modelId="{55ED6789-1113-4E37-9C28-FAA2591E4902}" type="sibTrans" cxnId="{1EB1632A-8981-4108-8314-0ACF3B5DB2F6}">
      <dgm:prSet/>
      <dgm:spPr/>
      <dgm:t>
        <a:bodyPr/>
        <a:lstStyle/>
        <a:p>
          <a:endParaRPr lang="en-US"/>
        </a:p>
      </dgm:t>
    </dgm:pt>
    <dgm:pt modelId="{4A639FE9-FCDB-4B73-9339-5318B0855E97}">
      <dgm:prSet/>
      <dgm:spPr/>
      <dgm:t>
        <a:bodyPr/>
        <a:lstStyle/>
        <a:p>
          <a:r>
            <a:rPr lang="en-US"/>
            <a:t>Terminations of  home health, SNF, CORF</a:t>
          </a:r>
        </a:p>
      </dgm:t>
    </dgm:pt>
    <dgm:pt modelId="{5A68B675-3AF7-4FE9-BF4F-7C547D6A4967}" type="parTrans" cxnId="{9412EDF7-707E-4C8C-8DB5-B87FFA3FAEB9}">
      <dgm:prSet/>
      <dgm:spPr/>
      <dgm:t>
        <a:bodyPr/>
        <a:lstStyle/>
        <a:p>
          <a:endParaRPr lang="en-US"/>
        </a:p>
      </dgm:t>
    </dgm:pt>
    <dgm:pt modelId="{2B6F3398-F182-4DC8-A6AE-76EE307AA142}" type="sibTrans" cxnId="{9412EDF7-707E-4C8C-8DB5-B87FFA3FAEB9}">
      <dgm:prSet/>
      <dgm:spPr/>
      <dgm:t>
        <a:bodyPr/>
        <a:lstStyle/>
        <a:p>
          <a:endParaRPr lang="en-US"/>
        </a:p>
      </dgm:t>
    </dgm:pt>
    <dgm:pt modelId="{45CCB0D9-D103-440A-BBBF-3D0AA75FD38F}">
      <dgm:prSet/>
      <dgm:spPr/>
      <dgm:t>
        <a:bodyPr/>
        <a:lstStyle/>
        <a:p>
          <a:r>
            <a:rPr lang="en-US"/>
            <a:t>Two-day advance notice</a:t>
          </a:r>
        </a:p>
      </dgm:t>
    </dgm:pt>
    <dgm:pt modelId="{7187D911-BD64-4DD6-AF7D-A6B429AB1F69}" type="parTrans" cxnId="{974A7FD2-8840-4702-9D46-005923613E27}">
      <dgm:prSet/>
      <dgm:spPr/>
      <dgm:t>
        <a:bodyPr/>
        <a:lstStyle/>
        <a:p>
          <a:endParaRPr lang="en-US"/>
        </a:p>
      </dgm:t>
    </dgm:pt>
    <dgm:pt modelId="{39825F88-A68A-41F7-BFFD-8A00D29A1A3A}" type="sibTrans" cxnId="{974A7FD2-8840-4702-9D46-005923613E27}">
      <dgm:prSet/>
      <dgm:spPr/>
      <dgm:t>
        <a:bodyPr/>
        <a:lstStyle/>
        <a:p>
          <a:endParaRPr lang="en-US"/>
        </a:p>
      </dgm:t>
    </dgm:pt>
    <dgm:pt modelId="{4C891750-2F92-4CCF-9ACA-1B2605659E2D}">
      <dgm:prSet/>
      <dgm:spPr/>
      <dgm:t>
        <a:bodyPr/>
        <a:lstStyle/>
        <a:p>
          <a:r>
            <a:rPr lang="en-US"/>
            <a:t>Request review by noon of day after receive notice</a:t>
          </a:r>
        </a:p>
      </dgm:t>
    </dgm:pt>
    <dgm:pt modelId="{0A30271E-BD57-4930-B0F5-DB5A1128B068}" type="parTrans" cxnId="{E3509DB3-D41F-4CC7-8189-CDDD10B45F32}">
      <dgm:prSet/>
      <dgm:spPr/>
      <dgm:t>
        <a:bodyPr/>
        <a:lstStyle/>
        <a:p>
          <a:endParaRPr lang="en-US"/>
        </a:p>
      </dgm:t>
    </dgm:pt>
    <dgm:pt modelId="{0140C90D-1841-44C3-B9CD-59C12CFA928B}" type="sibTrans" cxnId="{E3509DB3-D41F-4CC7-8189-CDDD10B45F32}">
      <dgm:prSet/>
      <dgm:spPr/>
      <dgm:t>
        <a:bodyPr/>
        <a:lstStyle/>
        <a:p>
          <a:endParaRPr lang="en-US"/>
        </a:p>
      </dgm:t>
    </dgm:pt>
    <dgm:pt modelId="{6861D8EF-181F-401B-AF6B-D37BBF5DE405}">
      <dgm:prSet/>
      <dgm:spPr/>
      <dgm:t>
        <a:bodyPr/>
        <a:lstStyle/>
        <a:p>
          <a:r>
            <a:rPr lang="en-US"/>
            <a:t>IRE issues decision by noon of day after day it receives appeal request</a:t>
          </a:r>
        </a:p>
      </dgm:t>
    </dgm:pt>
    <dgm:pt modelId="{75357C19-0472-4F9D-8B1F-4B05C4217C07}" type="parTrans" cxnId="{F0369A06-FCFB-4A5B-B9C1-5A5C14AA4C70}">
      <dgm:prSet/>
      <dgm:spPr/>
      <dgm:t>
        <a:bodyPr/>
        <a:lstStyle/>
        <a:p>
          <a:endParaRPr lang="en-US"/>
        </a:p>
      </dgm:t>
    </dgm:pt>
    <dgm:pt modelId="{3A48618C-7D23-49DA-A14C-E89BCFA24941}" type="sibTrans" cxnId="{F0369A06-FCFB-4A5B-B9C1-5A5C14AA4C70}">
      <dgm:prSet/>
      <dgm:spPr/>
      <dgm:t>
        <a:bodyPr/>
        <a:lstStyle/>
        <a:p>
          <a:endParaRPr lang="en-US"/>
        </a:p>
      </dgm:t>
    </dgm:pt>
    <dgm:pt modelId="{E385BF7E-A14A-4658-95B1-C7216B21B825}">
      <dgm:prSet/>
      <dgm:spPr/>
      <dgm:t>
        <a:bodyPr/>
        <a:lstStyle/>
        <a:p>
          <a:r>
            <a:rPr lang="en-US"/>
            <a:t>60 days to request reconsideration by IRE</a:t>
          </a:r>
        </a:p>
      </dgm:t>
    </dgm:pt>
    <dgm:pt modelId="{A195F49E-6CD1-4176-BD4E-37398D7CE6D9}" type="parTrans" cxnId="{ECA0F174-1DC8-4BD7-8D27-A9100A6B2B48}">
      <dgm:prSet/>
      <dgm:spPr/>
      <dgm:t>
        <a:bodyPr/>
        <a:lstStyle/>
        <a:p>
          <a:endParaRPr lang="en-US"/>
        </a:p>
      </dgm:t>
    </dgm:pt>
    <dgm:pt modelId="{036EEADD-EE8F-43DC-9A60-049076387617}" type="sibTrans" cxnId="{ECA0F174-1DC8-4BD7-8D27-A9100A6B2B48}">
      <dgm:prSet/>
      <dgm:spPr/>
      <dgm:t>
        <a:bodyPr/>
        <a:lstStyle/>
        <a:p>
          <a:endParaRPr lang="en-US"/>
        </a:p>
      </dgm:t>
    </dgm:pt>
    <dgm:pt modelId="{E6E18E71-9657-4EA5-A50F-C6FAB1F6E5A0}">
      <dgm:prSet/>
      <dgm:spPr/>
      <dgm:t>
        <a:bodyPr/>
        <a:lstStyle/>
        <a:p>
          <a:r>
            <a:rPr lang="en-US"/>
            <a:t>14 days for IRE to act</a:t>
          </a:r>
        </a:p>
      </dgm:t>
    </dgm:pt>
    <dgm:pt modelId="{98FEF50D-5065-41FF-94A4-9B89322FB98D}" type="parTrans" cxnId="{1E267E53-FFB0-4967-A548-59F387EEF22D}">
      <dgm:prSet/>
      <dgm:spPr/>
      <dgm:t>
        <a:bodyPr/>
        <a:lstStyle/>
        <a:p>
          <a:endParaRPr lang="en-US"/>
        </a:p>
      </dgm:t>
    </dgm:pt>
    <dgm:pt modelId="{C768ACBE-52CE-4FBD-8071-22BF77B870AA}" type="sibTrans" cxnId="{1E267E53-FFB0-4967-A548-59F387EEF22D}">
      <dgm:prSet/>
      <dgm:spPr/>
      <dgm:t>
        <a:bodyPr/>
        <a:lstStyle/>
        <a:p>
          <a:endParaRPr lang="en-US"/>
        </a:p>
      </dgm:t>
    </dgm:pt>
    <dgm:pt modelId="{8F9BB7B4-EB8F-8E47-BB88-5FE3E9AFF81E}" type="pres">
      <dgm:prSet presAssocID="{B84C6870-90E6-4C83-ADBB-82BD713C2BEE}" presName="linear" presStyleCnt="0">
        <dgm:presLayoutVars>
          <dgm:animLvl val="lvl"/>
          <dgm:resizeHandles val="exact"/>
        </dgm:presLayoutVars>
      </dgm:prSet>
      <dgm:spPr/>
    </dgm:pt>
    <dgm:pt modelId="{D404A059-2D71-F54B-AF9B-1C640D341AB0}" type="pres">
      <dgm:prSet presAssocID="{8FF17229-7F2B-4DEA-B36B-9C3DFD48BE6C}" presName="parentText" presStyleLbl="node1" presStyleIdx="0" presStyleCnt="2">
        <dgm:presLayoutVars>
          <dgm:chMax val="0"/>
          <dgm:bulletEnabled val="1"/>
        </dgm:presLayoutVars>
      </dgm:prSet>
      <dgm:spPr/>
    </dgm:pt>
    <dgm:pt modelId="{F033F828-CA3D-FC40-B813-5C77C7CA757D}" type="pres">
      <dgm:prSet presAssocID="{8FF17229-7F2B-4DEA-B36B-9C3DFD48BE6C}" presName="childText" presStyleLbl="revTx" presStyleIdx="0" presStyleCnt="2">
        <dgm:presLayoutVars>
          <dgm:bulletEnabled val="1"/>
        </dgm:presLayoutVars>
      </dgm:prSet>
      <dgm:spPr/>
    </dgm:pt>
    <dgm:pt modelId="{69E24073-C69E-3F4B-8DEE-4C5139382E15}" type="pres">
      <dgm:prSet presAssocID="{E385BF7E-A14A-4658-95B1-C7216B21B825}" presName="parentText" presStyleLbl="node1" presStyleIdx="1" presStyleCnt="2">
        <dgm:presLayoutVars>
          <dgm:chMax val="0"/>
          <dgm:bulletEnabled val="1"/>
        </dgm:presLayoutVars>
      </dgm:prSet>
      <dgm:spPr/>
    </dgm:pt>
    <dgm:pt modelId="{ED6EB9A7-BEA8-E147-9743-03698990D14F}" type="pres">
      <dgm:prSet presAssocID="{E385BF7E-A14A-4658-95B1-C7216B21B825}" presName="childText" presStyleLbl="revTx" presStyleIdx="1" presStyleCnt="2">
        <dgm:presLayoutVars>
          <dgm:bulletEnabled val="1"/>
        </dgm:presLayoutVars>
      </dgm:prSet>
      <dgm:spPr/>
    </dgm:pt>
  </dgm:ptLst>
  <dgm:cxnLst>
    <dgm:cxn modelId="{F0369A06-FCFB-4A5B-B9C1-5A5C14AA4C70}" srcId="{8FF17229-7F2B-4DEA-B36B-9C3DFD48BE6C}" destId="{6861D8EF-181F-401B-AF6B-D37BBF5DE405}" srcOrd="3" destOrd="0" parTransId="{75357C19-0472-4F9D-8B1F-4B05C4217C07}" sibTransId="{3A48618C-7D23-49DA-A14C-E89BCFA24941}"/>
    <dgm:cxn modelId="{1EB1632A-8981-4108-8314-0ACF3B5DB2F6}" srcId="{B84C6870-90E6-4C83-ADBB-82BD713C2BEE}" destId="{8FF17229-7F2B-4DEA-B36B-9C3DFD48BE6C}" srcOrd="0" destOrd="0" parTransId="{3D20CBF6-9BAF-41E8-BB9E-1ECE3B63B515}" sibTransId="{55ED6789-1113-4E37-9C28-FAA2591E4902}"/>
    <dgm:cxn modelId="{126FF23C-A439-684D-AECF-4068C1832162}" type="presOf" srcId="{E6E18E71-9657-4EA5-A50F-C6FAB1F6E5A0}" destId="{ED6EB9A7-BEA8-E147-9743-03698990D14F}" srcOrd="0" destOrd="0" presId="urn:microsoft.com/office/officeart/2005/8/layout/vList2"/>
    <dgm:cxn modelId="{37362964-143A-9347-A1CA-C2F90FD98350}" type="presOf" srcId="{B84C6870-90E6-4C83-ADBB-82BD713C2BEE}" destId="{8F9BB7B4-EB8F-8E47-BB88-5FE3E9AFF81E}" srcOrd="0" destOrd="0" presId="urn:microsoft.com/office/officeart/2005/8/layout/vList2"/>
    <dgm:cxn modelId="{1E267E53-FFB0-4967-A548-59F387EEF22D}" srcId="{E385BF7E-A14A-4658-95B1-C7216B21B825}" destId="{E6E18E71-9657-4EA5-A50F-C6FAB1F6E5A0}" srcOrd="0" destOrd="0" parTransId="{98FEF50D-5065-41FF-94A4-9B89322FB98D}" sibTransId="{C768ACBE-52CE-4FBD-8071-22BF77B870AA}"/>
    <dgm:cxn modelId="{FFDF8073-4FA7-6C46-932A-A19B7F783D27}" type="presOf" srcId="{E385BF7E-A14A-4658-95B1-C7216B21B825}" destId="{69E24073-C69E-3F4B-8DEE-4C5139382E15}" srcOrd="0" destOrd="0" presId="urn:microsoft.com/office/officeart/2005/8/layout/vList2"/>
    <dgm:cxn modelId="{ECA0F174-1DC8-4BD7-8D27-A9100A6B2B48}" srcId="{B84C6870-90E6-4C83-ADBB-82BD713C2BEE}" destId="{E385BF7E-A14A-4658-95B1-C7216B21B825}" srcOrd="1" destOrd="0" parTransId="{A195F49E-6CD1-4176-BD4E-37398D7CE6D9}" sibTransId="{036EEADD-EE8F-43DC-9A60-049076387617}"/>
    <dgm:cxn modelId="{E9500677-1E3A-AB4A-B6F8-EEF04B0E7A80}" type="presOf" srcId="{8FF17229-7F2B-4DEA-B36B-9C3DFD48BE6C}" destId="{D404A059-2D71-F54B-AF9B-1C640D341AB0}" srcOrd="0" destOrd="0" presId="urn:microsoft.com/office/officeart/2005/8/layout/vList2"/>
    <dgm:cxn modelId="{6403D07F-9FB7-1445-B476-034267568085}" type="presOf" srcId="{45CCB0D9-D103-440A-BBBF-3D0AA75FD38F}" destId="{F033F828-CA3D-FC40-B813-5C77C7CA757D}" srcOrd="0" destOrd="1" presId="urn:microsoft.com/office/officeart/2005/8/layout/vList2"/>
    <dgm:cxn modelId="{E3509DB3-D41F-4CC7-8189-CDDD10B45F32}" srcId="{8FF17229-7F2B-4DEA-B36B-9C3DFD48BE6C}" destId="{4C891750-2F92-4CCF-9ACA-1B2605659E2D}" srcOrd="2" destOrd="0" parTransId="{0A30271E-BD57-4930-B0F5-DB5A1128B068}" sibTransId="{0140C90D-1841-44C3-B9CD-59C12CFA928B}"/>
    <dgm:cxn modelId="{142C03B7-F35B-FC48-9D49-2F73E9DF14D6}" type="presOf" srcId="{4A639FE9-FCDB-4B73-9339-5318B0855E97}" destId="{F033F828-CA3D-FC40-B813-5C77C7CA757D}" srcOrd="0" destOrd="0" presId="urn:microsoft.com/office/officeart/2005/8/layout/vList2"/>
    <dgm:cxn modelId="{92F042D0-B6AE-3A4C-ADD3-A5DEBE5BF164}" type="presOf" srcId="{6861D8EF-181F-401B-AF6B-D37BBF5DE405}" destId="{F033F828-CA3D-FC40-B813-5C77C7CA757D}" srcOrd="0" destOrd="3" presId="urn:microsoft.com/office/officeart/2005/8/layout/vList2"/>
    <dgm:cxn modelId="{974A7FD2-8840-4702-9D46-005923613E27}" srcId="{8FF17229-7F2B-4DEA-B36B-9C3DFD48BE6C}" destId="{45CCB0D9-D103-440A-BBBF-3D0AA75FD38F}" srcOrd="1" destOrd="0" parTransId="{7187D911-BD64-4DD6-AF7D-A6B429AB1F69}" sibTransId="{39825F88-A68A-41F7-BFFD-8A00D29A1A3A}"/>
    <dgm:cxn modelId="{6DE209EA-13EF-3144-824D-91350BC51F5B}" type="presOf" srcId="{4C891750-2F92-4CCF-9ACA-1B2605659E2D}" destId="{F033F828-CA3D-FC40-B813-5C77C7CA757D}" srcOrd="0" destOrd="2" presId="urn:microsoft.com/office/officeart/2005/8/layout/vList2"/>
    <dgm:cxn modelId="{9412EDF7-707E-4C8C-8DB5-B87FFA3FAEB9}" srcId="{8FF17229-7F2B-4DEA-B36B-9C3DFD48BE6C}" destId="{4A639FE9-FCDB-4B73-9339-5318B0855E97}" srcOrd="0" destOrd="0" parTransId="{5A68B675-3AF7-4FE9-BF4F-7C547D6A4967}" sibTransId="{2B6F3398-F182-4DC8-A6AE-76EE307AA142}"/>
    <dgm:cxn modelId="{ADDDCE3D-8A59-8445-830D-552B09307A82}" type="presParOf" srcId="{8F9BB7B4-EB8F-8E47-BB88-5FE3E9AFF81E}" destId="{D404A059-2D71-F54B-AF9B-1C640D341AB0}" srcOrd="0" destOrd="0" presId="urn:microsoft.com/office/officeart/2005/8/layout/vList2"/>
    <dgm:cxn modelId="{00F44FA7-C397-C04F-AA55-11D519ACDA28}" type="presParOf" srcId="{8F9BB7B4-EB8F-8E47-BB88-5FE3E9AFF81E}" destId="{F033F828-CA3D-FC40-B813-5C77C7CA757D}" srcOrd="1" destOrd="0" presId="urn:microsoft.com/office/officeart/2005/8/layout/vList2"/>
    <dgm:cxn modelId="{8ABA1194-CB4B-5840-B5D9-A1B30DA67BF5}" type="presParOf" srcId="{8F9BB7B4-EB8F-8E47-BB88-5FE3E9AFF81E}" destId="{69E24073-C69E-3F4B-8DEE-4C5139382E15}" srcOrd="2" destOrd="0" presId="urn:microsoft.com/office/officeart/2005/8/layout/vList2"/>
    <dgm:cxn modelId="{1FEF274F-CF12-924E-AA80-E22E1F3A2B7B}" type="presParOf" srcId="{8F9BB7B4-EB8F-8E47-BB88-5FE3E9AFF81E}" destId="{ED6EB9A7-BEA8-E147-9743-03698990D14F}"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97761D-590E-9C46-965E-A84F1F217F08}">
      <dsp:nvSpPr>
        <dsp:cNvPr id="0" name=""/>
        <dsp:cNvSpPr/>
      </dsp:nvSpPr>
      <dsp:spPr>
        <a:xfrm>
          <a:off x="2438026" y="1912763"/>
          <a:ext cx="1219200" cy="1219200"/>
        </a:xfrm>
        <a:prstGeom prst="roundRect">
          <a:avLst/>
        </a:prstGeom>
        <a:solidFill>
          <a:schemeClr val="accent1"/>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3020" tIns="33020" rIns="33020" bIns="33020" numCol="1" spcCol="1270" anchor="ctr" anchorCtr="0">
          <a:noAutofit/>
        </a:bodyPr>
        <a:lstStyle/>
        <a:p>
          <a:pPr marL="0" lvl="0" indent="0" algn="ctr" defTabSz="577850">
            <a:lnSpc>
              <a:spcPct val="90000"/>
            </a:lnSpc>
            <a:spcBef>
              <a:spcPct val="0"/>
            </a:spcBef>
            <a:spcAft>
              <a:spcPct val="35000"/>
            </a:spcAft>
            <a:buNone/>
          </a:pPr>
          <a:r>
            <a:rPr lang="en-US" sz="1300" b="1" kern="1200" dirty="0"/>
            <a:t>Clearinghouse: </a:t>
          </a:r>
          <a:r>
            <a:rPr lang="en-US" sz="1300" kern="1200" dirty="0"/>
            <a:t>Claims dispatched and processed for payment</a:t>
          </a:r>
        </a:p>
      </dsp:txBody>
      <dsp:txXfrm>
        <a:off x="2497542" y="1972279"/>
        <a:ext cx="1100168" cy="1100168"/>
      </dsp:txXfrm>
    </dsp:sp>
    <dsp:sp modelId="{AE0C966F-8EC9-DF49-ABB0-D2F537561657}">
      <dsp:nvSpPr>
        <dsp:cNvPr id="0" name=""/>
        <dsp:cNvSpPr/>
      </dsp:nvSpPr>
      <dsp:spPr>
        <a:xfrm rot="16200000">
          <a:off x="2659594" y="1524731"/>
          <a:ext cx="776063" cy="0"/>
        </a:xfrm>
        <a:custGeom>
          <a:avLst/>
          <a:gdLst/>
          <a:ahLst/>
          <a:cxnLst/>
          <a:rect l="0" t="0" r="0" b="0"/>
          <a:pathLst>
            <a:path>
              <a:moveTo>
                <a:pt x="0" y="0"/>
              </a:moveTo>
              <a:lnTo>
                <a:pt x="776063" y="0"/>
              </a:lnTo>
            </a:path>
          </a:pathLst>
        </a:cu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9EAC240A-BB1F-5845-ADC0-A8FC83A386EE}">
      <dsp:nvSpPr>
        <dsp:cNvPr id="0" name=""/>
        <dsp:cNvSpPr/>
      </dsp:nvSpPr>
      <dsp:spPr>
        <a:xfrm>
          <a:off x="2438025" y="161527"/>
          <a:ext cx="1219202" cy="975172"/>
        </a:xfrm>
        <a:prstGeom prst="roundRect">
          <a:avLst/>
        </a:prstGeom>
        <a:solidFill>
          <a:schemeClr val="accent1"/>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666750">
            <a:lnSpc>
              <a:spcPct val="90000"/>
            </a:lnSpc>
            <a:spcBef>
              <a:spcPct val="0"/>
            </a:spcBef>
            <a:spcAft>
              <a:spcPct val="35000"/>
            </a:spcAft>
            <a:buNone/>
          </a:pPr>
          <a:r>
            <a:rPr lang="en-US" sz="1500" b="1" kern="1200" dirty="0"/>
            <a:t>Payer: </a:t>
          </a:r>
          <a:r>
            <a:rPr lang="en-US" sz="1500" kern="1200" dirty="0"/>
            <a:t>Claims Adjudicated</a:t>
          </a:r>
        </a:p>
      </dsp:txBody>
      <dsp:txXfrm>
        <a:off x="2485629" y="209131"/>
        <a:ext cx="1123994" cy="879964"/>
      </dsp:txXfrm>
    </dsp:sp>
    <dsp:sp modelId="{E89F46B1-834E-6240-B4D4-281D6106F235}">
      <dsp:nvSpPr>
        <dsp:cNvPr id="0" name=""/>
        <dsp:cNvSpPr/>
      </dsp:nvSpPr>
      <dsp:spPr>
        <a:xfrm rot="1800000">
          <a:off x="3628109" y="2982981"/>
          <a:ext cx="434660" cy="0"/>
        </a:xfrm>
        <a:custGeom>
          <a:avLst/>
          <a:gdLst/>
          <a:ahLst/>
          <a:cxnLst/>
          <a:rect l="0" t="0" r="0" b="0"/>
          <a:pathLst>
            <a:path>
              <a:moveTo>
                <a:pt x="0" y="0"/>
              </a:moveTo>
              <a:lnTo>
                <a:pt x="434660" y="0"/>
              </a:lnTo>
            </a:path>
          </a:pathLst>
        </a:cu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A033DCF5-1A56-ED43-8002-DC6DD2FD5EFC}">
      <dsp:nvSpPr>
        <dsp:cNvPr id="0" name=""/>
        <dsp:cNvSpPr/>
      </dsp:nvSpPr>
      <dsp:spPr>
        <a:xfrm>
          <a:off x="4033653" y="3015505"/>
          <a:ext cx="1272510" cy="886967"/>
        </a:xfrm>
        <a:prstGeom prst="roundRect">
          <a:avLst/>
        </a:prstGeom>
        <a:solidFill>
          <a:schemeClr val="accent1"/>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533400">
            <a:lnSpc>
              <a:spcPct val="90000"/>
            </a:lnSpc>
            <a:spcBef>
              <a:spcPct val="0"/>
            </a:spcBef>
            <a:spcAft>
              <a:spcPct val="35000"/>
            </a:spcAft>
            <a:buNone/>
          </a:pPr>
          <a:r>
            <a:rPr lang="en-US" sz="1200" b="1" kern="1200" dirty="0"/>
            <a:t>Practice: </a:t>
          </a:r>
        </a:p>
        <a:p>
          <a:pPr marL="0" lvl="0" indent="0" algn="ctr" defTabSz="533400">
            <a:lnSpc>
              <a:spcPct val="90000"/>
            </a:lnSpc>
            <a:spcBef>
              <a:spcPct val="0"/>
            </a:spcBef>
            <a:spcAft>
              <a:spcPct val="35000"/>
            </a:spcAft>
            <a:buNone/>
          </a:pPr>
          <a:r>
            <a:rPr lang="en-US" sz="1200" b="1" kern="1200" dirty="0"/>
            <a:t>Inbound Remittance </a:t>
          </a:r>
        </a:p>
        <a:p>
          <a:pPr marL="0" lvl="0" indent="0" algn="ctr" defTabSz="533400">
            <a:lnSpc>
              <a:spcPct val="90000"/>
            </a:lnSpc>
            <a:spcBef>
              <a:spcPct val="0"/>
            </a:spcBef>
            <a:spcAft>
              <a:spcPct val="35000"/>
            </a:spcAft>
            <a:buNone/>
          </a:pPr>
          <a:r>
            <a:rPr lang="en-US" sz="1200" kern="1200" dirty="0"/>
            <a:t>ANSI 835</a:t>
          </a:r>
        </a:p>
      </dsp:txBody>
      <dsp:txXfrm>
        <a:off x="4076951" y="3058803"/>
        <a:ext cx="1185914" cy="800371"/>
      </dsp:txXfrm>
    </dsp:sp>
    <dsp:sp modelId="{7BF8905C-1EF1-B143-84DF-658C0A8F9091}">
      <dsp:nvSpPr>
        <dsp:cNvPr id="0" name=""/>
        <dsp:cNvSpPr/>
      </dsp:nvSpPr>
      <dsp:spPr>
        <a:xfrm rot="9000000">
          <a:off x="2031677" y="2983197"/>
          <a:ext cx="435523" cy="0"/>
        </a:xfrm>
        <a:custGeom>
          <a:avLst/>
          <a:gdLst/>
          <a:ahLst/>
          <a:cxnLst/>
          <a:rect l="0" t="0" r="0" b="0"/>
          <a:pathLst>
            <a:path>
              <a:moveTo>
                <a:pt x="0" y="0"/>
              </a:moveTo>
              <a:lnTo>
                <a:pt x="435523" y="0"/>
              </a:lnTo>
            </a:path>
          </a:pathLst>
        </a:cu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2A6B3703-4AAE-5547-86AD-28F84B4BA0AC}">
      <dsp:nvSpPr>
        <dsp:cNvPr id="0" name=""/>
        <dsp:cNvSpPr/>
      </dsp:nvSpPr>
      <dsp:spPr>
        <a:xfrm>
          <a:off x="789836" y="3017404"/>
          <a:ext cx="1271015" cy="883168"/>
        </a:xfrm>
        <a:prstGeom prst="roundRect">
          <a:avLst/>
        </a:prstGeom>
        <a:solidFill>
          <a:schemeClr val="accent1"/>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3020" tIns="33020" rIns="33020" bIns="33020" numCol="1" spcCol="1270" anchor="ctr" anchorCtr="0">
          <a:noAutofit/>
        </a:bodyPr>
        <a:lstStyle/>
        <a:p>
          <a:pPr marL="0" lvl="0" indent="0" algn="ctr" defTabSz="577850">
            <a:lnSpc>
              <a:spcPct val="90000"/>
            </a:lnSpc>
            <a:spcBef>
              <a:spcPct val="0"/>
            </a:spcBef>
            <a:spcAft>
              <a:spcPct val="35000"/>
            </a:spcAft>
            <a:buNone/>
          </a:pPr>
          <a:r>
            <a:rPr lang="en-US" sz="1300" b="1" kern="1200" dirty="0"/>
            <a:t>Provider: </a:t>
          </a:r>
          <a:r>
            <a:rPr lang="en-US" sz="1300" kern="1200" dirty="0"/>
            <a:t>Outbound Claim  ANSI 837</a:t>
          </a:r>
        </a:p>
      </dsp:txBody>
      <dsp:txXfrm>
        <a:off x="832949" y="3060517"/>
        <a:ext cx="1184789" cy="79694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38DEB4-C608-4EA9-92AA-C2AE765E8A5A}">
      <dsp:nvSpPr>
        <dsp:cNvPr id="0" name=""/>
        <dsp:cNvSpPr/>
      </dsp:nvSpPr>
      <dsp:spPr>
        <a:xfrm>
          <a:off x="589" y="527409"/>
          <a:ext cx="2298568" cy="1379140"/>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a:t>Denials (both current and long term)</a:t>
          </a:r>
        </a:p>
      </dsp:txBody>
      <dsp:txXfrm>
        <a:off x="589" y="527409"/>
        <a:ext cx="2298568" cy="1379140"/>
      </dsp:txXfrm>
    </dsp:sp>
    <dsp:sp modelId="{FE81EE08-549C-4891-952E-0673E185CC7B}">
      <dsp:nvSpPr>
        <dsp:cNvPr id="0" name=""/>
        <dsp:cNvSpPr/>
      </dsp:nvSpPr>
      <dsp:spPr>
        <a:xfrm>
          <a:off x="2529014" y="527409"/>
          <a:ext cx="2298568" cy="1379140"/>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a:t>Days to Payment</a:t>
          </a:r>
        </a:p>
      </dsp:txBody>
      <dsp:txXfrm>
        <a:off x="2529014" y="527409"/>
        <a:ext cx="2298568" cy="1379140"/>
      </dsp:txXfrm>
    </dsp:sp>
    <dsp:sp modelId="{305CD4E1-5C9B-4E1E-BC4E-E4365A3B1DE4}">
      <dsp:nvSpPr>
        <dsp:cNvPr id="0" name=""/>
        <dsp:cNvSpPr/>
      </dsp:nvSpPr>
      <dsp:spPr>
        <a:xfrm>
          <a:off x="589" y="2136407"/>
          <a:ext cx="2298568" cy="1379140"/>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a:t>Days to File</a:t>
          </a:r>
        </a:p>
      </dsp:txBody>
      <dsp:txXfrm>
        <a:off x="589" y="2136407"/>
        <a:ext cx="2298568" cy="1379140"/>
      </dsp:txXfrm>
    </dsp:sp>
    <dsp:sp modelId="{931B706C-7740-4555-B0AE-1DB52FE7DC3D}">
      <dsp:nvSpPr>
        <dsp:cNvPr id="0" name=""/>
        <dsp:cNvSpPr/>
      </dsp:nvSpPr>
      <dsp:spPr>
        <a:xfrm>
          <a:off x="2529014" y="2136407"/>
          <a:ext cx="2298568" cy="1379140"/>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a:t>Reasons for Denial</a:t>
          </a:r>
        </a:p>
      </dsp:txBody>
      <dsp:txXfrm>
        <a:off x="2529014" y="2136407"/>
        <a:ext cx="2298568" cy="1379140"/>
      </dsp:txXfrm>
    </dsp:sp>
    <dsp:sp modelId="{4DAF4F71-7D62-45C2-9F46-F782CEC2679C}">
      <dsp:nvSpPr>
        <dsp:cNvPr id="0" name=""/>
        <dsp:cNvSpPr/>
      </dsp:nvSpPr>
      <dsp:spPr>
        <a:xfrm>
          <a:off x="589" y="3745404"/>
          <a:ext cx="2298568" cy="1379140"/>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a:t>Clean Claims</a:t>
          </a:r>
        </a:p>
      </dsp:txBody>
      <dsp:txXfrm>
        <a:off x="589" y="3745404"/>
        <a:ext cx="2298568" cy="1379140"/>
      </dsp:txXfrm>
    </dsp:sp>
    <dsp:sp modelId="{5E683DDB-8B25-4DB3-9093-1CEFAFD62536}">
      <dsp:nvSpPr>
        <dsp:cNvPr id="0" name=""/>
        <dsp:cNvSpPr/>
      </dsp:nvSpPr>
      <dsp:spPr>
        <a:xfrm>
          <a:off x="2529014" y="3745404"/>
          <a:ext cx="2298568" cy="1379140"/>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a:t>Unpaid Claims</a:t>
          </a:r>
        </a:p>
      </dsp:txBody>
      <dsp:txXfrm>
        <a:off x="2529014" y="3745404"/>
        <a:ext cx="2298568" cy="137914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FA313C-8210-49B6-A0A4-6C573F68F1C8}">
      <dsp:nvSpPr>
        <dsp:cNvPr id="0" name=""/>
        <dsp:cNvSpPr/>
      </dsp:nvSpPr>
      <dsp:spPr>
        <a:xfrm>
          <a:off x="0" y="615168"/>
          <a:ext cx="11158069" cy="113569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D75CF92-E668-4EF3-A25A-74FEF0F8D344}">
      <dsp:nvSpPr>
        <dsp:cNvPr id="0" name=""/>
        <dsp:cNvSpPr/>
      </dsp:nvSpPr>
      <dsp:spPr>
        <a:xfrm>
          <a:off x="343547" y="870699"/>
          <a:ext cx="624632" cy="62463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9D4D124-5D86-494E-AB5D-26BEAC5A18FB}">
      <dsp:nvSpPr>
        <dsp:cNvPr id="0" name=""/>
        <dsp:cNvSpPr/>
      </dsp:nvSpPr>
      <dsp:spPr>
        <a:xfrm>
          <a:off x="1311728" y="615168"/>
          <a:ext cx="9846341" cy="11356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194" tIns="120194" rIns="120194" bIns="120194" numCol="1" spcCol="1270" anchor="ctr" anchorCtr="0">
          <a:noAutofit/>
        </a:bodyPr>
        <a:lstStyle/>
        <a:p>
          <a:pPr marL="0" lvl="0" indent="0" algn="l" defTabSz="755650">
            <a:lnSpc>
              <a:spcPct val="100000"/>
            </a:lnSpc>
            <a:spcBef>
              <a:spcPct val="0"/>
            </a:spcBef>
            <a:spcAft>
              <a:spcPct val="35000"/>
            </a:spcAft>
            <a:buNone/>
          </a:pPr>
          <a:r>
            <a:rPr lang="en-US" sz="1700" b="0" i="0" kern="1200"/>
            <a:t>Review and update provider contracts: Ensure that provider contracts clearly define the maximum number of hours, days, or units that can be billed within a specific period. Regularly review and update these contracts to align with the services provided and any changes in regulations or payer requirements.</a:t>
          </a:r>
          <a:endParaRPr lang="en-US" sz="1700" kern="1200"/>
        </a:p>
      </dsp:txBody>
      <dsp:txXfrm>
        <a:off x="1311728" y="615168"/>
        <a:ext cx="9846341" cy="1135695"/>
      </dsp:txXfrm>
    </dsp:sp>
    <dsp:sp modelId="{A69014B0-AE38-455A-88A1-3F158D803E92}">
      <dsp:nvSpPr>
        <dsp:cNvPr id="0" name=""/>
        <dsp:cNvSpPr/>
      </dsp:nvSpPr>
      <dsp:spPr>
        <a:xfrm>
          <a:off x="0" y="2034787"/>
          <a:ext cx="11158069" cy="113569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11F6CA2-7E87-44C4-AAEB-EE6F3E10E48D}">
      <dsp:nvSpPr>
        <dsp:cNvPr id="0" name=""/>
        <dsp:cNvSpPr/>
      </dsp:nvSpPr>
      <dsp:spPr>
        <a:xfrm>
          <a:off x="343547" y="2290319"/>
          <a:ext cx="624632" cy="62463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7EDAC25-8153-4A30-BB59-A2C3B6760DCF}">
      <dsp:nvSpPr>
        <dsp:cNvPr id="0" name=""/>
        <dsp:cNvSpPr/>
      </dsp:nvSpPr>
      <dsp:spPr>
        <a:xfrm>
          <a:off x="1311728" y="2034787"/>
          <a:ext cx="9846341" cy="11356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194" tIns="120194" rIns="120194" bIns="120194" numCol="1" spcCol="1270" anchor="ctr" anchorCtr="0">
          <a:noAutofit/>
        </a:bodyPr>
        <a:lstStyle/>
        <a:p>
          <a:pPr marL="0" lvl="0" indent="0" algn="l" defTabSz="755650">
            <a:lnSpc>
              <a:spcPct val="100000"/>
            </a:lnSpc>
            <a:spcBef>
              <a:spcPct val="0"/>
            </a:spcBef>
            <a:spcAft>
              <a:spcPct val="35000"/>
            </a:spcAft>
            <a:buNone/>
          </a:pPr>
          <a:r>
            <a:rPr lang="en-US" sz="1700" b="0" i="0" kern="1200"/>
            <a:t>Prioritize pre-authorization and referrals: Before providing services that may exceed the contracted limits, ensure that pre-authorization or referrals are obtained from the payer. This step helps to validate the medical necessity and ensures that the services provided will be reimbursed appropriately.</a:t>
          </a:r>
          <a:endParaRPr lang="en-US" sz="1700" kern="1200"/>
        </a:p>
      </dsp:txBody>
      <dsp:txXfrm>
        <a:off x="1311728" y="2034787"/>
        <a:ext cx="9846341" cy="113569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04A059-2D71-F54B-AF9B-1C640D341AB0}">
      <dsp:nvSpPr>
        <dsp:cNvPr id="0" name=""/>
        <dsp:cNvSpPr/>
      </dsp:nvSpPr>
      <dsp:spPr>
        <a:xfrm>
          <a:off x="0" y="622147"/>
          <a:ext cx="6269038" cy="10740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a:t>Fast-Track Appeals to Independent Review Entity (IRE) before services end for</a:t>
          </a:r>
        </a:p>
      </dsp:txBody>
      <dsp:txXfrm>
        <a:off x="52431" y="674578"/>
        <a:ext cx="6164176" cy="969198"/>
      </dsp:txXfrm>
    </dsp:sp>
    <dsp:sp modelId="{F033F828-CA3D-FC40-B813-5C77C7CA757D}">
      <dsp:nvSpPr>
        <dsp:cNvPr id="0" name=""/>
        <dsp:cNvSpPr/>
      </dsp:nvSpPr>
      <dsp:spPr>
        <a:xfrm>
          <a:off x="0" y="1696207"/>
          <a:ext cx="6269038" cy="17325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042" tIns="34290" rIns="192024" bIns="34290" numCol="1" spcCol="1270" anchor="t" anchorCtr="0">
          <a:noAutofit/>
        </a:bodyPr>
        <a:lstStyle/>
        <a:p>
          <a:pPr marL="228600" lvl="1" indent="-228600" algn="l" defTabSz="933450">
            <a:lnSpc>
              <a:spcPct val="90000"/>
            </a:lnSpc>
            <a:spcBef>
              <a:spcPct val="0"/>
            </a:spcBef>
            <a:spcAft>
              <a:spcPct val="20000"/>
            </a:spcAft>
            <a:buChar char="•"/>
          </a:pPr>
          <a:r>
            <a:rPr lang="en-US" sz="2100" kern="1200"/>
            <a:t>Terminations of  home health, SNF, CORF</a:t>
          </a:r>
        </a:p>
        <a:p>
          <a:pPr marL="228600" lvl="1" indent="-228600" algn="l" defTabSz="933450">
            <a:lnSpc>
              <a:spcPct val="90000"/>
            </a:lnSpc>
            <a:spcBef>
              <a:spcPct val="0"/>
            </a:spcBef>
            <a:spcAft>
              <a:spcPct val="20000"/>
            </a:spcAft>
            <a:buChar char="•"/>
          </a:pPr>
          <a:r>
            <a:rPr lang="en-US" sz="2100" kern="1200"/>
            <a:t>Two-day advance notice</a:t>
          </a:r>
        </a:p>
        <a:p>
          <a:pPr marL="228600" lvl="1" indent="-228600" algn="l" defTabSz="933450">
            <a:lnSpc>
              <a:spcPct val="90000"/>
            </a:lnSpc>
            <a:spcBef>
              <a:spcPct val="0"/>
            </a:spcBef>
            <a:spcAft>
              <a:spcPct val="20000"/>
            </a:spcAft>
            <a:buChar char="•"/>
          </a:pPr>
          <a:r>
            <a:rPr lang="en-US" sz="2100" kern="1200"/>
            <a:t>Request review by noon of day after receive notice</a:t>
          </a:r>
        </a:p>
        <a:p>
          <a:pPr marL="228600" lvl="1" indent="-228600" algn="l" defTabSz="933450">
            <a:lnSpc>
              <a:spcPct val="90000"/>
            </a:lnSpc>
            <a:spcBef>
              <a:spcPct val="0"/>
            </a:spcBef>
            <a:spcAft>
              <a:spcPct val="20000"/>
            </a:spcAft>
            <a:buChar char="•"/>
          </a:pPr>
          <a:r>
            <a:rPr lang="en-US" sz="2100" kern="1200"/>
            <a:t>IRE issues decision by noon of day after day it receives appeal request</a:t>
          </a:r>
        </a:p>
      </dsp:txBody>
      <dsp:txXfrm>
        <a:off x="0" y="1696207"/>
        <a:ext cx="6269038" cy="1732590"/>
      </dsp:txXfrm>
    </dsp:sp>
    <dsp:sp modelId="{69E24073-C69E-3F4B-8DEE-4C5139382E15}">
      <dsp:nvSpPr>
        <dsp:cNvPr id="0" name=""/>
        <dsp:cNvSpPr/>
      </dsp:nvSpPr>
      <dsp:spPr>
        <a:xfrm>
          <a:off x="0" y="3428797"/>
          <a:ext cx="6269038" cy="10740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a:t>60 days to request reconsideration by IRE</a:t>
          </a:r>
        </a:p>
      </dsp:txBody>
      <dsp:txXfrm>
        <a:off x="52431" y="3481228"/>
        <a:ext cx="6164176" cy="969198"/>
      </dsp:txXfrm>
    </dsp:sp>
    <dsp:sp modelId="{ED6EB9A7-BEA8-E147-9743-03698990D14F}">
      <dsp:nvSpPr>
        <dsp:cNvPr id="0" name=""/>
        <dsp:cNvSpPr/>
      </dsp:nvSpPr>
      <dsp:spPr>
        <a:xfrm>
          <a:off x="0" y="4502857"/>
          <a:ext cx="6269038" cy="4471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042" tIns="34290" rIns="192024" bIns="34290" numCol="1" spcCol="1270" anchor="t" anchorCtr="0">
          <a:noAutofit/>
        </a:bodyPr>
        <a:lstStyle/>
        <a:p>
          <a:pPr marL="228600" lvl="1" indent="-228600" algn="l" defTabSz="933450">
            <a:lnSpc>
              <a:spcPct val="90000"/>
            </a:lnSpc>
            <a:spcBef>
              <a:spcPct val="0"/>
            </a:spcBef>
            <a:spcAft>
              <a:spcPct val="20000"/>
            </a:spcAft>
            <a:buChar char="•"/>
          </a:pPr>
          <a:r>
            <a:rPr lang="en-US" sz="2100" kern="1200"/>
            <a:t>14 days for IRE to act</a:t>
          </a:r>
        </a:p>
      </dsp:txBody>
      <dsp:txXfrm>
        <a:off x="0" y="4502857"/>
        <a:ext cx="6269038" cy="447120"/>
      </dsp:txXfrm>
    </dsp:sp>
  </dsp:spTree>
</dsp:drawing>
</file>

<file path=ppt/diagrams/layout1.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CCEF621-1A36-BE44-B8C8-D728649EDD31}" type="datetimeFigureOut">
              <a:rPr lang="en-US" smtClean="0"/>
              <a:t>3/17/2025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76EAA18-23A1-A449-B13B-172125BA997C}" type="slidenum">
              <a:rPr lang="en-US" smtClean="0"/>
              <a:t>‹#›</a:t>
            </a:fld>
            <a:endParaRPr lang="en-US"/>
          </a:p>
        </p:txBody>
      </p:sp>
    </p:spTree>
    <p:extLst>
      <p:ext uri="{BB962C8B-B14F-4D97-AF65-F5344CB8AC3E}">
        <p14:creationId xmlns:p14="http://schemas.microsoft.com/office/powerpoint/2010/main" val="5481525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bcbstx.com/provider/pdf/ndc_faqs.pdf"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BEC7593-5B17-46CE-84E3-10F0F65DC634}" type="slidenum">
              <a:rPr lang="en-US" smtClean="0"/>
              <a:pPr>
                <a:defRPr/>
              </a:pPr>
              <a:t>4</a:t>
            </a:fld>
            <a:endParaRPr lang="en-US" dirty="0"/>
          </a:p>
        </p:txBody>
      </p:sp>
    </p:spTree>
    <p:extLst>
      <p:ext uri="{BB962C8B-B14F-4D97-AF65-F5344CB8AC3E}">
        <p14:creationId xmlns:p14="http://schemas.microsoft.com/office/powerpoint/2010/main" val="5397446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15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80157" indent="-300060">
              <a:defRPr>
                <a:solidFill>
                  <a:schemeClr val="tx1"/>
                </a:solidFill>
                <a:latin typeface="Arial" panose="020B0604020202020204" pitchFamily="34" charset="0"/>
              </a:defRPr>
            </a:lvl2pPr>
            <a:lvl3pPr marL="1200241" indent="-240048">
              <a:defRPr>
                <a:solidFill>
                  <a:schemeClr val="tx1"/>
                </a:solidFill>
                <a:latin typeface="Arial" panose="020B0604020202020204" pitchFamily="34" charset="0"/>
              </a:defRPr>
            </a:lvl3pPr>
            <a:lvl4pPr marL="1680337" indent="-240048">
              <a:defRPr>
                <a:solidFill>
                  <a:schemeClr val="tx1"/>
                </a:solidFill>
                <a:latin typeface="Arial" panose="020B0604020202020204" pitchFamily="34" charset="0"/>
              </a:defRPr>
            </a:lvl4pPr>
            <a:lvl5pPr marL="2160434" indent="-240048">
              <a:defRPr>
                <a:solidFill>
                  <a:schemeClr val="tx1"/>
                </a:solidFill>
                <a:latin typeface="Arial" panose="020B0604020202020204" pitchFamily="34" charset="0"/>
              </a:defRPr>
            </a:lvl5pPr>
            <a:lvl6pPr marL="2640529" indent="-240048" eaLnBrk="0" fontAlgn="base" hangingPunct="0">
              <a:spcBef>
                <a:spcPct val="0"/>
              </a:spcBef>
              <a:spcAft>
                <a:spcPct val="0"/>
              </a:spcAft>
              <a:defRPr>
                <a:solidFill>
                  <a:schemeClr val="tx1"/>
                </a:solidFill>
                <a:latin typeface="Arial" panose="020B0604020202020204" pitchFamily="34" charset="0"/>
              </a:defRPr>
            </a:lvl6pPr>
            <a:lvl7pPr marL="3120626" indent="-240048" eaLnBrk="0" fontAlgn="base" hangingPunct="0">
              <a:spcBef>
                <a:spcPct val="0"/>
              </a:spcBef>
              <a:spcAft>
                <a:spcPct val="0"/>
              </a:spcAft>
              <a:defRPr>
                <a:solidFill>
                  <a:schemeClr val="tx1"/>
                </a:solidFill>
                <a:latin typeface="Arial" panose="020B0604020202020204" pitchFamily="34" charset="0"/>
              </a:defRPr>
            </a:lvl7pPr>
            <a:lvl8pPr marL="3600723" indent="-240048" eaLnBrk="0" fontAlgn="base" hangingPunct="0">
              <a:spcBef>
                <a:spcPct val="0"/>
              </a:spcBef>
              <a:spcAft>
                <a:spcPct val="0"/>
              </a:spcAft>
              <a:defRPr>
                <a:solidFill>
                  <a:schemeClr val="tx1"/>
                </a:solidFill>
                <a:latin typeface="Arial" panose="020B0604020202020204" pitchFamily="34" charset="0"/>
              </a:defRPr>
            </a:lvl8pPr>
            <a:lvl9pPr marL="4080819" indent="-240048"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E004AE7E-3680-40A9-94D7-18FA5BA30951}" type="slidenum">
              <a:rPr lang="en-US" altLang="en-US" smtClean="0">
                <a:latin typeface="Calibri" panose="020F0502020204030204" pitchFamily="34" charset="0"/>
              </a:rPr>
              <a:pPr fontAlgn="base">
                <a:spcBef>
                  <a:spcPct val="0"/>
                </a:spcBef>
                <a:spcAft>
                  <a:spcPct val="0"/>
                </a:spcAft>
              </a:pPr>
              <a:t>5</a:t>
            </a:fld>
            <a:endParaRPr lang="en-US" altLang="en-US">
              <a:latin typeface="Calibri" panose="020F0502020204030204" pitchFamily="34" charset="0"/>
            </a:endParaRPr>
          </a:p>
        </p:txBody>
      </p:sp>
    </p:spTree>
    <p:extLst>
      <p:ext uri="{BB962C8B-B14F-4D97-AF65-F5344CB8AC3E}">
        <p14:creationId xmlns:p14="http://schemas.microsoft.com/office/powerpoint/2010/main" val="373779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9A179D-2D27-49E2-B022-8EDDA2EFE682}" type="slidenum">
              <a:rPr lang="en-US" smtClean="0"/>
              <a:t>10</a:t>
            </a:fld>
            <a:endParaRPr lang="en-US" dirty="0"/>
          </a:p>
        </p:txBody>
      </p:sp>
    </p:spTree>
    <p:extLst>
      <p:ext uri="{BB962C8B-B14F-4D97-AF65-F5344CB8AC3E}">
        <p14:creationId xmlns:p14="http://schemas.microsoft.com/office/powerpoint/2010/main" val="27460465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References: </a:t>
            </a:r>
            <a:r>
              <a:rPr lang="en-US" sz="1200" b="0" i="0" kern="1200" dirty="0">
                <a:solidFill>
                  <a:schemeClr val="tx1"/>
                </a:solidFill>
                <a:effectLst/>
                <a:latin typeface="+mn-lt"/>
                <a:ea typeface="+mn-ea"/>
                <a:cs typeface="+mn-cs"/>
              </a:rPr>
              <a:t>https://www.unitedhealthcareonline.com/.../UHC/en.../NDC_FAQ_Final_Word.pdf</a:t>
            </a:r>
          </a:p>
          <a:p>
            <a:r>
              <a:rPr lang="en-US" sz="1200" b="0" i="0" kern="1200" dirty="0">
                <a:solidFill>
                  <a:schemeClr val="tx1"/>
                </a:solidFill>
                <a:effectLst/>
                <a:latin typeface="+mn-lt"/>
                <a:ea typeface="+mn-ea"/>
                <a:cs typeface="+mn-cs"/>
              </a:rPr>
              <a:t>http://www.mass.gov/eohhs/gov/newsroom/masshealth/providers/national-drug-code-</a:t>
            </a:r>
            <a:r>
              <a:rPr lang="en-US" sz="1200" b="0" i="0" kern="1200" dirty="0" err="1">
                <a:solidFill>
                  <a:schemeClr val="tx1"/>
                </a:solidFill>
                <a:effectLst/>
                <a:latin typeface="+mn-lt"/>
                <a:ea typeface="+mn-ea"/>
                <a:cs typeface="+mn-cs"/>
              </a:rPr>
              <a:t>ndc</a:t>
            </a:r>
            <a:r>
              <a:rPr lang="en-US" sz="1200" b="0" i="0" kern="1200" dirty="0">
                <a:solidFill>
                  <a:schemeClr val="tx1"/>
                </a:solidFill>
                <a:effectLst/>
                <a:latin typeface="+mn-lt"/>
                <a:ea typeface="+mn-ea"/>
                <a:cs typeface="+mn-cs"/>
              </a:rPr>
              <a:t>-requirements-</a:t>
            </a:r>
            <a:r>
              <a:rPr lang="en-US" sz="1200" b="0" i="0" kern="1200" dirty="0" err="1">
                <a:solidFill>
                  <a:schemeClr val="tx1"/>
                </a:solidFill>
                <a:effectLst/>
                <a:latin typeface="+mn-lt"/>
                <a:ea typeface="+mn-ea"/>
                <a:cs typeface="+mn-cs"/>
              </a:rPr>
              <a:t>for.html</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hlinkClick r:id="rId3"/>
              </a:rPr>
              <a:t>https://www.bcbstx.com/provider/pdf/ndc_faqs.pdf</a:t>
            </a:r>
            <a:endParaRPr lang="en-US" sz="1200" b="0" i="0" kern="1200" dirty="0">
              <a:solidFill>
                <a:schemeClr val="tx1"/>
              </a:solidFill>
              <a:effectLst/>
              <a:latin typeface="+mn-lt"/>
              <a:ea typeface="+mn-ea"/>
              <a:cs typeface="+mn-cs"/>
            </a:endParaRPr>
          </a:p>
          <a:p>
            <a:endParaRPr lang="en-US" dirty="0"/>
          </a:p>
          <a:p>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ED7307A4-3999-2045-A0B8-652E3E63D213}" type="slidenum">
              <a:rPr lang="en-US" smtClean="0"/>
              <a:t>25</a:t>
            </a:fld>
            <a:endParaRPr lang="en-US"/>
          </a:p>
        </p:txBody>
      </p:sp>
    </p:spTree>
    <p:extLst>
      <p:ext uri="{BB962C8B-B14F-4D97-AF65-F5344CB8AC3E}">
        <p14:creationId xmlns:p14="http://schemas.microsoft.com/office/powerpoint/2010/main" val="26196195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4803FDF9-0D15-9B47-9AB0-153286F7E452}" type="slidenum">
              <a:rPr lang="en-US" sz="1200">
                <a:latin typeface="Calibri" charset="0"/>
              </a:rPr>
              <a:pPr eaLnBrk="1" hangingPunct="1"/>
              <a:t>50</a:t>
            </a:fld>
            <a:endParaRPr lang="en-US" sz="1200">
              <a:latin typeface="Calibri" charset="0"/>
            </a:endParaRPr>
          </a:p>
        </p:txBody>
      </p:sp>
      <p:sp>
        <p:nvSpPr>
          <p:cNvPr id="125955" name="Rectangle 2"/>
          <p:cNvSpPr>
            <a:spLocks noGrp="1" noRot="1" noChangeAspect="1" noChangeArrowheads="1" noTextEdit="1"/>
          </p:cNvSpPr>
          <p:nvPr>
            <p:ph type="sldImg"/>
          </p:nvPr>
        </p:nvSpPr>
        <p:spPr bwMode="auto">
          <a:xfrm>
            <a:off x="365125" y="674688"/>
            <a:ext cx="6127750" cy="3448050"/>
          </a:xfrm>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sp>
      <p:sp>
        <p:nvSpPr>
          <p:cNvPr id="125956" name="Rectangle 3"/>
          <p:cNvSpPr>
            <a:spLocks noGrp="1" noChangeArrowheads="1"/>
          </p:cNvSpPr>
          <p:nvPr>
            <p:ph type="body" idx="1"/>
          </p:nvPr>
        </p:nvSpPr>
        <p:spPr bwMode="auto">
          <a:xfrm>
            <a:off x="914400" y="4346575"/>
            <a:ext cx="5029200" cy="4122738"/>
          </a:xfrm>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txBody>
          <a:bodyPr lIns="90754" tIns="45377" rIns="90754" bIns="45377"/>
          <a:lstStyle/>
          <a:p>
            <a:pPr eaLnBrk="1" hangingPunct="1">
              <a:spcBef>
                <a:spcPct val="0"/>
              </a:spcBef>
            </a:pPr>
            <a:endParaRPr lang="en-US">
              <a:latin typeface="Calibri" charset="0"/>
              <a:ea typeface="ＭＳ Ｐゴシック" charset="0"/>
              <a:cs typeface="ＭＳ Ｐゴシック" charset="0"/>
            </a:endParaRPr>
          </a:p>
        </p:txBody>
      </p:sp>
    </p:spTree>
    <p:extLst>
      <p:ext uri="{BB962C8B-B14F-4D97-AF65-F5344CB8AC3E}">
        <p14:creationId xmlns:p14="http://schemas.microsoft.com/office/powerpoint/2010/main" val="14483896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E639746-E896-D24B-BDF1-1C63F6EBCC48}" type="slidenum">
              <a:rPr lang="en-US" sz="1200">
                <a:latin typeface="Calibri" charset="0"/>
              </a:rPr>
              <a:pPr eaLnBrk="1" hangingPunct="1"/>
              <a:t>51</a:t>
            </a:fld>
            <a:endParaRPr lang="en-US" sz="1200">
              <a:latin typeface="Calibri" charset="0"/>
            </a:endParaRPr>
          </a:p>
        </p:txBody>
      </p:sp>
      <p:sp>
        <p:nvSpPr>
          <p:cNvPr id="128003" name="Rectangle 2"/>
          <p:cNvSpPr>
            <a:spLocks noGrp="1" noRot="1" noChangeAspect="1" noChangeArrowheads="1" noTextEdit="1"/>
          </p:cNvSpPr>
          <p:nvPr>
            <p:ph type="sldImg"/>
          </p:nvPr>
        </p:nvSpPr>
        <p:spPr bwMode="auto">
          <a:xfrm>
            <a:off x="365125" y="674688"/>
            <a:ext cx="6127750" cy="3448050"/>
          </a:xfrm>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sp>
      <p:sp>
        <p:nvSpPr>
          <p:cNvPr id="128004" name="Rectangle 3"/>
          <p:cNvSpPr>
            <a:spLocks noGrp="1" noChangeArrowheads="1"/>
          </p:cNvSpPr>
          <p:nvPr>
            <p:ph type="body" idx="1"/>
          </p:nvPr>
        </p:nvSpPr>
        <p:spPr bwMode="auto">
          <a:xfrm>
            <a:off x="914400" y="4346575"/>
            <a:ext cx="5029200" cy="4122738"/>
          </a:xfrm>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txBody>
          <a:bodyPr lIns="90754" tIns="45377" rIns="90754" bIns="45377"/>
          <a:lstStyle/>
          <a:p>
            <a:pPr eaLnBrk="1" hangingPunct="1">
              <a:spcBef>
                <a:spcPct val="0"/>
              </a:spcBef>
            </a:pPr>
            <a:endParaRPr lang="en-US">
              <a:latin typeface="Calibri" charset="0"/>
              <a:ea typeface="ＭＳ Ｐゴシック" charset="0"/>
              <a:cs typeface="ＭＳ Ｐゴシック" charset="0"/>
            </a:endParaRPr>
          </a:p>
        </p:txBody>
      </p:sp>
    </p:spTree>
    <p:extLst>
      <p:ext uri="{BB962C8B-B14F-4D97-AF65-F5344CB8AC3E}">
        <p14:creationId xmlns:p14="http://schemas.microsoft.com/office/powerpoint/2010/main" val="13753472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smtClean="0"/>
              <a:t>3/17/2025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8726932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CB10F8-19AF-6E43-9BC5-1371D642A25B}" type="datetimeFigureOut">
              <a:rPr lang="en-US" smtClean="0"/>
              <a:t>3/17/2025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FA00B0-8C0B-224D-A4A8-A7836BC767F8}" type="slidenum">
              <a:rPr lang="en-US" smtClean="0"/>
              <a:t>‹#›</a:t>
            </a:fld>
            <a:endParaRPr lang="en-US"/>
          </a:p>
        </p:txBody>
      </p:sp>
    </p:spTree>
    <p:extLst>
      <p:ext uri="{BB962C8B-B14F-4D97-AF65-F5344CB8AC3E}">
        <p14:creationId xmlns:p14="http://schemas.microsoft.com/office/powerpoint/2010/main" val="20045169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CB10F8-19AF-6E43-9BC5-1371D642A25B}" type="datetimeFigureOut">
              <a:rPr lang="en-US" smtClean="0"/>
              <a:t>3/17/2025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FA00B0-8C0B-224D-A4A8-A7836BC767F8}" type="slidenum">
              <a:rPr lang="en-US" smtClean="0"/>
              <a:t>‹#›</a:t>
            </a:fld>
            <a:endParaRPr lang="en-US"/>
          </a:p>
        </p:txBody>
      </p:sp>
    </p:spTree>
    <p:extLst>
      <p:ext uri="{BB962C8B-B14F-4D97-AF65-F5344CB8AC3E}">
        <p14:creationId xmlns:p14="http://schemas.microsoft.com/office/powerpoint/2010/main" val="1935295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5183188" y="1690688"/>
            <a:ext cx="6170612" cy="417036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1690688"/>
            <a:ext cx="3932237" cy="41783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5CB10F8-19AF-6E43-9BC5-1371D642A25B}" type="datetimeFigureOut">
              <a:rPr lang="en-US" smtClean="0"/>
              <a:t>3/17/2025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FA00B0-8C0B-224D-A4A8-A7836BC767F8}" type="slidenum">
              <a:rPr lang="en-US" smtClean="0"/>
              <a:t>‹#›</a:t>
            </a:fld>
            <a:endParaRPr lang="en-US"/>
          </a:p>
        </p:txBody>
      </p:sp>
      <p:sp>
        <p:nvSpPr>
          <p:cNvPr id="8" name="Title 1"/>
          <p:cNvSpPr>
            <a:spLocks noGrp="1"/>
          </p:cNvSpPr>
          <p:nvPr>
            <p:ph type="title"/>
          </p:nvPr>
        </p:nvSpPr>
        <p:spPr>
          <a:xfrm>
            <a:off x="838200" y="365125"/>
            <a:ext cx="10515600" cy="1325563"/>
          </a:xfrm>
        </p:spPr>
        <p:txBody>
          <a:bodyPr/>
          <a:lstStyle>
            <a:lvl1pPr>
              <a:defRPr b="1" i="0">
                <a:solidFill>
                  <a:schemeClr val="accent1">
                    <a:lumMod val="50000"/>
                  </a:schemeClr>
                </a:solidFill>
                <a:latin typeface="Helvetica" charset="0"/>
                <a:ea typeface="Helvetica" charset="0"/>
                <a:cs typeface="Helvetica" charset="0"/>
              </a:defRPr>
            </a:lvl1pPr>
          </a:lstStyle>
          <a:p>
            <a:r>
              <a:rPr lang="en-US" dirty="0"/>
              <a:t>Click to edit Master title style</a:t>
            </a:r>
          </a:p>
        </p:txBody>
      </p:sp>
    </p:spTree>
    <p:extLst>
      <p:ext uri="{BB962C8B-B14F-4D97-AF65-F5344CB8AC3E}">
        <p14:creationId xmlns:p14="http://schemas.microsoft.com/office/powerpoint/2010/main" val="5097531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1">
  <p:cSld name="Title and body 1">
    <p:bg>
      <p:bgPr>
        <a:solidFill>
          <a:srgbClr val="F3F3F3"/>
        </a:solidFill>
        <a:effectLst/>
      </p:bgPr>
    </p:bg>
    <p:spTree>
      <p:nvGrpSpPr>
        <p:cNvPr id="1" name="Shape 24"/>
        <p:cNvGrpSpPr/>
        <p:nvPr/>
      </p:nvGrpSpPr>
      <p:grpSpPr>
        <a:xfrm>
          <a:off x="0" y="0"/>
          <a:ext cx="0" cy="0"/>
          <a:chOff x="0" y="0"/>
          <a:chExt cx="0" cy="0"/>
        </a:xfrm>
      </p:grpSpPr>
      <p:sp>
        <p:nvSpPr>
          <p:cNvPr id="34" name="Google Shape;34;p3"/>
          <p:cNvSpPr txBox="1">
            <a:spLocks noGrp="1"/>
          </p:cNvSpPr>
          <p:nvPr>
            <p:ph type="title"/>
          </p:nvPr>
        </p:nvSpPr>
        <p:spPr>
          <a:xfrm>
            <a:off x="1501933" y="580567"/>
            <a:ext cx="9491200" cy="744800"/>
          </a:xfrm>
          <a:prstGeom prst="rect">
            <a:avLst/>
          </a:prstGeom>
        </p:spPr>
        <p:txBody>
          <a:bodyPr spcFirstLastPara="1" wrap="square" lIns="91425" tIns="91425" rIns="91425" bIns="91425" anchor="t" anchorCtr="0">
            <a:normAutofit/>
          </a:bodyPr>
          <a:lstStyle>
            <a:lvl1pPr lvl="0">
              <a:spcBef>
                <a:spcPts val="0"/>
              </a:spcBef>
              <a:spcAft>
                <a:spcPts val="0"/>
              </a:spcAft>
              <a:buClr>
                <a:srgbClr val="003657"/>
              </a:buClr>
              <a:buSzPts val="2800"/>
              <a:buFont typeface="Open Sans"/>
              <a:buNone/>
              <a:defRPr b="0" i="0">
                <a:solidFill>
                  <a:srgbClr val="003657"/>
                </a:solidFill>
                <a:latin typeface="Book Antiqua" panose="02040602050305030304" pitchFamily="18" charset="0"/>
                <a:ea typeface="Open Sans" panose="020B0606030504020204" pitchFamily="34" charset="0"/>
                <a:cs typeface="Open Sans" panose="020B0606030504020204" pitchFamily="34" charset="0"/>
                <a:sym typeface="Open Sans"/>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dirty="0"/>
          </a:p>
        </p:txBody>
      </p:sp>
      <p:sp>
        <p:nvSpPr>
          <p:cNvPr id="35" name="Google Shape;35;p3"/>
          <p:cNvSpPr txBox="1">
            <a:spLocks noGrp="1"/>
          </p:cNvSpPr>
          <p:nvPr>
            <p:ph type="body" idx="1"/>
          </p:nvPr>
        </p:nvSpPr>
        <p:spPr>
          <a:xfrm>
            <a:off x="1653367" y="1718767"/>
            <a:ext cx="9415200" cy="4440800"/>
          </a:xfrm>
          <a:prstGeom prst="rect">
            <a:avLst/>
          </a:prstGeom>
        </p:spPr>
        <p:txBody>
          <a:bodyPr spcFirstLastPara="1" wrap="square" lIns="91425" tIns="91425" rIns="91425" bIns="91425" anchor="t" anchorCtr="0">
            <a:normAutofit/>
          </a:bodyPr>
          <a:lstStyle>
            <a:lvl1pPr marL="609585" lvl="0" indent="-457189">
              <a:spcBef>
                <a:spcPts val="0"/>
              </a:spcBef>
              <a:spcAft>
                <a:spcPts val="0"/>
              </a:spcAft>
              <a:buClr>
                <a:srgbClr val="003657"/>
              </a:buClr>
              <a:buSzPts val="1800"/>
              <a:buFont typeface="Open Sans"/>
              <a:buChar char="●"/>
              <a:defRPr b="0" i="0">
                <a:solidFill>
                  <a:srgbClr val="003657"/>
                </a:solidFill>
                <a:latin typeface="Book Antiqua" panose="02040602050305030304" pitchFamily="18" charset="0"/>
                <a:ea typeface="Open Sans" panose="020B0606030504020204" pitchFamily="34" charset="0"/>
                <a:cs typeface="Open Sans" panose="020B0606030504020204" pitchFamily="34" charset="0"/>
                <a:sym typeface="Open Sans"/>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endParaRPr dirty="0"/>
          </a:p>
        </p:txBody>
      </p:sp>
    </p:spTree>
    <p:extLst>
      <p:ext uri="{BB962C8B-B14F-4D97-AF65-F5344CB8AC3E}">
        <p14:creationId xmlns:p14="http://schemas.microsoft.com/office/powerpoint/2010/main" val="4141987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07E9707-08F8-AF48-97BE-4BBEE96AA2B1}" type="datetime1">
              <a:rPr lang="en-US" smtClean="0"/>
              <a:pPr/>
              <a:t>3/17/2025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DBC060-E208-494B-B9E1-A435D7A34E8B}" type="slidenum">
              <a:rPr lang="en-US" smtClean="0"/>
              <a:pPr/>
              <a:t>‹#›</a:t>
            </a:fld>
            <a:endParaRPr lang="en-US"/>
          </a:p>
        </p:txBody>
      </p:sp>
    </p:spTree>
    <p:extLst>
      <p:ext uri="{BB962C8B-B14F-4D97-AF65-F5344CB8AC3E}">
        <p14:creationId xmlns:p14="http://schemas.microsoft.com/office/powerpoint/2010/main" val="418916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CB10F8-19AF-6E43-9BC5-1371D642A25B}" type="datetimeFigureOut">
              <a:rPr lang="en-US" smtClean="0"/>
              <a:t>3/17/2025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FA00B0-8C0B-224D-A4A8-A7836BC767F8}" type="slidenum">
              <a:rPr lang="en-US" smtClean="0"/>
              <a:t>‹#›</a:t>
            </a:fld>
            <a:endParaRPr lang="en-US"/>
          </a:p>
        </p:txBody>
      </p:sp>
    </p:spTree>
    <p:extLst>
      <p:ext uri="{BB962C8B-B14F-4D97-AF65-F5344CB8AC3E}">
        <p14:creationId xmlns:p14="http://schemas.microsoft.com/office/powerpoint/2010/main" val="18455568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CB10F8-19AF-6E43-9BC5-1371D642A25B}" type="datetimeFigureOut">
              <a:rPr lang="en-US" smtClean="0"/>
              <a:t>3/17/2025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FA00B0-8C0B-224D-A4A8-A7836BC767F8}" type="slidenum">
              <a:rPr lang="en-US" smtClean="0"/>
              <a:t>‹#›</a:t>
            </a:fld>
            <a:endParaRPr lang="en-US"/>
          </a:p>
        </p:txBody>
      </p:sp>
    </p:spTree>
    <p:extLst>
      <p:ext uri="{BB962C8B-B14F-4D97-AF65-F5344CB8AC3E}">
        <p14:creationId xmlns:p14="http://schemas.microsoft.com/office/powerpoint/2010/main" val="206176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CB10F8-19AF-6E43-9BC5-1371D642A25B}" type="datetimeFigureOut">
              <a:rPr lang="en-US" smtClean="0"/>
              <a:t>3/17/2025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2FA00B0-8C0B-224D-A4A8-A7836BC767F8}" type="slidenum">
              <a:rPr lang="en-US" smtClean="0"/>
              <a:t>‹#›</a:t>
            </a:fld>
            <a:endParaRPr lang="en-US"/>
          </a:p>
        </p:txBody>
      </p:sp>
    </p:spTree>
    <p:extLst>
      <p:ext uri="{BB962C8B-B14F-4D97-AF65-F5344CB8AC3E}">
        <p14:creationId xmlns:p14="http://schemas.microsoft.com/office/powerpoint/2010/main" val="7762116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142964B-5D31-544F-8264-5F6B64503F1D}" type="datetime1">
              <a:rPr lang="en-US" smtClean="0"/>
              <a:pPr/>
              <a:t>3/17/2025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9DBC060-E208-494B-B9E1-A435D7A34E8B}" type="slidenum">
              <a:rPr lang="en-US" smtClean="0"/>
              <a:pPr/>
              <a:t>‹#›</a:t>
            </a:fld>
            <a:endParaRPr lang="en-US"/>
          </a:p>
        </p:txBody>
      </p:sp>
    </p:spTree>
    <p:extLst>
      <p:ext uri="{BB962C8B-B14F-4D97-AF65-F5344CB8AC3E}">
        <p14:creationId xmlns:p14="http://schemas.microsoft.com/office/powerpoint/2010/main" val="19740506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CB10F8-19AF-6E43-9BC5-1371D642A25B}" type="datetimeFigureOut">
              <a:rPr lang="en-US" smtClean="0"/>
              <a:t>3/17/2025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2FA00B0-8C0B-224D-A4A8-A7836BC767F8}" type="slidenum">
              <a:rPr lang="en-US" smtClean="0"/>
              <a:t>‹#›</a:t>
            </a:fld>
            <a:endParaRPr lang="en-US"/>
          </a:p>
        </p:txBody>
      </p:sp>
    </p:spTree>
    <p:extLst>
      <p:ext uri="{BB962C8B-B14F-4D97-AF65-F5344CB8AC3E}">
        <p14:creationId xmlns:p14="http://schemas.microsoft.com/office/powerpoint/2010/main" val="13950675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5CB10F8-19AF-6E43-9BC5-1371D642A25B}" type="datetimeFigureOut">
              <a:rPr lang="en-US" smtClean="0"/>
              <a:t>3/17/2025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FA00B0-8C0B-224D-A4A8-A7836BC767F8}" type="slidenum">
              <a:rPr lang="en-US" smtClean="0"/>
              <a:t>‹#›</a:t>
            </a:fld>
            <a:endParaRPr lang="en-US"/>
          </a:p>
        </p:txBody>
      </p:sp>
    </p:spTree>
    <p:extLst>
      <p:ext uri="{BB962C8B-B14F-4D97-AF65-F5344CB8AC3E}">
        <p14:creationId xmlns:p14="http://schemas.microsoft.com/office/powerpoint/2010/main" val="6733506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5CB10F8-19AF-6E43-9BC5-1371D642A25B}" type="datetimeFigureOut">
              <a:rPr lang="en-US" smtClean="0"/>
              <a:t>3/17/2025</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2FA00B0-8C0B-224D-A4A8-A7836BC767F8}" type="slidenum">
              <a:rPr lang="en-US" smtClean="0"/>
              <a:t>‹#›</a:t>
            </a:fld>
            <a:endParaRPr lang="en-US"/>
          </a:p>
        </p:txBody>
      </p:sp>
    </p:spTree>
    <p:extLst>
      <p:ext uri="{BB962C8B-B14F-4D97-AF65-F5344CB8AC3E}">
        <p14:creationId xmlns:p14="http://schemas.microsoft.com/office/powerpoint/2010/main" val="19137780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CB10F8-19AF-6E43-9BC5-1371D642A25B}" type="datetimeFigureOut">
              <a:rPr lang="en-US" smtClean="0"/>
              <a:t>3/17/2025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FA00B0-8C0B-224D-A4A8-A7836BC767F8}" type="slidenum">
              <a:rPr lang="en-US" smtClean="0"/>
              <a:t>‹#›</a:t>
            </a:fld>
            <a:endParaRPr lang="en-US"/>
          </a:p>
        </p:txBody>
      </p:sp>
    </p:spTree>
    <p:extLst>
      <p:ext uri="{BB962C8B-B14F-4D97-AF65-F5344CB8AC3E}">
        <p14:creationId xmlns:p14="http://schemas.microsoft.com/office/powerpoint/2010/main" val="1445294236"/>
      </p:ext>
    </p:extLst>
  </p:cSld>
  <p:clrMap bg1="lt1" tx1="dk1" bg2="lt2" tx2="dk2" accent1="accent1" accent2="accent2" accent3="accent3" accent4="accent4" accent5="accent5" accent6="accent6" hlink="hlink" folHlink="folHlink"/>
  <p:sldLayoutIdLst>
    <p:sldLayoutId id="2147484004" r:id="rId1"/>
    <p:sldLayoutId id="2147484005" r:id="rId2"/>
    <p:sldLayoutId id="2147484006" r:id="rId3"/>
    <p:sldLayoutId id="2147484007" r:id="rId4"/>
    <p:sldLayoutId id="2147484008" r:id="rId5"/>
    <p:sldLayoutId id="2147484009" r:id="rId6"/>
    <p:sldLayoutId id="2147484010" r:id="rId7"/>
    <p:sldLayoutId id="2147484011" r:id="rId8"/>
    <p:sldLayoutId id="2147484012" r:id="rId9"/>
    <p:sldLayoutId id="2147484013" r:id="rId10"/>
    <p:sldLayoutId id="2147484014" r:id="rId11"/>
    <p:sldLayoutId id="2147483657" r:id="rId12"/>
    <p:sldLayoutId id="2147484015"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6.xml"/><Relationship Id="rId4" Type="http://schemas.openxmlformats.org/officeDocument/2006/relationships/chart" Target="../charts/char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package" Target="../embeddings/Microsoft_Excel_Worksheet2.xlsx"/><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hyperlink" Target="https://mailview.bulletinhealthcare.com/mailview.aspx?m=2025030603ama&amp;r=11572988-e694&amp;l=03a-38b&amp;t=c" TargetMode="External"/><Relationship Id="rId4" Type="http://schemas.openxmlformats.org/officeDocument/2006/relationships/hyperlink" Target="https://mailview.bulletinhealthcare.com/mailview.aspx?m=2025030603ama&amp;r=11572988-e694&amp;l=039-55d&amp;t=c"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BEBFA723-5A7B-472D-ABD7-1526B8D3A3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33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6B27065-399A-4CF7-BF70-CF79B9848F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33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CF22986C-DDF7-4109-9D6A-006800D6B04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2636" y="52996"/>
            <a:ext cx="6093363" cy="6805005"/>
            <a:chOff x="6095999" y="52996"/>
            <a:chExt cx="6093363" cy="6805005"/>
          </a:xfrm>
          <a:solidFill>
            <a:schemeClr val="accent5">
              <a:alpha val="10000"/>
            </a:schemeClr>
          </a:solidFill>
        </p:grpSpPr>
        <p:sp>
          <p:nvSpPr>
            <p:cNvPr id="16" name="Freeform: Shape 15">
              <a:extLst>
                <a:ext uri="{FF2B5EF4-FFF2-40B4-BE49-F238E27FC236}">
                  <a16:creationId xmlns:a16="http://schemas.microsoft.com/office/drawing/2014/main" id="{4C025298-F835-4B83-A3A3-6555157E01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1" y="52996"/>
              <a:ext cx="6093361" cy="6805003"/>
            </a:xfrm>
            <a:custGeom>
              <a:avLst/>
              <a:gdLst>
                <a:gd name="connsiteX0" fmla="*/ 3391253 w 5890489"/>
                <a:gd name="connsiteY0" fmla="*/ 0 h 6578438"/>
                <a:gd name="connsiteX1" fmla="*/ 3434974 w 5890489"/>
                <a:gd name="connsiteY1" fmla="*/ 646 h 6578438"/>
                <a:gd name="connsiteX2" fmla="*/ 3522419 w 5890489"/>
                <a:gd name="connsiteY2" fmla="*/ 2712 h 6578438"/>
                <a:gd name="connsiteX3" fmla="*/ 3610261 w 5890489"/>
                <a:gd name="connsiteY3" fmla="*/ 6458 h 6578438"/>
                <a:gd name="connsiteX4" fmla="*/ 3786872 w 5890489"/>
                <a:gd name="connsiteY4" fmla="*/ 20667 h 6578438"/>
                <a:gd name="connsiteX5" fmla="*/ 3962291 w 5890489"/>
                <a:gd name="connsiteY5" fmla="*/ 43530 h 6578438"/>
                <a:gd name="connsiteX6" fmla="*/ 4135855 w 5890489"/>
                <a:gd name="connsiteY6" fmla="*/ 75176 h 6578438"/>
                <a:gd name="connsiteX7" fmla="*/ 4307299 w 5890489"/>
                <a:gd name="connsiteY7" fmla="*/ 114315 h 6578438"/>
                <a:gd name="connsiteX8" fmla="*/ 4476358 w 5890489"/>
                <a:gd name="connsiteY8" fmla="*/ 160816 h 6578438"/>
                <a:gd name="connsiteX9" fmla="*/ 4559829 w 5890489"/>
                <a:gd name="connsiteY9" fmla="*/ 186779 h 6578438"/>
                <a:gd name="connsiteX10" fmla="*/ 4642901 w 5890489"/>
                <a:gd name="connsiteY10" fmla="*/ 213648 h 6578438"/>
                <a:gd name="connsiteX11" fmla="*/ 5280847 w 5890489"/>
                <a:gd name="connsiteY11" fmla="*/ 485936 h 6578438"/>
                <a:gd name="connsiteX12" fmla="*/ 5865400 w 5890489"/>
                <a:gd name="connsiteY12" fmla="*/ 851099 h 6578438"/>
                <a:gd name="connsiteX13" fmla="*/ 5890489 w 5890489"/>
                <a:gd name="connsiteY13" fmla="*/ 870950 h 6578438"/>
                <a:gd name="connsiteX14" fmla="*/ 5890489 w 5890489"/>
                <a:gd name="connsiteY14" fmla="*/ 1321814 h 6578438"/>
                <a:gd name="connsiteX15" fmla="*/ 5887395 w 5890489"/>
                <a:gd name="connsiteY15" fmla="*/ 1318952 h 6578438"/>
                <a:gd name="connsiteX16" fmla="*/ 5830291 w 5890489"/>
                <a:gd name="connsiteY16" fmla="*/ 1265992 h 6578438"/>
                <a:gd name="connsiteX17" fmla="*/ 5815981 w 5890489"/>
                <a:gd name="connsiteY17" fmla="*/ 1252687 h 6578438"/>
                <a:gd name="connsiteX18" fmla="*/ 5801142 w 5890489"/>
                <a:gd name="connsiteY18" fmla="*/ 1240158 h 6578438"/>
                <a:gd name="connsiteX19" fmla="*/ 5771464 w 5890489"/>
                <a:gd name="connsiteY19" fmla="*/ 1214969 h 6578438"/>
                <a:gd name="connsiteX20" fmla="*/ 5651030 w 5890489"/>
                <a:gd name="connsiteY20" fmla="*/ 1115767 h 6578438"/>
                <a:gd name="connsiteX21" fmla="*/ 5123183 w 5890489"/>
                <a:gd name="connsiteY21" fmla="*/ 780443 h 6578438"/>
                <a:gd name="connsiteX22" fmla="*/ 4533860 w 5890489"/>
                <a:gd name="connsiteY22" fmla="*/ 567701 h 6578438"/>
                <a:gd name="connsiteX23" fmla="*/ 4457281 w 5890489"/>
                <a:gd name="connsiteY23" fmla="*/ 550780 h 6578438"/>
                <a:gd name="connsiteX24" fmla="*/ 4380568 w 5890489"/>
                <a:gd name="connsiteY24" fmla="*/ 535279 h 6578438"/>
                <a:gd name="connsiteX25" fmla="*/ 4303325 w 5890489"/>
                <a:gd name="connsiteY25" fmla="*/ 522879 h 6578438"/>
                <a:gd name="connsiteX26" fmla="*/ 4264769 w 5890489"/>
                <a:gd name="connsiteY26" fmla="*/ 516679 h 6578438"/>
                <a:gd name="connsiteX27" fmla="*/ 4226082 w 5890489"/>
                <a:gd name="connsiteY27" fmla="*/ 511253 h 6578438"/>
                <a:gd name="connsiteX28" fmla="*/ 4070934 w 5890489"/>
                <a:gd name="connsiteY28" fmla="*/ 494848 h 6578438"/>
                <a:gd name="connsiteX29" fmla="*/ 3915521 w 5890489"/>
                <a:gd name="connsiteY29" fmla="*/ 486065 h 6578438"/>
                <a:gd name="connsiteX30" fmla="*/ 3760241 w 5890489"/>
                <a:gd name="connsiteY30" fmla="*/ 484257 h 6578438"/>
                <a:gd name="connsiteX31" fmla="*/ 3682734 w 5890489"/>
                <a:gd name="connsiteY31" fmla="*/ 486581 h 6578438"/>
                <a:gd name="connsiteX32" fmla="*/ 3605491 w 5890489"/>
                <a:gd name="connsiteY32" fmla="*/ 488907 h 6578438"/>
                <a:gd name="connsiteX33" fmla="*/ 3527454 w 5890489"/>
                <a:gd name="connsiteY33" fmla="*/ 493169 h 6578438"/>
                <a:gd name="connsiteX34" fmla="*/ 3449151 w 5890489"/>
                <a:gd name="connsiteY34" fmla="*/ 498336 h 6578438"/>
                <a:gd name="connsiteX35" fmla="*/ 3410067 w 5890489"/>
                <a:gd name="connsiteY35" fmla="*/ 500532 h 6578438"/>
                <a:gd name="connsiteX36" fmla="*/ 3371246 w 5890489"/>
                <a:gd name="connsiteY36" fmla="*/ 504279 h 6578438"/>
                <a:gd name="connsiteX37" fmla="*/ 3293739 w 5890489"/>
                <a:gd name="connsiteY37" fmla="*/ 511512 h 6578438"/>
                <a:gd name="connsiteX38" fmla="*/ 2689445 w 5890489"/>
                <a:gd name="connsiteY38" fmla="*/ 610198 h 6578438"/>
                <a:gd name="connsiteX39" fmla="*/ 2117875 w 5890489"/>
                <a:gd name="connsiteY39" fmla="*/ 800335 h 6578438"/>
                <a:gd name="connsiteX40" fmla="*/ 1981276 w 5890489"/>
                <a:gd name="connsiteY40" fmla="*/ 865566 h 6578438"/>
                <a:gd name="connsiteX41" fmla="*/ 1847991 w 5890489"/>
                <a:gd name="connsiteY41" fmla="*/ 938676 h 6578438"/>
                <a:gd name="connsiteX42" fmla="*/ 1783069 w 5890489"/>
                <a:gd name="connsiteY42" fmla="*/ 978718 h 6578438"/>
                <a:gd name="connsiteX43" fmla="*/ 1750609 w 5890489"/>
                <a:gd name="connsiteY43" fmla="*/ 998869 h 6578438"/>
                <a:gd name="connsiteX44" fmla="*/ 1734312 w 5890489"/>
                <a:gd name="connsiteY44" fmla="*/ 1008945 h 6578438"/>
                <a:gd name="connsiteX45" fmla="*/ 1718547 w 5890489"/>
                <a:gd name="connsiteY45" fmla="*/ 1019924 h 6578438"/>
                <a:gd name="connsiteX46" fmla="*/ 1655481 w 5890489"/>
                <a:gd name="connsiteY46" fmla="*/ 1063582 h 6578438"/>
                <a:gd name="connsiteX47" fmla="*/ 1593077 w 5890489"/>
                <a:gd name="connsiteY47" fmla="*/ 1108664 h 6578438"/>
                <a:gd name="connsiteX48" fmla="*/ 1532263 w 5890489"/>
                <a:gd name="connsiteY48" fmla="*/ 1156197 h 6578438"/>
                <a:gd name="connsiteX49" fmla="*/ 1472509 w 5890489"/>
                <a:gd name="connsiteY49" fmla="*/ 1205152 h 6578438"/>
                <a:gd name="connsiteX50" fmla="*/ 1414212 w 5890489"/>
                <a:gd name="connsiteY50" fmla="*/ 1256175 h 6578438"/>
                <a:gd name="connsiteX51" fmla="*/ 1357242 w 5890489"/>
                <a:gd name="connsiteY51" fmla="*/ 1308359 h 6578438"/>
                <a:gd name="connsiteX52" fmla="*/ 1153072 w 5890489"/>
                <a:gd name="connsiteY52" fmla="*/ 1529498 h 6578438"/>
                <a:gd name="connsiteX53" fmla="*/ 1002694 w 5890489"/>
                <a:gd name="connsiteY53" fmla="*/ 1770658 h 6578438"/>
                <a:gd name="connsiteX54" fmla="*/ 974076 w 5890489"/>
                <a:gd name="connsiteY54" fmla="*/ 1835371 h 6578438"/>
                <a:gd name="connsiteX55" fmla="*/ 949564 w 5890489"/>
                <a:gd name="connsiteY55" fmla="*/ 1903573 h 6578438"/>
                <a:gd name="connsiteX56" fmla="*/ 927173 w 5890489"/>
                <a:gd name="connsiteY56" fmla="*/ 1974229 h 6578438"/>
                <a:gd name="connsiteX57" fmla="*/ 906107 w 5890489"/>
                <a:gd name="connsiteY57" fmla="*/ 2046952 h 6578438"/>
                <a:gd name="connsiteX58" fmla="*/ 751092 w 5890489"/>
                <a:gd name="connsiteY58" fmla="*/ 2676266 h 6578438"/>
                <a:gd name="connsiteX59" fmla="*/ 547189 w 5890489"/>
                <a:gd name="connsiteY59" fmla="*/ 3308422 h 6578438"/>
                <a:gd name="connsiteX60" fmla="*/ 441195 w 5890489"/>
                <a:gd name="connsiteY60" fmla="*/ 3866306 h 6578438"/>
                <a:gd name="connsiteX61" fmla="*/ 527182 w 5890489"/>
                <a:gd name="connsiteY61" fmla="*/ 4439174 h 6578438"/>
                <a:gd name="connsiteX62" fmla="*/ 775073 w 5890489"/>
                <a:gd name="connsiteY62" fmla="*/ 4987240 h 6578438"/>
                <a:gd name="connsiteX63" fmla="*/ 943206 w 5890489"/>
                <a:gd name="connsiteY63" fmla="*/ 5244933 h 6578438"/>
                <a:gd name="connsiteX64" fmla="*/ 1133728 w 5890489"/>
                <a:gd name="connsiteY64" fmla="*/ 5490356 h 6578438"/>
                <a:gd name="connsiteX65" fmla="*/ 1359626 w 5890489"/>
                <a:gd name="connsiteY65" fmla="*/ 5709815 h 6578438"/>
                <a:gd name="connsiteX66" fmla="*/ 1481254 w 5890489"/>
                <a:gd name="connsiteY66" fmla="*/ 5809146 h 6578438"/>
                <a:gd name="connsiteX67" fmla="*/ 1543260 w 5890489"/>
                <a:gd name="connsiteY67" fmla="*/ 5856940 h 6578438"/>
                <a:gd name="connsiteX68" fmla="*/ 1607518 w 5890489"/>
                <a:gd name="connsiteY68" fmla="*/ 5901374 h 6578438"/>
                <a:gd name="connsiteX69" fmla="*/ 2145566 w 5890489"/>
                <a:gd name="connsiteY69" fmla="*/ 6193814 h 6578438"/>
                <a:gd name="connsiteX70" fmla="*/ 2214991 w 5890489"/>
                <a:gd name="connsiteY70" fmla="*/ 6221844 h 6578438"/>
                <a:gd name="connsiteX71" fmla="*/ 2249307 w 5890489"/>
                <a:gd name="connsiteY71" fmla="*/ 6236182 h 6578438"/>
                <a:gd name="connsiteX72" fmla="*/ 2284285 w 5890489"/>
                <a:gd name="connsiteY72" fmla="*/ 6248711 h 6578438"/>
                <a:gd name="connsiteX73" fmla="*/ 2354241 w 5890489"/>
                <a:gd name="connsiteY73" fmla="*/ 6273124 h 6578438"/>
                <a:gd name="connsiteX74" fmla="*/ 2371597 w 5890489"/>
                <a:gd name="connsiteY74" fmla="*/ 6279324 h 6578438"/>
                <a:gd name="connsiteX75" fmla="*/ 2387894 w 5890489"/>
                <a:gd name="connsiteY75" fmla="*/ 6287719 h 6578438"/>
                <a:gd name="connsiteX76" fmla="*/ 2421414 w 5890489"/>
                <a:gd name="connsiteY76" fmla="*/ 6302186 h 6578438"/>
                <a:gd name="connsiteX77" fmla="*/ 2489117 w 5890489"/>
                <a:gd name="connsiteY77" fmla="*/ 6329441 h 6578438"/>
                <a:gd name="connsiteX78" fmla="*/ 2522902 w 5890489"/>
                <a:gd name="connsiteY78" fmla="*/ 6343134 h 6578438"/>
                <a:gd name="connsiteX79" fmla="*/ 2556953 w 5890489"/>
                <a:gd name="connsiteY79" fmla="*/ 6356051 h 6578438"/>
                <a:gd name="connsiteX80" fmla="*/ 2695009 w 5890489"/>
                <a:gd name="connsiteY80" fmla="*/ 6401905 h 6578438"/>
                <a:gd name="connsiteX81" fmla="*/ 3268035 w 5890489"/>
                <a:gd name="connsiteY81" fmla="*/ 6501238 h 6578438"/>
                <a:gd name="connsiteX82" fmla="*/ 3341038 w 5890489"/>
                <a:gd name="connsiteY82" fmla="*/ 6506145 h 6578438"/>
                <a:gd name="connsiteX83" fmla="*/ 3414703 w 5890489"/>
                <a:gd name="connsiteY83" fmla="*/ 6507050 h 6578438"/>
                <a:gd name="connsiteX84" fmla="*/ 3488237 w 5890489"/>
                <a:gd name="connsiteY84" fmla="*/ 6508212 h 6578438"/>
                <a:gd name="connsiteX85" fmla="*/ 3524142 w 5890489"/>
                <a:gd name="connsiteY85" fmla="*/ 6507955 h 6578438"/>
                <a:gd name="connsiteX86" fmla="*/ 3559252 w 5890489"/>
                <a:gd name="connsiteY86" fmla="*/ 6506921 h 6578438"/>
                <a:gd name="connsiteX87" fmla="*/ 3629207 w 5890489"/>
                <a:gd name="connsiteY87" fmla="*/ 6503045 h 6578438"/>
                <a:gd name="connsiteX88" fmla="*/ 3698633 w 5890489"/>
                <a:gd name="connsiteY88" fmla="*/ 6496845 h 6578438"/>
                <a:gd name="connsiteX89" fmla="*/ 3733213 w 5890489"/>
                <a:gd name="connsiteY89" fmla="*/ 6493357 h 6578438"/>
                <a:gd name="connsiteX90" fmla="*/ 3767529 w 5890489"/>
                <a:gd name="connsiteY90" fmla="*/ 6488707 h 6578438"/>
                <a:gd name="connsiteX91" fmla="*/ 3801845 w 5890489"/>
                <a:gd name="connsiteY91" fmla="*/ 6484057 h 6578438"/>
                <a:gd name="connsiteX92" fmla="*/ 3835895 w 5890489"/>
                <a:gd name="connsiteY92" fmla="*/ 6478116 h 6578438"/>
                <a:gd name="connsiteX93" fmla="*/ 4364801 w 5890489"/>
                <a:gd name="connsiteY93" fmla="*/ 6308517 h 6578438"/>
                <a:gd name="connsiteX94" fmla="*/ 4861379 w 5890489"/>
                <a:gd name="connsiteY94" fmla="*/ 6000576 h 6578438"/>
                <a:gd name="connsiteX95" fmla="*/ 5341263 w 5890489"/>
                <a:gd name="connsiteY95" fmla="*/ 5605834 h 6578438"/>
                <a:gd name="connsiteX96" fmla="*/ 5587301 w 5890489"/>
                <a:gd name="connsiteY96" fmla="*/ 5390379 h 6578438"/>
                <a:gd name="connsiteX97" fmla="*/ 5849105 w 5890489"/>
                <a:gd name="connsiteY97" fmla="*/ 5176344 h 6578438"/>
                <a:gd name="connsiteX98" fmla="*/ 5890489 w 5890489"/>
                <a:gd name="connsiteY98" fmla="*/ 5145260 h 6578438"/>
                <a:gd name="connsiteX99" fmla="*/ 5890489 w 5890489"/>
                <a:gd name="connsiteY99" fmla="*/ 5995323 h 6578438"/>
                <a:gd name="connsiteX100" fmla="*/ 5811477 w 5890489"/>
                <a:gd name="connsiteY100" fmla="*/ 6077819 h 6578438"/>
                <a:gd name="connsiteX101" fmla="*/ 5301384 w 5890489"/>
                <a:gd name="connsiteY101" fmla="*/ 6542958 h 6578438"/>
                <a:gd name="connsiteX102" fmla="*/ 5252008 w 5890489"/>
                <a:gd name="connsiteY102" fmla="*/ 6578438 h 6578438"/>
                <a:gd name="connsiteX103" fmla="*/ 1653730 w 5890489"/>
                <a:gd name="connsiteY103" fmla="*/ 6578438 h 6578438"/>
                <a:gd name="connsiteX104" fmla="*/ 1549768 w 5890489"/>
                <a:gd name="connsiteY104" fmla="*/ 6488821 h 6578438"/>
                <a:gd name="connsiteX105" fmla="*/ 1298282 w 5890489"/>
                <a:gd name="connsiteY105" fmla="*/ 6243932 h 6578438"/>
                <a:gd name="connsiteX106" fmla="*/ 1237999 w 5890489"/>
                <a:gd name="connsiteY106" fmla="*/ 6181671 h 6578438"/>
                <a:gd name="connsiteX107" fmla="*/ 1179967 w 5890489"/>
                <a:gd name="connsiteY107" fmla="*/ 6117862 h 6578438"/>
                <a:gd name="connsiteX108" fmla="*/ 1121936 w 5890489"/>
                <a:gd name="connsiteY108" fmla="*/ 6054569 h 6578438"/>
                <a:gd name="connsiteX109" fmla="*/ 1065628 w 5890489"/>
                <a:gd name="connsiteY109" fmla="*/ 5990243 h 6578438"/>
                <a:gd name="connsiteX110" fmla="*/ 954335 w 5890489"/>
                <a:gd name="connsiteY110" fmla="*/ 5861460 h 6578438"/>
                <a:gd name="connsiteX111" fmla="*/ 898953 w 5890489"/>
                <a:gd name="connsiteY111" fmla="*/ 5797393 h 6578438"/>
                <a:gd name="connsiteX112" fmla="*/ 842908 w 5890489"/>
                <a:gd name="connsiteY112" fmla="*/ 5733582 h 6578438"/>
                <a:gd name="connsiteX113" fmla="*/ 622442 w 5890489"/>
                <a:gd name="connsiteY113" fmla="*/ 5471884 h 6578438"/>
                <a:gd name="connsiteX114" fmla="*/ 425559 w 5890489"/>
                <a:gd name="connsiteY114" fmla="*/ 5190036 h 6578438"/>
                <a:gd name="connsiteX115" fmla="*/ 123877 w 5890489"/>
                <a:gd name="connsiteY115" fmla="*/ 4564210 h 6578438"/>
                <a:gd name="connsiteX116" fmla="*/ 130 w 5890489"/>
                <a:gd name="connsiteY116" fmla="*/ 3865530 h 6578438"/>
                <a:gd name="connsiteX117" fmla="*/ 30602 w 5890489"/>
                <a:gd name="connsiteY117" fmla="*/ 3505793 h 6578438"/>
                <a:gd name="connsiteX118" fmla="*/ 126924 w 5890489"/>
                <a:gd name="connsiteY118" fmla="*/ 3157164 h 6578438"/>
                <a:gd name="connsiteX119" fmla="*/ 334803 w 5890489"/>
                <a:gd name="connsiteY119" fmla="*/ 2560530 h 6578438"/>
                <a:gd name="connsiteX120" fmla="*/ 381176 w 5890489"/>
                <a:gd name="connsiteY120" fmla="*/ 2409144 h 6578438"/>
                <a:gd name="connsiteX121" fmla="*/ 425825 w 5890489"/>
                <a:gd name="connsiteY121" fmla="*/ 2255819 h 6578438"/>
                <a:gd name="connsiteX122" fmla="*/ 470210 w 5890489"/>
                <a:gd name="connsiteY122" fmla="*/ 2099523 h 6578438"/>
                <a:gd name="connsiteX123" fmla="*/ 492998 w 5890489"/>
                <a:gd name="connsiteY123" fmla="*/ 2020213 h 6578438"/>
                <a:gd name="connsiteX124" fmla="*/ 517509 w 5890489"/>
                <a:gd name="connsiteY124" fmla="*/ 1939224 h 6578438"/>
                <a:gd name="connsiteX125" fmla="*/ 544007 w 5890489"/>
                <a:gd name="connsiteY125" fmla="*/ 1857201 h 6578438"/>
                <a:gd name="connsiteX126" fmla="*/ 573288 w 5890489"/>
                <a:gd name="connsiteY126" fmla="*/ 1774274 h 6578438"/>
                <a:gd name="connsiteX127" fmla="*/ 606146 w 5890489"/>
                <a:gd name="connsiteY127" fmla="*/ 1690832 h 6578438"/>
                <a:gd name="connsiteX128" fmla="*/ 644569 w 5890489"/>
                <a:gd name="connsiteY128" fmla="*/ 1607775 h 6578438"/>
                <a:gd name="connsiteX129" fmla="*/ 837874 w 5890489"/>
                <a:gd name="connsiteY129" fmla="*/ 1297638 h 6578438"/>
                <a:gd name="connsiteX130" fmla="*/ 1069602 w 5890489"/>
                <a:gd name="connsiteY130" fmla="*/ 1032194 h 6578438"/>
                <a:gd name="connsiteX131" fmla="*/ 1130548 w 5890489"/>
                <a:gd name="connsiteY131" fmla="*/ 970839 h 6578438"/>
                <a:gd name="connsiteX132" fmla="*/ 1192024 w 5890489"/>
                <a:gd name="connsiteY132" fmla="*/ 910129 h 6578438"/>
                <a:gd name="connsiteX133" fmla="*/ 1255356 w 5890489"/>
                <a:gd name="connsiteY133" fmla="*/ 850841 h 6578438"/>
                <a:gd name="connsiteX134" fmla="*/ 1319614 w 5890489"/>
                <a:gd name="connsiteY134" fmla="*/ 792068 h 6578438"/>
                <a:gd name="connsiteX135" fmla="*/ 1385728 w 5890489"/>
                <a:gd name="connsiteY135" fmla="*/ 734975 h 6578438"/>
                <a:gd name="connsiteX136" fmla="*/ 1452768 w 5890489"/>
                <a:gd name="connsiteY136" fmla="*/ 678528 h 6578438"/>
                <a:gd name="connsiteX137" fmla="*/ 1469594 w 5890489"/>
                <a:gd name="connsiteY137" fmla="*/ 664449 h 6578438"/>
                <a:gd name="connsiteX138" fmla="*/ 1487083 w 5890489"/>
                <a:gd name="connsiteY138" fmla="*/ 651015 h 6578438"/>
                <a:gd name="connsiteX139" fmla="*/ 1522193 w 5890489"/>
                <a:gd name="connsiteY139" fmla="*/ 624277 h 6578438"/>
                <a:gd name="connsiteX140" fmla="*/ 1592415 w 5890489"/>
                <a:gd name="connsiteY140" fmla="*/ 570671 h 6578438"/>
                <a:gd name="connsiteX141" fmla="*/ 1738287 w 5890489"/>
                <a:gd name="connsiteY141" fmla="*/ 469402 h 6578438"/>
                <a:gd name="connsiteX142" fmla="*/ 1890918 w 5890489"/>
                <a:gd name="connsiteY142" fmla="*/ 376530 h 6578438"/>
                <a:gd name="connsiteX143" fmla="*/ 2555363 w 5890489"/>
                <a:gd name="connsiteY143" fmla="*/ 105274 h 6578438"/>
                <a:gd name="connsiteX144" fmla="*/ 3259291 w 5890489"/>
                <a:gd name="connsiteY144" fmla="*/ 3229 h 6578438"/>
                <a:gd name="connsiteX145" fmla="*/ 3347265 w 5890489"/>
                <a:gd name="connsiteY145" fmla="*/ 903 h 6578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5890489" h="6578438">
                  <a:moveTo>
                    <a:pt x="3391253" y="0"/>
                  </a:moveTo>
                  <a:lnTo>
                    <a:pt x="3434974" y="646"/>
                  </a:lnTo>
                  <a:lnTo>
                    <a:pt x="3522419" y="2712"/>
                  </a:lnTo>
                  <a:cubicBezTo>
                    <a:pt x="3551567" y="3488"/>
                    <a:pt x="3580451" y="3746"/>
                    <a:pt x="3610261" y="6458"/>
                  </a:cubicBezTo>
                  <a:cubicBezTo>
                    <a:pt x="3669353" y="10850"/>
                    <a:pt x="3728179" y="14337"/>
                    <a:pt x="3786872" y="20667"/>
                  </a:cubicBezTo>
                  <a:lnTo>
                    <a:pt x="3962291" y="43530"/>
                  </a:lnTo>
                  <a:lnTo>
                    <a:pt x="4135855" y="75176"/>
                  </a:lnTo>
                  <a:cubicBezTo>
                    <a:pt x="4193224" y="87836"/>
                    <a:pt x="4250328" y="101398"/>
                    <a:pt x="4307299" y="114315"/>
                  </a:cubicBezTo>
                  <a:cubicBezTo>
                    <a:pt x="4364139" y="128394"/>
                    <a:pt x="4420050" y="145575"/>
                    <a:pt x="4476358" y="160816"/>
                  </a:cubicBezTo>
                  <a:cubicBezTo>
                    <a:pt x="4504580" y="167921"/>
                    <a:pt x="4532138" y="177995"/>
                    <a:pt x="4559829" y="186779"/>
                  </a:cubicBezTo>
                  <a:lnTo>
                    <a:pt x="4642901" y="213648"/>
                  </a:lnTo>
                  <a:cubicBezTo>
                    <a:pt x="4863234" y="288307"/>
                    <a:pt x="5076414" y="379371"/>
                    <a:pt x="5280847" y="485936"/>
                  </a:cubicBezTo>
                  <a:cubicBezTo>
                    <a:pt x="5485018" y="592631"/>
                    <a:pt x="5681768" y="713145"/>
                    <a:pt x="5865400" y="851099"/>
                  </a:cubicBezTo>
                  <a:lnTo>
                    <a:pt x="5890489" y="870950"/>
                  </a:lnTo>
                  <a:lnTo>
                    <a:pt x="5890489" y="1321814"/>
                  </a:lnTo>
                  <a:lnTo>
                    <a:pt x="5887395" y="1318952"/>
                  </a:lnTo>
                  <a:lnTo>
                    <a:pt x="5830291" y="1265992"/>
                  </a:lnTo>
                  <a:lnTo>
                    <a:pt x="5815981" y="1252687"/>
                  </a:lnTo>
                  <a:lnTo>
                    <a:pt x="5801142" y="1240158"/>
                  </a:lnTo>
                  <a:lnTo>
                    <a:pt x="5771464" y="1214969"/>
                  </a:lnTo>
                  <a:cubicBezTo>
                    <a:pt x="5731849" y="1181385"/>
                    <a:pt x="5692897" y="1146896"/>
                    <a:pt x="5651030" y="1115767"/>
                  </a:cubicBezTo>
                  <a:cubicBezTo>
                    <a:pt x="5487534" y="986985"/>
                    <a:pt x="5311321" y="872542"/>
                    <a:pt x="5123183" y="780443"/>
                  </a:cubicBezTo>
                  <a:cubicBezTo>
                    <a:pt x="4935309" y="688087"/>
                    <a:pt x="4737102" y="616398"/>
                    <a:pt x="4533860" y="567701"/>
                  </a:cubicBezTo>
                  <a:lnTo>
                    <a:pt x="4457281" y="550780"/>
                  </a:lnTo>
                  <a:cubicBezTo>
                    <a:pt x="4431709" y="545484"/>
                    <a:pt x="4406536" y="538896"/>
                    <a:pt x="4380568" y="535279"/>
                  </a:cubicBezTo>
                  <a:lnTo>
                    <a:pt x="4303325" y="522879"/>
                  </a:lnTo>
                  <a:lnTo>
                    <a:pt x="4264769" y="516679"/>
                  </a:lnTo>
                  <a:cubicBezTo>
                    <a:pt x="4251918" y="514612"/>
                    <a:pt x="4239067" y="512415"/>
                    <a:pt x="4226082" y="511253"/>
                  </a:cubicBezTo>
                  <a:cubicBezTo>
                    <a:pt x="4174145" y="505829"/>
                    <a:pt x="4122606" y="499498"/>
                    <a:pt x="4070934" y="494848"/>
                  </a:cubicBezTo>
                  <a:lnTo>
                    <a:pt x="3915521" y="486065"/>
                  </a:lnTo>
                  <a:lnTo>
                    <a:pt x="3760241" y="484257"/>
                  </a:lnTo>
                  <a:cubicBezTo>
                    <a:pt x="3734405" y="483869"/>
                    <a:pt x="3708571" y="485936"/>
                    <a:pt x="3682734" y="486581"/>
                  </a:cubicBezTo>
                  <a:lnTo>
                    <a:pt x="3605491" y="488907"/>
                  </a:lnTo>
                  <a:cubicBezTo>
                    <a:pt x="3579921" y="489165"/>
                    <a:pt x="3553555" y="491490"/>
                    <a:pt x="3527454" y="493169"/>
                  </a:cubicBezTo>
                  <a:lnTo>
                    <a:pt x="3449151" y="498336"/>
                  </a:lnTo>
                  <a:lnTo>
                    <a:pt x="3410067" y="500532"/>
                  </a:lnTo>
                  <a:lnTo>
                    <a:pt x="3371246" y="504279"/>
                  </a:lnTo>
                  <a:cubicBezTo>
                    <a:pt x="3345410" y="506862"/>
                    <a:pt x="3319575" y="509315"/>
                    <a:pt x="3293739" y="511512"/>
                  </a:cubicBezTo>
                  <a:cubicBezTo>
                    <a:pt x="3087450" y="531662"/>
                    <a:pt x="2885531" y="563180"/>
                    <a:pt x="2689445" y="610198"/>
                  </a:cubicBezTo>
                  <a:cubicBezTo>
                    <a:pt x="2493357" y="657344"/>
                    <a:pt x="2302303" y="719088"/>
                    <a:pt x="2117875" y="800335"/>
                  </a:cubicBezTo>
                  <a:cubicBezTo>
                    <a:pt x="2072298" y="821648"/>
                    <a:pt x="2026854" y="843606"/>
                    <a:pt x="1981276" y="865566"/>
                  </a:cubicBezTo>
                  <a:cubicBezTo>
                    <a:pt x="1937025" y="889978"/>
                    <a:pt x="1891978" y="913229"/>
                    <a:pt x="1847991" y="938676"/>
                  </a:cubicBezTo>
                  <a:lnTo>
                    <a:pt x="1783069" y="978718"/>
                  </a:lnTo>
                  <a:lnTo>
                    <a:pt x="1750609" y="998869"/>
                  </a:lnTo>
                  <a:lnTo>
                    <a:pt x="1734312" y="1008945"/>
                  </a:lnTo>
                  <a:lnTo>
                    <a:pt x="1718547" y="1019924"/>
                  </a:lnTo>
                  <a:lnTo>
                    <a:pt x="1655481" y="1063582"/>
                  </a:lnTo>
                  <a:cubicBezTo>
                    <a:pt x="1634414" y="1078178"/>
                    <a:pt x="1612950" y="1092259"/>
                    <a:pt x="1593077" y="1108664"/>
                  </a:cubicBezTo>
                  <a:lnTo>
                    <a:pt x="1532263" y="1156197"/>
                  </a:lnTo>
                  <a:cubicBezTo>
                    <a:pt x="1511992" y="1172085"/>
                    <a:pt x="1491587" y="1187844"/>
                    <a:pt x="1472509" y="1205152"/>
                  </a:cubicBezTo>
                  <a:lnTo>
                    <a:pt x="1414212" y="1256175"/>
                  </a:lnTo>
                  <a:cubicBezTo>
                    <a:pt x="1395001" y="1273354"/>
                    <a:pt x="1375127" y="1290147"/>
                    <a:pt x="1357242" y="1308359"/>
                  </a:cubicBezTo>
                  <a:cubicBezTo>
                    <a:pt x="1283178" y="1379532"/>
                    <a:pt x="1212163" y="1452513"/>
                    <a:pt x="1153072" y="1529498"/>
                  </a:cubicBezTo>
                  <a:cubicBezTo>
                    <a:pt x="1090933" y="1605578"/>
                    <a:pt x="1043501" y="1685794"/>
                    <a:pt x="1002694" y="1770658"/>
                  </a:cubicBezTo>
                  <a:lnTo>
                    <a:pt x="974076" y="1835371"/>
                  </a:lnTo>
                  <a:lnTo>
                    <a:pt x="949564" y="1903573"/>
                  </a:lnTo>
                  <a:cubicBezTo>
                    <a:pt x="940820" y="1925661"/>
                    <a:pt x="934593" y="1950719"/>
                    <a:pt x="927173" y="1974229"/>
                  </a:cubicBezTo>
                  <a:cubicBezTo>
                    <a:pt x="920019" y="1998254"/>
                    <a:pt x="912468" y="2021504"/>
                    <a:pt x="906107" y="2046952"/>
                  </a:cubicBezTo>
                  <a:cubicBezTo>
                    <a:pt x="853906" y="2245614"/>
                    <a:pt x="809918" y="2463136"/>
                    <a:pt x="751092" y="2676266"/>
                  </a:cubicBezTo>
                  <a:cubicBezTo>
                    <a:pt x="693458" y="2889912"/>
                    <a:pt x="624166" y="3100976"/>
                    <a:pt x="547189" y="3308422"/>
                  </a:cubicBezTo>
                  <a:cubicBezTo>
                    <a:pt x="479617" y="3487580"/>
                    <a:pt x="444109" y="3675523"/>
                    <a:pt x="441195" y="3866306"/>
                  </a:cubicBezTo>
                  <a:cubicBezTo>
                    <a:pt x="438014" y="4057089"/>
                    <a:pt x="469282" y="4250456"/>
                    <a:pt x="527182" y="4439174"/>
                  </a:cubicBezTo>
                  <a:cubicBezTo>
                    <a:pt x="584815" y="4628278"/>
                    <a:pt x="671067" y="4811828"/>
                    <a:pt x="775073" y="4987240"/>
                  </a:cubicBezTo>
                  <a:cubicBezTo>
                    <a:pt x="827009" y="5075075"/>
                    <a:pt x="884246" y="5160327"/>
                    <a:pt x="943206" y="5244933"/>
                  </a:cubicBezTo>
                  <a:cubicBezTo>
                    <a:pt x="1002296" y="5329411"/>
                    <a:pt x="1064964" y="5412337"/>
                    <a:pt x="1133728" y="5490356"/>
                  </a:cubicBezTo>
                  <a:cubicBezTo>
                    <a:pt x="1203949" y="5567728"/>
                    <a:pt x="1279337" y="5642259"/>
                    <a:pt x="1359626" y="5709815"/>
                  </a:cubicBezTo>
                  <a:cubicBezTo>
                    <a:pt x="1398711" y="5744949"/>
                    <a:pt x="1439916" y="5777241"/>
                    <a:pt x="1481254" y="5809146"/>
                  </a:cubicBezTo>
                  <a:cubicBezTo>
                    <a:pt x="1501922" y="5825163"/>
                    <a:pt x="1522325" y="5841309"/>
                    <a:pt x="1543260" y="5856940"/>
                  </a:cubicBezTo>
                  <a:cubicBezTo>
                    <a:pt x="1564591" y="5871923"/>
                    <a:pt x="1585921" y="5886777"/>
                    <a:pt x="1607518" y="5901374"/>
                  </a:cubicBezTo>
                  <a:cubicBezTo>
                    <a:pt x="1778565" y="6019693"/>
                    <a:pt x="1961271" y="6115924"/>
                    <a:pt x="2145566" y="6193814"/>
                  </a:cubicBezTo>
                  <a:lnTo>
                    <a:pt x="2214991" y="6221844"/>
                  </a:lnTo>
                  <a:lnTo>
                    <a:pt x="2249307" y="6236182"/>
                  </a:lnTo>
                  <a:cubicBezTo>
                    <a:pt x="2260702" y="6241089"/>
                    <a:pt x="2272625" y="6244577"/>
                    <a:pt x="2284285" y="6248711"/>
                  </a:cubicBezTo>
                  <a:lnTo>
                    <a:pt x="2354241" y="6273124"/>
                  </a:lnTo>
                  <a:cubicBezTo>
                    <a:pt x="2360070" y="6275190"/>
                    <a:pt x="2365899" y="6277128"/>
                    <a:pt x="2371597" y="6279324"/>
                  </a:cubicBezTo>
                  <a:cubicBezTo>
                    <a:pt x="2377161" y="6281778"/>
                    <a:pt x="2382329" y="6285007"/>
                    <a:pt x="2387894" y="6287719"/>
                  </a:cubicBezTo>
                  <a:cubicBezTo>
                    <a:pt x="2398757" y="6293274"/>
                    <a:pt x="2410153" y="6297666"/>
                    <a:pt x="2421414" y="6302186"/>
                  </a:cubicBezTo>
                  <a:lnTo>
                    <a:pt x="2489117" y="6329441"/>
                  </a:lnTo>
                  <a:lnTo>
                    <a:pt x="2522902" y="6343134"/>
                  </a:lnTo>
                  <a:cubicBezTo>
                    <a:pt x="2534165" y="6347654"/>
                    <a:pt x="2545294" y="6352563"/>
                    <a:pt x="2556953" y="6356051"/>
                  </a:cubicBezTo>
                  <a:lnTo>
                    <a:pt x="2695009" y="6401905"/>
                  </a:lnTo>
                  <a:cubicBezTo>
                    <a:pt x="2880895" y="6457190"/>
                    <a:pt x="3073141" y="6489095"/>
                    <a:pt x="3268035" y="6501238"/>
                  </a:cubicBezTo>
                  <a:cubicBezTo>
                    <a:pt x="3292413" y="6502659"/>
                    <a:pt x="3316527" y="6505629"/>
                    <a:pt x="3341038" y="6506145"/>
                  </a:cubicBezTo>
                  <a:lnTo>
                    <a:pt x="3414703" y="6507050"/>
                  </a:lnTo>
                  <a:lnTo>
                    <a:pt x="3488237" y="6508212"/>
                  </a:lnTo>
                  <a:cubicBezTo>
                    <a:pt x="3500690" y="6508729"/>
                    <a:pt x="3512483" y="6508471"/>
                    <a:pt x="3524142" y="6507955"/>
                  </a:cubicBezTo>
                  <a:lnTo>
                    <a:pt x="3559252" y="6506921"/>
                  </a:lnTo>
                  <a:cubicBezTo>
                    <a:pt x="3582835" y="6506792"/>
                    <a:pt x="3605889" y="6504467"/>
                    <a:pt x="3629207" y="6503045"/>
                  </a:cubicBezTo>
                  <a:cubicBezTo>
                    <a:pt x="3652526" y="6502012"/>
                    <a:pt x="3675579" y="6499171"/>
                    <a:pt x="3698633" y="6496845"/>
                  </a:cubicBezTo>
                  <a:cubicBezTo>
                    <a:pt x="3710160" y="6495683"/>
                    <a:pt x="3721819" y="6494907"/>
                    <a:pt x="3733213" y="6493357"/>
                  </a:cubicBezTo>
                  <a:lnTo>
                    <a:pt x="3767529" y="6488707"/>
                  </a:lnTo>
                  <a:lnTo>
                    <a:pt x="3801845" y="6484057"/>
                  </a:lnTo>
                  <a:lnTo>
                    <a:pt x="3835895" y="6478116"/>
                  </a:lnTo>
                  <a:cubicBezTo>
                    <a:pt x="4017673" y="6446727"/>
                    <a:pt x="4194152" y="6390281"/>
                    <a:pt x="4364801" y="6308517"/>
                  </a:cubicBezTo>
                  <a:cubicBezTo>
                    <a:pt x="4535583" y="6227139"/>
                    <a:pt x="4700138" y="6120962"/>
                    <a:pt x="4861379" y="6000576"/>
                  </a:cubicBezTo>
                  <a:cubicBezTo>
                    <a:pt x="5022621" y="5879931"/>
                    <a:pt x="5180684" y="5745337"/>
                    <a:pt x="5341263" y="5605834"/>
                  </a:cubicBezTo>
                  <a:lnTo>
                    <a:pt x="5587301" y="5390379"/>
                  </a:lnTo>
                  <a:cubicBezTo>
                    <a:pt x="5674216" y="5315718"/>
                    <a:pt x="5761527" y="5244416"/>
                    <a:pt x="5849105" y="5176344"/>
                  </a:cubicBezTo>
                  <a:lnTo>
                    <a:pt x="5890489" y="5145260"/>
                  </a:lnTo>
                  <a:lnTo>
                    <a:pt x="5890489" y="5995323"/>
                  </a:lnTo>
                  <a:lnTo>
                    <a:pt x="5811477" y="6077819"/>
                  </a:lnTo>
                  <a:cubicBezTo>
                    <a:pt x="5654739" y="6238377"/>
                    <a:pt x="5487138" y="6396093"/>
                    <a:pt x="5301384" y="6542958"/>
                  </a:cubicBezTo>
                  <a:lnTo>
                    <a:pt x="5252008" y="6578438"/>
                  </a:lnTo>
                  <a:lnTo>
                    <a:pt x="1653730" y="6578438"/>
                  </a:lnTo>
                  <a:lnTo>
                    <a:pt x="1549768" y="6488821"/>
                  </a:lnTo>
                  <a:cubicBezTo>
                    <a:pt x="1461976" y="6409495"/>
                    <a:pt x="1378573" y="6327182"/>
                    <a:pt x="1298282" y="6243932"/>
                  </a:cubicBezTo>
                  <a:cubicBezTo>
                    <a:pt x="1278277" y="6223006"/>
                    <a:pt x="1258138" y="6202210"/>
                    <a:pt x="1237999" y="6181671"/>
                  </a:cubicBezTo>
                  <a:lnTo>
                    <a:pt x="1179967" y="6117862"/>
                  </a:lnTo>
                  <a:lnTo>
                    <a:pt x="1121936" y="6054569"/>
                  </a:lnTo>
                  <a:cubicBezTo>
                    <a:pt x="1102328" y="6033644"/>
                    <a:pt x="1084573" y="6011427"/>
                    <a:pt x="1065628" y="5990243"/>
                  </a:cubicBezTo>
                  <a:cubicBezTo>
                    <a:pt x="1028662" y="5947099"/>
                    <a:pt x="990239" y="5904991"/>
                    <a:pt x="954335" y="5861460"/>
                  </a:cubicBezTo>
                  <a:cubicBezTo>
                    <a:pt x="936050" y="5840018"/>
                    <a:pt x="917634" y="5818446"/>
                    <a:pt x="898953" y="5797393"/>
                  </a:cubicBezTo>
                  <a:cubicBezTo>
                    <a:pt x="880404" y="5776208"/>
                    <a:pt x="861325" y="5755412"/>
                    <a:pt x="842908" y="5733582"/>
                  </a:cubicBezTo>
                  <a:cubicBezTo>
                    <a:pt x="767919" y="5647942"/>
                    <a:pt x="693061" y="5561786"/>
                    <a:pt x="622442" y="5471884"/>
                  </a:cubicBezTo>
                  <a:cubicBezTo>
                    <a:pt x="551559" y="5382112"/>
                    <a:pt x="486639" y="5287430"/>
                    <a:pt x="425559" y="5190036"/>
                  </a:cubicBezTo>
                  <a:cubicBezTo>
                    <a:pt x="303668" y="4994990"/>
                    <a:pt x="200193" y="4786123"/>
                    <a:pt x="123877" y="4564210"/>
                  </a:cubicBezTo>
                  <a:cubicBezTo>
                    <a:pt x="47694" y="4342555"/>
                    <a:pt x="2249" y="4106045"/>
                    <a:pt x="130" y="3865530"/>
                  </a:cubicBezTo>
                  <a:cubicBezTo>
                    <a:pt x="-1328" y="3745403"/>
                    <a:pt x="9537" y="3624629"/>
                    <a:pt x="30602" y="3505793"/>
                  </a:cubicBezTo>
                  <a:cubicBezTo>
                    <a:pt x="51802" y="3386828"/>
                    <a:pt x="84659" y="3270059"/>
                    <a:pt x="126924" y="3157164"/>
                  </a:cubicBezTo>
                  <a:cubicBezTo>
                    <a:pt x="200457" y="2959276"/>
                    <a:pt x="271737" y="2761388"/>
                    <a:pt x="334803" y="2560530"/>
                  </a:cubicBezTo>
                  <a:lnTo>
                    <a:pt x="381176" y="2409144"/>
                  </a:lnTo>
                  <a:lnTo>
                    <a:pt x="425825" y="2255819"/>
                  </a:lnTo>
                  <a:lnTo>
                    <a:pt x="470210" y="2099523"/>
                  </a:lnTo>
                  <a:lnTo>
                    <a:pt x="492998" y="2020213"/>
                  </a:lnTo>
                  <a:lnTo>
                    <a:pt x="517509" y="1939224"/>
                  </a:lnTo>
                  <a:cubicBezTo>
                    <a:pt x="525061" y="1912485"/>
                    <a:pt x="534866" y="1884586"/>
                    <a:pt x="544007" y="1857201"/>
                  </a:cubicBezTo>
                  <a:cubicBezTo>
                    <a:pt x="553680" y="1829559"/>
                    <a:pt x="561496" y="1802304"/>
                    <a:pt x="573288" y="1774274"/>
                  </a:cubicBezTo>
                  <a:lnTo>
                    <a:pt x="606146" y="1690832"/>
                  </a:lnTo>
                  <a:cubicBezTo>
                    <a:pt x="618467" y="1663060"/>
                    <a:pt x="631716" y="1635417"/>
                    <a:pt x="644569" y="1607775"/>
                  </a:cubicBezTo>
                  <a:cubicBezTo>
                    <a:pt x="698625" y="1498368"/>
                    <a:pt x="763413" y="1391287"/>
                    <a:pt x="837874" y="1297638"/>
                  </a:cubicBezTo>
                  <a:cubicBezTo>
                    <a:pt x="910348" y="1201278"/>
                    <a:pt x="990107" y="1115897"/>
                    <a:pt x="1069602" y="1032194"/>
                  </a:cubicBezTo>
                  <a:cubicBezTo>
                    <a:pt x="1089079" y="1010624"/>
                    <a:pt x="1110012" y="990990"/>
                    <a:pt x="1130548" y="970839"/>
                  </a:cubicBezTo>
                  <a:lnTo>
                    <a:pt x="1192024" y="910129"/>
                  </a:lnTo>
                  <a:cubicBezTo>
                    <a:pt x="1212031" y="889462"/>
                    <a:pt x="1234024" y="870475"/>
                    <a:pt x="1255356" y="850841"/>
                  </a:cubicBezTo>
                  <a:lnTo>
                    <a:pt x="1319614" y="792068"/>
                  </a:lnTo>
                  <a:cubicBezTo>
                    <a:pt x="1340680" y="772176"/>
                    <a:pt x="1363469" y="753834"/>
                    <a:pt x="1385728" y="734975"/>
                  </a:cubicBezTo>
                  <a:lnTo>
                    <a:pt x="1452768" y="678528"/>
                  </a:lnTo>
                  <a:lnTo>
                    <a:pt x="1469594" y="664449"/>
                  </a:lnTo>
                  <a:lnTo>
                    <a:pt x="1487083" y="651015"/>
                  </a:lnTo>
                  <a:lnTo>
                    <a:pt x="1522193" y="624277"/>
                  </a:lnTo>
                  <a:lnTo>
                    <a:pt x="1592415" y="570671"/>
                  </a:lnTo>
                  <a:cubicBezTo>
                    <a:pt x="1640110" y="535925"/>
                    <a:pt x="1689531" y="503245"/>
                    <a:pt x="1738287" y="469402"/>
                  </a:cubicBezTo>
                  <a:cubicBezTo>
                    <a:pt x="1788634" y="438015"/>
                    <a:pt x="1839643" y="407013"/>
                    <a:pt x="1890918" y="376530"/>
                  </a:cubicBezTo>
                  <a:cubicBezTo>
                    <a:pt x="2098400" y="258209"/>
                    <a:pt x="2323503" y="166241"/>
                    <a:pt x="2555363" y="105274"/>
                  </a:cubicBezTo>
                  <a:cubicBezTo>
                    <a:pt x="2787223" y="44047"/>
                    <a:pt x="3024516" y="12013"/>
                    <a:pt x="3259291" y="3229"/>
                  </a:cubicBezTo>
                  <a:lnTo>
                    <a:pt x="3347265" y="903"/>
                  </a:ln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17106C81-A3F0-4DA0-9368-6BBCDB9648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5999" y="52997"/>
              <a:ext cx="6093363" cy="6805004"/>
            </a:xfrm>
            <a:custGeom>
              <a:avLst/>
              <a:gdLst>
                <a:gd name="connsiteX0" fmla="*/ 3517682 w 5890491"/>
                <a:gd name="connsiteY0" fmla="*/ 0 h 6578439"/>
                <a:gd name="connsiteX1" fmla="*/ 5849513 w 5890491"/>
                <a:gd name="connsiteY1" fmla="*/ 841730 h 6578439"/>
                <a:gd name="connsiteX2" fmla="*/ 5890491 w 5890491"/>
                <a:gd name="connsiteY2" fmla="*/ 879061 h 6578439"/>
                <a:gd name="connsiteX3" fmla="*/ 5890491 w 5890491"/>
                <a:gd name="connsiteY3" fmla="*/ 2034114 h 6578439"/>
                <a:gd name="connsiteX4" fmla="*/ 5757065 w 5890491"/>
                <a:gd name="connsiteY4" fmla="*/ 1854938 h 6578439"/>
                <a:gd name="connsiteX5" fmla="*/ 5564060 w 5890491"/>
                <a:gd name="connsiteY5" fmla="*/ 1642182 h 6578439"/>
                <a:gd name="connsiteX6" fmla="*/ 3517551 w 5890491"/>
                <a:gd name="connsiteY6" fmla="*/ 790012 h 6578439"/>
                <a:gd name="connsiteX7" fmla="*/ 1611552 w 5890491"/>
                <a:gd name="connsiteY7" fmla="*/ 1543282 h 6578439"/>
                <a:gd name="connsiteX8" fmla="*/ 1340656 w 5890491"/>
                <a:gd name="connsiteY8" fmla="*/ 1897925 h 6578439"/>
                <a:gd name="connsiteX9" fmla="*/ 1201705 w 5890491"/>
                <a:gd name="connsiteY9" fmla="*/ 2361213 h 6578439"/>
                <a:gd name="connsiteX10" fmla="*/ 852705 w 5890491"/>
                <a:gd name="connsiteY10" fmla="*/ 3529176 h 6578439"/>
                <a:gd name="connsiteX11" fmla="*/ 863863 w 5890491"/>
                <a:gd name="connsiteY11" fmla="*/ 4437051 h 6578439"/>
                <a:gd name="connsiteX12" fmla="*/ 1413569 w 5890491"/>
                <a:gd name="connsiteY12" fmla="*/ 5357174 h 6578439"/>
                <a:gd name="connsiteX13" fmla="*/ 2339129 w 5890491"/>
                <a:gd name="connsiteY13" fmla="*/ 6143367 h 6578439"/>
                <a:gd name="connsiteX14" fmla="*/ 3439449 w 5890491"/>
                <a:gd name="connsiteY14" fmla="*/ 6420049 h 6578439"/>
                <a:gd name="connsiteX15" fmla="*/ 5251388 w 5890491"/>
                <a:gd name="connsiteY15" fmla="*/ 5349009 h 6578439"/>
                <a:gd name="connsiteX16" fmla="*/ 5657731 w 5890491"/>
                <a:gd name="connsiteY16" fmla="*/ 4959205 h 6578439"/>
                <a:gd name="connsiteX17" fmla="*/ 5836127 w 5890491"/>
                <a:gd name="connsiteY17" fmla="*/ 4792052 h 6578439"/>
                <a:gd name="connsiteX18" fmla="*/ 5890491 w 5890491"/>
                <a:gd name="connsiteY18" fmla="*/ 4738662 h 6578439"/>
                <a:gd name="connsiteX19" fmla="*/ 5890491 w 5890491"/>
                <a:gd name="connsiteY19" fmla="*/ 5821964 h 6578439"/>
                <a:gd name="connsiteX20" fmla="*/ 5802001 w 5890491"/>
                <a:gd name="connsiteY20" fmla="*/ 5907904 h 6578439"/>
                <a:gd name="connsiteX21" fmla="*/ 5294358 w 5890491"/>
                <a:gd name="connsiteY21" fmla="*/ 6397505 h 6578439"/>
                <a:gd name="connsiteX22" fmla="*/ 5077178 w 5890491"/>
                <a:gd name="connsiteY22" fmla="*/ 6578439 h 6578439"/>
                <a:gd name="connsiteX23" fmla="*/ 1567290 w 5890491"/>
                <a:gd name="connsiteY23" fmla="*/ 6578439 h 6578439"/>
                <a:gd name="connsiteX24" fmla="*/ 1508588 w 5890491"/>
                <a:gd name="connsiteY24" fmla="*/ 6535186 h 6578439"/>
                <a:gd name="connsiteX25" fmla="*/ 826498 w 5890491"/>
                <a:gd name="connsiteY25" fmla="*/ 5876034 h 6578439"/>
                <a:gd name="connsiteX26" fmla="*/ 122403 w 5890491"/>
                <a:gd name="connsiteY26" fmla="*/ 3255655 h 6578439"/>
                <a:gd name="connsiteX27" fmla="*/ 1061197 w 5890491"/>
                <a:gd name="connsiteY27" fmla="*/ 984650 h 6578439"/>
                <a:gd name="connsiteX28" fmla="*/ 3517682 w 5890491"/>
                <a:gd name="connsiteY28" fmla="*/ 0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890491" h="6578439">
                  <a:moveTo>
                    <a:pt x="3517682" y="0"/>
                  </a:moveTo>
                  <a:cubicBezTo>
                    <a:pt x="4402017" y="0"/>
                    <a:pt x="5213742" y="315483"/>
                    <a:pt x="5849513" y="841730"/>
                  </a:cubicBezTo>
                  <a:lnTo>
                    <a:pt x="5890491" y="879061"/>
                  </a:lnTo>
                  <a:lnTo>
                    <a:pt x="5890491" y="2034114"/>
                  </a:lnTo>
                  <a:lnTo>
                    <a:pt x="5757065" y="1854938"/>
                  </a:lnTo>
                  <a:cubicBezTo>
                    <a:pt x="5696443" y="1781264"/>
                    <a:pt x="5632076" y="1710299"/>
                    <a:pt x="5564060" y="1642182"/>
                  </a:cubicBezTo>
                  <a:cubicBezTo>
                    <a:pt x="5015393" y="1092636"/>
                    <a:pt x="4288592" y="790012"/>
                    <a:pt x="3517551" y="790012"/>
                  </a:cubicBezTo>
                  <a:cubicBezTo>
                    <a:pt x="2701750" y="790012"/>
                    <a:pt x="2131676" y="1015335"/>
                    <a:pt x="1611552" y="1543282"/>
                  </a:cubicBezTo>
                  <a:cubicBezTo>
                    <a:pt x="1435754" y="1721722"/>
                    <a:pt x="1375945" y="1822729"/>
                    <a:pt x="1340656" y="1897925"/>
                  </a:cubicBezTo>
                  <a:cubicBezTo>
                    <a:pt x="1289148" y="2007623"/>
                    <a:pt x="1252432" y="2155907"/>
                    <a:pt x="1201705" y="2361213"/>
                  </a:cubicBezTo>
                  <a:cubicBezTo>
                    <a:pt x="1133721" y="2635919"/>
                    <a:pt x="1040568" y="3012290"/>
                    <a:pt x="852705" y="3529176"/>
                  </a:cubicBezTo>
                  <a:cubicBezTo>
                    <a:pt x="749952" y="3811784"/>
                    <a:pt x="753584" y="4108747"/>
                    <a:pt x="863863" y="4437051"/>
                  </a:cubicBezTo>
                  <a:cubicBezTo>
                    <a:pt x="964800" y="4737438"/>
                    <a:pt x="1154869" y="5055603"/>
                    <a:pt x="1413569" y="5357174"/>
                  </a:cubicBezTo>
                  <a:cubicBezTo>
                    <a:pt x="1718326" y="5712343"/>
                    <a:pt x="2021008" y="5969404"/>
                    <a:pt x="2339129" y="6143367"/>
                  </a:cubicBezTo>
                  <a:cubicBezTo>
                    <a:pt x="2679565" y="6329577"/>
                    <a:pt x="3039591" y="6420049"/>
                    <a:pt x="3439449" y="6420049"/>
                  </a:cubicBezTo>
                  <a:cubicBezTo>
                    <a:pt x="4142246" y="6420049"/>
                    <a:pt x="4633828" y="5976251"/>
                    <a:pt x="5251388" y="5349009"/>
                  </a:cubicBezTo>
                  <a:cubicBezTo>
                    <a:pt x="5389949" y="5208364"/>
                    <a:pt x="5526047" y="5081677"/>
                    <a:pt x="5657731" y="4959205"/>
                  </a:cubicBezTo>
                  <a:cubicBezTo>
                    <a:pt x="5719520" y="4901722"/>
                    <a:pt x="5779200" y="4846206"/>
                    <a:pt x="5836127" y="4792052"/>
                  </a:cubicBezTo>
                  <a:lnTo>
                    <a:pt x="5890491" y="4738662"/>
                  </a:lnTo>
                  <a:lnTo>
                    <a:pt x="5890491" y="5821964"/>
                  </a:lnTo>
                  <a:lnTo>
                    <a:pt x="5802001" y="5907904"/>
                  </a:lnTo>
                  <a:cubicBezTo>
                    <a:pt x="5634962" y="6077456"/>
                    <a:pt x="5467509" y="6243625"/>
                    <a:pt x="5294358" y="6397505"/>
                  </a:cubicBezTo>
                  <a:lnTo>
                    <a:pt x="5077178" y="6578439"/>
                  </a:lnTo>
                  <a:lnTo>
                    <a:pt x="1567290" y="6578439"/>
                  </a:lnTo>
                  <a:lnTo>
                    <a:pt x="1508588" y="6535186"/>
                  </a:lnTo>
                  <a:cubicBezTo>
                    <a:pt x="1263991" y="6345442"/>
                    <a:pt x="1038054" y="6122666"/>
                    <a:pt x="826498" y="5876034"/>
                  </a:cubicBezTo>
                  <a:cubicBezTo>
                    <a:pt x="261613" y="5217713"/>
                    <a:pt x="-239182" y="4250314"/>
                    <a:pt x="122403" y="3255655"/>
                  </a:cubicBezTo>
                  <a:cubicBezTo>
                    <a:pt x="607497" y="1921629"/>
                    <a:pt x="393040" y="1662857"/>
                    <a:pt x="1061197" y="984650"/>
                  </a:cubicBezTo>
                  <a:cubicBezTo>
                    <a:pt x="1729484" y="306444"/>
                    <a:pt x="2498060" y="0"/>
                    <a:pt x="351768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B3B35E8-1AF4-4D76-93A5-B0B0884083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0" y="52997"/>
              <a:ext cx="6093362" cy="6805004"/>
            </a:xfrm>
            <a:custGeom>
              <a:avLst/>
              <a:gdLst>
                <a:gd name="connsiteX0" fmla="*/ 5890490 w 5890490"/>
                <a:gd name="connsiteY0" fmla="*/ 5389037 h 6578439"/>
                <a:gd name="connsiteX1" fmla="*/ 5890490 w 5890490"/>
                <a:gd name="connsiteY1" fmla="*/ 5855587 h 6578439"/>
                <a:gd name="connsiteX2" fmla="*/ 5784593 w 5890490"/>
                <a:gd name="connsiteY2" fmla="*/ 5962054 h 6578439"/>
                <a:gd name="connsiteX3" fmla="*/ 5663414 w 5890490"/>
                <a:gd name="connsiteY3" fmla="*/ 6082564 h 6578439"/>
                <a:gd name="connsiteX4" fmla="*/ 5147099 w 5890490"/>
                <a:gd name="connsiteY4" fmla="*/ 6547726 h 6578439"/>
                <a:gd name="connsiteX5" fmla="*/ 5105015 w 5890490"/>
                <a:gd name="connsiteY5" fmla="*/ 6578439 h 6578439"/>
                <a:gd name="connsiteX6" fmla="*/ 4385601 w 5890490"/>
                <a:gd name="connsiteY6" fmla="*/ 6578439 h 6578439"/>
                <a:gd name="connsiteX7" fmla="*/ 4507252 w 5890490"/>
                <a:gd name="connsiteY7" fmla="*/ 6515968 h 6578439"/>
                <a:gd name="connsiteX8" fmla="*/ 4909330 w 5890490"/>
                <a:gd name="connsiteY8" fmla="*/ 6253453 h 6578439"/>
                <a:gd name="connsiteX9" fmla="*/ 5411374 w 5890490"/>
                <a:gd name="connsiteY9" fmla="*/ 5828544 h 6578439"/>
                <a:gd name="connsiteX10" fmla="*/ 5533570 w 5890490"/>
                <a:gd name="connsiteY10" fmla="*/ 5714534 h 6578439"/>
                <a:gd name="connsiteX11" fmla="*/ 5657425 w 5890490"/>
                <a:gd name="connsiteY11" fmla="*/ 5597650 h 6578439"/>
                <a:gd name="connsiteX12" fmla="*/ 3336813 w 5890490"/>
                <a:gd name="connsiteY12" fmla="*/ 499 h 6578439"/>
                <a:gd name="connsiteX13" fmla="*/ 3513674 w 5890490"/>
                <a:gd name="connsiteY13" fmla="*/ 1202 h 6578439"/>
                <a:gd name="connsiteX14" fmla="*/ 3602743 w 5890490"/>
                <a:gd name="connsiteY14" fmla="*/ 4827 h 6578439"/>
                <a:gd name="connsiteX15" fmla="*/ 3647213 w 5890490"/>
                <a:gd name="connsiteY15" fmla="*/ 6703 h 6578439"/>
                <a:gd name="connsiteX16" fmla="*/ 3691684 w 5890490"/>
                <a:gd name="connsiteY16" fmla="*/ 9453 h 6578439"/>
                <a:gd name="connsiteX17" fmla="*/ 3868927 w 5890490"/>
                <a:gd name="connsiteY17" fmla="*/ 27080 h 6578439"/>
                <a:gd name="connsiteX18" fmla="*/ 5200872 w 5890490"/>
                <a:gd name="connsiteY18" fmla="*/ 472240 h 6578439"/>
                <a:gd name="connsiteX19" fmla="*/ 5772711 w 5890490"/>
                <a:gd name="connsiteY19" fmla="*/ 866334 h 6578439"/>
                <a:gd name="connsiteX20" fmla="*/ 5890490 w 5890490"/>
                <a:gd name="connsiteY20" fmla="*/ 972426 h 6578439"/>
                <a:gd name="connsiteX21" fmla="*/ 5890490 w 5890490"/>
                <a:gd name="connsiteY21" fmla="*/ 1158576 h 6578439"/>
                <a:gd name="connsiteX22" fmla="*/ 5676045 w 5890490"/>
                <a:gd name="connsiteY22" fmla="*/ 986969 h 6578439"/>
                <a:gd name="connsiteX23" fmla="*/ 5103776 w 5890490"/>
                <a:gd name="connsiteY23" fmla="*/ 655879 h 6578439"/>
                <a:gd name="connsiteX24" fmla="*/ 4482465 w 5890490"/>
                <a:gd name="connsiteY24" fmla="*/ 440363 h 6578439"/>
                <a:gd name="connsiteX25" fmla="*/ 4402444 w 5890490"/>
                <a:gd name="connsiteY25" fmla="*/ 422111 h 6578439"/>
                <a:gd name="connsiteX26" fmla="*/ 4322423 w 5890490"/>
                <a:gd name="connsiteY26" fmla="*/ 404610 h 6578439"/>
                <a:gd name="connsiteX27" fmla="*/ 4241892 w 5890490"/>
                <a:gd name="connsiteY27" fmla="*/ 389858 h 6578439"/>
                <a:gd name="connsiteX28" fmla="*/ 4201627 w 5890490"/>
                <a:gd name="connsiteY28" fmla="*/ 382483 h 6578439"/>
                <a:gd name="connsiteX29" fmla="*/ 4161234 w 5890490"/>
                <a:gd name="connsiteY29" fmla="*/ 375857 h 6578439"/>
                <a:gd name="connsiteX30" fmla="*/ 3999280 w 5890490"/>
                <a:gd name="connsiteY30" fmla="*/ 353606 h 6578439"/>
                <a:gd name="connsiteX31" fmla="*/ 3836817 w 5890490"/>
                <a:gd name="connsiteY31" fmla="*/ 338480 h 6578439"/>
                <a:gd name="connsiteX32" fmla="*/ 3673972 w 5890490"/>
                <a:gd name="connsiteY32" fmla="*/ 330604 h 6578439"/>
                <a:gd name="connsiteX33" fmla="*/ 3511126 w 5890490"/>
                <a:gd name="connsiteY33" fmla="*/ 328978 h 6578439"/>
                <a:gd name="connsiteX34" fmla="*/ 3183142 w 5890490"/>
                <a:gd name="connsiteY34" fmla="*/ 342854 h 6578439"/>
                <a:gd name="connsiteX35" fmla="*/ 2541444 w 5890490"/>
                <a:gd name="connsiteY35" fmla="*/ 439988 h 6578439"/>
                <a:gd name="connsiteX36" fmla="*/ 1933895 w 5890490"/>
                <a:gd name="connsiteY36" fmla="*/ 650505 h 6578439"/>
                <a:gd name="connsiteX37" fmla="*/ 1378079 w 5890490"/>
                <a:gd name="connsiteY37" fmla="*/ 983905 h 6578439"/>
                <a:gd name="connsiteX38" fmla="*/ 1312967 w 5890490"/>
                <a:gd name="connsiteY38" fmla="*/ 1033660 h 6578439"/>
                <a:gd name="connsiteX39" fmla="*/ 1248364 w 5890490"/>
                <a:gd name="connsiteY39" fmla="*/ 1084413 h 6578439"/>
                <a:gd name="connsiteX40" fmla="*/ 1185163 w 5890490"/>
                <a:gd name="connsiteY40" fmla="*/ 1137168 h 6578439"/>
                <a:gd name="connsiteX41" fmla="*/ 1122852 w 5890490"/>
                <a:gd name="connsiteY41" fmla="*/ 1190922 h 6578439"/>
                <a:gd name="connsiteX42" fmla="*/ 892092 w 5890490"/>
                <a:gd name="connsiteY42" fmla="*/ 1421440 h 6578439"/>
                <a:gd name="connsiteX43" fmla="*/ 707202 w 5890490"/>
                <a:gd name="connsiteY43" fmla="*/ 1684212 h 6578439"/>
                <a:gd name="connsiteX44" fmla="*/ 670121 w 5890490"/>
                <a:gd name="connsiteY44" fmla="*/ 1756093 h 6578439"/>
                <a:gd name="connsiteX45" fmla="*/ 637630 w 5890490"/>
                <a:gd name="connsiteY45" fmla="*/ 1830724 h 6578439"/>
                <a:gd name="connsiteX46" fmla="*/ 607685 w 5890490"/>
                <a:gd name="connsiteY46" fmla="*/ 1907105 h 6578439"/>
                <a:gd name="connsiteX47" fmla="*/ 580034 w 5890490"/>
                <a:gd name="connsiteY47" fmla="*/ 1984986 h 6578439"/>
                <a:gd name="connsiteX48" fmla="*/ 481919 w 5890490"/>
                <a:gd name="connsiteY48" fmla="*/ 2304386 h 6578439"/>
                <a:gd name="connsiteX49" fmla="*/ 433881 w 5890490"/>
                <a:gd name="connsiteY49" fmla="*/ 2465399 h 6578439"/>
                <a:gd name="connsiteX50" fmla="*/ 384442 w 5890490"/>
                <a:gd name="connsiteY50" fmla="*/ 2626163 h 6578439"/>
                <a:gd name="connsiteX51" fmla="*/ 166039 w 5890490"/>
                <a:gd name="connsiteY51" fmla="*/ 3261338 h 6578439"/>
                <a:gd name="connsiteX52" fmla="*/ 56202 w 5890490"/>
                <a:gd name="connsiteY52" fmla="*/ 3910265 h 6578439"/>
                <a:gd name="connsiteX53" fmla="*/ 93664 w 5890490"/>
                <a:gd name="connsiteY53" fmla="*/ 4237292 h 6578439"/>
                <a:gd name="connsiteX54" fmla="*/ 111758 w 5890490"/>
                <a:gd name="connsiteY54" fmla="*/ 4317548 h 6578439"/>
                <a:gd name="connsiteX55" fmla="*/ 133038 w 5890490"/>
                <a:gd name="connsiteY55" fmla="*/ 4397054 h 6578439"/>
                <a:gd name="connsiteX56" fmla="*/ 157757 w 5890490"/>
                <a:gd name="connsiteY56" fmla="*/ 4475560 h 6578439"/>
                <a:gd name="connsiteX57" fmla="*/ 185153 w 5890490"/>
                <a:gd name="connsiteY57" fmla="*/ 4553066 h 6578439"/>
                <a:gd name="connsiteX58" fmla="*/ 493642 w 5890490"/>
                <a:gd name="connsiteY58" fmla="*/ 5132239 h 6578439"/>
                <a:gd name="connsiteX59" fmla="*/ 914391 w 5890490"/>
                <a:gd name="connsiteY59" fmla="*/ 5636528 h 6578439"/>
                <a:gd name="connsiteX60" fmla="*/ 1402034 w 5890490"/>
                <a:gd name="connsiteY60" fmla="*/ 6076188 h 6578439"/>
                <a:gd name="connsiteX61" fmla="*/ 1664397 w 5890490"/>
                <a:gd name="connsiteY61" fmla="*/ 6267079 h 6578439"/>
                <a:gd name="connsiteX62" fmla="*/ 1938992 w 5890490"/>
                <a:gd name="connsiteY62" fmla="*/ 6434343 h 6578439"/>
                <a:gd name="connsiteX63" fmla="*/ 2225931 w 5890490"/>
                <a:gd name="connsiteY63" fmla="*/ 6574322 h 6578439"/>
                <a:gd name="connsiteX64" fmla="*/ 2236328 w 5890490"/>
                <a:gd name="connsiteY64" fmla="*/ 6578439 h 6578439"/>
                <a:gd name="connsiteX65" fmla="*/ 1504665 w 5890490"/>
                <a:gd name="connsiteY65" fmla="*/ 6578439 h 6578439"/>
                <a:gd name="connsiteX66" fmla="*/ 1456827 w 5890490"/>
                <a:gd name="connsiteY66" fmla="*/ 6543476 h 6578439"/>
                <a:gd name="connsiteX67" fmla="*/ 1188475 w 5890490"/>
                <a:gd name="connsiteY67" fmla="*/ 6314083 h 6578439"/>
                <a:gd name="connsiteX68" fmla="*/ 721728 w 5890490"/>
                <a:gd name="connsiteY68" fmla="*/ 5798666 h 6578439"/>
                <a:gd name="connsiteX69" fmla="*/ 344175 w 5890490"/>
                <a:gd name="connsiteY69" fmla="*/ 5219495 h 6578439"/>
                <a:gd name="connsiteX70" fmla="*/ 87293 w 5890490"/>
                <a:gd name="connsiteY70" fmla="*/ 4583569 h 6578439"/>
                <a:gd name="connsiteX71" fmla="*/ 65886 w 5890490"/>
                <a:gd name="connsiteY71" fmla="*/ 4500813 h 6578439"/>
                <a:gd name="connsiteX72" fmla="*/ 47409 w 5890490"/>
                <a:gd name="connsiteY72" fmla="*/ 4417431 h 6578439"/>
                <a:gd name="connsiteX73" fmla="*/ 39000 w 5890490"/>
                <a:gd name="connsiteY73" fmla="*/ 4375677 h 6578439"/>
                <a:gd name="connsiteX74" fmla="*/ 31610 w 5890490"/>
                <a:gd name="connsiteY74" fmla="*/ 4333674 h 6578439"/>
                <a:gd name="connsiteX75" fmla="*/ 18868 w 5890490"/>
                <a:gd name="connsiteY75" fmla="*/ 4249417 h 6578439"/>
                <a:gd name="connsiteX76" fmla="*/ 646 w 5890490"/>
                <a:gd name="connsiteY76" fmla="*/ 3910265 h 6578439"/>
                <a:gd name="connsiteX77" fmla="*/ 130234 w 5890490"/>
                <a:gd name="connsiteY77" fmla="*/ 3248337 h 6578439"/>
                <a:gd name="connsiteX78" fmla="*/ 335383 w 5890490"/>
                <a:gd name="connsiteY78" fmla="*/ 2611911 h 6578439"/>
                <a:gd name="connsiteX79" fmla="*/ 487272 w 5890490"/>
                <a:gd name="connsiteY79" fmla="*/ 1958609 h 6578439"/>
                <a:gd name="connsiteX80" fmla="*/ 508550 w 5890490"/>
                <a:gd name="connsiteY80" fmla="*/ 1876227 h 6578439"/>
                <a:gd name="connsiteX81" fmla="*/ 531742 w 5890490"/>
                <a:gd name="connsiteY81" fmla="*/ 1793721 h 6578439"/>
                <a:gd name="connsiteX82" fmla="*/ 558245 w 5890490"/>
                <a:gd name="connsiteY82" fmla="*/ 1711465 h 6578439"/>
                <a:gd name="connsiteX83" fmla="*/ 590100 w 5890490"/>
                <a:gd name="connsiteY83" fmla="*/ 1630332 h 6578439"/>
                <a:gd name="connsiteX84" fmla="*/ 758680 w 5890490"/>
                <a:gd name="connsiteY84" fmla="*/ 1322433 h 6578439"/>
                <a:gd name="connsiteX85" fmla="*/ 976317 w 5890490"/>
                <a:gd name="connsiteY85" fmla="*/ 1049286 h 6578439"/>
                <a:gd name="connsiteX86" fmla="*/ 1035314 w 5890490"/>
                <a:gd name="connsiteY86" fmla="*/ 985406 h 6578439"/>
                <a:gd name="connsiteX87" fmla="*/ 1095329 w 5890490"/>
                <a:gd name="connsiteY87" fmla="*/ 922526 h 6578439"/>
                <a:gd name="connsiteX88" fmla="*/ 1157384 w 5890490"/>
                <a:gd name="connsiteY88" fmla="*/ 861271 h 6578439"/>
                <a:gd name="connsiteX89" fmla="*/ 1220841 w 5890490"/>
                <a:gd name="connsiteY89" fmla="*/ 801017 h 6578439"/>
                <a:gd name="connsiteX90" fmla="*/ 1286462 w 5890490"/>
                <a:gd name="connsiteY90" fmla="*/ 742886 h 6578439"/>
                <a:gd name="connsiteX91" fmla="*/ 1353233 w 5890490"/>
                <a:gd name="connsiteY91" fmla="*/ 685632 h 6578439"/>
                <a:gd name="connsiteX92" fmla="*/ 1369924 w 5890490"/>
                <a:gd name="connsiteY92" fmla="*/ 671256 h 6578439"/>
                <a:gd name="connsiteX93" fmla="*/ 1387380 w 5890490"/>
                <a:gd name="connsiteY93" fmla="*/ 657755 h 6578439"/>
                <a:gd name="connsiteX94" fmla="*/ 1422422 w 5890490"/>
                <a:gd name="connsiteY94" fmla="*/ 630877 h 6578439"/>
                <a:gd name="connsiteX95" fmla="*/ 1492759 w 5890490"/>
                <a:gd name="connsiteY95" fmla="*/ 577248 h 6578439"/>
                <a:gd name="connsiteX96" fmla="*/ 1528820 w 5890490"/>
                <a:gd name="connsiteY96" fmla="*/ 551496 h 6578439"/>
                <a:gd name="connsiteX97" fmla="*/ 1565390 w 5890490"/>
                <a:gd name="connsiteY97" fmla="*/ 526370 h 6578439"/>
                <a:gd name="connsiteX98" fmla="*/ 1639040 w 5890490"/>
                <a:gd name="connsiteY98" fmla="*/ 476490 h 6578439"/>
                <a:gd name="connsiteX99" fmla="*/ 1792075 w 5890490"/>
                <a:gd name="connsiteY99" fmla="*/ 384859 h 6578439"/>
                <a:gd name="connsiteX100" fmla="*/ 2455943 w 5890490"/>
                <a:gd name="connsiteY100" fmla="*/ 117836 h 6578439"/>
                <a:gd name="connsiteX101" fmla="*/ 3159952 w 5890490"/>
                <a:gd name="connsiteY101" fmla="*/ 7203 h 6578439"/>
                <a:gd name="connsiteX102" fmla="*/ 3336813 w 5890490"/>
                <a:gd name="connsiteY102" fmla="*/ 499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5890490" h="6578439">
                  <a:moveTo>
                    <a:pt x="5890490" y="5389037"/>
                  </a:moveTo>
                  <a:lnTo>
                    <a:pt x="5890490" y="5855587"/>
                  </a:lnTo>
                  <a:lnTo>
                    <a:pt x="5784593" y="5962054"/>
                  </a:lnTo>
                  <a:cubicBezTo>
                    <a:pt x="5744454" y="6002308"/>
                    <a:pt x="5704062" y="6042436"/>
                    <a:pt x="5663414" y="6082564"/>
                  </a:cubicBezTo>
                  <a:cubicBezTo>
                    <a:pt x="5500314" y="6242577"/>
                    <a:pt x="5330970" y="6400714"/>
                    <a:pt x="5147099" y="6547726"/>
                  </a:cubicBezTo>
                  <a:lnTo>
                    <a:pt x="5105015" y="6578439"/>
                  </a:lnTo>
                  <a:lnTo>
                    <a:pt x="4385601" y="6578439"/>
                  </a:lnTo>
                  <a:lnTo>
                    <a:pt x="4507252" y="6515968"/>
                  </a:lnTo>
                  <a:cubicBezTo>
                    <a:pt x="4645901" y="6439679"/>
                    <a:pt x="4779837" y="6350961"/>
                    <a:pt x="4909330" y="6253453"/>
                  </a:cubicBezTo>
                  <a:cubicBezTo>
                    <a:pt x="5082369" y="6123567"/>
                    <a:pt x="5248145" y="5979180"/>
                    <a:pt x="5411374" y="5828544"/>
                  </a:cubicBezTo>
                  <a:cubicBezTo>
                    <a:pt x="5452149" y="5790791"/>
                    <a:pt x="5492924" y="5752788"/>
                    <a:pt x="5533570" y="5714534"/>
                  </a:cubicBezTo>
                  <a:lnTo>
                    <a:pt x="5657425" y="5597650"/>
                  </a:lnTo>
                  <a:close/>
                  <a:moveTo>
                    <a:pt x="3336813" y="499"/>
                  </a:moveTo>
                  <a:cubicBezTo>
                    <a:pt x="3395682" y="-392"/>
                    <a:pt x="3454550" y="-48"/>
                    <a:pt x="3513674" y="1202"/>
                  </a:cubicBezTo>
                  <a:lnTo>
                    <a:pt x="3602743" y="4827"/>
                  </a:lnTo>
                  <a:lnTo>
                    <a:pt x="3647213" y="6703"/>
                  </a:lnTo>
                  <a:cubicBezTo>
                    <a:pt x="3661994" y="7327"/>
                    <a:pt x="3676903" y="7703"/>
                    <a:pt x="3691684" y="9453"/>
                  </a:cubicBezTo>
                  <a:lnTo>
                    <a:pt x="3868927" y="27080"/>
                  </a:lnTo>
                  <a:cubicBezTo>
                    <a:pt x="4340645" y="85584"/>
                    <a:pt x="4795160" y="243221"/>
                    <a:pt x="5200872" y="472240"/>
                  </a:cubicBezTo>
                  <a:cubicBezTo>
                    <a:pt x="5403855" y="587124"/>
                    <a:pt x="5594988" y="719447"/>
                    <a:pt x="5772711" y="866334"/>
                  </a:cubicBezTo>
                  <a:lnTo>
                    <a:pt x="5890490" y="972426"/>
                  </a:lnTo>
                  <a:lnTo>
                    <a:pt x="5890490" y="1158576"/>
                  </a:lnTo>
                  <a:lnTo>
                    <a:pt x="5676045" y="986969"/>
                  </a:lnTo>
                  <a:cubicBezTo>
                    <a:pt x="5496587" y="857740"/>
                    <a:pt x="5304275" y="746699"/>
                    <a:pt x="5103776" y="655879"/>
                  </a:cubicBezTo>
                  <a:cubicBezTo>
                    <a:pt x="4903214" y="564747"/>
                    <a:pt x="4695006" y="492492"/>
                    <a:pt x="4482465" y="440363"/>
                  </a:cubicBezTo>
                  <a:lnTo>
                    <a:pt x="4402444" y="422111"/>
                  </a:lnTo>
                  <a:cubicBezTo>
                    <a:pt x="4375813" y="416111"/>
                    <a:pt x="4349436" y="408859"/>
                    <a:pt x="4322423" y="404610"/>
                  </a:cubicBezTo>
                  <a:lnTo>
                    <a:pt x="4241892" y="389858"/>
                  </a:lnTo>
                  <a:lnTo>
                    <a:pt x="4201627" y="382483"/>
                  </a:lnTo>
                  <a:cubicBezTo>
                    <a:pt x="4188248" y="379983"/>
                    <a:pt x="4174869" y="377483"/>
                    <a:pt x="4161234" y="375857"/>
                  </a:cubicBezTo>
                  <a:cubicBezTo>
                    <a:pt x="4107208" y="368482"/>
                    <a:pt x="4053308" y="360482"/>
                    <a:pt x="3999280" y="353606"/>
                  </a:cubicBezTo>
                  <a:cubicBezTo>
                    <a:pt x="3944999" y="348855"/>
                    <a:pt x="3890844" y="343854"/>
                    <a:pt x="3836817" y="338480"/>
                  </a:cubicBezTo>
                  <a:lnTo>
                    <a:pt x="3673972" y="330604"/>
                  </a:lnTo>
                  <a:cubicBezTo>
                    <a:pt x="3619690" y="329104"/>
                    <a:pt x="3565281" y="329604"/>
                    <a:pt x="3511126" y="328978"/>
                  </a:cubicBezTo>
                  <a:cubicBezTo>
                    <a:pt x="3402054" y="330728"/>
                    <a:pt x="3291706" y="334604"/>
                    <a:pt x="3183142" y="342854"/>
                  </a:cubicBezTo>
                  <a:cubicBezTo>
                    <a:pt x="2965505" y="358855"/>
                    <a:pt x="2750670" y="389733"/>
                    <a:pt x="2541444" y="439988"/>
                  </a:cubicBezTo>
                  <a:cubicBezTo>
                    <a:pt x="2332216" y="490117"/>
                    <a:pt x="2128850" y="559997"/>
                    <a:pt x="1933895" y="650505"/>
                  </a:cubicBezTo>
                  <a:cubicBezTo>
                    <a:pt x="1738939" y="741261"/>
                    <a:pt x="1553540" y="854146"/>
                    <a:pt x="1378079" y="983905"/>
                  </a:cubicBezTo>
                  <a:lnTo>
                    <a:pt x="1312967" y="1033660"/>
                  </a:lnTo>
                  <a:cubicBezTo>
                    <a:pt x="1291178" y="1050286"/>
                    <a:pt x="1269006" y="1066412"/>
                    <a:pt x="1248364" y="1084413"/>
                  </a:cubicBezTo>
                  <a:lnTo>
                    <a:pt x="1185163" y="1137168"/>
                  </a:lnTo>
                  <a:cubicBezTo>
                    <a:pt x="1164138" y="1154794"/>
                    <a:pt x="1142603" y="1172046"/>
                    <a:pt x="1122852" y="1190922"/>
                  </a:cubicBezTo>
                  <a:cubicBezTo>
                    <a:pt x="1041557" y="1264303"/>
                    <a:pt x="961663" y="1339309"/>
                    <a:pt x="892092" y="1421440"/>
                  </a:cubicBezTo>
                  <a:cubicBezTo>
                    <a:pt x="819589" y="1501822"/>
                    <a:pt x="759827" y="1590329"/>
                    <a:pt x="707202" y="1684212"/>
                  </a:cubicBezTo>
                  <a:cubicBezTo>
                    <a:pt x="694715" y="1708089"/>
                    <a:pt x="682227" y="1731841"/>
                    <a:pt x="670121" y="1756093"/>
                  </a:cubicBezTo>
                  <a:lnTo>
                    <a:pt x="637630" y="1830724"/>
                  </a:lnTo>
                  <a:cubicBezTo>
                    <a:pt x="626161" y="1855350"/>
                    <a:pt x="617624" y="1881603"/>
                    <a:pt x="607685" y="1907105"/>
                  </a:cubicBezTo>
                  <a:cubicBezTo>
                    <a:pt x="598128" y="1932857"/>
                    <a:pt x="588317" y="1958483"/>
                    <a:pt x="580034" y="1984986"/>
                  </a:cubicBezTo>
                  <a:cubicBezTo>
                    <a:pt x="544611" y="2089620"/>
                    <a:pt x="513393" y="2197128"/>
                    <a:pt x="481919" y="2304386"/>
                  </a:cubicBezTo>
                  <a:lnTo>
                    <a:pt x="433881" y="2465399"/>
                  </a:lnTo>
                  <a:lnTo>
                    <a:pt x="384442" y="2626163"/>
                  </a:lnTo>
                  <a:cubicBezTo>
                    <a:pt x="317672" y="2839680"/>
                    <a:pt x="243129" y="3050946"/>
                    <a:pt x="166039" y="3261338"/>
                  </a:cubicBezTo>
                  <a:cubicBezTo>
                    <a:pt x="88822" y="3468979"/>
                    <a:pt x="50850" y="3690248"/>
                    <a:pt x="56202" y="3910265"/>
                  </a:cubicBezTo>
                  <a:cubicBezTo>
                    <a:pt x="58495" y="4020274"/>
                    <a:pt x="71493" y="4129783"/>
                    <a:pt x="93664" y="4237292"/>
                  </a:cubicBezTo>
                  <a:cubicBezTo>
                    <a:pt x="99143" y="4264168"/>
                    <a:pt x="104623" y="4291045"/>
                    <a:pt x="111758" y="4317548"/>
                  </a:cubicBezTo>
                  <a:cubicBezTo>
                    <a:pt x="118384" y="4344176"/>
                    <a:pt x="124627" y="4370802"/>
                    <a:pt x="133038" y="4397054"/>
                  </a:cubicBezTo>
                  <a:cubicBezTo>
                    <a:pt x="140810" y="4423307"/>
                    <a:pt x="148456" y="4449683"/>
                    <a:pt x="157757" y="4475560"/>
                  </a:cubicBezTo>
                  <a:cubicBezTo>
                    <a:pt x="166549" y="4501562"/>
                    <a:pt x="175087" y="4527564"/>
                    <a:pt x="185153" y="4553066"/>
                  </a:cubicBezTo>
                  <a:cubicBezTo>
                    <a:pt x="262371" y="4758458"/>
                    <a:pt x="368895" y="4951974"/>
                    <a:pt x="493642" y="5132239"/>
                  </a:cubicBezTo>
                  <a:cubicBezTo>
                    <a:pt x="618389" y="5312627"/>
                    <a:pt x="760846" y="5480391"/>
                    <a:pt x="914391" y="5636528"/>
                  </a:cubicBezTo>
                  <a:cubicBezTo>
                    <a:pt x="1069081" y="5793166"/>
                    <a:pt x="1231544" y="5941677"/>
                    <a:pt x="1402034" y="6076188"/>
                  </a:cubicBezTo>
                  <a:cubicBezTo>
                    <a:pt x="1487535" y="6143320"/>
                    <a:pt x="1574565" y="6207574"/>
                    <a:pt x="1664397" y="6267079"/>
                  </a:cubicBezTo>
                  <a:cubicBezTo>
                    <a:pt x="1753592" y="6327459"/>
                    <a:pt x="1845336" y="6383088"/>
                    <a:pt x="1938992" y="6434343"/>
                  </a:cubicBezTo>
                  <a:cubicBezTo>
                    <a:pt x="2032647" y="6485659"/>
                    <a:pt x="2128309" y="6532600"/>
                    <a:pt x="2225931" y="6574322"/>
                  </a:cubicBezTo>
                  <a:lnTo>
                    <a:pt x="2236328" y="6578439"/>
                  </a:lnTo>
                  <a:lnTo>
                    <a:pt x="1504665" y="6578439"/>
                  </a:lnTo>
                  <a:lnTo>
                    <a:pt x="1456827" y="6543476"/>
                  </a:lnTo>
                  <a:cubicBezTo>
                    <a:pt x="1363554" y="6470595"/>
                    <a:pt x="1273848" y="6394340"/>
                    <a:pt x="1188475" y="6314083"/>
                  </a:cubicBezTo>
                  <a:cubicBezTo>
                    <a:pt x="1017856" y="6153445"/>
                    <a:pt x="863803" y="5979931"/>
                    <a:pt x="721728" y="5798666"/>
                  </a:cubicBezTo>
                  <a:cubicBezTo>
                    <a:pt x="579397" y="5616027"/>
                    <a:pt x="452103" y="5422511"/>
                    <a:pt x="344175" y="5219495"/>
                  </a:cubicBezTo>
                  <a:cubicBezTo>
                    <a:pt x="236505" y="5016354"/>
                    <a:pt x="147946" y="4803586"/>
                    <a:pt x="87293" y="4583569"/>
                  </a:cubicBezTo>
                  <a:cubicBezTo>
                    <a:pt x="79138" y="4556193"/>
                    <a:pt x="72639" y="4528440"/>
                    <a:pt x="65886" y="4500813"/>
                  </a:cubicBezTo>
                  <a:cubicBezTo>
                    <a:pt x="58751" y="4473311"/>
                    <a:pt x="53144" y="4445308"/>
                    <a:pt x="47409" y="4417431"/>
                  </a:cubicBezTo>
                  <a:cubicBezTo>
                    <a:pt x="44733" y="4403430"/>
                    <a:pt x="41294" y="4389679"/>
                    <a:pt x="39000" y="4375677"/>
                  </a:cubicBezTo>
                  <a:lnTo>
                    <a:pt x="31610" y="4333674"/>
                  </a:lnTo>
                  <a:cubicBezTo>
                    <a:pt x="26258" y="4305797"/>
                    <a:pt x="22563" y="4277544"/>
                    <a:pt x="18868" y="4249417"/>
                  </a:cubicBezTo>
                  <a:cubicBezTo>
                    <a:pt x="4214" y="4136784"/>
                    <a:pt x="-2158" y="4023275"/>
                    <a:pt x="646" y="3910265"/>
                  </a:cubicBezTo>
                  <a:cubicBezTo>
                    <a:pt x="5997" y="3683872"/>
                    <a:pt x="50596" y="3459605"/>
                    <a:pt x="130234" y="3248337"/>
                  </a:cubicBezTo>
                  <a:cubicBezTo>
                    <a:pt x="207961" y="3039196"/>
                    <a:pt x="278044" y="2827179"/>
                    <a:pt x="335383" y="2611911"/>
                  </a:cubicBezTo>
                  <a:cubicBezTo>
                    <a:pt x="393743" y="2396644"/>
                    <a:pt x="435792" y="2178627"/>
                    <a:pt x="487272" y="1958609"/>
                  </a:cubicBezTo>
                  <a:cubicBezTo>
                    <a:pt x="493259" y="1931107"/>
                    <a:pt x="501287" y="1903730"/>
                    <a:pt x="508550" y="1876227"/>
                  </a:cubicBezTo>
                  <a:cubicBezTo>
                    <a:pt x="516195" y="1848725"/>
                    <a:pt x="522312" y="1820972"/>
                    <a:pt x="531742" y="1793721"/>
                  </a:cubicBezTo>
                  <a:lnTo>
                    <a:pt x="558245" y="1711465"/>
                  </a:lnTo>
                  <a:cubicBezTo>
                    <a:pt x="568439" y="1684337"/>
                    <a:pt x="579652" y="1657459"/>
                    <a:pt x="590100" y="1630332"/>
                  </a:cubicBezTo>
                  <a:cubicBezTo>
                    <a:pt x="635080" y="1523075"/>
                    <a:pt x="690637" y="1417566"/>
                    <a:pt x="758680" y="1322433"/>
                  </a:cubicBezTo>
                  <a:cubicBezTo>
                    <a:pt x="824430" y="1225051"/>
                    <a:pt x="899610" y="1136168"/>
                    <a:pt x="976317" y="1049286"/>
                  </a:cubicBezTo>
                  <a:cubicBezTo>
                    <a:pt x="995049" y="1027035"/>
                    <a:pt x="1015436" y="1006533"/>
                    <a:pt x="1035314" y="985406"/>
                  </a:cubicBezTo>
                  <a:lnTo>
                    <a:pt x="1095329" y="922526"/>
                  </a:lnTo>
                  <a:cubicBezTo>
                    <a:pt x="1114953" y="901149"/>
                    <a:pt x="1136359" y="881397"/>
                    <a:pt x="1157384" y="861271"/>
                  </a:cubicBezTo>
                  <a:lnTo>
                    <a:pt x="1220841" y="801017"/>
                  </a:lnTo>
                  <a:cubicBezTo>
                    <a:pt x="1241610" y="780514"/>
                    <a:pt x="1264418" y="762014"/>
                    <a:pt x="1286462" y="742886"/>
                  </a:cubicBezTo>
                  <a:lnTo>
                    <a:pt x="1353233" y="685632"/>
                  </a:lnTo>
                  <a:lnTo>
                    <a:pt x="1369924" y="671256"/>
                  </a:lnTo>
                  <a:cubicBezTo>
                    <a:pt x="1375658" y="666631"/>
                    <a:pt x="1381520" y="662255"/>
                    <a:pt x="1387380" y="657755"/>
                  </a:cubicBezTo>
                  <a:lnTo>
                    <a:pt x="1422422" y="630877"/>
                  </a:lnTo>
                  <a:lnTo>
                    <a:pt x="1492759" y="577248"/>
                  </a:lnTo>
                  <a:cubicBezTo>
                    <a:pt x="1504355" y="567997"/>
                    <a:pt x="1516714" y="559997"/>
                    <a:pt x="1528820" y="551496"/>
                  </a:cubicBezTo>
                  <a:lnTo>
                    <a:pt x="1565390" y="526370"/>
                  </a:lnTo>
                  <a:lnTo>
                    <a:pt x="1639040" y="476490"/>
                  </a:lnTo>
                  <a:cubicBezTo>
                    <a:pt x="1689754" y="445613"/>
                    <a:pt x="1740723" y="414986"/>
                    <a:pt x="1792075" y="384859"/>
                  </a:cubicBezTo>
                  <a:cubicBezTo>
                    <a:pt x="2000282" y="268724"/>
                    <a:pt x="2224927" y="179467"/>
                    <a:pt x="2455943" y="117836"/>
                  </a:cubicBezTo>
                  <a:cubicBezTo>
                    <a:pt x="2687088" y="55957"/>
                    <a:pt x="2923964" y="21204"/>
                    <a:pt x="3159952" y="7203"/>
                  </a:cubicBezTo>
                  <a:cubicBezTo>
                    <a:pt x="3219076" y="3515"/>
                    <a:pt x="3277945" y="1389"/>
                    <a:pt x="3336813" y="49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itle 1"/>
          <p:cNvSpPr>
            <a:spLocks noGrp="1"/>
          </p:cNvSpPr>
          <p:nvPr>
            <p:ph type="ctrTitle"/>
          </p:nvPr>
        </p:nvSpPr>
        <p:spPr>
          <a:xfrm>
            <a:off x="804672" y="3121701"/>
            <a:ext cx="3658053" cy="1786515"/>
          </a:xfrm>
        </p:spPr>
        <p:txBody>
          <a:bodyPr anchor="t">
            <a:normAutofit/>
          </a:bodyPr>
          <a:lstStyle/>
          <a:p>
            <a:pPr algn="l"/>
            <a:r>
              <a:rPr lang="en-US" sz="3700" dirty="0">
                <a:solidFill>
                  <a:schemeClr val="tx2"/>
                </a:solidFill>
              </a:rPr>
              <a:t>State of the State</a:t>
            </a:r>
            <a:br>
              <a:rPr lang="en-US" sz="3700" dirty="0">
                <a:solidFill>
                  <a:schemeClr val="tx2"/>
                </a:solidFill>
              </a:rPr>
            </a:br>
            <a:r>
              <a:rPr lang="en-US" sz="3700" dirty="0">
                <a:solidFill>
                  <a:schemeClr val="tx2"/>
                </a:solidFill>
              </a:rPr>
              <a:t>NEW JERSEY</a:t>
            </a:r>
            <a:br>
              <a:rPr lang="en-US" sz="3700" dirty="0">
                <a:solidFill>
                  <a:schemeClr val="tx2"/>
                </a:solidFill>
              </a:rPr>
            </a:br>
            <a:r>
              <a:rPr lang="en-US" sz="3700" dirty="0">
                <a:solidFill>
                  <a:schemeClr val="tx2"/>
                </a:solidFill>
              </a:rPr>
              <a:t>March 21, 2025</a:t>
            </a:r>
          </a:p>
        </p:txBody>
      </p:sp>
      <p:pic>
        <p:nvPicPr>
          <p:cNvPr id="4" name="Picture 3" descr="logo_1.gif"/>
          <p:cNvPicPr>
            <a:picLocks noChangeAspect="1"/>
          </p:cNvPicPr>
          <p:nvPr/>
        </p:nvPicPr>
        <p:blipFill>
          <a:blip r:embed="rId2"/>
          <a:stretch>
            <a:fillRect/>
          </a:stretch>
        </p:blipFill>
        <p:spPr bwMode="auto">
          <a:xfrm>
            <a:off x="6379341" y="2462279"/>
            <a:ext cx="5029200" cy="1925678"/>
          </a:xfrm>
          <a:prstGeom prst="rect">
            <a:avLst/>
          </a:prstGeom>
          <a:noFill/>
          <a:ln w="9525">
            <a:noFill/>
          </a:ln>
        </p:spPr>
      </p:pic>
    </p:spTree>
    <p:extLst>
      <p:ext uri="{BB962C8B-B14F-4D97-AF65-F5344CB8AC3E}">
        <p14:creationId xmlns:p14="http://schemas.microsoft.com/office/powerpoint/2010/main" val="19766061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BCED4D40-4B67-4331-AC48-79B82B4A47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A3B5D32-7543-B64E-BF01-E0CFACA38845}"/>
              </a:ext>
            </a:extLst>
          </p:cNvPr>
          <p:cNvSpPr>
            <a:spLocks noGrp="1"/>
          </p:cNvSpPr>
          <p:nvPr>
            <p:ph type="title"/>
          </p:nvPr>
        </p:nvSpPr>
        <p:spPr>
          <a:xfrm>
            <a:off x="638881" y="417576"/>
            <a:ext cx="10909640" cy="1249394"/>
          </a:xfrm>
        </p:spPr>
        <p:txBody>
          <a:bodyPr vert="horz" lIns="91440" tIns="45720" rIns="91440" bIns="45720" rtlCol="0" anchor="ctr">
            <a:normAutofit/>
          </a:bodyPr>
          <a:lstStyle/>
          <a:p>
            <a:pPr algn="ctr">
              <a:spcBef>
                <a:spcPct val="0"/>
              </a:spcBef>
            </a:pPr>
            <a:r>
              <a:rPr lang="en-US" sz="4100" kern="1200" dirty="0">
                <a:solidFill>
                  <a:schemeClr val="tx1"/>
                </a:solidFill>
                <a:latin typeface="+mj-lt"/>
                <a:ea typeface="+mj-ea"/>
                <a:cs typeface="+mj-cs"/>
              </a:rPr>
              <a:t>Current Monthly Average Stats Rolling Year—All </a:t>
            </a:r>
            <a:r>
              <a:rPr lang="en-US" sz="4100" kern="1200" dirty="0" err="1">
                <a:solidFill>
                  <a:schemeClr val="tx1"/>
                </a:solidFill>
                <a:latin typeface="+mj-lt"/>
                <a:ea typeface="+mj-ea"/>
                <a:cs typeface="+mj-cs"/>
              </a:rPr>
              <a:t>FocalPoint</a:t>
            </a:r>
            <a:r>
              <a:rPr lang="en-US" sz="4100" kern="1200" dirty="0">
                <a:solidFill>
                  <a:schemeClr val="tx1"/>
                </a:solidFill>
                <a:latin typeface="+mj-lt"/>
                <a:ea typeface="+mj-ea"/>
                <a:cs typeface="+mj-cs"/>
              </a:rPr>
              <a:t> Database</a:t>
            </a:r>
          </a:p>
        </p:txBody>
      </p:sp>
      <p:sp>
        <p:nvSpPr>
          <p:cNvPr id="18" name="sketch line">
            <a:extLst>
              <a:ext uri="{FF2B5EF4-FFF2-40B4-BE49-F238E27FC236}">
                <a16:creationId xmlns:a16="http://schemas.microsoft.com/office/drawing/2014/main" id="{670CEDEF-4F34-412E-84EE-329C1E936A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07702" y="1733454"/>
            <a:ext cx="4572000" cy="18288"/>
          </a:xfrm>
          <a:custGeom>
            <a:avLst/>
            <a:gdLst>
              <a:gd name="connsiteX0" fmla="*/ 0 w 4572000"/>
              <a:gd name="connsiteY0" fmla="*/ 0 h 18288"/>
              <a:gd name="connsiteX1" fmla="*/ 515983 w 4572000"/>
              <a:gd name="connsiteY1" fmla="*/ 0 h 18288"/>
              <a:gd name="connsiteX2" fmla="*/ 1031966 w 4572000"/>
              <a:gd name="connsiteY2" fmla="*/ 0 h 18288"/>
              <a:gd name="connsiteX3" fmla="*/ 1639389 w 4572000"/>
              <a:gd name="connsiteY3" fmla="*/ 0 h 18288"/>
              <a:gd name="connsiteX4" fmla="*/ 2383971 w 4572000"/>
              <a:gd name="connsiteY4" fmla="*/ 0 h 18288"/>
              <a:gd name="connsiteX5" fmla="*/ 2945674 w 4572000"/>
              <a:gd name="connsiteY5" fmla="*/ 0 h 18288"/>
              <a:gd name="connsiteX6" fmla="*/ 3507377 w 4572000"/>
              <a:gd name="connsiteY6" fmla="*/ 0 h 18288"/>
              <a:gd name="connsiteX7" fmla="*/ 4572000 w 4572000"/>
              <a:gd name="connsiteY7" fmla="*/ 0 h 18288"/>
              <a:gd name="connsiteX8" fmla="*/ 4572000 w 4572000"/>
              <a:gd name="connsiteY8" fmla="*/ 18288 h 18288"/>
              <a:gd name="connsiteX9" fmla="*/ 3873137 w 4572000"/>
              <a:gd name="connsiteY9" fmla="*/ 18288 h 18288"/>
              <a:gd name="connsiteX10" fmla="*/ 3311434 w 4572000"/>
              <a:gd name="connsiteY10" fmla="*/ 18288 h 18288"/>
              <a:gd name="connsiteX11" fmla="*/ 2749731 w 4572000"/>
              <a:gd name="connsiteY11" fmla="*/ 18288 h 18288"/>
              <a:gd name="connsiteX12" fmla="*/ 2050869 w 4572000"/>
              <a:gd name="connsiteY12" fmla="*/ 18288 h 18288"/>
              <a:gd name="connsiteX13" fmla="*/ 1306286 w 4572000"/>
              <a:gd name="connsiteY13" fmla="*/ 18288 h 18288"/>
              <a:gd name="connsiteX14" fmla="*/ 790303 w 4572000"/>
              <a:gd name="connsiteY14" fmla="*/ 18288 h 18288"/>
              <a:gd name="connsiteX15" fmla="*/ 0 w 4572000"/>
              <a:gd name="connsiteY15" fmla="*/ 18288 h 18288"/>
              <a:gd name="connsiteX16" fmla="*/ 0 w 457200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0" h="18288" fill="none" extrusionOk="0">
                <a:moveTo>
                  <a:pt x="0" y="0"/>
                </a:moveTo>
                <a:cubicBezTo>
                  <a:pt x="105156" y="-20963"/>
                  <a:pt x="340432" y="822"/>
                  <a:pt x="515983" y="0"/>
                </a:cubicBezTo>
                <a:cubicBezTo>
                  <a:pt x="691534" y="-822"/>
                  <a:pt x="850679" y="16479"/>
                  <a:pt x="1031966" y="0"/>
                </a:cubicBezTo>
                <a:cubicBezTo>
                  <a:pt x="1213253" y="-16479"/>
                  <a:pt x="1443646" y="-18730"/>
                  <a:pt x="1639389" y="0"/>
                </a:cubicBezTo>
                <a:cubicBezTo>
                  <a:pt x="1835132" y="18730"/>
                  <a:pt x="2159975" y="18531"/>
                  <a:pt x="2383971" y="0"/>
                </a:cubicBezTo>
                <a:cubicBezTo>
                  <a:pt x="2607967" y="-18531"/>
                  <a:pt x="2719096" y="-12030"/>
                  <a:pt x="2945674" y="0"/>
                </a:cubicBezTo>
                <a:cubicBezTo>
                  <a:pt x="3172252" y="12030"/>
                  <a:pt x="3269167" y="27666"/>
                  <a:pt x="3507377" y="0"/>
                </a:cubicBezTo>
                <a:cubicBezTo>
                  <a:pt x="3745587" y="-27666"/>
                  <a:pt x="4116741" y="18705"/>
                  <a:pt x="4572000" y="0"/>
                </a:cubicBezTo>
                <a:cubicBezTo>
                  <a:pt x="4572895" y="8974"/>
                  <a:pt x="4571454" y="9359"/>
                  <a:pt x="4572000" y="18288"/>
                </a:cubicBezTo>
                <a:cubicBezTo>
                  <a:pt x="4374698" y="3942"/>
                  <a:pt x="4098874" y="-11042"/>
                  <a:pt x="3873137" y="18288"/>
                </a:cubicBezTo>
                <a:cubicBezTo>
                  <a:pt x="3647400" y="47618"/>
                  <a:pt x="3517055" y="5421"/>
                  <a:pt x="3311434" y="18288"/>
                </a:cubicBezTo>
                <a:cubicBezTo>
                  <a:pt x="3105813" y="31155"/>
                  <a:pt x="3025168" y="17856"/>
                  <a:pt x="2749731" y="18288"/>
                </a:cubicBezTo>
                <a:cubicBezTo>
                  <a:pt x="2474294" y="18720"/>
                  <a:pt x="2291766" y="-14168"/>
                  <a:pt x="2050869" y="18288"/>
                </a:cubicBezTo>
                <a:cubicBezTo>
                  <a:pt x="1809972" y="50744"/>
                  <a:pt x="1540276" y="46798"/>
                  <a:pt x="1306286" y="18288"/>
                </a:cubicBezTo>
                <a:cubicBezTo>
                  <a:pt x="1072296" y="-10222"/>
                  <a:pt x="972445" y="19645"/>
                  <a:pt x="790303" y="18288"/>
                </a:cubicBezTo>
                <a:cubicBezTo>
                  <a:pt x="608161" y="16931"/>
                  <a:pt x="200981" y="8241"/>
                  <a:pt x="0" y="18288"/>
                </a:cubicBezTo>
                <a:cubicBezTo>
                  <a:pt x="-229" y="14222"/>
                  <a:pt x="509" y="5816"/>
                  <a:pt x="0" y="0"/>
                </a:cubicBezTo>
                <a:close/>
              </a:path>
              <a:path w="4572000" h="18288" stroke="0" extrusionOk="0">
                <a:moveTo>
                  <a:pt x="0" y="0"/>
                </a:moveTo>
                <a:cubicBezTo>
                  <a:pt x="143285" y="-9565"/>
                  <a:pt x="327959" y="-11498"/>
                  <a:pt x="561703" y="0"/>
                </a:cubicBezTo>
                <a:cubicBezTo>
                  <a:pt x="795447" y="11498"/>
                  <a:pt x="838260" y="18255"/>
                  <a:pt x="1077686" y="0"/>
                </a:cubicBezTo>
                <a:cubicBezTo>
                  <a:pt x="1317112" y="-18255"/>
                  <a:pt x="1437472" y="23514"/>
                  <a:pt x="1639389" y="0"/>
                </a:cubicBezTo>
                <a:cubicBezTo>
                  <a:pt x="1841306" y="-23514"/>
                  <a:pt x="2037142" y="-12551"/>
                  <a:pt x="2292531" y="0"/>
                </a:cubicBezTo>
                <a:cubicBezTo>
                  <a:pt x="2547920" y="12551"/>
                  <a:pt x="2810436" y="-20352"/>
                  <a:pt x="2991394" y="0"/>
                </a:cubicBezTo>
                <a:cubicBezTo>
                  <a:pt x="3172352" y="20352"/>
                  <a:pt x="3530025" y="-13347"/>
                  <a:pt x="3735977" y="0"/>
                </a:cubicBezTo>
                <a:cubicBezTo>
                  <a:pt x="3941929" y="13347"/>
                  <a:pt x="4161497" y="34086"/>
                  <a:pt x="4572000" y="0"/>
                </a:cubicBezTo>
                <a:cubicBezTo>
                  <a:pt x="4571545" y="6162"/>
                  <a:pt x="4571903" y="11775"/>
                  <a:pt x="4572000" y="18288"/>
                </a:cubicBezTo>
                <a:cubicBezTo>
                  <a:pt x="4228040" y="36490"/>
                  <a:pt x="4199736" y="42557"/>
                  <a:pt x="3873137" y="18288"/>
                </a:cubicBezTo>
                <a:cubicBezTo>
                  <a:pt x="3546538" y="-5981"/>
                  <a:pt x="3472124" y="16809"/>
                  <a:pt x="3128554" y="18288"/>
                </a:cubicBezTo>
                <a:cubicBezTo>
                  <a:pt x="2784984" y="19767"/>
                  <a:pt x="2735896" y="-17781"/>
                  <a:pt x="2383971" y="18288"/>
                </a:cubicBezTo>
                <a:cubicBezTo>
                  <a:pt x="2032046" y="54357"/>
                  <a:pt x="2019324" y="2920"/>
                  <a:pt x="1867989" y="18288"/>
                </a:cubicBezTo>
                <a:cubicBezTo>
                  <a:pt x="1716654" y="33656"/>
                  <a:pt x="1418675" y="32575"/>
                  <a:pt x="1169126" y="18288"/>
                </a:cubicBezTo>
                <a:cubicBezTo>
                  <a:pt x="919577" y="4001"/>
                  <a:pt x="798537" y="16165"/>
                  <a:pt x="561703" y="18288"/>
                </a:cubicBezTo>
                <a:cubicBezTo>
                  <a:pt x="324869" y="20411"/>
                  <a:pt x="221395" y="-912"/>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Table 3">
            <a:extLst>
              <a:ext uri="{FF2B5EF4-FFF2-40B4-BE49-F238E27FC236}">
                <a16:creationId xmlns:a16="http://schemas.microsoft.com/office/drawing/2014/main" id="{0CF105A2-C675-A99D-99FA-5B707DAEB927}"/>
              </a:ext>
            </a:extLst>
          </p:cNvPr>
          <p:cNvGraphicFramePr>
            <a:graphicFrameLocks noGrp="1"/>
          </p:cNvGraphicFramePr>
          <p:nvPr>
            <p:extLst>
              <p:ext uri="{D42A27DB-BD31-4B8C-83A1-F6EECF244321}">
                <p14:modId xmlns:p14="http://schemas.microsoft.com/office/powerpoint/2010/main" val="2797217929"/>
              </p:ext>
            </p:extLst>
          </p:nvPr>
        </p:nvGraphicFramePr>
        <p:xfrm>
          <a:off x="320040" y="3095458"/>
          <a:ext cx="11548881" cy="2662383"/>
        </p:xfrm>
        <a:graphic>
          <a:graphicData uri="http://schemas.openxmlformats.org/drawingml/2006/table">
            <a:tbl>
              <a:tblPr firstRow="1" bandRow="1">
                <a:tableStyleId>{5DA37D80-6434-44D0-A028-1B22A696006F}</a:tableStyleId>
              </a:tblPr>
              <a:tblGrid>
                <a:gridCol w="1420841">
                  <a:extLst>
                    <a:ext uri="{9D8B030D-6E8A-4147-A177-3AD203B41FA5}">
                      <a16:colId xmlns:a16="http://schemas.microsoft.com/office/drawing/2014/main" val="1894493242"/>
                    </a:ext>
                  </a:extLst>
                </a:gridCol>
                <a:gridCol w="779080">
                  <a:extLst>
                    <a:ext uri="{9D8B030D-6E8A-4147-A177-3AD203B41FA5}">
                      <a16:colId xmlns:a16="http://schemas.microsoft.com/office/drawing/2014/main" val="2752497760"/>
                    </a:ext>
                  </a:extLst>
                </a:gridCol>
                <a:gridCol w="779080">
                  <a:extLst>
                    <a:ext uri="{9D8B030D-6E8A-4147-A177-3AD203B41FA5}">
                      <a16:colId xmlns:a16="http://schemas.microsoft.com/office/drawing/2014/main" val="2587624483"/>
                    </a:ext>
                  </a:extLst>
                </a:gridCol>
                <a:gridCol w="779080">
                  <a:extLst>
                    <a:ext uri="{9D8B030D-6E8A-4147-A177-3AD203B41FA5}">
                      <a16:colId xmlns:a16="http://schemas.microsoft.com/office/drawing/2014/main" val="1500048101"/>
                    </a:ext>
                  </a:extLst>
                </a:gridCol>
                <a:gridCol w="779080">
                  <a:extLst>
                    <a:ext uri="{9D8B030D-6E8A-4147-A177-3AD203B41FA5}">
                      <a16:colId xmlns:a16="http://schemas.microsoft.com/office/drawing/2014/main" val="3509913032"/>
                    </a:ext>
                  </a:extLst>
                </a:gridCol>
                <a:gridCol w="779080">
                  <a:extLst>
                    <a:ext uri="{9D8B030D-6E8A-4147-A177-3AD203B41FA5}">
                      <a16:colId xmlns:a16="http://schemas.microsoft.com/office/drawing/2014/main" val="3751143259"/>
                    </a:ext>
                  </a:extLst>
                </a:gridCol>
                <a:gridCol w="779080">
                  <a:extLst>
                    <a:ext uri="{9D8B030D-6E8A-4147-A177-3AD203B41FA5}">
                      <a16:colId xmlns:a16="http://schemas.microsoft.com/office/drawing/2014/main" val="3922088756"/>
                    </a:ext>
                  </a:extLst>
                </a:gridCol>
                <a:gridCol w="779080">
                  <a:extLst>
                    <a:ext uri="{9D8B030D-6E8A-4147-A177-3AD203B41FA5}">
                      <a16:colId xmlns:a16="http://schemas.microsoft.com/office/drawing/2014/main" val="941403638"/>
                    </a:ext>
                  </a:extLst>
                </a:gridCol>
                <a:gridCol w="779080">
                  <a:extLst>
                    <a:ext uri="{9D8B030D-6E8A-4147-A177-3AD203B41FA5}">
                      <a16:colId xmlns:a16="http://schemas.microsoft.com/office/drawing/2014/main" val="1666167312"/>
                    </a:ext>
                  </a:extLst>
                </a:gridCol>
                <a:gridCol w="779080">
                  <a:extLst>
                    <a:ext uri="{9D8B030D-6E8A-4147-A177-3AD203B41FA5}">
                      <a16:colId xmlns:a16="http://schemas.microsoft.com/office/drawing/2014/main" val="3520878447"/>
                    </a:ext>
                  </a:extLst>
                </a:gridCol>
                <a:gridCol w="779080">
                  <a:extLst>
                    <a:ext uri="{9D8B030D-6E8A-4147-A177-3AD203B41FA5}">
                      <a16:colId xmlns:a16="http://schemas.microsoft.com/office/drawing/2014/main" val="572630326"/>
                    </a:ext>
                  </a:extLst>
                </a:gridCol>
                <a:gridCol w="779080">
                  <a:extLst>
                    <a:ext uri="{9D8B030D-6E8A-4147-A177-3AD203B41FA5}">
                      <a16:colId xmlns:a16="http://schemas.microsoft.com/office/drawing/2014/main" val="209526143"/>
                    </a:ext>
                  </a:extLst>
                </a:gridCol>
                <a:gridCol w="779080">
                  <a:extLst>
                    <a:ext uri="{9D8B030D-6E8A-4147-A177-3AD203B41FA5}">
                      <a16:colId xmlns:a16="http://schemas.microsoft.com/office/drawing/2014/main" val="682544402"/>
                    </a:ext>
                  </a:extLst>
                </a:gridCol>
                <a:gridCol w="779080">
                  <a:extLst>
                    <a:ext uri="{9D8B030D-6E8A-4147-A177-3AD203B41FA5}">
                      <a16:colId xmlns:a16="http://schemas.microsoft.com/office/drawing/2014/main" val="1248713522"/>
                    </a:ext>
                  </a:extLst>
                </a:gridCol>
              </a:tblGrid>
              <a:tr h="259981">
                <a:tc>
                  <a:txBody>
                    <a:bodyPr/>
                    <a:lstStyle/>
                    <a:p>
                      <a:pPr algn="ctr" rtl="0" fontAlgn="t"/>
                      <a:r>
                        <a:rPr lang="en-US" sz="1400" b="1" u="none" strike="noStrike">
                          <a:effectLst/>
                        </a:rPr>
                        <a:t> </a:t>
                      </a:r>
                      <a:endParaRPr lang="en-US" sz="1400" b="1" i="0" u="none" strike="noStrike">
                        <a:solidFill>
                          <a:srgbClr val="000000"/>
                        </a:solidFill>
                        <a:effectLst/>
                        <a:latin typeface="Tahoma" panose="020B0604030504040204" pitchFamily="34" charset="0"/>
                      </a:endParaRPr>
                    </a:p>
                  </a:txBody>
                  <a:tcPr marL="7225" marR="7225" marT="7225" marB="0" anchor="ctr">
                    <a:solidFill>
                      <a:schemeClr val="bg2">
                        <a:lumMod val="90000"/>
                      </a:schemeClr>
                    </a:solidFill>
                  </a:tcPr>
                </a:tc>
                <a:tc>
                  <a:txBody>
                    <a:bodyPr/>
                    <a:lstStyle/>
                    <a:p>
                      <a:pPr algn="ctr" rtl="0" fontAlgn="t"/>
                      <a:r>
                        <a:rPr lang="en-US" sz="1400" b="1" u="none" strike="noStrike">
                          <a:effectLst/>
                        </a:rPr>
                        <a:t>Feb-25</a:t>
                      </a:r>
                      <a:endParaRPr lang="en-US" sz="1400" b="1" i="0" u="none" strike="noStrike">
                        <a:solidFill>
                          <a:srgbClr val="FFFFFF"/>
                        </a:solidFill>
                        <a:effectLst/>
                        <a:latin typeface="Tahoma" panose="020B0604030504040204" pitchFamily="34" charset="0"/>
                      </a:endParaRPr>
                    </a:p>
                  </a:txBody>
                  <a:tcPr marL="7225" marR="7225" marT="7225" marB="0" anchor="ctr">
                    <a:solidFill>
                      <a:schemeClr val="bg2">
                        <a:lumMod val="90000"/>
                      </a:schemeClr>
                    </a:solidFill>
                  </a:tcPr>
                </a:tc>
                <a:tc>
                  <a:txBody>
                    <a:bodyPr/>
                    <a:lstStyle/>
                    <a:p>
                      <a:pPr algn="ctr" rtl="0" fontAlgn="t"/>
                      <a:r>
                        <a:rPr lang="en-US" sz="1400" b="1" u="none" strike="noStrike">
                          <a:effectLst/>
                        </a:rPr>
                        <a:t>Jan-25</a:t>
                      </a:r>
                      <a:endParaRPr lang="en-US" sz="1400" b="1" i="0" u="none" strike="noStrike">
                        <a:solidFill>
                          <a:srgbClr val="FFFFFF"/>
                        </a:solidFill>
                        <a:effectLst/>
                        <a:latin typeface="Tahoma" panose="020B0604030504040204" pitchFamily="34" charset="0"/>
                      </a:endParaRPr>
                    </a:p>
                  </a:txBody>
                  <a:tcPr marL="7225" marR="7225" marT="7225" marB="0" anchor="ctr">
                    <a:solidFill>
                      <a:schemeClr val="bg2">
                        <a:lumMod val="90000"/>
                      </a:schemeClr>
                    </a:solidFill>
                  </a:tcPr>
                </a:tc>
                <a:tc>
                  <a:txBody>
                    <a:bodyPr/>
                    <a:lstStyle/>
                    <a:p>
                      <a:pPr algn="ctr" rtl="0" fontAlgn="t"/>
                      <a:r>
                        <a:rPr lang="en-US" sz="1400" b="1" u="none" strike="noStrike">
                          <a:effectLst/>
                        </a:rPr>
                        <a:t>Dec-24</a:t>
                      </a:r>
                      <a:endParaRPr lang="en-US" sz="1400" b="1" i="0" u="none" strike="noStrike">
                        <a:solidFill>
                          <a:srgbClr val="FFFFFF"/>
                        </a:solidFill>
                        <a:effectLst/>
                        <a:latin typeface="Tahoma" panose="020B0604030504040204" pitchFamily="34" charset="0"/>
                      </a:endParaRPr>
                    </a:p>
                  </a:txBody>
                  <a:tcPr marL="7225" marR="7225" marT="7225" marB="0" anchor="ctr">
                    <a:solidFill>
                      <a:schemeClr val="bg2">
                        <a:lumMod val="90000"/>
                      </a:schemeClr>
                    </a:solidFill>
                  </a:tcPr>
                </a:tc>
                <a:tc>
                  <a:txBody>
                    <a:bodyPr/>
                    <a:lstStyle/>
                    <a:p>
                      <a:pPr algn="ctr" rtl="0" fontAlgn="t"/>
                      <a:r>
                        <a:rPr lang="en-US" sz="1400" b="1" u="none" strike="noStrike">
                          <a:effectLst/>
                        </a:rPr>
                        <a:t>Nov-24</a:t>
                      </a:r>
                      <a:endParaRPr lang="en-US" sz="1400" b="1" i="0" u="none" strike="noStrike">
                        <a:solidFill>
                          <a:srgbClr val="FFFFFF"/>
                        </a:solidFill>
                        <a:effectLst/>
                        <a:latin typeface="Tahoma" panose="020B0604030504040204" pitchFamily="34" charset="0"/>
                      </a:endParaRPr>
                    </a:p>
                  </a:txBody>
                  <a:tcPr marL="7225" marR="7225" marT="7225" marB="0" anchor="ctr">
                    <a:solidFill>
                      <a:schemeClr val="bg2">
                        <a:lumMod val="90000"/>
                      </a:schemeClr>
                    </a:solidFill>
                  </a:tcPr>
                </a:tc>
                <a:tc>
                  <a:txBody>
                    <a:bodyPr/>
                    <a:lstStyle/>
                    <a:p>
                      <a:pPr algn="ctr" rtl="0" fontAlgn="t"/>
                      <a:r>
                        <a:rPr lang="en-US" sz="1400" b="1" u="none" strike="noStrike">
                          <a:effectLst/>
                        </a:rPr>
                        <a:t>Oct-24</a:t>
                      </a:r>
                      <a:endParaRPr lang="en-US" sz="1400" b="1" i="0" u="none" strike="noStrike">
                        <a:solidFill>
                          <a:srgbClr val="FFFFFF"/>
                        </a:solidFill>
                        <a:effectLst/>
                        <a:latin typeface="Tahoma" panose="020B0604030504040204" pitchFamily="34" charset="0"/>
                      </a:endParaRPr>
                    </a:p>
                  </a:txBody>
                  <a:tcPr marL="7225" marR="7225" marT="7225" marB="0" anchor="ctr">
                    <a:solidFill>
                      <a:schemeClr val="bg2">
                        <a:lumMod val="90000"/>
                      </a:schemeClr>
                    </a:solidFill>
                  </a:tcPr>
                </a:tc>
                <a:tc>
                  <a:txBody>
                    <a:bodyPr/>
                    <a:lstStyle/>
                    <a:p>
                      <a:pPr algn="ctr" rtl="0" fontAlgn="t"/>
                      <a:r>
                        <a:rPr lang="en-US" sz="1400" b="1" u="none" strike="noStrike">
                          <a:effectLst/>
                        </a:rPr>
                        <a:t>Sep-24</a:t>
                      </a:r>
                      <a:endParaRPr lang="en-US" sz="1400" b="1" i="0" u="none" strike="noStrike">
                        <a:solidFill>
                          <a:srgbClr val="FFFFFF"/>
                        </a:solidFill>
                        <a:effectLst/>
                        <a:latin typeface="Tahoma" panose="020B0604030504040204" pitchFamily="34" charset="0"/>
                      </a:endParaRPr>
                    </a:p>
                  </a:txBody>
                  <a:tcPr marL="7225" marR="7225" marT="7225" marB="0" anchor="ctr">
                    <a:solidFill>
                      <a:schemeClr val="bg2">
                        <a:lumMod val="90000"/>
                      </a:schemeClr>
                    </a:solidFill>
                  </a:tcPr>
                </a:tc>
                <a:tc>
                  <a:txBody>
                    <a:bodyPr/>
                    <a:lstStyle/>
                    <a:p>
                      <a:pPr algn="ctr" rtl="0" fontAlgn="t"/>
                      <a:r>
                        <a:rPr lang="en-US" sz="1400" b="1" u="none" strike="noStrike">
                          <a:effectLst/>
                        </a:rPr>
                        <a:t>Aug-24</a:t>
                      </a:r>
                      <a:endParaRPr lang="en-US" sz="1400" b="1" i="0" u="none" strike="noStrike">
                        <a:solidFill>
                          <a:srgbClr val="FFFFFF"/>
                        </a:solidFill>
                        <a:effectLst/>
                        <a:latin typeface="Tahoma" panose="020B0604030504040204" pitchFamily="34" charset="0"/>
                      </a:endParaRPr>
                    </a:p>
                  </a:txBody>
                  <a:tcPr marL="7225" marR="7225" marT="7225" marB="0" anchor="ctr">
                    <a:solidFill>
                      <a:schemeClr val="bg2">
                        <a:lumMod val="90000"/>
                      </a:schemeClr>
                    </a:solidFill>
                  </a:tcPr>
                </a:tc>
                <a:tc>
                  <a:txBody>
                    <a:bodyPr/>
                    <a:lstStyle/>
                    <a:p>
                      <a:pPr algn="ctr" rtl="0" fontAlgn="t"/>
                      <a:r>
                        <a:rPr lang="en-US" sz="1400" b="1" u="none" strike="noStrike">
                          <a:effectLst/>
                        </a:rPr>
                        <a:t>Jul-24</a:t>
                      </a:r>
                      <a:endParaRPr lang="en-US" sz="1400" b="1" i="0" u="none" strike="noStrike">
                        <a:solidFill>
                          <a:srgbClr val="FFFFFF"/>
                        </a:solidFill>
                        <a:effectLst/>
                        <a:latin typeface="Tahoma" panose="020B0604030504040204" pitchFamily="34" charset="0"/>
                      </a:endParaRPr>
                    </a:p>
                  </a:txBody>
                  <a:tcPr marL="7225" marR="7225" marT="7225" marB="0" anchor="ctr">
                    <a:solidFill>
                      <a:schemeClr val="bg2">
                        <a:lumMod val="90000"/>
                      </a:schemeClr>
                    </a:solidFill>
                  </a:tcPr>
                </a:tc>
                <a:tc>
                  <a:txBody>
                    <a:bodyPr/>
                    <a:lstStyle/>
                    <a:p>
                      <a:pPr algn="ctr" rtl="0" fontAlgn="t"/>
                      <a:r>
                        <a:rPr lang="en-US" sz="1400" b="1" u="none" strike="noStrike">
                          <a:effectLst/>
                        </a:rPr>
                        <a:t>Jun-24</a:t>
                      </a:r>
                      <a:endParaRPr lang="en-US" sz="1400" b="1" i="0" u="none" strike="noStrike">
                        <a:solidFill>
                          <a:srgbClr val="FFFFFF"/>
                        </a:solidFill>
                        <a:effectLst/>
                        <a:latin typeface="Tahoma" panose="020B0604030504040204" pitchFamily="34" charset="0"/>
                      </a:endParaRPr>
                    </a:p>
                  </a:txBody>
                  <a:tcPr marL="7225" marR="7225" marT="7225" marB="0" anchor="ctr">
                    <a:solidFill>
                      <a:schemeClr val="bg2">
                        <a:lumMod val="90000"/>
                      </a:schemeClr>
                    </a:solidFill>
                  </a:tcPr>
                </a:tc>
                <a:tc>
                  <a:txBody>
                    <a:bodyPr/>
                    <a:lstStyle/>
                    <a:p>
                      <a:pPr algn="ctr" rtl="0" fontAlgn="t"/>
                      <a:r>
                        <a:rPr lang="en-US" sz="1400" b="1" u="none" strike="noStrike">
                          <a:effectLst/>
                        </a:rPr>
                        <a:t>May-24</a:t>
                      </a:r>
                      <a:endParaRPr lang="en-US" sz="1400" b="1" i="0" u="none" strike="noStrike">
                        <a:solidFill>
                          <a:srgbClr val="FFFFFF"/>
                        </a:solidFill>
                        <a:effectLst/>
                        <a:latin typeface="Tahoma" panose="020B0604030504040204" pitchFamily="34" charset="0"/>
                      </a:endParaRPr>
                    </a:p>
                  </a:txBody>
                  <a:tcPr marL="7225" marR="7225" marT="7225" marB="0" anchor="ctr">
                    <a:solidFill>
                      <a:schemeClr val="bg2">
                        <a:lumMod val="90000"/>
                      </a:schemeClr>
                    </a:solidFill>
                  </a:tcPr>
                </a:tc>
                <a:tc>
                  <a:txBody>
                    <a:bodyPr/>
                    <a:lstStyle/>
                    <a:p>
                      <a:pPr algn="ctr" rtl="0" fontAlgn="t"/>
                      <a:r>
                        <a:rPr lang="en-US" sz="1400" b="1" u="none" strike="noStrike">
                          <a:effectLst/>
                        </a:rPr>
                        <a:t>Apr-24</a:t>
                      </a:r>
                      <a:endParaRPr lang="en-US" sz="1400" b="1" i="0" u="none" strike="noStrike">
                        <a:solidFill>
                          <a:srgbClr val="FFFFFF"/>
                        </a:solidFill>
                        <a:effectLst/>
                        <a:latin typeface="Tahoma" panose="020B0604030504040204" pitchFamily="34" charset="0"/>
                      </a:endParaRPr>
                    </a:p>
                  </a:txBody>
                  <a:tcPr marL="7225" marR="7225" marT="7225" marB="0" anchor="ctr">
                    <a:solidFill>
                      <a:schemeClr val="bg2">
                        <a:lumMod val="90000"/>
                      </a:schemeClr>
                    </a:solidFill>
                  </a:tcPr>
                </a:tc>
                <a:tc>
                  <a:txBody>
                    <a:bodyPr/>
                    <a:lstStyle/>
                    <a:p>
                      <a:pPr algn="ctr" rtl="0" fontAlgn="t"/>
                      <a:r>
                        <a:rPr lang="en-US" sz="1400" b="1" u="none" strike="noStrike">
                          <a:effectLst/>
                        </a:rPr>
                        <a:t>Mar-24</a:t>
                      </a:r>
                      <a:endParaRPr lang="en-US" sz="1400" b="1" i="0" u="none" strike="noStrike">
                        <a:solidFill>
                          <a:srgbClr val="FFFFFF"/>
                        </a:solidFill>
                        <a:effectLst/>
                        <a:latin typeface="Tahoma" panose="020B0604030504040204" pitchFamily="34" charset="0"/>
                      </a:endParaRPr>
                    </a:p>
                  </a:txBody>
                  <a:tcPr marL="7225" marR="7225" marT="7225" marB="0" anchor="ctr">
                    <a:solidFill>
                      <a:schemeClr val="bg2">
                        <a:lumMod val="90000"/>
                      </a:schemeClr>
                    </a:solidFill>
                  </a:tcPr>
                </a:tc>
                <a:tc>
                  <a:txBody>
                    <a:bodyPr/>
                    <a:lstStyle/>
                    <a:p>
                      <a:pPr algn="ctr" rtl="0" fontAlgn="t"/>
                      <a:r>
                        <a:rPr lang="en-US" sz="1400" b="1" u="none" strike="noStrike">
                          <a:effectLst/>
                        </a:rPr>
                        <a:t>Feb-24</a:t>
                      </a:r>
                      <a:endParaRPr lang="en-US" sz="1400" b="1" i="0" u="none" strike="noStrike">
                        <a:solidFill>
                          <a:srgbClr val="FFFFFF"/>
                        </a:solidFill>
                        <a:effectLst/>
                        <a:latin typeface="Tahoma" panose="020B0604030504040204" pitchFamily="34" charset="0"/>
                      </a:endParaRPr>
                    </a:p>
                  </a:txBody>
                  <a:tcPr marL="7225" marR="7225" marT="7225" marB="0" anchor="ctr">
                    <a:solidFill>
                      <a:schemeClr val="bg2">
                        <a:lumMod val="90000"/>
                      </a:schemeClr>
                    </a:solidFill>
                  </a:tcPr>
                </a:tc>
                <a:extLst>
                  <a:ext uri="{0D108BD9-81ED-4DB2-BD59-A6C34878D82A}">
                    <a16:rowId xmlns:a16="http://schemas.microsoft.com/office/drawing/2014/main" val="3758217687"/>
                  </a:ext>
                </a:extLst>
              </a:tr>
              <a:tr h="470610">
                <a:tc>
                  <a:txBody>
                    <a:bodyPr/>
                    <a:lstStyle/>
                    <a:p>
                      <a:pPr algn="ctr" rtl="0" fontAlgn="t"/>
                      <a:r>
                        <a:rPr lang="en-US" sz="1400" b="1" u="none" strike="noStrike">
                          <a:effectLst/>
                        </a:rPr>
                        <a:t>Days To Pay No Outlier</a:t>
                      </a:r>
                      <a:endParaRPr lang="en-US" sz="1400" b="1" i="0" u="none" strike="noStrike">
                        <a:solidFill>
                          <a:srgbClr val="FFFFFF"/>
                        </a:solidFill>
                        <a:effectLst/>
                        <a:latin typeface="Tahoma" panose="020B0604030504040204" pitchFamily="34" charset="0"/>
                      </a:endParaRPr>
                    </a:p>
                  </a:txBody>
                  <a:tcPr marL="7225" marR="7225" marT="7225" marB="0" anchor="ctr">
                    <a:solidFill>
                      <a:schemeClr val="bg2">
                        <a:lumMod val="90000"/>
                      </a:schemeClr>
                    </a:solidFill>
                  </a:tcPr>
                </a:tc>
                <a:tc>
                  <a:txBody>
                    <a:bodyPr/>
                    <a:lstStyle/>
                    <a:p>
                      <a:pPr algn="ctr" rtl="0" fontAlgn="t"/>
                      <a:r>
                        <a:rPr lang="en-US" sz="1400" b="0" i="0" u="none" strike="noStrike" dirty="0">
                          <a:solidFill>
                            <a:srgbClr val="000000"/>
                          </a:solidFill>
                          <a:effectLst/>
                          <a:latin typeface="+mn-lt"/>
                        </a:rPr>
                        <a:t>38</a:t>
                      </a:r>
                    </a:p>
                  </a:txBody>
                  <a:tcPr marL="7225" marR="7225" marT="7225" marB="0" anchor="ctr"/>
                </a:tc>
                <a:tc>
                  <a:txBody>
                    <a:bodyPr/>
                    <a:lstStyle/>
                    <a:p>
                      <a:pPr algn="ctr" rtl="0" fontAlgn="t"/>
                      <a:r>
                        <a:rPr lang="en-US" sz="1400" b="0" i="0" u="none" strike="noStrike" dirty="0">
                          <a:solidFill>
                            <a:srgbClr val="000000"/>
                          </a:solidFill>
                          <a:effectLst/>
                          <a:latin typeface="+mn-lt"/>
                        </a:rPr>
                        <a:t>45</a:t>
                      </a:r>
                    </a:p>
                  </a:txBody>
                  <a:tcPr marL="7225" marR="7225" marT="7225" marB="0" anchor="ctr"/>
                </a:tc>
                <a:tc>
                  <a:txBody>
                    <a:bodyPr/>
                    <a:lstStyle/>
                    <a:p>
                      <a:pPr algn="ctr" rtl="0" fontAlgn="t"/>
                      <a:r>
                        <a:rPr lang="en-US" sz="1400" b="0" i="0" u="none" strike="noStrike" dirty="0">
                          <a:solidFill>
                            <a:srgbClr val="000000"/>
                          </a:solidFill>
                          <a:effectLst/>
                          <a:latin typeface="+mn-lt"/>
                        </a:rPr>
                        <a:t>44</a:t>
                      </a:r>
                    </a:p>
                  </a:txBody>
                  <a:tcPr marL="7225" marR="7225" marT="7225" marB="0" anchor="ctr"/>
                </a:tc>
                <a:tc>
                  <a:txBody>
                    <a:bodyPr/>
                    <a:lstStyle/>
                    <a:p>
                      <a:pPr algn="ctr" rtl="0" fontAlgn="t"/>
                      <a:r>
                        <a:rPr lang="en-US" sz="1400" b="0" i="0" u="none" strike="noStrike" dirty="0">
                          <a:solidFill>
                            <a:srgbClr val="000000"/>
                          </a:solidFill>
                          <a:effectLst/>
                          <a:latin typeface="+mn-lt"/>
                        </a:rPr>
                        <a:t>49</a:t>
                      </a:r>
                    </a:p>
                  </a:txBody>
                  <a:tcPr marL="7225" marR="7225" marT="7225" marB="0" anchor="ctr"/>
                </a:tc>
                <a:tc>
                  <a:txBody>
                    <a:bodyPr/>
                    <a:lstStyle/>
                    <a:p>
                      <a:pPr algn="ctr" rtl="0" fontAlgn="t"/>
                      <a:r>
                        <a:rPr lang="en-US" sz="1400" b="0" i="0" u="none" strike="noStrike" dirty="0">
                          <a:solidFill>
                            <a:srgbClr val="000000"/>
                          </a:solidFill>
                          <a:effectLst/>
                          <a:latin typeface="+mn-lt"/>
                        </a:rPr>
                        <a:t>40</a:t>
                      </a:r>
                    </a:p>
                  </a:txBody>
                  <a:tcPr marL="7225" marR="7225" marT="7225" marB="0" anchor="ctr"/>
                </a:tc>
                <a:tc>
                  <a:txBody>
                    <a:bodyPr/>
                    <a:lstStyle/>
                    <a:p>
                      <a:pPr algn="ctr" rtl="0" fontAlgn="t"/>
                      <a:r>
                        <a:rPr lang="en-US" sz="1400" b="0" i="0" u="none" strike="noStrike" dirty="0">
                          <a:solidFill>
                            <a:srgbClr val="000000"/>
                          </a:solidFill>
                          <a:effectLst/>
                          <a:latin typeface="+mn-lt"/>
                        </a:rPr>
                        <a:t>44</a:t>
                      </a:r>
                    </a:p>
                  </a:txBody>
                  <a:tcPr marL="7225" marR="7225" marT="7225" marB="0" anchor="ctr"/>
                </a:tc>
                <a:tc>
                  <a:txBody>
                    <a:bodyPr/>
                    <a:lstStyle/>
                    <a:p>
                      <a:pPr algn="ctr" rtl="0" fontAlgn="t"/>
                      <a:r>
                        <a:rPr lang="en-US" sz="1400" b="0" i="0" u="none" strike="noStrike" dirty="0">
                          <a:solidFill>
                            <a:srgbClr val="000000"/>
                          </a:solidFill>
                          <a:effectLst/>
                          <a:latin typeface="+mn-lt"/>
                        </a:rPr>
                        <a:t>42</a:t>
                      </a:r>
                    </a:p>
                  </a:txBody>
                  <a:tcPr marL="7225" marR="7225" marT="7225" marB="0" anchor="ctr"/>
                </a:tc>
                <a:tc>
                  <a:txBody>
                    <a:bodyPr/>
                    <a:lstStyle/>
                    <a:p>
                      <a:pPr algn="ctr" rtl="0" fontAlgn="t"/>
                      <a:r>
                        <a:rPr lang="en-US" sz="1400" b="0" i="0" u="none" strike="noStrike" dirty="0">
                          <a:solidFill>
                            <a:srgbClr val="000000"/>
                          </a:solidFill>
                          <a:effectLst/>
                          <a:latin typeface="+mn-lt"/>
                        </a:rPr>
                        <a:t>70</a:t>
                      </a:r>
                    </a:p>
                  </a:txBody>
                  <a:tcPr marL="7225" marR="7225" marT="7225" marB="0" anchor="ctr"/>
                </a:tc>
                <a:tc>
                  <a:txBody>
                    <a:bodyPr/>
                    <a:lstStyle/>
                    <a:p>
                      <a:pPr algn="ctr" rtl="0" fontAlgn="t"/>
                      <a:r>
                        <a:rPr lang="en-US" sz="1400" b="0" i="0" u="none" strike="noStrike" dirty="0">
                          <a:solidFill>
                            <a:srgbClr val="000000"/>
                          </a:solidFill>
                          <a:effectLst/>
                          <a:latin typeface="+mn-lt"/>
                        </a:rPr>
                        <a:t>42</a:t>
                      </a:r>
                    </a:p>
                  </a:txBody>
                  <a:tcPr marL="7225" marR="7225" marT="7225" marB="0" anchor="ctr"/>
                </a:tc>
                <a:tc>
                  <a:txBody>
                    <a:bodyPr/>
                    <a:lstStyle/>
                    <a:p>
                      <a:pPr algn="ctr" rtl="0" fontAlgn="t"/>
                      <a:r>
                        <a:rPr lang="en-US" sz="1400" b="0" i="0" u="none" strike="noStrike" dirty="0">
                          <a:solidFill>
                            <a:srgbClr val="000000"/>
                          </a:solidFill>
                          <a:effectLst/>
                          <a:latin typeface="+mn-lt"/>
                        </a:rPr>
                        <a:t>42</a:t>
                      </a:r>
                    </a:p>
                  </a:txBody>
                  <a:tcPr marL="7225" marR="7225" marT="7225" marB="0" anchor="ctr"/>
                </a:tc>
                <a:tc>
                  <a:txBody>
                    <a:bodyPr/>
                    <a:lstStyle/>
                    <a:p>
                      <a:pPr algn="ctr" rtl="0" fontAlgn="t"/>
                      <a:r>
                        <a:rPr lang="en-US" sz="1400" b="0" i="0" u="none" strike="noStrike" dirty="0">
                          <a:solidFill>
                            <a:srgbClr val="000000"/>
                          </a:solidFill>
                          <a:effectLst/>
                          <a:latin typeface="+mn-lt"/>
                        </a:rPr>
                        <a:t>42</a:t>
                      </a:r>
                    </a:p>
                  </a:txBody>
                  <a:tcPr marL="7225" marR="7225" marT="7225" marB="0" anchor="ctr"/>
                </a:tc>
                <a:tc>
                  <a:txBody>
                    <a:bodyPr/>
                    <a:lstStyle/>
                    <a:p>
                      <a:pPr algn="ctr" rtl="0" fontAlgn="t"/>
                      <a:r>
                        <a:rPr lang="en-US" sz="1400" b="0" i="0" u="none" strike="noStrike" dirty="0">
                          <a:solidFill>
                            <a:srgbClr val="000000"/>
                          </a:solidFill>
                          <a:effectLst/>
                          <a:latin typeface="+mn-lt"/>
                        </a:rPr>
                        <a:t>44</a:t>
                      </a:r>
                    </a:p>
                  </a:txBody>
                  <a:tcPr marL="7225" marR="7225" marT="7225" marB="0" anchor="ctr"/>
                </a:tc>
                <a:tc>
                  <a:txBody>
                    <a:bodyPr/>
                    <a:lstStyle/>
                    <a:p>
                      <a:pPr algn="ctr" rtl="0" fontAlgn="t"/>
                      <a:r>
                        <a:rPr lang="en-US" sz="1400" b="0" i="0" u="none" strike="noStrike" dirty="0">
                          <a:solidFill>
                            <a:srgbClr val="000000"/>
                          </a:solidFill>
                          <a:effectLst/>
                          <a:latin typeface="+mn-lt"/>
                        </a:rPr>
                        <a:t>54</a:t>
                      </a:r>
                    </a:p>
                  </a:txBody>
                  <a:tcPr marL="7225" marR="7225" marT="7225" marB="0" anchor="ctr"/>
                </a:tc>
                <a:extLst>
                  <a:ext uri="{0D108BD9-81ED-4DB2-BD59-A6C34878D82A}">
                    <a16:rowId xmlns:a16="http://schemas.microsoft.com/office/drawing/2014/main" val="464758814"/>
                  </a:ext>
                </a:extLst>
              </a:tr>
              <a:tr h="470610">
                <a:tc>
                  <a:txBody>
                    <a:bodyPr/>
                    <a:lstStyle/>
                    <a:p>
                      <a:pPr algn="ctr" rtl="0" fontAlgn="t"/>
                      <a:r>
                        <a:rPr lang="en-US" sz="1400" b="1" u="none" strike="noStrike">
                          <a:effectLst/>
                        </a:rPr>
                        <a:t>Days To File No Outlier</a:t>
                      </a:r>
                      <a:endParaRPr lang="en-US" sz="1400" b="1" i="0" u="none" strike="noStrike">
                        <a:solidFill>
                          <a:srgbClr val="FFFFFF"/>
                        </a:solidFill>
                        <a:effectLst/>
                        <a:latin typeface="Tahoma" panose="020B0604030504040204" pitchFamily="34" charset="0"/>
                      </a:endParaRPr>
                    </a:p>
                  </a:txBody>
                  <a:tcPr marL="7225" marR="7225" marT="7225" marB="0" anchor="ctr">
                    <a:solidFill>
                      <a:schemeClr val="bg2">
                        <a:lumMod val="90000"/>
                      </a:schemeClr>
                    </a:solidFill>
                  </a:tcPr>
                </a:tc>
                <a:tc>
                  <a:txBody>
                    <a:bodyPr/>
                    <a:lstStyle/>
                    <a:p>
                      <a:pPr algn="ctr" rtl="0" fontAlgn="t"/>
                      <a:r>
                        <a:rPr lang="en-US" sz="1400" b="0" i="0" u="none" strike="noStrike" dirty="0">
                          <a:solidFill>
                            <a:srgbClr val="000000"/>
                          </a:solidFill>
                          <a:effectLst/>
                          <a:latin typeface="+mn-lt"/>
                        </a:rPr>
                        <a:t>21</a:t>
                      </a:r>
                    </a:p>
                  </a:txBody>
                  <a:tcPr marL="7225" marR="7225" marT="7225" marB="0" anchor="ctr"/>
                </a:tc>
                <a:tc>
                  <a:txBody>
                    <a:bodyPr/>
                    <a:lstStyle/>
                    <a:p>
                      <a:pPr algn="ctr" rtl="0" fontAlgn="t"/>
                      <a:r>
                        <a:rPr lang="en-US" sz="1400" b="0" i="0" u="none" strike="noStrike" dirty="0">
                          <a:solidFill>
                            <a:srgbClr val="000000"/>
                          </a:solidFill>
                          <a:effectLst/>
                          <a:latin typeface="+mn-lt"/>
                        </a:rPr>
                        <a:t>27</a:t>
                      </a:r>
                    </a:p>
                  </a:txBody>
                  <a:tcPr marL="7225" marR="7225" marT="7225" marB="0" anchor="ctr"/>
                </a:tc>
                <a:tc>
                  <a:txBody>
                    <a:bodyPr/>
                    <a:lstStyle/>
                    <a:p>
                      <a:pPr algn="ctr" rtl="0" fontAlgn="t"/>
                      <a:r>
                        <a:rPr lang="en-US" sz="1400" b="0" i="0" u="none" strike="noStrike" dirty="0">
                          <a:solidFill>
                            <a:srgbClr val="000000"/>
                          </a:solidFill>
                          <a:effectLst/>
                          <a:latin typeface="+mn-lt"/>
                        </a:rPr>
                        <a:t>25</a:t>
                      </a:r>
                    </a:p>
                  </a:txBody>
                  <a:tcPr marL="7225" marR="7225" marT="7225" marB="0" anchor="ctr"/>
                </a:tc>
                <a:tc>
                  <a:txBody>
                    <a:bodyPr/>
                    <a:lstStyle/>
                    <a:p>
                      <a:pPr algn="ctr" rtl="0" fontAlgn="t"/>
                      <a:r>
                        <a:rPr lang="en-US" sz="1400" b="0" i="0" u="none" strike="noStrike" dirty="0">
                          <a:solidFill>
                            <a:srgbClr val="000000"/>
                          </a:solidFill>
                          <a:effectLst/>
                          <a:latin typeface="+mn-lt"/>
                        </a:rPr>
                        <a:t>23</a:t>
                      </a:r>
                    </a:p>
                  </a:txBody>
                  <a:tcPr marL="7225" marR="7225" marT="7225" marB="0" anchor="ctr"/>
                </a:tc>
                <a:tc>
                  <a:txBody>
                    <a:bodyPr/>
                    <a:lstStyle/>
                    <a:p>
                      <a:pPr algn="ctr" rtl="0" fontAlgn="t"/>
                      <a:r>
                        <a:rPr lang="en-US" sz="1400" b="0" i="0" u="none" strike="noStrike" dirty="0">
                          <a:solidFill>
                            <a:srgbClr val="000000"/>
                          </a:solidFill>
                          <a:effectLst/>
                          <a:latin typeface="+mn-lt"/>
                        </a:rPr>
                        <a:t>21</a:t>
                      </a:r>
                    </a:p>
                  </a:txBody>
                  <a:tcPr marL="7225" marR="7225" marT="7225" marB="0" anchor="ctr"/>
                </a:tc>
                <a:tc>
                  <a:txBody>
                    <a:bodyPr/>
                    <a:lstStyle/>
                    <a:p>
                      <a:pPr algn="ctr" rtl="0" fontAlgn="t"/>
                      <a:r>
                        <a:rPr lang="en-US" sz="1400" b="0" i="0" u="none" strike="noStrike" dirty="0">
                          <a:solidFill>
                            <a:srgbClr val="000000"/>
                          </a:solidFill>
                          <a:effectLst/>
                          <a:latin typeface="+mn-lt"/>
                        </a:rPr>
                        <a:t>24</a:t>
                      </a:r>
                    </a:p>
                  </a:txBody>
                  <a:tcPr marL="7225" marR="7225" marT="7225" marB="0" anchor="ctr"/>
                </a:tc>
                <a:tc>
                  <a:txBody>
                    <a:bodyPr/>
                    <a:lstStyle/>
                    <a:p>
                      <a:pPr algn="ctr" rtl="0" fontAlgn="t"/>
                      <a:r>
                        <a:rPr lang="en-US" sz="1400" b="0" i="0" u="none" strike="noStrike" dirty="0">
                          <a:solidFill>
                            <a:srgbClr val="000000"/>
                          </a:solidFill>
                          <a:effectLst/>
                          <a:latin typeface="+mn-lt"/>
                        </a:rPr>
                        <a:t>24</a:t>
                      </a:r>
                    </a:p>
                  </a:txBody>
                  <a:tcPr marL="7225" marR="7225" marT="7225" marB="0" anchor="ctr"/>
                </a:tc>
                <a:tc>
                  <a:txBody>
                    <a:bodyPr/>
                    <a:lstStyle/>
                    <a:p>
                      <a:pPr algn="ctr" rtl="0" fontAlgn="t"/>
                      <a:r>
                        <a:rPr lang="en-US" sz="1400" b="0" i="0" u="none" strike="noStrike" dirty="0">
                          <a:solidFill>
                            <a:srgbClr val="000000"/>
                          </a:solidFill>
                          <a:effectLst/>
                          <a:latin typeface="+mn-lt"/>
                        </a:rPr>
                        <a:t>24</a:t>
                      </a:r>
                    </a:p>
                  </a:txBody>
                  <a:tcPr marL="7225" marR="7225" marT="7225" marB="0" anchor="ctr"/>
                </a:tc>
                <a:tc>
                  <a:txBody>
                    <a:bodyPr/>
                    <a:lstStyle/>
                    <a:p>
                      <a:pPr algn="ctr" rtl="0" fontAlgn="t"/>
                      <a:r>
                        <a:rPr lang="en-US" sz="1400" b="0" i="0" u="none" strike="noStrike" dirty="0">
                          <a:solidFill>
                            <a:srgbClr val="000000"/>
                          </a:solidFill>
                          <a:effectLst/>
                          <a:latin typeface="+mn-lt"/>
                        </a:rPr>
                        <a:t>25</a:t>
                      </a:r>
                    </a:p>
                  </a:txBody>
                  <a:tcPr marL="7225" marR="7225" marT="7225" marB="0" anchor="ctr"/>
                </a:tc>
                <a:tc>
                  <a:txBody>
                    <a:bodyPr/>
                    <a:lstStyle/>
                    <a:p>
                      <a:pPr algn="ctr" rtl="0" fontAlgn="t"/>
                      <a:r>
                        <a:rPr lang="en-US" sz="1400" b="0" i="0" u="none" strike="noStrike" dirty="0">
                          <a:solidFill>
                            <a:srgbClr val="000000"/>
                          </a:solidFill>
                          <a:effectLst/>
                          <a:latin typeface="+mn-lt"/>
                        </a:rPr>
                        <a:t>23</a:t>
                      </a:r>
                    </a:p>
                  </a:txBody>
                  <a:tcPr marL="7225" marR="7225" marT="7225" marB="0" anchor="ctr"/>
                </a:tc>
                <a:tc>
                  <a:txBody>
                    <a:bodyPr/>
                    <a:lstStyle/>
                    <a:p>
                      <a:pPr algn="ctr" rtl="0" fontAlgn="t"/>
                      <a:r>
                        <a:rPr lang="en-US" sz="1400" b="0" i="0" u="none" strike="noStrike" dirty="0">
                          <a:solidFill>
                            <a:srgbClr val="000000"/>
                          </a:solidFill>
                          <a:effectLst/>
                          <a:latin typeface="+mn-lt"/>
                        </a:rPr>
                        <a:t>24</a:t>
                      </a:r>
                    </a:p>
                  </a:txBody>
                  <a:tcPr marL="7225" marR="7225" marT="7225" marB="0" anchor="ctr"/>
                </a:tc>
                <a:tc>
                  <a:txBody>
                    <a:bodyPr/>
                    <a:lstStyle/>
                    <a:p>
                      <a:pPr algn="ctr" rtl="0" fontAlgn="t"/>
                      <a:r>
                        <a:rPr lang="en-US" sz="1400" b="0" i="0" u="none" strike="noStrike" dirty="0">
                          <a:solidFill>
                            <a:srgbClr val="000000"/>
                          </a:solidFill>
                          <a:effectLst/>
                          <a:latin typeface="+mn-lt"/>
                        </a:rPr>
                        <a:t>20</a:t>
                      </a:r>
                    </a:p>
                  </a:txBody>
                  <a:tcPr marL="7225" marR="7225" marT="7225" marB="0" anchor="ctr"/>
                </a:tc>
                <a:tc>
                  <a:txBody>
                    <a:bodyPr/>
                    <a:lstStyle/>
                    <a:p>
                      <a:pPr algn="ctr" rtl="0" fontAlgn="t"/>
                      <a:r>
                        <a:rPr lang="en-US" sz="1400" b="0" i="0" u="none" strike="noStrike" dirty="0">
                          <a:solidFill>
                            <a:srgbClr val="000000"/>
                          </a:solidFill>
                          <a:effectLst/>
                          <a:latin typeface="+mn-lt"/>
                        </a:rPr>
                        <a:t>23</a:t>
                      </a:r>
                    </a:p>
                  </a:txBody>
                  <a:tcPr marL="7225" marR="7225" marT="7225" marB="0" anchor="ctr"/>
                </a:tc>
                <a:extLst>
                  <a:ext uri="{0D108BD9-81ED-4DB2-BD59-A6C34878D82A}">
                    <a16:rowId xmlns:a16="http://schemas.microsoft.com/office/drawing/2014/main" val="2363590208"/>
                  </a:ext>
                </a:extLst>
              </a:tr>
              <a:tr h="259981">
                <a:tc>
                  <a:txBody>
                    <a:bodyPr/>
                    <a:lstStyle/>
                    <a:p>
                      <a:pPr algn="ctr" rtl="0" fontAlgn="t"/>
                      <a:r>
                        <a:rPr lang="en-US" sz="1400" b="1" u="none" strike="noStrike">
                          <a:effectLst/>
                        </a:rPr>
                        <a:t>True Denial %</a:t>
                      </a:r>
                      <a:endParaRPr lang="en-US" sz="1400" b="1" i="0" u="none" strike="noStrike">
                        <a:solidFill>
                          <a:srgbClr val="FFFFFF"/>
                        </a:solidFill>
                        <a:effectLst/>
                        <a:latin typeface="Tahoma" panose="020B0604030504040204" pitchFamily="34" charset="0"/>
                      </a:endParaRPr>
                    </a:p>
                  </a:txBody>
                  <a:tcPr marL="7225" marR="7225" marT="7225" marB="0" anchor="ctr">
                    <a:solidFill>
                      <a:schemeClr val="bg2">
                        <a:lumMod val="90000"/>
                      </a:schemeClr>
                    </a:solidFill>
                  </a:tcPr>
                </a:tc>
                <a:tc>
                  <a:txBody>
                    <a:bodyPr/>
                    <a:lstStyle/>
                    <a:p>
                      <a:pPr algn="ctr" rtl="0" fontAlgn="t"/>
                      <a:r>
                        <a:rPr lang="en-US" sz="1400" u="none" strike="noStrike" dirty="0">
                          <a:effectLst/>
                        </a:rPr>
                        <a:t>11</a:t>
                      </a:r>
                      <a:endParaRPr lang="en-US" sz="1400" b="0" i="0" u="none" strike="noStrike" dirty="0">
                        <a:solidFill>
                          <a:srgbClr val="000000"/>
                        </a:solidFill>
                        <a:effectLst/>
                        <a:latin typeface="Tahoma" panose="020B0604030504040204" pitchFamily="34" charset="0"/>
                      </a:endParaRPr>
                    </a:p>
                  </a:txBody>
                  <a:tcPr marL="7225" marR="7225" marT="7225" marB="0" anchor="ctr"/>
                </a:tc>
                <a:tc>
                  <a:txBody>
                    <a:bodyPr/>
                    <a:lstStyle/>
                    <a:p>
                      <a:pPr algn="ctr" rtl="0" fontAlgn="t"/>
                      <a:r>
                        <a:rPr lang="en-US" sz="1400" u="none" strike="noStrike">
                          <a:effectLst/>
                        </a:rPr>
                        <a:t>12</a:t>
                      </a:r>
                      <a:endParaRPr lang="en-US" sz="1400" b="0" i="0" u="none" strike="noStrike">
                        <a:solidFill>
                          <a:srgbClr val="000000"/>
                        </a:solidFill>
                        <a:effectLst/>
                        <a:latin typeface="Tahoma" panose="020B0604030504040204" pitchFamily="34" charset="0"/>
                      </a:endParaRPr>
                    </a:p>
                  </a:txBody>
                  <a:tcPr marL="7225" marR="7225" marT="7225" marB="0" anchor="ctr"/>
                </a:tc>
                <a:tc>
                  <a:txBody>
                    <a:bodyPr/>
                    <a:lstStyle/>
                    <a:p>
                      <a:pPr algn="ctr" rtl="0" fontAlgn="t"/>
                      <a:r>
                        <a:rPr lang="en-US" sz="1400" u="none" strike="noStrike">
                          <a:effectLst/>
                        </a:rPr>
                        <a:t>12</a:t>
                      </a:r>
                      <a:endParaRPr lang="en-US" sz="1400" b="0" i="0" u="none" strike="noStrike">
                        <a:solidFill>
                          <a:srgbClr val="000000"/>
                        </a:solidFill>
                        <a:effectLst/>
                        <a:latin typeface="Tahoma" panose="020B0604030504040204" pitchFamily="34" charset="0"/>
                      </a:endParaRPr>
                    </a:p>
                  </a:txBody>
                  <a:tcPr marL="7225" marR="7225" marT="7225" marB="0" anchor="ctr"/>
                </a:tc>
                <a:tc>
                  <a:txBody>
                    <a:bodyPr/>
                    <a:lstStyle/>
                    <a:p>
                      <a:pPr algn="ctr" rtl="0" fontAlgn="t"/>
                      <a:r>
                        <a:rPr lang="en-US" sz="1400" u="none" strike="noStrike">
                          <a:effectLst/>
                        </a:rPr>
                        <a:t>12</a:t>
                      </a:r>
                      <a:endParaRPr lang="en-US" sz="1400" b="0" i="0" u="none" strike="noStrike">
                        <a:solidFill>
                          <a:srgbClr val="000000"/>
                        </a:solidFill>
                        <a:effectLst/>
                        <a:latin typeface="Tahoma" panose="020B0604030504040204" pitchFamily="34" charset="0"/>
                      </a:endParaRPr>
                    </a:p>
                  </a:txBody>
                  <a:tcPr marL="7225" marR="7225" marT="7225" marB="0" anchor="ctr"/>
                </a:tc>
                <a:tc>
                  <a:txBody>
                    <a:bodyPr/>
                    <a:lstStyle/>
                    <a:p>
                      <a:pPr algn="ctr" rtl="0" fontAlgn="t"/>
                      <a:r>
                        <a:rPr lang="en-US" sz="1400" u="none" strike="noStrike">
                          <a:effectLst/>
                        </a:rPr>
                        <a:t>9</a:t>
                      </a:r>
                      <a:endParaRPr lang="en-US" sz="1400" b="0" i="0" u="none" strike="noStrike">
                        <a:solidFill>
                          <a:srgbClr val="000000"/>
                        </a:solidFill>
                        <a:effectLst/>
                        <a:latin typeface="Tahoma" panose="020B0604030504040204" pitchFamily="34" charset="0"/>
                      </a:endParaRPr>
                    </a:p>
                  </a:txBody>
                  <a:tcPr marL="7225" marR="7225" marT="7225" marB="0" anchor="ctr"/>
                </a:tc>
                <a:tc>
                  <a:txBody>
                    <a:bodyPr/>
                    <a:lstStyle/>
                    <a:p>
                      <a:pPr algn="ctr" rtl="0" fontAlgn="t"/>
                      <a:r>
                        <a:rPr lang="en-US" sz="1400" u="none" strike="noStrike">
                          <a:effectLst/>
                        </a:rPr>
                        <a:t>10</a:t>
                      </a:r>
                      <a:endParaRPr lang="en-US" sz="1400" b="0" i="0" u="none" strike="noStrike">
                        <a:solidFill>
                          <a:srgbClr val="000000"/>
                        </a:solidFill>
                        <a:effectLst/>
                        <a:latin typeface="Tahoma" panose="020B0604030504040204" pitchFamily="34" charset="0"/>
                      </a:endParaRPr>
                    </a:p>
                  </a:txBody>
                  <a:tcPr marL="7225" marR="7225" marT="7225" marB="0" anchor="ctr"/>
                </a:tc>
                <a:tc>
                  <a:txBody>
                    <a:bodyPr/>
                    <a:lstStyle/>
                    <a:p>
                      <a:pPr algn="ctr" rtl="0" fontAlgn="t"/>
                      <a:r>
                        <a:rPr lang="en-US" sz="1400" u="none" strike="noStrike">
                          <a:effectLst/>
                        </a:rPr>
                        <a:t>10</a:t>
                      </a:r>
                      <a:endParaRPr lang="en-US" sz="1400" b="0" i="0" u="none" strike="noStrike">
                        <a:solidFill>
                          <a:srgbClr val="000000"/>
                        </a:solidFill>
                        <a:effectLst/>
                        <a:latin typeface="Tahoma" panose="020B0604030504040204" pitchFamily="34" charset="0"/>
                      </a:endParaRPr>
                    </a:p>
                  </a:txBody>
                  <a:tcPr marL="7225" marR="7225" marT="7225" marB="0" anchor="ctr"/>
                </a:tc>
                <a:tc>
                  <a:txBody>
                    <a:bodyPr/>
                    <a:lstStyle/>
                    <a:p>
                      <a:pPr algn="ctr" rtl="0" fontAlgn="t"/>
                      <a:r>
                        <a:rPr lang="en-US" sz="1400" u="none" strike="noStrike">
                          <a:effectLst/>
                        </a:rPr>
                        <a:t>11</a:t>
                      </a:r>
                      <a:endParaRPr lang="en-US" sz="1400" b="0" i="0" u="none" strike="noStrike">
                        <a:solidFill>
                          <a:srgbClr val="000000"/>
                        </a:solidFill>
                        <a:effectLst/>
                        <a:latin typeface="Tahoma" panose="020B0604030504040204" pitchFamily="34" charset="0"/>
                      </a:endParaRPr>
                    </a:p>
                  </a:txBody>
                  <a:tcPr marL="7225" marR="7225" marT="7225" marB="0" anchor="ctr"/>
                </a:tc>
                <a:tc>
                  <a:txBody>
                    <a:bodyPr/>
                    <a:lstStyle/>
                    <a:p>
                      <a:pPr algn="ctr" rtl="0" fontAlgn="t"/>
                      <a:r>
                        <a:rPr lang="en-US" sz="1400" u="none" strike="noStrike">
                          <a:effectLst/>
                        </a:rPr>
                        <a:t>10</a:t>
                      </a:r>
                      <a:endParaRPr lang="en-US" sz="1400" b="0" i="0" u="none" strike="noStrike">
                        <a:solidFill>
                          <a:srgbClr val="000000"/>
                        </a:solidFill>
                        <a:effectLst/>
                        <a:latin typeface="Tahoma" panose="020B0604030504040204" pitchFamily="34" charset="0"/>
                      </a:endParaRPr>
                    </a:p>
                  </a:txBody>
                  <a:tcPr marL="7225" marR="7225" marT="7225" marB="0" anchor="ctr"/>
                </a:tc>
                <a:tc>
                  <a:txBody>
                    <a:bodyPr/>
                    <a:lstStyle/>
                    <a:p>
                      <a:pPr algn="ctr" rtl="0" fontAlgn="t"/>
                      <a:r>
                        <a:rPr lang="en-US" sz="1400" u="none" strike="noStrike">
                          <a:effectLst/>
                        </a:rPr>
                        <a:t>14</a:t>
                      </a:r>
                      <a:endParaRPr lang="en-US" sz="1400" b="0" i="0" u="none" strike="noStrike">
                        <a:solidFill>
                          <a:srgbClr val="000000"/>
                        </a:solidFill>
                        <a:effectLst/>
                        <a:latin typeface="Tahoma" panose="020B0604030504040204" pitchFamily="34" charset="0"/>
                      </a:endParaRPr>
                    </a:p>
                  </a:txBody>
                  <a:tcPr marL="7225" marR="7225" marT="7225" marB="0" anchor="ctr"/>
                </a:tc>
                <a:tc>
                  <a:txBody>
                    <a:bodyPr/>
                    <a:lstStyle/>
                    <a:p>
                      <a:pPr algn="ctr" rtl="0" fontAlgn="t"/>
                      <a:r>
                        <a:rPr lang="en-US" sz="1400" u="none" strike="noStrike">
                          <a:effectLst/>
                        </a:rPr>
                        <a:t>10</a:t>
                      </a:r>
                      <a:endParaRPr lang="en-US" sz="1400" b="0" i="0" u="none" strike="noStrike">
                        <a:solidFill>
                          <a:srgbClr val="000000"/>
                        </a:solidFill>
                        <a:effectLst/>
                        <a:latin typeface="Tahoma" panose="020B0604030504040204" pitchFamily="34" charset="0"/>
                      </a:endParaRPr>
                    </a:p>
                  </a:txBody>
                  <a:tcPr marL="7225" marR="7225" marT="7225" marB="0" anchor="ctr"/>
                </a:tc>
                <a:tc>
                  <a:txBody>
                    <a:bodyPr/>
                    <a:lstStyle/>
                    <a:p>
                      <a:pPr algn="ctr" rtl="0" fontAlgn="t"/>
                      <a:r>
                        <a:rPr lang="en-US" sz="1400" u="none" strike="noStrike">
                          <a:effectLst/>
                        </a:rPr>
                        <a:t>12</a:t>
                      </a:r>
                      <a:endParaRPr lang="en-US" sz="1400" b="0" i="0" u="none" strike="noStrike">
                        <a:solidFill>
                          <a:srgbClr val="000000"/>
                        </a:solidFill>
                        <a:effectLst/>
                        <a:latin typeface="Tahoma" panose="020B0604030504040204" pitchFamily="34" charset="0"/>
                      </a:endParaRPr>
                    </a:p>
                  </a:txBody>
                  <a:tcPr marL="7225" marR="7225" marT="7225" marB="0" anchor="ctr"/>
                </a:tc>
                <a:tc>
                  <a:txBody>
                    <a:bodyPr/>
                    <a:lstStyle/>
                    <a:p>
                      <a:pPr algn="ctr" rtl="0" fontAlgn="t"/>
                      <a:r>
                        <a:rPr lang="en-US" sz="1400" u="none" strike="noStrike">
                          <a:effectLst/>
                        </a:rPr>
                        <a:t>10</a:t>
                      </a:r>
                      <a:endParaRPr lang="en-US" sz="1400" b="0" i="0" u="none" strike="noStrike">
                        <a:solidFill>
                          <a:srgbClr val="000000"/>
                        </a:solidFill>
                        <a:effectLst/>
                        <a:latin typeface="Tahoma" panose="020B0604030504040204" pitchFamily="34" charset="0"/>
                      </a:endParaRPr>
                    </a:p>
                  </a:txBody>
                  <a:tcPr marL="7225" marR="7225" marT="7225" marB="0" anchor="ctr"/>
                </a:tc>
                <a:extLst>
                  <a:ext uri="{0D108BD9-81ED-4DB2-BD59-A6C34878D82A}">
                    <a16:rowId xmlns:a16="http://schemas.microsoft.com/office/drawing/2014/main" val="934673774"/>
                  </a:ext>
                </a:extLst>
              </a:tr>
              <a:tr h="470610">
                <a:tc>
                  <a:txBody>
                    <a:bodyPr/>
                    <a:lstStyle/>
                    <a:p>
                      <a:pPr algn="ctr" rtl="0" fontAlgn="t"/>
                      <a:r>
                        <a:rPr lang="en-US" sz="1400" b="1" u="none" strike="noStrike">
                          <a:effectLst/>
                        </a:rPr>
                        <a:t>Distinct Patient Count</a:t>
                      </a:r>
                      <a:endParaRPr lang="en-US" sz="1400" b="1" i="0" u="none" strike="noStrike">
                        <a:solidFill>
                          <a:srgbClr val="FFFFFF"/>
                        </a:solidFill>
                        <a:effectLst/>
                        <a:latin typeface="Tahoma" panose="020B0604030504040204" pitchFamily="34" charset="0"/>
                      </a:endParaRPr>
                    </a:p>
                  </a:txBody>
                  <a:tcPr marL="7225" marR="7225" marT="7225" marB="0" anchor="ctr">
                    <a:solidFill>
                      <a:schemeClr val="bg2">
                        <a:lumMod val="90000"/>
                      </a:schemeClr>
                    </a:solidFill>
                  </a:tcPr>
                </a:tc>
                <a:tc>
                  <a:txBody>
                    <a:bodyPr/>
                    <a:lstStyle/>
                    <a:p>
                      <a:pPr algn="ctr" rtl="0" fontAlgn="t"/>
                      <a:r>
                        <a:rPr lang="en-US" sz="1400" u="none" strike="noStrike">
                          <a:effectLst/>
                        </a:rPr>
                        <a:t>161,648</a:t>
                      </a:r>
                      <a:endParaRPr lang="en-US" sz="1400" b="0" i="0" u="none" strike="noStrike">
                        <a:solidFill>
                          <a:srgbClr val="000000"/>
                        </a:solidFill>
                        <a:effectLst/>
                        <a:latin typeface="Tahoma" panose="020B0604030504040204" pitchFamily="34" charset="0"/>
                      </a:endParaRPr>
                    </a:p>
                  </a:txBody>
                  <a:tcPr marL="7225" marR="7225" marT="7225" marB="0" anchor="ctr"/>
                </a:tc>
                <a:tc>
                  <a:txBody>
                    <a:bodyPr/>
                    <a:lstStyle/>
                    <a:p>
                      <a:pPr algn="ctr" rtl="0" fontAlgn="t"/>
                      <a:r>
                        <a:rPr lang="en-US" sz="1400" u="none" strike="noStrike">
                          <a:effectLst/>
                        </a:rPr>
                        <a:t>181,405</a:t>
                      </a:r>
                      <a:endParaRPr lang="en-US" sz="1400" b="0" i="0" u="none" strike="noStrike">
                        <a:solidFill>
                          <a:srgbClr val="000000"/>
                        </a:solidFill>
                        <a:effectLst/>
                        <a:latin typeface="Tahoma" panose="020B0604030504040204" pitchFamily="34" charset="0"/>
                      </a:endParaRPr>
                    </a:p>
                  </a:txBody>
                  <a:tcPr marL="7225" marR="7225" marT="7225" marB="0" anchor="ctr"/>
                </a:tc>
                <a:tc>
                  <a:txBody>
                    <a:bodyPr/>
                    <a:lstStyle/>
                    <a:p>
                      <a:pPr algn="ctr" rtl="0" fontAlgn="t"/>
                      <a:r>
                        <a:rPr lang="en-US" sz="1400" u="none" strike="noStrike">
                          <a:effectLst/>
                        </a:rPr>
                        <a:t>173,443</a:t>
                      </a:r>
                      <a:endParaRPr lang="en-US" sz="1400" b="0" i="0" u="none" strike="noStrike">
                        <a:solidFill>
                          <a:srgbClr val="000000"/>
                        </a:solidFill>
                        <a:effectLst/>
                        <a:latin typeface="Tahoma" panose="020B0604030504040204" pitchFamily="34" charset="0"/>
                      </a:endParaRPr>
                    </a:p>
                  </a:txBody>
                  <a:tcPr marL="7225" marR="7225" marT="7225" marB="0" anchor="ctr"/>
                </a:tc>
                <a:tc>
                  <a:txBody>
                    <a:bodyPr/>
                    <a:lstStyle/>
                    <a:p>
                      <a:pPr algn="ctr" rtl="0" fontAlgn="t"/>
                      <a:r>
                        <a:rPr lang="en-US" sz="1400" u="none" strike="noStrike">
                          <a:effectLst/>
                        </a:rPr>
                        <a:t>184,168</a:t>
                      </a:r>
                      <a:endParaRPr lang="en-US" sz="1400" b="0" i="0" u="none" strike="noStrike">
                        <a:solidFill>
                          <a:srgbClr val="000000"/>
                        </a:solidFill>
                        <a:effectLst/>
                        <a:latin typeface="Tahoma" panose="020B0604030504040204" pitchFamily="34" charset="0"/>
                      </a:endParaRPr>
                    </a:p>
                  </a:txBody>
                  <a:tcPr marL="7225" marR="7225" marT="7225" marB="0" anchor="ctr"/>
                </a:tc>
                <a:tc>
                  <a:txBody>
                    <a:bodyPr/>
                    <a:lstStyle/>
                    <a:p>
                      <a:pPr algn="ctr" rtl="0" fontAlgn="t"/>
                      <a:r>
                        <a:rPr lang="en-US" sz="1400" u="none" strike="noStrike">
                          <a:effectLst/>
                        </a:rPr>
                        <a:t>166,476</a:t>
                      </a:r>
                      <a:endParaRPr lang="en-US" sz="1400" b="0" i="0" u="none" strike="noStrike">
                        <a:solidFill>
                          <a:srgbClr val="000000"/>
                        </a:solidFill>
                        <a:effectLst/>
                        <a:latin typeface="Tahoma" panose="020B0604030504040204" pitchFamily="34" charset="0"/>
                      </a:endParaRPr>
                    </a:p>
                  </a:txBody>
                  <a:tcPr marL="7225" marR="7225" marT="7225" marB="0" anchor="ctr"/>
                </a:tc>
                <a:tc>
                  <a:txBody>
                    <a:bodyPr/>
                    <a:lstStyle/>
                    <a:p>
                      <a:pPr algn="ctr" rtl="0" fontAlgn="t"/>
                      <a:r>
                        <a:rPr lang="en-US" sz="1400" u="none" strike="noStrike">
                          <a:effectLst/>
                        </a:rPr>
                        <a:t>159,353</a:t>
                      </a:r>
                      <a:endParaRPr lang="en-US" sz="1400" b="0" i="0" u="none" strike="noStrike">
                        <a:solidFill>
                          <a:srgbClr val="000000"/>
                        </a:solidFill>
                        <a:effectLst/>
                        <a:latin typeface="Tahoma" panose="020B0604030504040204" pitchFamily="34" charset="0"/>
                      </a:endParaRPr>
                    </a:p>
                  </a:txBody>
                  <a:tcPr marL="7225" marR="7225" marT="7225" marB="0" anchor="ctr"/>
                </a:tc>
                <a:tc>
                  <a:txBody>
                    <a:bodyPr/>
                    <a:lstStyle/>
                    <a:p>
                      <a:pPr algn="ctr" rtl="0" fontAlgn="t"/>
                      <a:r>
                        <a:rPr lang="en-US" sz="1400" u="none" strike="noStrike">
                          <a:effectLst/>
                        </a:rPr>
                        <a:t>167,888</a:t>
                      </a:r>
                      <a:endParaRPr lang="en-US" sz="1400" b="0" i="0" u="none" strike="noStrike">
                        <a:solidFill>
                          <a:srgbClr val="000000"/>
                        </a:solidFill>
                        <a:effectLst/>
                        <a:latin typeface="Tahoma" panose="020B0604030504040204" pitchFamily="34" charset="0"/>
                      </a:endParaRPr>
                    </a:p>
                  </a:txBody>
                  <a:tcPr marL="7225" marR="7225" marT="7225" marB="0" anchor="ctr"/>
                </a:tc>
                <a:tc>
                  <a:txBody>
                    <a:bodyPr/>
                    <a:lstStyle/>
                    <a:p>
                      <a:pPr algn="ctr" rtl="0" fontAlgn="t"/>
                      <a:r>
                        <a:rPr lang="en-US" sz="1400" u="none" strike="noStrike">
                          <a:effectLst/>
                        </a:rPr>
                        <a:t>169,072</a:t>
                      </a:r>
                      <a:endParaRPr lang="en-US" sz="1400" b="0" i="0" u="none" strike="noStrike">
                        <a:solidFill>
                          <a:srgbClr val="000000"/>
                        </a:solidFill>
                        <a:effectLst/>
                        <a:latin typeface="Tahoma" panose="020B0604030504040204" pitchFamily="34" charset="0"/>
                      </a:endParaRPr>
                    </a:p>
                  </a:txBody>
                  <a:tcPr marL="7225" marR="7225" marT="7225" marB="0" anchor="ctr"/>
                </a:tc>
                <a:tc>
                  <a:txBody>
                    <a:bodyPr/>
                    <a:lstStyle/>
                    <a:p>
                      <a:pPr algn="ctr" rtl="0" fontAlgn="t"/>
                      <a:r>
                        <a:rPr lang="en-US" sz="1400" u="none" strike="noStrike">
                          <a:effectLst/>
                        </a:rPr>
                        <a:t>163,763</a:t>
                      </a:r>
                      <a:endParaRPr lang="en-US" sz="1400" b="0" i="0" u="none" strike="noStrike">
                        <a:solidFill>
                          <a:srgbClr val="000000"/>
                        </a:solidFill>
                        <a:effectLst/>
                        <a:latin typeface="Tahoma" panose="020B0604030504040204" pitchFamily="34" charset="0"/>
                      </a:endParaRPr>
                    </a:p>
                  </a:txBody>
                  <a:tcPr marL="7225" marR="7225" marT="7225" marB="0" anchor="ctr"/>
                </a:tc>
                <a:tc>
                  <a:txBody>
                    <a:bodyPr/>
                    <a:lstStyle/>
                    <a:p>
                      <a:pPr algn="ctr" rtl="0" fontAlgn="t"/>
                      <a:r>
                        <a:rPr lang="en-US" sz="1400" u="none" strike="noStrike">
                          <a:effectLst/>
                        </a:rPr>
                        <a:t>184,923</a:t>
                      </a:r>
                      <a:endParaRPr lang="en-US" sz="1400" b="0" i="0" u="none" strike="noStrike">
                        <a:solidFill>
                          <a:srgbClr val="000000"/>
                        </a:solidFill>
                        <a:effectLst/>
                        <a:latin typeface="Tahoma" panose="020B0604030504040204" pitchFamily="34" charset="0"/>
                      </a:endParaRPr>
                    </a:p>
                  </a:txBody>
                  <a:tcPr marL="7225" marR="7225" marT="7225" marB="0" anchor="ctr"/>
                </a:tc>
                <a:tc>
                  <a:txBody>
                    <a:bodyPr/>
                    <a:lstStyle/>
                    <a:p>
                      <a:pPr algn="ctr" rtl="0" fontAlgn="t"/>
                      <a:r>
                        <a:rPr lang="en-US" sz="1400" u="none" strike="noStrike">
                          <a:effectLst/>
                        </a:rPr>
                        <a:t>171,902</a:t>
                      </a:r>
                      <a:endParaRPr lang="en-US" sz="1400" b="0" i="0" u="none" strike="noStrike">
                        <a:solidFill>
                          <a:srgbClr val="000000"/>
                        </a:solidFill>
                        <a:effectLst/>
                        <a:latin typeface="Tahoma" panose="020B0604030504040204" pitchFamily="34" charset="0"/>
                      </a:endParaRPr>
                    </a:p>
                  </a:txBody>
                  <a:tcPr marL="7225" marR="7225" marT="7225" marB="0" anchor="ctr"/>
                </a:tc>
                <a:tc>
                  <a:txBody>
                    <a:bodyPr/>
                    <a:lstStyle/>
                    <a:p>
                      <a:pPr algn="ctr" rtl="0" fontAlgn="t"/>
                      <a:r>
                        <a:rPr lang="en-US" sz="1400" u="none" strike="noStrike">
                          <a:effectLst/>
                        </a:rPr>
                        <a:t>112,613</a:t>
                      </a:r>
                      <a:endParaRPr lang="en-US" sz="1400" b="0" i="0" u="none" strike="noStrike">
                        <a:solidFill>
                          <a:srgbClr val="000000"/>
                        </a:solidFill>
                        <a:effectLst/>
                        <a:latin typeface="Tahoma" panose="020B0604030504040204" pitchFamily="34" charset="0"/>
                      </a:endParaRPr>
                    </a:p>
                  </a:txBody>
                  <a:tcPr marL="7225" marR="7225" marT="7225" marB="0" anchor="ctr"/>
                </a:tc>
                <a:tc>
                  <a:txBody>
                    <a:bodyPr/>
                    <a:lstStyle/>
                    <a:p>
                      <a:pPr algn="ctr" rtl="0" fontAlgn="t"/>
                      <a:r>
                        <a:rPr lang="en-US" sz="1400" u="none" strike="noStrike">
                          <a:effectLst/>
                        </a:rPr>
                        <a:t>181,110</a:t>
                      </a:r>
                      <a:endParaRPr lang="en-US" sz="1400" b="0" i="0" u="none" strike="noStrike">
                        <a:solidFill>
                          <a:srgbClr val="000000"/>
                        </a:solidFill>
                        <a:effectLst/>
                        <a:latin typeface="Tahoma" panose="020B0604030504040204" pitchFamily="34" charset="0"/>
                      </a:endParaRPr>
                    </a:p>
                  </a:txBody>
                  <a:tcPr marL="7225" marR="7225" marT="7225" marB="0" anchor="ctr"/>
                </a:tc>
                <a:extLst>
                  <a:ext uri="{0D108BD9-81ED-4DB2-BD59-A6C34878D82A}">
                    <a16:rowId xmlns:a16="http://schemas.microsoft.com/office/drawing/2014/main" val="2972611913"/>
                  </a:ext>
                </a:extLst>
              </a:tr>
              <a:tr h="470610">
                <a:tc>
                  <a:txBody>
                    <a:bodyPr/>
                    <a:lstStyle/>
                    <a:p>
                      <a:pPr algn="ctr" rtl="0" fontAlgn="t"/>
                      <a:r>
                        <a:rPr lang="en-US" sz="1400" b="1" u="none" strike="noStrike">
                          <a:effectLst/>
                        </a:rPr>
                        <a:t>Distinct Claim Count</a:t>
                      </a:r>
                      <a:endParaRPr lang="en-US" sz="1400" b="1" i="0" u="none" strike="noStrike">
                        <a:solidFill>
                          <a:srgbClr val="FFFFFF"/>
                        </a:solidFill>
                        <a:effectLst/>
                        <a:latin typeface="Tahoma" panose="020B0604030504040204" pitchFamily="34" charset="0"/>
                      </a:endParaRPr>
                    </a:p>
                  </a:txBody>
                  <a:tcPr marL="7225" marR="7225" marT="7225" marB="0" anchor="ctr">
                    <a:solidFill>
                      <a:schemeClr val="bg2">
                        <a:lumMod val="90000"/>
                      </a:schemeClr>
                    </a:solidFill>
                  </a:tcPr>
                </a:tc>
                <a:tc>
                  <a:txBody>
                    <a:bodyPr/>
                    <a:lstStyle/>
                    <a:p>
                      <a:pPr algn="ctr" rtl="0" fontAlgn="t"/>
                      <a:r>
                        <a:rPr lang="en-US" sz="1400" u="none" strike="noStrike">
                          <a:effectLst/>
                        </a:rPr>
                        <a:t>270,987</a:t>
                      </a:r>
                      <a:endParaRPr lang="en-US" sz="1400" b="0" i="0" u="none" strike="noStrike">
                        <a:solidFill>
                          <a:srgbClr val="000000"/>
                        </a:solidFill>
                        <a:effectLst/>
                        <a:latin typeface="Tahoma" panose="020B0604030504040204" pitchFamily="34" charset="0"/>
                      </a:endParaRPr>
                    </a:p>
                  </a:txBody>
                  <a:tcPr marL="7225" marR="7225" marT="7225" marB="0" anchor="ctr"/>
                </a:tc>
                <a:tc>
                  <a:txBody>
                    <a:bodyPr/>
                    <a:lstStyle/>
                    <a:p>
                      <a:pPr algn="ctr" rtl="0" fontAlgn="t"/>
                      <a:r>
                        <a:rPr lang="en-US" sz="1400" u="none" strike="noStrike">
                          <a:effectLst/>
                        </a:rPr>
                        <a:t>330,352</a:t>
                      </a:r>
                      <a:endParaRPr lang="en-US" sz="1400" b="0" i="0" u="none" strike="noStrike">
                        <a:solidFill>
                          <a:srgbClr val="000000"/>
                        </a:solidFill>
                        <a:effectLst/>
                        <a:latin typeface="Tahoma" panose="020B0604030504040204" pitchFamily="34" charset="0"/>
                      </a:endParaRPr>
                    </a:p>
                  </a:txBody>
                  <a:tcPr marL="7225" marR="7225" marT="7225" marB="0" anchor="ctr"/>
                </a:tc>
                <a:tc>
                  <a:txBody>
                    <a:bodyPr/>
                    <a:lstStyle/>
                    <a:p>
                      <a:pPr algn="ctr" rtl="0" fontAlgn="t"/>
                      <a:r>
                        <a:rPr lang="en-US" sz="1400" u="none" strike="noStrike">
                          <a:effectLst/>
                        </a:rPr>
                        <a:t>320,558</a:t>
                      </a:r>
                      <a:endParaRPr lang="en-US" sz="1400" b="0" i="0" u="none" strike="noStrike">
                        <a:solidFill>
                          <a:srgbClr val="000000"/>
                        </a:solidFill>
                        <a:effectLst/>
                        <a:latin typeface="Tahoma" panose="020B0604030504040204" pitchFamily="34" charset="0"/>
                      </a:endParaRPr>
                    </a:p>
                  </a:txBody>
                  <a:tcPr marL="7225" marR="7225" marT="7225" marB="0" anchor="ctr"/>
                </a:tc>
                <a:tc>
                  <a:txBody>
                    <a:bodyPr/>
                    <a:lstStyle/>
                    <a:p>
                      <a:pPr algn="ctr" rtl="0" fontAlgn="t"/>
                      <a:r>
                        <a:rPr lang="en-US" sz="1400" u="none" strike="noStrike">
                          <a:effectLst/>
                        </a:rPr>
                        <a:t>328,457</a:t>
                      </a:r>
                      <a:endParaRPr lang="en-US" sz="1400" b="0" i="0" u="none" strike="noStrike">
                        <a:solidFill>
                          <a:srgbClr val="000000"/>
                        </a:solidFill>
                        <a:effectLst/>
                        <a:latin typeface="Tahoma" panose="020B0604030504040204" pitchFamily="34" charset="0"/>
                      </a:endParaRPr>
                    </a:p>
                  </a:txBody>
                  <a:tcPr marL="7225" marR="7225" marT="7225" marB="0" anchor="ctr"/>
                </a:tc>
                <a:tc>
                  <a:txBody>
                    <a:bodyPr/>
                    <a:lstStyle/>
                    <a:p>
                      <a:pPr algn="ctr" rtl="0" fontAlgn="t"/>
                      <a:r>
                        <a:rPr lang="en-US" sz="1400" u="none" strike="noStrike">
                          <a:effectLst/>
                        </a:rPr>
                        <a:t>318,884</a:t>
                      </a:r>
                      <a:endParaRPr lang="en-US" sz="1400" b="0" i="0" u="none" strike="noStrike">
                        <a:solidFill>
                          <a:srgbClr val="000000"/>
                        </a:solidFill>
                        <a:effectLst/>
                        <a:latin typeface="Tahoma" panose="020B0604030504040204" pitchFamily="34" charset="0"/>
                      </a:endParaRPr>
                    </a:p>
                  </a:txBody>
                  <a:tcPr marL="7225" marR="7225" marT="7225" marB="0" anchor="ctr"/>
                </a:tc>
                <a:tc>
                  <a:txBody>
                    <a:bodyPr/>
                    <a:lstStyle/>
                    <a:p>
                      <a:pPr algn="ctr" rtl="0" fontAlgn="t"/>
                      <a:r>
                        <a:rPr lang="en-US" sz="1400" u="none" strike="noStrike">
                          <a:effectLst/>
                        </a:rPr>
                        <a:t>291,265</a:t>
                      </a:r>
                      <a:endParaRPr lang="en-US" sz="1400" b="0" i="0" u="none" strike="noStrike">
                        <a:solidFill>
                          <a:srgbClr val="000000"/>
                        </a:solidFill>
                        <a:effectLst/>
                        <a:latin typeface="Tahoma" panose="020B0604030504040204" pitchFamily="34" charset="0"/>
                      </a:endParaRPr>
                    </a:p>
                  </a:txBody>
                  <a:tcPr marL="7225" marR="7225" marT="7225" marB="0" anchor="ctr"/>
                </a:tc>
                <a:tc>
                  <a:txBody>
                    <a:bodyPr/>
                    <a:lstStyle/>
                    <a:p>
                      <a:pPr algn="ctr" rtl="0" fontAlgn="t"/>
                      <a:r>
                        <a:rPr lang="en-US" sz="1400" u="none" strike="noStrike">
                          <a:effectLst/>
                        </a:rPr>
                        <a:t>325,934</a:t>
                      </a:r>
                      <a:endParaRPr lang="en-US" sz="1400" b="0" i="0" u="none" strike="noStrike">
                        <a:solidFill>
                          <a:srgbClr val="000000"/>
                        </a:solidFill>
                        <a:effectLst/>
                        <a:latin typeface="Tahoma" panose="020B0604030504040204" pitchFamily="34" charset="0"/>
                      </a:endParaRPr>
                    </a:p>
                  </a:txBody>
                  <a:tcPr marL="7225" marR="7225" marT="7225" marB="0" anchor="ctr"/>
                </a:tc>
                <a:tc>
                  <a:txBody>
                    <a:bodyPr/>
                    <a:lstStyle/>
                    <a:p>
                      <a:pPr algn="ctr" rtl="0" fontAlgn="t"/>
                      <a:r>
                        <a:rPr lang="en-US" sz="1400" u="none" strike="noStrike">
                          <a:effectLst/>
                        </a:rPr>
                        <a:t>322,913</a:t>
                      </a:r>
                      <a:endParaRPr lang="en-US" sz="1400" b="0" i="0" u="none" strike="noStrike">
                        <a:solidFill>
                          <a:srgbClr val="000000"/>
                        </a:solidFill>
                        <a:effectLst/>
                        <a:latin typeface="Tahoma" panose="020B0604030504040204" pitchFamily="34" charset="0"/>
                      </a:endParaRPr>
                    </a:p>
                  </a:txBody>
                  <a:tcPr marL="7225" marR="7225" marT="7225" marB="0" anchor="ctr"/>
                </a:tc>
                <a:tc>
                  <a:txBody>
                    <a:bodyPr/>
                    <a:lstStyle/>
                    <a:p>
                      <a:pPr algn="ctr" rtl="0" fontAlgn="t"/>
                      <a:r>
                        <a:rPr lang="en-US" sz="1400" u="none" strike="noStrike">
                          <a:effectLst/>
                        </a:rPr>
                        <a:t>302,113</a:t>
                      </a:r>
                      <a:endParaRPr lang="en-US" sz="1400" b="0" i="0" u="none" strike="noStrike">
                        <a:solidFill>
                          <a:srgbClr val="000000"/>
                        </a:solidFill>
                        <a:effectLst/>
                        <a:latin typeface="Tahoma" panose="020B0604030504040204" pitchFamily="34" charset="0"/>
                      </a:endParaRPr>
                    </a:p>
                  </a:txBody>
                  <a:tcPr marL="7225" marR="7225" marT="7225" marB="0" anchor="ctr"/>
                </a:tc>
                <a:tc>
                  <a:txBody>
                    <a:bodyPr/>
                    <a:lstStyle/>
                    <a:p>
                      <a:pPr algn="ctr" rtl="0" fontAlgn="t"/>
                      <a:r>
                        <a:rPr lang="en-US" sz="1400" u="none" strike="noStrike">
                          <a:effectLst/>
                        </a:rPr>
                        <a:t>382,354</a:t>
                      </a:r>
                      <a:endParaRPr lang="en-US" sz="1400" b="0" i="0" u="none" strike="noStrike">
                        <a:solidFill>
                          <a:srgbClr val="000000"/>
                        </a:solidFill>
                        <a:effectLst/>
                        <a:latin typeface="Tahoma" panose="020B0604030504040204" pitchFamily="34" charset="0"/>
                      </a:endParaRPr>
                    </a:p>
                  </a:txBody>
                  <a:tcPr marL="7225" marR="7225" marT="7225" marB="0" anchor="ctr"/>
                </a:tc>
                <a:tc>
                  <a:txBody>
                    <a:bodyPr/>
                    <a:lstStyle/>
                    <a:p>
                      <a:pPr algn="ctr" rtl="0" fontAlgn="t"/>
                      <a:r>
                        <a:rPr lang="en-US" sz="1400" u="none" strike="noStrike">
                          <a:effectLst/>
                        </a:rPr>
                        <a:t>356,954</a:t>
                      </a:r>
                      <a:endParaRPr lang="en-US" sz="1400" b="0" i="0" u="none" strike="noStrike">
                        <a:solidFill>
                          <a:srgbClr val="000000"/>
                        </a:solidFill>
                        <a:effectLst/>
                        <a:latin typeface="Tahoma" panose="020B0604030504040204" pitchFamily="34" charset="0"/>
                      </a:endParaRPr>
                    </a:p>
                  </a:txBody>
                  <a:tcPr marL="7225" marR="7225" marT="7225" marB="0" anchor="ctr"/>
                </a:tc>
                <a:tc>
                  <a:txBody>
                    <a:bodyPr/>
                    <a:lstStyle/>
                    <a:p>
                      <a:pPr algn="ctr" rtl="0" fontAlgn="t"/>
                      <a:r>
                        <a:rPr lang="en-US" sz="1400" u="none" strike="noStrike">
                          <a:effectLst/>
                        </a:rPr>
                        <a:t>191,877</a:t>
                      </a:r>
                      <a:endParaRPr lang="en-US" sz="1400" b="0" i="0" u="none" strike="noStrike">
                        <a:solidFill>
                          <a:srgbClr val="000000"/>
                        </a:solidFill>
                        <a:effectLst/>
                        <a:latin typeface="Tahoma" panose="020B0604030504040204" pitchFamily="34" charset="0"/>
                      </a:endParaRPr>
                    </a:p>
                  </a:txBody>
                  <a:tcPr marL="7225" marR="7225" marT="7225" marB="0" anchor="ctr"/>
                </a:tc>
                <a:tc>
                  <a:txBody>
                    <a:bodyPr/>
                    <a:lstStyle/>
                    <a:p>
                      <a:pPr algn="ctr" rtl="0" fontAlgn="t"/>
                      <a:r>
                        <a:rPr lang="en-US" sz="1400" u="none" strike="noStrike">
                          <a:effectLst/>
                        </a:rPr>
                        <a:t>334,170</a:t>
                      </a:r>
                      <a:endParaRPr lang="en-US" sz="1400" b="0" i="0" u="none" strike="noStrike">
                        <a:solidFill>
                          <a:srgbClr val="000000"/>
                        </a:solidFill>
                        <a:effectLst/>
                        <a:latin typeface="Tahoma" panose="020B0604030504040204" pitchFamily="34" charset="0"/>
                      </a:endParaRPr>
                    </a:p>
                  </a:txBody>
                  <a:tcPr marL="7225" marR="7225" marT="7225" marB="0" anchor="ctr"/>
                </a:tc>
                <a:extLst>
                  <a:ext uri="{0D108BD9-81ED-4DB2-BD59-A6C34878D82A}">
                    <a16:rowId xmlns:a16="http://schemas.microsoft.com/office/drawing/2014/main" val="129415235"/>
                  </a:ext>
                </a:extLst>
              </a:tr>
              <a:tr h="259981">
                <a:tc>
                  <a:txBody>
                    <a:bodyPr/>
                    <a:lstStyle/>
                    <a:p>
                      <a:pPr algn="ctr" rtl="0" fontAlgn="t"/>
                      <a:r>
                        <a:rPr lang="en-US" sz="1400" b="1" u="none" strike="noStrike">
                          <a:effectLst/>
                        </a:rPr>
                        <a:t>Clean Claim %</a:t>
                      </a:r>
                      <a:endParaRPr lang="en-US" sz="1400" b="1" i="0" u="none" strike="noStrike">
                        <a:solidFill>
                          <a:srgbClr val="FFFFFF"/>
                        </a:solidFill>
                        <a:effectLst/>
                        <a:latin typeface="Tahoma" panose="020B0604030504040204" pitchFamily="34" charset="0"/>
                      </a:endParaRPr>
                    </a:p>
                  </a:txBody>
                  <a:tcPr marL="7225" marR="7225" marT="7225" marB="0" anchor="ctr">
                    <a:solidFill>
                      <a:schemeClr val="bg2">
                        <a:lumMod val="90000"/>
                      </a:schemeClr>
                    </a:solidFill>
                  </a:tcPr>
                </a:tc>
                <a:tc>
                  <a:txBody>
                    <a:bodyPr/>
                    <a:lstStyle/>
                    <a:p>
                      <a:pPr algn="ctr" rtl="0" fontAlgn="t"/>
                      <a:r>
                        <a:rPr lang="en-US" sz="1400" u="none" strike="noStrike">
                          <a:effectLst/>
                        </a:rPr>
                        <a:t>80</a:t>
                      </a:r>
                      <a:endParaRPr lang="en-US" sz="1400" b="0" i="0" u="none" strike="noStrike">
                        <a:solidFill>
                          <a:srgbClr val="000000"/>
                        </a:solidFill>
                        <a:effectLst/>
                        <a:latin typeface="Tahoma" panose="020B0604030504040204" pitchFamily="34" charset="0"/>
                      </a:endParaRPr>
                    </a:p>
                  </a:txBody>
                  <a:tcPr marL="7225" marR="7225" marT="7225" marB="0" anchor="ctr"/>
                </a:tc>
                <a:tc>
                  <a:txBody>
                    <a:bodyPr/>
                    <a:lstStyle/>
                    <a:p>
                      <a:pPr algn="ctr" rtl="0" fontAlgn="t"/>
                      <a:r>
                        <a:rPr lang="en-US" sz="1400" u="none" strike="noStrike">
                          <a:effectLst/>
                        </a:rPr>
                        <a:t>80</a:t>
                      </a:r>
                      <a:endParaRPr lang="en-US" sz="1400" b="0" i="0" u="none" strike="noStrike">
                        <a:solidFill>
                          <a:srgbClr val="000000"/>
                        </a:solidFill>
                        <a:effectLst/>
                        <a:latin typeface="Tahoma" panose="020B0604030504040204" pitchFamily="34" charset="0"/>
                      </a:endParaRPr>
                    </a:p>
                  </a:txBody>
                  <a:tcPr marL="7225" marR="7225" marT="7225" marB="0" anchor="ctr"/>
                </a:tc>
                <a:tc>
                  <a:txBody>
                    <a:bodyPr/>
                    <a:lstStyle/>
                    <a:p>
                      <a:pPr algn="ctr" rtl="0" fontAlgn="t"/>
                      <a:r>
                        <a:rPr lang="en-US" sz="1400" u="none" strike="noStrike">
                          <a:effectLst/>
                        </a:rPr>
                        <a:t>84</a:t>
                      </a:r>
                      <a:endParaRPr lang="en-US" sz="1400" b="0" i="0" u="none" strike="noStrike">
                        <a:solidFill>
                          <a:srgbClr val="000000"/>
                        </a:solidFill>
                        <a:effectLst/>
                        <a:latin typeface="Tahoma" panose="020B0604030504040204" pitchFamily="34" charset="0"/>
                      </a:endParaRPr>
                    </a:p>
                  </a:txBody>
                  <a:tcPr marL="7225" marR="7225" marT="7225" marB="0" anchor="ctr"/>
                </a:tc>
                <a:tc>
                  <a:txBody>
                    <a:bodyPr/>
                    <a:lstStyle/>
                    <a:p>
                      <a:pPr algn="ctr" rtl="0" fontAlgn="t"/>
                      <a:r>
                        <a:rPr lang="en-US" sz="1400" u="none" strike="noStrike">
                          <a:effectLst/>
                        </a:rPr>
                        <a:t>84</a:t>
                      </a:r>
                      <a:endParaRPr lang="en-US" sz="1400" b="0" i="0" u="none" strike="noStrike">
                        <a:solidFill>
                          <a:srgbClr val="000000"/>
                        </a:solidFill>
                        <a:effectLst/>
                        <a:latin typeface="Tahoma" panose="020B0604030504040204" pitchFamily="34" charset="0"/>
                      </a:endParaRPr>
                    </a:p>
                  </a:txBody>
                  <a:tcPr marL="7225" marR="7225" marT="7225" marB="0" anchor="ctr"/>
                </a:tc>
                <a:tc>
                  <a:txBody>
                    <a:bodyPr/>
                    <a:lstStyle/>
                    <a:p>
                      <a:pPr algn="ctr" rtl="0" fontAlgn="t"/>
                      <a:r>
                        <a:rPr lang="en-US" sz="1400" u="none" strike="noStrike">
                          <a:effectLst/>
                        </a:rPr>
                        <a:t>84</a:t>
                      </a:r>
                      <a:endParaRPr lang="en-US" sz="1400" b="0" i="0" u="none" strike="noStrike">
                        <a:solidFill>
                          <a:srgbClr val="000000"/>
                        </a:solidFill>
                        <a:effectLst/>
                        <a:latin typeface="Tahoma" panose="020B0604030504040204" pitchFamily="34" charset="0"/>
                      </a:endParaRPr>
                    </a:p>
                  </a:txBody>
                  <a:tcPr marL="7225" marR="7225" marT="7225" marB="0" anchor="ctr"/>
                </a:tc>
                <a:tc>
                  <a:txBody>
                    <a:bodyPr/>
                    <a:lstStyle/>
                    <a:p>
                      <a:pPr algn="ctr" rtl="0" fontAlgn="t"/>
                      <a:r>
                        <a:rPr lang="en-US" sz="1400" u="none" strike="noStrike">
                          <a:effectLst/>
                        </a:rPr>
                        <a:t>84</a:t>
                      </a:r>
                      <a:endParaRPr lang="en-US" sz="1400" b="0" i="0" u="none" strike="noStrike">
                        <a:solidFill>
                          <a:srgbClr val="000000"/>
                        </a:solidFill>
                        <a:effectLst/>
                        <a:latin typeface="Tahoma" panose="020B0604030504040204" pitchFamily="34" charset="0"/>
                      </a:endParaRPr>
                    </a:p>
                  </a:txBody>
                  <a:tcPr marL="7225" marR="7225" marT="7225" marB="0" anchor="ctr"/>
                </a:tc>
                <a:tc>
                  <a:txBody>
                    <a:bodyPr/>
                    <a:lstStyle/>
                    <a:p>
                      <a:pPr algn="ctr" rtl="0" fontAlgn="t"/>
                      <a:r>
                        <a:rPr lang="en-US" sz="1400" u="none" strike="noStrike">
                          <a:effectLst/>
                        </a:rPr>
                        <a:t>84</a:t>
                      </a:r>
                      <a:endParaRPr lang="en-US" sz="1400" b="0" i="0" u="none" strike="noStrike">
                        <a:solidFill>
                          <a:srgbClr val="000000"/>
                        </a:solidFill>
                        <a:effectLst/>
                        <a:latin typeface="Tahoma" panose="020B0604030504040204" pitchFamily="34" charset="0"/>
                      </a:endParaRPr>
                    </a:p>
                  </a:txBody>
                  <a:tcPr marL="7225" marR="7225" marT="7225" marB="0" anchor="ctr"/>
                </a:tc>
                <a:tc>
                  <a:txBody>
                    <a:bodyPr/>
                    <a:lstStyle/>
                    <a:p>
                      <a:pPr algn="ctr" rtl="0" fontAlgn="t"/>
                      <a:r>
                        <a:rPr lang="en-US" sz="1400" u="none" strike="noStrike">
                          <a:effectLst/>
                        </a:rPr>
                        <a:t>84</a:t>
                      </a:r>
                      <a:endParaRPr lang="en-US" sz="1400" b="0" i="0" u="none" strike="noStrike">
                        <a:solidFill>
                          <a:srgbClr val="000000"/>
                        </a:solidFill>
                        <a:effectLst/>
                        <a:latin typeface="Tahoma" panose="020B0604030504040204" pitchFamily="34" charset="0"/>
                      </a:endParaRPr>
                    </a:p>
                  </a:txBody>
                  <a:tcPr marL="7225" marR="7225" marT="7225" marB="0" anchor="ctr"/>
                </a:tc>
                <a:tc>
                  <a:txBody>
                    <a:bodyPr/>
                    <a:lstStyle/>
                    <a:p>
                      <a:pPr algn="ctr" rtl="0" fontAlgn="t"/>
                      <a:r>
                        <a:rPr lang="en-US" sz="1400" u="none" strike="noStrike">
                          <a:effectLst/>
                        </a:rPr>
                        <a:t>85</a:t>
                      </a:r>
                      <a:endParaRPr lang="en-US" sz="1400" b="0" i="0" u="none" strike="noStrike">
                        <a:solidFill>
                          <a:srgbClr val="000000"/>
                        </a:solidFill>
                        <a:effectLst/>
                        <a:latin typeface="Tahoma" panose="020B0604030504040204" pitchFamily="34" charset="0"/>
                      </a:endParaRPr>
                    </a:p>
                  </a:txBody>
                  <a:tcPr marL="7225" marR="7225" marT="7225" marB="0" anchor="ctr"/>
                </a:tc>
                <a:tc>
                  <a:txBody>
                    <a:bodyPr/>
                    <a:lstStyle/>
                    <a:p>
                      <a:pPr algn="ctr" rtl="0" fontAlgn="t"/>
                      <a:r>
                        <a:rPr lang="en-US" sz="1400" u="none" strike="noStrike">
                          <a:effectLst/>
                        </a:rPr>
                        <a:t>85</a:t>
                      </a:r>
                      <a:endParaRPr lang="en-US" sz="1400" b="0" i="0" u="none" strike="noStrike">
                        <a:solidFill>
                          <a:srgbClr val="000000"/>
                        </a:solidFill>
                        <a:effectLst/>
                        <a:latin typeface="Tahoma" panose="020B0604030504040204" pitchFamily="34" charset="0"/>
                      </a:endParaRPr>
                    </a:p>
                  </a:txBody>
                  <a:tcPr marL="7225" marR="7225" marT="7225" marB="0" anchor="ctr"/>
                </a:tc>
                <a:tc>
                  <a:txBody>
                    <a:bodyPr/>
                    <a:lstStyle/>
                    <a:p>
                      <a:pPr algn="ctr" rtl="0" fontAlgn="t"/>
                      <a:r>
                        <a:rPr lang="en-US" sz="1400" u="none" strike="noStrike">
                          <a:effectLst/>
                        </a:rPr>
                        <a:t>82</a:t>
                      </a:r>
                      <a:endParaRPr lang="en-US" sz="1400" b="0" i="0" u="none" strike="noStrike">
                        <a:solidFill>
                          <a:srgbClr val="000000"/>
                        </a:solidFill>
                        <a:effectLst/>
                        <a:latin typeface="Tahoma" panose="020B0604030504040204" pitchFamily="34" charset="0"/>
                      </a:endParaRPr>
                    </a:p>
                  </a:txBody>
                  <a:tcPr marL="7225" marR="7225" marT="7225" marB="0" anchor="ctr"/>
                </a:tc>
                <a:tc>
                  <a:txBody>
                    <a:bodyPr/>
                    <a:lstStyle/>
                    <a:p>
                      <a:pPr algn="ctr" rtl="0" fontAlgn="t"/>
                      <a:r>
                        <a:rPr lang="en-US" sz="1400" u="none" strike="noStrike">
                          <a:effectLst/>
                        </a:rPr>
                        <a:t>77</a:t>
                      </a:r>
                      <a:endParaRPr lang="en-US" sz="1400" b="0" i="0" u="none" strike="noStrike">
                        <a:solidFill>
                          <a:srgbClr val="000000"/>
                        </a:solidFill>
                        <a:effectLst/>
                        <a:latin typeface="Tahoma" panose="020B0604030504040204" pitchFamily="34" charset="0"/>
                      </a:endParaRPr>
                    </a:p>
                  </a:txBody>
                  <a:tcPr marL="7225" marR="7225" marT="7225" marB="0" anchor="ctr"/>
                </a:tc>
                <a:tc>
                  <a:txBody>
                    <a:bodyPr/>
                    <a:lstStyle/>
                    <a:p>
                      <a:pPr algn="ctr" rtl="0" fontAlgn="t"/>
                      <a:r>
                        <a:rPr lang="en-US" sz="1400" u="none" strike="noStrike" dirty="0">
                          <a:effectLst/>
                        </a:rPr>
                        <a:t>81</a:t>
                      </a:r>
                      <a:endParaRPr lang="en-US" sz="1400" b="0" i="0" u="none" strike="noStrike" dirty="0">
                        <a:solidFill>
                          <a:srgbClr val="000000"/>
                        </a:solidFill>
                        <a:effectLst/>
                        <a:latin typeface="Tahoma" panose="020B0604030504040204" pitchFamily="34" charset="0"/>
                      </a:endParaRPr>
                    </a:p>
                  </a:txBody>
                  <a:tcPr marL="7225" marR="7225" marT="7225" marB="0" anchor="ctr"/>
                </a:tc>
                <a:extLst>
                  <a:ext uri="{0D108BD9-81ED-4DB2-BD59-A6C34878D82A}">
                    <a16:rowId xmlns:a16="http://schemas.microsoft.com/office/drawing/2014/main" val="578034150"/>
                  </a:ext>
                </a:extLst>
              </a:tr>
            </a:tbl>
          </a:graphicData>
        </a:graphic>
      </p:graphicFrame>
    </p:spTree>
    <p:extLst>
      <p:ext uri="{BB962C8B-B14F-4D97-AF65-F5344CB8AC3E}">
        <p14:creationId xmlns:p14="http://schemas.microsoft.com/office/powerpoint/2010/main" val="21972421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Revenue Cycle</a:t>
            </a:r>
          </a:p>
        </p:txBody>
      </p:sp>
      <p:sp>
        <p:nvSpPr>
          <p:cNvPr id="6" name="Text Placeholder 5"/>
          <p:cNvSpPr>
            <a:spLocks noGrp="1"/>
          </p:cNvSpPr>
          <p:nvPr>
            <p:ph type="body" idx="1"/>
          </p:nvPr>
        </p:nvSpPr>
        <p:spPr/>
        <p:txBody>
          <a:bodyPr/>
          <a:lstStyle/>
          <a:p>
            <a:r>
              <a:rPr lang="en-US" dirty="0"/>
              <a:t>The Who, Snafus, and Best Practices</a:t>
            </a:r>
          </a:p>
        </p:txBody>
      </p:sp>
      <p:sp>
        <p:nvSpPr>
          <p:cNvPr id="3" name="Slide Number Placeholder 2"/>
          <p:cNvSpPr>
            <a:spLocks noGrp="1"/>
          </p:cNvSpPr>
          <p:nvPr>
            <p:ph type="sldNum" sz="quarter" idx="12"/>
          </p:nvPr>
        </p:nvSpPr>
        <p:spPr/>
        <p:txBody>
          <a:bodyPr/>
          <a:lstStyle/>
          <a:p>
            <a:fld id="{89DBC060-E208-494B-B9E1-A435D7A34E8B}" type="slidenum">
              <a:rPr lang="en-US" smtClean="0"/>
              <a:pPr/>
              <a:t>11</a:t>
            </a:fld>
            <a:endParaRPr lang="en-US"/>
          </a:p>
        </p:txBody>
      </p:sp>
    </p:spTree>
    <p:extLst>
      <p:ext uri="{BB962C8B-B14F-4D97-AF65-F5344CB8AC3E}">
        <p14:creationId xmlns:p14="http://schemas.microsoft.com/office/powerpoint/2010/main" val="5804337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solidFill>
            <a:schemeClr val="accent1">
              <a:lumMod val="40000"/>
              <a:lumOff val="60000"/>
            </a:schemeClr>
          </a:solidFill>
          <a:ln w="57150">
            <a:solidFill>
              <a:schemeClr val="accent1"/>
            </a:solidFill>
          </a:ln>
        </p:spPr>
        <p:txBody>
          <a:bodyPr/>
          <a:lstStyle/>
          <a:p>
            <a:pPr algn="ctr"/>
            <a:r>
              <a:rPr lang="en-US" dirty="0"/>
              <a:t>New Jersey Executive Summary </a:t>
            </a:r>
            <a:br>
              <a:rPr lang="en-US" dirty="0"/>
            </a:br>
            <a:r>
              <a:rPr lang="en-US" dirty="0"/>
              <a:t>2024 YTD</a:t>
            </a:r>
          </a:p>
        </p:txBody>
      </p:sp>
      <p:sp>
        <p:nvSpPr>
          <p:cNvPr id="2" name="Content Placeholder 1"/>
          <p:cNvSpPr>
            <a:spLocks noGrp="1"/>
          </p:cNvSpPr>
          <p:nvPr>
            <p:ph idx="1"/>
          </p:nvPr>
        </p:nvSpPr>
        <p:spPr/>
        <p:txBody>
          <a:bodyPr>
            <a:normAutofit fontScale="92500" lnSpcReduction="20000"/>
          </a:bodyPr>
          <a:lstStyle/>
          <a:p>
            <a:r>
              <a:rPr lang="en-US" dirty="0"/>
              <a:t>There are a few difficult payers, the two at the top are United Healthcare and Horizon NJ Health but Clover Health is trying for the top 2</a:t>
            </a:r>
          </a:p>
          <a:p>
            <a:r>
              <a:rPr lang="en-US" dirty="0"/>
              <a:t>Your numbers have improved a but in terms of Days to File, Days to Pay, and denial rate. Horizon Health is still very poor, but some commercial payers and Medicare have improved</a:t>
            </a:r>
          </a:p>
          <a:p>
            <a:r>
              <a:rPr lang="en-US" dirty="0"/>
              <a:t>Some of the denials are easily rectified. One big issue is the use of JZ and/or JW modifiers (or lack thereof)</a:t>
            </a:r>
          </a:p>
          <a:p>
            <a:r>
              <a:rPr lang="en-US" dirty="0"/>
              <a:t>New Jersey like most areas has a high rate of denials for Prior Authorization and requests for data.</a:t>
            </a:r>
          </a:p>
          <a:p>
            <a:r>
              <a:rPr lang="en-US" dirty="0"/>
              <a:t>You have a high rate of Medicare Advantage.  We do not see much Step Therapy retrospectively in your area.  But, much of this activity is going on with payers like AETNA and HUMANA on the front end.</a:t>
            </a:r>
          </a:p>
          <a:p>
            <a:endParaRPr lang="en-US" dirty="0"/>
          </a:p>
        </p:txBody>
      </p:sp>
    </p:spTree>
    <p:extLst>
      <p:ext uri="{BB962C8B-B14F-4D97-AF65-F5344CB8AC3E}">
        <p14:creationId xmlns:p14="http://schemas.microsoft.com/office/powerpoint/2010/main" val="18655400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fill">
            <a:extLst>
              <a:ext uri="{FF2B5EF4-FFF2-40B4-BE49-F238E27FC236}">
                <a16:creationId xmlns:a16="http://schemas.microsoft.com/office/drawing/2014/main" id="{8DF67618-B87B-4195-8E24-3B126F79FF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Color 2">
            <a:extLst>
              <a:ext uri="{FF2B5EF4-FFF2-40B4-BE49-F238E27FC236}">
                <a16:creationId xmlns:a16="http://schemas.microsoft.com/office/drawing/2014/main" id="{64960379-9FF9-400A-A8A8-F5AB633FD3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a:extLst>
              <a:ext uri="{FF2B5EF4-FFF2-40B4-BE49-F238E27FC236}">
                <a16:creationId xmlns:a16="http://schemas.microsoft.com/office/drawing/2014/main" id="{2C491629-AE25-486B-9B22-2CE4EE8F7E4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6218159" cy="6858000"/>
            <a:chOff x="651279" y="598259"/>
            <a:chExt cx="10889442" cy="5680742"/>
          </a:xfrm>
        </p:grpSpPr>
        <p:sp>
          <p:nvSpPr>
            <p:cNvPr id="14" name="Color">
              <a:extLst>
                <a:ext uri="{FF2B5EF4-FFF2-40B4-BE49-F238E27FC236}">
                  <a16:creationId xmlns:a16="http://schemas.microsoft.com/office/drawing/2014/main" id="{590EB173-7DC2-4BE8-BC08-19BC09DBD9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Color">
              <a:extLst>
                <a:ext uri="{FF2B5EF4-FFF2-40B4-BE49-F238E27FC236}">
                  <a16:creationId xmlns:a16="http://schemas.microsoft.com/office/drawing/2014/main" id="{0731E2C9-2CF0-48B4-9CEA-35B2199AF4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18" name="Freeform: Shape 17">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9" name="Freeform: Shape 18">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 name="Freeform: Shape 19">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1" name="Freeform: Shape 20">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2" name="Freeform: Shape 21">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3" name="Freeform: Shape 22">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4" name="Freeform: Shape 23">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a:extLst>
              <a:ext uri="{FF2B5EF4-FFF2-40B4-BE49-F238E27FC236}">
                <a16:creationId xmlns:a16="http://schemas.microsoft.com/office/drawing/2014/main" id="{EFB90CA1-F6DF-E288-9166-FA1A6FC69865}"/>
              </a:ext>
            </a:extLst>
          </p:cNvPr>
          <p:cNvSpPr>
            <a:spLocks noGrp="1"/>
          </p:cNvSpPr>
          <p:nvPr>
            <p:ph type="title"/>
          </p:nvPr>
        </p:nvSpPr>
        <p:spPr>
          <a:xfrm>
            <a:off x="786385" y="841248"/>
            <a:ext cx="5129600" cy="5340097"/>
          </a:xfrm>
        </p:spPr>
        <p:txBody>
          <a:bodyPr anchor="ctr">
            <a:normAutofit/>
          </a:bodyPr>
          <a:lstStyle/>
          <a:p>
            <a:r>
              <a:rPr lang="en-US" sz="4800">
                <a:solidFill>
                  <a:schemeClr val="bg1"/>
                </a:solidFill>
              </a:rPr>
              <a:t>What are the Important Metrics?</a:t>
            </a:r>
          </a:p>
        </p:txBody>
      </p:sp>
      <p:graphicFrame>
        <p:nvGraphicFramePr>
          <p:cNvPr id="12" name="Content Placeholder 2">
            <a:extLst>
              <a:ext uri="{FF2B5EF4-FFF2-40B4-BE49-F238E27FC236}">
                <a16:creationId xmlns:a16="http://schemas.microsoft.com/office/drawing/2014/main" id="{B6747B2C-404C-D52E-2F40-23DBBB34D8C8}"/>
              </a:ext>
            </a:extLst>
          </p:cNvPr>
          <p:cNvGraphicFramePr>
            <a:graphicFrameLocks noGrp="1"/>
          </p:cNvGraphicFramePr>
          <p:nvPr>
            <p:ph idx="1"/>
            <p:extLst>
              <p:ext uri="{D42A27DB-BD31-4B8C-83A1-F6EECF244321}">
                <p14:modId xmlns:p14="http://schemas.microsoft.com/office/powerpoint/2010/main" val="2486285115"/>
              </p:ext>
            </p:extLst>
          </p:nvPr>
        </p:nvGraphicFramePr>
        <p:xfrm>
          <a:off x="6525628" y="529388"/>
          <a:ext cx="4828172" cy="56519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775786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ormAutofit/>
          </a:bodyPr>
          <a:lstStyle/>
          <a:p>
            <a:r>
              <a:rPr lang="en-US" dirty="0"/>
              <a:t>Payer Mix </a:t>
            </a:r>
            <a:r>
              <a:rPr lang="en-US" dirty="0" err="1"/>
              <a:t>focalPoint</a:t>
            </a:r>
            <a:r>
              <a:rPr lang="en-US" dirty="0"/>
              <a:t> Database of U.S. Office Administered Drugs</a:t>
            </a:r>
          </a:p>
        </p:txBody>
      </p:sp>
      <p:sp>
        <p:nvSpPr>
          <p:cNvPr id="3" name="Slide Number Placeholder 2"/>
          <p:cNvSpPr>
            <a:spLocks noGrp="1"/>
          </p:cNvSpPr>
          <p:nvPr>
            <p:ph type="sldNum" sz="quarter" idx="12"/>
          </p:nvPr>
        </p:nvSpPr>
        <p:spPr>
          <a:noFill/>
        </p:spPr>
        <p:txBody>
          <a:bodyPr vert="horz" lIns="91440" tIns="45720" rIns="91440" bIns="45720" rtlCol="0">
            <a:normAutofit/>
          </a:bodyPr>
          <a:lstStyle/>
          <a:p>
            <a:pPr algn="l">
              <a:spcAft>
                <a:spcPts val="600"/>
              </a:spcAft>
              <a:defRPr/>
            </a:pPr>
            <a:fld id="{89DBC060-E208-494B-B9E1-A435D7A34E8B}" type="slidenum">
              <a:rPr lang="en-US">
                <a:latin typeface="Calibri" panose="020F0502020204030204"/>
              </a:rPr>
              <a:pPr algn="l">
                <a:spcAft>
                  <a:spcPts val="600"/>
                </a:spcAft>
                <a:defRPr/>
              </a:pPr>
              <a:t>14</a:t>
            </a:fld>
            <a:endParaRPr lang="en-US">
              <a:latin typeface="Calibri" panose="020F0502020204030204"/>
            </a:endParaRPr>
          </a:p>
        </p:txBody>
      </p:sp>
      <p:graphicFrame>
        <p:nvGraphicFramePr>
          <p:cNvPr id="4" name="Chart 3">
            <a:extLst>
              <a:ext uri="{FF2B5EF4-FFF2-40B4-BE49-F238E27FC236}">
                <a16:creationId xmlns:a16="http://schemas.microsoft.com/office/drawing/2014/main" id="{75ABCB61-B66D-6CCC-BEF8-D3F19628CEBE}"/>
              </a:ext>
            </a:extLst>
          </p:cNvPr>
          <p:cNvGraphicFramePr>
            <a:graphicFrameLocks/>
          </p:cNvGraphicFramePr>
          <p:nvPr>
            <p:extLst>
              <p:ext uri="{D42A27DB-BD31-4B8C-83A1-F6EECF244321}">
                <p14:modId xmlns:p14="http://schemas.microsoft.com/office/powerpoint/2010/main" val="1578482495"/>
              </p:ext>
            </p:extLst>
          </p:nvPr>
        </p:nvGraphicFramePr>
        <p:xfrm>
          <a:off x="676835" y="2547937"/>
          <a:ext cx="5132294" cy="3632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a:extLst>
              <a:ext uri="{FF2B5EF4-FFF2-40B4-BE49-F238E27FC236}">
                <a16:creationId xmlns:a16="http://schemas.microsoft.com/office/drawing/2014/main" id="{75ABCB61-B66D-6CCC-BEF8-D3F19628CEBE}"/>
              </a:ext>
            </a:extLst>
          </p:cNvPr>
          <p:cNvGraphicFramePr>
            <a:graphicFrameLocks/>
          </p:cNvGraphicFramePr>
          <p:nvPr>
            <p:extLst>
              <p:ext uri="{D42A27DB-BD31-4B8C-83A1-F6EECF244321}">
                <p14:modId xmlns:p14="http://schemas.microsoft.com/office/powerpoint/2010/main" val="1422615859"/>
              </p:ext>
            </p:extLst>
          </p:nvPr>
        </p:nvGraphicFramePr>
        <p:xfrm>
          <a:off x="6155766" y="2547937"/>
          <a:ext cx="5468470" cy="355403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a:extLst>
              <a:ext uri="{FF2B5EF4-FFF2-40B4-BE49-F238E27FC236}">
                <a16:creationId xmlns:a16="http://schemas.microsoft.com/office/drawing/2014/main" id="{8D3146BF-50AF-4940-3E5E-713A07958993}"/>
              </a:ext>
            </a:extLst>
          </p:cNvPr>
          <p:cNvGraphicFramePr>
            <a:graphicFrameLocks/>
          </p:cNvGraphicFramePr>
          <p:nvPr>
            <p:extLst>
              <p:ext uri="{D42A27DB-BD31-4B8C-83A1-F6EECF244321}">
                <p14:modId xmlns:p14="http://schemas.microsoft.com/office/powerpoint/2010/main" val="3997845653"/>
              </p:ext>
            </p:extLst>
          </p:nvPr>
        </p:nvGraphicFramePr>
        <p:xfrm>
          <a:off x="903941" y="2385638"/>
          <a:ext cx="5132294" cy="363219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2866555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Color Cover">
            <a:extLst>
              <a:ext uri="{FF2B5EF4-FFF2-40B4-BE49-F238E27FC236}">
                <a16:creationId xmlns:a16="http://schemas.microsoft.com/office/drawing/2014/main" id="{815925C2-A704-4D47-B1C1-3FCA52512E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olor Cover">
            <a:extLst>
              <a:ext uri="{FF2B5EF4-FFF2-40B4-BE49-F238E27FC236}">
                <a16:creationId xmlns:a16="http://schemas.microsoft.com/office/drawing/2014/main" id="{01D4315C-C23C-4FD3-98DF-08C29E2292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5E6B47BC-43FD-4C91-8BFF-B41B99A8A39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6064235" cy="6858000"/>
            <a:chOff x="651279" y="598259"/>
            <a:chExt cx="10889442" cy="5680742"/>
          </a:xfrm>
        </p:grpSpPr>
        <p:sp>
          <p:nvSpPr>
            <p:cNvPr id="27" name="Color">
              <a:extLst>
                <a:ext uri="{FF2B5EF4-FFF2-40B4-BE49-F238E27FC236}">
                  <a16:creationId xmlns:a16="http://schemas.microsoft.com/office/drawing/2014/main" id="{13038185-AC3C-4595-945F-25311424C5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Color">
              <a:extLst>
                <a:ext uri="{FF2B5EF4-FFF2-40B4-BE49-F238E27FC236}">
                  <a16:creationId xmlns:a16="http://schemas.microsoft.com/office/drawing/2014/main" id="{75D51AA0-C095-4650-A361-B294320BFE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9" name="Group 28">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17" name="Freeform: Shape 16">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0" name="Freeform: Shape 29">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1" name="Freeform: Shape 30">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2" name="Freeform: Shape 31">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3" name="Freeform: Shape 32">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4" name="Freeform: Shape 33">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3" name="Freeform: Shape 22">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3" name="Content Placeholder 2">
            <a:extLst>
              <a:ext uri="{FF2B5EF4-FFF2-40B4-BE49-F238E27FC236}">
                <a16:creationId xmlns:a16="http://schemas.microsoft.com/office/drawing/2014/main" id="{EA82D9C8-6B51-89BE-7CCE-1B5C3E60B590}"/>
              </a:ext>
            </a:extLst>
          </p:cNvPr>
          <p:cNvSpPr txBox="1">
            <a:spLocks/>
          </p:cNvSpPr>
          <p:nvPr/>
        </p:nvSpPr>
        <p:spPr>
          <a:xfrm>
            <a:off x="6464410" y="841247"/>
            <a:ext cx="4484536" cy="5340097"/>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sz="1800" dirty="0">
                <a:solidFill>
                  <a:schemeClr val="tx2"/>
                </a:solidFill>
              </a:rPr>
              <a:t>Modern Healthcare (8/8, Hudson , Subscription Publication) reports, “Insurance claim denials continue to be a vexing problem for” physicians and other health care providers, “forcing them to expend more resources to reverse payers’ decisions in an already-inflated cost environment.” Requests for additional information are becoming “a growing burden” for all physicians but “some payer programs are worse than others, according to a report published Thursday by consulting firm Kodiak Solutions.” Insurance payers “initially denied 3.8% of billed charges in the first five months of 2024 requesting more information.” These requests have forced physicians to shoulder “rising administrative costs for staffing and other resources needed...to follow up with patients when a claim or parts of it are denied.” In the first five months of the year, Medicaid and commercial payers issued the highest number of denials at 9.2% and 8.1% respectively, potentially due to “constantly changing Medicaid rules and multistate providers dealing with different rules in different states</a:t>
            </a:r>
          </a:p>
        </p:txBody>
      </p:sp>
      <p:sp>
        <p:nvSpPr>
          <p:cNvPr id="5" name="TextBox 4">
            <a:extLst>
              <a:ext uri="{FF2B5EF4-FFF2-40B4-BE49-F238E27FC236}">
                <a16:creationId xmlns:a16="http://schemas.microsoft.com/office/drawing/2014/main" id="{A6432409-A6CD-66D3-B1AD-24787BC9A75E}"/>
              </a:ext>
            </a:extLst>
          </p:cNvPr>
          <p:cNvSpPr txBox="1"/>
          <p:nvPr/>
        </p:nvSpPr>
        <p:spPr>
          <a:xfrm>
            <a:off x="878541" y="2203019"/>
            <a:ext cx="4345866" cy="1077218"/>
          </a:xfrm>
          <a:prstGeom prst="rect">
            <a:avLst/>
          </a:prstGeom>
          <a:noFill/>
        </p:spPr>
        <p:txBody>
          <a:bodyPr wrap="square" rtlCol="0">
            <a:spAutoFit/>
          </a:bodyPr>
          <a:lstStyle/>
          <a:p>
            <a:r>
              <a:rPr lang="en-US" sz="3200" dirty="0">
                <a:solidFill>
                  <a:schemeClr val="bg1"/>
                </a:solidFill>
              </a:rPr>
              <a:t>Why are Short Term Denials/Delays an Issue?</a:t>
            </a:r>
          </a:p>
        </p:txBody>
      </p:sp>
    </p:spTree>
    <p:extLst>
      <p:ext uri="{BB962C8B-B14F-4D97-AF65-F5344CB8AC3E}">
        <p14:creationId xmlns:p14="http://schemas.microsoft.com/office/powerpoint/2010/main" val="38326860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FB84B73-6E03-3FE0-2340-8F92A837822D}"/>
              </a:ext>
            </a:extLst>
          </p:cNvPr>
          <p:cNvSpPr>
            <a:spLocks noGrp="1"/>
          </p:cNvSpPr>
          <p:nvPr>
            <p:ph type="title"/>
          </p:nvPr>
        </p:nvSpPr>
        <p:spPr>
          <a:xfrm>
            <a:off x="505898" y="210351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2600" kern="1200" dirty="0">
                <a:solidFill>
                  <a:srgbClr val="FFFFFF"/>
                </a:solidFill>
                <a:latin typeface="+mj-lt"/>
                <a:ea typeface="+mj-ea"/>
                <a:cs typeface="+mj-cs"/>
              </a:rPr>
              <a:t>Top Reasons for Denial New Jersey</a:t>
            </a:r>
            <a:br>
              <a:rPr lang="en-US" sz="2600" kern="1200" dirty="0">
                <a:solidFill>
                  <a:srgbClr val="FFFFFF"/>
                </a:solidFill>
                <a:latin typeface="+mj-lt"/>
                <a:ea typeface="+mj-ea"/>
                <a:cs typeface="+mj-cs"/>
              </a:rPr>
            </a:br>
            <a:r>
              <a:rPr lang="en-US" sz="2600" kern="1200" dirty="0">
                <a:solidFill>
                  <a:srgbClr val="FFFFFF"/>
                </a:solidFill>
                <a:latin typeface="+mj-lt"/>
                <a:ea typeface="+mj-ea"/>
                <a:cs typeface="+mj-cs"/>
              </a:rPr>
              <a:t>10/24-2/25 YTD</a:t>
            </a:r>
          </a:p>
        </p:txBody>
      </p:sp>
      <p:graphicFrame>
        <p:nvGraphicFramePr>
          <p:cNvPr id="5" name="Content Placeholder 4">
            <a:extLst>
              <a:ext uri="{FF2B5EF4-FFF2-40B4-BE49-F238E27FC236}">
                <a16:creationId xmlns:a16="http://schemas.microsoft.com/office/drawing/2014/main" id="{0A9F6DA7-5AD7-827B-16F0-2924E88BCA62}"/>
              </a:ext>
            </a:extLst>
          </p:cNvPr>
          <p:cNvGraphicFramePr>
            <a:graphicFrameLocks noGrp="1"/>
          </p:cNvGraphicFramePr>
          <p:nvPr>
            <p:ph idx="1"/>
            <p:extLst>
              <p:ext uri="{D42A27DB-BD31-4B8C-83A1-F6EECF244321}">
                <p14:modId xmlns:p14="http://schemas.microsoft.com/office/powerpoint/2010/main" val="2148092171"/>
              </p:ext>
            </p:extLst>
          </p:nvPr>
        </p:nvGraphicFramePr>
        <p:xfrm>
          <a:off x="3436671" y="0"/>
          <a:ext cx="8115250" cy="6956323"/>
        </p:xfrm>
        <a:graphic>
          <a:graphicData uri="http://schemas.openxmlformats.org/drawingml/2006/table">
            <a:tbl>
              <a:tblPr/>
              <a:tblGrid>
                <a:gridCol w="4109577">
                  <a:extLst>
                    <a:ext uri="{9D8B030D-6E8A-4147-A177-3AD203B41FA5}">
                      <a16:colId xmlns:a16="http://schemas.microsoft.com/office/drawing/2014/main" val="1481817619"/>
                    </a:ext>
                  </a:extLst>
                </a:gridCol>
                <a:gridCol w="863969">
                  <a:extLst>
                    <a:ext uri="{9D8B030D-6E8A-4147-A177-3AD203B41FA5}">
                      <a16:colId xmlns:a16="http://schemas.microsoft.com/office/drawing/2014/main" val="4209903423"/>
                    </a:ext>
                  </a:extLst>
                </a:gridCol>
                <a:gridCol w="811607">
                  <a:extLst>
                    <a:ext uri="{9D8B030D-6E8A-4147-A177-3AD203B41FA5}">
                      <a16:colId xmlns:a16="http://schemas.microsoft.com/office/drawing/2014/main" val="1974755748"/>
                    </a:ext>
                  </a:extLst>
                </a:gridCol>
                <a:gridCol w="2330097">
                  <a:extLst>
                    <a:ext uri="{9D8B030D-6E8A-4147-A177-3AD203B41FA5}">
                      <a16:colId xmlns:a16="http://schemas.microsoft.com/office/drawing/2014/main" val="2143602895"/>
                    </a:ext>
                  </a:extLst>
                </a:gridCol>
              </a:tblGrid>
              <a:tr h="243472">
                <a:tc>
                  <a:txBody>
                    <a:bodyPr/>
                    <a:lstStyle/>
                    <a:p>
                      <a:pPr algn="ctr" fontAlgn="ctr"/>
                      <a:r>
                        <a:rPr lang="en-US" sz="1000" b="1" i="0" u="none" strike="noStrike">
                          <a:solidFill>
                            <a:srgbClr val="000000"/>
                          </a:solidFill>
                          <a:effectLst/>
                          <a:latin typeface="Arial" panose="020B0604020202020204" pitchFamily="34" charset="0"/>
                        </a:rPr>
                        <a:t>Definition</a:t>
                      </a:r>
                    </a:p>
                  </a:txBody>
                  <a:tcPr marL="4125" marR="4125" marT="4125"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noFill/>
                  </a:tcPr>
                </a:tc>
                <a:tc>
                  <a:txBody>
                    <a:bodyPr/>
                    <a:lstStyle/>
                    <a:p>
                      <a:pPr algn="ctr" fontAlgn="ctr"/>
                      <a:r>
                        <a:rPr lang="en-US" sz="1000" b="1" i="0" u="none" strike="noStrike">
                          <a:solidFill>
                            <a:srgbClr val="000000"/>
                          </a:solidFill>
                          <a:effectLst/>
                          <a:latin typeface="Arial" panose="020B0604020202020204" pitchFamily="34" charset="0"/>
                        </a:rPr>
                        <a:t>Reason Code</a:t>
                      </a:r>
                    </a:p>
                  </a:txBody>
                  <a:tcPr marL="4125" marR="4125" marT="4125"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noFill/>
                  </a:tcPr>
                </a:tc>
                <a:tc>
                  <a:txBody>
                    <a:bodyPr/>
                    <a:lstStyle/>
                    <a:p>
                      <a:pPr algn="ctr" fontAlgn="ctr"/>
                      <a:r>
                        <a:rPr lang="en-US" sz="1000" b="1" i="0" u="none" strike="noStrike">
                          <a:solidFill>
                            <a:srgbClr val="000000"/>
                          </a:solidFill>
                          <a:effectLst/>
                          <a:latin typeface="Arial" panose="020B0604020202020204" pitchFamily="34" charset="0"/>
                        </a:rPr>
                        <a:t>True Denials</a:t>
                      </a:r>
                    </a:p>
                  </a:txBody>
                  <a:tcPr marL="4125" marR="4125" marT="4125"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noFill/>
                  </a:tcPr>
                </a:tc>
                <a:tc>
                  <a:txBody>
                    <a:bodyPr/>
                    <a:lstStyle/>
                    <a:p>
                      <a:pPr algn="ctr" fontAlgn="ctr"/>
                      <a:r>
                        <a:rPr lang="en-US" sz="1000" b="1" i="0" u="none" strike="noStrike">
                          <a:solidFill>
                            <a:srgbClr val="000000"/>
                          </a:solidFill>
                          <a:effectLst/>
                          <a:latin typeface="Arial" panose="020B0604020202020204" pitchFamily="34" charset="0"/>
                        </a:rPr>
                        <a:t>% of Total True Denials along Reason Code</a:t>
                      </a:r>
                    </a:p>
                  </a:txBody>
                  <a:tcPr marL="4125" marR="4125" marT="4125"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noFill/>
                  </a:tcPr>
                </a:tc>
                <a:extLst>
                  <a:ext uri="{0D108BD9-81ED-4DB2-BD59-A6C34878D82A}">
                    <a16:rowId xmlns:a16="http://schemas.microsoft.com/office/drawing/2014/main" val="3142374275"/>
                  </a:ext>
                </a:extLst>
              </a:tr>
              <a:tr h="345985">
                <a:tc>
                  <a:txBody>
                    <a:bodyPr/>
                    <a:lstStyle/>
                    <a:p>
                      <a:pPr algn="ctr" fontAlgn="ctr"/>
                      <a:r>
                        <a:rPr lang="en-US" sz="1000" b="0" i="0" u="none" strike="noStrike" dirty="0">
                          <a:solidFill>
                            <a:srgbClr val="000000"/>
                          </a:solidFill>
                          <a:effectLst/>
                          <a:highlight>
                            <a:srgbClr val="FFFF00"/>
                          </a:highlight>
                          <a:latin typeface="Arial" panose="020B0604020202020204" pitchFamily="34" charset="0"/>
                        </a:rPr>
                        <a:t>Claim/service lacks information or has submission/billing error(s) which is needed for adjudication.. At least one Remark Code must be provided</a:t>
                      </a:r>
                    </a:p>
                  </a:txBody>
                  <a:tcPr marL="4125" marR="4125" marT="4125"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solidFill>
                      <a:srgbClr val="DAF2D0"/>
                    </a:solidFill>
                  </a:tcPr>
                </a:tc>
                <a:tc>
                  <a:txBody>
                    <a:bodyPr/>
                    <a:lstStyle/>
                    <a:p>
                      <a:pPr algn="ctr" fontAlgn="ctr"/>
                      <a:r>
                        <a:rPr lang="en-US" sz="1000" b="0" i="0" u="none" strike="noStrike" dirty="0">
                          <a:solidFill>
                            <a:srgbClr val="000000"/>
                          </a:solidFill>
                          <a:effectLst/>
                          <a:highlight>
                            <a:srgbClr val="FFFF00"/>
                          </a:highlight>
                          <a:latin typeface="Arial" panose="020B0604020202020204" pitchFamily="34" charset="0"/>
                        </a:rPr>
                        <a:t>16</a:t>
                      </a:r>
                    </a:p>
                  </a:txBody>
                  <a:tcPr marL="4125" marR="4125" marT="4125"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solidFill>
                      <a:srgbClr val="DAF2D0"/>
                    </a:solidFill>
                  </a:tcPr>
                </a:tc>
                <a:tc>
                  <a:txBody>
                    <a:bodyPr/>
                    <a:lstStyle/>
                    <a:p>
                      <a:pPr algn="ctr" fontAlgn="ctr"/>
                      <a:r>
                        <a:rPr lang="en-US" sz="1000" b="0" i="0" u="none" strike="noStrike" dirty="0">
                          <a:solidFill>
                            <a:srgbClr val="000000"/>
                          </a:solidFill>
                          <a:effectLst/>
                          <a:highlight>
                            <a:srgbClr val="FFFF00"/>
                          </a:highlight>
                          <a:latin typeface="Arial" panose="020B0604020202020204" pitchFamily="34" charset="0"/>
                        </a:rPr>
                        <a:t>7,657</a:t>
                      </a:r>
                    </a:p>
                  </a:txBody>
                  <a:tcPr marL="4125" marR="4125" marT="4125"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solidFill>
                      <a:srgbClr val="DAF2D0"/>
                    </a:solidFill>
                  </a:tcPr>
                </a:tc>
                <a:tc>
                  <a:txBody>
                    <a:bodyPr/>
                    <a:lstStyle/>
                    <a:p>
                      <a:pPr algn="ctr" fontAlgn="ctr"/>
                      <a:r>
                        <a:rPr lang="en-US" sz="1000" b="0" i="0" u="none" strike="noStrike" dirty="0">
                          <a:solidFill>
                            <a:srgbClr val="000000"/>
                          </a:solidFill>
                          <a:effectLst/>
                          <a:highlight>
                            <a:srgbClr val="FFFF00"/>
                          </a:highlight>
                          <a:latin typeface="Arial" panose="020B0604020202020204" pitchFamily="34" charset="0"/>
                        </a:rPr>
                        <a:t>30%</a:t>
                      </a:r>
                    </a:p>
                  </a:txBody>
                  <a:tcPr marL="4125" marR="4125" marT="4125"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solidFill>
                      <a:srgbClr val="DAF2D0"/>
                    </a:solidFill>
                  </a:tcPr>
                </a:tc>
                <a:extLst>
                  <a:ext uri="{0D108BD9-81ED-4DB2-BD59-A6C34878D82A}">
                    <a16:rowId xmlns:a16="http://schemas.microsoft.com/office/drawing/2014/main" val="420143490"/>
                  </a:ext>
                </a:extLst>
              </a:tr>
              <a:tr h="243472">
                <a:tc>
                  <a:txBody>
                    <a:bodyPr/>
                    <a:lstStyle/>
                    <a:p>
                      <a:pPr algn="ctr" fontAlgn="ctr"/>
                      <a:r>
                        <a:rPr lang="en-US" sz="1000" b="0" i="0" u="none" strike="noStrike">
                          <a:solidFill>
                            <a:srgbClr val="000000"/>
                          </a:solidFill>
                          <a:effectLst/>
                          <a:latin typeface="Arial" panose="020B0604020202020204" pitchFamily="34" charset="0"/>
                        </a:rPr>
                        <a:t>The time limit for filing has expired.</a:t>
                      </a:r>
                    </a:p>
                  </a:txBody>
                  <a:tcPr marL="4125" marR="4125" marT="4125"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noFill/>
                  </a:tcPr>
                </a:tc>
                <a:tc>
                  <a:txBody>
                    <a:bodyPr/>
                    <a:lstStyle/>
                    <a:p>
                      <a:pPr algn="ctr" fontAlgn="ctr"/>
                      <a:r>
                        <a:rPr lang="en-US" sz="1000" b="0" i="0" u="none" strike="noStrike">
                          <a:solidFill>
                            <a:srgbClr val="000000"/>
                          </a:solidFill>
                          <a:effectLst/>
                          <a:latin typeface="Arial" panose="020B0604020202020204" pitchFamily="34" charset="0"/>
                        </a:rPr>
                        <a:t>29</a:t>
                      </a:r>
                    </a:p>
                  </a:txBody>
                  <a:tcPr marL="4125" marR="4125" marT="4125"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noFill/>
                  </a:tcPr>
                </a:tc>
                <a:tc>
                  <a:txBody>
                    <a:bodyPr/>
                    <a:lstStyle/>
                    <a:p>
                      <a:pPr algn="ctr" fontAlgn="ctr"/>
                      <a:r>
                        <a:rPr lang="en-US" sz="1000" b="0" i="0" u="none" strike="noStrike">
                          <a:solidFill>
                            <a:srgbClr val="000000"/>
                          </a:solidFill>
                          <a:effectLst/>
                          <a:latin typeface="Arial" panose="020B0604020202020204" pitchFamily="34" charset="0"/>
                        </a:rPr>
                        <a:t>1,967</a:t>
                      </a:r>
                    </a:p>
                  </a:txBody>
                  <a:tcPr marL="4125" marR="4125" marT="4125"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noFill/>
                  </a:tcPr>
                </a:tc>
                <a:tc>
                  <a:txBody>
                    <a:bodyPr/>
                    <a:lstStyle/>
                    <a:p>
                      <a:pPr algn="ctr" fontAlgn="ctr"/>
                      <a:r>
                        <a:rPr lang="en-US" sz="1000" b="0" i="0" u="none" strike="noStrike" dirty="0">
                          <a:solidFill>
                            <a:srgbClr val="000000"/>
                          </a:solidFill>
                          <a:effectLst/>
                          <a:latin typeface="Arial" panose="020B0604020202020204" pitchFamily="34" charset="0"/>
                        </a:rPr>
                        <a:t>8%</a:t>
                      </a:r>
                    </a:p>
                  </a:txBody>
                  <a:tcPr marL="4125" marR="4125" marT="4125"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noFill/>
                  </a:tcPr>
                </a:tc>
                <a:extLst>
                  <a:ext uri="{0D108BD9-81ED-4DB2-BD59-A6C34878D82A}">
                    <a16:rowId xmlns:a16="http://schemas.microsoft.com/office/drawing/2014/main" val="1358287117"/>
                  </a:ext>
                </a:extLst>
              </a:tr>
              <a:tr h="345985">
                <a:tc>
                  <a:txBody>
                    <a:bodyPr/>
                    <a:lstStyle/>
                    <a:p>
                      <a:pPr algn="ctr" fontAlgn="ctr"/>
                      <a:r>
                        <a:rPr lang="en-US" sz="1000" b="0" i="0" u="none" strike="noStrike" dirty="0">
                          <a:solidFill>
                            <a:srgbClr val="000000"/>
                          </a:solidFill>
                          <a:effectLst/>
                          <a:highlight>
                            <a:srgbClr val="FFFF00"/>
                          </a:highlight>
                          <a:latin typeface="Arial" panose="020B0604020202020204" pitchFamily="34" charset="0"/>
                        </a:rPr>
                        <a:t>Prior processing information appears incorrect. At least one Remark Code must be provided</a:t>
                      </a:r>
                    </a:p>
                  </a:txBody>
                  <a:tcPr marL="4125" marR="4125" marT="4125"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solidFill>
                      <a:srgbClr val="DAF2D0"/>
                    </a:solidFill>
                  </a:tcPr>
                </a:tc>
                <a:tc>
                  <a:txBody>
                    <a:bodyPr/>
                    <a:lstStyle/>
                    <a:p>
                      <a:pPr algn="ctr" fontAlgn="ctr"/>
                      <a:r>
                        <a:rPr lang="en-US" sz="1000" b="0" i="0" u="none" strike="noStrike" dirty="0">
                          <a:solidFill>
                            <a:srgbClr val="000000"/>
                          </a:solidFill>
                          <a:effectLst/>
                          <a:highlight>
                            <a:srgbClr val="FFFF00"/>
                          </a:highlight>
                          <a:latin typeface="Arial" panose="020B0604020202020204" pitchFamily="34" charset="0"/>
                        </a:rPr>
                        <a:t>129</a:t>
                      </a:r>
                    </a:p>
                  </a:txBody>
                  <a:tcPr marL="4125" marR="4125" marT="4125"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solidFill>
                      <a:srgbClr val="DAF2D0"/>
                    </a:solidFill>
                  </a:tcPr>
                </a:tc>
                <a:tc>
                  <a:txBody>
                    <a:bodyPr/>
                    <a:lstStyle/>
                    <a:p>
                      <a:pPr algn="ctr" fontAlgn="ctr"/>
                      <a:r>
                        <a:rPr lang="en-US" sz="1000" b="0" i="0" u="none" strike="noStrike" dirty="0">
                          <a:solidFill>
                            <a:srgbClr val="000000"/>
                          </a:solidFill>
                          <a:effectLst/>
                          <a:highlight>
                            <a:srgbClr val="FFFF00"/>
                          </a:highlight>
                          <a:latin typeface="Arial" panose="020B0604020202020204" pitchFamily="34" charset="0"/>
                        </a:rPr>
                        <a:t>1,927</a:t>
                      </a:r>
                    </a:p>
                  </a:txBody>
                  <a:tcPr marL="4125" marR="4125" marT="4125"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solidFill>
                      <a:srgbClr val="DAF2D0"/>
                    </a:solidFill>
                  </a:tcPr>
                </a:tc>
                <a:tc>
                  <a:txBody>
                    <a:bodyPr/>
                    <a:lstStyle/>
                    <a:p>
                      <a:pPr algn="ctr" fontAlgn="ctr"/>
                      <a:r>
                        <a:rPr lang="en-US" sz="1000" b="0" i="0" u="none" strike="noStrike" dirty="0">
                          <a:solidFill>
                            <a:srgbClr val="000000"/>
                          </a:solidFill>
                          <a:effectLst/>
                          <a:highlight>
                            <a:srgbClr val="FFFF00"/>
                          </a:highlight>
                          <a:latin typeface="Arial" panose="020B0604020202020204" pitchFamily="34" charset="0"/>
                        </a:rPr>
                        <a:t>8%</a:t>
                      </a:r>
                    </a:p>
                  </a:txBody>
                  <a:tcPr marL="4125" marR="4125" marT="4125"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solidFill>
                      <a:srgbClr val="DAF2D0"/>
                    </a:solidFill>
                  </a:tcPr>
                </a:tc>
                <a:extLst>
                  <a:ext uri="{0D108BD9-81ED-4DB2-BD59-A6C34878D82A}">
                    <a16:rowId xmlns:a16="http://schemas.microsoft.com/office/drawing/2014/main" val="1646326634"/>
                  </a:ext>
                </a:extLst>
              </a:tr>
              <a:tr h="243472">
                <a:tc>
                  <a:txBody>
                    <a:bodyPr/>
                    <a:lstStyle/>
                    <a:p>
                      <a:pPr algn="ctr" fontAlgn="ctr"/>
                      <a:r>
                        <a:rPr lang="en-US" sz="1000" b="0" i="0" u="none" strike="noStrike" dirty="0">
                          <a:solidFill>
                            <a:srgbClr val="000000"/>
                          </a:solidFill>
                          <a:effectLst/>
                          <a:highlight>
                            <a:srgbClr val="FFFF00"/>
                          </a:highlight>
                          <a:latin typeface="Arial" panose="020B0604020202020204" pitchFamily="34" charset="0"/>
                        </a:rPr>
                        <a:t>Precertification/authorization/notification absent.</a:t>
                      </a:r>
                    </a:p>
                  </a:txBody>
                  <a:tcPr marL="4125" marR="4125" marT="4125"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noFill/>
                  </a:tcPr>
                </a:tc>
                <a:tc>
                  <a:txBody>
                    <a:bodyPr/>
                    <a:lstStyle/>
                    <a:p>
                      <a:pPr algn="ctr" fontAlgn="ctr"/>
                      <a:r>
                        <a:rPr lang="en-US" sz="1000" b="0" i="0" u="none" strike="noStrike" dirty="0">
                          <a:solidFill>
                            <a:srgbClr val="000000"/>
                          </a:solidFill>
                          <a:effectLst/>
                          <a:highlight>
                            <a:srgbClr val="FFFF00"/>
                          </a:highlight>
                          <a:latin typeface="Arial" panose="020B0604020202020204" pitchFamily="34" charset="0"/>
                        </a:rPr>
                        <a:t>197</a:t>
                      </a:r>
                    </a:p>
                  </a:txBody>
                  <a:tcPr marL="4125" marR="4125" marT="4125"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noFill/>
                  </a:tcPr>
                </a:tc>
                <a:tc>
                  <a:txBody>
                    <a:bodyPr/>
                    <a:lstStyle/>
                    <a:p>
                      <a:pPr algn="ctr" fontAlgn="ctr"/>
                      <a:r>
                        <a:rPr lang="en-US" sz="1000" b="0" i="0" u="none" strike="noStrike" dirty="0">
                          <a:solidFill>
                            <a:srgbClr val="000000"/>
                          </a:solidFill>
                          <a:effectLst/>
                          <a:highlight>
                            <a:srgbClr val="FFFF00"/>
                          </a:highlight>
                          <a:latin typeface="Arial" panose="020B0604020202020204" pitchFamily="34" charset="0"/>
                        </a:rPr>
                        <a:t>1,711</a:t>
                      </a:r>
                    </a:p>
                  </a:txBody>
                  <a:tcPr marL="4125" marR="4125" marT="4125"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noFill/>
                  </a:tcPr>
                </a:tc>
                <a:tc>
                  <a:txBody>
                    <a:bodyPr/>
                    <a:lstStyle/>
                    <a:p>
                      <a:pPr algn="ctr" fontAlgn="ctr"/>
                      <a:r>
                        <a:rPr lang="en-US" sz="1000" b="0" i="0" u="none" strike="noStrike" dirty="0">
                          <a:solidFill>
                            <a:srgbClr val="000000"/>
                          </a:solidFill>
                          <a:effectLst/>
                          <a:highlight>
                            <a:srgbClr val="FFFF00"/>
                          </a:highlight>
                          <a:latin typeface="Arial" panose="020B0604020202020204" pitchFamily="34" charset="0"/>
                        </a:rPr>
                        <a:t>7%</a:t>
                      </a:r>
                    </a:p>
                  </a:txBody>
                  <a:tcPr marL="4125" marR="4125" marT="4125"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noFill/>
                  </a:tcPr>
                </a:tc>
                <a:extLst>
                  <a:ext uri="{0D108BD9-81ED-4DB2-BD59-A6C34878D82A}">
                    <a16:rowId xmlns:a16="http://schemas.microsoft.com/office/drawing/2014/main" val="2514443403"/>
                  </a:ext>
                </a:extLst>
              </a:tr>
              <a:tr h="243472">
                <a:tc>
                  <a:txBody>
                    <a:bodyPr/>
                    <a:lstStyle/>
                    <a:p>
                      <a:pPr algn="ctr" fontAlgn="ctr"/>
                      <a:r>
                        <a:rPr lang="en-US" sz="1000" b="0" i="0" u="none" strike="noStrike">
                          <a:solidFill>
                            <a:srgbClr val="000000"/>
                          </a:solidFill>
                          <a:effectLst/>
                          <a:latin typeface="Arial" panose="020B0604020202020204" pitchFamily="34" charset="0"/>
                        </a:rPr>
                        <a:t>The rendering provider is not eligible to perform the service billed. </a:t>
                      </a:r>
                    </a:p>
                  </a:txBody>
                  <a:tcPr marL="4125" marR="4125" marT="4125"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solidFill>
                      <a:srgbClr val="DAF2D0"/>
                    </a:solidFill>
                  </a:tcPr>
                </a:tc>
                <a:tc>
                  <a:txBody>
                    <a:bodyPr/>
                    <a:lstStyle/>
                    <a:p>
                      <a:pPr algn="ctr" fontAlgn="ctr"/>
                      <a:r>
                        <a:rPr lang="en-US" sz="1000" b="0" i="0" u="none" strike="noStrike">
                          <a:solidFill>
                            <a:srgbClr val="000000"/>
                          </a:solidFill>
                          <a:effectLst/>
                          <a:latin typeface="Arial" panose="020B0604020202020204" pitchFamily="34" charset="0"/>
                        </a:rPr>
                        <a:t>185</a:t>
                      </a:r>
                    </a:p>
                  </a:txBody>
                  <a:tcPr marL="4125" marR="4125" marT="4125"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solidFill>
                      <a:srgbClr val="DAF2D0"/>
                    </a:solidFill>
                  </a:tcPr>
                </a:tc>
                <a:tc>
                  <a:txBody>
                    <a:bodyPr/>
                    <a:lstStyle/>
                    <a:p>
                      <a:pPr algn="ctr" fontAlgn="ctr"/>
                      <a:r>
                        <a:rPr lang="en-US" sz="1000" b="0" i="0" u="none" strike="noStrike">
                          <a:solidFill>
                            <a:srgbClr val="000000"/>
                          </a:solidFill>
                          <a:effectLst/>
                          <a:latin typeface="Arial" panose="020B0604020202020204" pitchFamily="34" charset="0"/>
                        </a:rPr>
                        <a:t>1,136</a:t>
                      </a:r>
                    </a:p>
                  </a:txBody>
                  <a:tcPr marL="4125" marR="4125" marT="4125"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solidFill>
                      <a:srgbClr val="DAF2D0"/>
                    </a:solidFill>
                  </a:tcPr>
                </a:tc>
                <a:tc>
                  <a:txBody>
                    <a:bodyPr/>
                    <a:lstStyle/>
                    <a:p>
                      <a:pPr algn="ctr" fontAlgn="ctr"/>
                      <a:r>
                        <a:rPr lang="en-US" sz="1000" b="0" i="0" u="none" strike="noStrike">
                          <a:solidFill>
                            <a:srgbClr val="000000"/>
                          </a:solidFill>
                          <a:effectLst/>
                          <a:latin typeface="Arial" panose="020B0604020202020204" pitchFamily="34" charset="0"/>
                        </a:rPr>
                        <a:t>4%</a:t>
                      </a:r>
                    </a:p>
                  </a:txBody>
                  <a:tcPr marL="4125" marR="4125" marT="4125"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solidFill>
                      <a:srgbClr val="DAF2D0"/>
                    </a:solidFill>
                  </a:tcPr>
                </a:tc>
                <a:extLst>
                  <a:ext uri="{0D108BD9-81ED-4DB2-BD59-A6C34878D82A}">
                    <a16:rowId xmlns:a16="http://schemas.microsoft.com/office/drawing/2014/main" val="3760616720"/>
                  </a:ext>
                </a:extLst>
              </a:tr>
              <a:tr h="243472">
                <a:tc>
                  <a:txBody>
                    <a:bodyPr/>
                    <a:lstStyle/>
                    <a:p>
                      <a:pPr algn="ctr" fontAlgn="ctr"/>
                      <a:r>
                        <a:rPr lang="en-US" sz="1000" b="0" i="0" u="none" strike="noStrike" dirty="0">
                          <a:solidFill>
                            <a:srgbClr val="000000"/>
                          </a:solidFill>
                          <a:effectLst/>
                          <a:highlight>
                            <a:srgbClr val="FFFF00"/>
                          </a:highlight>
                          <a:latin typeface="Arial" panose="020B0604020202020204" pitchFamily="34" charset="0"/>
                        </a:rPr>
                        <a:t>Non-covered charge(s). At least one Remark Code must be provided </a:t>
                      </a:r>
                    </a:p>
                  </a:txBody>
                  <a:tcPr marL="4125" marR="4125" marT="4125"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noFill/>
                  </a:tcPr>
                </a:tc>
                <a:tc>
                  <a:txBody>
                    <a:bodyPr/>
                    <a:lstStyle/>
                    <a:p>
                      <a:pPr algn="ctr" fontAlgn="ctr"/>
                      <a:r>
                        <a:rPr lang="en-US" sz="1000" b="0" i="0" u="none" strike="noStrike" dirty="0">
                          <a:solidFill>
                            <a:srgbClr val="000000"/>
                          </a:solidFill>
                          <a:effectLst/>
                          <a:highlight>
                            <a:srgbClr val="FFFF00"/>
                          </a:highlight>
                          <a:latin typeface="Arial" panose="020B0604020202020204" pitchFamily="34" charset="0"/>
                        </a:rPr>
                        <a:t>96</a:t>
                      </a:r>
                    </a:p>
                  </a:txBody>
                  <a:tcPr marL="4125" marR="4125" marT="4125"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noFill/>
                  </a:tcPr>
                </a:tc>
                <a:tc>
                  <a:txBody>
                    <a:bodyPr/>
                    <a:lstStyle/>
                    <a:p>
                      <a:pPr algn="ctr" fontAlgn="ctr"/>
                      <a:r>
                        <a:rPr lang="en-US" sz="1000" b="0" i="0" u="none" strike="noStrike" dirty="0">
                          <a:solidFill>
                            <a:srgbClr val="000000"/>
                          </a:solidFill>
                          <a:effectLst/>
                          <a:highlight>
                            <a:srgbClr val="FFFF00"/>
                          </a:highlight>
                          <a:latin typeface="Arial" panose="020B0604020202020204" pitchFamily="34" charset="0"/>
                        </a:rPr>
                        <a:t>1,089</a:t>
                      </a:r>
                    </a:p>
                  </a:txBody>
                  <a:tcPr marL="4125" marR="4125" marT="4125"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noFill/>
                  </a:tcPr>
                </a:tc>
                <a:tc>
                  <a:txBody>
                    <a:bodyPr/>
                    <a:lstStyle/>
                    <a:p>
                      <a:pPr algn="ctr" fontAlgn="ctr"/>
                      <a:r>
                        <a:rPr lang="en-US" sz="1000" b="0" i="0" u="none" strike="noStrike" dirty="0">
                          <a:solidFill>
                            <a:srgbClr val="000000"/>
                          </a:solidFill>
                          <a:effectLst/>
                          <a:highlight>
                            <a:srgbClr val="FFFF00"/>
                          </a:highlight>
                          <a:latin typeface="Arial" panose="020B0604020202020204" pitchFamily="34" charset="0"/>
                        </a:rPr>
                        <a:t>4%</a:t>
                      </a:r>
                    </a:p>
                  </a:txBody>
                  <a:tcPr marL="4125" marR="4125" marT="4125"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noFill/>
                  </a:tcPr>
                </a:tc>
                <a:extLst>
                  <a:ext uri="{0D108BD9-81ED-4DB2-BD59-A6C34878D82A}">
                    <a16:rowId xmlns:a16="http://schemas.microsoft.com/office/drawing/2014/main" val="3586053767"/>
                  </a:ext>
                </a:extLst>
              </a:tr>
              <a:tr h="345985">
                <a:tc>
                  <a:txBody>
                    <a:bodyPr/>
                    <a:lstStyle/>
                    <a:p>
                      <a:pPr algn="ctr" fontAlgn="ctr"/>
                      <a:r>
                        <a:rPr lang="en-US" sz="1000" b="0" i="0" u="none" strike="noStrike">
                          <a:solidFill>
                            <a:srgbClr val="000000"/>
                          </a:solidFill>
                          <a:effectLst/>
                          <a:latin typeface="Arial" panose="020B0604020202020204" pitchFamily="34" charset="0"/>
                        </a:rPr>
                        <a:t>An attachment/other documentation is required to adjudicate this claim/service. At least one Remark Code must be provided </a:t>
                      </a:r>
                    </a:p>
                  </a:txBody>
                  <a:tcPr marL="4125" marR="4125" marT="4125"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solidFill>
                      <a:srgbClr val="DAF2D0"/>
                    </a:solidFill>
                  </a:tcPr>
                </a:tc>
                <a:tc>
                  <a:txBody>
                    <a:bodyPr/>
                    <a:lstStyle/>
                    <a:p>
                      <a:pPr algn="ctr" fontAlgn="ctr"/>
                      <a:r>
                        <a:rPr lang="en-US" sz="1000" b="0" i="0" u="none" strike="noStrike">
                          <a:solidFill>
                            <a:srgbClr val="000000"/>
                          </a:solidFill>
                          <a:effectLst/>
                          <a:latin typeface="Arial" panose="020B0604020202020204" pitchFamily="34" charset="0"/>
                        </a:rPr>
                        <a:t>252</a:t>
                      </a:r>
                    </a:p>
                  </a:txBody>
                  <a:tcPr marL="4125" marR="4125" marT="4125"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solidFill>
                      <a:srgbClr val="DAF2D0"/>
                    </a:solidFill>
                  </a:tcPr>
                </a:tc>
                <a:tc>
                  <a:txBody>
                    <a:bodyPr/>
                    <a:lstStyle/>
                    <a:p>
                      <a:pPr algn="ctr" fontAlgn="ctr"/>
                      <a:r>
                        <a:rPr lang="en-US" sz="1000" b="0" i="0" u="none" strike="noStrike" dirty="0">
                          <a:solidFill>
                            <a:srgbClr val="000000"/>
                          </a:solidFill>
                          <a:effectLst/>
                          <a:latin typeface="Arial" panose="020B0604020202020204" pitchFamily="34" charset="0"/>
                        </a:rPr>
                        <a:t>1,058</a:t>
                      </a:r>
                    </a:p>
                  </a:txBody>
                  <a:tcPr marL="4125" marR="4125" marT="4125"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solidFill>
                      <a:srgbClr val="DAF2D0"/>
                    </a:solidFill>
                  </a:tcPr>
                </a:tc>
                <a:tc>
                  <a:txBody>
                    <a:bodyPr/>
                    <a:lstStyle/>
                    <a:p>
                      <a:pPr algn="ctr" fontAlgn="ctr"/>
                      <a:r>
                        <a:rPr lang="en-US" sz="1000" b="0" i="0" u="none" strike="noStrike" dirty="0">
                          <a:solidFill>
                            <a:srgbClr val="000000"/>
                          </a:solidFill>
                          <a:effectLst/>
                          <a:latin typeface="Arial" panose="020B0604020202020204" pitchFamily="34" charset="0"/>
                        </a:rPr>
                        <a:t>4%</a:t>
                      </a:r>
                    </a:p>
                  </a:txBody>
                  <a:tcPr marL="4125" marR="4125" marT="4125"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solidFill>
                      <a:srgbClr val="DAF2D0"/>
                    </a:solidFill>
                  </a:tcPr>
                </a:tc>
                <a:extLst>
                  <a:ext uri="{0D108BD9-81ED-4DB2-BD59-A6C34878D82A}">
                    <a16:rowId xmlns:a16="http://schemas.microsoft.com/office/drawing/2014/main" val="3599320273"/>
                  </a:ext>
                </a:extLst>
              </a:tr>
              <a:tr h="345985">
                <a:tc>
                  <a:txBody>
                    <a:bodyPr/>
                    <a:lstStyle/>
                    <a:p>
                      <a:pPr algn="ctr" fontAlgn="ctr"/>
                      <a:r>
                        <a:rPr lang="en-US" sz="1000" b="0" i="0" u="none" strike="noStrike">
                          <a:solidFill>
                            <a:srgbClr val="000000"/>
                          </a:solidFill>
                          <a:effectLst/>
                          <a:latin typeface="Arial" panose="020B0604020202020204" pitchFamily="34" charset="0"/>
                        </a:rPr>
                        <a:t>Claim/service not covered by this payer/contractor. You must send the claim/service to the correct payer/contractor.</a:t>
                      </a:r>
                    </a:p>
                  </a:txBody>
                  <a:tcPr marL="4125" marR="4125" marT="4125"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noFill/>
                  </a:tcPr>
                </a:tc>
                <a:tc>
                  <a:txBody>
                    <a:bodyPr/>
                    <a:lstStyle/>
                    <a:p>
                      <a:pPr algn="ctr" fontAlgn="ctr"/>
                      <a:r>
                        <a:rPr lang="en-US" sz="1000" b="0" i="0" u="none" strike="noStrike">
                          <a:solidFill>
                            <a:srgbClr val="000000"/>
                          </a:solidFill>
                          <a:effectLst/>
                          <a:latin typeface="Arial" panose="020B0604020202020204" pitchFamily="34" charset="0"/>
                        </a:rPr>
                        <a:t>109</a:t>
                      </a:r>
                    </a:p>
                  </a:txBody>
                  <a:tcPr marL="4125" marR="4125" marT="4125"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noFill/>
                  </a:tcPr>
                </a:tc>
                <a:tc>
                  <a:txBody>
                    <a:bodyPr/>
                    <a:lstStyle/>
                    <a:p>
                      <a:pPr algn="ctr" fontAlgn="ctr"/>
                      <a:r>
                        <a:rPr lang="en-US" sz="1000" b="0" i="0" u="none" strike="noStrike">
                          <a:solidFill>
                            <a:srgbClr val="000000"/>
                          </a:solidFill>
                          <a:effectLst/>
                          <a:latin typeface="Arial" panose="020B0604020202020204" pitchFamily="34" charset="0"/>
                        </a:rPr>
                        <a:t>945</a:t>
                      </a:r>
                    </a:p>
                  </a:txBody>
                  <a:tcPr marL="4125" marR="4125" marT="4125"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noFill/>
                  </a:tcPr>
                </a:tc>
                <a:tc>
                  <a:txBody>
                    <a:bodyPr/>
                    <a:lstStyle/>
                    <a:p>
                      <a:pPr algn="ctr" fontAlgn="ctr"/>
                      <a:r>
                        <a:rPr lang="en-US" sz="1000" b="0" i="0" u="none" strike="noStrike">
                          <a:solidFill>
                            <a:srgbClr val="000000"/>
                          </a:solidFill>
                          <a:effectLst/>
                          <a:latin typeface="Arial" panose="020B0604020202020204" pitchFamily="34" charset="0"/>
                        </a:rPr>
                        <a:t>4%</a:t>
                      </a:r>
                    </a:p>
                  </a:txBody>
                  <a:tcPr marL="4125" marR="4125" marT="4125"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noFill/>
                  </a:tcPr>
                </a:tc>
                <a:extLst>
                  <a:ext uri="{0D108BD9-81ED-4DB2-BD59-A6C34878D82A}">
                    <a16:rowId xmlns:a16="http://schemas.microsoft.com/office/drawing/2014/main" val="1173143403"/>
                  </a:ext>
                </a:extLst>
              </a:tr>
              <a:tr h="345985">
                <a:tc>
                  <a:txBody>
                    <a:bodyPr/>
                    <a:lstStyle/>
                    <a:p>
                      <a:pPr algn="ctr" fontAlgn="ctr"/>
                      <a:r>
                        <a:rPr lang="en-US" sz="1000" b="0" i="0" u="none" strike="noStrike">
                          <a:solidFill>
                            <a:srgbClr val="000000"/>
                          </a:solidFill>
                          <a:effectLst/>
                          <a:latin typeface="Arial" panose="020B0604020202020204" pitchFamily="34" charset="0"/>
                        </a:rPr>
                        <a:t>The benefit for this service is included in the payment/allowance for another service/procedure that has already been adjudicated. </a:t>
                      </a:r>
                    </a:p>
                  </a:txBody>
                  <a:tcPr marL="4125" marR="4125" marT="4125"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solidFill>
                      <a:srgbClr val="DAF2D0"/>
                    </a:solidFill>
                  </a:tcPr>
                </a:tc>
                <a:tc>
                  <a:txBody>
                    <a:bodyPr/>
                    <a:lstStyle/>
                    <a:p>
                      <a:pPr algn="ctr" fontAlgn="ctr"/>
                      <a:r>
                        <a:rPr lang="en-US" sz="1000" b="0" i="0" u="none" strike="noStrike">
                          <a:solidFill>
                            <a:srgbClr val="000000"/>
                          </a:solidFill>
                          <a:effectLst/>
                          <a:latin typeface="Arial" panose="020B0604020202020204" pitchFamily="34" charset="0"/>
                        </a:rPr>
                        <a:t>97</a:t>
                      </a:r>
                    </a:p>
                  </a:txBody>
                  <a:tcPr marL="4125" marR="4125" marT="4125"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solidFill>
                      <a:srgbClr val="DAF2D0"/>
                    </a:solidFill>
                  </a:tcPr>
                </a:tc>
                <a:tc>
                  <a:txBody>
                    <a:bodyPr/>
                    <a:lstStyle/>
                    <a:p>
                      <a:pPr algn="ctr" fontAlgn="ctr"/>
                      <a:r>
                        <a:rPr lang="en-US" sz="1000" b="0" i="0" u="none" strike="noStrike">
                          <a:solidFill>
                            <a:srgbClr val="000000"/>
                          </a:solidFill>
                          <a:effectLst/>
                          <a:latin typeface="Arial" panose="020B0604020202020204" pitchFamily="34" charset="0"/>
                        </a:rPr>
                        <a:t>879</a:t>
                      </a:r>
                    </a:p>
                  </a:txBody>
                  <a:tcPr marL="4125" marR="4125" marT="4125"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solidFill>
                      <a:srgbClr val="DAF2D0"/>
                    </a:solidFill>
                  </a:tcPr>
                </a:tc>
                <a:tc>
                  <a:txBody>
                    <a:bodyPr/>
                    <a:lstStyle/>
                    <a:p>
                      <a:pPr algn="ctr" fontAlgn="ctr"/>
                      <a:r>
                        <a:rPr lang="en-US" sz="1000" b="0" i="0" u="none" strike="noStrike">
                          <a:solidFill>
                            <a:srgbClr val="000000"/>
                          </a:solidFill>
                          <a:effectLst/>
                          <a:latin typeface="Arial" panose="020B0604020202020204" pitchFamily="34" charset="0"/>
                        </a:rPr>
                        <a:t>3%</a:t>
                      </a:r>
                    </a:p>
                  </a:txBody>
                  <a:tcPr marL="4125" marR="4125" marT="4125"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solidFill>
                      <a:srgbClr val="DAF2D0"/>
                    </a:solidFill>
                  </a:tcPr>
                </a:tc>
                <a:extLst>
                  <a:ext uri="{0D108BD9-81ED-4DB2-BD59-A6C34878D82A}">
                    <a16:rowId xmlns:a16="http://schemas.microsoft.com/office/drawing/2014/main" val="1213992479"/>
                  </a:ext>
                </a:extLst>
              </a:tr>
              <a:tr h="243472">
                <a:tc>
                  <a:txBody>
                    <a:bodyPr/>
                    <a:lstStyle/>
                    <a:p>
                      <a:pPr algn="ctr" fontAlgn="ctr"/>
                      <a:r>
                        <a:rPr lang="en-US" sz="1000" b="0" i="0" u="none" strike="noStrike">
                          <a:solidFill>
                            <a:srgbClr val="000000"/>
                          </a:solidFill>
                          <a:effectLst/>
                          <a:latin typeface="Arial" panose="020B0604020202020204" pitchFamily="34" charset="0"/>
                        </a:rPr>
                        <a:t>This service/equipment/drug is not covered under the patient’s current benefit plan</a:t>
                      </a:r>
                    </a:p>
                  </a:txBody>
                  <a:tcPr marL="4125" marR="4125" marT="4125"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noFill/>
                  </a:tcPr>
                </a:tc>
                <a:tc>
                  <a:txBody>
                    <a:bodyPr/>
                    <a:lstStyle/>
                    <a:p>
                      <a:pPr algn="ctr" fontAlgn="ctr"/>
                      <a:r>
                        <a:rPr lang="en-US" sz="1000" b="0" i="0" u="none" strike="noStrike">
                          <a:solidFill>
                            <a:srgbClr val="000000"/>
                          </a:solidFill>
                          <a:effectLst/>
                          <a:latin typeface="Arial" panose="020B0604020202020204" pitchFamily="34" charset="0"/>
                        </a:rPr>
                        <a:t>204</a:t>
                      </a:r>
                    </a:p>
                  </a:txBody>
                  <a:tcPr marL="4125" marR="4125" marT="4125"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noFill/>
                  </a:tcPr>
                </a:tc>
                <a:tc>
                  <a:txBody>
                    <a:bodyPr/>
                    <a:lstStyle/>
                    <a:p>
                      <a:pPr algn="ctr" fontAlgn="ctr"/>
                      <a:r>
                        <a:rPr lang="en-US" sz="1000" b="0" i="0" u="none" strike="noStrike">
                          <a:solidFill>
                            <a:srgbClr val="000000"/>
                          </a:solidFill>
                          <a:effectLst/>
                          <a:latin typeface="Arial" panose="020B0604020202020204" pitchFamily="34" charset="0"/>
                        </a:rPr>
                        <a:t>694</a:t>
                      </a:r>
                    </a:p>
                  </a:txBody>
                  <a:tcPr marL="4125" marR="4125" marT="4125"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noFill/>
                  </a:tcPr>
                </a:tc>
                <a:tc>
                  <a:txBody>
                    <a:bodyPr/>
                    <a:lstStyle/>
                    <a:p>
                      <a:pPr algn="ctr" fontAlgn="ctr"/>
                      <a:r>
                        <a:rPr lang="en-US" sz="1000" b="0" i="0" u="none" strike="noStrike">
                          <a:solidFill>
                            <a:srgbClr val="000000"/>
                          </a:solidFill>
                          <a:effectLst/>
                          <a:latin typeface="Arial" panose="020B0604020202020204" pitchFamily="34" charset="0"/>
                        </a:rPr>
                        <a:t>3%</a:t>
                      </a:r>
                    </a:p>
                  </a:txBody>
                  <a:tcPr marL="4125" marR="4125" marT="4125"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noFill/>
                  </a:tcPr>
                </a:tc>
                <a:extLst>
                  <a:ext uri="{0D108BD9-81ED-4DB2-BD59-A6C34878D82A}">
                    <a16:rowId xmlns:a16="http://schemas.microsoft.com/office/drawing/2014/main" val="1260369435"/>
                  </a:ext>
                </a:extLst>
              </a:tr>
              <a:tr h="519407">
                <a:tc>
                  <a:txBody>
                    <a:bodyPr/>
                    <a:lstStyle/>
                    <a:p>
                      <a:pPr algn="ctr" fontAlgn="ctr"/>
                      <a:r>
                        <a:rPr lang="en-US" sz="1000" b="0" i="0" u="none" strike="noStrike">
                          <a:solidFill>
                            <a:srgbClr val="000000"/>
                          </a:solidFill>
                          <a:effectLst/>
                          <a:latin typeface="Arial" panose="020B0604020202020204" pitchFamily="34" charset="0"/>
                        </a:rPr>
                        <a:t>Information requested from the Billing/Rendering Provider was not provided or not provided timely or was insufficient/incomplete. At least one Remark Code must be provided</a:t>
                      </a:r>
                    </a:p>
                  </a:txBody>
                  <a:tcPr marL="4125" marR="4125" marT="4125"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solidFill>
                      <a:srgbClr val="DAF2D0"/>
                    </a:solidFill>
                  </a:tcPr>
                </a:tc>
                <a:tc>
                  <a:txBody>
                    <a:bodyPr/>
                    <a:lstStyle/>
                    <a:p>
                      <a:pPr algn="ctr" fontAlgn="ctr"/>
                      <a:r>
                        <a:rPr lang="en-US" sz="1000" b="0" i="0" u="none" strike="noStrike">
                          <a:solidFill>
                            <a:srgbClr val="000000"/>
                          </a:solidFill>
                          <a:effectLst/>
                          <a:latin typeface="Arial" panose="020B0604020202020204" pitchFamily="34" charset="0"/>
                        </a:rPr>
                        <a:t>226</a:t>
                      </a:r>
                    </a:p>
                  </a:txBody>
                  <a:tcPr marL="4125" marR="4125" marT="4125"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solidFill>
                      <a:srgbClr val="DAF2D0"/>
                    </a:solidFill>
                  </a:tcPr>
                </a:tc>
                <a:tc>
                  <a:txBody>
                    <a:bodyPr/>
                    <a:lstStyle/>
                    <a:p>
                      <a:pPr algn="ctr" fontAlgn="ctr"/>
                      <a:r>
                        <a:rPr lang="en-US" sz="1000" b="0" i="0" u="none" strike="noStrike">
                          <a:solidFill>
                            <a:srgbClr val="000000"/>
                          </a:solidFill>
                          <a:effectLst/>
                          <a:latin typeface="Arial" panose="020B0604020202020204" pitchFamily="34" charset="0"/>
                        </a:rPr>
                        <a:t>627</a:t>
                      </a:r>
                    </a:p>
                  </a:txBody>
                  <a:tcPr marL="4125" marR="4125" marT="4125"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solidFill>
                      <a:srgbClr val="DAF2D0"/>
                    </a:solidFill>
                  </a:tcPr>
                </a:tc>
                <a:tc>
                  <a:txBody>
                    <a:bodyPr/>
                    <a:lstStyle/>
                    <a:p>
                      <a:pPr algn="ctr" fontAlgn="ctr"/>
                      <a:r>
                        <a:rPr lang="en-US" sz="1000" b="0" i="0" u="none" strike="noStrike">
                          <a:solidFill>
                            <a:srgbClr val="000000"/>
                          </a:solidFill>
                          <a:effectLst/>
                          <a:latin typeface="Arial" panose="020B0604020202020204" pitchFamily="34" charset="0"/>
                        </a:rPr>
                        <a:t>2%</a:t>
                      </a:r>
                    </a:p>
                  </a:txBody>
                  <a:tcPr marL="4125" marR="4125" marT="4125"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solidFill>
                      <a:srgbClr val="DAF2D0"/>
                    </a:solidFill>
                  </a:tcPr>
                </a:tc>
                <a:extLst>
                  <a:ext uri="{0D108BD9-81ED-4DB2-BD59-A6C34878D82A}">
                    <a16:rowId xmlns:a16="http://schemas.microsoft.com/office/drawing/2014/main" val="3927579700"/>
                  </a:ext>
                </a:extLst>
              </a:tr>
              <a:tr h="243472">
                <a:tc>
                  <a:txBody>
                    <a:bodyPr/>
                    <a:lstStyle/>
                    <a:p>
                      <a:pPr algn="ctr" fontAlgn="ctr"/>
                      <a:r>
                        <a:rPr lang="en-US" sz="1000" b="0" i="0" u="none" strike="noStrike">
                          <a:solidFill>
                            <a:srgbClr val="000000"/>
                          </a:solidFill>
                          <a:effectLst/>
                          <a:latin typeface="Arial" panose="020B0604020202020204" pitchFamily="34" charset="0"/>
                        </a:rPr>
                        <a:t>This care may be covered by another payer per coordination of benefits.</a:t>
                      </a:r>
                    </a:p>
                  </a:txBody>
                  <a:tcPr marL="4125" marR="4125" marT="4125"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noFill/>
                  </a:tcPr>
                </a:tc>
                <a:tc>
                  <a:txBody>
                    <a:bodyPr/>
                    <a:lstStyle/>
                    <a:p>
                      <a:pPr algn="ctr" fontAlgn="ctr"/>
                      <a:r>
                        <a:rPr lang="en-US" sz="1000" b="0" i="0" u="none" strike="noStrike">
                          <a:solidFill>
                            <a:srgbClr val="000000"/>
                          </a:solidFill>
                          <a:effectLst/>
                          <a:latin typeface="Arial" panose="020B0604020202020204" pitchFamily="34" charset="0"/>
                        </a:rPr>
                        <a:t>22</a:t>
                      </a:r>
                    </a:p>
                  </a:txBody>
                  <a:tcPr marL="4125" marR="4125" marT="4125"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noFill/>
                  </a:tcPr>
                </a:tc>
                <a:tc>
                  <a:txBody>
                    <a:bodyPr/>
                    <a:lstStyle/>
                    <a:p>
                      <a:pPr algn="ctr" fontAlgn="ctr"/>
                      <a:r>
                        <a:rPr lang="en-US" sz="1000" b="0" i="0" u="none" strike="noStrike">
                          <a:solidFill>
                            <a:srgbClr val="000000"/>
                          </a:solidFill>
                          <a:effectLst/>
                          <a:latin typeface="Arial" panose="020B0604020202020204" pitchFamily="34" charset="0"/>
                        </a:rPr>
                        <a:t>570</a:t>
                      </a:r>
                    </a:p>
                  </a:txBody>
                  <a:tcPr marL="4125" marR="4125" marT="4125"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noFill/>
                  </a:tcPr>
                </a:tc>
                <a:tc>
                  <a:txBody>
                    <a:bodyPr/>
                    <a:lstStyle/>
                    <a:p>
                      <a:pPr algn="ctr" fontAlgn="ctr"/>
                      <a:r>
                        <a:rPr lang="en-US" sz="1000" b="0" i="0" u="none" strike="noStrike">
                          <a:solidFill>
                            <a:srgbClr val="000000"/>
                          </a:solidFill>
                          <a:effectLst/>
                          <a:latin typeface="Arial" panose="020B0604020202020204" pitchFamily="34" charset="0"/>
                        </a:rPr>
                        <a:t>2%</a:t>
                      </a:r>
                    </a:p>
                  </a:txBody>
                  <a:tcPr marL="4125" marR="4125" marT="4125"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noFill/>
                  </a:tcPr>
                </a:tc>
                <a:extLst>
                  <a:ext uri="{0D108BD9-81ED-4DB2-BD59-A6C34878D82A}">
                    <a16:rowId xmlns:a16="http://schemas.microsoft.com/office/drawing/2014/main" val="1414397900"/>
                  </a:ext>
                </a:extLst>
              </a:tr>
              <a:tr h="243472">
                <a:tc>
                  <a:txBody>
                    <a:bodyPr/>
                    <a:lstStyle/>
                    <a:p>
                      <a:pPr algn="ctr" fontAlgn="ctr"/>
                      <a:r>
                        <a:rPr lang="en-US" sz="1000" b="0" i="0" u="none" strike="noStrike">
                          <a:solidFill>
                            <a:srgbClr val="000000"/>
                          </a:solidFill>
                          <a:effectLst/>
                          <a:latin typeface="Arial" panose="020B0604020202020204" pitchFamily="34" charset="0"/>
                        </a:rPr>
                        <a:t>Procedure/treatment/drug is deemed experimental/investigational by the payer. </a:t>
                      </a:r>
                    </a:p>
                  </a:txBody>
                  <a:tcPr marL="4125" marR="4125" marT="4125"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solidFill>
                      <a:srgbClr val="DAF2D0"/>
                    </a:solidFill>
                  </a:tcPr>
                </a:tc>
                <a:tc>
                  <a:txBody>
                    <a:bodyPr/>
                    <a:lstStyle/>
                    <a:p>
                      <a:pPr algn="ctr" fontAlgn="ctr"/>
                      <a:r>
                        <a:rPr lang="en-US" sz="1000" b="0" i="0" u="none" strike="noStrike">
                          <a:solidFill>
                            <a:srgbClr val="000000"/>
                          </a:solidFill>
                          <a:effectLst/>
                          <a:latin typeface="Arial" panose="020B0604020202020204" pitchFamily="34" charset="0"/>
                        </a:rPr>
                        <a:t>55</a:t>
                      </a:r>
                    </a:p>
                  </a:txBody>
                  <a:tcPr marL="4125" marR="4125" marT="4125"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solidFill>
                      <a:srgbClr val="DAF2D0"/>
                    </a:solidFill>
                  </a:tcPr>
                </a:tc>
                <a:tc>
                  <a:txBody>
                    <a:bodyPr/>
                    <a:lstStyle/>
                    <a:p>
                      <a:pPr algn="ctr" fontAlgn="ctr"/>
                      <a:r>
                        <a:rPr lang="en-US" sz="1000" b="0" i="0" u="none" strike="noStrike">
                          <a:solidFill>
                            <a:srgbClr val="000000"/>
                          </a:solidFill>
                          <a:effectLst/>
                          <a:latin typeface="Arial" panose="020B0604020202020204" pitchFamily="34" charset="0"/>
                        </a:rPr>
                        <a:t>560</a:t>
                      </a:r>
                    </a:p>
                  </a:txBody>
                  <a:tcPr marL="4125" marR="4125" marT="4125"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solidFill>
                      <a:srgbClr val="DAF2D0"/>
                    </a:solidFill>
                  </a:tcPr>
                </a:tc>
                <a:tc>
                  <a:txBody>
                    <a:bodyPr/>
                    <a:lstStyle/>
                    <a:p>
                      <a:pPr algn="ctr" fontAlgn="ctr"/>
                      <a:r>
                        <a:rPr lang="en-US" sz="1000" b="0" i="0" u="none" strike="noStrike">
                          <a:solidFill>
                            <a:srgbClr val="000000"/>
                          </a:solidFill>
                          <a:effectLst/>
                          <a:latin typeface="Arial" panose="020B0604020202020204" pitchFamily="34" charset="0"/>
                        </a:rPr>
                        <a:t>2%</a:t>
                      </a:r>
                    </a:p>
                  </a:txBody>
                  <a:tcPr marL="4125" marR="4125" marT="4125"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solidFill>
                      <a:srgbClr val="DAF2D0"/>
                    </a:solidFill>
                  </a:tcPr>
                </a:tc>
                <a:extLst>
                  <a:ext uri="{0D108BD9-81ED-4DB2-BD59-A6C34878D82A}">
                    <a16:rowId xmlns:a16="http://schemas.microsoft.com/office/drawing/2014/main" val="411255291"/>
                  </a:ext>
                </a:extLst>
              </a:tr>
              <a:tr h="691972">
                <a:tc>
                  <a:txBody>
                    <a:bodyPr/>
                    <a:lstStyle/>
                    <a:p>
                      <a:pPr algn="ctr" fontAlgn="ctr"/>
                      <a:r>
                        <a:rPr lang="en-US" sz="1000" b="0" i="0" u="none" strike="noStrike">
                          <a:solidFill>
                            <a:srgbClr val="000000"/>
                          </a:solidFill>
                          <a:effectLst/>
                          <a:latin typeface="Arial" panose="020B0604020202020204" pitchFamily="34" charset="0"/>
                        </a:rPr>
                        <a:t>This procedure or procedure/modifier combination is not compatible with another procedure or procedure/modifier combination provided on the same day according to the National Correct Coding Initiative or workers compensation state regulations/ fee schedule requirements.</a:t>
                      </a:r>
                    </a:p>
                  </a:txBody>
                  <a:tcPr marL="4125" marR="4125" marT="4125"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noFill/>
                  </a:tcPr>
                </a:tc>
                <a:tc>
                  <a:txBody>
                    <a:bodyPr/>
                    <a:lstStyle/>
                    <a:p>
                      <a:pPr algn="ctr" fontAlgn="ctr"/>
                      <a:r>
                        <a:rPr lang="en-US" sz="1000" b="0" i="0" u="none" strike="noStrike">
                          <a:solidFill>
                            <a:srgbClr val="000000"/>
                          </a:solidFill>
                          <a:effectLst/>
                          <a:latin typeface="Arial" panose="020B0604020202020204" pitchFamily="34" charset="0"/>
                        </a:rPr>
                        <a:t>236</a:t>
                      </a:r>
                    </a:p>
                  </a:txBody>
                  <a:tcPr marL="4125" marR="4125" marT="4125"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noFill/>
                  </a:tcPr>
                </a:tc>
                <a:tc>
                  <a:txBody>
                    <a:bodyPr/>
                    <a:lstStyle/>
                    <a:p>
                      <a:pPr algn="ctr" fontAlgn="ctr"/>
                      <a:r>
                        <a:rPr lang="en-US" sz="1000" b="0" i="0" u="none" strike="noStrike">
                          <a:solidFill>
                            <a:srgbClr val="000000"/>
                          </a:solidFill>
                          <a:effectLst/>
                          <a:latin typeface="Arial" panose="020B0604020202020204" pitchFamily="34" charset="0"/>
                        </a:rPr>
                        <a:t>527</a:t>
                      </a:r>
                    </a:p>
                  </a:txBody>
                  <a:tcPr marL="4125" marR="4125" marT="4125"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noFill/>
                  </a:tcPr>
                </a:tc>
                <a:tc>
                  <a:txBody>
                    <a:bodyPr/>
                    <a:lstStyle/>
                    <a:p>
                      <a:pPr algn="ctr" fontAlgn="ctr"/>
                      <a:r>
                        <a:rPr lang="en-US" sz="1000" b="0" i="0" u="none" strike="noStrike">
                          <a:solidFill>
                            <a:srgbClr val="000000"/>
                          </a:solidFill>
                          <a:effectLst/>
                          <a:latin typeface="Arial" panose="020B0604020202020204" pitchFamily="34" charset="0"/>
                        </a:rPr>
                        <a:t>2%</a:t>
                      </a:r>
                    </a:p>
                  </a:txBody>
                  <a:tcPr marL="4125" marR="4125" marT="4125"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noFill/>
                  </a:tcPr>
                </a:tc>
                <a:extLst>
                  <a:ext uri="{0D108BD9-81ED-4DB2-BD59-A6C34878D82A}">
                    <a16:rowId xmlns:a16="http://schemas.microsoft.com/office/drawing/2014/main" val="1331686778"/>
                  </a:ext>
                </a:extLst>
              </a:tr>
              <a:tr h="243472">
                <a:tc>
                  <a:txBody>
                    <a:bodyPr/>
                    <a:lstStyle/>
                    <a:p>
                      <a:pPr algn="ctr" fontAlgn="ctr"/>
                      <a:r>
                        <a:rPr lang="en-US" sz="1000" b="0" i="0" u="none" strike="noStrike">
                          <a:solidFill>
                            <a:srgbClr val="000000"/>
                          </a:solidFill>
                          <a:effectLst/>
                          <a:latin typeface="Arial" panose="020B0604020202020204" pitchFamily="34" charset="0"/>
                        </a:rPr>
                        <a:t>Expenses incurred after coverage terminated.</a:t>
                      </a:r>
                    </a:p>
                  </a:txBody>
                  <a:tcPr marL="4125" marR="4125" marT="4125"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solidFill>
                      <a:srgbClr val="DAF2D0"/>
                    </a:solidFill>
                  </a:tcPr>
                </a:tc>
                <a:tc>
                  <a:txBody>
                    <a:bodyPr/>
                    <a:lstStyle/>
                    <a:p>
                      <a:pPr algn="ctr" fontAlgn="ctr"/>
                      <a:r>
                        <a:rPr lang="en-US" sz="1000" b="0" i="0" u="none" strike="noStrike">
                          <a:solidFill>
                            <a:srgbClr val="000000"/>
                          </a:solidFill>
                          <a:effectLst/>
                          <a:latin typeface="Arial" panose="020B0604020202020204" pitchFamily="34" charset="0"/>
                        </a:rPr>
                        <a:t>27</a:t>
                      </a:r>
                    </a:p>
                  </a:txBody>
                  <a:tcPr marL="4125" marR="4125" marT="4125"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solidFill>
                      <a:srgbClr val="DAF2D0"/>
                    </a:solidFill>
                  </a:tcPr>
                </a:tc>
                <a:tc>
                  <a:txBody>
                    <a:bodyPr/>
                    <a:lstStyle/>
                    <a:p>
                      <a:pPr algn="ctr" fontAlgn="ctr"/>
                      <a:r>
                        <a:rPr lang="en-US" sz="1000" b="0" i="0" u="none" strike="noStrike">
                          <a:solidFill>
                            <a:srgbClr val="000000"/>
                          </a:solidFill>
                          <a:effectLst/>
                          <a:latin typeface="Arial" panose="020B0604020202020204" pitchFamily="34" charset="0"/>
                        </a:rPr>
                        <a:t>485</a:t>
                      </a:r>
                    </a:p>
                  </a:txBody>
                  <a:tcPr marL="4125" marR="4125" marT="4125"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solidFill>
                      <a:srgbClr val="DAF2D0"/>
                    </a:solidFill>
                  </a:tcPr>
                </a:tc>
                <a:tc>
                  <a:txBody>
                    <a:bodyPr/>
                    <a:lstStyle/>
                    <a:p>
                      <a:pPr algn="ctr" fontAlgn="ctr"/>
                      <a:r>
                        <a:rPr lang="en-US" sz="1000" b="0" i="0" u="none" strike="noStrike">
                          <a:solidFill>
                            <a:srgbClr val="000000"/>
                          </a:solidFill>
                          <a:effectLst/>
                          <a:latin typeface="Arial" panose="020B0604020202020204" pitchFamily="34" charset="0"/>
                        </a:rPr>
                        <a:t>2%</a:t>
                      </a:r>
                    </a:p>
                  </a:txBody>
                  <a:tcPr marL="4125" marR="4125" marT="4125"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solidFill>
                      <a:srgbClr val="DAF2D0"/>
                    </a:solidFill>
                  </a:tcPr>
                </a:tc>
                <a:extLst>
                  <a:ext uri="{0D108BD9-81ED-4DB2-BD59-A6C34878D82A}">
                    <a16:rowId xmlns:a16="http://schemas.microsoft.com/office/drawing/2014/main" val="1513444380"/>
                  </a:ext>
                </a:extLst>
              </a:tr>
              <a:tr h="345985">
                <a:tc>
                  <a:txBody>
                    <a:bodyPr/>
                    <a:lstStyle/>
                    <a:p>
                      <a:pPr algn="ctr" fontAlgn="ctr"/>
                      <a:r>
                        <a:rPr lang="en-US" sz="1000" b="0" i="0" u="none" strike="noStrike">
                          <a:solidFill>
                            <a:srgbClr val="000000"/>
                          </a:solidFill>
                          <a:effectLst/>
                          <a:latin typeface="Arial" panose="020B0604020202020204" pitchFamily="34" charset="0"/>
                        </a:rPr>
                        <a:t>These are non-covered services because this is not deemed a 'medical necessity' by the payer. </a:t>
                      </a:r>
                    </a:p>
                  </a:txBody>
                  <a:tcPr marL="4125" marR="4125" marT="4125"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noFill/>
                  </a:tcPr>
                </a:tc>
                <a:tc>
                  <a:txBody>
                    <a:bodyPr/>
                    <a:lstStyle/>
                    <a:p>
                      <a:pPr algn="ctr" fontAlgn="ctr"/>
                      <a:r>
                        <a:rPr lang="en-US" sz="1000" b="0" i="0" u="none" strike="noStrike">
                          <a:solidFill>
                            <a:srgbClr val="000000"/>
                          </a:solidFill>
                          <a:effectLst/>
                          <a:latin typeface="Arial" panose="020B0604020202020204" pitchFamily="34" charset="0"/>
                        </a:rPr>
                        <a:t>50</a:t>
                      </a:r>
                    </a:p>
                  </a:txBody>
                  <a:tcPr marL="4125" marR="4125" marT="4125"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noFill/>
                  </a:tcPr>
                </a:tc>
                <a:tc>
                  <a:txBody>
                    <a:bodyPr/>
                    <a:lstStyle/>
                    <a:p>
                      <a:pPr algn="ctr" fontAlgn="ctr"/>
                      <a:r>
                        <a:rPr lang="en-US" sz="1000" b="0" i="0" u="none" strike="noStrike">
                          <a:solidFill>
                            <a:srgbClr val="000000"/>
                          </a:solidFill>
                          <a:effectLst/>
                          <a:latin typeface="Arial" panose="020B0604020202020204" pitchFamily="34" charset="0"/>
                        </a:rPr>
                        <a:t>449</a:t>
                      </a:r>
                    </a:p>
                  </a:txBody>
                  <a:tcPr marL="4125" marR="4125" marT="4125"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noFill/>
                  </a:tcPr>
                </a:tc>
                <a:tc>
                  <a:txBody>
                    <a:bodyPr/>
                    <a:lstStyle/>
                    <a:p>
                      <a:pPr algn="ctr" fontAlgn="ctr"/>
                      <a:r>
                        <a:rPr lang="en-US" sz="1000" b="0" i="0" u="none" strike="noStrike">
                          <a:solidFill>
                            <a:srgbClr val="000000"/>
                          </a:solidFill>
                          <a:effectLst/>
                          <a:latin typeface="Arial" panose="020B0604020202020204" pitchFamily="34" charset="0"/>
                        </a:rPr>
                        <a:t>2%</a:t>
                      </a:r>
                    </a:p>
                  </a:txBody>
                  <a:tcPr marL="4125" marR="4125" marT="4125"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noFill/>
                  </a:tcPr>
                </a:tc>
                <a:extLst>
                  <a:ext uri="{0D108BD9-81ED-4DB2-BD59-A6C34878D82A}">
                    <a16:rowId xmlns:a16="http://schemas.microsoft.com/office/drawing/2014/main" val="1767622856"/>
                  </a:ext>
                </a:extLst>
              </a:tr>
              <a:tr h="243472">
                <a:tc>
                  <a:txBody>
                    <a:bodyPr/>
                    <a:lstStyle/>
                    <a:p>
                      <a:pPr algn="ctr" fontAlgn="ctr"/>
                      <a:r>
                        <a:rPr lang="en-US" sz="1000" b="0" i="0" u="none" strike="noStrike">
                          <a:solidFill>
                            <a:srgbClr val="000000"/>
                          </a:solidFill>
                          <a:effectLst/>
                          <a:latin typeface="Arial" panose="020B0604020202020204" pitchFamily="34" charset="0"/>
                        </a:rPr>
                        <a:t>Services denied at the time authorization/pre-certification was requested.</a:t>
                      </a:r>
                    </a:p>
                  </a:txBody>
                  <a:tcPr marL="4125" marR="4125" marT="4125"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solidFill>
                      <a:srgbClr val="DAF2D0"/>
                    </a:solidFill>
                  </a:tcPr>
                </a:tc>
                <a:tc>
                  <a:txBody>
                    <a:bodyPr/>
                    <a:lstStyle/>
                    <a:p>
                      <a:pPr algn="ctr" fontAlgn="ctr"/>
                      <a:r>
                        <a:rPr lang="en-US" sz="1000" b="0" i="0" u="none" strike="noStrike">
                          <a:solidFill>
                            <a:srgbClr val="000000"/>
                          </a:solidFill>
                          <a:effectLst/>
                          <a:latin typeface="Arial" panose="020B0604020202020204" pitchFamily="34" charset="0"/>
                        </a:rPr>
                        <a:t>39</a:t>
                      </a:r>
                    </a:p>
                  </a:txBody>
                  <a:tcPr marL="4125" marR="4125" marT="4125"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solidFill>
                      <a:srgbClr val="DAF2D0"/>
                    </a:solidFill>
                  </a:tcPr>
                </a:tc>
                <a:tc>
                  <a:txBody>
                    <a:bodyPr/>
                    <a:lstStyle/>
                    <a:p>
                      <a:pPr algn="ctr" fontAlgn="ctr"/>
                      <a:r>
                        <a:rPr lang="en-US" sz="1000" b="0" i="0" u="none" strike="noStrike">
                          <a:solidFill>
                            <a:srgbClr val="000000"/>
                          </a:solidFill>
                          <a:effectLst/>
                          <a:latin typeface="Arial" panose="020B0604020202020204" pitchFamily="34" charset="0"/>
                        </a:rPr>
                        <a:t>378</a:t>
                      </a:r>
                    </a:p>
                  </a:txBody>
                  <a:tcPr marL="4125" marR="4125" marT="4125"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solidFill>
                      <a:srgbClr val="DAF2D0"/>
                    </a:solidFill>
                  </a:tcPr>
                </a:tc>
                <a:tc>
                  <a:txBody>
                    <a:bodyPr/>
                    <a:lstStyle/>
                    <a:p>
                      <a:pPr algn="ctr" fontAlgn="ctr"/>
                      <a:r>
                        <a:rPr lang="en-US" sz="1000" b="0" i="0" u="none" strike="noStrike">
                          <a:solidFill>
                            <a:srgbClr val="000000"/>
                          </a:solidFill>
                          <a:effectLst/>
                          <a:latin typeface="Arial" panose="020B0604020202020204" pitchFamily="34" charset="0"/>
                        </a:rPr>
                        <a:t>1%</a:t>
                      </a:r>
                    </a:p>
                  </a:txBody>
                  <a:tcPr marL="4125" marR="4125" marT="4125"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solidFill>
                      <a:srgbClr val="DAF2D0"/>
                    </a:solidFill>
                  </a:tcPr>
                </a:tc>
                <a:extLst>
                  <a:ext uri="{0D108BD9-81ED-4DB2-BD59-A6C34878D82A}">
                    <a16:rowId xmlns:a16="http://schemas.microsoft.com/office/drawing/2014/main" val="2835515664"/>
                  </a:ext>
                </a:extLst>
              </a:tr>
              <a:tr h="345985">
                <a:tc>
                  <a:txBody>
                    <a:bodyPr/>
                    <a:lstStyle/>
                    <a:p>
                      <a:pPr algn="ctr" fontAlgn="ctr"/>
                      <a:r>
                        <a:rPr lang="en-US" sz="1000" b="0" i="0" u="none" strike="noStrike">
                          <a:solidFill>
                            <a:srgbClr val="000000"/>
                          </a:solidFill>
                          <a:effectLst/>
                          <a:latin typeface="Arial" panose="020B0604020202020204" pitchFamily="34" charset="0"/>
                        </a:rPr>
                        <a:t>The claim/service has been transferred to the proper payer/processor for processing. Claim/service not covered by this payer/processor.</a:t>
                      </a:r>
                    </a:p>
                  </a:txBody>
                  <a:tcPr marL="4125" marR="4125" marT="4125"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noFill/>
                  </a:tcPr>
                </a:tc>
                <a:tc>
                  <a:txBody>
                    <a:bodyPr/>
                    <a:lstStyle/>
                    <a:p>
                      <a:pPr algn="ctr" fontAlgn="ctr"/>
                      <a:r>
                        <a:rPr lang="en-US" sz="1000" b="0" i="0" u="none" strike="noStrike">
                          <a:solidFill>
                            <a:srgbClr val="000000"/>
                          </a:solidFill>
                          <a:effectLst/>
                          <a:latin typeface="Arial" panose="020B0604020202020204" pitchFamily="34" charset="0"/>
                        </a:rPr>
                        <a:t>B11</a:t>
                      </a:r>
                    </a:p>
                  </a:txBody>
                  <a:tcPr marL="4125" marR="4125" marT="4125"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noFill/>
                  </a:tcPr>
                </a:tc>
                <a:tc>
                  <a:txBody>
                    <a:bodyPr/>
                    <a:lstStyle/>
                    <a:p>
                      <a:pPr algn="ctr" fontAlgn="ctr"/>
                      <a:r>
                        <a:rPr lang="en-US" sz="1000" b="0" i="0" u="none" strike="noStrike">
                          <a:solidFill>
                            <a:srgbClr val="000000"/>
                          </a:solidFill>
                          <a:effectLst/>
                          <a:latin typeface="Arial" panose="020B0604020202020204" pitchFamily="34" charset="0"/>
                        </a:rPr>
                        <a:t>371</a:t>
                      </a:r>
                    </a:p>
                  </a:txBody>
                  <a:tcPr marL="4125" marR="4125" marT="4125"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noFill/>
                  </a:tcPr>
                </a:tc>
                <a:tc>
                  <a:txBody>
                    <a:bodyPr/>
                    <a:lstStyle/>
                    <a:p>
                      <a:pPr algn="ctr" fontAlgn="ctr"/>
                      <a:r>
                        <a:rPr lang="en-US" sz="1000" b="0" i="0" u="none" strike="noStrike">
                          <a:solidFill>
                            <a:srgbClr val="000000"/>
                          </a:solidFill>
                          <a:effectLst/>
                          <a:latin typeface="Arial" panose="020B0604020202020204" pitchFamily="34" charset="0"/>
                        </a:rPr>
                        <a:t>1%</a:t>
                      </a:r>
                    </a:p>
                  </a:txBody>
                  <a:tcPr marL="4125" marR="4125" marT="4125"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noFill/>
                  </a:tcPr>
                </a:tc>
                <a:extLst>
                  <a:ext uri="{0D108BD9-81ED-4DB2-BD59-A6C34878D82A}">
                    <a16:rowId xmlns:a16="http://schemas.microsoft.com/office/drawing/2014/main" val="463294838"/>
                  </a:ext>
                </a:extLst>
              </a:tr>
              <a:tr h="345985">
                <a:tc>
                  <a:txBody>
                    <a:bodyPr/>
                    <a:lstStyle/>
                    <a:p>
                      <a:pPr algn="ctr" fontAlgn="ctr"/>
                      <a:r>
                        <a:rPr lang="en-US" sz="1000" b="0" i="0" u="none" strike="noStrike">
                          <a:solidFill>
                            <a:srgbClr val="000000"/>
                          </a:solidFill>
                          <a:effectLst/>
                          <a:latin typeface="Arial" panose="020B0604020202020204" pitchFamily="34" charset="0"/>
                        </a:rPr>
                        <a:t>Exceeds the contracted maximum number of hours/days/units by this provider for this period. This is not patient specific. </a:t>
                      </a:r>
                    </a:p>
                  </a:txBody>
                  <a:tcPr marL="4125" marR="4125" marT="4125"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solidFill>
                      <a:srgbClr val="DAF2D0"/>
                    </a:solidFill>
                  </a:tcPr>
                </a:tc>
                <a:tc>
                  <a:txBody>
                    <a:bodyPr/>
                    <a:lstStyle/>
                    <a:p>
                      <a:pPr algn="ctr" fontAlgn="ctr"/>
                      <a:r>
                        <a:rPr lang="en-US" sz="1000" b="0" i="0" u="none" strike="noStrike">
                          <a:solidFill>
                            <a:srgbClr val="000000"/>
                          </a:solidFill>
                          <a:effectLst/>
                          <a:latin typeface="Arial" panose="020B0604020202020204" pitchFamily="34" charset="0"/>
                        </a:rPr>
                        <a:t>222</a:t>
                      </a:r>
                    </a:p>
                  </a:txBody>
                  <a:tcPr marL="4125" marR="4125" marT="4125"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solidFill>
                      <a:srgbClr val="DAF2D0"/>
                    </a:solidFill>
                  </a:tcPr>
                </a:tc>
                <a:tc>
                  <a:txBody>
                    <a:bodyPr/>
                    <a:lstStyle/>
                    <a:p>
                      <a:pPr algn="ctr" fontAlgn="ctr"/>
                      <a:r>
                        <a:rPr lang="en-US" sz="1000" b="0" i="0" u="none" strike="noStrike">
                          <a:solidFill>
                            <a:srgbClr val="000000"/>
                          </a:solidFill>
                          <a:effectLst/>
                          <a:latin typeface="Arial" panose="020B0604020202020204" pitchFamily="34" charset="0"/>
                        </a:rPr>
                        <a:t>362</a:t>
                      </a:r>
                    </a:p>
                  </a:txBody>
                  <a:tcPr marL="4125" marR="4125" marT="4125"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solidFill>
                      <a:srgbClr val="DAF2D0"/>
                    </a:solidFill>
                  </a:tcPr>
                </a:tc>
                <a:tc>
                  <a:txBody>
                    <a:bodyPr/>
                    <a:lstStyle/>
                    <a:p>
                      <a:pPr algn="ctr" fontAlgn="ctr"/>
                      <a:r>
                        <a:rPr lang="en-US" sz="1000" b="0" i="0" u="none" strike="noStrike">
                          <a:solidFill>
                            <a:srgbClr val="000000"/>
                          </a:solidFill>
                          <a:effectLst/>
                          <a:latin typeface="Arial" panose="020B0604020202020204" pitchFamily="34" charset="0"/>
                        </a:rPr>
                        <a:t>1%</a:t>
                      </a:r>
                    </a:p>
                  </a:txBody>
                  <a:tcPr marL="4125" marR="4125" marT="4125"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solidFill>
                      <a:srgbClr val="DAF2D0"/>
                    </a:solidFill>
                  </a:tcPr>
                </a:tc>
                <a:extLst>
                  <a:ext uri="{0D108BD9-81ED-4DB2-BD59-A6C34878D82A}">
                    <a16:rowId xmlns:a16="http://schemas.microsoft.com/office/drawing/2014/main" val="1197038213"/>
                  </a:ext>
                </a:extLst>
              </a:tr>
              <a:tr h="345985">
                <a:tc>
                  <a:txBody>
                    <a:bodyPr/>
                    <a:lstStyle/>
                    <a:p>
                      <a:pPr algn="ctr" fontAlgn="ctr"/>
                      <a:r>
                        <a:rPr lang="en-US" sz="1000" b="0" i="0" u="none" strike="noStrike">
                          <a:solidFill>
                            <a:srgbClr val="000000"/>
                          </a:solidFill>
                          <a:effectLst/>
                          <a:latin typeface="Arial" panose="020B0604020202020204" pitchFamily="34" charset="0"/>
                        </a:rPr>
                        <a:t>Payment adjusted because the payer deems the information submitted does not support this many/frequency of services.</a:t>
                      </a:r>
                    </a:p>
                  </a:txBody>
                  <a:tcPr marL="4125" marR="4125" marT="4125"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noFill/>
                  </a:tcPr>
                </a:tc>
                <a:tc>
                  <a:txBody>
                    <a:bodyPr/>
                    <a:lstStyle/>
                    <a:p>
                      <a:pPr algn="ctr" fontAlgn="ctr"/>
                      <a:r>
                        <a:rPr lang="en-US" sz="1000" b="0" i="0" u="none" strike="noStrike">
                          <a:solidFill>
                            <a:srgbClr val="000000"/>
                          </a:solidFill>
                          <a:effectLst/>
                          <a:latin typeface="Arial" panose="020B0604020202020204" pitchFamily="34" charset="0"/>
                        </a:rPr>
                        <a:t>151</a:t>
                      </a:r>
                    </a:p>
                  </a:txBody>
                  <a:tcPr marL="4125" marR="4125" marT="4125"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noFill/>
                  </a:tcPr>
                </a:tc>
                <a:tc>
                  <a:txBody>
                    <a:bodyPr/>
                    <a:lstStyle/>
                    <a:p>
                      <a:pPr algn="ctr" fontAlgn="ctr"/>
                      <a:r>
                        <a:rPr lang="en-US" sz="1000" b="0" i="0" u="none" strike="noStrike">
                          <a:solidFill>
                            <a:srgbClr val="000000"/>
                          </a:solidFill>
                          <a:effectLst/>
                          <a:latin typeface="Arial" panose="020B0604020202020204" pitchFamily="34" charset="0"/>
                        </a:rPr>
                        <a:t>299</a:t>
                      </a:r>
                    </a:p>
                  </a:txBody>
                  <a:tcPr marL="4125" marR="4125" marT="4125"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noFill/>
                  </a:tcPr>
                </a:tc>
                <a:tc>
                  <a:txBody>
                    <a:bodyPr/>
                    <a:lstStyle/>
                    <a:p>
                      <a:pPr algn="ctr" fontAlgn="ctr"/>
                      <a:r>
                        <a:rPr lang="en-US" sz="1000" b="0" i="0" u="none" strike="noStrike" dirty="0">
                          <a:solidFill>
                            <a:srgbClr val="000000"/>
                          </a:solidFill>
                          <a:effectLst/>
                          <a:latin typeface="Arial" panose="020B0604020202020204" pitchFamily="34" charset="0"/>
                        </a:rPr>
                        <a:t>1%</a:t>
                      </a:r>
                    </a:p>
                  </a:txBody>
                  <a:tcPr marL="4125" marR="4125" marT="4125"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noFill/>
                  </a:tcPr>
                </a:tc>
                <a:extLst>
                  <a:ext uri="{0D108BD9-81ED-4DB2-BD59-A6C34878D82A}">
                    <a16:rowId xmlns:a16="http://schemas.microsoft.com/office/drawing/2014/main" val="2192753537"/>
                  </a:ext>
                </a:extLst>
              </a:tr>
            </a:tbl>
          </a:graphicData>
        </a:graphic>
      </p:graphicFrame>
    </p:spTree>
    <p:extLst>
      <p:ext uri="{BB962C8B-B14F-4D97-AF65-F5344CB8AC3E}">
        <p14:creationId xmlns:p14="http://schemas.microsoft.com/office/powerpoint/2010/main" val="16547433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05C5221-285E-E8AA-7848-C0807AFEAEFC}"/>
              </a:ext>
            </a:extLst>
          </p:cNvPr>
          <p:cNvSpPr>
            <a:spLocks noGrp="1"/>
          </p:cNvSpPr>
          <p:nvPr>
            <p:ph type="title"/>
          </p:nvPr>
        </p:nvSpPr>
        <p:spPr>
          <a:xfrm>
            <a:off x="1371597" y="348865"/>
            <a:ext cx="10044023" cy="877729"/>
          </a:xfrm>
        </p:spPr>
        <p:txBody>
          <a:bodyPr anchor="ctr">
            <a:normAutofit/>
          </a:bodyPr>
          <a:lstStyle/>
          <a:p>
            <a:r>
              <a:rPr lang="en-US" sz="4000" dirty="0">
                <a:solidFill>
                  <a:srgbClr val="FFFFFF"/>
                </a:solidFill>
              </a:rPr>
              <a:t>Associated Remark Codes with Denial Code 16</a:t>
            </a:r>
          </a:p>
        </p:txBody>
      </p:sp>
      <p:graphicFrame>
        <p:nvGraphicFramePr>
          <p:cNvPr id="5" name="Content Placeholder 4">
            <a:extLst>
              <a:ext uri="{FF2B5EF4-FFF2-40B4-BE49-F238E27FC236}">
                <a16:creationId xmlns:a16="http://schemas.microsoft.com/office/drawing/2014/main" id="{62660E7E-C5AE-DCCD-ABB6-6A3D603A5C62}"/>
              </a:ext>
            </a:extLst>
          </p:cNvPr>
          <p:cNvGraphicFramePr>
            <a:graphicFrameLocks noGrp="1"/>
          </p:cNvGraphicFramePr>
          <p:nvPr>
            <p:ph idx="1"/>
            <p:extLst>
              <p:ext uri="{D42A27DB-BD31-4B8C-83A1-F6EECF244321}">
                <p14:modId xmlns:p14="http://schemas.microsoft.com/office/powerpoint/2010/main" val="4097920421"/>
              </p:ext>
            </p:extLst>
          </p:nvPr>
        </p:nvGraphicFramePr>
        <p:xfrm>
          <a:off x="962791" y="2112579"/>
          <a:ext cx="10290360" cy="4192815"/>
        </p:xfrm>
        <a:graphic>
          <a:graphicData uri="http://schemas.openxmlformats.org/drawingml/2006/table">
            <a:tbl>
              <a:tblPr firstRow="1" bandRow="1"/>
              <a:tblGrid>
                <a:gridCol w="7815329">
                  <a:extLst>
                    <a:ext uri="{9D8B030D-6E8A-4147-A177-3AD203B41FA5}">
                      <a16:colId xmlns:a16="http://schemas.microsoft.com/office/drawing/2014/main" val="82222847"/>
                    </a:ext>
                  </a:extLst>
                </a:gridCol>
                <a:gridCol w="1458305">
                  <a:extLst>
                    <a:ext uri="{9D8B030D-6E8A-4147-A177-3AD203B41FA5}">
                      <a16:colId xmlns:a16="http://schemas.microsoft.com/office/drawing/2014/main" val="4146348679"/>
                    </a:ext>
                  </a:extLst>
                </a:gridCol>
                <a:gridCol w="1016726">
                  <a:extLst>
                    <a:ext uri="{9D8B030D-6E8A-4147-A177-3AD203B41FA5}">
                      <a16:colId xmlns:a16="http://schemas.microsoft.com/office/drawing/2014/main" val="180902033"/>
                    </a:ext>
                  </a:extLst>
                </a:gridCol>
              </a:tblGrid>
              <a:tr h="304122">
                <a:tc>
                  <a:txBody>
                    <a:bodyPr/>
                    <a:lstStyle/>
                    <a:p>
                      <a:pPr algn="ctr" fontAlgn="ctr"/>
                      <a:r>
                        <a:rPr lang="en-US" sz="1600" b="1" i="0" u="none" strike="noStrike">
                          <a:solidFill>
                            <a:srgbClr val="000000"/>
                          </a:solidFill>
                          <a:effectLst/>
                          <a:latin typeface="Arial" panose="020B0604020202020204" pitchFamily="34" charset="0"/>
                        </a:rPr>
                        <a:t>Definition</a:t>
                      </a:r>
                    </a:p>
                  </a:txBody>
                  <a:tcPr marL="7477" marR="7477" marT="7477"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noFill/>
                  </a:tcPr>
                </a:tc>
                <a:tc>
                  <a:txBody>
                    <a:bodyPr/>
                    <a:lstStyle/>
                    <a:p>
                      <a:pPr algn="ctr" fontAlgn="ctr"/>
                      <a:r>
                        <a:rPr lang="en-US" sz="1600" b="1" i="0" u="none" strike="noStrike">
                          <a:solidFill>
                            <a:srgbClr val="000000"/>
                          </a:solidFill>
                          <a:effectLst/>
                          <a:latin typeface="Arial" panose="020B0604020202020204" pitchFamily="34" charset="0"/>
                        </a:rPr>
                        <a:t>Remark Code</a:t>
                      </a:r>
                    </a:p>
                  </a:txBody>
                  <a:tcPr marL="7477" marR="7477" marT="7477"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noFill/>
                  </a:tcPr>
                </a:tc>
                <a:tc>
                  <a:txBody>
                    <a:bodyPr/>
                    <a:lstStyle/>
                    <a:p>
                      <a:pPr algn="ctr" fontAlgn="ctr"/>
                      <a:r>
                        <a:rPr lang="en-US" sz="1600" b="1" i="0" u="none" strike="noStrike">
                          <a:solidFill>
                            <a:srgbClr val="000000"/>
                          </a:solidFill>
                          <a:effectLst/>
                          <a:latin typeface="Arial" panose="020B0604020202020204" pitchFamily="34" charset="0"/>
                        </a:rPr>
                        <a:t>Number</a:t>
                      </a:r>
                    </a:p>
                  </a:txBody>
                  <a:tcPr marL="7477" marR="7477" marT="7477"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noFill/>
                  </a:tcPr>
                </a:tc>
                <a:extLst>
                  <a:ext uri="{0D108BD9-81ED-4DB2-BD59-A6C34878D82A}">
                    <a16:rowId xmlns:a16="http://schemas.microsoft.com/office/drawing/2014/main" val="878962138"/>
                  </a:ext>
                </a:extLst>
              </a:tr>
              <a:tr h="304122">
                <a:tc>
                  <a:txBody>
                    <a:bodyPr/>
                    <a:lstStyle/>
                    <a:p>
                      <a:pPr algn="ctr" fontAlgn="ctr"/>
                      <a:r>
                        <a:rPr lang="en-US" sz="1600" b="0" i="0" u="none" strike="noStrike">
                          <a:solidFill>
                            <a:srgbClr val="000000"/>
                          </a:solidFill>
                          <a:effectLst/>
                          <a:latin typeface="Arial" panose="020B0604020202020204" pitchFamily="34" charset="0"/>
                        </a:rPr>
                        <a:t>Missing procedure modifier(s).</a:t>
                      </a:r>
                    </a:p>
                  </a:txBody>
                  <a:tcPr marL="7477" marR="7477" marT="7477"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solidFill>
                      <a:srgbClr val="DAF2D0"/>
                    </a:solidFill>
                  </a:tcPr>
                </a:tc>
                <a:tc>
                  <a:txBody>
                    <a:bodyPr/>
                    <a:lstStyle/>
                    <a:p>
                      <a:pPr algn="ctr" fontAlgn="ctr"/>
                      <a:r>
                        <a:rPr lang="en-US" sz="1600" b="0" i="0" u="none" strike="noStrike">
                          <a:solidFill>
                            <a:srgbClr val="000000"/>
                          </a:solidFill>
                          <a:effectLst/>
                          <a:latin typeface="Arial" panose="020B0604020202020204" pitchFamily="34" charset="0"/>
                        </a:rPr>
                        <a:t>N822</a:t>
                      </a:r>
                    </a:p>
                  </a:txBody>
                  <a:tcPr marL="7477" marR="7477" marT="7477"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solidFill>
                      <a:srgbClr val="DAF2D0"/>
                    </a:solidFill>
                  </a:tcPr>
                </a:tc>
                <a:tc>
                  <a:txBody>
                    <a:bodyPr/>
                    <a:lstStyle/>
                    <a:p>
                      <a:pPr algn="ctr" fontAlgn="ctr"/>
                      <a:r>
                        <a:rPr lang="en-US" sz="1600" b="0" i="0" u="none" strike="noStrike">
                          <a:solidFill>
                            <a:srgbClr val="000000"/>
                          </a:solidFill>
                          <a:effectLst/>
                          <a:latin typeface="Arial" panose="020B0604020202020204" pitchFamily="34" charset="0"/>
                        </a:rPr>
                        <a:t>1,222</a:t>
                      </a:r>
                    </a:p>
                  </a:txBody>
                  <a:tcPr marL="7477" marR="7477" marT="7477"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solidFill>
                      <a:srgbClr val="DAF2D0"/>
                    </a:solidFill>
                  </a:tcPr>
                </a:tc>
                <a:extLst>
                  <a:ext uri="{0D108BD9-81ED-4DB2-BD59-A6C34878D82A}">
                    <a16:rowId xmlns:a16="http://schemas.microsoft.com/office/drawing/2014/main" val="3682193090"/>
                  </a:ext>
                </a:extLst>
              </a:tr>
              <a:tr h="304122">
                <a:tc>
                  <a:txBody>
                    <a:bodyPr/>
                    <a:lstStyle/>
                    <a:p>
                      <a:pPr algn="ctr" fontAlgn="ctr"/>
                      <a:r>
                        <a:rPr lang="en-US" sz="1600" b="0" i="0" u="none" strike="noStrike">
                          <a:solidFill>
                            <a:srgbClr val="000000"/>
                          </a:solidFill>
                          <a:effectLst/>
                          <a:latin typeface="Arial" panose="020B0604020202020204" pitchFamily="34" charset="0"/>
                        </a:rPr>
                        <a:t>Alert: You may not appeal this decision.</a:t>
                      </a:r>
                    </a:p>
                  </a:txBody>
                  <a:tcPr marL="7477" marR="7477" marT="7477"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noFill/>
                  </a:tcPr>
                </a:tc>
                <a:tc>
                  <a:txBody>
                    <a:bodyPr/>
                    <a:lstStyle/>
                    <a:p>
                      <a:pPr algn="ctr" fontAlgn="ctr"/>
                      <a:r>
                        <a:rPr lang="en-US" sz="1600" b="0" i="0" u="none" strike="noStrike">
                          <a:solidFill>
                            <a:srgbClr val="000000"/>
                          </a:solidFill>
                          <a:effectLst/>
                          <a:latin typeface="Arial" panose="020B0604020202020204" pitchFamily="34" charset="0"/>
                        </a:rPr>
                        <a:t>N211</a:t>
                      </a:r>
                    </a:p>
                  </a:txBody>
                  <a:tcPr marL="7477" marR="7477" marT="7477"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noFill/>
                  </a:tcPr>
                </a:tc>
                <a:tc>
                  <a:txBody>
                    <a:bodyPr/>
                    <a:lstStyle/>
                    <a:p>
                      <a:pPr algn="ctr" fontAlgn="ctr"/>
                      <a:r>
                        <a:rPr lang="en-US" sz="1600" b="0" i="0" u="none" strike="noStrike">
                          <a:solidFill>
                            <a:srgbClr val="000000"/>
                          </a:solidFill>
                          <a:effectLst/>
                          <a:latin typeface="Arial" panose="020B0604020202020204" pitchFamily="34" charset="0"/>
                        </a:rPr>
                        <a:t>531</a:t>
                      </a:r>
                    </a:p>
                  </a:txBody>
                  <a:tcPr marL="7477" marR="7477" marT="7477"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noFill/>
                  </a:tcPr>
                </a:tc>
                <a:extLst>
                  <a:ext uri="{0D108BD9-81ED-4DB2-BD59-A6C34878D82A}">
                    <a16:rowId xmlns:a16="http://schemas.microsoft.com/office/drawing/2014/main" val="1156808376"/>
                  </a:ext>
                </a:extLst>
              </a:tr>
              <a:tr h="304122">
                <a:tc>
                  <a:txBody>
                    <a:bodyPr/>
                    <a:lstStyle/>
                    <a:p>
                      <a:pPr algn="ctr" fontAlgn="ctr"/>
                      <a:r>
                        <a:rPr lang="en-US" sz="1600" b="0" i="0" u="none" strike="noStrike">
                          <a:solidFill>
                            <a:srgbClr val="000000"/>
                          </a:solidFill>
                          <a:effectLst/>
                          <a:latin typeface="Arial" panose="020B0604020202020204" pitchFamily="34" charset="0"/>
                        </a:rPr>
                        <a:t>Missing/incomplete/invalid name, strength, or dosage of the drug furnished.</a:t>
                      </a:r>
                    </a:p>
                  </a:txBody>
                  <a:tcPr marL="7477" marR="7477" marT="7477"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solidFill>
                      <a:srgbClr val="DAF2D0"/>
                    </a:solidFill>
                  </a:tcPr>
                </a:tc>
                <a:tc>
                  <a:txBody>
                    <a:bodyPr/>
                    <a:lstStyle/>
                    <a:p>
                      <a:pPr algn="ctr" fontAlgn="ctr"/>
                      <a:r>
                        <a:rPr lang="en-US" sz="1600" b="0" i="0" u="none" strike="noStrike">
                          <a:solidFill>
                            <a:srgbClr val="000000"/>
                          </a:solidFill>
                          <a:effectLst/>
                          <a:latin typeface="Arial" panose="020B0604020202020204" pitchFamily="34" charset="0"/>
                        </a:rPr>
                        <a:t>M123</a:t>
                      </a:r>
                    </a:p>
                  </a:txBody>
                  <a:tcPr marL="7477" marR="7477" marT="7477"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solidFill>
                      <a:srgbClr val="DAF2D0"/>
                    </a:solidFill>
                  </a:tcPr>
                </a:tc>
                <a:tc>
                  <a:txBody>
                    <a:bodyPr/>
                    <a:lstStyle/>
                    <a:p>
                      <a:pPr algn="ctr" fontAlgn="ctr"/>
                      <a:r>
                        <a:rPr lang="en-US" sz="1600" b="0" i="0" u="none" strike="noStrike">
                          <a:solidFill>
                            <a:srgbClr val="000000"/>
                          </a:solidFill>
                          <a:effectLst/>
                          <a:latin typeface="Arial" panose="020B0604020202020204" pitchFamily="34" charset="0"/>
                        </a:rPr>
                        <a:t>440</a:t>
                      </a:r>
                    </a:p>
                  </a:txBody>
                  <a:tcPr marL="7477" marR="7477" marT="7477"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solidFill>
                      <a:srgbClr val="DAF2D0"/>
                    </a:solidFill>
                  </a:tcPr>
                </a:tc>
                <a:extLst>
                  <a:ext uri="{0D108BD9-81ED-4DB2-BD59-A6C34878D82A}">
                    <a16:rowId xmlns:a16="http://schemas.microsoft.com/office/drawing/2014/main" val="1162028275"/>
                  </a:ext>
                </a:extLst>
              </a:tr>
              <a:tr h="304122">
                <a:tc>
                  <a:txBody>
                    <a:bodyPr/>
                    <a:lstStyle/>
                    <a:p>
                      <a:pPr algn="ctr" fontAlgn="ctr"/>
                      <a:r>
                        <a:rPr lang="en-US" sz="1600" b="0" i="0" u="none" strike="noStrike">
                          <a:solidFill>
                            <a:srgbClr val="000000"/>
                          </a:solidFill>
                          <a:effectLst/>
                          <a:latin typeface="Arial" panose="020B0604020202020204" pitchFamily="34" charset="0"/>
                        </a:rPr>
                        <a:t>Missing/incomplete/invalid other diagnosis.</a:t>
                      </a:r>
                    </a:p>
                  </a:txBody>
                  <a:tcPr marL="7477" marR="7477" marT="7477"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noFill/>
                  </a:tcPr>
                </a:tc>
                <a:tc>
                  <a:txBody>
                    <a:bodyPr/>
                    <a:lstStyle/>
                    <a:p>
                      <a:pPr algn="ctr" fontAlgn="ctr"/>
                      <a:r>
                        <a:rPr lang="en-US" sz="1600" b="0" i="0" u="none" strike="noStrike">
                          <a:solidFill>
                            <a:srgbClr val="000000"/>
                          </a:solidFill>
                          <a:effectLst/>
                          <a:latin typeface="Arial" panose="020B0604020202020204" pitchFamily="34" charset="0"/>
                        </a:rPr>
                        <a:t>M64</a:t>
                      </a:r>
                    </a:p>
                  </a:txBody>
                  <a:tcPr marL="7477" marR="7477" marT="7477"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noFill/>
                  </a:tcPr>
                </a:tc>
                <a:tc>
                  <a:txBody>
                    <a:bodyPr/>
                    <a:lstStyle/>
                    <a:p>
                      <a:pPr algn="ctr" fontAlgn="ctr"/>
                      <a:r>
                        <a:rPr lang="en-US" sz="1600" b="0" i="0" u="none" strike="noStrike">
                          <a:solidFill>
                            <a:srgbClr val="000000"/>
                          </a:solidFill>
                          <a:effectLst/>
                          <a:latin typeface="Arial" panose="020B0604020202020204" pitchFamily="34" charset="0"/>
                        </a:rPr>
                        <a:t>359</a:t>
                      </a:r>
                    </a:p>
                  </a:txBody>
                  <a:tcPr marL="7477" marR="7477" marT="7477"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noFill/>
                  </a:tcPr>
                </a:tc>
                <a:extLst>
                  <a:ext uri="{0D108BD9-81ED-4DB2-BD59-A6C34878D82A}">
                    <a16:rowId xmlns:a16="http://schemas.microsoft.com/office/drawing/2014/main" val="1536734918"/>
                  </a:ext>
                </a:extLst>
              </a:tr>
              <a:tr h="543351">
                <a:tc>
                  <a:txBody>
                    <a:bodyPr/>
                    <a:lstStyle/>
                    <a:p>
                      <a:pPr algn="ctr" fontAlgn="ctr"/>
                      <a:r>
                        <a:rPr lang="en-US" sz="1600" b="0" i="0" u="none" strike="noStrike">
                          <a:solidFill>
                            <a:srgbClr val="000000"/>
                          </a:solidFill>
                          <a:effectLst/>
                          <a:latin typeface="Arial" panose="020B0604020202020204" pitchFamily="34" charset="0"/>
                        </a:rPr>
                        <a:t>Consult our contractual agreement for restrictions/billing/payment information related to these charges.</a:t>
                      </a:r>
                    </a:p>
                  </a:txBody>
                  <a:tcPr marL="7477" marR="7477" marT="7477"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solidFill>
                      <a:srgbClr val="DAF2D0"/>
                    </a:solidFill>
                  </a:tcPr>
                </a:tc>
                <a:tc>
                  <a:txBody>
                    <a:bodyPr/>
                    <a:lstStyle/>
                    <a:p>
                      <a:pPr algn="ctr" fontAlgn="ctr"/>
                      <a:r>
                        <a:rPr lang="en-US" sz="1600" b="0" i="0" u="none" strike="noStrike">
                          <a:solidFill>
                            <a:srgbClr val="000000"/>
                          </a:solidFill>
                          <a:effectLst/>
                          <a:latin typeface="Arial" panose="020B0604020202020204" pitchFamily="34" charset="0"/>
                        </a:rPr>
                        <a:t>N381</a:t>
                      </a:r>
                    </a:p>
                  </a:txBody>
                  <a:tcPr marL="7477" marR="7477" marT="7477"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solidFill>
                      <a:srgbClr val="DAF2D0"/>
                    </a:solidFill>
                  </a:tcPr>
                </a:tc>
                <a:tc>
                  <a:txBody>
                    <a:bodyPr/>
                    <a:lstStyle/>
                    <a:p>
                      <a:pPr algn="ctr" fontAlgn="ctr"/>
                      <a:r>
                        <a:rPr lang="en-US" sz="1600" b="0" i="0" u="none" strike="noStrike">
                          <a:solidFill>
                            <a:srgbClr val="000000"/>
                          </a:solidFill>
                          <a:effectLst/>
                          <a:latin typeface="Arial" panose="020B0604020202020204" pitchFamily="34" charset="0"/>
                        </a:rPr>
                        <a:t>217</a:t>
                      </a:r>
                    </a:p>
                  </a:txBody>
                  <a:tcPr marL="7477" marR="7477" marT="7477"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solidFill>
                      <a:srgbClr val="DAF2D0"/>
                    </a:solidFill>
                  </a:tcPr>
                </a:tc>
                <a:extLst>
                  <a:ext uri="{0D108BD9-81ED-4DB2-BD59-A6C34878D82A}">
                    <a16:rowId xmlns:a16="http://schemas.microsoft.com/office/drawing/2014/main" val="3317113817"/>
                  </a:ext>
                </a:extLst>
              </a:tr>
              <a:tr h="304122">
                <a:tc>
                  <a:txBody>
                    <a:bodyPr/>
                    <a:lstStyle/>
                    <a:p>
                      <a:pPr algn="ctr" fontAlgn="ctr"/>
                      <a:r>
                        <a:rPr lang="en-US" sz="1600" b="0" i="0" u="none" strike="noStrike">
                          <a:solidFill>
                            <a:srgbClr val="000000"/>
                          </a:solidFill>
                          <a:effectLst/>
                          <a:latin typeface="Arial" panose="020B0604020202020204" pitchFamily="34" charset="0"/>
                        </a:rPr>
                        <a:t>Missing/incomplete/invalid principal diagnosis.</a:t>
                      </a:r>
                    </a:p>
                  </a:txBody>
                  <a:tcPr marL="7477" marR="7477" marT="7477"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noFill/>
                  </a:tcPr>
                </a:tc>
                <a:tc>
                  <a:txBody>
                    <a:bodyPr/>
                    <a:lstStyle/>
                    <a:p>
                      <a:pPr algn="ctr" fontAlgn="ctr"/>
                      <a:r>
                        <a:rPr lang="en-US" sz="1600" b="0" i="0" u="none" strike="noStrike">
                          <a:solidFill>
                            <a:srgbClr val="000000"/>
                          </a:solidFill>
                          <a:effectLst/>
                          <a:latin typeface="Arial" panose="020B0604020202020204" pitchFamily="34" charset="0"/>
                        </a:rPr>
                        <a:t>MA63</a:t>
                      </a:r>
                    </a:p>
                  </a:txBody>
                  <a:tcPr marL="7477" marR="7477" marT="7477"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noFill/>
                  </a:tcPr>
                </a:tc>
                <a:tc>
                  <a:txBody>
                    <a:bodyPr/>
                    <a:lstStyle/>
                    <a:p>
                      <a:pPr algn="ctr" fontAlgn="ctr"/>
                      <a:r>
                        <a:rPr lang="en-US" sz="1600" b="0" i="0" u="none" strike="noStrike">
                          <a:solidFill>
                            <a:srgbClr val="000000"/>
                          </a:solidFill>
                          <a:effectLst/>
                          <a:latin typeface="Arial" panose="020B0604020202020204" pitchFamily="34" charset="0"/>
                        </a:rPr>
                        <a:t>206</a:t>
                      </a:r>
                    </a:p>
                  </a:txBody>
                  <a:tcPr marL="7477" marR="7477" marT="7477"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noFill/>
                  </a:tcPr>
                </a:tc>
                <a:extLst>
                  <a:ext uri="{0D108BD9-81ED-4DB2-BD59-A6C34878D82A}">
                    <a16:rowId xmlns:a16="http://schemas.microsoft.com/office/drawing/2014/main" val="2602409281"/>
                  </a:ext>
                </a:extLst>
              </a:tr>
              <a:tr h="304122">
                <a:tc>
                  <a:txBody>
                    <a:bodyPr/>
                    <a:lstStyle/>
                    <a:p>
                      <a:pPr algn="ctr" fontAlgn="ctr"/>
                      <a:r>
                        <a:rPr lang="en-US" sz="1600" b="0" i="0" u="none" strike="noStrike">
                          <a:solidFill>
                            <a:srgbClr val="000000"/>
                          </a:solidFill>
                          <a:effectLst/>
                          <a:latin typeface="Arial" panose="020B0604020202020204" pitchFamily="34" charset="0"/>
                        </a:rPr>
                        <a:t>Incomplete/Invalid procedure modifier(s).</a:t>
                      </a:r>
                    </a:p>
                  </a:txBody>
                  <a:tcPr marL="7477" marR="7477" marT="7477"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solidFill>
                      <a:srgbClr val="DAF2D0"/>
                    </a:solidFill>
                  </a:tcPr>
                </a:tc>
                <a:tc>
                  <a:txBody>
                    <a:bodyPr/>
                    <a:lstStyle/>
                    <a:p>
                      <a:pPr algn="ctr" fontAlgn="ctr"/>
                      <a:r>
                        <a:rPr lang="en-US" sz="1600" b="0" i="0" u="none" strike="noStrike">
                          <a:solidFill>
                            <a:srgbClr val="000000"/>
                          </a:solidFill>
                          <a:effectLst/>
                          <a:latin typeface="Arial" panose="020B0604020202020204" pitchFamily="34" charset="0"/>
                        </a:rPr>
                        <a:t>N823</a:t>
                      </a:r>
                    </a:p>
                  </a:txBody>
                  <a:tcPr marL="7477" marR="7477" marT="7477"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solidFill>
                      <a:srgbClr val="DAF2D0"/>
                    </a:solidFill>
                  </a:tcPr>
                </a:tc>
                <a:tc>
                  <a:txBody>
                    <a:bodyPr/>
                    <a:lstStyle/>
                    <a:p>
                      <a:pPr algn="ctr" fontAlgn="ctr"/>
                      <a:r>
                        <a:rPr lang="en-US" sz="1600" b="0" i="0" u="none" strike="noStrike">
                          <a:solidFill>
                            <a:srgbClr val="000000"/>
                          </a:solidFill>
                          <a:effectLst/>
                          <a:latin typeface="Arial" panose="020B0604020202020204" pitchFamily="34" charset="0"/>
                        </a:rPr>
                        <a:t>67</a:t>
                      </a:r>
                    </a:p>
                  </a:txBody>
                  <a:tcPr marL="7477" marR="7477" marT="7477"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solidFill>
                      <a:srgbClr val="DAF2D0"/>
                    </a:solidFill>
                  </a:tcPr>
                </a:tc>
                <a:extLst>
                  <a:ext uri="{0D108BD9-81ED-4DB2-BD59-A6C34878D82A}">
                    <a16:rowId xmlns:a16="http://schemas.microsoft.com/office/drawing/2014/main" val="1952186841"/>
                  </a:ext>
                </a:extLst>
              </a:tr>
              <a:tr h="304122">
                <a:tc>
                  <a:txBody>
                    <a:bodyPr/>
                    <a:lstStyle/>
                    <a:p>
                      <a:pPr algn="ctr" fontAlgn="ctr"/>
                      <a:r>
                        <a:rPr lang="en-US" sz="1600" b="0" i="0" u="none" strike="noStrike">
                          <a:solidFill>
                            <a:srgbClr val="000000"/>
                          </a:solidFill>
                          <a:effectLst/>
                          <a:latin typeface="Arial" panose="020B0604020202020204" pitchFamily="34" charset="0"/>
                        </a:rPr>
                        <a:t>Missing/Incomplete/Invalid NDC Unit Count</a:t>
                      </a:r>
                    </a:p>
                  </a:txBody>
                  <a:tcPr marL="7477" marR="7477" marT="7477"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noFill/>
                  </a:tcPr>
                </a:tc>
                <a:tc>
                  <a:txBody>
                    <a:bodyPr/>
                    <a:lstStyle/>
                    <a:p>
                      <a:pPr algn="ctr" fontAlgn="ctr"/>
                      <a:r>
                        <a:rPr lang="en-US" sz="1600" b="0" i="0" u="none" strike="noStrike">
                          <a:solidFill>
                            <a:srgbClr val="000000"/>
                          </a:solidFill>
                          <a:effectLst/>
                          <a:latin typeface="Arial" panose="020B0604020202020204" pitchFamily="34" charset="0"/>
                        </a:rPr>
                        <a:t>N815</a:t>
                      </a:r>
                    </a:p>
                  </a:txBody>
                  <a:tcPr marL="7477" marR="7477" marT="7477"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noFill/>
                  </a:tcPr>
                </a:tc>
                <a:tc>
                  <a:txBody>
                    <a:bodyPr/>
                    <a:lstStyle/>
                    <a:p>
                      <a:pPr algn="ctr" fontAlgn="ctr"/>
                      <a:r>
                        <a:rPr lang="en-US" sz="1600" b="0" i="0" u="none" strike="noStrike">
                          <a:solidFill>
                            <a:srgbClr val="000000"/>
                          </a:solidFill>
                          <a:effectLst/>
                          <a:latin typeface="Arial" panose="020B0604020202020204" pitchFamily="34" charset="0"/>
                        </a:rPr>
                        <a:t>64</a:t>
                      </a:r>
                    </a:p>
                  </a:txBody>
                  <a:tcPr marL="7477" marR="7477" marT="7477"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noFill/>
                  </a:tcPr>
                </a:tc>
                <a:extLst>
                  <a:ext uri="{0D108BD9-81ED-4DB2-BD59-A6C34878D82A}">
                    <a16:rowId xmlns:a16="http://schemas.microsoft.com/office/drawing/2014/main" val="3699886351"/>
                  </a:ext>
                </a:extLst>
              </a:tr>
              <a:tr h="304122">
                <a:tc>
                  <a:txBody>
                    <a:bodyPr/>
                    <a:lstStyle/>
                    <a:p>
                      <a:pPr algn="ctr" fontAlgn="ctr"/>
                      <a:r>
                        <a:rPr lang="en-US" sz="1600" b="0" i="0" u="none" strike="noStrike">
                          <a:solidFill>
                            <a:srgbClr val="000000"/>
                          </a:solidFill>
                          <a:effectLst/>
                          <a:latin typeface="Arial" panose="020B0604020202020204" pitchFamily="34" charset="0"/>
                        </a:rPr>
                        <a:t>Alert:This reversal is due to a resubmission/change to the claim by the provider.</a:t>
                      </a:r>
                    </a:p>
                  </a:txBody>
                  <a:tcPr marL="7477" marR="7477" marT="7477"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solidFill>
                      <a:srgbClr val="DAF2D0"/>
                    </a:solidFill>
                  </a:tcPr>
                </a:tc>
                <a:tc>
                  <a:txBody>
                    <a:bodyPr/>
                    <a:lstStyle/>
                    <a:p>
                      <a:pPr algn="ctr" fontAlgn="ctr"/>
                      <a:r>
                        <a:rPr lang="en-US" sz="1600" b="0" i="0" u="none" strike="noStrike">
                          <a:solidFill>
                            <a:srgbClr val="000000"/>
                          </a:solidFill>
                          <a:effectLst/>
                          <a:latin typeface="Arial" panose="020B0604020202020204" pitchFamily="34" charset="0"/>
                        </a:rPr>
                        <a:t>N694</a:t>
                      </a:r>
                    </a:p>
                  </a:txBody>
                  <a:tcPr marL="7477" marR="7477" marT="7477"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solidFill>
                      <a:srgbClr val="DAF2D0"/>
                    </a:solidFill>
                  </a:tcPr>
                </a:tc>
                <a:tc>
                  <a:txBody>
                    <a:bodyPr/>
                    <a:lstStyle/>
                    <a:p>
                      <a:pPr algn="ctr" fontAlgn="ctr"/>
                      <a:r>
                        <a:rPr lang="en-US" sz="1600" b="0" i="0" u="none" strike="noStrike">
                          <a:solidFill>
                            <a:srgbClr val="000000"/>
                          </a:solidFill>
                          <a:effectLst/>
                          <a:latin typeface="Arial" panose="020B0604020202020204" pitchFamily="34" charset="0"/>
                        </a:rPr>
                        <a:t>61</a:t>
                      </a:r>
                    </a:p>
                  </a:txBody>
                  <a:tcPr marL="7477" marR="7477" marT="7477"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solidFill>
                      <a:srgbClr val="DAF2D0"/>
                    </a:solidFill>
                  </a:tcPr>
                </a:tc>
                <a:extLst>
                  <a:ext uri="{0D108BD9-81ED-4DB2-BD59-A6C34878D82A}">
                    <a16:rowId xmlns:a16="http://schemas.microsoft.com/office/drawing/2014/main" val="2546488401"/>
                  </a:ext>
                </a:extLst>
              </a:tr>
              <a:tr h="304122">
                <a:tc>
                  <a:txBody>
                    <a:bodyPr/>
                    <a:lstStyle/>
                    <a:p>
                      <a:pPr algn="ctr" fontAlgn="ctr"/>
                      <a:r>
                        <a:rPr lang="en-US" sz="1600" b="0" i="0" u="none" strike="noStrike">
                          <a:solidFill>
                            <a:srgbClr val="000000"/>
                          </a:solidFill>
                          <a:effectLst/>
                          <a:latin typeface="Arial" panose="020B0604020202020204" pitchFamily="34" charset="0"/>
                        </a:rPr>
                        <a:t>Missing/Incomplete/Invalid NDC Unit of Measure</a:t>
                      </a:r>
                    </a:p>
                  </a:txBody>
                  <a:tcPr marL="7477" marR="7477" marT="7477"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noFill/>
                  </a:tcPr>
                </a:tc>
                <a:tc>
                  <a:txBody>
                    <a:bodyPr/>
                    <a:lstStyle/>
                    <a:p>
                      <a:pPr algn="ctr" fontAlgn="ctr"/>
                      <a:r>
                        <a:rPr lang="en-US" sz="1600" b="0" i="0" u="none" strike="noStrike">
                          <a:solidFill>
                            <a:srgbClr val="000000"/>
                          </a:solidFill>
                          <a:effectLst/>
                          <a:latin typeface="Arial" panose="020B0604020202020204" pitchFamily="34" charset="0"/>
                        </a:rPr>
                        <a:t>N816</a:t>
                      </a:r>
                    </a:p>
                  </a:txBody>
                  <a:tcPr marL="7477" marR="7477" marT="7477"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noFill/>
                  </a:tcPr>
                </a:tc>
                <a:tc>
                  <a:txBody>
                    <a:bodyPr/>
                    <a:lstStyle/>
                    <a:p>
                      <a:pPr algn="ctr" fontAlgn="ctr"/>
                      <a:r>
                        <a:rPr lang="en-US" sz="1600" b="0" i="0" u="none" strike="noStrike">
                          <a:solidFill>
                            <a:srgbClr val="000000"/>
                          </a:solidFill>
                          <a:effectLst/>
                          <a:latin typeface="Arial" panose="020B0604020202020204" pitchFamily="34" charset="0"/>
                        </a:rPr>
                        <a:t>60</a:t>
                      </a:r>
                    </a:p>
                  </a:txBody>
                  <a:tcPr marL="7477" marR="7477" marT="7477"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noFill/>
                  </a:tcPr>
                </a:tc>
                <a:extLst>
                  <a:ext uri="{0D108BD9-81ED-4DB2-BD59-A6C34878D82A}">
                    <a16:rowId xmlns:a16="http://schemas.microsoft.com/office/drawing/2014/main" val="931372023"/>
                  </a:ext>
                </a:extLst>
              </a:tr>
              <a:tr h="304122">
                <a:tc>
                  <a:txBody>
                    <a:bodyPr/>
                    <a:lstStyle/>
                    <a:p>
                      <a:pPr algn="ctr" fontAlgn="ctr"/>
                      <a:r>
                        <a:rPr lang="en-US" sz="1600" b="0" i="0" u="none" strike="noStrike">
                          <a:solidFill>
                            <a:srgbClr val="000000"/>
                          </a:solidFill>
                          <a:effectLst/>
                          <a:latin typeface="Arial" panose="020B0604020202020204" pitchFamily="34" charset="0"/>
                        </a:rPr>
                        <a:t>Missing/incomplete/invalid patient identifier.</a:t>
                      </a:r>
                    </a:p>
                  </a:txBody>
                  <a:tcPr marL="7477" marR="7477" marT="7477"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solidFill>
                      <a:srgbClr val="DAF2D0"/>
                    </a:solidFill>
                  </a:tcPr>
                </a:tc>
                <a:tc>
                  <a:txBody>
                    <a:bodyPr/>
                    <a:lstStyle/>
                    <a:p>
                      <a:pPr algn="ctr" fontAlgn="ctr"/>
                      <a:r>
                        <a:rPr lang="en-US" sz="1600" b="0" i="0" u="none" strike="noStrike">
                          <a:solidFill>
                            <a:srgbClr val="000000"/>
                          </a:solidFill>
                          <a:effectLst/>
                          <a:latin typeface="Arial" panose="020B0604020202020204" pitchFamily="34" charset="0"/>
                        </a:rPr>
                        <a:t>N382</a:t>
                      </a:r>
                    </a:p>
                  </a:txBody>
                  <a:tcPr marL="7477" marR="7477" marT="7477"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solidFill>
                      <a:srgbClr val="DAF2D0"/>
                    </a:solidFill>
                  </a:tcPr>
                </a:tc>
                <a:tc>
                  <a:txBody>
                    <a:bodyPr/>
                    <a:lstStyle/>
                    <a:p>
                      <a:pPr algn="ctr" fontAlgn="ctr"/>
                      <a:r>
                        <a:rPr lang="en-US" sz="1600" b="0" i="0" u="none" strike="noStrike">
                          <a:solidFill>
                            <a:srgbClr val="000000"/>
                          </a:solidFill>
                          <a:effectLst/>
                          <a:latin typeface="Arial" panose="020B0604020202020204" pitchFamily="34" charset="0"/>
                        </a:rPr>
                        <a:t>57</a:t>
                      </a:r>
                    </a:p>
                  </a:txBody>
                  <a:tcPr marL="7477" marR="7477" marT="7477"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solidFill>
                      <a:srgbClr val="DAF2D0"/>
                    </a:solidFill>
                  </a:tcPr>
                </a:tc>
                <a:extLst>
                  <a:ext uri="{0D108BD9-81ED-4DB2-BD59-A6C34878D82A}">
                    <a16:rowId xmlns:a16="http://schemas.microsoft.com/office/drawing/2014/main" val="204645798"/>
                  </a:ext>
                </a:extLst>
              </a:tr>
              <a:tr h="304122">
                <a:tc>
                  <a:txBody>
                    <a:bodyPr/>
                    <a:lstStyle/>
                    <a:p>
                      <a:pPr algn="ctr" fontAlgn="ctr"/>
                      <a:r>
                        <a:rPr lang="en-US" sz="1600" b="0" i="0" u="none" strike="noStrike">
                          <a:solidFill>
                            <a:srgbClr val="000000"/>
                          </a:solidFill>
                          <a:effectLst/>
                          <a:latin typeface="Arial" panose="020B0604020202020204" pitchFamily="34" charset="0"/>
                        </a:rPr>
                        <a:t>Missing/incomplete/invalid diagnosis or condition.</a:t>
                      </a:r>
                    </a:p>
                  </a:txBody>
                  <a:tcPr marL="7477" marR="7477" marT="7477"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noFill/>
                  </a:tcPr>
                </a:tc>
                <a:tc>
                  <a:txBody>
                    <a:bodyPr/>
                    <a:lstStyle/>
                    <a:p>
                      <a:pPr algn="ctr" fontAlgn="ctr"/>
                      <a:r>
                        <a:rPr lang="en-US" sz="1600" b="0" i="0" u="none" strike="noStrike">
                          <a:solidFill>
                            <a:srgbClr val="000000"/>
                          </a:solidFill>
                          <a:effectLst/>
                          <a:latin typeface="Arial" panose="020B0604020202020204" pitchFamily="34" charset="0"/>
                        </a:rPr>
                        <a:t>M76</a:t>
                      </a:r>
                    </a:p>
                  </a:txBody>
                  <a:tcPr marL="7477" marR="7477" marT="7477"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noFill/>
                  </a:tcPr>
                </a:tc>
                <a:tc>
                  <a:txBody>
                    <a:bodyPr/>
                    <a:lstStyle/>
                    <a:p>
                      <a:pPr algn="ctr" fontAlgn="ctr"/>
                      <a:r>
                        <a:rPr lang="en-US" sz="1600" b="0" i="0" u="none" strike="noStrike">
                          <a:solidFill>
                            <a:srgbClr val="000000"/>
                          </a:solidFill>
                          <a:effectLst/>
                          <a:latin typeface="Arial" panose="020B0604020202020204" pitchFamily="34" charset="0"/>
                        </a:rPr>
                        <a:t>53</a:t>
                      </a:r>
                    </a:p>
                  </a:txBody>
                  <a:tcPr marL="7477" marR="7477" marT="7477"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noFill/>
                  </a:tcPr>
                </a:tc>
                <a:extLst>
                  <a:ext uri="{0D108BD9-81ED-4DB2-BD59-A6C34878D82A}">
                    <a16:rowId xmlns:a16="http://schemas.microsoft.com/office/drawing/2014/main" val="249362368"/>
                  </a:ext>
                </a:extLst>
              </a:tr>
            </a:tbl>
          </a:graphicData>
        </a:graphic>
      </p:graphicFrame>
    </p:spTree>
    <p:extLst>
      <p:ext uri="{BB962C8B-B14F-4D97-AF65-F5344CB8AC3E}">
        <p14:creationId xmlns:p14="http://schemas.microsoft.com/office/powerpoint/2010/main" val="41728990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665DBBEF-238B-476B-96AB-8AAC3224EC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15AAAAA-1F35-D9AE-3A7F-3FC62F28307F}"/>
              </a:ext>
            </a:extLst>
          </p:cNvPr>
          <p:cNvSpPr>
            <a:spLocks noGrp="1"/>
          </p:cNvSpPr>
          <p:nvPr>
            <p:ph type="title"/>
          </p:nvPr>
        </p:nvSpPr>
        <p:spPr>
          <a:xfrm>
            <a:off x="638882" y="639193"/>
            <a:ext cx="3571810" cy="3573516"/>
          </a:xfrm>
        </p:spPr>
        <p:txBody>
          <a:bodyPr vert="horz" lIns="91440" tIns="45720" rIns="91440" bIns="45720" rtlCol="0" anchor="b">
            <a:normAutofit fontScale="90000"/>
          </a:bodyPr>
          <a:lstStyle/>
          <a:p>
            <a:r>
              <a:rPr lang="en-US" sz="6600" kern="1200" dirty="0">
                <a:solidFill>
                  <a:schemeClr val="tx1"/>
                </a:solidFill>
                <a:latin typeface="+mj-lt"/>
                <a:ea typeface="+mj-ea"/>
                <a:cs typeface="+mj-cs"/>
              </a:rPr>
              <a:t>Sample 1500 form with JZ modifier</a:t>
            </a:r>
          </a:p>
        </p:txBody>
      </p:sp>
      <p:sp>
        <p:nvSpPr>
          <p:cNvPr id="24"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4409267"/>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close-up of a form&#10;&#10;AI-generated content may be incorrect.">
            <a:extLst>
              <a:ext uri="{FF2B5EF4-FFF2-40B4-BE49-F238E27FC236}">
                <a16:creationId xmlns:a16="http://schemas.microsoft.com/office/drawing/2014/main" id="{781EB39A-F61A-8B77-965B-D445A0C3FFDF}"/>
              </a:ext>
            </a:extLst>
          </p:cNvPr>
          <p:cNvPicPr>
            <a:picLocks noGrp="1" noChangeAspect="1"/>
          </p:cNvPicPr>
          <p:nvPr>
            <p:ph idx="1"/>
          </p:nvPr>
        </p:nvPicPr>
        <p:blipFill>
          <a:blip r:embed="rId2"/>
          <a:srcRect r="5522"/>
          <a:stretch/>
        </p:blipFill>
        <p:spPr>
          <a:xfrm>
            <a:off x="4105595" y="0"/>
            <a:ext cx="7789698" cy="6857999"/>
          </a:xfrm>
          <a:prstGeom prst="rect">
            <a:avLst/>
          </a:prstGeom>
        </p:spPr>
      </p:pic>
    </p:spTree>
    <p:extLst>
      <p:ext uri="{BB962C8B-B14F-4D97-AF65-F5344CB8AC3E}">
        <p14:creationId xmlns:p14="http://schemas.microsoft.com/office/powerpoint/2010/main" val="24202354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FB84B73-6E03-3FE0-2340-8F92A837822D}"/>
              </a:ext>
            </a:extLst>
          </p:cNvPr>
          <p:cNvSpPr>
            <a:spLocks noGrp="1"/>
          </p:cNvSpPr>
          <p:nvPr>
            <p:ph type="title"/>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2600" kern="1200" dirty="0">
                <a:solidFill>
                  <a:srgbClr val="FFFFFF"/>
                </a:solidFill>
                <a:latin typeface="+mj-lt"/>
                <a:ea typeface="+mj-ea"/>
                <a:cs typeface="+mj-cs"/>
              </a:rPr>
              <a:t>Top Payers by Denial Volume-NJ</a:t>
            </a:r>
            <a:br>
              <a:rPr lang="en-US" sz="2600" kern="1200" dirty="0">
                <a:solidFill>
                  <a:srgbClr val="FFFFFF"/>
                </a:solidFill>
                <a:latin typeface="+mj-lt"/>
                <a:ea typeface="+mj-ea"/>
                <a:cs typeface="+mj-cs"/>
              </a:rPr>
            </a:br>
            <a:r>
              <a:rPr lang="en-US" sz="2600" kern="1200" dirty="0">
                <a:solidFill>
                  <a:srgbClr val="FFFFFF"/>
                </a:solidFill>
                <a:latin typeface="+mj-lt"/>
                <a:ea typeface="+mj-ea"/>
                <a:cs typeface="+mj-cs"/>
              </a:rPr>
              <a:t>Oct 24-Feb 2025 YTD</a:t>
            </a:r>
          </a:p>
        </p:txBody>
      </p:sp>
      <p:graphicFrame>
        <p:nvGraphicFramePr>
          <p:cNvPr id="6" name="Content Placeholder 5">
            <a:extLst>
              <a:ext uri="{FF2B5EF4-FFF2-40B4-BE49-F238E27FC236}">
                <a16:creationId xmlns:a16="http://schemas.microsoft.com/office/drawing/2014/main" id="{47F352E5-8C7B-B2B6-20C2-8E24002017CB}"/>
              </a:ext>
            </a:extLst>
          </p:cNvPr>
          <p:cNvGraphicFramePr>
            <a:graphicFrameLocks noGrp="1"/>
          </p:cNvGraphicFramePr>
          <p:nvPr>
            <p:ph idx="1"/>
            <p:extLst>
              <p:ext uri="{D42A27DB-BD31-4B8C-83A1-F6EECF244321}">
                <p14:modId xmlns:p14="http://schemas.microsoft.com/office/powerpoint/2010/main" val="4274900469"/>
              </p:ext>
            </p:extLst>
          </p:nvPr>
        </p:nvGraphicFramePr>
        <p:xfrm>
          <a:off x="3508188" y="173317"/>
          <a:ext cx="8594165" cy="6644319"/>
        </p:xfrm>
        <a:graphic>
          <a:graphicData uri="http://schemas.openxmlformats.org/drawingml/2006/table">
            <a:tbl>
              <a:tblPr/>
              <a:tblGrid>
                <a:gridCol w="3312458">
                  <a:extLst>
                    <a:ext uri="{9D8B030D-6E8A-4147-A177-3AD203B41FA5}">
                      <a16:colId xmlns:a16="http://schemas.microsoft.com/office/drawing/2014/main" val="577976063"/>
                    </a:ext>
                  </a:extLst>
                </a:gridCol>
                <a:gridCol w="1112931">
                  <a:extLst>
                    <a:ext uri="{9D8B030D-6E8A-4147-A177-3AD203B41FA5}">
                      <a16:colId xmlns:a16="http://schemas.microsoft.com/office/drawing/2014/main" val="58435158"/>
                    </a:ext>
                  </a:extLst>
                </a:gridCol>
                <a:gridCol w="1584512">
                  <a:extLst>
                    <a:ext uri="{9D8B030D-6E8A-4147-A177-3AD203B41FA5}">
                      <a16:colId xmlns:a16="http://schemas.microsoft.com/office/drawing/2014/main" val="3008902688"/>
                    </a:ext>
                  </a:extLst>
                </a:gridCol>
                <a:gridCol w="1339290">
                  <a:extLst>
                    <a:ext uri="{9D8B030D-6E8A-4147-A177-3AD203B41FA5}">
                      <a16:colId xmlns:a16="http://schemas.microsoft.com/office/drawing/2014/main" val="3021141926"/>
                    </a:ext>
                  </a:extLst>
                </a:gridCol>
                <a:gridCol w="1244974">
                  <a:extLst>
                    <a:ext uri="{9D8B030D-6E8A-4147-A177-3AD203B41FA5}">
                      <a16:colId xmlns:a16="http://schemas.microsoft.com/office/drawing/2014/main" val="2138442890"/>
                    </a:ext>
                  </a:extLst>
                </a:gridCol>
              </a:tblGrid>
              <a:tr h="313907">
                <a:tc>
                  <a:txBody>
                    <a:bodyPr/>
                    <a:lstStyle/>
                    <a:p>
                      <a:pPr algn="ctr" fontAlgn="ctr"/>
                      <a:r>
                        <a:rPr lang="en-US" sz="1100" b="1" i="0" u="none" strike="noStrike">
                          <a:solidFill>
                            <a:srgbClr val="000000"/>
                          </a:solidFill>
                          <a:effectLst/>
                          <a:latin typeface="Arial" panose="020B0604020202020204" pitchFamily="34" charset="0"/>
                        </a:rPr>
                        <a:t>Name</a:t>
                      </a:r>
                    </a:p>
                  </a:txBody>
                  <a:tcPr marL="4763" marR="4763" marT="4763"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Arial" panose="020B0604020202020204" pitchFamily="34" charset="0"/>
                        </a:rPr>
                        <a:t>True Denials</a:t>
                      </a:r>
                    </a:p>
                  </a:txBody>
                  <a:tcPr marL="4763" marR="4763" marT="4763"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Arial" panose="020B0604020202020204" pitchFamily="34" charset="0"/>
                        </a:rPr>
                        <a:t>True Denial Percent</a:t>
                      </a:r>
                    </a:p>
                  </a:txBody>
                  <a:tcPr marL="4763" marR="4763" marT="4763"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Arial" panose="020B0604020202020204" pitchFamily="34" charset="0"/>
                        </a:rPr>
                        <a:t>Distinct Patients</a:t>
                      </a:r>
                    </a:p>
                  </a:txBody>
                  <a:tcPr marL="4763" marR="4763" marT="4763"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Arial" panose="020B0604020202020204" pitchFamily="34" charset="0"/>
                        </a:rPr>
                        <a:t>Distinct Claims</a:t>
                      </a:r>
                    </a:p>
                  </a:txBody>
                  <a:tcPr marL="4763" marR="4763" marT="4763"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noFill/>
                  </a:tcPr>
                </a:tc>
                <a:extLst>
                  <a:ext uri="{0D108BD9-81ED-4DB2-BD59-A6C34878D82A}">
                    <a16:rowId xmlns:a16="http://schemas.microsoft.com/office/drawing/2014/main" val="3615377720"/>
                  </a:ext>
                </a:extLst>
              </a:tr>
              <a:tr h="313907">
                <a:tc>
                  <a:txBody>
                    <a:bodyPr/>
                    <a:lstStyle/>
                    <a:p>
                      <a:pPr algn="ctr" fontAlgn="ctr"/>
                      <a:r>
                        <a:rPr lang="en-US" sz="1100" b="0" i="0" u="none" strike="noStrike">
                          <a:solidFill>
                            <a:srgbClr val="000000"/>
                          </a:solidFill>
                          <a:effectLst/>
                          <a:latin typeface="Arial" panose="020B0604020202020204" pitchFamily="34" charset="0"/>
                        </a:rPr>
                        <a:t>Grand Total</a:t>
                      </a:r>
                    </a:p>
                  </a:txBody>
                  <a:tcPr marL="4763" marR="4763" marT="4763"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solidFill>
                      <a:srgbClr val="DAF2D0"/>
                    </a:solidFill>
                  </a:tcPr>
                </a:tc>
                <a:tc>
                  <a:txBody>
                    <a:bodyPr/>
                    <a:lstStyle/>
                    <a:p>
                      <a:pPr algn="ctr" fontAlgn="ctr"/>
                      <a:r>
                        <a:rPr lang="en-US" sz="1100" b="0" i="0" u="none" strike="noStrike">
                          <a:solidFill>
                            <a:srgbClr val="000000"/>
                          </a:solidFill>
                          <a:effectLst/>
                          <a:latin typeface="Arial" panose="020B0604020202020204" pitchFamily="34" charset="0"/>
                        </a:rPr>
                        <a:t>25,522</a:t>
                      </a:r>
                    </a:p>
                  </a:txBody>
                  <a:tcPr marL="4763" marR="4763" marT="4763"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solidFill>
                      <a:srgbClr val="DAF2D0"/>
                    </a:solidFill>
                  </a:tcPr>
                </a:tc>
                <a:tc>
                  <a:txBody>
                    <a:bodyPr/>
                    <a:lstStyle/>
                    <a:p>
                      <a:pPr algn="ctr" fontAlgn="ctr"/>
                      <a:r>
                        <a:rPr lang="en-US" sz="1100" b="0" i="0" u="none" strike="noStrike">
                          <a:solidFill>
                            <a:srgbClr val="000000"/>
                          </a:solidFill>
                          <a:effectLst/>
                          <a:latin typeface="Arial" panose="020B0604020202020204" pitchFamily="34" charset="0"/>
                        </a:rPr>
                        <a:t>15.62%</a:t>
                      </a:r>
                    </a:p>
                  </a:txBody>
                  <a:tcPr marL="4763" marR="4763" marT="4763"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solidFill>
                      <a:srgbClr val="DAF2D0"/>
                    </a:solidFill>
                  </a:tcPr>
                </a:tc>
                <a:tc>
                  <a:txBody>
                    <a:bodyPr/>
                    <a:lstStyle/>
                    <a:p>
                      <a:pPr algn="ctr" fontAlgn="ctr"/>
                      <a:r>
                        <a:rPr lang="en-US" sz="1100" b="0" i="0" u="none" strike="noStrike">
                          <a:solidFill>
                            <a:srgbClr val="000000"/>
                          </a:solidFill>
                          <a:effectLst/>
                          <a:latin typeface="Arial" panose="020B0604020202020204" pitchFamily="34" charset="0"/>
                        </a:rPr>
                        <a:t>10,660</a:t>
                      </a:r>
                    </a:p>
                  </a:txBody>
                  <a:tcPr marL="4763" marR="4763" marT="4763"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solidFill>
                      <a:srgbClr val="DAF2D0"/>
                    </a:solidFill>
                  </a:tcPr>
                </a:tc>
                <a:tc>
                  <a:txBody>
                    <a:bodyPr/>
                    <a:lstStyle/>
                    <a:p>
                      <a:pPr algn="ctr" fontAlgn="ctr"/>
                      <a:r>
                        <a:rPr lang="en-US" sz="1100" b="0" i="0" u="none" strike="noStrike">
                          <a:solidFill>
                            <a:srgbClr val="000000"/>
                          </a:solidFill>
                          <a:effectLst/>
                          <a:latin typeface="Arial" panose="020B0604020202020204" pitchFamily="34" charset="0"/>
                        </a:rPr>
                        <a:t>44,793</a:t>
                      </a:r>
                    </a:p>
                  </a:txBody>
                  <a:tcPr marL="4763" marR="4763" marT="4763"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solidFill>
                      <a:srgbClr val="DAF2D0"/>
                    </a:solidFill>
                  </a:tcPr>
                </a:tc>
                <a:extLst>
                  <a:ext uri="{0D108BD9-81ED-4DB2-BD59-A6C34878D82A}">
                    <a16:rowId xmlns:a16="http://schemas.microsoft.com/office/drawing/2014/main" val="752566966"/>
                  </a:ext>
                </a:extLst>
              </a:tr>
              <a:tr h="313907">
                <a:tc>
                  <a:txBody>
                    <a:bodyPr/>
                    <a:lstStyle/>
                    <a:p>
                      <a:pPr algn="ctr" fontAlgn="ctr"/>
                      <a:r>
                        <a:rPr lang="en-US" sz="1100" b="0" i="0" u="none" strike="noStrike">
                          <a:solidFill>
                            <a:srgbClr val="000000"/>
                          </a:solidFill>
                          <a:effectLst/>
                          <a:latin typeface="Arial" panose="020B0604020202020204" pitchFamily="34" charset="0"/>
                        </a:rPr>
                        <a:t>HORIZON NJ HEALTH</a:t>
                      </a:r>
                    </a:p>
                  </a:txBody>
                  <a:tcPr marL="4763" marR="4763" marT="4763"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Arial" panose="020B0604020202020204" pitchFamily="34" charset="0"/>
                        </a:rPr>
                        <a:t>5,294</a:t>
                      </a:r>
                    </a:p>
                  </a:txBody>
                  <a:tcPr marL="4763" marR="4763" marT="4763"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Arial" panose="020B0604020202020204" pitchFamily="34" charset="0"/>
                        </a:rPr>
                        <a:t>35.14%</a:t>
                      </a:r>
                    </a:p>
                  </a:txBody>
                  <a:tcPr marL="4763" marR="4763" marT="4763"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Arial" panose="020B0604020202020204" pitchFamily="34" charset="0"/>
                        </a:rPr>
                        <a:t>505</a:t>
                      </a:r>
                    </a:p>
                  </a:txBody>
                  <a:tcPr marL="4763" marR="4763" marT="4763"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Arial" panose="020B0604020202020204" pitchFamily="34" charset="0"/>
                        </a:rPr>
                        <a:t>2,540</a:t>
                      </a:r>
                    </a:p>
                  </a:txBody>
                  <a:tcPr marL="4763" marR="4763" marT="4763"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noFill/>
                  </a:tcPr>
                </a:tc>
                <a:extLst>
                  <a:ext uri="{0D108BD9-81ED-4DB2-BD59-A6C34878D82A}">
                    <a16:rowId xmlns:a16="http://schemas.microsoft.com/office/drawing/2014/main" val="3167261703"/>
                  </a:ext>
                </a:extLst>
              </a:tr>
              <a:tr h="313907">
                <a:tc>
                  <a:txBody>
                    <a:bodyPr/>
                    <a:lstStyle/>
                    <a:p>
                      <a:pPr algn="ctr" fontAlgn="ctr"/>
                      <a:r>
                        <a:rPr lang="en-US" sz="1100" b="0" i="0" u="none" strike="noStrike">
                          <a:solidFill>
                            <a:srgbClr val="000000"/>
                          </a:solidFill>
                          <a:effectLst/>
                          <a:latin typeface="Arial" panose="020B0604020202020204" pitchFamily="34" charset="0"/>
                        </a:rPr>
                        <a:t>UNITED HEALTHCARE</a:t>
                      </a:r>
                    </a:p>
                  </a:txBody>
                  <a:tcPr marL="4763" marR="4763" marT="4763"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solidFill>
                      <a:srgbClr val="DAF2D0"/>
                    </a:solidFill>
                  </a:tcPr>
                </a:tc>
                <a:tc>
                  <a:txBody>
                    <a:bodyPr/>
                    <a:lstStyle/>
                    <a:p>
                      <a:pPr algn="ctr" fontAlgn="ctr"/>
                      <a:r>
                        <a:rPr lang="en-US" sz="1100" b="0" i="0" u="none" strike="noStrike">
                          <a:solidFill>
                            <a:srgbClr val="000000"/>
                          </a:solidFill>
                          <a:effectLst/>
                          <a:latin typeface="Arial" panose="020B0604020202020204" pitchFamily="34" charset="0"/>
                        </a:rPr>
                        <a:t>4,759</a:t>
                      </a:r>
                    </a:p>
                  </a:txBody>
                  <a:tcPr marL="4763" marR="4763" marT="4763"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solidFill>
                      <a:srgbClr val="DAF2D0"/>
                    </a:solidFill>
                  </a:tcPr>
                </a:tc>
                <a:tc>
                  <a:txBody>
                    <a:bodyPr/>
                    <a:lstStyle/>
                    <a:p>
                      <a:pPr algn="ctr" fontAlgn="ctr"/>
                      <a:r>
                        <a:rPr lang="en-US" sz="1100" b="0" i="0" u="none" strike="noStrike">
                          <a:solidFill>
                            <a:srgbClr val="000000"/>
                          </a:solidFill>
                          <a:effectLst/>
                          <a:latin typeface="Arial" panose="020B0604020202020204" pitchFamily="34" charset="0"/>
                        </a:rPr>
                        <a:t>25.86%</a:t>
                      </a:r>
                    </a:p>
                  </a:txBody>
                  <a:tcPr marL="4763" marR="4763" marT="4763"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solidFill>
                      <a:srgbClr val="DAF2D0"/>
                    </a:solidFill>
                  </a:tcPr>
                </a:tc>
                <a:tc>
                  <a:txBody>
                    <a:bodyPr/>
                    <a:lstStyle/>
                    <a:p>
                      <a:pPr algn="ctr" fontAlgn="ctr"/>
                      <a:r>
                        <a:rPr lang="en-US" sz="1100" b="0" i="0" u="none" strike="noStrike">
                          <a:solidFill>
                            <a:srgbClr val="000000"/>
                          </a:solidFill>
                          <a:effectLst/>
                          <a:latin typeface="Arial" panose="020B0604020202020204" pitchFamily="34" charset="0"/>
                        </a:rPr>
                        <a:t>1,010</a:t>
                      </a:r>
                    </a:p>
                  </a:txBody>
                  <a:tcPr marL="4763" marR="4763" marT="4763"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solidFill>
                      <a:srgbClr val="DAF2D0"/>
                    </a:solidFill>
                  </a:tcPr>
                </a:tc>
                <a:tc>
                  <a:txBody>
                    <a:bodyPr/>
                    <a:lstStyle/>
                    <a:p>
                      <a:pPr algn="ctr" fontAlgn="ctr"/>
                      <a:r>
                        <a:rPr lang="en-US" sz="1100" b="0" i="0" u="none" strike="noStrike">
                          <a:solidFill>
                            <a:srgbClr val="000000"/>
                          </a:solidFill>
                          <a:effectLst/>
                          <a:latin typeface="Arial" panose="020B0604020202020204" pitchFamily="34" charset="0"/>
                        </a:rPr>
                        <a:t>4,069</a:t>
                      </a:r>
                    </a:p>
                  </a:txBody>
                  <a:tcPr marL="4763" marR="4763" marT="4763"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solidFill>
                      <a:srgbClr val="DAF2D0"/>
                    </a:solidFill>
                  </a:tcPr>
                </a:tc>
                <a:extLst>
                  <a:ext uri="{0D108BD9-81ED-4DB2-BD59-A6C34878D82A}">
                    <a16:rowId xmlns:a16="http://schemas.microsoft.com/office/drawing/2014/main" val="3055912183"/>
                  </a:ext>
                </a:extLst>
              </a:tr>
              <a:tr h="313907">
                <a:tc>
                  <a:txBody>
                    <a:bodyPr/>
                    <a:lstStyle/>
                    <a:p>
                      <a:pPr algn="ctr" fontAlgn="ctr"/>
                      <a:r>
                        <a:rPr lang="en-US" sz="1100" b="0" i="0" u="none" strike="noStrike">
                          <a:solidFill>
                            <a:srgbClr val="000000"/>
                          </a:solidFill>
                          <a:effectLst/>
                          <a:latin typeface="Arial" panose="020B0604020202020204" pitchFamily="34" charset="0"/>
                        </a:rPr>
                        <a:t>CLOVER HEALTH</a:t>
                      </a:r>
                    </a:p>
                  </a:txBody>
                  <a:tcPr marL="4763" marR="4763" marT="4763"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Arial" panose="020B0604020202020204" pitchFamily="34" charset="0"/>
                        </a:rPr>
                        <a:t>4,585</a:t>
                      </a:r>
                    </a:p>
                  </a:txBody>
                  <a:tcPr marL="4763" marR="4763" marT="4763"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Arial" panose="020B0604020202020204" pitchFamily="34" charset="0"/>
                        </a:rPr>
                        <a:t>52.86%</a:t>
                      </a:r>
                    </a:p>
                  </a:txBody>
                  <a:tcPr marL="4763" marR="4763" marT="4763"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Arial" panose="020B0604020202020204" pitchFamily="34" charset="0"/>
                        </a:rPr>
                        <a:t>343</a:t>
                      </a:r>
                    </a:p>
                  </a:txBody>
                  <a:tcPr marL="4763" marR="4763" marT="4763"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Arial" panose="020B0604020202020204" pitchFamily="34" charset="0"/>
                        </a:rPr>
                        <a:t>1,881</a:t>
                      </a:r>
                    </a:p>
                  </a:txBody>
                  <a:tcPr marL="4763" marR="4763" marT="4763"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noFill/>
                  </a:tcPr>
                </a:tc>
                <a:extLst>
                  <a:ext uri="{0D108BD9-81ED-4DB2-BD59-A6C34878D82A}">
                    <a16:rowId xmlns:a16="http://schemas.microsoft.com/office/drawing/2014/main" val="2122441559"/>
                  </a:ext>
                </a:extLst>
              </a:tr>
              <a:tr h="313907">
                <a:tc>
                  <a:txBody>
                    <a:bodyPr/>
                    <a:lstStyle/>
                    <a:p>
                      <a:pPr algn="ctr" fontAlgn="ctr"/>
                      <a:r>
                        <a:rPr lang="en-US" sz="1100" b="0" i="0" u="none" strike="noStrike">
                          <a:solidFill>
                            <a:srgbClr val="000000"/>
                          </a:solidFill>
                          <a:effectLst/>
                          <a:latin typeface="Arial" panose="020B0604020202020204" pitchFamily="34" charset="0"/>
                        </a:rPr>
                        <a:t>NEW JERSEY MEDICARE</a:t>
                      </a:r>
                    </a:p>
                  </a:txBody>
                  <a:tcPr marL="4763" marR="4763" marT="4763"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solidFill>
                      <a:srgbClr val="DAF2D0"/>
                    </a:solidFill>
                  </a:tcPr>
                </a:tc>
                <a:tc>
                  <a:txBody>
                    <a:bodyPr/>
                    <a:lstStyle/>
                    <a:p>
                      <a:pPr algn="ctr" fontAlgn="ctr"/>
                      <a:r>
                        <a:rPr lang="en-US" sz="1100" b="0" i="0" u="none" strike="noStrike">
                          <a:solidFill>
                            <a:srgbClr val="000000"/>
                          </a:solidFill>
                          <a:effectLst/>
                          <a:latin typeface="Arial" panose="020B0604020202020204" pitchFamily="34" charset="0"/>
                        </a:rPr>
                        <a:t>3,374</a:t>
                      </a:r>
                    </a:p>
                  </a:txBody>
                  <a:tcPr marL="4763" marR="4763" marT="4763"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solidFill>
                      <a:srgbClr val="DAF2D0"/>
                    </a:solidFill>
                  </a:tcPr>
                </a:tc>
                <a:tc>
                  <a:txBody>
                    <a:bodyPr/>
                    <a:lstStyle/>
                    <a:p>
                      <a:pPr algn="ctr" fontAlgn="ctr"/>
                      <a:r>
                        <a:rPr lang="en-US" sz="1100" b="0" i="0" u="none" strike="noStrike">
                          <a:solidFill>
                            <a:srgbClr val="000000"/>
                          </a:solidFill>
                          <a:effectLst/>
                          <a:latin typeface="Arial" panose="020B0604020202020204" pitchFamily="34" charset="0"/>
                        </a:rPr>
                        <a:t>5.90%</a:t>
                      </a:r>
                    </a:p>
                  </a:txBody>
                  <a:tcPr marL="4763" marR="4763" marT="4763"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solidFill>
                      <a:srgbClr val="DAF2D0"/>
                    </a:solidFill>
                  </a:tcPr>
                </a:tc>
                <a:tc>
                  <a:txBody>
                    <a:bodyPr/>
                    <a:lstStyle/>
                    <a:p>
                      <a:pPr algn="ctr" fontAlgn="ctr"/>
                      <a:r>
                        <a:rPr lang="en-US" sz="1100" b="0" i="0" u="none" strike="noStrike">
                          <a:solidFill>
                            <a:srgbClr val="000000"/>
                          </a:solidFill>
                          <a:effectLst/>
                          <a:latin typeface="Arial" panose="020B0604020202020204" pitchFamily="34" charset="0"/>
                        </a:rPr>
                        <a:t>3,276</a:t>
                      </a:r>
                    </a:p>
                  </a:txBody>
                  <a:tcPr marL="4763" marR="4763" marT="4763"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solidFill>
                      <a:srgbClr val="DAF2D0"/>
                    </a:solidFill>
                  </a:tcPr>
                </a:tc>
                <a:tc>
                  <a:txBody>
                    <a:bodyPr/>
                    <a:lstStyle/>
                    <a:p>
                      <a:pPr algn="ctr" fontAlgn="ctr"/>
                      <a:r>
                        <a:rPr lang="en-US" sz="1100" b="0" i="0" u="none" strike="noStrike">
                          <a:solidFill>
                            <a:srgbClr val="000000"/>
                          </a:solidFill>
                          <a:effectLst/>
                          <a:latin typeface="Arial" panose="020B0604020202020204" pitchFamily="34" charset="0"/>
                        </a:rPr>
                        <a:t>14,427</a:t>
                      </a:r>
                    </a:p>
                  </a:txBody>
                  <a:tcPr marL="4763" marR="4763" marT="4763"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solidFill>
                      <a:srgbClr val="DAF2D0"/>
                    </a:solidFill>
                  </a:tcPr>
                </a:tc>
                <a:extLst>
                  <a:ext uri="{0D108BD9-81ED-4DB2-BD59-A6C34878D82A}">
                    <a16:rowId xmlns:a16="http://schemas.microsoft.com/office/drawing/2014/main" val="1975384858"/>
                  </a:ext>
                </a:extLst>
              </a:tr>
              <a:tr h="313907">
                <a:tc>
                  <a:txBody>
                    <a:bodyPr/>
                    <a:lstStyle/>
                    <a:p>
                      <a:pPr algn="ctr" fontAlgn="ctr"/>
                      <a:r>
                        <a:rPr lang="en-US" sz="1100" b="0" i="0" u="none" strike="noStrike">
                          <a:solidFill>
                            <a:srgbClr val="000000"/>
                          </a:solidFill>
                          <a:effectLst/>
                          <a:latin typeface="Arial" panose="020B0604020202020204" pitchFamily="34" charset="0"/>
                        </a:rPr>
                        <a:t>AETNA</a:t>
                      </a:r>
                    </a:p>
                  </a:txBody>
                  <a:tcPr marL="4763" marR="4763" marT="4763"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Arial" panose="020B0604020202020204" pitchFamily="34" charset="0"/>
                        </a:rPr>
                        <a:t>2,690</a:t>
                      </a:r>
                    </a:p>
                  </a:txBody>
                  <a:tcPr marL="4763" marR="4763" marT="4763"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Arial" panose="020B0604020202020204" pitchFamily="34" charset="0"/>
                        </a:rPr>
                        <a:t>12.63%</a:t>
                      </a:r>
                    </a:p>
                  </a:txBody>
                  <a:tcPr marL="4763" marR="4763" marT="4763"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Arial" panose="020B0604020202020204" pitchFamily="34" charset="0"/>
                        </a:rPr>
                        <a:t>1,921</a:t>
                      </a:r>
                    </a:p>
                  </a:txBody>
                  <a:tcPr marL="4763" marR="4763" marT="4763"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Arial" panose="020B0604020202020204" pitchFamily="34" charset="0"/>
                        </a:rPr>
                        <a:t>7,840</a:t>
                      </a:r>
                    </a:p>
                  </a:txBody>
                  <a:tcPr marL="4763" marR="4763" marT="4763"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noFill/>
                  </a:tcPr>
                </a:tc>
                <a:extLst>
                  <a:ext uri="{0D108BD9-81ED-4DB2-BD59-A6C34878D82A}">
                    <a16:rowId xmlns:a16="http://schemas.microsoft.com/office/drawing/2014/main" val="4023897986"/>
                  </a:ext>
                </a:extLst>
              </a:tr>
              <a:tr h="313907">
                <a:tc>
                  <a:txBody>
                    <a:bodyPr/>
                    <a:lstStyle/>
                    <a:p>
                      <a:pPr algn="ctr" fontAlgn="ctr"/>
                      <a:r>
                        <a:rPr lang="en-US" sz="1100" b="0" i="0" u="none" strike="noStrike">
                          <a:solidFill>
                            <a:srgbClr val="000000"/>
                          </a:solidFill>
                          <a:effectLst/>
                          <a:latin typeface="Arial" panose="020B0604020202020204" pitchFamily="34" charset="0"/>
                        </a:rPr>
                        <a:t>HORIZON BLUE SHIELD OF NEW JERSEY</a:t>
                      </a:r>
                    </a:p>
                  </a:txBody>
                  <a:tcPr marL="4763" marR="4763" marT="4763"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solidFill>
                      <a:srgbClr val="DAF2D0"/>
                    </a:solidFill>
                  </a:tcPr>
                </a:tc>
                <a:tc>
                  <a:txBody>
                    <a:bodyPr/>
                    <a:lstStyle/>
                    <a:p>
                      <a:pPr algn="ctr" fontAlgn="ctr"/>
                      <a:r>
                        <a:rPr lang="en-US" sz="1100" b="0" i="0" u="none" strike="noStrike">
                          <a:solidFill>
                            <a:srgbClr val="000000"/>
                          </a:solidFill>
                          <a:effectLst/>
                          <a:latin typeface="Arial" panose="020B0604020202020204" pitchFamily="34" charset="0"/>
                        </a:rPr>
                        <a:t>2,051</a:t>
                      </a:r>
                    </a:p>
                  </a:txBody>
                  <a:tcPr marL="4763" marR="4763" marT="4763"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solidFill>
                      <a:srgbClr val="DAF2D0"/>
                    </a:solidFill>
                  </a:tcPr>
                </a:tc>
                <a:tc>
                  <a:txBody>
                    <a:bodyPr/>
                    <a:lstStyle/>
                    <a:p>
                      <a:pPr algn="ctr" fontAlgn="ctr"/>
                      <a:r>
                        <a:rPr lang="en-US" sz="1100" b="0" i="0" u="none" strike="noStrike">
                          <a:solidFill>
                            <a:srgbClr val="000000"/>
                          </a:solidFill>
                          <a:effectLst/>
                          <a:latin typeface="Arial" panose="020B0604020202020204" pitchFamily="34" charset="0"/>
                        </a:rPr>
                        <a:t>9.07%</a:t>
                      </a:r>
                    </a:p>
                  </a:txBody>
                  <a:tcPr marL="4763" marR="4763" marT="4763"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solidFill>
                      <a:srgbClr val="DAF2D0"/>
                    </a:solidFill>
                  </a:tcPr>
                </a:tc>
                <a:tc>
                  <a:txBody>
                    <a:bodyPr/>
                    <a:lstStyle/>
                    <a:p>
                      <a:pPr algn="ctr" fontAlgn="ctr"/>
                      <a:r>
                        <a:rPr lang="en-US" sz="1100" b="0" i="0" u="none" strike="noStrike">
                          <a:solidFill>
                            <a:srgbClr val="000000"/>
                          </a:solidFill>
                          <a:effectLst/>
                          <a:latin typeface="Arial" panose="020B0604020202020204" pitchFamily="34" charset="0"/>
                        </a:rPr>
                        <a:t>1,950</a:t>
                      </a:r>
                    </a:p>
                  </a:txBody>
                  <a:tcPr marL="4763" marR="4763" marT="4763"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solidFill>
                      <a:srgbClr val="DAF2D0"/>
                    </a:solidFill>
                  </a:tcPr>
                </a:tc>
                <a:tc>
                  <a:txBody>
                    <a:bodyPr/>
                    <a:lstStyle/>
                    <a:p>
                      <a:pPr algn="ctr" fontAlgn="ctr"/>
                      <a:r>
                        <a:rPr lang="en-US" sz="1100" b="0" i="0" u="none" strike="noStrike">
                          <a:solidFill>
                            <a:srgbClr val="000000"/>
                          </a:solidFill>
                          <a:effectLst/>
                          <a:latin typeface="Arial" panose="020B0604020202020204" pitchFamily="34" charset="0"/>
                        </a:rPr>
                        <a:t>7,417</a:t>
                      </a:r>
                    </a:p>
                  </a:txBody>
                  <a:tcPr marL="4763" marR="4763" marT="4763"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solidFill>
                      <a:srgbClr val="DAF2D0"/>
                    </a:solidFill>
                  </a:tcPr>
                </a:tc>
                <a:extLst>
                  <a:ext uri="{0D108BD9-81ED-4DB2-BD59-A6C34878D82A}">
                    <a16:rowId xmlns:a16="http://schemas.microsoft.com/office/drawing/2014/main" val="3487888632"/>
                  </a:ext>
                </a:extLst>
              </a:tr>
              <a:tr h="313907">
                <a:tc>
                  <a:txBody>
                    <a:bodyPr/>
                    <a:lstStyle/>
                    <a:p>
                      <a:pPr algn="ctr" fontAlgn="ctr"/>
                      <a:r>
                        <a:rPr lang="en-US" sz="1100" b="0" i="0" u="none" strike="noStrike">
                          <a:solidFill>
                            <a:srgbClr val="000000"/>
                          </a:solidFill>
                          <a:effectLst/>
                          <a:latin typeface="Arial" panose="020B0604020202020204" pitchFamily="34" charset="0"/>
                        </a:rPr>
                        <a:t>United Healthcare Direct</a:t>
                      </a:r>
                    </a:p>
                  </a:txBody>
                  <a:tcPr marL="4763" marR="4763" marT="4763"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Arial" panose="020B0604020202020204" pitchFamily="34" charset="0"/>
                        </a:rPr>
                        <a:t>607</a:t>
                      </a:r>
                    </a:p>
                  </a:txBody>
                  <a:tcPr marL="4763" marR="4763" marT="4763"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Arial" panose="020B0604020202020204" pitchFamily="34" charset="0"/>
                        </a:rPr>
                        <a:t>25.31%</a:t>
                      </a:r>
                    </a:p>
                  </a:txBody>
                  <a:tcPr marL="4763" marR="4763" marT="4763"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Arial" panose="020B0604020202020204" pitchFamily="34" charset="0"/>
                        </a:rPr>
                        <a:t>157</a:t>
                      </a:r>
                    </a:p>
                  </a:txBody>
                  <a:tcPr marL="4763" marR="4763" marT="4763"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Arial" panose="020B0604020202020204" pitchFamily="34" charset="0"/>
                        </a:rPr>
                        <a:t>547</a:t>
                      </a:r>
                    </a:p>
                  </a:txBody>
                  <a:tcPr marL="4763" marR="4763" marT="4763"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noFill/>
                  </a:tcPr>
                </a:tc>
                <a:extLst>
                  <a:ext uri="{0D108BD9-81ED-4DB2-BD59-A6C34878D82A}">
                    <a16:rowId xmlns:a16="http://schemas.microsoft.com/office/drawing/2014/main" val="1364807749"/>
                  </a:ext>
                </a:extLst>
              </a:tr>
              <a:tr h="313907">
                <a:tc>
                  <a:txBody>
                    <a:bodyPr/>
                    <a:lstStyle/>
                    <a:p>
                      <a:pPr algn="ctr" fontAlgn="ctr"/>
                      <a:r>
                        <a:rPr lang="en-US" sz="1100" b="0" i="0" u="none" strike="noStrike">
                          <a:solidFill>
                            <a:srgbClr val="000000"/>
                          </a:solidFill>
                          <a:effectLst/>
                          <a:latin typeface="Arial" panose="020B0604020202020204" pitchFamily="34" charset="0"/>
                        </a:rPr>
                        <a:t>AMERICHOICE OF NJ (MEDICAID NJ)</a:t>
                      </a:r>
                    </a:p>
                  </a:txBody>
                  <a:tcPr marL="4763" marR="4763" marT="4763"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solidFill>
                      <a:srgbClr val="DAF2D0"/>
                    </a:solidFill>
                  </a:tcPr>
                </a:tc>
                <a:tc>
                  <a:txBody>
                    <a:bodyPr/>
                    <a:lstStyle/>
                    <a:p>
                      <a:pPr algn="ctr" fontAlgn="ctr"/>
                      <a:r>
                        <a:rPr lang="en-US" sz="1100" b="0" i="0" u="none" strike="noStrike">
                          <a:solidFill>
                            <a:srgbClr val="000000"/>
                          </a:solidFill>
                          <a:effectLst/>
                          <a:latin typeface="Arial" panose="020B0604020202020204" pitchFamily="34" charset="0"/>
                        </a:rPr>
                        <a:t>512</a:t>
                      </a:r>
                    </a:p>
                  </a:txBody>
                  <a:tcPr marL="4763" marR="4763" marT="4763"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solidFill>
                      <a:srgbClr val="DAF2D0"/>
                    </a:solidFill>
                  </a:tcPr>
                </a:tc>
                <a:tc>
                  <a:txBody>
                    <a:bodyPr/>
                    <a:lstStyle/>
                    <a:p>
                      <a:pPr algn="ctr" fontAlgn="ctr"/>
                      <a:r>
                        <a:rPr lang="en-US" sz="1100" b="0" i="0" u="none" strike="noStrike">
                          <a:solidFill>
                            <a:srgbClr val="000000"/>
                          </a:solidFill>
                          <a:effectLst/>
                          <a:latin typeface="Arial" panose="020B0604020202020204" pitchFamily="34" charset="0"/>
                        </a:rPr>
                        <a:t>40.57%</a:t>
                      </a:r>
                    </a:p>
                  </a:txBody>
                  <a:tcPr marL="4763" marR="4763" marT="4763"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solidFill>
                      <a:srgbClr val="DAF2D0"/>
                    </a:solidFill>
                  </a:tcPr>
                </a:tc>
                <a:tc>
                  <a:txBody>
                    <a:bodyPr/>
                    <a:lstStyle/>
                    <a:p>
                      <a:pPr algn="ctr" fontAlgn="ctr"/>
                      <a:r>
                        <a:rPr lang="en-US" sz="1100" b="0" i="0" u="none" strike="noStrike">
                          <a:solidFill>
                            <a:srgbClr val="000000"/>
                          </a:solidFill>
                          <a:effectLst/>
                          <a:latin typeface="Arial" panose="020B0604020202020204" pitchFamily="34" charset="0"/>
                        </a:rPr>
                        <a:t>55</a:t>
                      </a:r>
                    </a:p>
                  </a:txBody>
                  <a:tcPr marL="4763" marR="4763" marT="4763"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solidFill>
                      <a:srgbClr val="DAF2D0"/>
                    </a:solidFill>
                  </a:tcPr>
                </a:tc>
                <a:tc>
                  <a:txBody>
                    <a:bodyPr/>
                    <a:lstStyle/>
                    <a:p>
                      <a:pPr algn="ctr" fontAlgn="ctr"/>
                      <a:r>
                        <a:rPr lang="en-US" sz="1100" b="0" i="0" u="none" strike="noStrike">
                          <a:solidFill>
                            <a:srgbClr val="000000"/>
                          </a:solidFill>
                          <a:effectLst/>
                          <a:latin typeface="Arial" panose="020B0604020202020204" pitchFamily="34" charset="0"/>
                        </a:rPr>
                        <a:t>171</a:t>
                      </a:r>
                    </a:p>
                  </a:txBody>
                  <a:tcPr marL="4763" marR="4763" marT="4763"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solidFill>
                      <a:srgbClr val="DAF2D0"/>
                    </a:solidFill>
                  </a:tcPr>
                </a:tc>
                <a:extLst>
                  <a:ext uri="{0D108BD9-81ED-4DB2-BD59-A6C34878D82A}">
                    <a16:rowId xmlns:a16="http://schemas.microsoft.com/office/drawing/2014/main" val="919290680"/>
                  </a:ext>
                </a:extLst>
              </a:tr>
              <a:tr h="313907">
                <a:tc>
                  <a:txBody>
                    <a:bodyPr/>
                    <a:lstStyle/>
                    <a:p>
                      <a:pPr algn="ctr" fontAlgn="ctr"/>
                      <a:r>
                        <a:rPr lang="en-US" sz="1100" b="0" i="0" u="none" strike="noStrike">
                          <a:solidFill>
                            <a:srgbClr val="000000"/>
                          </a:solidFill>
                          <a:effectLst/>
                          <a:latin typeface="Arial" panose="020B0604020202020204" pitchFamily="34" charset="0"/>
                        </a:rPr>
                        <a:t>Medicare New Jersey Part B</a:t>
                      </a:r>
                    </a:p>
                  </a:txBody>
                  <a:tcPr marL="4763" marR="4763" marT="4763"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Arial" panose="020B0604020202020204" pitchFamily="34" charset="0"/>
                        </a:rPr>
                        <a:t>254</a:t>
                      </a:r>
                    </a:p>
                  </a:txBody>
                  <a:tcPr marL="4763" marR="4763" marT="4763"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Arial" panose="020B0604020202020204" pitchFamily="34" charset="0"/>
                        </a:rPr>
                        <a:t>5.70%</a:t>
                      </a:r>
                    </a:p>
                  </a:txBody>
                  <a:tcPr marL="4763" marR="4763" marT="4763"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Arial" panose="020B0604020202020204" pitchFamily="34" charset="0"/>
                        </a:rPr>
                        <a:t>544</a:t>
                      </a:r>
                    </a:p>
                  </a:txBody>
                  <a:tcPr marL="4763" marR="4763" marT="4763"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Arial" panose="020B0604020202020204" pitchFamily="34" charset="0"/>
                        </a:rPr>
                        <a:t>1,672</a:t>
                      </a:r>
                    </a:p>
                  </a:txBody>
                  <a:tcPr marL="4763" marR="4763" marT="4763"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noFill/>
                  </a:tcPr>
                </a:tc>
                <a:extLst>
                  <a:ext uri="{0D108BD9-81ED-4DB2-BD59-A6C34878D82A}">
                    <a16:rowId xmlns:a16="http://schemas.microsoft.com/office/drawing/2014/main" val="2695068419"/>
                  </a:ext>
                </a:extLst>
              </a:tr>
              <a:tr h="313907">
                <a:tc>
                  <a:txBody>
                    <a:bodyPr/>
                    <a:lstStyle/>
                    <a:p>
                      <a:pPr algn="ctr" fontAlgn="ctr"/>
                      <a:r>
                        <a:rPr lang="en-US" sz="1100" b="0" i="0" u="none" strike="noStrike">
                          <a:solidFill>
                            <a:srgbClr val="000000"/>
                          </a:solidFill>
                          <a:effectLst/>
                          <a:latin typeface="Arial" panose="020B0604020202020204" pitchFamily="34" charset="0"/>
                        </a:rPr>
                        <a:t>CIGNA</a:t>
                      </a:r>
                    </a:p>
                  </a:txBody>
                  <a:tcPr marL="4763" marR="4763" marT="4763"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solidFill>
                      <a:srgbClr val="DAF2D0"/>
                    </a:solidFill>
                  </a:tcPr>
                </a:tc>
                <a:tc>
                  <a:txBody>
                    <a:bodyPr/>
                    <a:lstStyle/>
                    <a:p>
                      <a:pPr algn="ctr" fontAlgn="ctr"/>
                      <a:r>
                        <a:rPr lang="en-US" sz="1100" b="0" i="0" u="none" strike="noStrike">
                          <a:solidFill>
                            <a:srgbClr val="000000"/>
                          </a:solidFill>
                          <a:effectLst/>
                          <a:latin typeface="Arial" panose="020B0604020202020204" pitchFamily="34" charset="0"/>
                        </a:rPr>
                        <a:t>186</a:t>
                      </a:r>
                    </a:p>
                  </a:txBody>
                  <a:tcPr marL="4763" marR="4763" marT="4763"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solidFill>
                      <a:srgbClr val="DAF2D0"/>
                    </a:solidFill>
                  </a:tcPr>
                </a:tc>
                <a:tc>
                  <a:txBody>
                    <a:bodyPr/>
                    <a:lstStyle/>
                    <a:p>
                      <a:pPr algn="ctr" fontAlgn="ctr"/>
                      <a:r>
                        <a:rPr lang="en-US" sz="1100" b="0" i="0" u="none" strike="noStrike">
                          <a:solidFill>
                            <a:srgbClr val="000000"/>
                          </a:solidFill>
                          <a:effectLst/>
                          <a:latin typeface="Arial" panose="020B0604020202020204" pitchFamily="34" charset="0"/>
                        </a:rPr>
                        <a:t>6.84%</a:t>
                      </a:r>
                    </a:p>
                  </a:txBody>
                  <a:tcPr marL="4763" marR="4763" marT="4763"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solidFill>
                      <a:srgbClr val="DAF2D0"/>
                    </a:solidFill>
                  </a:tcPr>
                </a:tc>
                <a:tc>
                  <a:txBody>
                    <a:bodyPr/>
                    <a:lstStyle/>
                    <a:p>
                      <a:pPr algn="ctr" fontAlgn="ctr"/>
                      <a:r>
                        <a:rPr lang="en-US" sz="1100" b="0" i="0" u="none" strike="noStrike">
                          <a:solidFill>
                            <a:srgbClr val="000000"/>
                          </a:solidFill>
                          <a:effectLst/>
                          <a:latin typeface="Arial" panose="020B0604020202020204" pitchFamily="34" charset="0"/>
                        </a:rPr>
                        <a:t>336</a:t>
                      </a:r>
                    </a:p>
                  </a:txBody>
                  <a:tcPr marL="4763" marR="4763" marT="4763"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solidFill>
                      <a:srgbClr val="DAF2D0"/>
                    </a:solidFill>
                  </a:tcPr>
                </a:tc>
                <a:tc>
                  <a:txBody>
                    <a:bodyPr/>
                    <a:lstStyle/>
                    <a:p>
                      <a:pPr algn="ctr" fontAlgn="ctr"/>
                      <a:r>
                        <a:rPr lang="en-US" sz="1100" b="0" i="0" u="none" strike="noStrike">
                          <a:solidFill>
                            <a:srgbClr val="000000"/>
                          </a:solidFill>
                          <a:effectLst/>
                          <a:latin typeface="Arial" panose="020B0604020202020204" pitchFamily="34" charset="0"/>
                        </a:rPr>
                        <a:t>1,257</a:t>
                      </a:r>
                    </a:p>
                  </a:txBody>
                  <a:tcPr marL="4763" marR="4763" marT="4763"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solidFill>
                      <a:srgbClr val="DAF2D0"/>
                    </a:solidFill>
                  </a:tcPr>
                </a:tc>
                <a:extLst>
                  <a:ext uri="{0D108BD9-81ED-4DB2-BD59-A6C34878D82A}">
                    <a16:rowId xmlns:a16="http://schemas.microsoft.com/office/drawing/2014/main" val="4083736160"/>
                  </a:ext>
                </a:extLst>
              </a:tr>
              <a:tr h="313907">
                <a:tc>
                  <a:txBody>
                    <a:bodyPr/>
                    <a:lstStyle/>
                    <a:p>
                      <a:pPr algn="ctr" fontAlgn="ctr"/>
                      <a:r>
                        <a:rPr lang="en-US" sz="1100" b="0" i="0" u="none" strike="noStrike">
                          <a:solidFill>
                            <a:srgbClr val="000000"/>
                          </a:solidFill>
                          <a:effectLst/>
                          <a:latin typeface="Arial" panose="020B0604020202020204" pitchFamily="34" charset="0"/>
                        </a:rPr>
                        <a:t>NEW JERSEY MEDICAID</a:t>
                      </a:r>
                    </a:p>
                  </a:txBody>
                  <a:tcPr marL="4763" marR="4763" marT="4763"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Arial" panose="020B0604020202020204" pitchFamily="34" charset="0"/>
                        </a:rPr>
                        <a:t>131</a:t>
                      </a:r>
                    </a:p>
                  </a:txBody>
                  <a:tcPr marL="4763" marR="4763" marT="4763"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Arial" panose="020B0604020202020204" pitchFamily="34" charset="0"/>
                        </a:rPr>
                        <a:t>56.96%</a:t>
                      </a:r>
                    </a:p>
                  </a:txBody>
                  <a:tcPr marL="4763" marR="4763" marT="4763"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Arial" panose="020B0604020202020204" pitchFamily="34" charset="0"/>
                        </a:rPr>
                        <a:t>13</a:t>
                      </a:r>
                    </a:p>
                  </a:txBody>
                  <a:tcPr marL="4763" marR="4763" marT="4763"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Arial" panose="020B0604020202020204" pitchFamily="34" charset="0"/>
                        </a:rPr>
                        <a:t>57</a:t>
                      </a:r>
                    </a:p>
                  </a:txBody>
                  <a:tcPr marL="4763" marR="4763" marT="4763"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noFill/>
                  </a:tcPr>
                </a:tc>
                <a:extLst>
                  <a:ext uri="{0D108BD9-81ED-4DB2-BD59-A6C34878D82A}">
                    <a16:rowId xmlns:a16="http://schemas.microsoft.com/office/drawing/2014/main" val="577245754"/>
                  </a:ext>
                </a:extLst>
              </a:tr>
              <a:tr h="313907">
                <a:tc>
                  <a:txBody>
                    <a:bodyPr/>
                    <a:lstStyle/>
                    <a:p>
                      <a:pPr algn="ctr" fontAlgn="ctr"/>
                      <a:r>
                        <a:rPr lang="en-US" sz="1100" b="0" i="0" u="none" strike="noStrike">
                          <a:solidFill>
                            <a:srgbClr val="000000"/>
                          </a:solidFill>
                          <a:effectLst/>
                          <a:latin typeface="Arial" panose="020B0604020202020204" pitchFamily="34" charset="0"/>
                        </a:rPr>
                        <a:t>OXFORD HEALTH PLANS</a:t>
                      </a:r>
                    </a:p>
                  </a:txBody>
                  <a:tcPr marL="4763" marR="4763" marT="4763"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solidFill>
                      <a:srgbClr val="DAF2D0"/>
                    </a:solidFill>
                  </a:tcPr>
                </a:tc>
                <a:tc>
                  <a:txBody>
                    <a:bodyPr/>
                    <a:lstStyle/>
                    <a:p>
                      <a:pPr algn="ctr" fontAlgn="ctr"/>
                      <a:r>
                        <a:rPr lang="en-US" sz="1100" b="0" i="0" u="none" strike="noStrike">
                          <a:solidFill>
                            <a:srgbClr val="000000"/>
                          </a:solidFill>
                          <a:effectLst/>
                          <a:latin typeface="Arial" panose="020B0604020202020204" pitchFamily="34" charset="0"/>
                        </a:rPr>
                        <a:t>110</a:t>
                      </a:r>
                    </a:p>
                  </a:txBody>
                  <a:tcPr marL="4763" marR="4763" marT="4763"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solidFill>
                      <a:srgbClr val="DAF2D0"/>
                    </a:solidFill>
                  </a:tcPr>
                </a:tc>
                <a:tc>
                  <a:txBody>
                    <a:bodyPr/>
                    <a:lstStyle/>
                    <a:p>
                      <a:pPr algn="ctr" fontAlgn="ctr"/>
                      <a:r>
                        <a:rPr lang="en-US" sz="1100" b="0" i="0" u="none" strike="noStrike">
                          <a:solidFill>
                            <a:srgbClr val="000000"/>
                          </a:solidFill>
                          <a:effectLst/>
                          <a:latin typeface="Arial" panose="020B0604020202020204" pitchFamily="34" charset="0"/>
                        </a:rPr>
                        <a:t>10.19%</a:t>
                      </a:r>
                    </a:p>
                  </a:txBody>
                  <a:tcPr marL="4763" marR="4763" marT="4763"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solidFill>
                      <a:srgbClr val="DAF2D0"/>
                    </a:solidFill>
                  </a:tcPr>
                </a:tc>
                <a:tc>
                  <a:txBody>
                    <a:bodyPr/>
                    <a:lstStyle/>
                    <a:p>
                      <a:pPr algn="ctr" fontAlgn="ctr"/>
                      <a:r>
                        <a:rPr lang="en-US" sz="1100" b="0" i="0" u="none" strike="noStrike">
                          <a:solidFill>
                            <a:srgbClr val="000000"/>
                          </a:solidFill>
                          <a:effectLst/>
                          <a:latin typeface="Arial" panose="020B0604020202020204" pitchFamily="34" charset="0"/>
                        </a:rPr>
                        <a:t>120</a:t>
                      </a:r>
                    </a:p>
                  </a:txBody>
                  <a:tcPr marL="4763" marR="4763" marT="4763"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solidFill>
                      <a:srgbClr val="DAF2D0"/>
                    </a:solidFill>
                  </a:tcPr>
                </a:tc>
                <a:tc>
                  <a:txBody>
                    <a:bodyPr/>
                    <a:lstStyle/>
                    <a:p>
                      <a:pPr algn="ctr" fontAlgn="ctr"/>
                      <a:r>
                        <a:rPr lang="en-US" sz="1100" b="0" i="0" u="none" strike="noStrike">
                          <a:solidFill>
                            <a:srgbClr val="000000"/>
                          </a:solidFill>
                          <a:effectLst/>
                          <a:latin typeface="Arial" panose="020B0604020202020204" pitchFamily="34" charset="0"/>
                        </a:rPr>
                        <a:t>410</a:t>
                      </a:r>
                    </a:p>
                  </a:txBody>
                  <a:tcPr marL="4763" marR="4763" marT="4763"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solidFill>
                      <a:srgbClr val="DAF2D0"/>
                    </a:solidFill>
                  </a:tcPr>
                </a:tc>
                <a:extLst>
                  <a:ext uri="{0D108BD9-81ED-4DB2-BD59-A6C34878D82A}">
                    <a16:rowId xmlns:a16="http://schemas.microsoft.com/office/drawing/2014/main" val="1279320579"/>
                  </a:ext>
                </a:extLst>
              </a:tr>
              <a:tr h="313907">
                <a:tc>
                  <a:txBody>
                    <a:bodyPr/>
                    <a:lstStyle/>
                    <a:p>
                      <a:pPr algn="ctr" fontAlgn="ctr"/>
                      <a:r>
                        <a:rPr lang="en-US" sz="1100" b="0" i="0" u="none" strike="noStrike">
                          <a:solidFill>
                            <a:srgbClr val="000000"/>
                          </a:solidFill>
                          <a:effectLst/>
                          <a:latin typeface="Arial" panose="020B0604020202020204" pitchFamily="34" charset="0"/>
                        </a:rPr>
                        <a:t>PENNSYLVANIA INDEPENDENCE AMERIHEALTH NJ PPO</a:t>
                      </a:r>
                    </a:p>
                  </a:txBody>
                  <a:tcPr marL="4763" marR="4763" marT="4763"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Arial" panose="020B0604020202020204" pitchFamily="34" charset="0"/>
                        </a:rPr>
                        <a:t>103</a:t>
                      </a:r>
                    </a:p>
                  </a:txBody>
                  <a:tcPr marL="4763" marR="4763" marT="4763"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Arial" panose="020B0604020202020204" pitchFamily="34" charset="0"/>
                        </a:rPr>
                        <a:t>14.78%</a:t>
                      </a:r>
                    </a:p>
                  </a:txBody>
                  <a:tcPr marL="4763" marR="4763" marT="4763"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Arial" panose="020B0604020202020204" pitchFamily="34" charset="0"/>
                        </a:rPr>
                        <a:t>67</a:t>
                      </a:r>
                    </a:p>
                  </a:txBody>
                  <a:tcPr marL="4763" marR="4763" marT="4763"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Arial" panose="020B0604020202020204" pitchFamily="34" charset="0"/>
                        </a:rPr>
                        <a:t>252</a:t>
                      </a:r>
                    </a:p>
                  </a:txBody>
                  <a:tcPr marL="4763" marR="4763" marT="4763"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noFill/>
                  </a:tcPr>
                </a:tc>
                <a:extLst>
                  <a:ext uri="{0D108BD9-81ED-4DB2-BD59-A6C34878D82A}">
                    <a16:rowId xmlns:a16="http://schemas.microsoft.com/office/drawing/2014/main" val="554452446"/>
                  </a:ext>
                </a:extLst>
              </a:tr>
              <a:tr h="313907">
                <a:tc>
                  <a:txBody>
                    <a:bodyPr/>
                    <a:lstStyle/>
                    <a:p>
                      <a:pPr algn="ctr" fontAlgn="ctr"/>
                      <a:r>
                        <a:rPr lang="en-US" sz="1100" b="0" i="0" u="none" strike="noStrike">
                          <a:solidFill>
                            <a:srgbClr val="000000"/>
                          </a:solidFill>
                          <a:effectLst/>
                          <a:latin typeface="Arial" panose="020B0604020202020204" pitchFamily="34" charset="0"/>
                        </a:rPr>
                        <a:t>COMMUNITY PREFERRED HEALTH PLAN</a:t>
                      </a:r>
                    </a:p>
                  </a:txBody>
                  <a:tcPr marL="4763" marR="4763" marT="4763"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solidFill>
                      <a:srgbClr val="DAF2D0"/>
                    </a:solidFill>
                  </a:tcPr>
                </a:tc>
                <a:tc>
                  <a:txBody>
                    <a:bodyPr/>
                    <a:lstStyle/>
                    <a:p>
                      <a:pPr algn="ctr" fontAlgn="ctr"/>
                      <a:r>
                        <a:rPr lang="en-US" sz="1100" b="0" i="0" u="none" strike="noStrike">
                          <a:solidFill>
                            <a:srgbClr val="000000"/>
                          </a:solidFill>
                          <a:effectLst/>
                          <a:latin typeface="Arial" panose="020B0604020202020204" pitchFamily="34" charset="0"/>
                        </a:rPr>
                        <a:t>93</a:t>
                      </a:r>
                    </a:p>
                  </a:txBody>
                  <a:tcPr marL="4763" marR="4763" marT="4763"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solidFill>
                      <a:srgbClr val="DAF2D0"/>
                    </a:solidFill>
                  </a:tcPr>
                </a:tc>
                <a:tc>
                  <a:txBody>
                    <a:bodyPr/>
                    <a:lstStyle/>
                    <a:p>
                      <a:pPr algn="ctr" fontAlgn="ctr"/>
                      <a:r>
                        <a:rPr lang="en-US" sz="1100" b="0" i="0" u="none" strike="noStrike">
                          <a:solidFill>
                            <a:srgbClr val="000000"/>
                          </a:solidFill>
                          <a:effectLst/>
                          <a:latin typeface="Arial" panose="020B0604020202020204" pitchFamily="34" charset="0"/>
                        </a:rPr>
                        <a:t>19.50%</a:t>
                      </a:r>
                    </a:p>
                  </a:txBody>
                  <a:tcPr marL="4763" marR="4763" marT="4763"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solidFill>
                      <a:srgbClr val="DAF2D0"/>
                    </a:solidFill>
                  </a:tcPr>
                </a:tc>
                <a:tc>
                  <a:txBody>
                    <a:bodyPr/>
                    <a:lstStyle/>
                    <a:p>
                      <a:pPr algn="ctr" fontAlgn="ctr"/>
                      <a:r>
                        <a:rPr lang="en-US" sz="1100" b="0" i="0" u="none" strike="noStrike">
                          <a:solidFill>
                            <a:srgbClr val="000000"/>
                          </a:solidFill>
                          <a:effectLst/>
                          <a:latin typeface="Arial" panose="020B0604020202020204" pitchFamily="34" charset="0"/>
                        </a:rPr>
                        <a:t>59</a:t>
                      </a:r>
                    </a:p>
                  </a:txBody>
                  <a:tcPr marL="4763" marR="4763" marT="4763"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solidFill>
                      <a:srgbClr val="DAF2D0"/>
                    </a:solidFill>
                  </a:tcPr>
                </a:tc>
                <a:tc>
                  <a:txBody>
                    <a:bodyPr/>
                    <a:lstStyle/>
                    <a:p>
                      <a:pPr algn="ctr" fontAlgn="ctr"/>
                      <a:r>
                        <a:rPr lang="en-US" sz="1100" b="0" i="0" u="none" strike="noStrike">
                          <a:solidFill>
                            <a:srgbClr val="000000"/>
                          </a:solidFill>
                          <a:effectLst/>
                          <a:latin typeface="Arial" panose="020B0604020202020204" pitchFamily="34" charset="0"/>
                        </a:rPr>
                        <a:t>228</a:t>
                      </a:r>
                    </a:p>
                  </a:txBody>
                  <a:tcPr marL="4763" marR="4763" marT="4763"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solidFill>
                      <a:srgbClr val="DAF2D0"/>
                    </a:solidFill>
                  </a:tcPr>
                </a:tc>
                <a:extLst>
                  <a:ext uri="{0D108BD9-81ED-4DB2-BD59-A6C34878D82A}">
                    <a16:rowId xmlns:a16="http://schemas.microsoft.com/office/drawing/2014/main" val="2658690762"/>
                  </a:ext>
                </a:extLst>
              </a:tr>
              <a:tr h="313907">
                <a:tc>
                  <a:txBody>
                    <a:bodyPr/>
                    <a:lstStyle/>
                    <a:p>
                      <a:pPr algn="ctr" fontAlgn="ctr"/>
                      <a:r>
                        <a:rPr lang="en-US" sz="1100" b="0" i="0" u="none" strike="noStrike">
                          <a:solidFill>
                            <a:srgbClr val="000000"/>
                          </a:solidFill>
                          <a:effectLst/>
                          <a:latin typeface="Arial" panose="020B0604020202020204" pitchFamily="34" charset="0"/>
                        </a:rPr>
                        <a:t>Horizon BCBS New Jersey</a:t>
                      </a:r>
                    </a:p>
                  </a:txBody>
                  <a:tcPr marL="4763" marR="4763" marT="4763"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Arial" panose="020B0604020202020204" pitchFamily="34" charset="0"/>
                        </a:rPr>
                        <a:t>91</a:t>
                      </a:r>
                    </a:p>
                  </a:txBody>
                  <a:tcPr marL="4763" marR="4763" marT="4763"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Arial" panose="020B0604020202020204" pitchFamily="34" charset="0"/>
                        </a:rPr>
                        <a:t>8.76%</a:t>
                      </a:r>
                    </a:p>
                  </a:txBody>
                  <a:tcPr marL="4763" marR="4763" marT="4763"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Arial" panose="020B0604020202020204" pitchFamily="34" charset="0"/>
                        </a:rPr>
                        <a:t>155</a:t>
                      </a:r>
                    </a:p>
                  </a:txBody>
                  <a:tcPr marL="4763" marR="4763" marT="4763"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Arial" panose="020B0604020202020204" pitchFamily="34" charset="0"/>
                        </a:rPr>
                        <a:t>416</a:t>
                      </a:r>
                    </a:p>
                  </a:txBody>
                  <a:tcPr marL="4763" marR="4763" marT="4763"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noFill/>
                  </a:tcPr>
                </a:tc>
                <a:extLst>
                  <a:ext uri="{0D108BD9-81ED-4DB2-BD59-A6C34878D82A}">
                    <a16:rowId xmlns:a16="http://schemas.microsoft.com/office/drawing/2014/main" val="1265048249"/>
                  </a:ext>
                </a:extLst>
              </a:tr>
              <a:tr h="313907">
                <a:tc>
                  <a:txBody>
                    <a:bodyPr/>
                    <a:lstStyle/>
                    <a:p>
                      <a:pPr algn="ctr" fontAlgn="ctr"/>
                      <a:r>
                        <a:rPr lang="en-US" sz="1100" b="0" i="0" u="none" strike="noStrike">
                          <a:solidFill>
                            <a:srgbClr val="000000"/>
                          </a:solidFill>
                          <a:effectLst/>
                          <a:latin typeface="Arial" panose="020B0604020202020204" pitchFamily="34" charset="0"/>
                        </a:rPr>
                        <a:t>WELLMED</a:t>
                      </a:r>
                    </a:p>
                  </a:txBody>
                  <a:tcPr marL="4763" marR="4763" marT="4763"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solidFill>
                      <a:srgbClr val="DAF2D0"/>
                    </a:solidFill>
                  </a:tcPr>
                </a:tc>
                <a:tc>
                  <a:txBody>
                    <a:bodyPr/>
                    <a:lstStyle/>
                    <a:p>
                      <a:pPr algn="ctr" fontAlgn="ctr"/>
                      <a:r>
                        <a:rPr lang="en-US" sz="1100" b="0" i="0" u="none" strike="noStrike">
                          <a:solidFill>
                            <a:srgbClr val="000000"/>
                          </a:solidFill>
                          <a:effectLst/>
                          <a:latin typeface="Arial" panose="020B0604020202020204" pitchFamily="34" charset="0"/>
                        </a:rPr>
                        <a:t>79</a:t>
                      </a:r>
                    </a:p>
                  </a:txBody>
                  <a:tcPr marL="4763" marR="4763" marT="4763"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solidFill>
                      <a:srgbClr val="DAF2D0"/>
                    </a:solidFill>
                  </a:tcPr>
                </a:tc>
                <a:tc>
                  <a:txBody>
                    <a:bodyPr/>
                    <a:lstStyle/>
                    <a:p>
                      <a:pPr algn="ctr" fontAlgn="ctr"/>
                      <a:r>
                        <a:rPr lang="en-US" sz="1100" b="0" i="0" u="none" strike="noStrike">
                          <a:solidFill>
                            <a:srgbClr val="000000"/>
                          </a:solidFill>
                          <a:effectLst/>
                          <a:latin typeface="Arial" panose="020B0604020202020204" pitchFamily="34" charset="0"/>
                        </a:rPr>
                        <a:t>17.44%</a:t>
                      </a:r>
                    </a:p>
                  </a:txBody>
                  <a:tcPr marL="4763" marR="4763" marT="4763"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solidFill>
                      <a:srgbClr val="DAF2D0"/>
                    </a:solidFill>
                  </a:tcPr>
                </a:tc>
                <a:tc>
                  <a:txBody>
                    <a:bodyPr/>
                    <a:lstStyle/>
                    <a:p>
                      <a:pPr algn="ctr" fontAlgn="ctr"/>
                      <a:r>
                        <a:rPr lang="en-US" sz="1100" b="0" i="0" u="none" strike="noStrike">
                          <a:solidFill>
                            <a:srgbClr val="000000"/>
                          </a:solidFill>
                          <a:effectLst/>
                          <a:latin typeface="Arial" panose="020B0604020202020204" pitchFamily="34" charset="0"/>
                        </a:rPr>
                        <a:t>34</a:t>
                      </a:r>
                    </a:p>
                  </a:txBody>
                  <a:tcPr marL="4763" marR="4763" marT="4763"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solidFill>
                      <a:srgbClr val="DAF2D0"/>
                    </a:solidFill>
                  </a:tcPr>
                </a:tc>
                <a:tc>
                  <a:txBody>
                    <a:bodyPr/>
                    <a:lstStyle/>
                    <a:p>
                      <a:pPr algn="ctr" fontAlgn="ctr"/>
                      <a:r>
                        <a:rPr lang="en-US" sz="1100" b="0" i="0" u="none" strike="noStrike">
                          <a:solidFill>
                            <a:srgbClr val="000000"/>
                          </a:solidFill>
                          <a:effectLst/>
                          <a:latin typeface="Arial" panose="020B0604020202020204" pitchFamily="34" charset="0"/>
                        </a:rPr>
                        <a:t>145</a:t>
                      </a:r>
                    </a:p>
                  </a:txBody>
                  <a:tcPr marL="4763" marR="4763" marT="4763"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solidFill>
                      <a:srgbClr val="DAF2D0"/>
                    </a:solidFill>
                  </a:tcPr>
                </a:tc>
                <a:extLst>
                  <a:ext uri="{0D108BD9-81ED-4DB2-BD59-A6C34878D82A}">
                    <a16:rowId xmlns:a16="http://schemas.microsoft.com/office/drawing/2014/main" val="429209525"/>
                  </a:ext>
                </a:extLst>
              </a:tr>
              <a:tr h="313907">
                <a:tc>
                  <a:txBody>
                    <a:bodyPr/>
                    <a:lstStyle/>
                    <a:p>
                      <a:pPr algn="ctr" fontAlgn="ctr"/>
                      <a:r>
                        <a:rPr lang="en-US" sz="1100" b="0" i="0" u="none" strike="noStrike">
                          <a:solidFill>
                            <a:srgbClr val="000000"/>
                          </a:solidFill>
                          <a:effectLst/>
                          <a:latin typeface="Arial" panose="020B0604020202020204" pitchFamily="34" charset="0"/>
                        </a:rPr>
                        <a:t>WellCare Health Plans</a:t>
                      </a:r>
                    </a:p>
                  </a:txBody>
                  <a:tcPr marL="4763" marR="4763" marT="4763"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Arial" panose="020B0604020202020204" pitchFamily="34" charset="0"/>
                        </a:rPr>
                        <a:t>62</a:t>
                      </a:r>
                    </a:p>
                  </a:txBody>
                  <a:tcPr marL="4763" marR="4763" marT="4763"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Arial" panose="020B0604020202020204" pitchFamily="34" charset="0"/>
                        </a:rPr>
                        <a:t>36.26%</a:t>
                      </a:r>
                    </a:p>
                  </a:txBody>
                  <a:tcPr marL="4763" marR="4763" marT="4763"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Arial" panose="020B0604020202020204" pitchFamily="34" charset="0"/>
                        </a:rPr>
                        <a:t>13</a:t>
                      </a:r>
                    </a:p>
                  </a:txBody>
                  <a:tcPr marL="4763" marR="4763" marT="4763"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Arial" panose="020B0604020202020204" pitchFamily="34" charset="0"/>
                        </a:rPr>
                        <a:t>37</a:t>
                      </a:r>
                    </a:p>
                  </a:txBody>
                  <a:tcPr marL="4763" marR="4763" marT="4763"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noFill/>
                  </a:tcPr>
                </a:tc>
                <a:extLst>
                  <a:ext uri="{0D108BD9-81ED-4DB2-BD59-A6C34878D82A}">
                    <a16:rowId xmlns:a16="http://schemas.microsoft.com/office/drawing/2014/main" val="3794770681"/>
                  </a:ext>
                </a:extLst>
              </a:tr>
              <a:tr h="313907">
                <a:tc>
                  <a:txBody>
                    <a:bodyPr/>
                    <a:lstStyle/>
                    <a:p>
                      <a:pPr algn="ctr" fontAlgn="ctr"/>
                      <a:r>
                        <a:rPr lang="en-US" sz="1100" b="0" i="0" u="none" strike="noStrike">
                          <a:solidFill>
                            <a:srgbClr val="000000"/>
                          </a:solidFill>
                          <a:effectLst/>
                          <a:latin typeface="Arial" panose="020B0604020202020204" pitchFamily="34" charset="0"/>
                        </a:rPr>
                        <a:t>Humana</a:t>
                      </a:r>
                    </a:p>
                  </a:txBody>
                  <a:tcPr marL="4763" marR="4763" marT="4763"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solidFill>
                      <a:srgbClr val="DAF2D0"/>
                    </a:solidFill>
                  </a:tcPr>
                </a:tc>
                <a:tc>
                  <a:txBody>
                    <a:bodyPr/>
                    <a:lstStyle/>
                    <a:p>
                      <a:pPr algn="ctr" fontAlgn="ctr"/>
                      <a:r>
                        <a:rPr lang="en-US" sz="1100" b="0" i="0" u="none" strike="noStrike">
                          <a:solidFill>
                            <a:srgbClr val="000000"/>
                          </a:solidFill>
                          <a:effectLst/>
                          <a:latin typeface="Arial" panose="020B0604020202020204" pitchFamily="34" charset="0"/>
                        </a:rPr>
                        <a:t>60</a:t>
                      </a:r>
                    </a:p>
                  </a:txBody>
                  <a:tcPr marL="4763" marR="4763" marT="4763"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solidFill>
                      <a:srgbClr val="DAF2D0"/>
                    </a:solidFill>
                  </a:tcPr>
                </a:tc>
                <a:tc>
                  <a:txBody>
                    <a:bodyPr/>
                    <a:lstStyle/>
                    <a:p>
                      <a:pPr algn="ctr" fontAlgn="ctr"/>
                      <a:r>
                        <a:rPr lang="en-US" sz="1100" b="0" i="0" u="none" strike="noStrike">
                          <a:solidFill>
                            <a:srgbClr val="000000"/>
                          </a:solidFill>
                          <a:effectLst/>
                          <a:latin typeface="Arial" panose="020B0604020202020204" pitchFamily="34" charset="0"/>
                        </a:rPr>
                        <a:t>9.57%</a:t>
                      </a:r>
                    </a:p>
                  </a:txBody>
                  <a:tcPr marL="4763" marR="4763" marT="4763"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solidFill>
                      <a:srgbClr val="DAF2D0"/>
                    </a:solidFill>
                  </a:tcPr>
                </a:tc>
                <a:tc>
                  <a:txBody>
                    <a:bodyPr/>
                    <a:lstStyle/>
                    <a:p>
                      <a:pPr algn="ctr" fontAlgn="ctr"/>
                      <a:r>
                        <a:rPr lang="en-US" sz="1100" b="0" i="0" u="none" strike="noStrike">
                          <a:solidFill>
                            <a:srgbClr val="000000"/>
                          </a:solidFill>
                          <a:effectLst/>
                          <a:latin typeface="Arial" panose="020B0604020202020204" pitchFamily="34" charset="0"/>
                        </a:rPr>
                        <a:t>90</a:t>
                      </a:r>
                    </a:p>
                  </a:txBody>
                  <a:tcPr marL="4763" marR="4763" marT="4763"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solidFill>
                      <a:srgbClr val="DAF2D0"/>
                    </a:solidFill>
                  </a:tcPr>
                </a:tc>
                <a:tc>
                  <a:txBody>
                    <a:bodyPr/>
                    <a:lstStyle/>
                    <a:p>
                      <a:pPr algn="ctr" fontAlgn="ctr"/>
                      <a:r>
                        <a:rPr lang="en-US" sz="1100" b="0" i="0" u="none" strike="noStrike">
                          <a:solidFill>
                            <a:srgbClr val="000000"/>
                          </a:solidFill>
                          <a:effectLst/>
                          <a:latin typeface="Arial" panose="020B0604020202020204" pitchFamily="34" charset="0"/>
                        </a:rPr>
                        <a:t>241</a:t>
                      </a:r>
                    </a:p>
                  </a:txBody>
                  <a:tcPr marL="4763" marR="4763" marT="4763"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solidFill>
                      <a:srgbClr val="DAF2D0"/>
                    </a:solidFill>
                  </a:tcPr>
                </a:tc>
                <a:extLst>
                  <a:ext uri="{0D108BD9-81ED-4DB2-BD59-A6C34878D82A}">
                    <a16:rowId xmlns:a16="http://schemas.microsoft.com/office/drawing/2014/main" val="2507645152"/>
                  </a:ext>
                </a:extLst>
              </a:tr>
              <a:tr h="313907">
                <a:tc>
                  <a:txBody>
                    <a:bodyPr/>
                    <a:lstStyle/>
                    <a:p>
                      <a:pPr algn="ctr" fontAlgn="ctr"/>
                      <a:r>
                        <a:rPr lang="en-US" sz="1100" b="0" i="0" u="none" strike="noStrike">
                          <a:solidFill>
                            <a:srgbClr val="000000"/>
                          </a:solidFill>
                          <a:effectLst/>
                          <a:latin typeface="Arial" panose="020B0604020202020204" pitchFamily="34" charset="0"/>
                        </a:rPr>
                        <a:t>INDEPENDENCE BLUE CROSS PERSONAL CHOICE</a:t>
                      </a:r>
                    </a:p>
                  </a:txBody>
                  <a:tcPr marL="4763" marR="4763" marT="4763"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Arial" panose="020B0604020202020204" pitchFamily="34" charset="0"/>
                        </a:rPr>
                        <a:t>59</a:t>
                      </a:r>
                    </a:p>
                  </a:txBody>
                  <a:tcPr marL="4763" marR="4763" marT="4763"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Arial" panose="020B0604020202020204" pitchFamily="34" charset="0"/>
                        </a:rPr>
                        <a:t>14.32%</a:t>
                      </a:r>
                    </a:p>
                  </a:txBody>
                  <a:tcPr marL="4763" marR="4763" marT="4763"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Arial" panose="020B0604020202020204" pitchFamily="34" charset="0"/>
                        </a:rPr>
                        <a:t>17</a:t>
                      </a:r>
                    </a:p>
                  </a:txBody>
                  <a:tcPr marL="4763" marR="4763" marT="4763"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noFill/>
                  </a:tcPr>
                </a:tc>
                <a:tc>
                  <a:txBody>
                    <a:bodyPr/>
                    <a:lstStyle/>
                    <a:p>
                      <a:pPr algn="ctr" fontAlgn="ctr"/>
                      <a:r>
                        <a:rPr lang="en-US" sz="1100" b="0" i="0" u="none" strike="noStrike" dirty="0">
                          <a:solidFill>
                            <a:srgbClr val="000000"/>
                          </a:solidFill>
                          <a:effectLst/>
                          <a:latin typeface="Arial" panose="020B0604020202020204" pitchFamily="34" charset="0"/>
                        </a:rPr>
                        <a:t>90</a:t>
                      </a:r>
                    </a:p>
                  </a:txBody>
                  <a:tcPr marL="4763" marR="4763" marT="4763"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noFill/>
                  </a:tcPr>
                </a:tc>
                <a:extLst>
                  <a:ext uri="{0D108BD9-81ED-4DB2-BD59-A6C34878D82A}">
                    <a16:rowId xmlns:a16="http://schemas.microsoft.com/office/drawing/2014/main" val="4149718202"/>
                  </a:ext>
                </a:extLst>
              </a:tr>
            </a:tbl>
          </a:graphicData>
        </a:graphic>
      </p:graphicFrame>
    </p:spTree>
    <p:extLst>
      <p:ext uri="{BB962C8B-B14F-4D97-AF65-F5344CB8AC3E}">
        <p14:creationId xmlns:p14="http://schemas.microsoft.com/office/powerpoint/2010/main" val="23857450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868557" y="1138036"/>
            <a:ext cx="5444382" cy="1402470"/>
          </a:xfrm>
        </p:spPr>
        <p:txBody>
          <a:bodyPr anchor="t">
            <a:normAutofit/>
          </a:bodyPr>
          <a:lstStyle/>
          <a:p>
            <a:r>
              <a:rPr lang="en-US" sz="3200"/>
              <a:t>Disclaimer and Introductions</a:t>
            </a:r>
          </a:p>
        </p:txBody>
      </p:sp>
      <p:pic>
        <p:nvPicPr>
          <p:cNvPr id="5" name="Picture 4" descr="Blue scheduled pillbox">
            <a:extLst>
              <a:ext uri="{FF2B5EF4-FFF2-40B4-BE49-F238E27FC236}">
                <a16:creationId xmlns:a16="http://schemas.microsoft.com/office/drawing/2014/main" id="{F218159F-CD3D-B6D8-0188-8FD60AACA4D4}"/>
              </a:ext>
            </a:extLst>
          </p:cNvPr>
          <p:cNvPicPr>
            <a:picLocks noChangeAspect="1"/>
          </p:cNvPicPr>
          <p:nvPr/>
        </p:nvPicPr>
        <p:blipFill>
          <a:blip r:embed="rId2"/>
          <a:srcRect l="18568" r="31294" b="-1"/>
          <a:stretch/>
        </p:blipFill>
        <p:spPr>
          <a:xfrm>
            <a:off x="-1" y="10"/>
            <a:ext cx="5151179" cy="6857990"/>
          </a:xfrm>
          <a:prstGeom prst="rect">
            <a:avLst/>
          </a:prstGeom>
        </p:spPr>
      </p:pic>
      <p:cxnSp>
        <p:nvCxnSpPr>
          <p:cNvPr id="9" name="Straight Connector 8">
            <a:extLst>
              <a:ext uri="{FF2B5EF4-FFF2-40B4-BE49-F238E27FC236}">
                <a16:creationId xmlns:a16="http://schemas.microsoft.com/office/drawing/2014/main" id="{1503BFE4-729B-D9D0-C17B-501E6AF112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971697"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5868557" y="2551176"/>
            <a:ext cx="5444382" cy="3591207"/>
          </a:xfrm>
        </p:spPr>
        <p:txBody>
          <a:bodyPr>
            <a:normAutofit/>
          </a:bodyPr>
          <a:lstStyle/>
          <a:p>
            <a:r>
              <a:rPr lang="en-US" sz="2000"/>
              <a:t>Nothing in this presentation is to promote off-label use of any particular product or service.</a:t>
            </a:r>
          </a:p>
          <a:p>
            <a:r>
              <a:rPr lang="en-US" sz="2000"/>
              <a:t>No drug manufacturer sponsored this program or promoted use of products for this webinar. Thus brand names are used where applicable.</a:t>
            </a:r>
          </a:p>
          <a:p>
            <a:r>
              <a:rPr lang="en-US" sz="2000"/>
              <a:t>Benchmarks are just suggestive.  Your payer mix or patient acuity may significantly impact your numbers and they may differ from what is seen herein.</a:t>
            </a:r>
          </a:p>
          <a:p>
            <a:r>
              <a:rPr lang="en-US" sz="2000"/>
              <a:t>This seminar is suggestive and is not consulting or legal advice.</a:t>
            </a:r>
          </a:p>
        </p:txBody>
      </p:sp>
    </p:spTree>
    <p:extLst>
      <p:ext uri="{BB962C8B-B14F-4D97-AF65-F5344CB8AC3E}">
        <p14:creationId xmlns:p14="http://schemas.microsoft.com/office/powerpoint/2010/main" val="10895750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C54F4CE-85F0-46ED-80DA-9518C9251A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ADD1FCA-8ACB-4958-81DD-4CDD6D3E19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5802086" cy="6858000"/>
          </a:xfrm>
          <a:custGeom>
            <a:avLst/>
            <a:gdLst>
              <a:gd name="connsiteX0" fmla="*/ 5734864 w 5734864"/>
              <a:gd name="connsiteY0" fmla="*/ 0 h 6858000"/>
              <a:gd name="connsiteX1" fmla="*/ 771611 w 5734864"/>
              <a:gd name="connsiteY1" fmla="*/ 0 h 6858000"/>
              <a:gd name="connsiteX2" fmla="*/ 771679 w 5734864"/>
              <a:gd name="connsiteY2" fmla="*/ 49108 h 6858000"/>
              <a:gd name="connsiteX3" fmla="*/ 794248 w 5734864"/>
              <a:gd name="connsiteY3" fmla="*/ 200968 h 6858000"/>
              <a:gd name="connsiteX4" fmla="*/ 801749 w 5734864"/>
              <a:gd name="connsiteY4" fmla="*/ 414071 h 6858000"/>
              <a:gd name="connsiteX5" fmla="*/ 818548 w 5734864"/>
              <a:gd name="connsiteY5" fmla="*/ 585467 h 6858000"/>
              <a:gd name="connsiteX6" fmla="*/ 857476 w 5734864"/>
              <a:gd name="connsiteY6" fmla="*/ 800623 h 6858000"/>
              <a:gd name="connsiteX7" fmla="*/ 851083 w 5734864"/>
              <a:gd name="connsiteY7" fmla="*/ 878903 h 6858000"/>
              <a:gd name="connsiteX8" fmla="*/ 873564 w 5734864"/>
              <a:gd name="connsiteY8" fmla="*/ 943826 h 6858000"/>
              <a:gd name="connsiteX9" fmla="*/ 864705 w 5734864"/>
              <a:gd name="connsiteY9" fmla="*/ 973328 h 6858000"/>
              <a:gd name="connsiteX10" fmla="*/ 862869 w 5734864"/>
              <a:gd name="connsiteY10" fmla="*/ 978457 h 6858000"/>
              <a:gd name="connsiteX11" fmla="*/ 862233 w 5734864"/>
              <a:gd name="connsiteY11" fmla="*/ 998041 h 6858000"/>
              <a:gd name="connsiteX12" fmla="*/ 853665 w 5734864"/>
              <a:gd name="connsiteY12" fmla="*/ 1004750 h 6858000"/>
              <a:gd name="connsiteX13" fmla="*/ 846695 w 5734864"/>
              <a:gd name="connsiteY13" fmla="*/ 1035077 h 6858000"/>
              <a:gd name="connsiteX14" fmla="*/ 847865 w 5734864"/>
              <a:gd name="connsiteY14" fmla="*/ 1070795 h 6858000"/>
              <a:gd name="connsiteX15" fmla="*/ 862786 w 5734864"/>
              <a:gd name="connsiteY15" fmla="*/ 1238994 h 6858000"/>
              <a:gd name="connsiteX16" fmla="*/ 859345 w 5734864"/>
              <a:gd name="connsiteY16" fmla="*/ 1380427 h 6858000"/>
              <a:gd name="connsiteX17" fmla="*/ 855172 w 5734864"/>
              <a:gd name="connsiteY17" fmla="*/ 1435262 h 6858000"/>
              <a:gd name="connsiteX18" fmla="*/ 860494 w 5734864"/>
              <a:gd name="connsiteY18" fmla="*/ 1453861 h 6858000"/>
              <a:gd name="connsiteX19" fmla="*/ 853731 w 5734864"/>
              <a:gd name="connsiteY19" fmla="*/ 1467047 h 6858000"/>
              <a:gd name="connsiteX20" fmla="*/ 845847 w 5734864"/>
              <a:gd name="connsiteY20" fmla="*/ 1502307 h 6858000"/>
              <a:gd name="connsiteX21" fmla="*/ 817613 w 5734864"/>
              <a:gd name="connsiteY21" fmla="*/ 1565166 h 6858000"/>
              <a:gd name="connsiteX22" fmla="*/ 804223 w 5734864"/>
              <a:gd name="connsiteY22" fmla="*/ 1601941 h 6858000"/>
              <a:gd name="connsiteX23" fmla="*/ 791773 w 5734864"/>
              <a:gd name="connsiteY23" fmla="*/ 1627005 h 6858000"/>
              <a:gd name="connsiteX24" fmla="*/ 774645 w 5734864"/>
              <a:gd name="connsiteY24" fmla="*/ 1699922 h 6858000"/>
              <a:gd name="connsiteX25" fmla="*/ 752343 w 5734864"/>
              <a:gd name="connsiteY25" fmla="*/ 1824604 h 6858000"/>
              <a:gd name="connsiteX26" fmla="*/ 746254 w 5734864"/>
              <a:gd name="connsiteY26" fmla="*/ 1850222 h 6858000"/>
              <a:gd name="connsiteX27" fmla="*/ 728600 w 5734864"/>
              <a:gd name="connsiteY27" fmla="*/ 1869603 h 6858000"/>
              <a:gd name="connsiteX28" fmla="*/ 724396 w 5734864"/>
              <a:gd name="connsiteY28" fmla="*/ 1883104 h 6858000"/>
              <a:gd name="connsiteX29" fmla="*/ 722165 w 5734864"/>
              <a:gd name="connsiteY29" fmla="*/ 1885924 h 6858000"/>
              <a:gd name="connsiteX30" fmla="*/ 721338 w 5734864"/>
              <a:gd name="connsiteY30" fmla="*/ 1887123 h 6858000"/>
              <a:gd name="connsiteX31" fmla="*/ 714840 w 5734864"/>
              <a:gd name="connsiteY31" fmla="*/ 1902274 h 6858000"/>
              <a:gd name="connsiteX32" fmla="*/ 722847 w 5734864"/>
              <a:gd name="connsiteY32" fmla="*/ 1929891 h 6858000"/>
              <a:gd name="connsiteX33" fmla="*/ 719647 w 5734864"/>
              <a:gd name="connsiteY33" fmla="*/ 1936120 h 6858000"/>
              <a:gd name="connsiteX34" fmla="*/ 714660 w 5734864"/>
              <a:gd name="connsiteY34" fmla="*/ 1982709 h 6858000"/>
              <a:gd name="connsiteX35" fmla="*/ 710759 w 5734864"/>
              <a:gd name="connsiteY35" fmla="*/ 2013010 h 6858000"/>
              <a:gd name="connsiteX36" fmla="*/ 697927 w 5734864"/>
              <a:gd name="connsiteY36" fmla="*/ 2069833 h 6858000"/>
              <a:gd name="connsiteX37" fmla="*/ 693594 w 5734864"/>
              <a:gd name="connsiteY37" fmla="*/ 2103731 h 6858000"/>
              <a:gd name="connsiteX38" fmla="*/ 691109 w 5734864"/>
              <a:gd name="connsiteY38" fmla="*/ 2124027 h 6858000"/>
              <a:gd name="connsiteX39" fmla="*/ 676593 w 5734864"/>
              <a:gd name="connsiteY39" fmla="*/ 2176182 h 6858000"/>
              <a:gd name="connsiteX40" fmla="*/ 633227 w 5734864"/>
              <a:gd name="connsiteY40" fmla="*/ 2258036 h 6858000"/>
              <a:gd name="connsiteX41" fmla="*/ 625564 w 5734864"/>
              <a:gd name="connsiteY41" fmla="*/ 2284567 h 6858000"/>
              <a:gd name="connsiteX42" fmla="*/ 627074 w 5734864"/>
              <a:gd name="connsiteY42" fmla="*/ 2289605 h 6858000"/>
              <a:gd name="connsiteX43" fmla="*/ 614574 w 5734864"/>
              <a:gd name="connsiteY43" fmla="*/ 2308717 h 6858000"/>
              <a:gd name="connsiteX44" fmla="*/ 606890 w 5734864"/>
              <a:gd name="connsiteY44" fmla="*/ 2320662 h 6858000"/>
              <a:gd name="connsiteX45" fmla="*/ 605558 w 5734864"/>
              <a:gd name="connsiteY45" fmla="*/ 2327897 h 6858000"/>
              <a:gd name="connsiteX46" fmla="*/ 602202 w 5734864"/>
              <a:gd name="connsiteY46" fmla="*/ 2357749 h 6858000"/>
              <a:gd name="connsiteX47" fmla="*/ 600213 w 5734864"/>
              <a:gd name="connsiteY47" fmla="*/ 2364905 h 6858000"/>
              <a:gd name="connsiteX48" fmla="*/ 597160 w 5734864"/>
              <a:gd name="connsiteY48" fmla="*/ 2388351 h 6858000"/>
              <a:gd name="connsiteX49" fmla="*/ 597982 w 5734864"/>
              <a:gd name="connsiteY49" fmla="*/ 2402296 h 6858000"/>
              <a:gd name="connsiteX50" fmla="*/ 593150 w 5734864"/>
              <a:gd name="connsiteY50" fmla="*/ 2420015 h 6858000"/>
              <a:gd name="connsiteX51" fmla="*/ 592833 w 5734864"/>
              <a:gd name="connsiteY51" fmla="*/ 2422749 h 6858000"/>
              <a:gd name="connsiteX52" fmla="*/ 594479 w 5734864"/>
              <a:gd name="connsiteY52" fmla="*/ 2426002 h 6858000"/>
              <a:gd name="connsiteX53" fmla="*/ 591963 w 5734864"/>
              <a:gd name="connsiteY53" fmla="*/ 2431950 h 6858000"/>
              <a:gd name="connsiteX54" fmla="*/ 591544 w 5734864"/>
              <a:gd name="connsiteY54" fmla="*/ 2433897 h 6858000"/>
              <a:gd name="connsiteX55" fmla="*/ 589519 w 5734864"/>
              <a:gd name="connsiteY55" fmla="*/ 2451398 h 6858000"/>
              <a:gd name="connsiteX56" fmla="*/ 590037 w 5734864"/>
              <a:gd name="connsiteY56" fmla="*/ 2455536 h 6858000"/>
              <a:gd name="connsiteX57" fmla="*/ 588179 w 5734864"/>
              <a:gd name="connsiteY57" fmla="*/ 2462981 h 6858000"/>
              <a:gd name="connsiteX58" fmla="*/ 583434 w 5734864"/>
              <a:gd name="connsiteY58" fmla="*/ 2503991 h 6858000"/>
              <a:gd name="connsiteX59" fmla="*/ 567942 w 5734864"/>
              <a:gd name="connsiteY59" fmla="*/ 2652936 h 6858000"/>
              <a:gd name="connsiteX60" fmla="*/ 573869 w 5734864"/>
              <a:gd name="connsiteY60" fmla="*/ 2670188 h 6858000"/>
              <a:gd name="connsiteX61" fmla="*/ 575243 w 5734864"/>
              <a:gd name="connsiteY61" fmla="*/ 2688114 h 6858000"/>
              <a:gd name="connsiteX62" fmla="*/ 573824 w 5734864"/>
              <a:gd name="connsiteY62" fmla="*/ 2689856 h 6858000"/>
              <a:gd name="connsiteX63" fmla="*/ 570699 w 5734864"/>
              <a:gd name="connsiteY63" fmla="*/ 2709353 h 6858000"/>
              <a:gd name="connsiteX64" fmla="*/ 573192 w 5734864"/>
              <a:gd name="connsiteY64" fmla="*/ 2714527 h 6858000"/>
              <a:gd name="connsiteX65" fmla="*/ 572044 w 5734864"/>
              <a:gd name="connsiteY65" fmla="*/ 2728187 h 6858000"/>
              <a:gd name="connsiteX66" fmla="*/ 572465 w 5734864"/>
              <a:gd name="connsiteY66" fmla="*/ 2755863 h 6858000"/>
              <a:gd name="connsiteX67" fmla="*/ 570028 w 5734864"/>
              <a:gd name="connsiteY67" fmla="*/ 2760324 h 6858000"/>
              <a:gd name="connsiteX68" fmla="*/ 566748 w 5734864"/>
              <a:gd name="connsiteY68" fmla="*/ 2800948 h 6858000"/>
              <a:gd name="connsiteX69" fmla="*/ 565509 w 5734864"/>
              <a:gd name="connsiteY69" fmla="*/ 2801167 h 6858000"/>
              <a:gd name="connsiteX70" fmla="*/ 559367 w 5734864"/>
              <a:gd name="connsiteY70" fmla="*/ 2811129 h 6858000"/>
              <a:gd name="connsiteX71" fmla="*/ 550354 w 5734864"/>
              <a:gd name="connsiteY71" fmla="*/ 2830949 h 6858000"/>
              <a:gd name="connsiteX72" fmla="*/ 514795 w 5734864"/>
              <a:gd name="connsiteY72" fmla="*/ 2872433 h 6858000"/>
              <a:gd name="connsiteX73" fmla="*/ 509875 w 5734864"/>
              <a:gd name="connsiteY73" fmla="*/ 2923099 h 6858000"/>
              <a:gd name="connsiteX74" fmla="*/ 509577 w 5734864"/>
              <a:gd name="connsiteY74" fmla="*/ 2923197 h 6858000"/>
              <a:gd name="connsiteX75" fmla="*/ 507597 w 5734864"/>
              <a:gd name="connsiteY75" fmla="*/ 2931868 h 6858000"/>
              <a:gd name="connsiteX76" fmla="*/ 507379 w 5734864"/>
              <a:gd name="connsiteY76" fmla="*/ 2938322 h 6858000"/>
              <a:gd name="connsiteX77" fmla="*/ 504725 w 5734864"/>
              <a:gd name="connsiteY77" fmla="*/ 2954519 h 6858000"/>
              <a:gd name="connsiteX78" fmla="*/ 502018 w 5734864"/>
              <a:gd name="connsiteY78" fmla="*/ 2959643 h 6858000"/>
              <a:gd name="connsiteX79" fmla="*/ 498360 w 5734864"/>
              <a:gd name="connsiteY79" fmla="*/ 2961019 h 6858000"/>
              <a:gd name="connsiteX80" fmla="*/ 498483 w 5734864"/>
              <a:gd name="connsiteY80" fmla="*/ 2962590 h 6858000"/>
              <a:gd name="connsiteX81" fmla="*/ 484403 w 5734864"/>
              <a:gd name="connsiteY81" fmla="*/ 2990538 h 6858000"/>
              <a:gd name="connsiteX82" fmla="*/ 463075 w 5734864"/>
              <a:gd name="connsiteY82" fmla="*/ 3055956 h 6858000"/>
              <a:gd name="connsiteX83" fmla="*/ 455013 w 5734864"/>
              <a:gd name="connsiteY83" fmla="*/ 3094482 h 6858000"/>
              <a:gd name="connsiteX84" fmla="*/ 428391 w 5734864"/>
              <a:gd name="connsiteY84" fmla="*/ 3198850 h 6858000"/>
              <a:gd name="connsiteX85" fmla="*/ 401440 w 5734864"/>
              <a:gd name="connsiteY85" fmla="*/ 3307560 h 6858000"/>
              <a:gd name="connsiteX86" fmla="*/ 386076 w 5734864"/>
              <a:gd name="connsiteY86" fmla="*/ 3373943 h 6858000"/>
              <a:gd name="connsiteX87" fmla="*/ 374726 w 5734864"/>
              <a:gd name="connsiteY87" fmla="*/ 3381364 h 6858000"/>
              <a:gd name="connsiteX88" fmla="*/ 369145 w 5734864"/>
              <a:gd name="connsiteY88" fmla="*/ 3383729 h 6858000"/>
              <a:gd name="connsiteX89" fmla="*/ 364294 w 5734864"/>
              <a:gd name="connsiteY89" fmla="*/ 3414159 h 6858000"/>
              <a:gd name="connsiteX90" fmla="*/ 366450 w 5734864"/>
              <a:gd name="connsiteY90" fmla="*/ 3436925 h 6858000"/>
              <a:gd name="connsiteX91" fmla="*/ 351743 w 5734864"/>
              <a:gd name="connsiteY91" fmla="*/ 3521619 h 6858000"/>
              <a:gd name="connsiteX92" fmla="*/ 345784 w 5734864"/>
              <a:gd name="connsiteY92" fmla="*/ 3603757 h 6858000"/>
              <a:gd name="connsiteX93" fmla="*/ 344198 w 5734864"/>
              <a:gd name="connsiteY93" fmla="*/ 3652424 h 6858000"/>
              <a:gd name="connsiteX94" fmla="*/ 352450 w 5734864"/>
              <a:gd name="connsiteY94" fmla="*/ 3665222 h 6858000"/>
              <a:gd name="connsiteX95" fmla="*/ 342621 w 5734864"/>
              <a:gd name="connsiteY95" fmla="*/ 3700804 h 6858000"/>
              <a:gd name="connsiteX96" fmla="*/ 341514 w 5734864"/>
              <a:gd name="connsiteY96" fmla="*/ 3734774 h 6858000"/>
              <a:gd name="connsiteX97" fmla="*/ 340607 w 5734864"/>
              <a:gd name="connsiteY97" fmla="*/ 3785153 h 6858000"/>
              <a:gd name="connsiteX98" fmla="*/ 340707 w 5734864"/>
              <a:gd name="connsiteY98" fmla="*/ 3788177 h 6858000"/>
              <a:gd name="connsiteX99" fmla="*/ 340361 w 5734864"/>
              <a:gd name="connsiteY99" fmla="*/ 3798803 h 6858000"/>
              <a:gd name="connsiteX100" fmla="*/ 339642 w 5734864"/>
              <a:gd name="connsiteY100" fmla="*/ 3838750 h 6858000"/>
              <a:gd name="connsiteX101" fmla="*/ 360295 w 5734864"/>
              <a:gd name="connsiteY101" fmla="*/ 4015196 h 6858000"/>
              <a:gd name="connsiteX102" fmla="*/ 339043 w 5734864"/>
              <a:gd name="connsiteY102" fmla="*/ 4052778 h 6858000"/>
              <a:gd name="connsiteX103" fmla="*/ 339343 w 5734864"/>
              <a:gd name="connsiteY103" fmla="*/ 4096257 h 6858000"/>
              <a:gd name="connsiteX104" fmla="*/ 340786 w 5734864"/>
              <a:gd name="connsiteY104" fmla="*/ 4321136 h 6858000"/>
              <a:gd name="connsiteX105" fmla="*/ 343158 w 5734864"/>
              <a:gd name="connsiteY105" fmla="*/ 4429174 h 6858000"/>
              <a:gd name="connsiteX106" fmla="*/ 334599 w 5734864"/>
              <a:gd name="connsiteY106" fmla="*/ 4449938 h 6858000"/>
              <a:gd name="connsiteX107" fmla="*/ 332890 w 5734864"/>
              <a:gd name="connsiteY107" fmla="*/ 4453515 h 6858000"/>
              <a:gd name="connsiteX108" fmla="*/ 331105 w 5734864"/>
              <a:gd name="connsiteY108" fmla="*/ 4467941 h 6858000"/>
              <a:gd name="connsiteX109" fmla="*/ 324289 w 5734864"/>
              <a:gd name="connsiteY109" fmla="*/ 4471861 h 6858000"/>
              <a:gd name="connsiteX110" fmla="*/ 317079 w 5734864"/>
              <a:gd name="connsiteY110" fmla="*/ 4493468 h 6858000"/>
              <a:gd name="connsiteX111" fmla="*/ 315557 w 5734864"/>
              <a:gd name="connsiteY111" fmla="*/ 4520067 h 6858000"/>
              <a:gd name="connsiteX112" fmla="*/ 315240 w 5734864"/>
              <a:gd name="connsiteY112" fmla="*/ 4536872 h 6858000"/>
              <a:gd name="connsiteX113" fmla="*/ 316200 w 5734864"/>
              <a:gd name="connsiteY113" fmla="*/ 4538297 h 6858000"/>
              <a:gd name="connsiteX114" fmla="*/ 317507 w 5734864"/>
              <a:gd name="connsiteY114" fmla="*/ 4547582 h 6858000"/>
              <a:gd name="connsiteX115" fmla="*/ 323078 w 5734864"/>
              <a:gd name="connsiteY115" fmla="*/ 4592102 h 6858000"/>
              <a:gd name="connsiteX116" fmla="*/ 328722 w 5734864"/>
              <a:gd name="connsiteY116" fmla="*/ 4667914 h 6858000"/>
              <a:gd name="connsiteX117" fmla="*/ 335597 w 5734864"/>
              <a:gd name="connsiteY117" fmla="*/ 4695035 h 6858000"/>
              <a:gd name="connsiteX118" fmla="*/ 339485 w 5734864"/>
              <a:gd name="connsiteY118" fmla="*/ 4695979 h 6858000"/>
              <a:gd name="connsiteX119" fmla="*/ 341089 w 5734864"/>
              <a:gd name="connsiteY119" fmla="*/ 4704268 h 6858000"/>
              <a:gd name="connsiteX120" fmla="*/ 342177 w 5734864"/>
              <a:gd name="connsiteY120" fmla="*/ 4706060 h 6858000"/>
              <a:gd name="connsiteX121" fmla="*/ 347751 w 5734864"/>
              <a:gd name="connsiteY121" fmla="*/ 4716754 h 6858000"/>
              <a:gd name="connsiteX122" fmla="*/ 344125 w 5734864"/>
              <a:gd name="connsiteY122" fmla="*/ 4764669 h 6858000"/>
              <a:gd name="connsiteX123" fmla="*/ 340188 w 5734864"/>
              <a:gd name="connsiteY123" fmla="*/ 4779386 h 6858000"/>
              <a:gd name="connsiteX124" fmla="*/ 335146 w 5734864"/>
              <a:gd name="connsiteY124" fmla="*/ 4787491 h 6858000"/>
              <a:gd name="connsiteX125" fmla="*/ 319124 w 5734864"/>
              <a:gd name="connsiteY125" fmla="*/ 4843514 h 6858000"/>
              <a:gd name="connsiteX126" fmla="*/ 305956 w 5734864"/>
              <a:gd name="connsiteY126" fmla="*/ 4881505 h 6858000"/>
              <a:gd name="connsiteX127" fmla="*/ 301062 w 5734864"/>
              <a:gd name="connsiteY127" fmla="*/ 4889332 h 6858000"/>
              <a:gd name="connsiteX128" fmla="*/ 302141 w 5734864"/>
              <a:gd name="connsiteY128" fmla="*/ 4899400 h 6858000"/>
              <a:gd name="connsiteX129" fmla="*/ 304424 w 5734864"/>
              <a:gd name="connsiteY129" fmla="*/ 4902664 h 6858000"/>
              <a:gd name="connsiteX130" fmla="*/ 293123 w 5734864"/>
              <a:gd name="connsiteY130" fmla="*/ 4932769 h 6858000"/>
              <a:gd name="connsiteX131" fmla="*/ 292275 w 5734864"/>
              <a:gd name="connsiteY131" fmla="*/ 4936482 h 6858000"/>
              <a:gd name="connsiteX132" fmla="*/ 288304 w 5734864"/>
              <a:gd name="connsiteY132" fmla="*/ 4962325 h 6858000"/>
              <a:gd name="connsiteX133" fmla="*/ 287420 w 5734864"/>
              <a:gd name="connsiteY133" fmla="*/ 5042193 h 6858000"/>
              <a:gd name="connsiteX134" fmla="*/ 287020 w 5734864"/>
              <a:gd name="connsiteY134" fmla="*/ 5065655 h 6858000"/>
              <a:gd name="connsiteX135" fmla="*/ 288488 w 5734864"/>
              <a:gd name="connsiteY135" fmla="*/ 5082216 h 6858000"/>
              <a:gd name="connsiteX136" fmla="*/ 282763 w 5734864"/>
              <a:gd name="connsiteY136" fmla="*/ 5127114 h 6858000"/>
              <a:gd name="connsiteX137" fmla="*/ 269316 w 5734864"/>
              <a:gd name="connsiteY137" fmla="*/ 5202682 h 6858000"/>
              <a:gd name="connsiteX138" fmla="*/ 269174 w 5734864"/>
              <a:gd name="connsiteY138" fmla="*/ 5230835 h 6858000"/>
              <a:gd name="connsiteX139" fmla="*/ 272679 w 5734864"/>
              <a:gd name="connsiteY139" fmla="*/ 5232660 h 6858000"/>
              <a:gd name="connsiteX140" fmla="*/ 272160 w 5734864"/>
              <a:gd name="connsiteY140" fmla="*/ 5241150 h 6858000"/>
              <a:gd name="connsiteX141" fmla="*/ 272760 w 5734864"/>
              <a:gd name="connsiteY141" fmla="*/ 5243156 h 6858000"/>
              <a:gd name="connsiteX142" fmla="*/ 275462 w 5734864"/>
              <a:gd name="connsiteY142" fmla="*/ 5254919 h 6858000"/>
              <a:gd name="connsiteX143" fmla="*/ 262897 w 5734864"/>
              <a:gd name="connsiteY143" fmla="*/ 5286259 h 6858000"/>
              <a:gd name="connsiteX144" fmla="*/ 252761 w 5734864"/>
              <a:gd name="connsiteY144" fmla="*/ 5357801 h 6858000"/>
              <a:gd name="connsiteX145" fmla="*/ 242360 w 5734864"/>
              <a:gd name="connsiteY145" fmla="*/ 5460080 h 6858000"/>
              <a:gd name="connsiteX146" fmla="*/ 229880 w 5734864"/>
              <a:gd name="connsiteY146" fmla="*/ 5539714 h 6858000"/>
              <a:gd name="connsiteX147" fmla="*/ 204283 w 5734864"/>
              <a:gd name="connsiteY147" fmla="*/ 5639080 h 6858000"/>
              <a:gd name="connsiteX148" fmla="*/ 198948 w 5734864"/>
              <a:gd name="connsiteY148" fmla="*/ 5710958 h 6858000"/>
              <a:gd name="connsiteX149" fmla="*/ 192367 w 5734864"/>
              <a:gd name="connsiteY149" fmla="*/ 5719859 h 6858000"/>
              <a:gd name="connsiteX150" fmla="*/ 188035 w 5734864"/>
              <a:gd name="connsiteY150" fmla="*/ 5729935 h 6858000"/>
              <a:gd name="connsiteX151" fmla="*/ 188428 w 5734864"/>
              <a:gd name="connsiteY151" fmla="*/ 5731182 h 6858000"/>
              <a:gd name="connsiteX152" fmla="*/ 181635 w 5734864"/>
              <a:gd name="connsiteY152" fmla="*/ 5753538 h 6858000"/>
              <a:gd name="connsiteX153" fmla="*/ 169744 w 5734864"/>
              <a:gd name="connsiteY153" fmla="*/ 5796307 h 6858000"/>
              <a:gd name="connsiteX154" fmla="*/ 170351 w 5734864"/>
              <a:gd name="connsiteY154" fmla="*/ 5796644 h 6858000"/>
              <a:gd name="connsiteX155" fmla="*/ 171559 w 5734864"/>
              <a:gd name="connsiteY155" fmla="*/ 5803435 h 6858000"/>
              <a:gd name="connsiteX156" fmla="*/ 172284 w 5734864"/>
              <a:gd name="connsiteY156" fmla="*/ 5816391 h 6858000"/>
              <a:gd name="connsiteX157" fmla="*/ 182542 w 5734864"/>
              <a:gd name="connsiteY157" fmla="*/ 5846382 h 6858000"/>
              <a:gd name="connsiteX158" fmla="*/ 175877 w 5734864"/>
              <a:gd name="connsiteY158" fmla="*/ 5871336 h 6858000"/>
              <a:gd name="connsiteX159" fmla="*/ 174910 w 5734864"/>
              <a:gd name="connsiteY159" fmla="*/ 5876376 h 6858000"/>
              <a:gd name="connsiteX160" fmla="*/ 175047 w 5734864"/>
              <a:gd name="connsiteY160" fmla="*/ 5876483 h 6858000"/>
              <a:gd name="connsiteX161" fmla="*/ 174335 w 5734864"/>
              <a:gd name="connsiteY161" fmla="*/ 5881814 h 6858000"/>
              <a:gd name="connsiteX162" fmla="*/ 171273 w 5734864"/>
              <a:gd name="connsiteY162" fmla="*/ 5895339 h 6858000"/>
              <a:gd name="connsiteX163" fmla="*/ 171658 w 5734864"/>
              <a:gd name="connsiteY163" fmla="*/ 5898749 h 6858000"/>
              <a:gd name="connsiteX164" fmla="*/ 174658 w 5734864"/>
              <a:gd name="connsiteY164" fmla="*/ 5919558 h 6858000"/>
              <a:gd name="connsiteX165" fmla="*/ 169099 w 5734864"/>
              <a:gd name="connsiteY165" fmla="*/ 5984417 h 6858000"/>
              <a:gd name="connsiteX166" fmla="*/ 162007 w 5734864"/>
              <a:gd name="connsiteY166" fmla="*/ 6049043 h 6858000"/>
              <a:gd name="connsiteX167" fmla="*/ 156875 w 5734864"/>
              <a:gd name="connsiteY167" fmla="*/ 6114000 h 6858000"/>
              <a:gd name="connsiteX168" fmla="*/ 165441 w 5734864"/>
              <a:gd name="connsiteY168" fmla="*/ 6146938 h 6858000"/>
              <a:gd name="connsiteX169" fmla="*/ 165177 w 5734864"/>
              <a:gd name="connsiteY169" fmla="*/ 6150658 h 6858000"/>
              <a:gd name="connsiteX170" fmla="*/ 161772 w 5734864"/>
              <a:gd name="connsiteY170" fmla="*/ 6160011 h 6858000"/>
              <a:gd name="connsiteX171" fmla="*/ 160051 w 5734864"/>
              <a:gd name="connsiteY171" fmla="*/ 6163393 h 6858000"/>
              <a:gd name="connsiteX172" fmla="*/ 158473 w 5734864"/>
              <a:gd name="connsiteY172" fmla="*/ 6168628 h 6858000"/>
              <a:gd name="connsiteX173" fmla="*/ 158573 w 5734864"/>
              <a:gd name="connsiteY173" fmla="*/ 6168799 h 6858000"/>
              <a:gd name="connsiteX174" fmla="*/ 146463 w 5734864"/>
              <a:gd name="connsiteY174" fmla="*/ 6196671 h 6858000"/>
              <a:gd name="connsiteX175" fmla="*/ 150209 w 5734864"/>
              <a:gd name="connsiteY175" fmla="*/ 6232365 h 6858000"/>
              <a:gd name="connsiteX176" fmla="*/ 148544 w 5734864"/>
              <a:gd name="connsiteY176" fmla="*/ 6246162 h 6858000"/>
              <a:gd name="connsiteX177" fmla="*/ 148403 w 5734864"/>
              <a:gd name="connsiteY177" fmla="*/ 6253754 h 6858000"/>
              <a:gd name="connsiteX178" fmla="*/ 138880 w 5734864"/>
              <a:gd name="connsiteY178" fmla="*/ 6276449 h 6858000"/>
              <a:gd name="connsiteX179" fmla="*/ 138683 w 5734864"/>
              <a:gd name="connsiteY179" fmla="*/ 6279721 h 6858000"/>
              <a:gd name="connsiteX180" fmla="*/ 130721 w 5734864"/>
              <a:gd name="connsiteY180" fmla="*/ 6293675 h 6858000"/>
              <a:gd name="connsiteX181" fmla="*/ 120717 w 5734864"/>
              <a:gd name="connsiteY181" fmla="*/ 6313967 h 6858000"/>
              <a:gd name="connsiteX182" fmla="*/ 120841 w 5734864"/>
              <a:gd name="connsiteY182" fmla="*/ 6315437 h 6858000"/>
              <a:gd name="connsiteX183" fmla="*/ 115208 w 5734864"/>
              <a:gd name="connsiteY183" fmla="*/ 6324024 h 6858000"/>
              <a:gd name="connsiteX184" fmla="*/ 101217 w 5734864"/>
              <a:gd name="connsiteY184" fmla="*/ 6365923 h 6858000"/>
              <a:gd name="connsiteX185" fmla="*/ 74946 w 5734864"/>
              <a:gd name="connsiteY185" fmla="*/ 6556817 h 6858000"/>
              <a:gd name="connsiteX186" fmla="*/ 16001 w 5734864"/>
              <a:gd name="connsiteY186" fmla="*/ 6808678 h 6858000"/>
              <a:gd name="connsiteX187" fmla="*/ 0 w 5734864"/>
              <a:gd name="connsiteY187" fmla="*/ 6858000 h 6858000"/>
              <a:gd name="connsiteX188" fmla="*/ 5734864 w 5734864"/>
              <a:gd name="connsiteY188" fmla="*/ 6858000 h 6858000"/>
              <a:gd name="connsiteX0" fmla="*/ 5734864 w 5734864"/>
              <a:gd name="connsiteY0" fmla="*/ 0 h 6858000"/>
              <a:gd name="connsiteX1" fmla="*/ 771611 w 5734864"/>
              <a:gd name="connsiteY1" fmla="*/ 0 h 6858000"/>
              <a:gd name="connsiteX2" fmla="*/ 771679 w 5734864"/>
              <a:gd name="connsiteY2" fmla="*/ 49108 h 6858000"/>
              <a:gd name="connsiteX3" fmla="*/ 794248 w 5734864"/>
              <a:gd name="connsiteY3" fmla="*/ 200968 h 6858000"/>
              <a:gd name="connsiteX4" fmla="*/ 801749 w 5734864"/>
              <a:gd name="connsiteY4" fmla="*/ 414071 h 6858000"/>
              <a:gd name="connsiteX5" fmla="*/ 818548 w 5734864"/>
              <a:gd name="connsiteY5" fmla="*/ 585467 h 6858000"/>
              <a:gd name="connsiteX6" fmla="*/ 857476 w 5734864"/>
              <a:gd name="connsiteY6" fmla="*/ 800623 h 6858000"/>
              <a:gd name="connsiteX7" fmla="*/ 851083 w 5734864"/>
              <a:gd name="connsiteY7" fmla="*/ 878903 h 6858000"/>
              <a:gd name="connsiteX8" fmla="*/ 873564 w 5734864"/>
              <a:gd name="connsiteY8" fmla="*/ 943826 h 6858000"/>
              <a:gd name="connsiteX9" fmla="*/ 864705 w 5734864"/>
              <a:gd name="connsiteY9" fmla="*/ 973328 h 6858000"/>
              <a:gd name="connsiteX10" fmla="*/ 862869 w 5734864"/>
              <a:gd name="connsiteY10" fmla="*/ 978457 h 6858000"/>
              <a:gd name="connsiteX11" fmla="*/ 862233 w 5734864"/>
              <a:gd name="connsiteY11" fmla="*/ 998041 h 6858000"/>
              <a:gd name="connsiteX12" fmla="*/ 853665 w 5734864"/>
              <a:gd name="connsiteY12" fmla="*/ 1004750 h 6858000"/>
              <a:gd name="connsiteX13" fmla="*/ 846695 w 5734864"/>
              <a:gd name="connsiteY13" fmla="*/ 1035077 h 6858000"/>
              <a:gd name="connsiteX14" fmla="*/ 847865 w 5734864"/>
              <a:gd name="connsiteY14" fmla="*/ 1070795 h 6858000"/>
              <a:gd name="connsiteX15" fmla="*/ 862786 w 5734864"/>
              <a:gd name="connsiteY15" fmla="*/ 1238994 h 6858000"/>
              <a:gd name="connsiteX16" fmla="*/ 859345 w 5734864"/>
              <a:gd name="connsiteY16" fmla="*/ 1380427 h 6858000"/>
              <a:gd name="connsiteX17" fmla="*/ 855172 w 5734864"/>
              <a:gd name="connsiteY17" fmla="*/ 1435262 h 6858000"/>
              <a:gd name="connsiteX18" fmla="*/ 860494 w 5734864"/>
              <a:gd name="connsiteY18" fmla="*/ 1453861 h 6858000"/>
              <a:gd name="connsiteX19" fmla="*/ 853731 w 5734864"/>
              <a:gd name="connsiteY19" fmla="*/ 1467047 h 6858000"/>
              <a:gd name="connsiteX20" fmla="*/ 845847 w 5734864"/>
              <a:gd name="connsiteY20" fmla="*/ 1502307 h 6858000"/>
              <a:gd name="connsiteX21" fmla="*/ 817613 w 5734864"/>
              <a:gd name="connsiteY21" fmla="*/ 1565166 h 6858000"/>
              <a:gd name="connsiteX22" fmla="*/ 804223 w 5734864"/>
              <a:gd name="connsiteY22" fmla="*/ 1601941 h 6858000"/>
              <a:gd name="connsiteX23" fmla="*/ 791773 w 5734864"/>
              <a:gd name="connsiteY23" fmla="*/ 1627005 h 6858000"/>
              <a:gd name="connsiteX24" fmla="*/ 774645 w 5734864"/>
              <a:gd name="connsiteY24" fmla="*/ 1699922 h 6858000"/>
              <a:gd name="connsiteX25" fmla="*/ 752343 w 5734864"/>
              <a:gd name="connsiteY25" fmla="*/ 1824604 h 6858000"/>
              <a:gd name="connsiteX26" fmla="*/ 746254 w 5734864"/>
              <a:gd name="connsiteY26" fmla="*/ 1850222 h 6858000"/>
              <a:gd name="connsiteX27" fmla="*/ 728600 w 5734864"/>
              <a:gd name="connsiteY27" fmla="*/ 1869603 h 6858000"/>
              <a:gd name="connsiteX28" fmla="*/ 724396 w 5734864"/>
              <a:gd name="connsiteY28" fmla="*/ 1883104 h 6858000"/>
              <a:gd name="connsiteX29" fmla="*/ 722165 w 5734864"/>
              <a:gd name="connsiteY29" fmla="*/ 1885924 h 6858000"/>
              <a:gd name="connsiteX30" fmla="*/ 721338 w 5734864"/>
              <a:gd name="connsiteY30" fmla="*/ 1887123 h 6858000"/>
              <a:gd name="connsiteX31" fmla="*/ 714840 w 5734864"/>
              <a:gd name="connsiteY31" fmla="*/ 1902274 h 6858000"/>
              <a:gd name="connsiteX32" fmla="*/ 722847 w 5734864"/>
              <a:gd name="connsiteY32" fmla="*/ 1929891 h 6858000"/>
              <a:gd name="connsiteX33" fmla="*/ 714660 w 5734864"/>
              <a:gd name="connsiteY33" fmla="*/ 1982709 h 6858000"/>
              <a:gd name="connsiteX34" fmla="*/ 710759 w 5734864"/>
              <a:gd name="connsiteY34" fmla="*/ 2013010 h 6858000"/>
              <a:gd name="connsiteX35" fmla="*/ 697927 w 5734864"/>
              <a:gd name="connsiteY35" fmla="*/ 2069833 h 6858000"/>
              <a:gd name="connsiteX36" fmla="*/ 693594 w 5734864"/>
              <a:gd name="connsiteY36" fmla="*/ 2103731 h 6858000"/>
              <a:gd name="connsiteX37" fmla="*/ 691109 w 5734864"/>
              <a:gd name="connsiteY37" fmla="*/ 2124027 h 6858000"/>
              <a:gd name="connsiteX38" fmla="*/ 676593 w 5734864"/>
              <a:gd name="connsiteY38" fmla="*/ 2176182 h 6858000"/>
              <a:gd name="connsiteX39" fmla="*/ 633227 w 5734864"/>
              <a:gd name="connsiteY39" fmla="*/ 2258036 h 6858000"/>
              <a:gd name="connsiteX40" fmla="*/ 625564 w 5734864"/>
              <a:gd name="connsiteY40" fmla="*/ 2284567 h 6858000"/>
              <a:gd name="connsiteX41" fmla="*/ 627074 w 5734864"/>
              <a:gd name="connsiteY41" fmla="*/ 2289605 h 6858000"/>
              <a:gd name="connsiteX42" fmla="*/ 614574 w 5734864"/>
              <a:gd name="connsiteY42" fmla="*/ 2308717 h 6858000"/>
              <a:gd name="connsiteX43" fmla="*/ 606890 w 5734864"/>
              <a:gd name="connsiteY43" fmla="*/ 2320662 h 6858000"/>
              <a:gd name="connsiteX44" fmla="*/ 605558 w 5734864"/>
              <a:gd name="connsiteY44" fmla="*/ 2327897 h 6858000"/>
              <a:gd name="connsiteX45" fmla="*/ 602202 w 5734864"/>
              <a:gd name="connsiteY45" fmla="*/ 2357749 h 6858000"/>
              <a:gd name="connsiteX46" fmla="*/ 600213 w 5734864"/>
              <a:gd name="connsiteY46" fmla="*/ 2364905 h 6858000"/>
              <a:gd name="connsiteX47" fmla="*/ 597160 w 5734864"/>
              <a:gd name="connsiteY47" fmla="*/ 2388351 h 6858000"/>
              <a:gd name="connsiteX48" fmla="*/ 597982 w 5734864"/>
              <a:gd name="connsiteY48" fmla="*/ 2402296 h 6858000"/>
              <a:gd name="connsiteX49" fmla="*/ 593150 w 5734864"/>
              <a:gd name="connsiteY49" fmla="*/ 2420015 h 6858000"/>
              <a:gd name="connsiteX50" fmla="*/ 592833 w 5734864"/>
              <a:gd name="connsiteY50" fmla="*/ 2422749 h 6858000"/>
              <a:gd name="connsiteX51" fmla="*/ 594479 w 5734864"/>
              <a:gd name="connsiteY51" fmla="*/ 2426002 h 6858000"/>
              <a:gd name="connsiteX52" fmla="*/ 591963 w 5734864"/>
              <a:gd name="connsiteY52" fmla="*/ 2431950 h 6858000"/>
              <a:gd name="connsiteX53" fmla="*/ 591544 w 5734864"/>
              <a:gd name="connsiteY53" fmla="*/ 2433897 h 6858000"/>
              <a:gd name="connsiteX54" fmla="*/ 589519 w 5734864"/>
              <a:gd name="connsiteY54" fmla="*/ 2451398 h 6858000"/>
              <a:gd name="connsiteX55" fmla="*/ 590037 w 5734864"/>
              <a:gd name="connsiteY55" fmla="*/ 2455536 h 6858000"/>
              <a:gd name="connsiteX56" fmla="*/ 588179 w 5734864"/>
              <a:gd name="connsiteY56" fmla="*/ 2462981 h 6858000"/>
              <a:gd name="connsiteX57" fmla="*/ 583434 w 5734864"/>
              <a:gd name="connsiteY57" fmla="*/ 2503991 h 6858000"/>
              <a:gd name="connsiteX58" fmla="*/ 567942 w 5734864"/>
              <a:gd name="connsiteY58" fmla="*/ 2652936 h 6858000"/>
              <a:gd name="connsiteX59" fmla="*/ 573869 w 5734864"/>
              <a:gd name="connsiteY59" fmla="*/ 2670188 h 6858000"/>
              <a:gd name="connsiteX60" fmla="*/ 575243 w 5734864"/>
              <a:gd name="connsiteY60" fmla="*/ 2688114 h 6858000"/>
              <a:gd name="connsiteX61" fmla="*/ 573824 w 5734864"/>
              <a:gd name="connsiteY61" fmla="*/ 2689856 h 6858000"/>
              <a:gd name="connsiteX62" fmla="*/ 570699 w 5734864"/>
              <a:gd name="connsiteY62" fmla="*/ 2709353 h 6858000"/>
              <a:gd name="connsiteX63" fmla="*/ 573192 w 5734864"/>
              <a:gd name="connsiteY63" fmla="*/ 2714527 h 6858000"/>
              <a:gd name="connsiteX64" fmla="*/ 572044 w 5734864"/>
              <a:gd name="connsiteY64" fmla="*/ 2728187 h 6858000"/>
              <a:gd name="connsiteX65" fmla="*/ 572465 w 5734864"/>
              <a:gd name="connsiteY65" fmla="*/ 2755863 h 6858000"/>
              <a:gd name="connsiteX66" fmla="*/ 570028 w 5734864"/>
              <a:gd name="connsiteY66" fmla="*/ 2760324 h 6858000"/>
              <a:gd name="connsiteX67" fmla="*/ 566748 w 5734864"/>
              <a:gd name="connsiteY67" fmla="*/ 2800948 h 6858000"/>
              <a:gd name="connsiteX68" fmla="*/ 565509 w 5734864"/>
              <a:gd name="connsiteY68" fmla="*/ 2801167 h 6858000"/>
              <a:gd name="connsiteX69" fmla="*/ 559367 w 5734864"/>
              <a:gd name="connsiteY69" fmla="*/ 2811129 h 6858000"/>
              <a:gd name="connsiteX70" fmla="*/ 550354 w 5734864"/>
              <a:gd name="connsiteY70" fmla="*/ 2830949 h 6858000"/>
              <a:gd name="connsiteX71" fmla="*/ 514795 w 5734864"/>
              <a:gd name="connsiteY71" fmla="*/ 2872433 h 6858000"/>
              <a:gd name="connsiteX72" fmla="*/ 509875 w 5734864"/>
              <a:gd name="connsiteY72" fmla="*/ 2923099 h 6858000"/>
              <a:gd name="connsiteX73" fmla="*/ 509577 w 5734864"/>
              <a:gd name="connsiteY73" fmla="*/ 2923197 h 6858000"/>
              <a:gd name="connsiteX74" fmla="*/ 507597 w 5734864"/>
              <a:gd name="connsiteY74" fmla="*/ 2931868 h 6858000"/>
              <a:gd name="connsiteX75" fmla="*/ 507379 w 5734864"/>
              <a:gd name="connsiteY75" fmla="*/ 2938322 h 6858000"/>
              <a:gd name="connsiteX76" fmla="*/ 504725 w 5734864"/>
              <a:gd name="connsiteY76" fmla="*/ 2954519 h 6858000"/>
              <a:gd name="connsiteX77" fmla="*/ 502018 w 5734864"/>
              <a:gd name="connsiteY77" fmla="*/ 2959643 h 6858000"/>
              <a:gd name="connsiteX78" fmla="*/ 498360 w 5734864"/>
              <a:gd name="connsiteY78" fmla="*/ 2961019 h 6858000"/>
              <a:gd name="connsiteX79" fmla="*/ 498483 w 5734864"/>
              <a:gd name="connsiteY79" fmla="*/ 2962590 h 6858000"/>
              <a:gd name="connsiteX80" fmla="*/ 484403 w 5734864"/>
              <a:gd name="connsiteY80" fmla="*/ 2990538 h 6858000"/>
              <a:gd name="connsiteX81" fmla="*/ 463075 w 5734864"/>
              <a:gd name="connsiteY81" fmla="*/ 3055956 h 6858000"/>
              <a:gd name="connsiteX82" fmla="*/ 455013 w 5734864"/>
              <a:gd name="connsiteY82" fmla="*/ 3094482 h 6858000"/>
              <a:gd name="connsiteX83" fmla="*/ 428391 w 5734864"/>
              <a:gd name="connsiteY83" fmla="*/ 3198850 h 6858000"/>
              <a:gd name="connsiteX84" fmla="*/ 401440 w 5734864"/>
              <a:gd name="connsiteY84" fmla="*/ 3307560 h 6858000"/>
              <a:gd name="connsiteX85" fmla="*/ 386076 w 5734864"/>
              <a:gd name="connsiteY85" fmla="*/ 3373943 h 6858000"/>
              <a:gd name="connsiteX86" fmla="*/ 374726 w 5734864"/>
              <a:gd name="connsiteY86" fmla="*/ 3381364 h 6858000"/>
              <a:gd name="connsiteX87" fmla="*/ 369145 w 5734864"/>
              <a:gd name="connsiteY87" fmla="*/ 3383729 h 6858000"/>
              <a:gd name="connsiteX88" fmla="*/ 364294 w 5734864"/>
              <a:gd name="connsiteY88" fmla="*/ 3414159 h 6858000"/>
              <a:gd name="connsiteX89" fmla="*/ 366450 w 5734864"/>
              <a:gd name="connsiteY89" fmla="*/ 3436925 h 6858000"/>
              <a:gd name="connsiteX90" fmla="*/ 351743 w 5734864"/>
              <a:gd name="connsiteY90" fmla="*/ 3521619 h 6858000"/>
              <a:gd name="connsiteX91" fmla="*/ 345784 w 5734864"/>
              <a:gd name="connsiteY91" fmla="*/ 3603757 h 6858000"/>
              <a:gd name="connsiteX92" fmla="*/ 344198 w 5734864"/>
              <a:gd name="connsiteY92" fmla="*/ 3652424 h 6858000"/>
              <a:gd name="connsiteX93" fmla="*/ 352450 w 5734864"/>
              <a:gd name="connsiteY93" fmla="*/ 3665222 h 6858000"/>
              <a:gd name="connsiteX94" fmla="*/ 342621 w 5734864"/>
              <a:gd name="connsiteY94" fmla="*/ 3700804 h 6858000"/>
              <a:gd name="connsiteX95" fmla="*/ 341514 w 5734864"/>
              <a:gd name="connsiteY95" fmla="*/ 3734774 h 6858000"/>
              <a:gd name="connsiteX96" fmla="*/ 340607 w 5734864"/>
              <a:gd name="connsiteY96" fmla="*/ 3785153 h 6858000"/>
              <a:gd name="connsiteX97" fmla="*/ 340707 w 5734864"/>
              <a:gd name="connsiteY97" fmla="*/ 3788177 h 6858000"/>
              <a:gd name="connsiteX98" fmla="*/ 340361 w 5734864"/>
              <a:gd name="connsiteY98" fmla="*/ 3798803 h 6858000"/>
              <a:gd name="connsiteX99" fmla="*/ 339642 w 5734864"/>
              <a:gd name="connsiteY99" fmla="*/ 3838750 h 6858000"/>
              <a:gd name="connsiteX100" fmla="*/ 360295 w 5734864"/>
              <a:gd name="connsiteY100" fmla="*/ 4015196 h 6858000"/>
              <a:gd name="connsiteX101" fmla="*/ 339043 w 5734864"/>
              <a:gd name="connsiteY101" fmla="*/ 4052778 h 6858000"/>
              <a:gd name="connsiteX102" fmla="*/ 339343 w 5734864"/>
              <a:gd name="connsiteY102" fmla="*/ 4096257 h 6858000"/>
              <a:gd name="connsiteX103" fmla="*/ 340786 w 5734864"/>
              <a:gd name="connsiteY103" fmla="*/ 4321136 h 6858000"/>
              <a:gd name="connsiteX104" fmla="*/ 343158 w 5734864"/>
              <a:gd name="connsiteY104" fmla="*/ 4429174 h 6858000"/>
              <a:gd name="connsiteX105" fmla="*/ 334599 w 5734864"/>
              <a:gd name="connsiteY105" fmla="*/ 4449938 h 6858000"/>
              <a:gd name="connsiteX106" fmla="*/ 332890 w 5734864"/>
              <a:gd name="connsiteY106" fmla="*/ 4453515 h 6858000"/>
              <a:gd name="connsiteX107" fmla="*/ 331105 w 5734864"/>
              <a:gd name="connsiteY107" fmla="*/ 4467941 h 6858000"/>
              <a:gd name="connsiteX108" fmla="*/ 324289 w 5734864"/>
              <a:gd name="connsiteY108" fmla="*/ 4471861 h 6858000"/>
              <a:gd name="connsiteX109" fmla="*/ 317079 w 5734864"/>
              <a:gd name="connsiteY109" fmla="*/ 4493468 h 6858000"/>
              <a:gd name="connsiteX110" fmla="*/ 315557 w 5734864"/>
              <a:gd name="connsiteY110" fmla="*/ 4520067 h 6858000"/>
              <a:gd name="connsiteX111" fmla="*/ 315240 w 5734864"/>
              <a:gd name="connsiteY111" fmla="*/ 4536872 h 6858000"/>
              <a:gd name="connsiteX112" fmla="*/ 316200 w 5734864"/>
              <a:gd name="connsiteY112" fmla="*/ 4538297 h 6858000"/>
              <a:gd name="connsiteX113" fmla="*/ 317507 w 5734864"/>
              <a:gd name="connsiteY113" fmla="*/ 4547582 h 6858000"/>
              <a:gd name="connsiteX114" fmla="*/ 323078 w 5734864"/>
              <a:gd name="connsiteY114" fmla="*/ 4592102 h 6858000"/>
              <a:gd name="connsiteX115" fmla="*/ 328722 w 5734864"/>
              <a:gd name="connsiteY115" fmla="*/ 4667914 h 6858000"/>
              <a:gd name="connsiteX116" fmla="*/ 335597 w 5734864"/>
              <a:gd name="connsiteY116" fmla="*/ 4695035 h 6858000"/>
              <a:gd name="connsiteX117" fmla="*/ 339485 w 5734864"/>
              <a:gd name="connsiteY117" fmla="*/ 4695979 h 6858000"/>
              <a:gd name="connsiteX118" fmla="*/ 341089 w 5734864"/>
              <a:gd name="connsiteY118" fmla="*/ 4704268 h 6858000"/>
              <a:gd name="connsiteX119" fmla="*/ 342177 w 5734864"/>
              <a:gd name="connsiteY119" fmla="*/ 4706060 h 6858000"/>
              <a:gd name="connsiteX120" fmla="*/ 347751 w 5734864"/>
              <a:gd name="connsiteY120" fmla="*/ 4716754 h 6858000"/>
              <a:gd name="connsiteX121" fmla="*/ 344125 w 5734864"/>
              <a:gd name="connsiteY121" fmla="*/ 4764669 h 6858000"/>
              <a:gd name="connsiteX122" fmla="*/ 340188 w 5734864"/>
              <a:gd name="connsiteY122" fmla="*/ 4779386 h 6858000"/>
              <a:gd name="connsiteX123" fmla="*/ 335146 w 5734864"/>
              <a:gd name="connsiteY123" fmla="*/ 4787491 h 6858000"/>
              <a:gd name="connsiteX124" fmla="*/ 319124 w 5734864"/>
              <a:gd name="connsiteY124" fmla="*/ 4843514 h 6858000"/>
              <a:gd name="connsiteX125" fmla="*/ 305956 w 5734864"/>
              <a:gd name="connsiteY125" fmla="*/ 4881505 h 6858000"/>
              <a:gd name="connsiteX126" fmla="*/ 301062 w 5734864"/>
              <a:gd name="connsiteY126" fmla="*/ 4889332 h 6858000"/>
              <a:gd name="connsiteX127" fmla="*/ 302141 w 5734864"/>
              <a:gd name="connsiteY127" fmla="*/ 4899400 h 6858000"/>
              <a:gd name="connsiteX128" fmla="*/ 304424 w 5734864"/>
              <a:gd name="connsiteY128" fmla="*/ 4902664 h 6858000"/>
              <a:gd name="connsiteX129" fmla="*/ 293123 w 5734864"/>
              <a:gd name="connsiteY129" fmla="*/ 4932769 h 6858000"/>
              <a:gd name="connsiteX130" fmla="*/ 292275 w 5734864"/>
              <a:gd name="connsiteY130" fmla="*/ 4936482 h 6858000"/>
              <a:gd name="connsiteX131" fmla="*/ 288304 w 5734864"/>
              <a:gd name="connsiteY131" fmla="*/ 4962325 h 6858000"/>
              <a:gd name="connsiteX132" fmla="*/ 287420 w 5734864"/>
              <a:gd name="connsiteY132" fmla="*/ 5042193 h 6858000"/>
              <a:gd name="connsiteX133" fmla="*/ 287020 w 5734864"/>
              <a:gd name="connsiteY133" fmla="*/ 5065655 h 6858000"/>
              <a:gd name="connsiteX134" fmla="*/ 288488 w 5734864"/>
              <a:gd name="connsiteY134" fmla="*/ 5082216 h 6858000"/>
              <a:gd name="connsiteX135" fmla="*/ 282763 w 5734864"/>
              <a:gd name="connsiteY135" fmla="*/ 5127114 h 6858000"/>
              <a:gd name="connsiteX136" fmla="*/ 269316 w 5734864"/>
              <a:gd name="connsiteY136" fmla="*/ 5202682 h 6858000"/>
              <a:gd name="connsiteX137" fmla="*/ 269174 w 5734864"/>
              <a:gd name="connsiteY137" fmla="*/ 5230835 h 6858000"/>
              <a:gd name="connsiteX138" fmla="*/ 272679 w 5734864"/>
              <a:gd name="connsiteY138" fmla="*/ 5232660 h 6858000"/>
              <a:gd name="connsiteX139" fmla="*/ 272160 w 5734864"/>
              <a:gd name="connsiteY139" fmla="*/ 5241150 h 6858000"/>
              <a:gd name="connsiteX140" fmla="*/ 272760 w 5734864"/>
              <a:gd name="connsiteY140" fmla="*/ 5243156 h 6858000"/>
              <a:gd name="connsiteX141" fmla="*/ 275462 w 5734864"/>
              <a:gd name="connsiteY141" fmla="*/ 5254919 h 6858000"/>
              <a:gd name="connsiteX142" fmla="*/ 262897 w 5734864"/>
              <a:gd name="connsiteY142" fmla="*/ 5286259 h 6858000"/>
              <a:gd name="connsiteX143" fmla="*/ 252761 w 5734864"/>
              <a:gd name="connsiteY143" fmla="*/ 5357801 h 6858000"/>
              <a:gd name="connsiteX144" fmla="*/ 242360 w 5734864"/>
              <a:gd name="connsiteY144" fmla="*/ 5460080 h 6858000"/>
              <a:gd name="connsiteX145" fmla="*/ 229880 w 5734864"/>
              <a:gd name="connsiteY145" fmla="*/ 5539714 h 6858000"/>
              <a:gd name="connsiteX146" fmla="*/ 204283 w 5734864"/>
              <a:gd name="connsiteY146" fmla="*/ 5639080 h 6858000"/>
              <a:gd name="connsiteX147" fmla="*/ 198948 w 5734864"/>
              <a:gd name="connsiteY147" fmla="*/ 5710958 h 6858000"/>
              <a:gd name="connsiteX148" fmla="*/ 192367 w 5734864"/>
              <a:gd name="connsiteY148" fmla="*/ 5719859 h 6858000"/>
              <a:gd name="connsiteX149" fmla="*/ 188035 w 5734864"/>
              <a:gd name="connsiteY149" fmla="*/ 5729935 h 6858000"/>
              <a:gd name="connsiteX150" fmla="*/ 188428 w 5734864"/>
              <a:gd name="connsiteY150" fmla="*/ 5731182 h 6858000"/>
              <a:gd name="connsiteX151" fmla="*/ 181635 w 5734864"/>
              <a:gd name="connsiteY151" fmla="*/ 5753538 h 6858000"/>
              <a:gd name="connsiteX152" fmla="*/ 169744 w 5734864"/>
              <a:gd name="connsiteY152" fmla="*/ 5796307 h 6858000"/>
              <a:gd name="connsiteX153" fmla="*/ 170351 w 5734864"/>
              <a:gd name="connsiteY153" fmla="*/ 5796644 h 6858000"/>
              <a:gd name="connsiteX154" fmla="*/ 171559 w 5734864"/>
              <a:gd name="connsiteY154" fmla="*/ 5803435 h 6858000"/>
              <a:gd name="connsiteX155" fmla="*/ 172284 w 5734864"/>
              <a:gd name="connsiteY155" fmla="*/ 5816391 h 6858000"/>
              <a:gd name="connsiteX156" fmla="*/ 182542 w 5734864"/>
              <a:gd name="connsiteY156" fmla="*/ 5846382 h 6858000"/>
              <a:gd name="connsiteX157" fmla="*/ 175877 w 5734864"/>
              <a:gd name="connsiteY157" fmla="*/ 5871336 h 6858000"/>
              <a:gd name="connsiteX158" fmla="*/ 174910 w 5734864"/>
              <a:gd name="connsiteY158" fmla="*/ 5876376 h 6858000"/>
              <a:gd name="connsiteX159" fmla="*/ 175047 w 5734864"/>
              <a:gd name="connsiteY159" fmla="*/ 5876483 h 6858000"/>
              <a:gd name="connsiteX160" fmla="*/ 174335 w 5734864"/>
              <a:gd name="connsiteY160" fmla="*/ 5881814 h 6858000"/>
              <a:gd name="connsiteX161" fmla="*/ 171273 w 5734864"/>
              <a:gd name="connsiteY161" fmla="*/ 5895339 h 6858000"/>
              <a:gd name="connsiteX162" fmla="*/ 171658 w 5734864"/>
              <a:gd name="connsiteY162" fmla="*/ 5898749 h 6858000"/>
              <a:gd name="connsiteX163" fmla="*/ 174658 w 5734864"/>
              <a:gd name="connsiteY163" fmla="*/ 5919558 h 6858000"/>
              <a:gd name="connsiteX164" fmla="*/ 169099 w 5734864"/>
              <a:gd name="connsiteY164" fmla="*/ 5984417 h 6858000"/>
              <a:gd name="connsiteX165" fmla="*/ 162007 w 5734864"/>
              <a:gd name="connsiteY165" fmla="*/ 6049043 h 6858000"/>
              <a:gd name="connsiteX166" fmla="*/ 156875 w 5734864"/>
              <a:gd name="connsiteY166" fmla="*/ 6114000 h 6858000"/>
              <a:gd name="connsiteX167" fmla="*/ 165441 w 5734864"/>
              <a:gd name="connsiteY167" fmla="*/ 6146938 h 6858000"/>
              <a:gd name="connsiteX168" fmla="*/ 165177 w 5734864"/>
              <a:gd name="connsiteY168" fmla="*/ 6150658 h 6858000"/>
              <a:gd name="connsiteX169" fmla="*/ 161772 w 5734864"/>
              <a:gd name="connsiteY169" fmla="*/ 6160011 h 6858000"/>
              <a:gd name="connsiteX170" fmla="*/ 160051 w 5734864"/>
              <a:gd name="connsiteY170" fmla="*/ 6163393 h 6858000"/>
              <a:gd name="connsiteX171" fmla="*/ 158473 w 5734864"/>
              <a:gd name="connsiteY171" fmla="*/ 6168628 h 6858000"/>
              <a:gd name="connsiteX172" fmla="*/ 158573 w 5734864"/>
              <a:gd name="connsiteY172" fmla="*/ 6168799 h 6858000"/>
              <a:gd name="connsiteX173" fmla="*/ 146463 w 5734864"/>
              <a:gd name="connsiteY173" fmla="*/ 6196671 h 6858000"/>
              <a:gd name="connsiteX174" fmla="*/ 150209 w 5734864"/>
              <a:gd name="connsiteY174" fmla="*/ 6232365 h 6858000"/>
              <a:gd name="connsiteX175" fmla="*/ 148544 w 5734864"/>
              <a:gd name="connsiteY175" fmla="*/ 6246162 h 6858000"/>
              <a:gd name="connsiteX176" fmla="*/ 148403 w 5734864"/>
              <a:gd name="connsiteY176" fmla="*/ 6253754 h 6858000"/>
              <a:gd name="connsiteX177" fmla="*/ 138880 w 5734864"/>
              <a:gd name="connsiteY177" fmla="*/ 6276449 h 6858000"/>
              <a:gd name="connsiteX178" fmla="*/ 138683 w 5734864"/>
              <a:gd name="connsiteY178" fmla="*/ 6279721 h 6858000"/>
              <a:gd name="connsiteX179" fmla="*/ 130721 w 5734864"/>
              <a:gd name="connsiteY179" fmla="*/ 6293675 h 6858000"/>
              <a:gd name="connsiteX180" fmla="*/ 120717 w 5734864"/>
              <a:gd name="connsiteY180" fmla="*/ 6313967 h 6858000"/>
              <a:gd name="connsiteX181" fmla="*/ 120841 w 5734864"/>
              <a:gd name="connsiteY181" fmla="*/ 6315437 h 6858000"/>
              <a:gd name="connsiteX182" fmla="*/ 115208 w 5734864"/>
              <a:gd name="connsiteY182" fmla="*/ 6324024 h 6858000"/>
              <a:gd name="connsiteX183" fmla="*/ 101217 w 5734864"/>
              <a:gd name="connsiteY183" fmla="*/ 6365923 h 6858000"/>
              <a:gd name="connsiteX184" fmla="*/ 74946 w 5734864"/>
              <a:gd name="connsiteY184" fmla="*/ 6556817 h 6858000"/>
              <a:gd name="connsiteX185" fmla="*/ 16001 w 5734864"/>
              <a:gd name="connsiteY185" fmla="*/ 6808678 h 6858000"/>
              <a:gd name="connsiteX186" fmla="*/ 0 w 5734864"/>
              <a:gd name="connsiteY186" fmla="*/ 6858000 h 6858000"/>
              <a:gd name="connsiteX187" fmla="*/ 5734864 w 5734864"/>
              <a:gd name="connsiteY187" fmla="*/ 6858000 h 6858000"/>
              <a:gd name="connsiteX188" fmla="*/ 5734864 w 5734864"/>
              <a:gd name="connsiteY188" fmla="*/ 0 h 6858000"/>
              <a:gd name="connsiteX0" fmla="*/ 5734864 w 5734864"/>
              <a:gd name="connsiteY0" fmla="*/ 0 h 6858000"/>
              <a:gd name="connsiteX1" fmla="*/ 771611 w 5734864"/>
              <a:gd name="connsiteY1" fmla="*/ 0 h 6858000"/>
              <a:gd name="connsiteX2" fmla="*/ 771679 w 5734864"/>
              <a:gd name="connsiteY2" fmla="*/ 49108 h 6858000"/>
              <a:gd name="connsiteX3" fmla="*/ 794248 w 5734864"/>
              <a:gd name="connsiteY3" fmla="*/ 200968 h 6858000"/>
              <a:gd name="connsiteX4" fmla="*/ 801749 w 5734864"/>
              <a:gd name="connsiteY4" fmla="*/ 414071 h 6858000"/>
              <a:gd name="connsiteX5" fmla="*/ 818548 w 5734864"/>
              <a:gd name="connsiteY5" fmla="*/ 585467 h 6858000"/>
              <a:gd name="connsiteX6" fmla="*/ 857476 w 5734864"/>
              <a:gd name="connsiteY6" fmla="*/ 800623 h 6858000"/>
              <a:gd name="connsiteX7" fmla="*/ 851083 w 5734864"/>
              <a:gd name="connsiteY7" fmla="*/ 878903 h 6858000"/>
              <a:gd name="connsiteX8" fmla="*/ 873564 w 5734864"/>
              <a:gd name="connsiteY8" fmla="*/ 943826 h 6858000"/>
              <a:gd name="connsiteX9" fmla="*/ 864705 w 5734864"/>
              <a:gd name="connsiteY9" fmla="*/ 973328 h 6858000"/>
              <a:gd name="connsiteX10" fmla="*/ 862869 w 5734864"/>
              <a:gd name="connsiteY10" fmla="*/ 978457 h 6858000"/>
              <a:gd name="connsiteX11" fmla="*/ 862233 w 5734864"/>
              <a:gd name="connsiteY11" fmla="*/ 998041 h 6858000"/>
              <a:gd name="connsiteX12" fmla="*/ 853665 w 5734864"/>
              <a:gd name="connsiteY12" fmla="*/ 1004750 h 6858000"/>
              <a:gd name="connsiteX13" fmla="*/ 847865 w 5734864"/>
              <a:gd name="connsiteY13" fmla="*/ 1070795 h 6858000"/>
              <a:gd name="connsiteX14" fmla="*/ 862786 w 5734864"/>
              <a:gd name="connsiteY14" fmla="*/ 1238994 h 6858000"/>
              <a:gd name="connsiteX15" fmla="*/ 859345 w 5734864"/>
              <a:gd name="connsiteY15" fmla="*/ 1380427 h 6858000"/>
              <a:gd name="connsiteX16" fmla="*/ 855172 w 5734864"/>
              <a:gd name="connsiteY16" fmla="*/ 1435262 h 6858000"/>
              <a:gd name="connsiteX17" fmla="*/ 860494 w 5734864"/>
              <a:gd name="connsiteY17" fmla="*/ 1453861 h 6858000"/>
              <a:gd name="connsiteX18" fmla="*/ 853731 w 5734864"/>
              <a:gd name="connsiteY18" fmla="*/ 1467047 h 6858000"/>
              <a:gd name="connsiteX19" fmla="*/ 845847 w 5734864"/>
              <a:gd name="connsiteY19" fmla="*/ 1502307 h 6858000"/>
              <a:gd name="connsiteX20" fmla="*/ 817613 w 5734864"/>
              <a:gd name="connsiteY20" fmla="*/ 1565166 h 6858000"/>
              <a:gd name="connsiteX21" fmla="*/ 804223 w 5734864"/>
              <a:gd name="connsiteY21" fmla="*/ 1601941 h 6858000"/>
              <a:gd name="connsiteX22" fmla="*/ 791773 w 5734864"/>
              <a:gd name="connsiteY22" fmla="*/ 1627005 h 6858000"/>
              <a:gd name="connsiteX23" fmla="*/ 774645 w 5734864"/>
              <a:gd name="connsiteY23" fmla="*/ 1699922 h 6858000"/>
              <a:gd name="connsiteX24" fmla="*/ 752343 w 5734864"/>
              <a:gd name="connsiteY24" fmla="*/ 1824604 h 6858000"/>
              <a:gd name="connsiteX25" fmla="*/ 746254 w 5734864"/>
              <a:gd name="connsiteY25" fmla="*/ 1850222 h 6858000"/>
              <a:gd name="connsiteX26" fmla="*/ 728600 w 5734864"/>
              <a:gd name="connsiteY26" fmla="*/ 1869603 h 6858000"/>
              <a:gd name="connsiteX27" fmla="*/ 724396 w 5734864"/>
              <a:gd name="connsiteY27" fmla="*/ 1883104 h 6858000"/>
              <a:gd name="connsiteX28" fmla="*/ 722165 w 5734864"/>
              <a:gd name="connsiteY28" fmla="*/ 1885924 h 6858000"/>
              <a:gd name="connsiteX29" fmla="*/ 721338 w 5734864"/>
              <a:gd name="connsiteY29" fmla="*/ 1887123 h 6858000"/>
              <a:gd name="connsiteX30" fmla="*/ 714840 w 5734864"/>
              <a:gd name="connsiteY30" fmla="*/ 1902274 h 6858000"/>
              <a:gd name="connsiteX31" fmla="*/ 722847 w 5734864"/>
              <a:gd name="connsiteY31" fmla="*/ 1929891 h 6858000"/>
              <a:gd name="connsiteX32" fmla="*/ 714660 w 5734864"/>
              <a:gd name="connsiteY32" fmla="*/ 1982709 h 6858000"/>
              <a:gd name="connsiteX33" fmla="*/ 710759 w 5734864"/>
              <a:gd name="connsiteY33" fmla="*/ 2013010 h 6858000"/>
              <a:gd name="connsiteX34" fmla="*/ 697927 w 5734864"/>
              <a:gd name="connsiteY34" fmla="*/ 2069833 h 6858000"/>
              <a:gd name="connsiteX35" fmla="*/ 693594 w 5734864"/>
              <a:gd name="connsiteY35" fmla="*/ 2103731 h 6858000"/>
              <a:gd name="connsiteX36" fmla="*/ 691109 w 5734864"/>
              <a:gd name="connsiteY36" fmla="*/ 2124027 h 6858000"/>
              <a:gd name="connsiteX37" fmla="*/ 676593 w 5734864"/>
              <a:gd name="connsiteY37" fmla="*/ 2176182 h 6858000"/>
              <a:gd name="connsiteX38" fmla="*/ 633227 w 5734864"/>
              <a:gd name="connsiteY38" fmla="*/ 2258036 h 6858000"/>
              <a:gd name="connsiteX39" fmla="*/ 625564 w 5734864"/>
              <a:gd name="connsiteY39" fmla="*/ 2284567 h 6858000"/>
              <a:gd name="connsiteX40" fmla="*/ 627074 w 5734864"/>
              <a:gd name="connsiteY40" fmla="*/ 2289605 h 6858000"/>
              <a:gd name="connsiteX41" fmla="*/ 614574 w 5734864"/>
              <a:gd name="connsiteY41" fmla="*/ 2308717 h 6858000"/>
              <a:gd name="connsiteX42" fmla="*/ 606890 w 5734864"/>
              <a:gd name="connsiteY42" fmla="*/ 2320662 h 6858000"/>
              <a:gd name="connsiteX43" fmla="*/ 605558 w 5734864"/>
              <a:gd name="connsiteY43" fmla="*/ 2327897 h 6858000"/>
              <a:gd name="connsiteX44" fmla="*/ 602202 w 5734864"/>
              <a:gd name="connsiteY44" fmla="*/ 2357749 h 6858000"/>
              <a:gd name="connsiteX45" fmla="*/ 600213 w 5734864"/>
              <a:gd name="connsiteY45" fmla="*/ 2364905 h 6858000"/>
              <a:gd name="connsiteX46" fmla="*/ 597160 w 5734864"/>
              <a:gd name="connsiteY46" fmla="*/ 2388351 h 6858000"/>
              <a:gd name="connsiteX47" fmla="*/ 597982 w 5734864"/>
              <a:gd name="connsiteY47" fmla="*/ 2402296 h 6858000"/>
              <a:gd name="connsiteX48" fmla="*/ 593150 w 5734864"/>
              <a:gd name="connsiteY48" fmla="*/ 2420015 h 6858000"/>
              <a:gd name="connsiteX49" fmla="*/ 592833 w 5734864"/>
              <a:gd name="connsiteY49" fmla="*/ 2422749 h 6858000"/>
              <a:gd name="connsiteX50" fmla="*/ 594479 w 5734864"/>
              <a:gd name="connsiteY50" fmla="*/ 2426002 h 6858000"/>
              <a:gd name="connsiteX51" fmla="*/ 591963 w 5734864"/>
              <a:gd name="connsiteY51" fmla="*/ 2431950 h 6858000"/>
              <a:gd name="connsiteX52" fmla="*/ 591544 w 5734864"/>
              <a:gd name="connsiteY52" fmla="*/ 2433897 h 6858000"/>
              <a:gd name="connsiteX53" fmla="*/ 589519 w 5734864"/>
              <a:gd name="connsiteY53" fmla="*/ 2451398 h 6858000"/>
              <a:gd name="connsiteX54" fmla="*/ 590037 w 5734864"/>
              <a:gd name="connsiteY54" fmla="*/ 2455536 h 6858000"/>
              <a:gd name="connsiteX55" fmla="*/ 588179 w 5734864"/>
              <a:gd name="connsiteY55" fmla="*/ 2462981 h 6858000"/>
              <a:gd name="connsiteX56" fmla="*/ 583434 w 5734864"/>
              <a:gd name="connsiteY56" fmla="*/ 2503991 h 6858000"/>
              <a:gd name="connsiteX57" fmla="*/ 567942 w 5734864"/>
              <a:gd name="connsiteY57" fmla="*/ 2652936 h 6858000"/>
              <a:gd name="connsiteX58" fmla="*/ 573869 w 5734864"/>
              <a:gd name="connsiteY58" fmla="*/ 2670188 h 6858000"/>
              <a:gd name="connsiteX59" fmla="*/ 575243 w 5734864"/>
              <a:gd name="connsiteY59" fmla="*/ 2688114 h 6858000"/>
              <a:gd name="connsiteX60" fmla="*/ 573824 w 5734864"/>
              <a:gd name="connsiteY60" fmla="*/ 2689856 h 6858000"/>
              <a:gd name="connsiteX61" fmla="*/ 570699 w 5734864"/>
              <a:gd name="connsiteY61" fmla="*/ 2709353 h 6858000"/>
              <a:gd name="connsiteX62" fmla="*/ 573192 w 5734864"/>
              <a:gd name="connsiteY62" fmla="*/ 2714527 h 6858000"/>
              <a:gd name="connsiteX63" fmla="*/ 572044 w 5734864"/>
              <a:gd name="connsiteY63" fmla="*/ 2728187 h 6858000"/>
              <a:gd name="connsiteX64" fmla="*/ 572465 w 5734864"/>
              <a:gd name="connsiteY64" fmla="*/ 2755863 h 6858000"/>
              <a:gd name="connsiteX65" fmla="*/ 570028 w 5734864"/>
              <a:gd name="connsiteY65" fmla="*/ 2760324 h 6858000"/>
              <a:gd name="connsiteX66" fmla="*/ 566748 w 5734864"/>
              <a:gd name="connsiteY66" fmla="*/ 2800948 h 6858000"/>
              <a:gd name="connsiteX67" fmla="*/ 565509 w 5734864"/>
              <a:gd name="connsiteY67" fmla="*/ 2801167 h 6858000"/>
              <a:gd name="connsiteX68" fmla="*/ 559367 w 5734864"/>
              <a:gd name="connsiteY68" fmla="*/ 2811129 h 6858000"/>
              <a:gd name="connsiteX69" fmla="*/ 550354 w 5734864"/>
              <a:gd name="connsiteY69" fmla="*/ 2830949 h 6858000"/>
              <a:gd name="connsiteX70" fmla="*/ 514795 w 5734864"/>
              <a:gd name="connsiteY70" fmla="*/ 2872433 h 6858000"/>
              <a:gd name="connsiteX71" fmla="*/ 509875 w 5734864"/>
              <a:gd name="connsiteY71" fmla="*/ 2923099 h 6858000"/>
              <a:gd name="connsiteX72" fmla="*/ 509577 w 5734864"/>
              <a:gd name="connsiteY72" fmla="*/ 2923197 h 6858000"/>
              <a:gd name="connsiteX73" fmla="*/ 507597 w 5734864"/>
              <a:gd name="connsiteY73" fmla="*/ 2931868 h 6858000"/>
              <a:gd name="connsiteX74" fmla="*/ 507379 w 5734864"/>
              <a:gd name="connsiteY74" fmla="*/ 2938322 h 6858000"/>
              <a:gd name="connsiteX75" fmla="*/ 504725 w 5734864"/>
              <a:gd name="connsiteY75" fmla="*/ 2954519 h 6858000"/>
              <a:gd name="connsiteX76" fmla="*/ 502018 w 5734864"/>
              <a:gd name="connsiteY76" fmla="*/ 2959643 h 6858000"/>
              <a:gd name="connsiteX77" fmla="*/ 498360 w 5734864"/>
              <a:gd name="connsiteY77" fmla="*/ 2961019 h 6858000"/>
              <a:gd name="connsiteX78" fmla="*/ 498483 w 5734864"/>
              <a:gd name="connsiteY78" fmla="*/ 2962590 h 6858000"/>
              <a:gd name="connsiteX79" fmla="*/ 484403 w 5734864"/>
              <a:gd name="connsiteY79" fmla="*/ 2990538 h 6858000"/>
              <a:gd name="connsiteX80" fmla="*/ 463075 w 5734864"/>
              <a:gd name="connsiteY80" fmla="*/ 3055956 h 6858000"/>
              <a:gd name="connsiteX81" fmla="*/ 455013 w 5734864"/>
              <a:gd name="connsiteY81" fmla="*/ 3094482 h 6858000"/>
              <a:gd name="connsiteX82" fmla="*/ 428391 w 5734864"/>
              <a:gd name="connsiteY82" fmla="*/ 3198850 h 6858000"/>
              <a:gd name="connsiteX83" fmla="*/ 401440 w 5734864"/>
              <a:gd name="connsiteY83" fmla="*/ 3307560 h 6858000"/>
              <a:gd name="connsiteX84" fmla="*/ 386076 w 5734864"/>
              <a:gd name="connsiteY84" fmla="*/ 3373943 h 6858000"/>
              <a:gd name="connsiteX85" fmla="*/ 374726 w 5734864"/>
              <a:gd name="connsiteY85" fmla="*/ 3381364 h 6858000"/>
              <a:gd name="connsiteX86" fmla="*/ 369145 w 5734864"/>
              <a:gd name="connsiteY86" fmla="*/ 3383729 h 6858000"/>
              <a:gd name="connsiteX87" fmla="*/ 364294 w 5734864"/>
              <a:gd name="connsiteY87" fmla="*/ 3414159 h 6858000"/>
              <a:gd name="connsiteX88" fmla="*/ 366450 w 5734864"/>
              <a:gd name="connsiteY88" fmla="*/ 3436925 h 6858000"/>
              <a:gd name="connsiteX89" fmla="*/ 351743 w 5734864"/>
              <a:gd name="connsiteY89" fmla="*/ 3521619 h 6858000"/>
              <a:gd name="connsiteX90" fmla="*/ 345784 w 5734864"/>
              <a:gd name="connsiteY90" fmla="*/ 3603757 h 6858000"/>
              <a:gd name="connsiteX91" fmla="*/ 344198 w 5734864"/>
              <a:gd name="connsiteY91" fmla="*/ 3652424 h 6858000"/>
              <a:gd name="connsiteX92" fmla="*/ 352450 w 5734864"/>
              <a:gd name="connsiteY92" fmla="*/ 3665222 h 6858000"/>
              <a:gd name="connsiteX93" fmla="*/ 342621 w 5734864"/>
              <a:gd name="connsiteY93" fmla="*/ 3700804 h 6858000"/>
              <a:gd name="connsiteX94" fmla="*/ 341514 w 5734864"/>
              <a:gd name="connsiteY94" fmla="*/ 3734774 h 6858000"/>
              <a:gd name="connsiteX95" fmla="*/ 340607 w 5734864"/>
              <a:gd name="connsiteY95" fmla="*/ 3785153 h 6858000"/>
              <a:gd name="connsiteX96" fmla="*/ 340707 w 5734864"/>
              <a:gd name="connsiteY96" fmla="*/ 3788177 h 6858000"/>
              <a:gd name="connsiteX97" fmla="*/ 340361 w 5734864"/>
              <a:gd name="connsiteY97" fmla="*/ 3798803 h 6858000"/>
              <a:gd name="connsiteX98" fmla="*/ 339642 w 5734864"/>
              <a:gd name="connsiteY98" fmla="*/ 3838750 h 6858000"/>
              <a:gd name="connsiteX99" fmla="*/ 360295 w 5734864"/>
              <a:gd name="connsiteY99" fmla="*/ 4015196 h 6858000"/>
              <a:gd name="connsiteX100" fmla="*/ 339043 w 5734864"/>
              <a:gd name="connsiteY100" fmla="*/ 4052778 h 6858000"/>
              <a:gd name="connsiteX101" fmla="*/ 339343 w 5734864"/>
              <a:gd name="connsiteY101" fmla="*/ 4096257 h 6858000"/>
              <a:gd name="connsiteX102" fmla="*/ 340786 w 5734864"/>
              <a:gd name="connsiteY102" fmla="*/ 4321136 h 6858000"/>
              <a:gd name="connsiteX103" fmla="*/ 343158 w 5734864"/>
              <a:gd name="connsiteY103" fmla="*/ 4429174 h 6858000"/>
              <a:gd name="connsiteX104" fmla="*/ 334599 w 5734864"/>
              <a:gd name="connsiteY104" fmla="*/ 4449938 h 6858000"/>
              <a:gd name="connsiteX105" fmla="*/ 332890 w 5734864"/>
              <a:gd name="connsiteY105" fmla="*/ 4453515 h 6858000"/>
              <a:gd name="connsiteX106" fmla="*/ 331105 w 5734864"/>
              <a:gd name="connsiteY106" fmla="*/ 4467941 h 6858000"/>
              <a:gd name="connsiteX107" fmla="*/ 324289 w 5734864"/>
              <a:gd name="connsiteY107" fmla="*/ 4471861 h 6858000"/>
              <a:gd name="connsiteX108" fmla="*/ 317079 w 5734864"/>
              <a:gd name="connsiteY108" fmla="*/ 4493468 h 6858000"/>
              <a:gd name="connsiteX109" fmla="*/ 315557 w 5734864"/>
              <a:gd name="connsiteY109" fmla="*/ 4520067 h 6858000"/>
              <a:gd name="connsiteX110" fmla="*/ 315240 w 5734864"/>
              <a:gd name="connsiteY110" fmla="*/ 4536872 h 6858000"/>
              <a:gd name="connsiteX111" fmla="*/ 316200 w 5734864"/>
              <a:gd name="connsiteY111" fmla="*/ 4538297 h 6858000"/>
              <a:gd name="connsiteX112" fmla="*/ 317507 w 5734864"/>
              <a:gd name="connsiteY112" fmla="*/ 4547582 h 6858000"/>
              <a:gd name="connsiteX113" fmla="*/ 323078 w 5734864"/>
              <a:gd name="connsiteY113" fmla="*/ 4592102 h 6858000"/>
              <a:gd name="connsiteX114" fmla="*/ 328722 w 5734864"/>
              <a:gd name="connsiteY114" fmla="*/ 4667914 h 6858000"/>
              <a:gd name="connsiteX115" fmla="*/ 335597 w 5734864"/>
              <a:gd name="connsiteY115" fmla="*/ 4695035 h 6858000"/>
              <a:gd name="connsiteX116" fmla="*/ 339485 w 5734864"/>
              <a:gd name="connsiteY116" fmla="*/ 4695979 h 6858000"/>
              <a:gd name="connsiteX117" fmla="*/ 341089 w 5734864"/>
              <a:gd name="connsiteY117" fmla="*/ 4704268 h 6858000"/>
              <a:gd name="connsiteX118" fmla="*/ 342177 w 5734864"/>
              <a:gd name="connsiteY118" fmla="*/ 4706060 h 6858000"/>
              <a:gd name="connsiteX119" fmla="*/ 347751 w 5734864"/>
              <a:gd name="connsiteY119" fmla="*/ 4716754 h 6858000"/>
              <a:gd name="connsiteX120" fmla="*/ 344125 w 5734864"/>
              <a:gd name="connsiteY120" fmla="*/ 4764669 h 6858000"/>
              <a:gd name="connsiteX121" fmla="*/ 340188 w 5734864"/>
              <a:gd name="connsiteY121" fmla="*/ 4779386 h 6858000"/>
              <a:gd name="connsiteX122" fmla="*/ 335146 w 5734864"/>
              <a:gd name="connsiteY122" fmla="*/ 4787491 h 6858000"/>
              <a:gd name="connsiteX123" fmla="*/ 319124 w 5734864"/>
              <a:gd name="connsiteY123" fmla="*/ 4843514 h 6858000"/>
              <a:gd name="connsiteX124" fmla="*/ 305956 w 5734864"/>
              <a:gd name="connsiteY124" fmla="*/ 4881505 h 6858000"/>
              <a:gd name="connsiteX125" fmla="*/ 301062 w 5734864"/>
              <a:gd name="connsiteY125" fmla="*/ 4889332 h 6858000"/>
              <a:gd name="connsiteX126" fmla="*/ 302141 w 5734864"/>
              <a:gd name="connsiteY126" fmla="*/ 4899400 h 6858000"/>
              <a:gd name="connsiteX127" fmla="*/ 304424 w 5734864"/>
              <a:gd name="connsiteY127" fmla="*/ 4902664 h 6858000"/>
              <a:gd name="connsiteX128" fmla="*/ 293123 w 5734864"/>
              <a:gd name="connsiteY128" fmla="*/ 4932769 h 6858000"/>
              <a:gd name="connsiteX129" fmla="*/ 292275 w 5734864"/>
              <a:gd name="connsiteY129" fmla="*/ 4936482 h 6858000"/>
              <a:gd name="connsiteX130" fmla="*/ 288304 w 5734864"/>
              <a:gd name="connsiteY130" fmla="*/ 4962325 h 6858000"/>
              <a:gd name="connsiteX131" fmla="*/ 287420 w 5734864"/>
              <a:gd name="connsiteY131" fmla="*/ 5042193 h 6858000"/>
              <a:gd name="connsiteX132" fmla="*/ 287020 w 5734864"/>
              <a:gd name="connsiteY132" fmla="*/ 5065655 h 6858000"/>
              <a:gd name="connsiteX133" fmla="*/ 288488 w 5734864"/>
              <a:gd name="connsiteY133" fmla="*/ 5082216 h 6858000"/>
              <a:gd name="connsiteX134" fmla="*/ 282763 w 5734864"/>
              <a:gd name="connsiteY134" fmla="*/ 5127114 h 6858000"/>
              <a:gd name="connsiteX135" fmla="*/ 269316 w 5734864"/>
              <a:gd name="connsiteY135" fmla="*/ 5202682 h 6858000"/>
              <a:gd name="connsiteX136" fmla="*/ 269174 w 5734864"/>
              <a:gd name="connsiteY136" fmla="*/ 5230835 h 6858000"/>
              <a:gd name="connsiteX137" fmla="*/ 272679 w 5734864"/>
              <a:gd name="connsiteY137" fmla="*/ 5232660 h 6858000"/>
              <a:gd name="connsiteX138" fmla="*/ 272160 w 5734864"/>
              <a:gd name="connsiteY138" fmla="*/ 5241150 h 6858000"/>
              <a:gd name="connsiteX139" fmla="*/ 272760 w 5734864"/>
              <a:gd name="connsiteY139" fmla="*/ 5243156 h 6858000"/>
              <a:gd name="connsiteX140" fmla="*/ 275462 w 5734864"/>
              <a:gd name="connsiteY140" fmla="*/ 5254919 h 6858000"/>
              <a:gd name="connsiteX141" fmla="*/ 262897 w 5734864"/>
              <a:gd name="connsiteY141" fmla="*/ 5286259 h 6858000"/>
              <a:gd name="connsiteX142" fmla="*/ 252761 w 5734864"/>
              <a:gd name="connsiteY142" fmla="*/ 5357801 h 6858000"/>
              <a:gd name="connsiteX143" fmla="*/ 242360 w 5734864"/>
              <a:gd name="connsiteY143" fmla="*/ 5460080 h 6858000"/>
              <a:gd name="connsiteX144" fmla="*/ 229880 w 5734864"/>
              <a:gd name="connsiteY144" fmla="*/ 5539714 h 6858000"/>
              <a:gd name="connsiteX145" fmla="*/ 204283 w 5734864"/>
              <a:gd name="connsiteY145" fmla="*/ 5639080 h 6858000"/>
              <a:gd name="connsiteX146" fmla="*/ 198948 w 5734864"/>
              <a:gd name="connsiteY146" fmla="*/ 5710958 h 6858000"/>
              <a:gd name="connsiteX147" fmla="*/ 192367 w 5734864"/>
              <a:gd name="connsiteY147" fmla="*/ 5719859 h 6858000"/>
              <a:gd name="connsiteX148" fmla="*/ 188035 w 5734864"/>
              <a:gd name="connsiteY148" fmla="*/ 5729935 h 6858000"/>
              <a:gd name="connsiteX149" fmla="*/ 188428 w 5734864"/>
              <a:gd name="connsiteY149" fmla="*/ 5731182 h 6858000"/>
              <a:gd name="connsiteX150" fmla="*/ 181635 w 5734864"/>
              <a:gd name="connsiteY150" fmla="*/ 5753538 h 6858000"/>
              <a:gd name="connsiteX151" fmla="*/ 169744 w 5734864"/>
              <a:gd name="connsiteY151" fmla="*/ 5796307 h 6858000"/>
              <a:gd name="connsiteX152" fmla="*/ 170351 w 5734864"/>
              <a:gd name="connsiteY152" fmla="*/ 5796644 h 6858000"/>
              <a:gd name="connsiteX153" fmla="*/ 171559 w 5734864"/>
              <a:gd name="connsiteY153" fmla="*/ 5803435 h 6858000"/>
              <a:gd name="connsiteX154" fmla="*/ 172284 w 5734864"/>
              <a:gd name="connsiteY154" fmla="*/ 5816391 h 6858000"/>
              <a:gd name="connsiteX155" fmla="*/ 182542 w 5734864"/>
              <a:gd name="connsiteY155" fmla="*/ 5846382 h 6858000"/>
              <a:gd name="connsiteX156" fmla="*/ 175877 w 5734864"/>
              <a:gd name="connsiteY156" fmla="*/ 5871336 h 6858000"/>
              <a:gd name="connsiteX157" fmla="*/ 174910 w 5734864"/>
              <a:gd name="connsiteY157" fmla="*/ 5876376 h 6858000"/>
              <a:gd name="connsiteX158" fmla="*/ 175047 w 5734864"/>
              <a:gd name="connsiteY158" fmla="*/ 5876483 h 6858000"/>
              <a:gd name="connsiteX159" fmla="*/ 174335 w 5734864"/>
              <a:gd name="connsiteY159" fmla="*/ 5881814 h 6858000"/>
              <a:gd name="connsiteX160" fmla="*/ 171273 w 5734864"/>
              <a:gd name="connsiteY160" fmla="*/ 5895339 h 6858000"/>
              <a:gd name="connsiteX161" fmla="*/ 171658 w 5734864"/>
              <a:gd name="connsiteY161" fmla="*/ 5898749 h 6858000"/>
              <a:gd name="connsiteX162" fmla="*/ 174658 w 5734864"/>
              <a:gd name="connsiteY162" fmla="*/ 5919558 h 6858000"/>
              <a:gd name="connsiteX163" fmla="*/ 169099 w 5734864"/>
              <a:gd name="connsiteY163" fmla="*/ 5984417 h 6858000"/>
              <a:gd name="connsiteX164" fmla="*/ 162007 w 5734864"/>
              <a:gd name="connsiteY164" fmla="*/ 6049043 h 6858000"/>
              <a:gd name="connsiteX165" fmla="*/ 156875 w 5734864"/>
              <a:gd name="connsiteY165" fmla="*/ 6114000 h 6858000"/>
              <a:gd name="connsiteX166" fmla="*/ 165441 w 5734864"/>
              <a:gd name="connsiteY166" fmla="*/ 6146938 h 6858000"/>
              <a:gd name="connsiteX167" fmla="*/ 165177 w 5734864"/>
              <a:gd name="connsiteY167" fmla="*/ 6150658 h 6858000"/>
              <a:gd name="connsiteX168" fmla="*/ 161772 w 5734864"/>
              <a:gd name="connsiteY168" fmla="*/ 6160011 h 6858000"/>
              <a:gd name="connsiteX169" fmla="*/ 160051 w 5734864"/>
              <a:gd name="connsiteY169" fmla="*/ 6163393 h 6858000"/>
              <a:gd name="connsiteX170" fmla="*/ 158473 w 5734864"/>
              <a:gd name="connsiteY170" fmla="*/ 6168628 h 6858000"/>
              <a:gd name="connsiteX171" fmla="*/ 158573 w 5734864"/>
              <a:gd name="connsiteY171" fmla="*/ 6168799 h 6858000"/>
              <a:gd name="connsiteX172" fmla="*/ 146463 w 5734864"/>
              <a:gd name="connsiteY172" fmla="*/ 6196671 h 6858000"/>
              <a:gd name="connsiteX173" fmla="*/ 150209 w 5734864"/>
              <a:gd name="connsiteY173" fmla="*/ 6232365 h 6858000"/>
              <a:gd name="connsiteX174" fmla="*/ 148544 w 5734864"/>
              <a:gd name="connsiteY174" fmla="*/ 6246162 h 6858000"/>
              <a:gd name="connsiteX175" fmla="*/ 148403 w 5734864"/>
              <a:gd name="connsiteY175" fmla="*/ 6253754 h 6858000"/>
              <a:gd name="connsiteX176" fmla="*/ 138880 w 5734864"/>
              <a:gd name="connsiteY176" fmla="*/ 6276449 h 6858000"/>
              <a:gd name="connsiteX177" fmla="*/ 138683 w 5734864"/>
              <a:gd name="connsiteY177" fmla="*/ 6279721 h 6858000"/>
              <a:gd name="connsiteX178" fmla="*/ 130721 w 5734864"/>
              <a:gd name="connsiteY178" fmla="*/ 6293675 h 6858000"/>
              <a:gd name="connsiteX179" fmla="*/ 120717 w 5734864"/>
              <a:gd name="connsiteY179" fmla="*/ 6313967 h 6858000"/>
              <a:gd name="connsiteX180" fmla="*/ 120841 w 5734864"/>
              <a:gd name="connsiteY180" fmla="*/ 6315437 h 6858000"/>
              <a:gd name="connsiteX181" fmla="*/ 115208 w 5734864"/>
              <a:gd name="connsiteY181" fmla="*/ 6324024 h 6858000"/>
              <a:gd name="connsiteX182" fmla="*/ 101217 w 5734864"/>
              <a:gd name="connsiteY182" fmla="*/ 6365923 h 6858000"/>
              <a:gd name="connsiteX183" fmla="*/ 74946 w 5734864"/>
              <a:gd name="connsiteY183" fmla="*/ 6556817 h 6858000"/>
              <a:gd name="connsiteX184" fmla="*/ 16001 w 5734864"/>
              <a:gd name="connsiteY184" fmla="*/ 6808678 h 6858000"/>
              <a:gd name="connsiteX185" fmla="*/ 0 w 5734864"/>
              <a:gd name="connsiteY185" fmla="*/ 6858000 h 6858000"/>
              <a:gd name="connsiteX186" fmla="*/ 5734864 w 5734864"/>
              <a:gd name="connsiteY186" fmla="*/ 6858000 h 6858000"/>
              <a:gd name="connsiteX187" fmla="*/ 5734864 w 5734864"/>
              <a:gd name="connsiteY18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Lst>
            <a:rect l="l" t="t" r="r" b="b"/>
            <a:pathLst>
              <a:path w="5734864" h="6858000">
                <a:moveTo>
                  <a:pt x="5734864" y="0"/>
                </a:moveTo>
                <a:lnTo>
                  <a:pt x="771611" y="0"/>
                </a:lnTo>
                <a:cubicBezTo>
                  <a:pt x="771634" y="16369"/>
                  <a:pt x="771656" y="32739"/>
                  <a:pt x="771679" y="49108"/>
                </a:cubicBezTo>
                <a:cubicBezTo>
                  <a:pt x="775201" y="55622"/>
                  <a:pt x="788724" y="196721"/>
                  <a:pt x="794248" y="200968"/>
                </a:cubicBezTo>
                <a:lnTo>
                  <a:pt x="801749" y="414071"/>
                </a:lnTo>
                <a:cubicBezTo>
                  <a:pt x="807329" y="440933"/>
                  <a:pt x="835107" y="598697"/>
                  <a:pt x="818548" y="585467"/>
                </a:cubicBezTo>
                <a:cubicBezTo>
                  <a:pt x="856197" y="664140"/>
                  <a:pt x="837895" y="708473"/>
                  <a:pt x="857476" y="800623"/>
                </a:cubicBezTo>
                <a:cubicBezTo>
                  <a:pt x="822401" y="857344"/>
                  <a:pt x="855723" y="824571"/>
                  <a:pt x="851083" y="878903"/>
                </a:cubicBezTo>
                <a:cubicBezTo>
                  <a:pt x="884811" y="859448"/>
                  <a:pt x="834648" y="946397"/>
                  <a:pt x="873564" y="943826"/>
                </a:cubicBezTo>
                <a:cubicBezTo>
                  <a:pt x="871487" y="953795"/>
                  <a:pt x="868248" y="963533"/>
                  <a:pt x="864705" y="973328"/>
                </a:cubicBezTo>
                <a:lnTo>
                  <a:pt x="862869" y="978457"/>
                </a:lnTo>
                <a:lnTo>
                  <a:pt x="862233" y="998041"/>
                </a:lnTo>
                <a:lnTo>
                  <a:pt x="853665" y="1004750"/>
                </a:lnTo>
                <a:lnTo>
                  <a:pt x="847865" y="1070795"/>
                </a:lnTo>
                <a:cubicBezTo>
                  <a:pt x="870234" y="1110486"/>
                  <a:pt x="833172" y="1190441"/>
                  <a:pt x="862786" y="1238994"/>
                </a:cubicBezTo>
                <a:cubicBezTo>
                  <a:pt x="864699" y="1290599"/>
                  <a:pt x="860615" y="1347716"/>
                  <a:pt x="859345" y="1380427"/>
                </a:cubicBezTo>
                <a:cubicBezTo>
                  <a:pt x="845703" y="1396391"/>
                  <a:pt x="873184" y="1435525"/>
                  <a:pt x="855172" y="1435262"/>
                </a:cubicBezTo>
                <a:lnTo>
                  <a:pt x="860494" y="1453861"/>
                </a:lnTo>
                <a:lnTo>
                  <a:pt x="853731" y="1467047"/>
                </a:lnTo>
                <a:cubicBezTo>
                  <a:pt x="846549" y="1480528"/>
                  <a:pt x="841728" y="1491093"/>
                  <a:pt x="845847" y="1502307"/>
                </a:cubicBezTo>
                <a:lnTo>
                  <a:pt x="817613" y="1565166"/>
                </a:lnTo>
                <a:cubicBezTo>
                  <a:pt x="805468" y="1557258"/>
                  <a:pt x="816534" y="1596564"/>
                  <a:pt x="804223" y="1601941"/>
                </a:cubicBezTo>
                <a:cubicBezTo>
                  <a:pt x="794287" y="1604654"/>
                  <a:pt x="795328" y="1617209"/>
                  <a:pt x="791773" y="1627005"/>
                </a:cubicBezTo>
                <a:cubicBezTo>
                  <a:pt x="781684" y="1634393"/>
                  <a:pt x="772978" y="1683187"/>
                  <a:pt x="774645" y="1699922"/>
                </a:cubicBezTo>
                <a:cubicBezTo>
                  <a:pt x="785341" y="1746767"/>
                  <a:pt x="744845" y="1787099"/>
                  <a:pt x="752343" y="1824604"/>
                </a:cubicBezTo>
                <a:cubicBezTo>
                  <a:pt x="751502" y="1834578"/>
                  <a:pt x="749297" y="1842929"/>
                  <a:pt x="746254" y="1850222"/>
                </a:cubicBezTo>
                <a:lnTo>
                  <a:pt x="728600" y="1869603"/>
                </a:lnTo>
                <a:lnTo>
                  <a:pt x="724396" y="1883104"/>
                </a:lnTo>
                <a:lnTo>
                  <a:pt x="722165" y="1885924"/>
                </a:lnTo>
                <a:lnTo>
                  <a:pt x="721338" y="1887123"/>
                </a:lnTo>
                <a:lnTo>
                  <a:pt x="714840" y="1902274"/>
                </a:lnTo>
                <a:lnTo>
                  <a:pt x="722847" y="1929891"/>
                </a:lnTo>
                <a:lnTo>
                  <a:pt x="714660" y="1982709"/>
                </a:lnTo>
                <a:cubicBezTo>
                  <a:pt x="727725" y="2006201"/>
                  <a:pt x="714739" y="1997091"/>
                  <a:pt x="710759" y="2013010"/>
                </a:cubicBezTo>
                <a:cubicBezTo>
                  <a:pt x="707970" y="2027531"/>
                  <a:pt x="700788" y="2054714"/>
                  <a:pt x="697927" y="2069833"/>
                </a:cubicBezTo>
                <a:cubicBezTo>
                  <a:pt x="685211" y="2080229"/>
                  <a:pt x="698762" y="2088241"/>
                  <a:pt x="693594" y="2103731"/>
                </a:cubicBezTo>
                <a:cubicBezTo>
                  <a:pt x="688481" y="2110649"/>
                  <a:pt x="687183" y="2115973"/>
                  <a:pt x="691109" y="2124027"/>
                </a:cubicBezTo>
                <a:cubicBezTo>
                  <a:pt x="666413" y="2155740"/>
                  <a:pt x="688031" y="2144874"/>
                  <a:pt x="676593" y="2176182"/>
                </a:cubicBezTo>
                <a:cubicBezTo>
                  <a:pt x="665190" y="2202944"/>
                  <a:pt x="656416" y="2233857"/>
                  <a:pt x="633227" y="2258036"/>
                </a:cubicBezTo>
                <a:cubicBezTo>
                  <a:pt x="626930" y="2262191"/>
                  <a:pt x="623498" y="2274069"/>
                  <a:pt x="625564" y="2284567"/>
                </a:cubicBezTo>
                <a:cubicBezTo>
                  <a:pt x="625918" y="2286374"/>
                  <a:pt x="626427" y="2288071"/>
                  <a:pt x="627074" y="2289605"/>
                </a:cubicBezTo>
                <a:cubicBezTo>
                  <a:pt x="619029" y="2296628"/>
                  <a:pt x="616453" y="2303188"/>
                  <a:pt x="614574" y="2308717"/>
                </a:cubicBezTo>
                <a:lnTo>
                  <a:pt x="606890" y="2320662"/>
                </a:lnTo>
                <a:lnTo>
                  <a:pt x="605558" y="2327897"/>
                </a:lnTo>
                <a:lnTo>
                  <a:pt x="602202" y="2357749"/>
                </a:lnTo>
                <a:lnTo>
                  <a:pt x="600213" y="2364905"/>
                </a:lnTo>
                <a:lnTo>
                  <a:pt x="597160" y="2388351"/>
                </a:lnTo>
                <a:lnTo>
                  <a:pt x="597982" y="2402296"/>
                </a:lnTo>
                <a:lnTo>
                  <a:pt x="593150" y="2420015"/>
                </a:lnTo>
                <a:cubicBezTo>
                  <a:pt x="593044" y="2420926"/>
                  <a:pt x="592939" y="2421838"/>
                  <a:pt x="592833" y="2422749"/>
                </a:cubicBezTo>
                <a:lnTo>
                  <a:pt x="594479" y="2426002"/>
                </a:lnTo>
                <a:cubicBezTo>
                  <a:pt x="594168" y="2427683"/>
                  <a:pt x="593118" y="2429721"/>
                  <a:pt x="591963" y="2431950"/>
                </a:cubicBezTo>
                <a:cubicBezTo>
                  <a:pt x="591823" y="2432599"/>
                  <a:pt x="591684" y="2433248"/>
                  <a:pt x="591544" y="2433897"/>
                </a:cubicBezTo>
                <a:lnTo>
                  <a:pt x="589519" y="2451398"/>
                </a:lnTo>
                <a:cubicBezTo>
                  <a:pt x="589692" y="2452777"/>
                  <a:pt x="589864" y="2454157"/>
                  <a:pt x="590037" y="2455536"/>
                </a:cubicBezTo>
                <a:lnTo>
                  <a:pt x="588179" y="2462981"/>
                </a:lnTo>
                <a:lnTo>
                  <a:pt x="583434" y="2503991"/>
                </a:lnTo>
                <a:cubicBezTo>
                  <a:pt x="576530" y="2566058"/>
                  <a:pt x="570433" y="2625224"/>
                  <a:pt x="567942" y="2652936"/>
                </a:cubicBezTo>
                <a:cubicBezTo>
                  <a:pt x="570864" y="2658290"/>
                  <a:pt x="572739" y="2664095"/>
                  <a:pt x="573869" y="2670188"/>
                </a:cubicBezTo>
                <a:lnTo>
                  <a:pt x="575243" y="2688114"/>
                </a:lnTo>
                <a:lnTo>
                  <a:pt x="573824" y="2689856"/>
                </a:lnTo>
                <a:cubicBezTo>
                  <a:pt x="569972" y="2698471"/>
                  <a:pt x="569572" y="2704494"/>
                  <a:pt x="570699" y="2709353"/>
                </a:cubicBezTo>
                <a:lnTo>
                  <a:pt x="573192" y="2714527"/>
                </a:lnTo>
                <a:cubicBezTo>
                  <a:pt x="572809" y="2719080"/>
                  <a:pt x="572427" y="2723634"/>
                  <a:pt x="572044" y="2728187"/>
                </a:cubicBezTo>
                <a:cubicBezTo>
                  <a:pt x="572184" y="2737412"/>
                  <a:pt x="572325" y="2746638"/>
                  <a:pt x="572465" y="2755863"/>
                </a:cubicBezTo>
                <a:lnTo>
                  <a:pt x="570028" y="2760324"/>
                </a:lnTo>
                <a:lnTo>
                  <a:pt x="566748" y="2800948"/>
                </a:lnTo>
                <a:lnTo>
                  <a:pt x="565509" y="2801167"/>
                </a:lnTo>
                <a:cubicBezTo>
                  <a:pt x="562655" y="2802587"/>
                  <a:pt x="560408" y="2805381"/>
                  <a:pt x="559367" y="2811129"/>
                </a:cubicBezTo>
                <a:cubicBezTo>
                  <a:pt x="543471" y="2797318"/>
                  <a:pt x="552020" y="2812773"/>
                  <a:pt x="550354" y="2830949"/>
                </a:cubicBezTo>
                <a:cubicBezTo>
                  <a:pt x="525292" y="2813553"/>
                  <a:pt x="531129" y="2868192"/>
                  <a:pt x="514795" y="2872433"/>
                </a:cubicBezTo>
                <a:lnTo>
                  <a:pt x="509875" y="2923099"/>
                </a:lnTo>
                <a:lnTo>
                  <a:pt x="509577" y="2923197"/>
                </a:lnTo>
                <a:cubicBezTo>
                  <a:pt x="508704" y="2924865"/>
                  <a:pt x="508038" y="2927556"/>
                  <a:pt x="507597" y="2931868"/>
                </a:cubicBezTo>
                <a:cubicBezTo>
                  <a:pt x="507524" y="2934019"/>
                  <a:pt x="507452" y="2936171"/>
                  <a:pt x="507379" y="2938322"/>
                </a:cubicBezTo>
                <a:lnTo>
                  <a:pt x="504725" y="2954519"/>
                </a:lnTo>
                <a:lnTo>
                  <a:pt x="502018" y="2959643"/>
                </a:lnTo>
                <a:lnTo>
                  <a:pt x="498360" y="2961019"/>
                </a:lnTo>
                <a:lnTo>
                  <a:pt x="498483" y="2962590"/>
                </a:lnTo>
                <a:cubicBezTo>
                  <a:pt x="502388" y="2975027"/>
                  <a:pt x="510202" y="2980016"/>
                  <a:pt x="484403" y="2990538"/>
                </a:cubicBezTo>
                <a:cubicBezTo>
                  <a:pt x="489425" y="3018352"/>
                  <a:pt x="474337" y="3021029"/>
                  <a:pt x="463075" y="3055956"/>
                </a:cubicBezTo>
                <a:cubicBezTo>
                  <a:pt x="469487" y="3072485"/>
                  <a:pt x="464165" y="3083955"/>
                  <a:pt x="455013" y="3094482"/>
                </a:cubicBezTo>
                <a:cubicBezTo>
                  <a:pt x="453131" y="3130054"/>
                  <a:pt x="437643" y="3160106"/>
                  <a:pt x="428391" y="3198850"/>
                </a:cubicBezTo>
                <a:lnTo>
                  <a:pt x="401440" y="3307560"/>
                </a:lnTo>
                <a:lnTo>
                  <a:pt x="386076" y="3373943"/>
                </a:lnTo>
                <a:cubicBezTo>
                  <a:pt x="386236" y="3376061"/>
                  <a:pt x="380537" y="3378856"/>
                  <a:pt x="374726" y="3381364"/>
                </a:cubicBezTo>
                <a:lnTo>
                  <a:pt x="369145" y="3383729"/>
                </a:lnTo>
                <a:lnTo>
                  <a:pt x="364294" y="3414159"/>
                </a:lnTo>
                <a:lnTo>
                  <a:pt x="366450" y="3436925"/>
                </a:lnTo>
                <a:lnTo>
                  <a:pt x="351743" y="3521619"/>
                </a:lnTo>
                <a:lnTo>
                  <a:pt x="345784" y="3603757"/>
                </a:lnTo>
                <a:cubicBezTo>
                  <a:pt x="345255" y="3619979"/>
                  <a:pt x="344727" y="3636202"/>
                  <a:pt x="344198" y="3652424"/>
                </a:cubicBezTo>
                <a:lnTo>
                  <a:pt x="352450" y="3665222"/>
                </a:lnTo>
                <a:lnTo>
                  <a:pt x="342621" y="3700804"/>
                </a:lnTo>
                <a:lnTo>
                  <a:pt x="341514" y="3734774"/>
                </a:lnTo>
                <a:cubicBezTo>
                  <a:pt x="341212" y="3751567"/>
                  <a:pt x="340909" y="3768360"/>
                  <a:pt x="340607" y="3785153"/>
                </a:cubicBezTo>
                <a:cubicBezTo>
                  <a:pt x="340640" y="3786161"/>
                  <a:pt x="340674" y="3787169"/>
                  <a:pt x="340707" y="3788177"/>
                </a:cubicBezTo>
                <a:cubicBezTo>
                  <a:pt x="340592" y="3791719"/>
                  <a:pt x="340476" y="3795261"/>
                  <a:pt x="340361" y="3798803"/>
                </a:cubicBezTo>
                <a:cubicBezTo>
                  <a:pt x="340121" y="3812119"/>
                  <a:pt x="339882" y="3825434"/>
                  <a:pt x="339642" y="3838750"/>
                </a:cubicBezTo>
                <a:cubicBezTo>
                  <a:pt x="337363" y="3949044"/>
                  <a:pt x="361794" y="3960437"/>
                  <a:pt x="360295" y="4015196"/>
                </a:cubicBezTo>
                <a:lnTo>
                  <a:pt x="339043" y="4052778"/>
                </a:lnTo>
                <a:lnTo>
                  <a:pt x="339343" y="4096257"/>
                </a:lnTo>
                <a:cubicBezTo>
                  <a:pt x="362058" y="4159145"/>
                  <a:pt x="332404" y="4250479"/>
                  <a:pt x="340786" y="4321136"/>
                </a:cubicBezTo>
                <a:cubicBezTo>
                  <a:pt x="341421" y="4376624"/>
                  <a:pt x="344189" y="4407708"/>
                  <a:pt x="343158" y="4429174"/>
                </a:cubicBezTo>
                <a:cubicBezTo>
                  <a:pt x="340948" y="4436304"/>
                  <a:pt x="337887" y="4443121"/>
                  <a:pt x="334599" y="4449938"/>
                </a:cubicBezTo>
                <a:lnTo>
                  <a:pt x="332890" y="4453515"/>
                </a:lnTo>
                <a:lnTo>
                  <a:pt x="331105" y="4467941"/>
                </a:lnTo>
                <a:lnTo>
                  <a:pt x="324289" y="4471861"/>
                </a:lnTo>
                <a:lnTo>
                  <a:pt x="317079" y="4493468"/>
                </a:lnTo>
                <a:cubicBezTo>
                  <a:pt x="315353" y="4501584"/>
                  <a:pt x="314639" y="4510343"/>
                  <a:pt x="315557" y="4520067"/>
                </a:cubicBezTo>
                <a:cubicBezTo>
                  <a:pt x="315451" y="4525669"/>
                  <a:pt x="315346" y="4531270"/>
                  <a:pt x="315240" y="4536872"/>
                </a:cubicBezTo>
                <a:lnTo>
                  <a:pt x="316200" y="4538297"/>
                </a:lnTo>
                <a:cubicBezTo>
                  <a:pt x="316738" y="4541182"/>
                  <a:pt x="316785" y="4544563"/>
                  <a:pt x="317507" y="4547582"/>
                </a:cubicBezTo>
                <a:cubicBezTo>
                  <a:pt x="322716" y="4552468"/>
                  <a:pt x="324912" y="4582137"/>
                  <a:pt x="323078" y="4592102"/>
                </a:cubicBezTo>
                <a:cubicBezTo>
                  <a:pt x="314597" y="4619728"/>
                  <a:pt x="334923" y="4645745"/>
                  <a:pt x="328722" y="4667914"/>
                </a:cubicBezTo>
                <a:cubicBezTo>
                  <a:pt x="330810" y="4685069"/>
                  <a:pt x="333803" y="4690356"/>
                  <a:pt x="335597" y="4695035"/>
                </a:cubicBezTo>
                <a:lnTo>
                  <a:pt x="339485" y="4695979"/>
                </a:lnTo>
                <a:lnTo>
                  <a:pt x="341089" y="4704268"/>
                </a:lnTo>
                <a:lnTo>
                  <a:pt x="342177" y="4706060"/>
                </a:lnTo>
                <a:cubicBezTo>
                  <a:pt x="344268" y="4709474"/>
                  <a:pt x="346234" y="4712931"/>
                  <a:pt x="347751" y="4716754"/>
                </a:cubicBezTo>
                <a:lnTo>
                  <a:pt x="344125" y="4764669"/>
                </a:lnTo>
                <a:lnTo>
                  <a:pt x="340188" y="4779386"/>
                </a:lnTo>
                <a:lnTo>
                  <a:pt x="335146" y="4787491"/>
                </a:lnTo>
                <a:lnTo>
                  <a:pt x="319124" y="4843514"/>
                </a:lnTo>
                <a:lnTo>
                  <a:pt x="305956" y="4881505"/>
                </a:lnTo>
                <a:lnTo>
                  <a:pt x="301062" y="4889332"/>
                </a:lnTo>
                <a:lnTo>
                  <a:pt x="302141" y="4899400"/>
                </a:lnTo>
                <a:cubicBezTo>
                  <a:pt x="302767" y="4900706"/>
                  <a:pt x="303536" y="4901803"/>
                  <a:pt x="304424" y="4902664"/>
                </a:cubicBezTo>
                <a:lnTo>
                  <a:pt x="293123" y="4932769"/>
                </a:lnTo>
                <a:lnTo>
                  <a:pt x="292275" y="4936482"/>
                </a:lnTo>
                <a:lnTo>
                  <a:pt x="288304" y="4962325"/>
                </a:lnTo>
                <a:cubicBezTo>
                  <a:pt x="288009" y="4988948"/>
                  <a:pt x="287715" y="5015570"/>
                  <a:pt x="287420" y="5042193"/>
                </a:cubicBezTo>
                <a:cubicBezTo>
                  <a:pt x="295373" y="5039737"/>
                  <a:pt x="281659" y="5060438"/>
                  <a:pt x="287020" y="5065655"/>
                </a:cubicBezTo>
                <a:cubicBezTo>
                  <a:pt x="291675" y="5068928"/>
                  <a:pt x="288601" y="5075970"/>
                  <a:pt x="288488" y="5082216"/>
                </a:cubicBezTo>
                <a:cubicBezTo>
                  <a:pt x="292282" y="5088207"/>
                  <a:pt x="287008" y="5117775"/>
                  <a:pt x="282763" y="5127114"/>
                </a:cubicBezTo>
                <a:cubicBezTo>
                  <a:pt x="267723" y="5152218"/>
                  <a:pt x="280799" y="5182399"/>
                  <a:pt x="269316" y="5202682"/>
                </a:cubicBezTo>
                <a:cubicBezTo>
                  <a:pt x="267050" y="5219969"/>
                  <a:pt x="268614" y="5225841"/>
                  <a:pt x="269174" y="5230835"/>
                </a:cubicBezTo>
                <a:lnTo>
                  <a:pt x="272679" y="5232660"/>
                </a:lnTo>
                <a:lnTo>
                  <a:pt x="272160" y="5241150"/>
                </a:lnTo>
                <a:lnTo>
                  <a:pt x="272760" y="5243156"/>
                </a:lnTo>
                <a:cubicBezTo>
                  <a:pt x="273922" y="5246984"/>
                  <a:pt x="274952" y="5250824"/>
                  <a:pt x="275462" y="5254919"/>
                </a:cubicBezTo>
                <a:cubicBezTo>
                  <a:pt x="258407" y="5258851"/>
                  <a:pt x="276976" y="5290392"/>
                  <a:pt x="262897" y="5286259"/>
                </a:cubicBezTo>
                <a:cubicBezTo>
                  <a:pt x="262724" y="5309439"/>
                  <a:pt x="239612" y="5337531"/>
                  <a:pt x="252761" y="5357801"/>
                </a:cubicBezTo>
                <a:cubicBezTo>
                  <a:pt x="248775" y="5392256"/>
                  <a:pt x="247799" y="5423412"/>
                  <a:pt x="242360" y="5460080"/>
                </a:cubicBezTo>
                <a:cubicBezTo>
                  <a:pt x="232632" y="5488478"/>
                  <a:pt x="242025" y="5519143"/>
                  <a:pt x="229880" y="5539714"/>
                </a:cubicBezTo>
                <a:cubicBezTo>
                  <a:pt x="230558" y="5572454"/>
                  <a:pt x="222150" y="5613340"/>
                  <a:pt x="204283" y="5639080"/>
                </a:cubicBezTo>
                <a:cubicBezTo>
                  <a:pt x="201596" y="5674226"/>
                  <a:pt x="191051" y="5680198"/>
                  <a:pt x="198948" y="5710958"/>
                </a:cubicBezTo>
                <a:cubicBezTo>
                  <a:pt x="196338" y="5713534"/>
                  <a:pt x="194185" y="5716550"/>
                  <a:pt x="192367" y="5719859"/>
                </a:cubicBezTo>
                <a:lnTo>
                  <a:pt x="188035" y="5729935"/>
                </a:lnTo>
                <a:lnTo>
                  <a:pt x="188428" y="5731182"/>
                </a:lnTo>
                <a:lnTo>
                  <a:pt x="181635" y="5753538"/>
                </a:lnTo>
                <a:lnTo>
                  <a:pt x="169744" y="5796307"/>
                </a:lnTo>
                <a:lnTo>
                  <a:pt x="170351" y="5796644"/>
                </a:lnTo>
                <a:cubicBezTo>
                  <a:pt x="171558" y="5797954"/>
                  <a:pt x="172173" y="5799948"/>
                  <a:pt x="171559" y="5803435"/>
                </a:cubicBezTo>
                <a:cubicBezTo>
                  <a:pt x="182664" y="5798231"/>
                  <a:pt x="175075" y="5805646"/>
                  <a:pt x="172284" y="5816391"/>
                </a:cubicBezTo>
                <a:cubicBezTo>
                  <a:pt x="188911" y="5810703"/>
                  <a:pt x="174844" y="5841128"/>
                  <a:pt x="182542" y="5846382"/>
                </a:cubicBezTo>
                <a:cubicBezTo>
                  <a:pt x="180118" y="5854404"/>
                  <a:pt x="177856" y="5862781"/>
                  <a:pt x="175877" y="5871336"/>
                </a:cubicBezTo>
                <a:lnTo>
                  <a:pt x="174910" y="5876376"/>
                </a:lnTo>
                <a:lnTo>
                  <a:pt x="175047" y="5876483"/>
                </a:lnTo>
                <a:cubicBezTo>
                  <a:pt x="175167" y="5877594"/>
                  <a:pt x="174973" y="5879257"/>
                  <a:pt x="174335" y="5881814"/>
                </a:cubicBezTo>
                <a:lnTo>
                  <a:pt x="171273" y="5895339"/>
                </a:lnTo>
                <a:cubicBezTo>
                  <a:pt x="171401" y="5896476"/>
                  <a:pt x="171530" y="5897612"/>
                  <a:pt x="171658" y="5898749"/>
                </a:cubicBezTo>
                <a:lnTo>
                  <a:pt x="174658" y="5919558"/>
                </a:lnTo>
                <a:cubicBezTo>
                  <a:pt x="173958" y="5933601"/>
                  <a:pt x="171208" y="5962838"/>
                  <a:pt x="169099" y="5984417"/>
                </a:cubicBezTo>
                <a:cubicBezTo>
                  <a:pt x="162916" y="6005205"/>
                  <a:pt x="164971" y="6025162"/>
                  <a:pt x="162007" y="6049043"/>
                </a:cubicBezTo>
                <a:cubicBezTo>
                  <a:pt x="150795" y="6073830"/>
                  <a:pt x="160091" y="6088483"/>
                  <a:pt x="156875" y="6114000"/>
                </a:cubicBezTo>
                <a:cubicBezTo>
                  <a:pt x="141597" y="6134477"/>
                  <a:pt x="163381" y="6133378"/>
                  <a:pt x="165441" y="6146938"/>
                </a:cubicBezTo>
                <a:lnTo>
                  <a:pt x="165177" y="6150658"/>
                </a:lnTo>
                <a:lnTo>
                  <a:pt x="161772" y="6160011"/>
                </a:lnTo>
                <a:lnTo>
                  <a:pt x="160051" y="6163393"/>
                </a:lnTo>
                <a:cubicBezTo>
                  <a:pt x="159032" y="6165775"/>
                  <a:pt x="158564" y="6167421"/>
                  <a:pt x="158473" y="6168628"/>
                </a:cubicBezTo>
                <a:cubicBezTo>
                  <a:pt x="158506" y="6168685"/>
                  <a:pt x="158540" y="6168742"/>
                  <a:pt x="158573" y="6168799"/>
                </a:cubicBezTo>
                <a:lnTo>
                  <a:pt x="146463" y="6196671"/>
                </a:lnTo>
                <a:cubicBezTo>
                  <a:pt x="152348" y="6205503"/>
                  <a:pt x="134460" y="6231012"/>
                  <a:pt x="150209" y="6232365"/>
                </a:cubicBezTo>
                <a:cubicBezTo>
                  <a:pt x="145821" y="6242321"/>
                  <a:pt x="137774" y="6246719"/>
                  <a:pt x="148544" y="6246162"/>
                </a:cubicBezTo>
                <a:cubicBezTo>
                  <a:pt x="147378" y="6249522"/>
                  <a:pt x="147566" y="6251866"/>
                  <a:pt x="148403" y="6253754"/>
                </a:cubicBezTo>
                <a:lnTo>
                  <a:pt x="138880" y="6276449"/>
                </a:lnTo>
                <a:cubicBezTo>
                  <a:pt x="138814" y="6277540"/>
                  <a:pt x="138749" y="6278630"/>
                  <a:pt x="138683" y="6279721"/>
                </a:cubicBezTo>
                <a:lnTo>
                  <a:pt x="130721" y="6293675"/>
                </a:lnTo>
                <a:lnTo>
                  <a:pt x="120717" y="6313967"/>
                </a:lnTo>
                <a:cubicBezTo>
                  <a:pt x="120758" y="6314457"/>
                  <a:pt x="120800" y="6314947"/>
                  <a:pt x="120841" y="6315437"/>
                </a:cubicBezTo>
                <a:lnTo>
                  <a:pt x="115208" y="6324024"/>
                </a:lnTo>
                <a:cubicBezTo>
                  <a:pt x="113007" y="6326672"/>
                  <a:pt x="103991" y="6364381"/>
                  <a:pt x="101217" y="6365923"/>
                </a:cubicBezTo>
                <a:lnTo>
                  <a:pt x="74946" y="6556817"/>
                </a:lnTo>
                <a:cubicBezTo>
                  <a:pt x="55357" y="6665926"/>
                  <a:pt x="35695" y="6744075"/>
                  <a:pt x="16001" y="6808678"/>
                </a:cubicBezTo>
                <a:lnTo>
                  <a:pt x="0" y="6858000"/>
                </a:lnTo>
                <a:lnTo>
                  <a:pt x="5734864" y="6858000"/>
                </a:lnTo>
                <a:lnTo>
                  <a:pt x="5734864"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p:nvPr>
        </p:nvSpPr>
        <p:spPr>
          <a:xfrm>
            <a:off x="203200" y="992094"/>
            <a:ext cx="4187121" cy="2795160"/>
          </a:xfrm>
        </p:spPr>
        <p:txBody>
          <a:bodyPr vert="horz" lIns="91440" tIns="45720" rIns="91440" bIns="45720" rtlCol="0" anchor="b">
            <a:normAutofit/>
          </a:bodyPr>
          <a:lstStyle/>
          <a:p>
            <a:pPr algn="ctr"/>
            <a:r>
              <a:rPr lang="en-US" kern="1200" dirty="0">
                <a:solidFill>
                  <a:schemeClr val="tx1"/>
                </a:solidFill>
                <a:latin typeface="+mj-lt"/>
                <a:ea typeface="+mj-ea"/>
                <a:cs typeface="+mj-cs"/>
              </a:rPr>
              <a:t>Clean Claims %: Top </a:t>
            </a:r>
            <a:r>
              <a:rPr lang="en-US" dirty="0"/>
              <a:t>20 US Payers by Volume</a:t>
            </a:r>
            <a:br>
              <a:rPr lang="en-US" dirty="0"/>
            </a:br>
            <a:r>
              <a:rPr lang="en-US" dirty="0"/>
              <a:t>Oct 24-Feb 25</a:t>
            </a:r>
            <a:endParaRPr lang="en-US" kern="1200" dirty="0">
              <a:solidFill>
                <a:schemeClr val="tx1"/>
              </a:solidFill>
              <a:latin typeface="+mj-lt"/>
              <a:ea typeface="+mj-ea"/>
              <a:cs typeface="+mj-cs"/>
            </a:endParaRPr>
          </a:p>
        </p:txBody>
      </p:sp>
      <p:graphicFrame>
        <p:nvGraphicFramePr>
          <p:cNvPr id="6" name="Table 5">
            <a:extLst>
              <a:ext uri="{FF2B5EF4-FFF2-40B4-BE49-F238E27FC236}">
                <a16:creationId xmlns:a16="http://schemas.microsoft.com/office/drawing/2014/main" id="{AF84215A-1823-A0A4-3EE1-7348923949CA}"/>
              </a:ext>
            </a:extLst>
          </p:cNvPr>
          <p:cNvGraphicFramePr>
            <a:graphicFrameLocks noGrp="1"/>
          </p:cNvGraphicFramePr>
          <p:nvPr>
            <p:extLst>
              <p:ext uri="{D42A27DB-BD31-4B8C-83A1-F6EECF244321}">
                <p14:modId xmlns:p14="http://schemas.microsoft.com/office/powerpoint/2010/main" val="504375268"/>
              </p:ext>
            </p:extLst>
          </p:nvPr>
        </p:nvGraphicFramePr>
        <p:xfrm>
          <a:off x="6238959" y="291314"/>
          <a:ext cx="5556925" cy="6482607"/>
        </p:xfrm>
        <a:graphic>
          <a:graphicData uri="http://schemas.openxmlformats.org/drawingml/2006/table">
            <a:tbl>
              <a:tblPr>
                <a:tableStyleId>{5C22544A-7EE6-4342-B048-85BDC9FD1C3A}</a:tableStyleId>
              </a:tblPr>
              <a:tblGrid>
                <a:gridCol w="2184540">
                  <a:extLst>
                    <a:ext uri="{9D8B030D-6E8A-4147-A177-3AD203B41FA5}">
                      <a16:colId xmlns:a16="http://schemas.microsoft.com/office/drawing/2014/main" val="2460772829"/>
                    </a:ext>
                  </a:extLst>
                </a:gridCol>
                <a:gridCol w="1037657">
                  <a:extLst>
                    <a:ext uri="{9D8B030D-6E8A-4147-A177-3AD203B41FA5}">
                      <a16:colId xmlns:a16="http://schemas.microsoft.com/office/drawing/2014/main" val="4117899893"/>
                    </a:ext>
                  </a:extLst>
                </a:gridCol>
                <a:gridCol w="969390">
                  <a:extLst>
                    <a:ext uri="{9D8B030D-6E8A-4147-A177-3AD203B41FA5}">
                      <a16:colId xmlns:a16="http://schemas.microsoft.com/office/drawing/2014/main" val="2648926143"/>
                    </a:ext>
                  </a:extLst>
                </a:gridCol>
                <a:gridCol w="1365338">
                  <a:extLst>
                    <a:ext uri="{9D8B030D-6E8A-4147-A177-3AD203B41FA5}">
                      <a16:colId xmlns:a16="http://schemas.microsoft.com/office/drawing/2014/main" val="3307282064"/>
                    </a:ext>
                  </a:extLst>
                </a:gridCol>
              </a:tblGrid>
              <a:tr h="288231">
                <a:tc>
                  <a:txBody>
                    <a:bodyPr/>
                    <a:lstStyle/>
                    <a:p>
                      <a:pPr algn="ctr" fontAlgn="ctr"/>
                      <a:r>
                        <a:rPr lang="en-US" sz="1400" u="none" strike="noStrike">
                          <a:effectLst/>
                        </a:rPr>
                        <a:t>Name</a:t>
                      </a:r>
                      <a:endParaRPr lang="en-US" sz="1400" b="1" i="0" u="none" strike="noStrike">
                        <a:solidFill>
                          <a:srgbClr val="000000"/>
                        </a:solidFill>
                        <a:effectLst/>
                        <a:latin typeface="Arial" panose="020B0604020202020204" pitchFamily="34" charset="0"/>
                      </a:endParaRPr>
                    </a:p>
                  </a:txBody>
                  <a:tcPr marL="4763" marR="4763" marT="4763" marB="0" anchor="ctr"/>
                </a:tc>
                <a:tc>
                  <a:txBody>
                    <a:bodyPr/>
                    <a:lstStyle/>
                    <a:p>
                      <a:pPr algn="ctr" fontAlgn="ctr"/>
                      <a:r>
                        <a:rPr lang="en-US" sz="1400" u="none" strike="noStrike">
                          <a:effectLst/>
                        </a:rPr>
                        <a:t>Distinct Patients</a:t>
                      </a:r>
                      <a:endParaRPr lang="en-US" sz="1400" b="1" i="0" u="none" strike="noStrike">
                        <a:solidFill>
                          <a:srgbClr val="000000"/>
                        </a:solidFill>
                        <a:effectLst/>
                        <a:latin typeface="Arial" panose="020B0604020202020204" pitchFamily="34" charset="0"/>
                      </a:endParaRPr>
                    </a:p>
                  </a:txBody>
                  <a:tcPr marL="4763" marR="4763" marT="4763" marB="0" anchor="ctr"/>
                </a:tc>
                <a:tc>
                  <a:txBody>
                    <a:bodyPr/>
                    <a:lstStyle/>
                    <a:p>
                      <a:pPr algn="ctr" fontAlgn="ctr"/>
                      <a:r>
                        <a:rPr lang="en-US" sz="1400" u="none" strike="noStrike">
                          <a:effectLst/>
                        </a:rPr>
                        <a:t>Distinct Claims</a:t>
                      </a:r>
                      <a:endParaRPr lang="en-US" sz="1400" b="1" i="0" u="none" strike="noStrike">
                        <a:solidFill>
                          <a:srgbClr val="000000"/>
                        </a:solidFill>
                        <a:effectLst/>
                        <a:latin typeface="Arial" panose="020B0604020202020204" pitchFamily="34" charset="0"/>
                      </a:endParaRPr>
                    </a:p>
                  </a:txBody>
                  <a:tcPr marL="4763" marR="4763" marT="4763" marB="0" anchor="ctr"/>
                </a:tc>
                <a:tc>
                  <a:txBody>
                    <a:bodyPr/>
                    <a:lstStyle/>
                    <a:p>
                      <a:pPr algn="ctr" fontAlgn="ctr"/>
                      <a:r>
                        <a:rPr lang="en-US" sz="1400" u="none" strike="noStrike">
                          <a:effectLst/>
                        </a:rPr>
                        <a:t>Product Clean Claim %</a:t>
                      </a:r>
                      <a:endParaRPr lang="en-US" sz="1400" b="1" i="0" u="none" strike="noStrike">
                        <a:solidFill>
                          <a:srgbClr val="000000"/>
                        </a:solidFill>
                        <a:effectLst/>
                        <a:latin typeface="Arial" panose="020B0604020202020204" pitchFamily="34" charset="0"/>
                      </a:endParaRPr>
                    </a:p>
                  </a:txBody>
                  <a:tcPr marL="4763" marR="4763" marT="4763" marB="0" anchor="ctr"/>
                </a:tc>
                <a:extLst>
                  <a:ext uri="{0D108BD9-81ED-4DB2-BD59-A6C34878D82A}">
                    <a16:rowId xmlns:a16="http://schemas.microsoft.com/office/drawing/2014/main" val="3275584298"/>
                  </a:ext>
                </a:extLst>
              </a:tr>
              <a:tr h="288231">
                <a:tc>
                  <a:txBody>
                    <a:bodyPr/>
                    <a:lstStyle/>
                    <a:p>
                      <a:pPr algn="ctr" fontAlgn="ctr"/>
                      <a:r>
                        <a:rPr lang="en-US" sz="1400" u="none" strike="noStrike">
                          <a:effectLst/>
                        </a:rPr>
                        <a:t>Grand Total</a:t>
                      </a:r>
                      <a:endParaRPr lang="en-US" sz="1400" b="0" i="0" u="none" strike="noStrike">
                        <a:solidFill>
                          <a:srgbClr val="000000"/>
                        </a:solidFill>
                        <a:effectLst/>
                        <a:latin typeface="Arial" panose="020B0604020202020204" pitchFamily="34" charset="0"/>
                      </a:endParaRPr>
                    </a:p>
                  </a:txBody>
                  <a:tcPr marL="4763" marR="4763" marT="4763" marB="0" anchor="ctr"/>
                </a:tc>
                <a:tc>
                  <a:txBody>
                    <a:bodyPr/>
                    <a:lstStyle/>
                    <a:p>
                      <a:pPr algn="ctr" fontAlgn="ctr"/>
                      <a:r>
                        <a:rPr lang="en-US" sz="1400" u="none" strike="noStrike">
                          <a:effectLst/>
                        </a:rPr>
                        <a:t>420,803</a:t>
                      </a:r>
                      <a:endParaRPr lang="en-US" sz="1400" b="0" i="0" u="none" strike="noStrike">
                        <a:solidFill>
                          <a:srgbClr val="000000"/>
                        </a:solidFill>
                        <a:effectLst/>
                        <a:latin typeface="Arial" panose="020B0604020202020204" pitchFamily="34" charset="0"/>
                      </a:endParaRPr>
                    </a:p>
                  </a:txBody>
                  <a:tcPr marL="4763" marR="4763" marT="4763" marB="0" anchor="ctr"/>
                </a:tc>
                <a:tc>
                  <a:txBody>
                    <a:bodyPr/>
                    <a:lstStyle/>
                    <a:p>
                      <a:pPr algn="ctr" fontAlgn="ctr"/>
                      <a:r>
                        <a:rPr lang="en-US" sz="1400" u="none" strike="noStrike">
                          <a:effectLst/>
                        </a:rPr>
                        <a:t>1,522,342</a:t>
                      </a:r>
                      <a:endParaRPr lang="en-US" sz="1400" b="0" i="0" u="none" strike="noStrike">
                        <a:solidFill>
                          <a:srgbClr val="000000"/>
                        </a:solidFill>
                        <a:effectLst/>
                        <a:latin typeface="Arial" panose="020B0604020202020204" pitchFamily="34" charset="0"/>
                      </a:endParaRPr>
                    </a:p>
                  </a:txBody>
                  <a:tcPr marL="4763" marR="4763" marT="4763" marB="0" anchor="ctr"/>
                </a:tc>
                <a:tc>
                  <a:txBody>
                    <a:bodyPr/>
                    <a:lstStyle/>
                    <a:p>
                      <a:pPr algn="ctr" fontAlgn="ctr"/>
                      <a:r>
                        <a:rPr lang="en-US" sz="1400" u="none" strike="noStrike">
                          <a:effectLst/>
                        </a:rPr>
                        <a:t>85.24%</a:t>
                      </a:r>
                      <a:endParaRPr lang="en-US" sz="1400" b="0" i="0" u="none" strike="noStrike">
                        <a:solidFill>
                          <a:srgbClr val="000000"/>
                        </a:solidFill>
                        <a:effectLst/>
                        <a:latin typeface="Arial" panose="020B0604020202020204" pitchFamily="34" charset="0"/>
                      </a:endParaRPr>
                    </a:p>
                  </a:txBody>
                  <a:tcPr marL="4763" marR="4763" marT="4763" marB="0" anchor="ctr"/>
                </a:tc>
                <a:extLst>
                  <a:ext uri="{0D108BD9-81ED-4DB2-BD59-A6C34878D82A}">
                    <a16:rowId xmlns:a16="http://schemas.microsoft.com/office/drawing/2014/main" val="421764979"/>
                  </a:ext>
                </a:extLst>
              </a:tr>
              <a:tr h="288231">
                <a:tc>
                  <a:txBody>
                    <a:bodyPr/>
                    <a:lstStyle/>
                    <a:p>
                      <a:pPr algn="ctr" fontAlgn="ctr"/>
                      <a:r>
                        <a:rPr lang="en-US" sz="1400" u="none" strike="noStrike">
                          <a:effectLst/>
                        </a:rPr>
                        <a:t>FLORIDA MEDICARE</a:t>
                      </a:r>
                      <a:endParaRPr lang="en-US" sz="1400" b="0" i="0" u="none" strike="noStrike">
                        <a:solidFill>
                          <a:srgbClr val="000000"/>
                        </a:solidFill>
                        <a:effectLst/>
                        <a:latin typeface="Arial" panose="020B0604020202020204" pitchFamily="34" charset="0"/>
                      </a:endParaRPr>
                    </a:p>
                  </a:txBody>
                  <a:tcPr marL="4763" marR="4763" marT="4763" marB="0" anchor="ctr"/>
                </a:tc>
                <a:tc>
                  <a:txBody>
                    <a:bodyPr/>
                    <a:lstStyle/>
                    <a:p>
                      <a:pPr algn="ctr" fontAlgn="ctr"/>
                      <a:r>
                        <a:rPr lang="en-US" sz="1400" u="none" strike="noStrike">
                          <a:effectLst/>
                        </a:rPr>
                        <a:t>44,712</a:t>
                      </a:r>
                      <a:endParaRPr lang="en-US" sz="1400" b="0" i="0" u="none" strike="noStrike">
                        <a:solidFill>
                          <a:srgbClr val="000000"/>
                        </a:solidFill>
                        <a:effectLst/>
                        <a:latin typeface="Arial" panose="020B0604020202020204" pitchFamily="34" charset="0"/>
                      </a:endParaRPr>
                    </a:p>
                  </a:txBody>
                  <a:tcPr marL="4763" marR="4763" marT="4763" marB="0" anchor="ctr"/>
                </a:tc>
                <a:tc>
                  <a:txBody>
                    <a:bodyPr/>
                    <a:lstStyle/>
                    <a:p>
                      <a:pPr algn="ctr" fontAlgn="ctr"/>
                      <a:r>
                        <a:rPr lang="en-US" sz="1400" u="none" strike="noStrike">
                          <a:effectLst/>
                        </a:rPr>
                        <a:t>166,513</a:t>
                      </a:r>
                      <a:endParaRPr lang="en-US" sz="1400" b="0" i="0" u="none" strike="noStrike">
                        <a:solidFill>
                          <a:srgbClr val="000000"/>
                        </a:solidFill>
                        <a:effectLst/>
                        <a:latin typeface="Arial" panose="020B0604020202020204" pitchFamily="34" charset="0"/>
                      </a:endParaRPr>
                    </a:p>
                  </a:txBody>
                  <a:tcPr marL="4763" marR="4763" marT="4763" marB="0" anchor="ctr"/>
                </a:tc>
                <a:tc>
                  <a:txBody>
                    <a:bodyPr/>
                    <a:lstStyle/>
                    <a:p>
                      <a:pPr algn="ctr" fontAlgn="ctr"/>
                      <a:r>
                        <a:rPr lang="en-US" sz="1400" u="none" strike="noStrike">
                          <a:effectLst/>
                        </a:rPr>
                        <a:t>89.70%</a:t>
                      </a:r>
                      <a:endParaRPr lang="en-US" sz="1400" b="0" i="0" u="none" strike="noStrike">
                        <a:solidFill>
                          <a:srgbClr val="000000"/>
                        </a:solidFill>
                        <a:effectLst/>
                        <a:latin typeface="Arial" panose="020B0604020202020204" pitchFamily="34" charset="0"/>
                      </a:endParaRPr>
                    </a:p>
                  </a:txBody>
                  <a:tcPr marL="4763" marR="4763" marT="4763" marB="0" anchor="ctr"/>
                </a:tc>
                <a:extLst>
                  <a:ext uri="{0D108BD9-81ED-4DB2-BD59-A6C34878D82A}">
                    <a16:rowId xmlns:a16="http://schemas.microsoft.com/office/drawing/2014/main" val="648456762"/>
                  </a:ext>
                </a:extLst>
              </a:tr>
              <a:tr h="288231">
                <a:tc>
                  <a:txBody>
                    <a:bodyPr/>
                    <a:lstStyle/>
                    <a:p>
                      <a:pPr algn="ctr" fontAlgn="ctr"/>
                      <a:r>
                        <a:rPr lang="en-US" sz="1400" u="none" strike="noStrike">
                          <a:effectLst/>
                        </a:rPr>
                        <a:t>UNITED HEALTHCARE</a:t>
                      </a:r>
                      <a:endParaRPr lang="en-US" sz="1400" b="0" i="0" u="none" strike="noStrike">
                        <a:solidFill>
                          <a:srgbClr val="000000"/>
                        </a:solidFill>
                        <a:effectLst/>
                        <a:latin typeface="Arial" panose="020B0604020202020204" pitchFamily="34" charset="0"/>
                      </a:endParaRPr>
                    </a:p>
                  </a:txBody>
                  <a:tcPr marL="4763" marR="4763" marT="4763" marB="0" anchor="ctr"/>
                </a:tc>
                <a:tc>
                  <a:txBody>
                    <a:bodyPr/>
                    <a:lstStyle/>
                    <a:p>
                      <a:pPr algn="ctr" fontAlgn="ctr"/>
                      <a:r>
                        <a:rPr lang="en-US" sz="1400" u="none" strike="noStrike">
                          <a:effectLst/>
                        </a:rPr>
                        <a:t>48,033</a:t>
                      </a:r>
                      <a:endParaRPr lang="en-US" sz="1400" b="0" i="0" u="none" strike="noStrike">
                        <a:solidFill>
                          <a:srgbClr val="000000"/>
                        </a:solidFill>
                        <a:effectLst/>
                        <a:latin typeface="Arial" panose="020B0604020202020204" pitchFamily="34" charset="0"/>
                      </a:endParaRPr>
                    </a:p>
                  </a:txBody>
                  <a:tcPr marL="4763" marR="4763" marT="4763" marB="0" anchor="ctr"/>
                </a:tc>
                <a:tc>
                  <a:txBody>
                    <a:bodyPr/>
                    <a:lstStyle/>
                    <a:p>
                      <a:pPr algn="ctr" fontAlgn="ctr"/>
                      <a:r>
                        <a:rPr lang="en-US" sz="1400" u="none" strike="noStrike">
                          <a:effectLst/>
                        </a:rPr>
                        <a:t>168,197</a:t>
                      </a:r>
                      <a:endParaRPr lang="en-US" sz="1400" b="0" i="0" u="none" strike="noStrike">
                        <a:solidFill>
                          <a:srgbClr val="000000"/>
                        </a:solidFill>
                        <a:effectLst/>
                        <a:latin typeface="Arial" panose="020B0604020202020204" pitchFamily="34" charset="0"/>
                      </a:endParaRPr>
                    </a:p>
                  </a:txBody>
                  <a:tcPr marL="4763" marR="4763" marT="4763" marB="0" anchor="ctr"/>
                </a:tc>
                <a:tc>
                  <a:txBody>
                    <a:bodyPr/>
                    <a:lstStyle/>
                    <a:p>
                      <a:pPr algn="ctr" fontAlgn="ctr"/>
                      <a:r>
                        <a:rPr lang="en-US" sz="1400" u="none" strike="noStrike">
                          <a:effectLst/>
                        </a:rPr>
                        <a:t>83.48%</a:t>
                      </a:r>
                      <a:endParaRPr lang="en-US" sz="1400" b="0" i="0" u="none" strike="noStrike">
                        <a:solidFill>
                          <a:srgbClr val="000000"/>
                        </a:solidFill>
                        <a:effectLst/>
                        <a:latin typeface="Arial" panose="020B0604020202020204" pitchFamily="34" charset="0"/>
                      </a:endParaRPr>
                    </a:p>
                  </a:txBody>
                  <a:tcPr marL="4763" marR="4763" marT="4763" marB="0" anchor="ctr"/>
                </a:tc>
                <a:extLst>
                  <a:ext uri="{0D108BD9-81ED-4DB2-BD59-A6C34878D82A}">
                    <a16:rowId xmlns:a16="http://schemas.microsoft.com/office/drawing/2014/main" val="3130646565"/>
                  </a:ext>
                </a:extLst>
              </a:tr>
              <a:tr h="288231">
                <a:tc>
                  <a:txBody>
                    <a:bodyPr/>
                    <a:lstStyle/>
                    <a:p>
                      <a:pPr algn="ctr" fontAlgn="ctr"/>
                      <a:r>
                        <a:rPr lang="en-US" sz="1400" u="none" strike="noStrike">
                          <a:effectLst/>
                        </a:rPr>
                        <a:t>FLORIDA BLUE SHIELD</a:t>
                      </a:r>
                      <a:endParaRPr lang="en-US" sz="1400" b="0" i="0" u="none" strike="noStrike">
                        <a:solidFill>
                          <a:srgbClr val="000000"/>
                        </a:solidFill>
                        <a:effectLst/>
                        <a:latin typeface="Arial" panose="020B0604020202020204" pitchFamily="34" charset="0"/>
                      </a:endParaRPr>
                    </a:p>
                  </a:txBody>
                  <a:tcPr marL="4763" marR="4763" marT="4763" marB="0" anchor="ctr"/>
                </a:tc>
                <a:tc>
                  <a:txBody>
                    <a:bodyPr/>
                    <a:lstStyle/>
                    <a:p>
                      <a:pPr algn="ctr" fontAlgn="ctr"/>
                      <a:r>
                        <a:rPr lang="en-US" sz="1400" u="none" strike="noStrike">
                          <a:effectLst/>
                        </a:rPr>
                        <a:t>17,898</a:t>
                      </a:r>
                      <a:endParaRPr lang="en-US" sz="1400" b="0" i="0" u="none" strike="noStrike">
                        <a:solidFill>
                          <a:srgbClr val="000000"/>
                        </a:solidFill>
                        <a:effectLst/>
                        <a:latin typeface="Arial" panose="020B0604020202020204" pitchFamily="34" charset="0"/>
                      </a:endParaRPr>
                    </a:p>
                  </a:txBody>
                  <a:tcPr marL="4763" marR="4763" marT="4763" marB="0" anchor="ctr"/>
                </a:tc>
                <a:tc>
                  <a:txBody>
                    <a:bodyPr/>
                    <a:lstStyle/>
                    <a:p>
                      <a:pPr algn="ctr" fontAlgn="ctr"/>
                      <a:r>
                        <a:rPr lang="en-US" sz="1400" u="none" strike="noStrike">
                          <a:effectLst/>
                        </a:rPr>
                        <a:t>60,760</a:t>
                      </a:r>
                      <a:endParaRPr lang="en-US" sz="1400" b="0" i="0" u="none" strike="noStrike">
                        <a:solidFill>
                          <a:srgbClr val="000000"/>
                        </a:solidFill>
                        <a:effectLst/>
                        <a:latin typeface="Arial" panose="020B0604020202020204" pitchFamily="34" charset="0"/>
                      </a:endParaRPr>
                    </a:p>
                  </a:txBody>
                  <a:tcPr marL="4763" marR="4763" marT="4763" marB="0" anchor="ctr"/>
                </a:tc>
                <a:tc>
                  <a:txBody>
                    <a:bodyPr/>
                    <a:lstStyle/>
                    <a:p>
                      <a:pPr algn="ctr" fontAlgn="ctr"/>
                      <a:r>
                        <a:rPr lang="en-US" sz="1400" u="none" strike="noStrike">
                          <a:effectLst/>
                        </a:rPr>
                        <a:t>78.91%</a:t>
                      </a:r>
                      <a:endParaRPr lang="en-US" sz="1400" b="0" i="0" u="none" strike="noStrike">
                        <a:solidFill>
                          <a:srgbClr val="000000"/>
                        </a:solidFill>
                        <a:effectLst/>
                        <a:latin typeface="Arial" panose="020B0604020202020204" pitchFamily="34" charset="0"/>
                      </a:endParaRPr>
                    </a:p>
                  </a:txBody>
                  <a:tcPr marL="4763" marR="4763" marT="4763" marB="0" anchor="ctr"/>
                </a:tc>
                <a:extLst>
                  <a:ext uri="{0D108BD9-81ED-4DB2-BD59-A6C34878D82A}">
                    <a16:rowId xmlns:a16="http://schemas.microsoft.com/office/drawing/2014/main" val="24180638"/>
                  </a:ext>
                </a:extLst>
              </a:tr>
              <a:tr h="288231">
                <a:tc>
                  <a:txBody>
                    <a:bodyPr/>
                    <a:lstStyle/>
                    <a:p>
                      <a:pPr algn="ctr" fontAlgn="ctr"/>
                      <a:r>
                        <a:rPr lang="en-US" sz="1400" u="none" strike="noStrike">
                          <a:effectLst/>
                        </a:rPr>
                        <a:t>TENNESSEE MEDICARE</a:t>
                      </a:r>
                      <a:endParaRPr lang="en-US" sz="1400" b="0" i="0" u="none" strike="noStrike">
                        <a:solidFill>
                          <a:srgbClr val="000000"/>
                        </a:solidFill>
                        <a:effectLst/>
                        <a:latin typeface="Arial" panose="020B0604020202020204" pitchFamily="34" charset="0"/>
                      </a:endParaRPr>
                    </a:p>
                  </a:txBody>
                  <a:tcPr marL="4763" marR="4763" marT="4763" marB="0" anchor="ctr"/>
                </a:tc>
                <a:tc>
                  <a:txBody>
                    <a:bodyPr/>
                    <a:lstStyle/>
                    <a:p>
                      <a:pPr algn="ctr" fontAlgn="ctr"/>
                      <a:r>
                        <a:rPr lang="en-US" sz="1400" u="none" strike="noStrike">
                          <a:effectLst/>
                        </a:rPr>
                        <a:t>12,351</a:t>
                      </a:r>
                      <a:endParaRPr lang="en-US" sz="1400" b="0" i="0" u="none" strike="noStrike">
                        <a:solidFill>
                          <a:srgbClr val="000000"/>
                        </a:solidFill>
                        <a:effectLst/>
                        <a:latin typeface="Arial" panose="020B0604020202020204" pitchFamily="34" charset="0"/>
                      </a:endParaRPr>
                    </a:p>
                  </a:txBody>
                  <a:tcPr marL="4763" marR="4763" marT="4763" marB="0" anchor="ctr"/>
                </a:tc>
                <a:tc>
                  <a:txBody>
                    <a:bodyPr/>
                    <a:lstStyle/>
                    <a:p>
                      <a:pPr algn="ctr" fontAlgn="ctr"/>
                      <a:r>
                        <a:rPr lang="en-US" sz="1400" u="none" strike="noStrike">
                          <a:effectLst/>
                        </a:rPr>
                        <a:t>41,480</a:t>
                      </a:r>
                      <a:endParaRPr lang="en-US" sz="1400" b="0" i="0" u="none" strike="noStrike">
                        <a:solidFill>
                          <a:srgbClr val="000000"/>
                        </a:solidFill>
                        <a:effectLst/>
                        <a:latin typeface="Arial" panose="020B0604020202020204" pitchFamily="34" charset="0"/>
                      </a:endParaRPr>
                    </a:p>
                  </a:txBody>
                  <a:tcPr marL="4763" marR="4763" marT="4763" marB="0" anchor="ctr"/>
                </a:tc>
                <a:tc>
                  <a:txBody>
                    <a:bodyPr/>
                    <a:lstStyle/>
                    <a:p>
                      <a:pPr algn="ctr" fontAlgn="ctr"/>
                      <a:r>
                        <a:rPr lang="en-US" sz="1400" u="none" strike="noStrike">
                          <a:effectLst/>
                        </a:rPr>
                        <a:t>92.75%</a:t>
                      </a:r>
                      <a:endParaRPr lang="en-US" sz="1400" b="0" i="0" u="none" strike="noStrike">
                        <a:solidFill>
                          <a:srgbClr val="000000"/>
                        </a:solidFill>
                        <a:effectLst/>
                        <a:latin typeface="Arial" panose="020B0604020202020204" pitchFamily="34" charset="0"/>
                      </a:endParaRPr>
                    </a:p>
                  </a:txBody>
                  <a:tcPr marL="4763" marR="4763" marT="4763" marB="0" anchor="ctr"/>
                </a:tc>
                <a:extLst>
                  <a:ext uri="{0D108BD9-81ED-4DB2-BD59-A6C34878D82A}">
                    <a16:rowId xmlns:a16="http://schemas.microsoft.com/office/drawing/2014/main" val="1240344567"/>
                  </a:ext>
                </a:extLst>
              </a:tr>
              <a:tr h="288231">
                <a:tc>
                  <a:txBody>
                    <a:bodyPr/>
                    <a:lstStyle/>
                    <a:p>
                      <a:pPr algn="ctr" fontAlgn="ctr"/>
                      <a:r>
                        <a:rPr lang="en-US" sz="1400" u="none" strike="noStrike">
                          <a:effectLst/>
                        </a:rPr>
                        <a:t>AETNA</a:t>
                      </a:r>
                      <a:endParaRPr lang="en-US" sz="1400" b="0" i="0" u="none" strike="noStrike">
                        <a:solidFill>
                          <a:srgbClr val="000000"/>
                        </a:solidFill>
                        <a:effectLst/>
                        <a:latin typeface="Arial" panose="020B0604020202020204" pitchFamily="34" charset="0"/>
                      </a:endParaRPr>
                    </a:p>
                  </a:txBody>
                  <a:tcPr marL="4763" marR="4763" marT="4763" marB="0" anchor="ctr"/>
                </a:tc>
                <a:tc>
                  <a:txBody>
                    <a:bodyPr/>
                    <a:lstStyle/>
                    <a:p>
                      <a:pPr algn="ctr" fontAlgn="ctr"/>
                      <a:r>
                        <a:rPr lang="en-US" sz="1400" u="none" strike="noStrike">
                          <a:effectLst/>
                        </a:rPr>
                        <a:t>29,533</a:t>
                      </a:r>
                      <a:endParaRPr lang="en-US" sz="1400" b="0" i="0" u="none" strike="noStrike">
                        <a:solidFill>
                          <a:srgbClr val="000000"/>
                        </a:solidFill>
                        <a:effectLst/>
                        <a:latin typeface="Arial" panose="020B0604020202020204" pitchFamily="34" charset="0"/>
                      </a:endParaRPr>
                    </a:p>
                  </a:txBody>
                  <a:tcPr marL="4763" marR="4763" marT="4763" marB="0" anchor="ctr"/>
                </a:tc>
                <a:tc>
                  <a:txBody>
                    <a:bodyPr/>
                    <a:lstStyle/>
                    <a:p>
                      <a:pPr algn="ctr" fontAlgn="ctr"/>
                      <a:r>
                        <a:rPr lang="en-US" sz="1400" u="none" strike="noStrike">
                          <a:effectLst/>
                        </a:rPr>
                        <a:t>98,930</a:t>
                      </a:r>
                      <a:endParaRPr lang="en-US" sz="1400" b="0" i="0" u="none" strike="noStrike">
                        <a:solidFill>
                          <a:srgbClr val="000000"/>
                        </a:solidFill>
                        <a:effectLst/>
                        <a:latin typeface="Arial" panose="020B0604020202020204" pitchFamily="34" charset="0"/>
                      </a:endParaRPr>
                    </a:p>
                  </a:txBody>
                  <a:tcPr marL="4763" marR="4763" marT="4763" marB="0" anchor="ctr"/>
                </a:tc>
                <a:tc>
                  <a:txBody>
                    <a:bodyPr/>
                    <a:lstStyle/>
                    <a:p>
                      <a:pPr algn="ctr" fontAlgn="ctr"/>
                      <a:r>
                        <a:rPr lang="en-US" sz="1400" u="none" strike="noStrike">
                          <a:effectLst/>
                        </a:rPr>
                        <a:t>86.47%</a:t>
                      </a:r>
                      <a:endParaRPr lang="en-US" sz="1400" b="0" i="0" u="none" strike="noStrike">
                        <a:solidFill>
                          <a:srgbClr val="000000"/>
                        </a:solidFill>
                        <a:effectLst/>
                        <a:latin typeface="Arial" panose="020B0604020202020204" pitchFamily="34" charset="0"/>
                      </a:endParaRPr>
                    </a:p>
                  </a:txBody>
                  <a:tcPr marL="4763" marR="4763" marT="4763" marB="0" anchor="ctr"/>
                </a:tc>
                <a:extLst>
                  <a:ext uri="{0D108BD9-81ED-4DB2-BD59-A6C34878D82A}">
                    <a16:rowId xmlns:a16="http://schemas.microsoft.com/office/drawing/2014/main" val="510060949"/>
                  </a:ext>
                </a:extLst>
              </a:tr>
              <a:tr h="288231">
                <a:tc>
                  <a:txBody>
                    <a:bodyPr/>
                    <a:lstStyle/>
                    <a:p>
                      <a:pPr algn="ctr" fontAlgn="ctr"/>
                      <a:r>
                        <a:rPr lang="en-US" sz="1400" u="none" strike="noStrike">
                          <a:effectLst/>
                        </a:rPr>
                        <a:t>PENNSYLVANIA MEDICARE</a:t>
                      </a:r>
                      <a:endParaRPr lang="en-US" sz="1400" b="0" i="0" u="none" strike="noStrike">
                        <a:solidFill>
                          <a:srgbClr val="000000"/>
                        </a:solidFill>
                        <a:effectLst/>
                        <a:latin typeface="Arial" panose="020B0604020202020204" pitchFamily="34" charset="0"/>
                      </a:endParaRPr>
                    </a:p>
                  </a:txBody>
                  <a:tcPr marL="4763" marR="4763" marT="4763" marB="0" anchor="ctr"/>
                </a:tc>
                <a:tc>
                  <a:txBody>
                    <a:bodyPr/>
                    <a:lstStyle/>
                    <a:p>
                      <a:pPr algn="ctr" fontAlgn="ctr"/>
                      <a:r>
                        <a:rPr lang="en-US" sz="1400" u="none" strike="noStrike">
                          <a:effectLst/>
                        </a:rPr>
                        <a:t>3,293</a:t>
                      </a:r>
                      <a:endParaRPr lang="en-US" sz="1400" b="0" i="0" u="none" strike="noStrike">
                        <a:solidFill>
                          <a:srgbClr val="000000"/>
                        </a:solidFill>
                        <a:effectLst/>
                        <a:latin typeface="Arial" panose="020B0604020202020204" pitchFamily="34" charset="0"/>
                      </a:endParaRPr>
                    </a:p>
                  </a:txBody>
                  <a:tcPr marL="4763" marR="4763" marT="4763" marB="0" anchor="ctr"/>
                </a:tc>
                <a:tc>
                  <a:txBody>
                    <a:bodyPr/>
                    <a:lstStyle/>
                    <a:p>
                      <a:pPr algn="ctr" fontAlgn="ctr"/>
                      <a:r>
                        <a:rPr lang="en-US" sz="1400" u="none" strike="noStrike">
                          <a:effectLst/>
                        </a:rPr>
                        <a:t>14,359</a:t>
                      </a:r>
                      <a:endParaRPr lang="en-US" sz="1400" b="0" i="0" u="none" strike="noStrike">
                        <a:solidFill>
                          <a:srgbClr val="000000"/>
                        </a:solidFill>
                        <a:effectLst/>
                        <a:latin typeface="Arial" panose="020B0604020202020204" pitchFamily="34" charset="0"/>
                      </a:endParaRPr>
                    </a:p>
                  </a:txBody>
                  <a:tcPr marL="4763" marR="4763" marT="4763" marB="0" anchor="ctr"/>
                </a:tc>
                <a:tc>
                  <a:txBody>
                    <a:bodyPr/>
                    <a:lstStyle/>
                    <a:p>
                      <a:pPr algn="ctr" fontAlgn="ctr"/>
                      <a:r>
                        <a:rPr lang="en-US" sz="1400" u="none" strike="noStrike">
                          <a:effectLst/>
                        </a:rPr>
                        <a:t>93.55%</a:t>
                      </a:r>
                      <a:endParaRPr lang="en-US" sz="1400" b="0" i="0" u="none" strike="noStrike">
                        <a:solidFill>
                          <a:srgbClr val="000000"/>
                        </a:solidFill>
                        <a:effectLst/>
                        <a:latin typeface="Arial" panose="020B0604020202020204" pitchFamily="34" charset="0"/>
                      </a:endParaRPr>
                    </a:p>
                  </a:txBody>
                  <a:tcPr marL="4763" marR="4763" marT="4763" marB="0" anchor="ctr"/>
                </a:tc>
                <a:extLst>
                  <a:ext uri="{0D108BD9-81ED-4DB2-BD59-A6C34878D82A}">
                    <a16:rowId xmlns:a16="http://schemas.microsoft.com/office/drawing/2014/main" val="149390296"/>
                  </a:ext>
                </a:extLst>
              </a:tr>
              <a:tr h="288231">
                <a:tc>
                  <a:txBody>
                    <a:bodyPr/>
                    <a:lstStyle/>
                    <a:p>
                      <a:pPr algn="ctr" fontAlgn="ctr"/>
                      <a:r>
                        <a:rPr lang="en-US" sz="1400" u="none" strike="noStrike">
                          <a:effectLst/>
                        </a:rPr>
                        <a:t>ILLINOIS MEDICARE</a:t>
                      </a:r>
                      <a:endParaRPr lang="en-US" sz="1400" b="0" i="0" u="none" strike="noStrike">
                        <a:solidFill>
                          <a:srgbClr val="000000"/>
                        </a:solidFill>
                        <a:effectLst/>
                        <a:latin typeface="Arial" panose="020B0604020202020204" pitchFamily="34" charset="0"/>
                      </a:endParaRPr>
                    </a:p>
                  </a:txBody>
                  <a:tcPr marL="4763" marR="4763" marT="4763" marB="0" anchor="ctr"/>
                </a:tc>
                <a:tc>
                  <a:txBody>
                    <a:bodyPr/>
                    <a:lstStyle/>
                    <a:p>
                      <a:pPr algn="ctr" fontAlgn="ctr"/>
                      <a:r>
                        <a:rPr lang="en-US" sz="1400" u="none" strike="noStrike">
                          <a:effectLst/>
                        </a:rPr>
                        <a:t>2,382</a:t>
                      </a:r>
                      <a:endParaRPr lang="en-US" sz="1400" b="0" i="0" u="none" strike="noStrike">
                        <a:solidFill>
                          <a:srgbClr val="000000"/>
                        </a:solidFill>
                        <a:effectLst/>
                        <a:latin typeface="Arial" panose="020B0604020202020204" pitchFamily="34" charset="0"/>
                      </a:endParaRPr>
                    </a:p>
                  </a:txBody>
                  <a:tcPr marL="4763" marR="4763" marT="4763" marB="0" anchor="ctr"/>
                </a:tc>
                <a:tc>
                  <a:txBody>
                    <a:bodyPr/>
                    <a:lstStyle/>
                    <a:p>
                      <a:pPr algn="ctr" fontAlgn="ctr"/>
                      <a:r>
                        <a:rPr lang="en-US" sz="1400" u="none" strike="noStrike">
                          <a:effectLst/>
                        </a:rPr>
                        <a:t>12,012</a:t>
                      </a:r>
                      <a:endParaRPr lang="en-US" sz="1400" b="0" i="0" u="none" strike="noStrike">
                        <a:solidFill>
                          <a:srgbClr val="000000"/>
                        </a:solidFill>
                        <a:effectLst/>
                        <a:latin typeface="Arial" panose="020B0604020202020204" pitchFamily="34" charset="0"/>
                      </a:endParaRPr>
                    </a:p>
                  </a:txBody>
                  <a:tcPr marL="4763" marR="4763" marT="4763" marB="0" anchor="ctr"/>
                </a:tc>
                <a:tc>
                  <a:txBody>
                    <a:bodyPr/>
                    <a:lstStyle/>
                    <a:p>
                      <a:pPr algn="ctr" fontAlgn="ctr"/>
                      <a:r>
                        <a:rPr lang="en-US" sz="1400" u="none" strike="noStrike">
                          <a:effectLst/>
                        </a:rPr>
                        <a:t>94.38%</a:t>
                      </a:r>
                      <a:endParaRPr lang="en-US" sz="1400" b="0" i="0" u="none" strike="noStrike">
                        <a:solidFill>
                          <a:srgbClr val="000000"/>
                        </a:solidFill>
                        <a:effectLst/>
                        <a:latin typeface="Arial" panose="020B0604020202020204" pitchFamily="34" charset="0"/>
                      </a:endParaRPr>
                    </a:p>
                  </a:txBody>
                  <a:tcPr marL="4763" marR="4763" marT="4763" marB="0" anchor="ctr"/>
                </a:tc>
                <a:extLst>
                  <a:ext uri="{0D108BD9-81ED-4DB2-BD59-A6C34878D82A}">
                    <a16:rowId xmlns:a16="http://schemas.microsoft.com/office/drawing/2014/main" val="4243308162"/>
                  </a:ext>
                </a:extLst>
              </a:tr>
              <a:tr h="288231">
                <a:tc>
                  <a:txBody>
                    <a:bodyPr/>
                    <a:lstStyle/>
                    <a:p>
                      <a:pPr algn="ctr" fontAlgn="ctr"/>
                      <a:r>
                        <a:rPr lang="en-US" sz="1400" u="none" strike="noStrike">
                          <a:effectLst/>
                        </a:rPr>
                        <a:t>NEW JERSEY MEDICARE</a:t>
                      </a:r>
                      <a:endParaRPr lang="en-US" sz="1400" b="0" i="0" u="none" strike="noStrike">
                        <a:solidFill>
                          <a:srgbClr val="000000"/>
                        </a:solidFill>
                        <a:effectLst/>
                        <a:latin typeface="Arial" panose="020B0604020202020204" pitchFamily="34" charset="0"/>
                      </a:endParaRPr>
                    </a:p>
                  </a:txBody>
                  <a:tcPr marL="4763" marR="4763" marT="4763" marB="0" anchor="ctr"/>
                </a:tc>
                <a:tc>
                  <a:txBody>
                    <a:bodyPr/>
                    <a:lstStyle/>
                    <a:p>
                      <a:pPr algn="ctr" fontAlgn="ctr"/>
                      <a:r>
                        <a:rPr lang="en-US" sz="1400" u="none" strike="noStrike">
                          <a:effectLst/>
                        </a:rPr>
                        <a:t>3,276</a:t>
                      </a:r>
                      <a:endParaRPr lang="en-US" sz="1400" b="0" i="0" u="none" strike="noStrike">
                        <a:solidFill>
                          <a:srgbClr val="000000"/>
                        </a:solidFill>
                        <a:effectLst/>
                        <a:latin typeface="Arial" panose="020B0604020202020204" pitchFamily="34" charset="0"/>
                      </a:endParaRPr>
                    </a:p>
                  </a:txBody>
                  <a:tcPr marL="4763" marR="4763" marT="4763" marB="0" anchor="ctr"/>
                </a:tc>
                <a:tc>
                  <a:txBody>
                    <a:bodyPr/>
                    <a:lstStyle/>
                    <a:p>
                      <a:pPr algn="ctr" fontAlgn="ctr"/>
                      <a:r>
                        <a:rPr lang="en-US" sz="1400" u="none" strike="noStrike">
                          <a:effectLst/>
                        </a:rPr>
                        <a:t>14,427</a:t>
                      </a:r>
                      <a:endParaRPr lang="en-US" sz="1400" b="0" i="0" u="none" strike="noStrike">
                        <a:solidFill>
                          <a:srgbClr val="000000"/>
                        </a:solidFill>
                        <a:effectLst/>
                        <a:latin typeface="Arial" panose="020B0604020202020204" pitchFamily="34" charset="0"/>
                      </a:endParaRPr>
                    </a:p>
                  </a:txBody>
                  <a:tcPr marL="4763" marR="4763" marT="4763" marB="0" anchor="ctr"/>
                </a:tc>
                <a:tc>
                  <a:txBody>
                    <a:bodyPr/>
                    <a:lstStyle/>
                    <a:p>
                      <a:pPr algn="ctr" fontAlgn="ctr"/>
                      <a:r>
                        <a:rPr lang="en-US" sz="1400" u="none" strike="noStrike">
                          <a:effectLst/>
                        </a:rPr>
                        <a:t>89.27%</a:t>
                      </a:r>
                      <a:endParaRPr lang="en-US" sz="1400" b="0" i="0" u="none" strike="noStrike">
                        <a:solidFill>
                          <a:srgbClr val="000000"/>
                        </a:solidFill>
                        <a:effectLst/>
                        <a:latin typeface="Arial" panose="020B0604020202020204" pitchFamily="34" charset="0"/>
                      </a:endParaRPr>
                    </a:p>
                  </a:txBody>
                  <a:tcPr marL="4763" marR="4763" marT="4763" marB="0" anchor="ctr"/>
                </a:tc>
                <a:extLst>
                  <a:ext uri="{0D108BD9-81ED-4DB2-BD59-A6C34878D82A}">
                    <a16:rowId xmlns:a16="http://schemas.microsoft.com/office/drawing/2014/main" val="774870050"/>
                  </a:ext>
                </a:extLst>
              </a:tr>
              <a:tr h="288231">
                <a:tc>
                  <a:txBody>
                    <a:bodyPr/>
                    <a:lstStyle/>
                    <a:p>
                      <a:pPr algn="ctr" fontAlgn="ctr"/>
                      <a:r>
                        <a:rPr lang="en-US" sz="1400" u="none" strike="noStrike">
                          <a:effectLst/>
                        </a:rPr>
                        <a:t>CIGNA</a:t>
                      </a:r>
                      <a:endParaRPr lang="en-US" sz="1400" b="0" i="0" u="none" strike="noStrike">
                        <a:solidFill>
                          <a:srgbClr val="000000"/>
                        </a:solidFill>
                        <a:effectLst/>
                        <a:latin typeface="Arial" panose="020B0604020202020204" pitchFamily="34" charset="0"/>
                      </a:endParaRPr>
                    </a:p>
                  </a:txBody>
                  <a:tcPr marL="4763" marR="4763" marT="4763" marB="0" anchor="ctr"/>
                </a:tc>
                <a:tc>
                  <a:txBody>
                    <a:bodyPr/>
                    <a:lstStyle/>
                    <a:p>
                      <a:pPr algn="ctr" fontAlgn="ctr"/>
                      <a:r>
                        <a:rPr lang="en-US" sz="1400" u="none" strike="noStrike">
                          <a:effectLst/>
                        </a:rPr>
                        <a:t>9,605</a:t>
                      </a:r>
                      <a:endParaRPr lang="en-US" sz="1400" b="0" i="0" u="none" strike="noStrike">
                        <a:solidFill>
                          <a:srgbClr val="000000"/>
                        </a:solidFill>
                        <a:effectLst/>
                        <a:latin typeface="Arial" panose="020B0604020202020204" pitchFamily="34" charset="0"/>
                      </a:endParaRPr>
                    </a:p>
                  </a:txBody>
                  <a:tcPr marL="4763" marR="4763" marT="4763" marB="0" anchor="ctr"/>
                </a:tc>
                <a:tc>
                  <a:txBody>
                    <a:bodyPr/>
                    <a:lstStyle/>
                    <a:p>
                      <a:pPr algn="ctr" fontAlgn="ctr"/>
                      <a:r>
                        <a:rPr lang="en-US" sz="1400" u="none" strike="noStrike">
                          <a:effectLst/>
                        </a:rPr>
                        <a:t>31,527</a:t>
                      </a:r>
                      <a:endParaRPr lang="en-US" sz="1400" b="0" i="0" u="none" strike="noStrike">
                        <a:solidFill>
                          <a:srgbClr val="000000"/>
                        </a:solidFill>
                        <a:effectLst/>
                        <a:latin typeface="Arial" panose="020B0604020202020204" pitchFamily="34" charset="0"/>
                      </a:endParaRPr>
                    </a:p>
                  </a:txBody>
                  <a:tcPr marL="4763" marR="4763" marT="4763" marB="0" anchor="ctr"/>
                </a:tc>
                <a:tc>
                  <a:txBody>
                    <a:bodyPr/>
                    <a:lstStyle/>
                    <a:p>
                      <a:pPr algn="ctr" fontAlgn="ctr"/>
                      <a:r>
                        <a:rPr lang="en-US" sz="1400" u="none" strike="noStrike">
                          <a:effectLst/>
                        </a:rPr>
                        <a:t>82.04%</a:t>
                      </a:r>
                      <a:endParaRPr lang="en-US" sz="1400" b="0" i="0" u="none" strike="noStrike">
                        <a:solidFill>
                          <a:srgbClr val="000000"/>
                        </a:solidFill>
                        <a:effectLst/>
                        <a:latin typeface="Arial" panose="020B0604020202020204" pitchFamily="34" charset="0"/>
                      </a:endParaRPr>
                    </a:p>
                  </a:txBody>
                  <a:tcPr marL="4763" marR="4763" marT="4763" marB="0" anchor="ctr"/>
                </a:tc>
                <a:extLst>
                  <a:ext uri="{0D108BD9-81ED-4DB2-BD59-A6C34878D82A}">
                    <a16:rowId xmlns:a16="http://schemas.microsoft.com/office/drawing/2014/main" val="3186330317"/>
                  </a:ext>
                </a:extLst>
              </a:tr>
              <a:tr h="288231">
                <a:tc>
                  <a:txBody>
                    <a:bodyPr/>
                    <a:lstStyle/>
                    <a:p>
                      <a:pPr algn="ctr" fontAlgn="ctr"/>
                      <a:r>
                        <a:rPr lang="en-US" sz="1400" u="none" strike="noStrike">
                          <a:effectLst/>
                        </a:rPr>
                        <a:t>TENNESSEE BLUE SHIELD</a:t>
                      </a:r>
                      <a:endParaRPr lang="en-US" sz="1400" b="0" i="0" u="none" strike="noStrike">
                        <a:solidFill>
                          <a:srgbClr val="000000"/>
                        </a:solidFill>
                        <a:effectLst/>
                        <a:latin typeface="Arial" panose="020B0604020202020204" pitchFamily="34" charset="0"/>
                      </a:endParaRPr>
                    </a:p>
                  </a:txBody>
                  <a:tcPr marL="4763" marR="4763" marT="4763" marB="0" anchor="ctr"/>
                </a:tc>
                <a:tc>
                  <a:txBody>
                    <a:bodyPr/>
                    <a:lstStyle/>
                    <a:p>
                      <a:pPr algn="ctr" fontAlgn="ctr"/>
                      <a:r>
                        <a:rPr lang="en-US" sz="1400" u="none" strike="noStrike">
                          <a:effectLst/>
                        </a:rPr>
                        <a:t>10,427</a:t>
                      </a:r>
                      <a:endParaRPr lang="en-US" sz="1400" b="0" i="0" u="none" strike="noStrike">
                        <a:solidFill>
                          <a:srgbClr val="000000"/>
                        </a:solidFill>
                        <a:effectLst/>
                        <a:latin typeface="Arial" panose="020B0604020202020204" pitchFamily="34" charset="0"/>
                      </a:endParaRPr>
                    </a:p>
                  </a:txBody>
                  <a:tcPr marL="4763" marR="4763" marT="4763" marB="0" anchor="ctr"/>
                </a:tc>
                <a:tc>
                  <a:txBody>
                    <a:bodyPr/>
                    <a:lstStyle/>
                    <a:p>
                      <a:pPr algn="ctr" fontAlgn="ctr"/>
                      <a:r>
                        <a:rPr lang="en-US" sz="1400" u="none" strike="noStrike">
                          <a:effectLst/>
                        </a:rPr>
                        <a:t>32,374</a:t>
                      </a:r>
                      <a:endParaRPr lang="en-US" sz="1400" b="0" i="0" u="none" strike="noStrike">
                        <a:solidFill>
                          <a:srgbClr val="000000"/>
                        </a:solidFill>
                        <a:effectLst/>
                        <a:latin typeface="Arial" panose="020B0604020202020204" pitchFamily="34" charset="0"/>
                      </a:endParaRPr>
                    </a:p>
                  </a:txBody>
                  <a:tcPr marL="4763" marR="4763" marT="4763" marB="0" anchor="ctr"/>
                </a:tc>
                <a:tc>
                  <a:txBody>
                    <a:bodyPr/>
                    <a:lstStyle/>
                    <a:p>
                      <a:pPr algn="ctr" fontAlgn="ctr"/>
                      <a:r>
                        <a:rPr lang="en-US" sz="1400" u="none" strike="noStrike">
                          <a:effectLst/>
                        </a:rPr>
                        <a:t>87.83%</a:t>
                      </a:r>
                      <a:endParaRPr lang="en-US" sz="1400" b="0" i="0" u="none" strike="noStrike">
                        <a:solidFill>
                          <a:srgbClr val="000000"/>
                        </a:solidFill>
                        <a:effectLst/>
                        <a:latin typeface="Arial" panose="020B0604020202020204" pitchFamily="34" charset="0"/>
                      </a:endParaRPr>
                    </a:p>
                  </a:txBody>
                  <a:tcPr marL="4763" marR="4763" marT="4763" marB="0" anchor="ctr"/>
                </a:tc>
                <a:extLst>
                  <a:ext uri="{0D108BD9-81ED-4DB2-BD59-A6C34878D82A}">
                    <a16:rowId xmlns:a16="http://schemas.microsoft.com/office/drawing/2014/main" val="2000454601"/>
                  </a:ext>
                </a:extLst>
              </a:tr>
              <a:tr h="288231">
                <a:tc>
                  <a:txBody>
                    <a:bodyPr/>
                    <a:lstStyle/>
                    <a:p>
                      <a:pPr algn="ctr" fontAlgn="ctr"/>
                      <a:r>
                        <a:rPr lang="en-US" sz="1400" u="none" strike="noStrike">
                          <a:effectLst/>
                        </a:rPr>
                        <a:t>GEORGIA MEDICARE</a:t>
                      </a:r>
                      <a:endParaRPr lang="en-US" sz="1400" b="0" i="0" u="none" strike="noStrike">
                        <a:solidFill>
                          <a:srgbClr val="000000"/>
                        </a:solidFill>
                        <a:effectLst/>
                        <a:latin typeface="Arial" panose="020B0604020202020204" pitchFamily="34" charset="0"/>
                      </a:endParaRPr>
                    </a:p>
                  </a:txBody>
                  <a:tcPr marL="4763" marR="4763" marT="4763" marB="0" anchor="ctr"/>
                </a:tc>
                <a:tc>
                  <a:txBody>
                    <a:bodyPr/>
                    <a:lstStyle/>
                    <a:p>
                      <a:pPr algn="ctr" fontAlgn="ctr"/>
                      <a:r>
                        <a:rPr lang="en-US" sz="1400" u="none" strike="noStrike">
                          <a:effectLst/>
                        </a:rPr>
                        <a:t>2,741</a:t>
                      </a:r>
                      <a:endParaRPr lang="en-US" sz="1400" b="0" i="0" u="none" strike="noStrike">
                        <a:solidFill>
                          <a:srgbClr val="000000"/>
                        </a:solidFill>
                        <a:effectLst/>
                        <a:latin typeface="Arial" panose="020B0604020202020204" pitchFamily="34" charset="0"/>
                      </a:endParaRPr>
                    </a:p>
                  </a:txBody>
                  <a:tcPr marL="4763" marR="4763" marT="4763" marB="0" anchor="ctr"/>
                </a:tc>
                <a:tc>
                  <a:txBody>
                    <a:bodyPr/>
                    <a:lstStyle/>
                    <a:p>
                      <a:pPr algn="ctr" fontAlgn="ctr"/>
                      <a:r>
                        <a:rPr lang="en-US" sz="1400" u="none" strike="noStrike">
                          <a:effectLst/>
                        </a:rPr>
                        <a:t>9,800</a:t>
                      </a:r>
                      <a:endParaRPr lang="en-US" sz="1400" b="0" i="0" u="none" strike="noStrike">
                        <a:solidFill>
                          <a:srgbClr val="000000"/>
                        </a:solidFill>
                        <a:effectLst/>
                        <a:latin typeface="Arial" panose="020B0604020202020204" pitchFamily="34" charset="0"/>
                      </a:endParaRPr>
                    </a:p>
                  </a:txBody>
                  <a:tcPr marL="4763" marR="4763" marT="4763" marB="0" anchor="ctr"/>
                </a:tc>
                <a:tc>
                  <a:txBody>
                    <a:bodyPr/>
                    <a:lstStyle/>
                    <a:p>
                      <a:pPr algn="ctr" fontAlgn="ctr"/>
                      <a:r>
                        <a:rPr lang="en-US" sz="1400" u="none" strike="noStrike">
                          <a:effectLst/>
                        </a:rPr>
                        <a:t>90.36%</a:t>
                      </a:r>
                      <a:endParaRPr lang="en-US" sz="1400" b="0" i="0" u="none" strike="noStrike">
                        <a:solidFill>
                          <a:srgbClr val="000000"/>
                        </a:solidFill>
                        <a:effectLst/>
                        <a:latin typeface="Arial" panose="020B0604020202020204" pitchFamily="34" charset="0"/>
                      </a:endParaRPr>
                    </a:p>
                  </a:txBody>
                  <a:tcPr marL="4763" marR="4763" marT="4763" marB="0" anchor="ctr"/>
                </a:tc>
                <a:extLst>
                  <a:ext uri="{0D108BD9-81ED-4DB2-BD59-A6C34878D82A}">
                    <a16:rowId xmlns:a16="http://schemas.microsoft.com/office/drawing/2014/main" val="3251573327"/>
                  </a:ext>
                </a:extLst>
              </a:tr>
              <a:tr h="288231">
                <a:tc>
                  <a:txBody>
                    <a:bodyPr/>
                    <a:lstStyle/>
                    <a:p>
                      <a:pPr algn="ctr" fontAlgn="ctr"/>
                      <a:r>
                        <a:rPr lang="en-US" sz="1400" u="none" strike="noStrike">
                          <a:effectLst/>
                        </a:rPr>
                        <a:t>ALABAMA MEDICARE</a:t>
                      </a:r>
                      <a:endParaRPr lang="en-US" sz="1400" b="0" i="0" u="none" strike="noStrike">
                        <a:solidFill>
                          <a:srgbClr val="000000"/>
                        </a:solidFill>
                        <a:effectLst/>
                        <a:latin typeface="Arial" panose="020B0604020202020204" pitchFamily="34" charset="0"/>
                      </a:endParaRPr>
                    </a:p>
                  </a:txBody>
                  <a:tcPr marL="4763" marR="4763" marT="4763" marB="0" anchor="ctr"/>
                </a:tc>
                <a:tc>
                  <a:txBody>
                    <a:bodyPr/>
                    <a:lstStyle/>
                    <a:p>
                      <a:pPr algn="ctr" fontAlgn="ctr"/>
                      <a:r>
                        <a:rPr lang="en-US" sz="1400" u="none" strike="noStrike">
                          <a:effectLst/>
                        </a:rPr>
                        <a:t>2,865</a:t>
                      </a:r>
                      <a:endParaRPr lang="en-US" sz="1400" b="0" i="0" u="none" strike="noStrike">
                        <a:solidFill>
                          <a:srgbClr val="000000"/>
                        </a:solidFill>
                        <a:effectLst/>
                        <a:latin typeface="Arial" panose="020B0604020202020204" pitchFamily="34" charset="0"/>
                      </a:endParaRPr>
                    </a:p>
                  </a:txBody>
                  <a:tcPr marL="4763" marR="4763" marT="4763" marB="0" anchor="ctr"/>
                </a:tc>
                <a:tc>
                  <a:txBody>
                    <a:bodyPr/>
                    <a:lstStyle/>
                    <a:p>
                      <a:pPr algn="ctr" fontAlgn="ctr"/>
                      <a:r>
                        <a:rPr lang="en-US" sz="1400" u="none" strike="noStrike">
                          <a:effectLst/>
                        </a:rPr>
                        <a:t>11,672</a:t>
                      </a:r>
                      <a:endParaRPr lang="en-US" sz="1400" b="0" i="0" u="none" strike="noStrike">
                        <a:solidFill>
                          <a:srgbClr val="000000"/>
                        </a:solidFill>
                        <a:effectLst/>
                        <a:latin typeface="Arial" panose="020B0604020202020204" pitchFamily="34" charset="0"/>
                      </a:endParaRPr>
                    </a:p>
                  </a:txBody>
                  <a:tcPr marL="4763" marR="4763" marT="4763" marB="0" anchor="ctr"/>
                </a:tc>
                <a:tc>
                  <a:txBody>
                    <a:bodyPr/>
                    <a:lstStyle/>
                    <a:p>
                      <a:pPr algn="ctr" fontAlgn="ctr"/>
                      <a:r>
                        <a:rPr lang="en-US" sz="1400" u="none" strike="noStrike">
                          <a:effectLst/>
                        </a:rPr>
                        <a:t>89.89%</a:t>
                      </a:r>
                      <a:endParaRPr lang="en-US" sz="1400" b="0" i="0" u="none" strike="noStrike">
                        <a:solidFill>
                          <a:srgbClr val="000000"/>
                        </a:solidFill>
                        <a:effectLst/>
                        <a:latin typeface="Arial" panose="020B0604020202020204" pitchFamily="34" charset="0"/>
                      </a:endParaRPr>
                    </a:p>
                  </a:txBody>
                  <a:tcPr marL="4763" marR="4763" marT="4763" marB="0" anchor="ctr"/>
                </a:tc>
                <a:extLst>
                  <a:ext uri="{0D108BD9-81ED-4DB2-BD59-A6C34878D82A}">
                    <a16:rowId xmlns:a16="http://schemas.microsoft.com/office/drawing/2014/main" val="3956229503"/>
                  </a:ext>
                </a:extLst>
              </a:tr>
              <a:tr h="288231">
                <a:tc>
                  <a:txBody>
                    <a:bodyPr/>
                    <a:lstStyle/>
                    <a:p>
                      <a:pPr algn="ctr" fontAlgn="ctr"/>
                      <a:r>
                        <a:rPr lang="en-US" sz="1400" u="none" strike="noStrike">
                          <a:effectLst/>
                        </a:rPr>
                        <a:t>SOUTH CAROLINA MEDICARE</a:t>
                      </a:r>
                      <a:endParaRPr lang="en-US" sz="1400" b="0" i="0" u="none" strike="noStrike">
                        <a:solidFill>
                          <a:srgbClr val="000000"/>
                        </a:solidFill>
                        <a:effectLst/>
                        <a:latin typeface="Arial" panose="020B0604020202020204" pitchFamily="34" charset="0"/>
                      </a:endParaRPr>
                    </a:p>
                  </a:txBody>
                  <a:tcPr marL="4763" marR="4763" marT="4763" marB="0" anchor="ctr"/>
                </a:tc>
                <a:tc>
                  <a:txBody>
                    <a:bodyPr/>
                    <a:lstStyle/>
                    <a:p>
                      <a:pPr algn="ctr" fontAlgn="ctr"/>
                      <a:r>
                        <a:rPr lang="en-US" sz="1400" u="none" strike="noStrike">
                          <a:effectLst/>
                        </a:rPr>
                        <a:t>412</a:t>
                      </a:r>
                      <a:endParaRPr lang="en-US" sz="1400" b="0" i="0" u="none" strike="noStrike">
                        <a:solidFill>
                          <a:srgbClr val="000000"/>
                        </a:solidFill>
                        <a:effectLst/>
                        <a:latin typeface="Arial" panose="020B0604020202020204" pitchFamily="34" charset="0"/>
                      </a:endParaRPr>
                    </a:p>
                  </a:txBody>
                  <a:tcPr marL="4763" marR="4763" marT="4763" marB="0" anchor="ctr"/>
                </a:tc>
                <a:tc>
                  <a:txBody>
                    <a:bodyPr/>
                    <a:lstStyle/>
                    <a:p>
                      <a:pPr algn="ctr" fontAlgn="ctr"/>
                      <a:r>
                        <a:rPr lang="en-US" sz="1400" u="none" strike="noStrike">
                          <a:effectLst/>
                        </a:rPr>
                        <a:t>1,208</a:t>
                      </a:r>
                      <a:endParaRPr lang="en-US" sz="1400" b="0" i="0" u="none" strike="noStrike">
                        <a:solidFill>
                          <a:srgbClr val="000000"/>
                        </a:solidFill>
                        <a:effectLst/>
                        <a:latin typeface="Arial" panose="020B0604020202020204" pitchFamily="34" charset="0"/>
                      </a:endParaRPr>
                    </a:p>
                  </a:txBody>
                  <a:tcPr marL="4763" marR="4763" marT="4763" marB="0" anchor="ctr"/>
                </a:tc>
                <a:tc>
                  <a:txBody>
                    <a:bodyPr/>
                    <a:lstStyle/>
                    <a:p>
                      <a:pPr algn="ctr" fontAlgn="ctr"/>
                      <a:r>
                        <a:rPr lang="en-US" sz="1400" u="none" strike="noStrike">
                          <a:effectLst/>
                        </a:rPr>
                        <a:t>91.89%</a:t>
                      </a:r>
                      <a:endParaRPr lang="en-US" sz="1400" b="0" i="0" u="none" strike="noStrike">
                        <a:solidFill>
                          <a:srgbClr val="000000"/>
                        </a:solidFill>
                        <a:effectLst/>
                        <a:latin typeface="Arial" panose="020B0604020202020204" pitchFamily="34" charset="0"/>
                      </a:endParaRPr>
                    </a:p>
                  </a:txBody>
                  <a:tcPr marL="4763" marR="4763" marT="4763" marB="0" anchor="ctr"/>
                </a:tc>
                <a:extLst>
                  <a:ext uri="{0D108BD9-81ED-4DB2-BD59-A6C34878D82A}">
                    <a16:rowId xmlns:a16="http://schemas.microsoft.com/office/drawing/2014/main" val="3555459203"/>
                  </a:ext>
                </a:extLst>
              </a:tr>
              <a:tr h="288231">
                <a:tc>
                  <a:txBody>
                    <a:bodyPr/>
                    <a:lstStyle/>
                    <a:p>
                      <a:pPr algn="ctr" fontAlgn="ctr"/>
                      <a:r>
                        <a:rPr lang="en-US" sz="1400" u="none" strike="noStrike">
                          <a:effectLst/>
                        </a:rPr>
                        <a:t>ILLINOIS BLUE SHIELD</a:t>
                      </a:r>
                      <a:endParaRPr lang="en-US" sz="1400" b="0" i="0" u="none" strike="noStrike">
                        <a:solidFill>
                          <a:srgbClr val="000000"/>
                        </a:solidFill>
                        <a:effectLst/>
                        <a:latin typeface="Arial" panose="020B0604020202020204" pitchFamily="34" charset="0"/>
                      </a:endParaRPr>
                    </a:p>
                  </a:txBody>
                  <a:tcPr marL="4763" marR="4763" marT="4763" marB="0" anchor="ctr"/>
                </a:tc>
                <a:tc>
                  <a:txBody>
                    <a:bodyPr/>
                    <a:lstStyle/>
                    <a:p>
                      <a:pPr algn="ctr" fontAlgn="ctr"/>
                      <a:r>
                        <a:rPr lang="en-US" sz="1400" u="none" strike="noStrike">
                          <a:effectLst/>
                        </a:rPr>
                        <a:t>1,185</a:t>
                      </a:r>
                      <a:endParaRPr lang="en-US" sz="1400" b="0" i="0" u="none" strike="noStrike">
                        <a:solidFill>
                          <a:srgbClr val="000000"/>
                        </a:solidFill>
                        <a:effectLst/>
                        <a:latin typeface="Arial" panose="020B0604020202020204" pitchFamily="34" charset="0"/>
                      </a:endParaRPr>
                    </a:p>
                  </a:txBody>
                  <a:tcPr marL="4763" marR="4763" marT="4763" marB="0" anchor="ctr"/>
                </a:tc>
                <a:tc>
                  <a:txBody>
                    <a:bodyPr/>
                    <a:lstStyle/>
                    <a:p>
                      <a:pPr algn="ctr" fontAlgn="ctr"/>
                      <a:r>
                        <a:rPr lang="en-US" sz="1400" u="none" strike="noStrike">
                          <a:effectLst/>
                        </a:rPr>
                        <a:t>5,590</a:t>
                      </a:r>
                      <a:endParaRPr lang="en-US" sz="1400" b="0" i="0" u="none" strike="noStrike">
                        <a:solidFill>
                          <a:srgbClr val="000000"/>
                        </a:solidFill>
                        <a:effectLst/>
                        <a:latin typeface="Arial" panose="020B0604020202020204" pitchFamily="34" charset="0"/>
                      </a:endParaRPr>
                    </a:p>
                  </a:txBody>
                  <a:tcPr marL="4763" marR="4763" marT="4763" marB="0" anchor="ctr"/>
                </a:tc>
                <a:tc>
                  <a:txBody>
                    <a:bodyPr/>
                    <a:lstStyle/>
                    <a:p>
                      <a:pPr algn="ctr" fontAlgn="ctr"/>
                      <a:r>
                        <a:rPr lang="en-US" sz="1400" u="none" strike="noStrike">
                          <a:effectLst/>
                        </a:rPr>
                        <a:t>86.06%</a:t>
                      </a:r>
                      <a:endParaRPr lang="en-US" sz="1400" b="0" i="0" u="none" strike="noStrike">
                        <a:solidFill>
                          <a:srgbClr val="000000"/>
                        </a:solidFill>
                        <a:effectLst/>
                        <a:latin typeface="Arial" panose="020B0604020202020204" pitchFamily="34" charset="0"/>
                      </a:endParaRPr>
                    </a:p>
                  </a:txBody>
                  <a:tcPr marL="4763" marR="4763" marT="4763" marB="0" anchor="ctr"/>
                </a:tc>
                <a:extLst>
                  <a:ext uri="{0D108BD9-81ED-4DB2-BD59-A6C34878D82A}">
                    <a16:rowId xmlns:a16="http://schemas.microsoft.com/office/drawing/2014/main" val="2446564096"/>
                  </a:ext>
                </a:extLst>
              </a:tr>
              <a:tr h="288231">
                <a:tc>
                  <a:txBody>
                    <a:bodyPr/>
                    <a:lstStyle/>
                    <a:p>
                      <a:pPr algn="ctr" fontAlgn="ctr"/>
                      <a:r>
                        <a:rPr lang="en-US" sz="1400" u="none" strike="noStrike">
                          <a:effectLst/>
                        </a:rPr>
                        <a:t>NEW YORK MEDICARE (UPSTATE)</a:t>
                      </a:r>
                      <a:endParaRPr lang="en-US" sz="1400" b="0" i="0" u="none" strike="noStrike">
                        <a:solidFill>
                          <a:srgbClr val="000000"/>
                        </a:solidFill>
                        <a:effectLst/>
                        <a:latin typeface="Arial" panose="020B0604020202020204" pitchFamily="34" charset="0"/>
                      </a:endParaRPr>
                    </a:p>
                  </a:txBody>
                  <a:tcPr marL="4763" marR="4763" marT="4763" marB="0" anchor="ctr"/>
                </a:tc>
                <a:tc>
                  <a:txBody>
                    <a:bodyPr/>
                    <a:lstStyle/>
                    <a:p>
                      <a:pPr algn="ctr" fontAlgn="ctr"/>
                      <a:r>
                        <a:rPr lang="en-US" sz="1400" u="none" strike="noStrike">
                          <a:effectLst/>
                        </a:rPr>
                        <a:t>1,230</a:t>
                      </a:r>
                      <a:endParaRPr lang="en-US" sz="1400" b="0" i="0" u="none" strike="noStrike">
                        <a:solidFill>
                          <a:srgbClr val="000000"/>
                        </a:solidFill>
                        <a:effectLst/>
                        <a:latin typeface="Arial" panose="020B0604020202020204" pitchFamily="34" charset="0"/>
                      </a:endParaRPr>
                    </a:p>
                  </a:txBody>
                  <a:tcPr marL="4763" marR="4763" marT="4763" marB="0" anchor="ctr"/>
                </a:tc>
                <a:tc>
                  <a:txBody>
                    <a:bodyPr/>
                    <a:lstStyle/>
                    <a:p>
                      <a:pPr algn="ctr" fontAlgn="ctr"/>
                      <a:r>
                        <a:rPr lang="en-US" sz="1400" u="none" strike="noStrike">
                          <a:effectLst/>
                        </a:rPr>
                        <a:t>5,249</a:t>
                      </a:r>
                      <a:endParaRPr lang="en-US" sz="1400" b="0" i="0" u="none" strike="noStrike">
                        <a:solidFill>
                          <a:srgbClr val="000000"/>
                        </a:solidFill>
                        <a:effectLst/>
                        <a:latin typeface="Arial" panose="020B0604020202020204" pitchFamily="34" charset="0"/>
                      </a:endParaRPr>
                    </a:p>
                  </a:txBody>
                  <a:tcPr marL="4763" marR="4763" marT="4763" marB="0" anchor="ctr"/>
                </a:tc>
                <a:tc>
                  <a:txBody>
                    <a:bodyPr/>
                    <a:lstStyle/>
                    <a:p>
                      <a:pPr algn="ctr" fontAlgn="ctr"/>
                      <a:r>
                        <a:rPr lang="en-US" sz="1400" u="none" strike="noStrike">
                          <a:effectLst/>
                        </a:rPr>
                        <a:t>92.03%</a:t>
                      </a:r>
                      <a:endParaRPr lang="en-US" sz="1400" b="0" i="0" u="none" strike="noStrike">
                        <a:solidFill>
                          <a:srgbClr val="000000"/>
                        </a:solidFill>
                        <a:effectLst/>
                        <a:latin typeface="Arial" panose="020B0604020202020204" pitchFamily="34" charset="0"/>
                      </a:endParaRPr>
                    </a:p>
                  </a:txBody>
                  <a:tcPr marL="4763" marR="4763" marT="4763" marB="0" anchor="ctr"/>
                </a:tc>
                <a:extLst>
                  <a:ext uri="{0D108BD9-81ED-4DB2-BD59-A6C34878D82A}">
                    <a16:rowId xmlns:a16="http://schemas.microsoft.com/office/drawing/2014/main" val="3713514462"/>
                  </a:ext>
                </a:extLst>
              </a:tr>
              <a:tr h="288231">
                <a:tc>
                  <a:txBody>
                    <a:bodyPr/>
                    <a:lstStyle/>
                    <a:p>
                      <a:pPr algn="ctr" fontAlgn="ctr"/>
                      <a:r>
                        <a:rPr lang="en-US" sz="1400" u="none" strike="noStrike">
                          <a:effectLst/>
                        </a:rPr>
                        <a:t>HORIZON BLUE SHIELD OF NEW JERSEY</a:t>
                      </a:r>
                      <a:endParaRPr lang="en-US" sz="1400" b="0" i="0" u="none" strike="noStrike">
                        <a:solidFill>
                          <a:srgbClr val="000000"/>
                        </a:solidFill>
                        <a:effectLst/>
                        <a:latin typeface="Arial" panose="020B0604020202020204" pitchFamily="34" charset="0"/>
                      </a:endParaRPr>
                    </a:p>
                  </a:txBody>
                  <a:tcPr marL="4763" marR="4763" marT="4763" marB="0" anchor="ctr"/>
                </a:tc>
                <a:tc>
                  <a:txBody>
                    <a:bodyPr/>
                    <a:lstStyle/>
                    <a:p>
                      <a:pPr algn="ctr" fontAlgn="ctr"/>
                      <a:r>
                        <a:rPr lang="en-US" sz="1400" u="none" strike="noStrike">
                          <a:effectLst/>
                        </a:rPr>
                        <a:t>1,971</a:t>
                      </a:r>
                      <a:endParaRPr lang="en-US" sz="1400" b="0" i="0" u="none" strike="noStrike">
                        <a:solidFill>
                          <a:srgbClr val="000000"/>
                        </a:solidFill>
                        <a:effectLst/>
                        <a:latin typeface="Arial" panose="020B0604020202020204" pitchFamily="34" charset="0"/>
                      </a:endParaRPr>
                    </a:p>
                  </a:txBody>
                  <a:tcPr marL="4763" marR="4763" marT="4763" marB="0" anchor="ctr"/>
                </a:tc>
                <a:tc>
                  <a:txBody>
                    <a:bodyPr/>
                    <a:lstStyle/>
                    <a:p>
                      <a:pPr algn="ctr" fontAlgn="ctr"/>
                      <a:r>
                        <a:rPr lang="en-US" sz="1400" u="none" strike="noStrike">
                          <a:effectLst/>
                        </a:rPr>
                        <a:t>7,474</a:t>
                      </a:r>
                      <a:endParaRPr lang="en-US" sz="1400" b="0" i="0" u="none" strike="noStrike">
                        <a:solidFill>
                          <a:srgbClr val="000000"/>
                        </a:solidFill>
                        <a:effectLst/>
                        <a:latin typeface="Arial" panose="020B0604020202020204" pitchFamily="34" charset="0"/>
                      </a:endParaRPr>
                    </a:p>
                  </a:txBody>
                  <a:tcPr marL="4763" marR="4763" marT="4763" marB="0" anchor="ctr"/>
                </a:tc>
                <a:tc>
                  <a:txBody>
                    <a:bodyPr/>
                    <a:lstStyle/>
                    <a:p>
                      <a:pPr algn="ctr" fontAlgn="ctr"/>
                      <a:r>
                        <a:rPr lang="en-US" sz="1400" u="none" strike="noStrike">
                          <a:effectLst/>
                        </a:rPr>
                        <a:t>87.29%</a:t>
                      </a:r>
                      <a:endParaRPr lang="en-US" sz="1400" b="0" i="0" u="none" strike="noStrike">
                        <a:solidFill>
                          <a:srgbClr val="000000"/>
                        </a:solidFill>
                        <a:effectLst/>
                        <a:latin typeface="Arial" panose="020B0604020202020204" pitchFamily="34" charset="0"/>
                      </a:endParaRPr>
                    </a:p>
                  </a:txBody>
                  <a:tcPr marL="4763" marR="4763" marT="4763" marB="0" anchor="ctr"/>
                </a:tc>
                <a:extLst>
                  <a:ext uri="{0D108BD9-81ED-4DB2-BD59-A6C34878D82A}">
                    <a16:rowId xmlns:a16="http://schemas.microsoft.com/office/drawing/2014/main" val="2329324863"/>
                  </a:ext>
                </a:extLst>
              </a:tr>
              <a:tr h="288231">
                <a:tc>
                  <a:txBody>
                    <a:bodyPr/>
                    <a:lstStyle/>
                    <a:p>
                      <a:pPr algn="ctr" fontAlgn="ctr"/>
                      <a:r>
                        <a:rPr lang="en-US" sz="1400" u="none" strike="noStrike">
                          <a:effectLst/>
                        </a:rPr>
                        <a:t>TEXAS MEDICARE</a:t>
                      </a:r>
                      <a:endParaRPr lang="en-US" sz="1400" b="0" i="0" u="none" strike="noStrike">
                        <a:solidFill>
                          <a:srgbClr val="000000"/>
                        </a:solidFill>
                        <a:effectLst/>
                        <a:latin typeface="Arial" panose="020B0604020202020204" pitchFamily="34" charset="0"/>
                      </a:endParaRPr>
                    </a:p>
                  </a:txBody>
                  <a:tcPr marL="4763" marR="4763" marT="4763" marB="0" anchor="ctr"/>
                </a:tc>
                <a:tc>
                  <a:txBody>
                    <a:bodyPr/>
                    <a:lstStyle/>
                    <a:p>
                      <a:pPr algn="ctr" fontAlgn="ctr"/>
                      <a:r>
                        <a:rPr lang="en-US" sz="1400" u="none" strike="noStrike">
                          <a:effectLst/>
                        </a:rPr>
                        <a:t>3,070</a:t>
                      </a:r>
                      <a:endParaRPr lang="en-US" sz="1400" b="0" i="0" u="none" strike="noStrike">
                        <a:solidFill>
                          <a:srgbClr val="000000"/>
                        </a:solidFill>
                        <a:effectLst/>
                        <a:latin typeface="Arial" panose="020B0604020202020204" pitchFamily="34" charset="0"/>
                      </a:endParaRPr>
                    </a:p>
                  </a:txBody>
                  <a:tcPr marL="4763" marR="4763" marT="4763" marB="0" anchor="ctr"/>
                </a:tc>
                <a:tc>
                  <a:txBody>
                    <a:bodyPr/>
                    <a:lstStyle/>
                    <a:p>
                      <a:pPr algn="ctr" fontAlgn="ctr"/>
                      <a:r>
                        <a:rPr lang="en-US" sz="1400" u="none" strike="noStrike">
                          <a:effectLst/>
                        </a:rPr>
                        <a:t>9,764</a:t>
                      </a:r>
                      <a:endParaRPr lang="en-US" sz="1400" b="0" i="0" u="none" strike="noStrike">
                        <a:solidFill>
                          <a:srgbClr val="000000"/>
                        </a:solidFill>
                        <a:effectLst/>
                        <a:latin typeface="Arial" panose="020B0604020202020204" pitchFamily="34" charset="0"/>
                      </a:endParaRPr>
                    </a:p>
                  </a:txBody>
                  <a:tcPr marL="4763" marR="4763" marT="4763" marB="0" anchor="ctr"/>
                </a:tc>
                <a:tc>
                  <a:txBody>
                    <a:bodyPr/>
                    <a:lstStyle/>
                    <a:p>
                      <a:pPr algn="ctr" fontAlgn="ctr"/>
                      <a:r>
                        <a:rPr lang="en-US" sz="1400" u="none" strike="noStrike">
                          <a:effectLst/>
                        </a:rPr>
                        <a:t>93.03%</a:t>
                      </a:r>
                      <a:endParaRPr lang="en-US" sz="1400" b="0" i="0" u="none" strike="noStrike">
                        <a:solidFill>
                          <a:srgbClr val="000000"/>
                        </a:solidFill>
                        <a:effectLst/>
                        <a:latin typeface="Arial" panose="020B0604020202020204" pitchFamily="34" charset="0"/>
                      </a:endParaRPr>
                    </a:p>
                  </a:txBody>
                  <a:tcPr marL="4763" marR="4763" marT="4763" marB="0" anchor="ctr"/>
                </a:tc>
                <a:extLst>
                  <a:ext uri="{0D108BD9-81ED-4DB2-BD59-A6C34878D82A}">
                    <a16:rowId xmlns:a16="http://schemas.microsoft.com/office/drawing/2014/main" val="1962790572"/>
                  </a:ext>
                </a:extLst>
              </a:tr>
              <a:tr h="288231">
                <a:tc>
                  <a:txBody>
                    <a:bodyPr/>
                    <a:lstStyle/>
                    <a:p>
                      <a:pPr algn="ctr" fontAlgn="ctr"/>
                      <a:r>
                        <a:rPr lang="en-US" sz="1400" u="none" strike="noStrike">
                          <a:effectLst/>
                        </a:rPr>
                        <a:t>ALABAMA BLUE SHIELD</a:t>
                      </a:r>
                      <a:endParaRPr lang="en-US" sz="1400" b="0" i="0" u="none" strike="noStrike">
                        <a:solidFill>
                          <a:srgbClr val="000000"/>
                        </a:solidFill>
                        <a:effectLst/>
                        <a:latin typeface="Arial" panose="020B0604020202020204" pitchFamily="34" charset="0"/>
                      </a:endParaRPr>
                    </a:p>
                  </a:txBody>
                  <a:tcPr marL="4763" marR="4763" marT="4763" marB="0" anchor="ctr"/>
                </a:tc>
                <a:tc>
                  <a:txBody>
                    <a:bodyPr/>
                    <a:lstStyle/>
                    <a:p>
                      <a:pPr algn="ctr" fontAlgn="ctr"/>
                      <a:r>
                        <a:rPr lang="en-US" sz="1400" u="none" strike="noStrike">
                          <a:effectLst/>
                        </a:rPr>
                        <a:t>5,210</a:t>
                      </a:r>
                      <a:endParaRPr lang="en-US" sz="1400" b="0" i="0" u="none" strike="noStrike">
                        <a:solidFill>
                          <a:srgbClr val="000000"/>
                        </a:solidFill>
                        <a:effectLst/>
                        <a:latin typeface="Arial" panose="020B0604020202020204" pitchFamily="34" charset="0"/>
                      </a:endParaRPr>
                    </a:p>
                  </a:txBody>
                  <a:tcPr marL="4763" marR="4763" marT="4763" marB="0" anchor="ctr"/>
                </a:tc>
                <a:tc>
                  <a:txBody>
                    <a:bodyPr/>
                    <a:lstStyle/>
                    <a:p>
                      <a:pPr algn="ctr" fontAlgn="ctr"/>
                      <a:r>
                        <a:rPr lang="en-US" sz="1400" u="none" strike="noStrike">
                          <a:effectLst/>
                        </a:rPr>
                        <a:t>20,213</a:t>
                      </a:r>
                      <a:endParaRPr lang="en-US" sz="1400" b="0" i="0" u="none" strike="noStrike">
                        <a:solidFill>
                          <a:srgbClr val="000000"/>
                        </a:solidFill>
                        <a:effectLst/>
                        <a:latin typeface="Arial" panose="020B0604020202020204" pitchFamily="34" charset="0"/>
                      </a:endParaRPr>
                    </a:p>
                  </a:txBody>
                  <a:tcPr marL="4763" marR="4763" marT="4763" marB="0" anchor="ctr"/>
                </a:tc>
                <a:tc>
                  <a:txBody>
                    <a:bodyPr/>
                    <a:lstStyle/>
                    <a:p>
                      <a:pPr algn="ctr" fontAlgn="ctr"/>
                      <a:r>
                        <a:rPr lang="en-US" sz="1400" u="none" strike="noStrike">
                          <a:effectLst/>
                        </a:rPr>
                        <a:t>90.73%</a:t>
                      </a:r>
                      <a:endParaRPr lang="en-US" sz="1400" b="0" i="0" u="none" strike="noStrike">
                        <a:solidFill>
                          <a:srgbClr val="000000"/>
                        </a:solidFill>
                        <a:effectLst/>
                        <a:latin typeface="Arial" panose="020B0604020202020204" pitchFamily="34" charset="0"/>
                      </a:endParaRPr>
                    </a:p>
                  </a:txBody>
                  <a:tcPr marL="4763" marR="4763" marT="4763" marB="0" anchor="ctr"/>
                </a:tc>
                <a:extLst>
                  <a:ext uri="{0D108BD9-81ED-4DB2-BD59-A6C34878D82A}">
                    <a16:rowId xmlns:a16="http://schemas.microsoft.com/office/drawing/2014/main" val="2443520864"/>
                  </a:ext>
                </a:extLst>
              </a:tr>
              <a:tr h="288231">
                <a:tc>
                  <a:txBody>
                    <a:bodyPr/>
                    <a:lstStyle/>
                    <a:p>
                      <a:pPr algn="ctr" fontAlgn="ctr"/>
                      <a:r>
                        <a:rPr lang="en-US" sz="1400" u="none" strike="noStrike">
                          <a:effectLst/>
                        </a:rPr>
                        <a:t>ARKANSAS MEDICARE</a:t>
                      </a:r>
                      <a:endParaRPr lang="en-US" sz="1400" b="0" i="0" u="none" strike="noStrike">
                        <a:solidFill>
                          <a:srgbClr val="000000"/>
                        </a:solidFill>
                        <a:effectLst/>
                        <a:latin typeface="Arial" panose="020B0604020202020204" pitchFamily="34" charset="0"/>
                      </a:endParaRPr>
                    </a:p>
                  </a:txBody>
                  <a:tcPr marL="4763" marR="4763" marT="4763" marB="0" anchor="ctr"/>
                </a:tc>
                <a:tc>
                  <a:txBody>
                    <a:bodyPr/>
                    <a:lstStyle/>
                    <a:p>
                      <a:pPr algn="ctr" fontAlgn="ctr"/>
                      <a:r>
                        <a:rPr lang="en-US" sz="1400" u="none" strike="noStrike">
                          <a:effectLst/>
                        </a:rPr>
                        <a:t>9,508</a:t>
                      </a:r>
                      <a:endParaRPr lang="en-US" sz="1400" b="0" i="0" u="none" strike="noStrike">
                        <a:solidFill>
                          <a:srgbClr val="000000"/>
                        </a:solidFill>
                        <a:effectLst/>
                        <a:latin typeface="Arial" panose="020B0604020202020204" pitchFamily="34" charset="0"/>
                      </a:endParaRPr>
                    </a:p>
                  </a:txBody>
                  <a:tcPr marL="4763" marR="4763" marT="4763" marB="0" anchor="ctr"/>
                </a:tc>
                <a:tc>
                  <a:txBody>
                    <a:bodyPr/>
                    <a:lstStyle/>
                    <a:p>
                      <a:pPr algn="ctr" fontAlgn="ctr"/>
                      <a:r>
                        <a:rPr lang="en-US" sz="1400" u="none" strike="noStrike">
                          <a:effectLst/>
                        </a:rPr>
                        <a:t>32,927</a:t>
                      </a:r>
                      <a:endParaRPr lang="en-US" sz="1400" b="0" i="0" u="none" strike="noStrike">
                        <a:solidFill>
                          <a:srgbClr val="000000"/>
                        </a:solidFill>
                        <a:effectLst/>
                        <a:latin typeface="Arial" panose="020B0604020202020204" pitchFamily="34" charset="0"/>
                      </a:endParaRPr>
                    </a:p>
                  </a:txBody>
                  <a:tcPr marL="4763" marR="4763" marT="4763" marB="0" anchor="ctr"/>
                </a:tc>
                <a:tc>
                  <a:txBody>
                    <a:bodyPr/>
                    <a:lstStyle/>
                    <a:p>
                      <a:pPr algn="ctr" fontAlgn="ctr"/>
                      <a:r>
                        <a:rPr lang="en-US" sz="1400" u="none" strike="noStrike" dirty="0">
                          <a:effectLst/>
                        </a:rPr>
                        <a:t>85.14%</a:t>
                      </a:r>
                      <a:endParaRPr lang="en-US" sz="1400" b="0" i="0" u="none" strike="noStrike" dirty="0">
                        <a:solidFill>
                          <a:srgbClr val="000000"/>
                        </a:solidFill>
                        <a:effectLst/>
                        <a:latin typeface="Arial" panose="020B0604020202020204" pitchFamily="34" charset="0"/>
                      </a:endParaRPr>
                    </a:p>
                  </a:txBody>
                  <a:tcPr marL="4763" marR="4763" marT="4763" marB="0" anchor="ctr"/>
                </a:tc>
                <a:extLst>
                  <a:ext uri="{0D108BD9-81ED-4DB2-BD59-A6C34878D82A}">
                    <a16:rowId xmlns:a16="http://schemas.microsoft.com/office/drawing/2014/main" val="4195202238"/>
                  </a:ext>
                </a:extLst>
              </a:tr>
            </a:tbl>
          </a:graphicData>
        </a:graphic>
      </p:graphicFrame>
    </p:spTree>
    <p:extLst>
      <p:ext uri="{BB962C8B-B14F-4D97-AF65-F5344CB8AC3E}">
        <p14:creationId xmlns:p14="http://schemas.microsoft.com/office/powerpoint/2010/main" val="3450024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B7BD7FCF-A254-4A97-A15C-319B676226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52FFAF72-6204-4676-9C6F-9A4CC4D918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5962785" cy="6858000"/>
          </a:xfrm>
          <a:custGeom>
            <a:avLst/>
            <a:gdLst>
              <a:gd name="connsiteX0" fmla="*/ 1044839 w 5962785"/>
              <a:gd name="connsiteY0" fmla="*/ 0 h 6858000"/>
              <a:gd name="connsiteX1" fmla="*/ 5962785 w 5962785"/>
              <a:gd name="connsiteY1" fmla="*/ 0 h 6858000"/>
              <a:gd name="connsiteX2" fmla="*/ 5962785 w 5962785"/>
              <a:gd name="connsiteY2" fmla="*/ 6858000 h 6858000"/>
              <a:gd name="connsiteX3" fmla="*/ 1469886 w 5962785"/>
              <a:gd name="connsiteY3" fmla="*/ 6858000 h 6858000"/>
              <a:gd name="connsiteX4" fmla="*/ 1416006 w 5962785"/>
              <a:gd name="connsiteY4" fmla="*/ 6823984 h 6858000"/>
              <a:gd name="connsiteX5" fmla="*/ 1232473 w 5962785"/>
              <a:gd name="connsiteY5" fmla="*/ 6733873 h 6858000"/>
              <a:gd name="connsiteX6" fmla="*/ 1075471 w 5962785"/>
              <a:gd name="connsiteY6" fmla="*/ 6503186 h 6858000"/>
              <a:gd name="connsiteX7" fmla="*/ 1020229 w 5962785"/>
              <a:gd name="connsiteY7" fmla="*/ 6438306 h 6858000"/>
              <a:gd name="connsiteX8" fmla="*/ 883579 w 5962785"/>
              <a:gd name="connsiteY8" fmla="*/ 6351798 h 6858000"/>
              <a:gd name="connsiteX9" fmla="*/ 645167 w 5962785"/>
              <a:gd name="connsiteY9" fmla="*/ 6167969 h 6858000"/>
              <a:gd name="connsiteX10" fmla="*/ 732391 w 5962785"/>
              <a:gd name="connsiteY10" fmla="*/ 6124716 h 6858000"/>
              <a:gd name="connsiteX11" fmla="*/ 985339 w 5962785"/>
              <a:gd name="connsiteY11" fmla="*/ 6236455 h 6858000"/>
              <a:gd name="connsiteX12" fmla="*/ 1168509 w 5962785"/>
              <a:gd name="connsiteY12" fmla="*/ 6265291 h 6858000"/>
              <a:gd name="connsiteX13" fmla="*/ 909746 w 5962785"/>
              <a:gd name="connsiteY13" fmla="*/ 6070649 h 6858000"/>
              <a:gd name="connsiteX14" fmla="*/ 659704 w 5962785"/>
              <a:gd name="connsiteY14" fmla="*/ 5818335 h 6858000"/>
              <a:gd name="connsiteX15" fmla="*/ 851597 w 5962785"/>
              <a:gd name="connsiteY15" fmla="*/ 5865193 h 6858000"/>
              <a:gd name="connsiteX16" fmla="*/ 860319 w 5962785"/>
              <a:gd name="connsiteY16" fmla="*/ 5832753 h 6858000"/>
              <a:gd name="connsiteX17" fmla="*/ 691686 w 5962785"/>
              <a:gd name="connsiteY17" fmla="*/ 5533581 h 6858000"/>
              <a:gd name="connsiteX18" fmla="*/ 610278 w 5962785"/>
              <a:gd name="connsiteY18" fmla="*/ 5411029 h 6858000"/>
              <a:gd name="connsiteX19" fmla="*/ 238123 w 5962785"/>
              <a:gd name="connsiteY19" fmla="*/ 5046976 h 6858000"/>
              <a:gd name="connsiteX20" fmla="*/ 592833 w 5962785"/>
              <a:gd name="connsiteY20" fmla="*/ 5209177 h 6858000"/>
              <a:gd name="connsiteX21" fmla="*/ 226494 w 5962785"/>
              <a:gd name="connsiteY21" fmla="*/ 4855939 h 6858000"/>
              <a:gd name="connsiteX22" fmla="*/ 49139 w 5962785"/>
              <a:gd name="connsiteY22" fmla="*/ 4726177 h 6858000"/>
              <a:gd name="connsiteX23" fmla="*/ 5527 w 5962785"/>
              <a:gd name="connsiteY23" fmla="*/ 4650483 h 6858000"/>
              <a:gd name="connsiteX24" fmla="*/ 84029 w 5962785"/>
              <a:gd name="connsiteY24" fmla="*/ 4632460 h 6858000"/>
              <a:gd name="connsiteX25" fmla="*/ 325347 w 5962785"/>
              <a:gd name="connsiteY25" fmla="*/ 4661296 h 6858000"/>
              <a:gd name="connsiteX26" fmla="*/ 25879 w 5962785"/>
              <a:gd name="connsiteY26" fmla="*/ 4423401 h 6858000"/>
              <a:gd name="connsiteX27" fmla="*/ 249753 w 5962785"/>
              <a:gd name="connsiteY27" fmla="*/ 4459446 h 6858000"/>
              <a:gd name="connsiteX28" fmla="*/ 313718 w 5962785"/>
              <a:gd name="connsiteY28" fmla="*/ 4365729 h 6858000"/>
              <a:gd name="connsiteX29" fmla="*/ 418386 w 5962785"/>
              <a:gd name="connsiteY29" fmla="*/ 4214341 h 6858000"/>
              <a:gd name="connsiteX30" fmla="*/ 491072 w 5962785"/>
              <a:gd name="connsiteY30" fmla="*/ 4131438 h 6858000"/>
              <a:gd name="connsiteX31" fmla="*/ 520147 w 5962785"/>
              <a:gd name="connsiteY31" fmla="*/ 3864706 h 6858000"/>
              <a:gd name="connsiteX32" fmla="*/ 459090 w 5962785"/>
              <a:gd name="connsiteY32" fmla="*/ 3572743 h 6858000"/>
              <a:gd name="connsiteX33" fmla="*/ 290458 w 5962785"/>
              <a:gd name="connsiteY33" fmla="*/ 3424959 h 6858000"/>
              <a:gd name="connsiteX34" fmla="*/ 339884 w 5962785"/>
              <a:gd name="connsiteY34" fmla="*/ 3259153 h 6858000"/>
              <a:gd name="connsiteX35" fmla="*/ 697501 w 5962785"/>
              <a:gd name="connsiteY35" fmla="*/ 3360078 h 6858000"/>
              <a:gd name="connsiteX36" fmla="*/ 165437 w 5962785"/>
              <a:gd name="connsiteY36" fmla="*/ 2967190 h 6858000"/>
              <a:gd name="connsiteX37" fmla="*/ 255568 w 5962785"/>
              <a:gd name="connsiteY37" fmla="*/ 2949167 h 6858000"/>
              <a:gd name="connsiteX38" fmla="*/ 578296 w 5962785"/>
              <a:gd name="connsiteY38" fmla="*/ 2725691 h 6858000"/>
              <a:gd name="connsiteX39" fmla="*/ 595740 w 5962785"/>
              <a:gd name="connsiteY39" fmla="*/ 2714876 h 6858000"/>
              <a:gd name="connsiteX40" fmla="*/ 650982 w 5962785"/>
              <a:gd name="connsiteY40" fmla="*/ 2574301 h 6858000"/>
              <a:gd name="connsiteX41" fmla="*/ 825429 w 5962785"/>
              <a:gd name="connsiteY41" fmla="*/ 2552674 h 6858000"/>
              <a:gd name="connsiteX42" fmla="*/ 970802 w 5962785"/>
              <a:gd name="connsiteY42" fmla="*/ 2585115 h 6858000"/>
              <a:gd name="connsiteX43" fmla="*/ 1127805 w 5962785"/>
              <a:gd name="connsiteY43" fmla="*/ 2545465 h 6858000"/>
              <a:gd name="connsiteX44" fmla="*/ 1267362 w 5962785"/>
              <a:gd name="connsiteY44" fmla="*/ 2563488 h 6858000"/>
              <a:gd name="connsiteX45" fmla="*/ 1386568 w 5962785"/>
              <a:gd name="connsiteY45" fmla="*/ 2538257 h 6858000"/>
              <a:gd name="connsiteX46" fmla="*/ 1270270 w 5962785"/>
              <a:gd name="connsiteY46" fmla="*/ 2419309 h 6858000"/>
              <a:gd name="connsiteX47" fmla="*/ 1107453 w 5962785"/>
              <a:gd name="connsiteY47" fmla="*/ 2419309 h 6858000"/>
              <a:gd name="connsiteX48" fmla="*/ 991154 w 5962785"/>
              <a:gd name="connsiteY48" fmla="*/ 2343615 h 6858000"/>
              <a:gd name="connsiteX49" fmla="*/ 880671 w 5962785"/>
              <a:gd name="connsiteY49" fmla="*/ 2206645 h 6858000"/>
              <a:gd name="connsiteX50" fmla="*/ 491072 w 5962785"/>
              <a:gd name="connsiteY50" fmla="*/ 1986771 h 6858000"/>
              <a:gd name="connsiteX51" fmla="*/ 421293 w 5962785"/>
              <a:gd name="connsiteY51" fmla="*/ 1903868 h 6858000"/>
              <a:gd name="connsiteX52" fmla="*/ 1531941 w 5962785"/>
              <a:gd name="connsiteY52" fmla="*/ 2224667 h 6858000"/>
              <a:gd name="connsiteX53" fmla="*/ 1188861 w 5962785"/>
              <a:gd name="connsiteY53" fmla="*/ 2091301 h 6858000"/>
              <a:gd name="connsiteX54" fmla="*/ 1421458 w 5962785"/>
              <a:gd name="connsiteY54" fmla="*/ 2116532 h 6858000"/>
              <a:gd name="connsiteX55" fmla="*/ 1549386 w 5962785"/>
              <a:gd name="connsiteY55" fmla="*/ 2026420 h 6858000"/>
              <a:gd name="connsiteX56" fmla="*/ 1549386 w 5962785"/>
              <a:gd name="connsiteY56" fmla="*/ 1997584 h 6858000"/>
              <a:gd name="connsiteX57" fmla="*/ 1453440 w 5962785"/>
              <a:gd name="connsiteY57" fmla="*/ 1914682 h 6858000"/>
              <a:gd name="connsiteX58" fmla="*/ 1398198 w 5962785"/>
              <a:gd name="connsiteY58" fmla="*/ 1860614 h 6858000"/>
              <a:gd name="connsiteX59" fmla="*/ 1247011 w 5962785"/>
              <a:gd name="connsiteY59" fmla="*/ 1665972 h 6858000"/>
              <a:gd name="connsiteX60" fmla="*/ 1354586 w 5962785"/>
              <a:gd name="connsiteY60" fmla="*/ 1644345 h 6858000"/>
              <a:gd name="connsiteX61" fmla="*/ 1395290 w 5962785"/>
              <a:gd name="connsiteY61" fmla="*/ 1604696 h 6858000"/>
              <a:gd name="connsiteX62" fmla="*/ 1366216 w 5962785"/>
              <a:gd name="connsiteY62" fmla="*/ 1547025 h 6858000"/>
              <a:gd name="connsiteX63" fmla="*/ 1031858 w 5962785"/>
              <a:gd name="connsiteY63" fmla="*/ 1370405 h 6858000"/>
              <a:gd name="connsiteX64" fmla="*/ 1005692 w 5962785"/>
              <a:gd name="connsiteY64" fmla="*/ 1233435 h 6858000"/>
              <a:gd name="connsiteX65" fmla="*/ 1069655 w 5962785"/>
              <a:gd name="connsiteY65" fmla="*/ 1211808 h 6858000"/>
              <a:gd name="connsiteX66" fmla="*/ 1142342 w 5962785"/>
              <a:gd name="connsiteY66" fmla="*/ 1222621 h 6858000"/>
              <a:gd name="connsiteX67" fmla="*/ 1084193 w 5962785"/>
              <a:gd name="connsiteY67" fmla="*/ 1114487 h 6858000"/>
              <a:gd name="connsiteX68" fmla="*/ 848689 w 5962785"/>
              <a:gd name="connsiteY68" fmla="*/ 1006353 h 6858000"/>
              <a:gd name="connsiteX69" fmla="*/ 805077 w 5962785"/>
              <a:gd name="connsiteY69" fmla="*/ 948681 h 6858000"/>
              <a:gd name="connsiteX70" fmla="*/ 863226 w 5962785"/>
              <a:gd name="connsiteY70" fmla="*/ 919844 h 6858000"/>
              <a:gd name="connsiteX71" fmla="*/ 906838 w 5962785"/>
              <a:gd name="connsiteY71" fmla="*/ 909031 h 6858000"/>
              <a:gd name="connsiteX72" fmla="*/ 5527 w 5962785"/>
              <a:gd name="connsiteY72" fmla="*/ 458471 h 6858000"/>
              <a:gd name="connsiteX73" fmla="*/ 209049 w 5962785"/>
              <a:gd name="connsiteY73" fmla="*/ 454867 h 6858000"/>
              <a:gd name="connsiteX74" fmla="*/ 409664 w 5962785"/>
              <a:gd name="connsiteY74" fmla="*/ 526956 h 6858000"/>
              <a:gd name="connsiteX75" fmla="*/ 621908 w 5962785"/>
              <a:gd name="connsiteY75" fmla="*/ 516143 h 6858000"/>
              <a:gd name="connsiteX76" fmla="*/ 822522 w 5962785"/>
              <a:gd name="connsiteY76" fmla="*/ 552188 h 6858000"/>
              <a:gd name="connsiteX77" fmla="*/ 996969 w 5962785"/>
              <a:gd name="connsiteY77" fmla="*/ 552188 h 6858000"/>
              <a:gd name="connsiteX78" fmla="*/ 834151 w 5962785"/>
              <a:gd name="connsiteY78" fmla="*/ 498120 h 6858000"/>
              <a:gd name="connsiteX79" fmla="*/ 773095 w 5962785"/>
              <a:gd name="connsiteY79" fmla="*/ 408008 h 6858000"/>
              <a:gd name="connsiteX80" fmla="*/ 793447 w 5962785"/>
              <a:gd name="connsiteY80" fmla="*/ 325106 h 6858000"/>
              <a:gd name="connsiteX81" fmla="*/ 860319 w 5962785"/>
              <a:gd name="connsiteY81" fmla="*/ 350336 h 6858000"/>
              <a:gd name="connsiteX82" fmla="*/ 938820 w 5962785"/>
              <a:gd name="connsiteY82" fmla="*/ 444054 h 6858000"/>
              <a:gd name="connsiteX83" fmla="*/ 956265 w 5962785"/>
              <a:gd name="connsiteY83" fmla="*/ 386381 h 6858000"/>
              <a:gd name="connsiteX84" fmla="*/ 1002784 w 5962785"/>
              <a:gd name="connsiteY84" fmla="*/ 343127 h 6858000"/>
              <a:gd name="connsiteX85" fmla="*/ 1270270 w 5962785"/>
              <a:gd name="connsiteY85" fmla="*/ 364755 h 6858000"/>
              <a:gd name="connsiteX86" fmla="*/ 1092915 w 5962785"/>
              <a:gd name="connsiteY86" fmla="*/ 180926 h 6858000"/>
              <a:gd name="connsiteX87" fmla="*/ 979525 w 5962785"/>
              <a:gd name="connsiteY87" fmla="*/ 152090 h 6858000"/>
              <a:gd name="connsiteX88" fmla="*/ 953358 w 5962785"/>
              <a:gd name="connsiteY88" fmla="*/ 76396 h 6858000"/>
              <a:gd name="connsiteX89" fmla="*/ 1005692 w 5962785"/>
              <a:gd name="connsiteY89" fmla="*/ 58373 h 6858000"/>
              <a:gd name="connsiteX90" fmla="*/ 1267362 w 5962785"/>
              <a:gd name="connsiteY90" fmla="*/ 123254 h 6858000"/>
              <a:gd name="connsiteX91" fmla="*/ 1310975 w 5962785"/>
              <a:gd name="connsiteY91" fmla="*/ 98023 h 6858000"/>
              <a:gd name="connsiteX92" fmla="*/ 1159787 w 5962785"/>
              <a:gd name="connsiteY92" fmla="*/ 4350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sp>
        <p:nvSpPr>
          <p:cNvPr id="2" name="Title 1"/>
          <p:cNvSpPr>
            <a:spLocks noGrp="1"/>
          </p:cNvSpPr>
          <p:nvPr>
            <p:ph type="title"/>
          </p:nvPr>
        </p:nvSpPr>
        <p:spPr>
          <a:xfrm>
            <a:off x="643468" y="643467"/>
            <a:ext cx="4620584" cy="4567137"/>
          </a:xfrm>
        </p:spPr>
        <p:txBody>
          <a:bodyPr vert="horz" lIns="91440" tIns="45720" rIns="91440" bIns="45720" rtlCol="0" anchor="b">
            <a:normAutofit/>
          </a:bodyPr>
          <a:lstStyle/>
          <a:p>
            <a:r>
              <a:rPr lang="en-US" kern="1200" dirty="0">
                <a:solidFill>
                  <a:schemeClr val="tx1"/>
                </a:solidFill>
                <a:latin typeface="+mj-lt"/>
                <a:ea typeface="+mj-ea"/>
                <a:cs typeface="+mj-cs"/>
              </a:rPr>
              <a:t>Clean Claims %: Top 20 New Jersey Payers by Volume</a:t>
            </a:r>
            <a:br>
              <a:rPr lang="en-US" kern="1200" dirty="0">
                <a:solidFill>
                  <a:schemeClr val="tx1"/>
                </a:solidFill>
                <a:latin typeface="+mj-lt"/>
                <a:ea typeface="+mj-ea"/>
                <a:cs typeface="+mj-cs"/>
              </a:rPr>
            </a:br>
            <a:r>
              <a:rPr lang="en-US" kern="1200" dirty="0">
                <a:solidFill>
                  <a:schemeClr val="tx1"/>
                </a:solidFill>
                <a:latin typeface="+mj-lt"/>
                <a:ea typeface="+mj-ea"/>
                <a:cs typeface="+mj-cs"/>
              </a:rPr>
              <a:t>Oct 24-Feb 25</a:t>
            </a:r>
            <a:br>
              <a:rPr lang="en-US" kern="1200" dirty="0">
                <a:solidFill>
                  <a:schemeClr val="tx1"/>
                </a:solidFill>
                <a:latin typeface="+mj-lt"/>
                <a:ea typeface="+mj-ea"/>
                <a:cs typeface="+mj-cs"/>
              </a:rPr>
            </a:br>
            <a:br>
              <a:rPr lang="en-US" kern="1200" dirty="0">
                <a:solidFill>
                  <a:schemeClr val="tx1"/>
                </a:solidFill>
                <a:latin typeface="+mj-lt"/>
                <a:ea typeface="+mj-ea"/>
                <a:cs typeface="+mj-cs"/>
              </a:rPr>
            </a:br>
            <a:endParaRPr lang="en-US" kern="1200" dirty="0">
              <a:solidFill>
                <a:schemeClr val="tx1"/>
              </a:solidFill>
              <a:latin typeface="+mj-lt"/>
              <a:ea typeface="+mj-ea"/>
              <a:cs typeface="+mj-cs"/>
            </a:endParaRPr>
          </a:p>
        </p:txBody>
      </p:sp>
      <p:graphicFrame>
        <p:nvGraphicFramePr>
          <p:cNvPr id="4" name="Table 3">
            <a:extLst>
              <a:ext uri="{FF2B5EF4-FFF2-40B4-BE49-F238E27FC236}">
                <a16:creationId xmlns:a16="http://schemas.microsoft.com/office/drawing/2014/main" id="{3F21BE67-E56E-FAA0-55A0-487B306E5F1F}"/>
              </a:ext>
            </a:extLst>
          </p:cNvPr>
          <p:cNvGraphicFramePr>
            <a:graphicFrameLocks noGrp="1"/>
          </p:cNvGraphicFramePr>
          <p:nvPr>
            <p:extLst>
              <p:ext uri="{D42A27DB-BD31-4B8C-83A1-F6EECF244321}">
                <p14:modId xmlns:p14="http://schemas.microsoft.com/office/powerpoint/2010/main" val="1973152530"/>
              </p:ext>
            </p:extLst>
          </p:nvPr>
        </p:nvGraphicFramePr>
        <p:xfrm>
          <a:off x="5585748" y="376518"/>
          <a:ext cx="5962785" cy="6113931"/>
        </p:xfrm>
        <a:graphic>
          <a:graphicData uri="http://schemas.openxmlformats.org/drawingml/2006/table">
            <a:tbl>
              <a:tblPr>
                <a:tableStyleId>{5C22544A-7EE6-4342-B048-85BDC9FD1C3A}</a:tableStyleId>
              </a:tblPr>
              <a:tblGrid>
                <a:gridCol w="4243601">
                  <a:extLst>
                    <a:ext uri="{9D8B030D-6E8A-4147-A177-3AD203B41FA5}">
                      <a16:colId xmlns:a16="http://schemas.microsoft.com/office/drawing/2014/main" val="1881966704"/>
                    </a:ext>
                  </a:extLst>
                </a:gridCol>
                <a:gridCol w="1719184">
                  <a:extLst>
                    <a:ext uri="{9D8B030D-6E8A-4147-A177-3AD203B41FA5}">
                      <a16:colId xmlns:a16="http://schemas.microsoft.com/office/drawing/2014/main" val="1040628106"/>
                    </a:ext>
                  </a:extLst>
                </a:gridCol>
              </a:tblGrid>
              <a:tr h="480781">
                <a:tc>
                  <a:txBody>
                    <a:bodyPr/>
                    <a:lstStyle/>
                    <a:p>
                      <a:pPr algn="ctr" fontAlgn="ctr"/>
                      <a:r>
                        <a:rPr lang="en-US" sz="1400" u="none" strike="noStrike">
                          <a:effectLst/>
                        </a:rPr>
                        <a:t>Name</a:t>
                      </a:r>
                      <a:endParaRPr lang="en-US" sz="1400" b="1" i="0" u="none" strike="noStrike">
                        <a:solidFill>
                          <a:srgbClr val="000000"/>
                        </a:solidFill>
                        <a:effectLst/>
                        <a:latin typeface="Arial" panose="020B0604020202020204" pitchFamily="34" charset="0"/>
                      </a:endParaRPr>
                    </a:p>
                  </a:txBody>
                  <a:tcPr marL="5343" marR="5343" marT="5343" marB="0" anchor="ctr"/>
                </a:tc>
                <a:tc>
                  <a:txBody>
                    <a:bodyPr/>
                    <a:lstStyle/>
                    <a:p>
                      <a:pPr algn="ctr" fontAlgn="ctr"/>
                      <a:r>
                        <a:rPr lang="en-US" sz="1400" u="none" strike="noStrike">
                          <a:effectLst/>
                        </a:rPr>
                        <a:t>Product Clean Claim %</a:t>
                      </a:r>
                      <a:endParaRPr lang="en-US" sz="1400" b="1" i="0" u="none" strike="noStrike">
                        <a:solidFill>
                          <a:srgbClr val="000000"/>
                        </a:solidFill>
                        <a:effectLst/>
                        <a:latin typeface="Arial" panose="020B0604020202020204" pitchFamily="34" charset="0"/>
                      </a:endParaRPr>
                    </a:p>
                  </a:txBody>
                  <a:tcPr marL="5343" marR="5343" marT="5343" marB="0" anchor="ctr"/>
                </a:tc>
                <a:extLst>
                  <a:ext uri="{0D108BD9-81ED-4DB2-BD59-A6C34878D82A}">
                    <a16:rowId xmlns:a16="http://schemas.microsoft.com/office/drawing/2014/main" val="2492724508"/>
                  </a:ext>
                </a:extLst>
              </a:tr>
              <a:tr h="269101">
                <a:tc>
                  <a:txBody>
                    <a:bodyPr/>
                    <a:lstStyle/>
                    <a:p>
                      <a:pPr algn="ctr" fontAlgn="ctr"/>
                      <a:r>
                        <a:rPr lang="en-US" sz="1400" u="none" strike="noStrike" dirty="0">
                          <a:effectLst/>
                        </a:rPr>
                        <a:t>Grand Total</a:t>
                      </a:r>
                      <a:endParaRPr lang="en-US" sz="1400" b="0" i="0" u="none" strike="noStrike" dirty="0">
                        <a:solidFill>
                          <a:srgbClr val="000000"/>
                        </a:solidFill>
                        <a:effectLst/>
                        <a:latin typeface="Arial" panose="020B0604020202020204" pitchFamily="34" charset="0"/>
                      </a:endParaRPr>
                    </a:p>
                  </a:txBody>
                  <a:tcPr marL="5343" marR="5343" marT="5343" marB="0" anchor="ctr"/>
                </a:tc>
                <a:tc>
                  <a:txBody>
                    <a:bodyPr/>
                    <a:lstStyle/>
                    <a:p>
                      <a:pPr algn="ctr" fontAlgn="ctr"/>
                      <a:r>
                        <a:rPr lang="en-US" sz="1400" u="none" strike="noStrike">
                          <a:effectLst/>
                        </a:rPr>
                        <a:t>82.52%</a:t>
                      </a:r>
                      <a:endParaRPr lang="en-US" sz="1400" b="0" i="0" u="none" strike="noStrike">
                        <a:solidFill>
                          <a:srgbClr val="000000"/>
                        </a:solidFill>
                        <a:effectLst/>
                        <a:latin typeface="Arial" panose="020B0604020202020204" pitchFamily="34" charset="0"/>
                      </a:endParaRPr>
                    </a:p>
                  </a:txBody>
                  <a:tcPr marL="5343" marR="5343" marT="5343" marB="0" anchor="ctr"/>
                </a:tc>
                <a:extLst>
                  <a:ext uri="{0D108BD9-81ED-4DB2-BD59-A6C34878D82A}">
                    <a16:rowId xmlns:a16="http://schemas.microsoft.com/office/drawing/2014/main" val="249647017"/>
                  </a:ext>
                </a:extLst>
              </a:tr>
              <a:tr h="269101">
                <a:tc>
                  <a:txBody>
                    <a:bodyPr/>
                    <a:lstStyle/>
                    <a:p>
                      <a:pPr algn="ctr" fontAlgn="ctr"/>
                      <a:r>
                        <a:rPr lang="en-US" sz="1400" u="none" strike="noStrike" dirty="0">
                          <a:effectLst/>
                        </a:rPr>
                        <a:t>UNITED HEALTHCARE</a:t>
                      </a:r>
                      <a:endParaRPr lang="en-US" sz="1400" b="0" i="0" u="none" strike="noStrike" dirty="0">
                        <a:solidFill>
                          <a:srgbClr val="000000"/>
                        </a:solidFill>
                        <a:effectLst/>
                        <a:latin typeface="Arial" panose="020B0604020202020204" pitchFamily="34" charset="0"/>
                      </a:endParaRPr>
                    </a:p>
                  </a:txBody>
                  <a:tcPr marL="5343" marR="5343" marT="5343" marB="0" anchor="ctr"/>
                </a:tc>
                <a:tc>
                  <a:txBody>
                    <a:bodyPr/>
                    <a:lstStyle/>
                    <a:p>
                      <a:pPr algn="ctr" fontAlgn="ctr"/>
                      <a:r>
                        <a:rPr lang="en-US" sz="1400" u="none" strike="noStrike">
                          <a:effectLst/>
                        </a:rPr>
                        <a:t>63.26%</a:t>
                      </a:r>
                      <a:endParaRPr lang="en-US" sz="1400" b="0" i="0" u="none" strike="noStrike">
                        <a:solidFill>
                          <a:srgbClr val="000000"/>
                        </a:solidFill>
                        <a:effectLst/>
                        <a:latin typeface="Arial" panose="020B0604020202020204" pitchFamily="34" charset="0"/>
                      </a:endParaRPr>
                    </a:p>
                  </a:txBody>
                  <a:tcPr marL="5343" marR="5343" marT="5343" marB="0" anchor="ctr"/>
                </a:tc>
                <a:extLst>
                  <a:ext uri="{0D108BD9-81ED-4DB2-BD59-A6C34878D82A}">
                    <a16:rowId xmlns:a16="http://schemas.microsoft.com/office/drawing/2014/main" val="3026917537"/>
                  </a:ext>
                </a:extLst>
              </a:tr>
              <a:tr h="269101">
                <a:tc>
                  <a:txBody>
                    <a:bodyPr/>
                    <a:lstStyle/>
                    <a:p>
                      <a:pPr algn="ctr" fontAlgn="ctr"/>
                      <a:r>
                        <a:rPr lang="en-US" sz="1400" u="none" strike="noStrike">
                          <a:effectLst/>
                        </a:rPr>
                        <a:t>AETNA</a:t>
                      </a:r>
                      <a:endParaRPr lang="en-US" sz="1400" b="0" i="0" u="none" strike="noStrike">
                        <a:solidFill>
                          <a:srgbClr val="000000"/>
                        </a:solidFill>
                        <a:effectLst/>
                        <a:latin typeface="Arial" panose="020B0604020202020204" pitchFamily="34" charset="0"/>
                      </a:endParaRPr>
                    </a:p>
                  </a:txBody>
                  <a:tcPr marL="5343" marR="5343" marT="5343" marB="0" anchor="ctr"/>
                </a:tc>
                <a:tc>
                  <a:txBody>
                    <a:bodyPr/>
                    <a:lstStyle/>
                    <a:p>
                      <a:pPr algn="ctr" fontAlgn="ctr"/>
                      <a:r>
                        <a:rPr lang="en-US" sz="1400" u="none" strike="noStrike">
                          <a:effectLst/>
                        </a:rPr>
                        <a:t>84.24%</a:t>
                      </a:r>
                      <a:endParaRPr lang="en-US" sz="1400" b="0" i="0" u="none" strike="noStrike">
                        <a:solidFill>
                          <a:srgbClr val="000000"/>
                        </a:solidFill>
                        <a:effectLst/>
                        <a:latin typeface="Arial" panose="020B0604020202020204" pitchFamily="34" charset="0"/>
                      </a:endParaRPr>
                    </a:p>
                  </a:txBody>
                  <a:tcPr marL="5343" marR="5343" marT="5343" marB="0" anchor="ctr"/>
                </a:tc>
                <a:extLst>
                  <a:ext uri="{0D108BD9-81ED-4DB2-BD59-A6C34878D82A}">
                    <a16:rowId xmlns:a16="http://schemas.microsoft.com/office/drawing/2014/main" val="1563565893"/>
                  </a:ext>
                </a:extLst>
              </a:tr>
              <a:tr h="269101">
                <a:tc>
                  <a:txBody>
                    <a:bodyPr/>
                    <a:lstStyle/>
                    <a:p>
                      <a:pPr algn="ctr" fontAlgn="ctr"/>
                      <a:r>
                        <a:rPr lang="en-US" sz="1400" u="none" strike="noStrike">
                          <a:effectLst/>
                        </a:rPr>
                        <a:t>NEW JERSEY MEDICARE</a:t>
                      </a:r>
                      <a:endParaRPr lang="en-US" sz="1400" b="0" i="0" u="none" strike="noStrike">
                        <a:solidFill>
                          <a:srgbClr val="000000"/>
                        </a:solidFill>
                        <a:effectLst/>
                        <a:latin typeface="Arial" panose="020B0604020202020204" pitchFamily="34" charset="0"/>
                      </a:endParaRPr>
                    </a:p>
                  </a:txBody>
                  <a:tcPr marL="5343" marR="5343" marT="5343" marB="0" anchor="ctr"/>
                </a:tc>
                <a:tc>
                  <a:txBody>
                    <a:bodyPr/>
                    <a:lstStyle/>
                    <a:p>
                      <a:pPr algn="ctr" fontAlgn="ctr"/>
                      <a:r>
                        <a:rPr lang="en-US" sz="1400" u="none" strike="noStrike">
                          <a:effectLst/>
                        </a:rPr>
                        <a:t>88.64%</a:t>
                      </a:r>
                      <a:endParaRPr lang="en-US" sz="1400" b="0" i="0" u="none" strike="noStrike">
                        <a:solidFill>
                          <a:srgbClr val="000000"/>
                        </a:solidFill>
                        <a:effectLst/>
                        <a:latin typeface="Arial" panose="020B0604020202020204" pitchFamily="34" charset="0"/>
                      </a:endParaRPr>
                    </a:p>
                  </a:txBody>
                  <a:tcPr marL="5343" marR="5343" marT="5343" marB="0" anchor="ctr"/>
                </a:tc>
                <a:extLst>
                  <a:ext uri="{0D108BD9-81ED-4DB2-BD59-A6C34878D82A}">
                    <a16:rowId xmlns:a16="http://schemas.microsoft.com/office/drawing/2014/main" val="3105828268"/>
                  </a:ext>
                </a:extLst>
              </a:tr>
              <a:tr h="269101">
                <a:tc>
                  <a:txBody>
                    <a:bodyPr/>
                    <a:lstStyle/>
                    <a:p>
                      <a:pPr algn="ctr" fontAlgn="ctr"/>
                      <a:r>
                        <a:rPr lang="en-US" sz="1400" u="none" strike="noStrike">
                          <a:effectLst/>
                        </a:rPr>
                        <a:t>CIGNA</a:t>
                      </a:r>
                      <a:endParaRPr lang="en-US" sz="1400" b="0" i="0" u="none" strike="noStrike">
                        <a:solidFill>
                          <a:srgbClr val="000000"/>
                        </a:solidFill>
                        <a:effectLst/>
                        <a:latin typeface="Arial" panose="020B0604020202020204" pitchFamily="34" charset="0"/>
                      </a:endParaRPr>
                    </a:p>
                  </a:txBody>
                  <a:tcPr marL="5343" marR="5343" marT="5343" marB="0" anchor="ctr"/>
                </a:tc>
                <a:tc>
                  <a:txBody>
                    <a:bodyPr/>
                    <a:lstStyle/>
                    <a:p>
                      <a:pPr algn="ctr" fontAlgn="ctr"/>
                      <a:r>
                        <a:rPr lang="en-US" sz="1400" u="none" strike="noStrike">
                          <a:effectLst/>
                        </a:rPr>
                        <a:t>80.35%</a:t>
                      </a:r>
                      <a:endParaRPr lang="en-US" sz="1400" b="0" i="0" u="none" strike="noStrike">
                        <a:solidFill>
                          <a:srgbClr val="000000"/>
                        </a:solidFill>
                        <a:effectLst/>
                        <a:latin typeface="Arial" panose="020B0604020202020204" pitchFamily="34" charset="0"/>
                      </a:endParaRPr>
                    </a:p>
                  </a:txBody>
                  <a:tcPr marL="5343" marR="5343" marT="5343" marB="0" anchor="ctr"/>
                </a:tc>
                <a:extLst>
                  <a:ext uri="{0D108BD9-81ED-4DB2-BD59-A6C34878D82A}">
                    <a16:rowId xmlns:a16="http://schemas.microsoft.com/office/drawing/2014/main" val="1016328546"/>
                  </a:ext>
                </a:extLst>
              </a:tr>
              <a:tr h="269101">
                <a:tc>
                  <a:txBody>
                    <a:bodyPr/>
                    <a:lstStyle/>
                    <a:p>
                      <a:pPr algn="ctr" fontAlgn="ctr"/>
                      <a:r>
                        <a:rPr lang="en-US" sz="1400" u="none" strike="noStrike">
                          <a:effectLst/>
                        </a:rPr>
                        <a:t>HORIZON BLUE SHIELD OF NEW JERSEY</a:t>
                      </a:r>
                      <a:endParaRPr lang="en-US" sz="1400" b="0" i="0" u="none" strike="noStrike">
                        <a:solidFill>
                          <a:srgbClr val="000000"/>
                        </a:solidFill>
                        <a:effectLst/>
                        <a:latin typeface="Arial" panose="020B0604020202020204" pitchFamily="34" charset="0"/>
                      </a:endParaRPr>
                    </a:p>
                  </a:txBody>
                  <a:tcPr marL="5343" marR="5343" marT="5343" marB="0" anchor="ctr"/>
                </a:tc>
                <a:tc>
                  <a:txBody>
                    <a:bodyPr/>
                    <a:lstStyle/>
                    <a:p>
                      <a:pPr algn="ctr" fontAlgn="ctr"/>
                      <a:r>
                        <a:rPr lang="en-US" sz="1400" u="none" strike="noStrike">
                          <a:effectLst/>
                        </a:rPr>
                        <a:t>86.92%</a:t>
                      </a:r>
                      <a:endParaRPr lang="en-US" sz="1400" b="0" i="0" u="none" strike="noStrike">
                        <a:solidFill>
                          <a:srgbClr val="000000"/>
                        </a:solidFill>
                        <a:effectLst/>
                        <a:latin typeface="Arial" panose="020B0604020202020204" pitchFamily="34" charset="0"/>
                      </a:endParaRPr>
                    </a:p>
                  </a:txBody>
                  <a:tcPr marL="5343" marR="5343" marT="5343" marB="0" anchor="ctr"/>
                </a:tc>
                <a:extLst>
                  <a:ext uri="{0D108BD9-81ED-4DB2-BD59-A6C34878D82A}">
                    <a16:rowId xmlns:a16="http://schemas.microsoft.com/office/drawing/2014/main" val="2229628133"/>
                  </a:ext>
                </a:extLst>
              </a:tr>
              <a:tr h="480781">
                <a:tc>
                  <a:txBody>
                    <a:bodyPr/>
                    <a:lstStyle/>
                    <a:p>
                      <a:pPr algn="ctr" fontAlgn="ctr"/>
                      <a:r>
                        <a:rPr lang="en-US" sz="1400" u="none" strike="noStrike">
                          <a:effectLst/>
                        </a:rPr>
                        <a:t>HARMONY HEALTH PLAN OF ILLINOIS, INDIANA, MISSOURI</a:t>
                      </a:r>
                      <a:endParaRPr lang="en-US" sz="1400" b="0" i="0" u="none" strike="noStrike">
                        <a:solidFill>
                          <a:srgbClr val="000000"/>
                        </a:solidFill>
                        <a:effectLst/>
                        <a:latin typeface="Arial" panose="020B0604020202020204" pitchFamily="34" charset="0"/>
                      </a:endParaRPr>
                    </a:p>
                  </a:txBody>
                  <a:tcPr marL="5343" marR="5343" marT="5343" marB="0" anchor="ctr"/>
                </a:tc>
                <a:tc>
                  <a:txBody>
                    <a:bodyPr/>
                    <a:lstStyle/>
                    <a:p>
                      <a:pPr algn="ctr" fontAlgn="ctr"/>
                      <a:r>
                        <a:rPr lang="en-US" sz="1400" u="none" strike="noStrike">
                          <a:effectLst/>
                        </a:rPr>
                        <a:t>54.46%</a:t>
                      </a:r>
                      <a:endParaRPr lang="en-US" sz="1400" b="0" i="0" u="none" strike="noStrike">
                        <a:solidFill>
                          <a:srgbClr val="000000"/>
                        </a:solidFill>
                        <a:effectLst/>
                        <a:latin typeface="Arial" panose="020B0604020202020204" pitchFamily="34" charset="0"/>
                      </a:endParaRPr>
                    </a:p>
                  </a:txBody>
                  <a:tcPr marL="5343" marR="5343" marT="5343" marB="0" anchor="ctr"/>
                </a:tc>
                <a:extLst>
                  <a:ext uri="{0D108BD9-81ED-4DB2-BD59-A6C34878D82A}">
                    <a16:rowId xmlns:a16="http://schemas.microsoft.com/office/drawing/2014/main" val="3426978236"/>
                  </a:ext>
                </a:extLst>
              </a:tr>
              <a:tr h="269101">
                <a:tc>
                  <a:txBody>
                    <a:bodyPr/>
                    <a:lstStyle/>
                    <a:p>
                      <a:pPr algn="ctr" fontAlgn="ctr"/>
                      <a:r>
                        <a:rPr lang="en-US" sz="1400" u="none" strike="noStrike">
                          <a:effectLst/>
                        </a:rPr>
                        <a:t>AMERIGROUP CORPORATION</a:t>
                      </a:r>
                      <a:endParaRPr lang="en-US" sz="1400" b="0" i="0" u="none" strike="noStrike">
                        <a:solidFill>
                          <a:srgbClr val="000000"/>
                        </a:solidFill>
                        <a:effectLst/>
                        <a:latin typeface="Arial" panose="020B0604020202020204" pitchFamily="34" charset="0"/>
                      </a:endParaRPr>
                    </a:p>
                  </a:txBody>
                  <a:tcPr marL="5343" marR="5343" marT="5343" marB="0" anchor="ctr"/>
                </a:tc>
                <a:tc>
                  <a:txBody>
                    <a:bodyPr/>
                    <a:lstStyle/>
                    <a:p>
                      <a:pPr algn="ctr" fontAlgn="ctr"/>
                      <a:r>
                        <a:rPr lang="en-US" sz="1400" u="none" strike="noStrike">
                          <a:effectLst/>
                        </a:rPr>
                        <a:t>28.16%</a:t>
                      </a:r>
                      <a:endParaRPr lang="en-US" sz="1400" b="0" i="0" u="none" strike="noStrike">
                        <a:solidFill>
                          <a:srgbClr val="000000"/>
                        </a:solidFill>
                        <a:effectLst/>
                        <a:latin typeface="Arial" panose="020B0604020202020204" pitchFamily="34" charset="0"/>
                      </a:endParaRPr>
                    </a:p>
                  </a:txBody>
                  <a:tcPr marL="5343" marR="5343" marT="5343" marB="0" anchor="ctr"/>
                </a:tc>
                <a:extLst>
                  <a:ext uri="{0D108BD9-81ED-4DB2-BD59-A6C34878D82A}">
                    <a16:rowId xmlns:a16="http://schemas.microsoft.com/office/drawing/2014/main" val="441889281"/>
                  </a:ext>
                </a:extLst>
              </a:tr>
              <a:tr h="269101">
                <a:tc>
                  <a:txBody>
                    <a:bodyPr/>
                    <a:lstStyle/>
                    <a:p>
                      <a:pPr algn="ctr" fontAlgn="ctr"/>
                      <a:r>
                        <a:rPr lang="en-US" sz="1400" u="none" strike="noStrike" dirty="0">
                          <a:effectLst/>
                        </a:rPr>
                        <a:t>INDEPENDENCE BLUE CROSS PERSONAL CHOICE</a:t>
                      </a:r>
                      <a:endParaRPr lang="en-US" sz="1400" b="0" i="0" u="none" strike="noStrike" dirty="0">
                        <a:solidFill>
                          <a:srgbClr val="000000"/>
                        </a:solidFill>
                        <a:effectLst/>
                        <a:latin typeface="Arial" panose="020B0604020202020204" pitchFamily="34" charset="0"/>
                      </a:endParaRPr>
                    </a:p>
                  </a:txBody>
                  <a:tcPr marL="5343" marR="5343" marT="5343" marB="0" anchor="ctr"/>
                </a:tc>
                <a:tc>
                  <a:txBody>
                    <a:bodyPr/>
                    <a:lstStyle/>
                    <a:p>
                      <a:pPr algn="ctr" fontAlgn="ctr"/>
                      <a:r>
                        <a:rPr lang="en-US" sz="1400" u="none" strike="noStrike">
                          <a:effectLst/>
                        </a:rPr>
                        <a:t>86.49%</a:t>
                      </a:r>
                      <a:endParaRPr lang="en-US" sz="1400" b="0" i="0" u="none" strike="noStrike">
                        <a:solidFill>
                          <a:srgbClr val="000000"/>
                        </a:solidFill>
                        <a:effectLst/>
                        <a:latin typeface="Arial" panose="020B0604020202020204" pitchFamily="34" charset="0"/>
                      </a:endParaRPr>
                    </a:p>
                  </a:txBody>
                  <a:tcPr marL="5343" marR="5343" marT="5343" marB="0" anchor="ctr"/>
                </a:tc>
                <a:extLst>
                  <a:ext uri="{0D108BD9-81ED-4DB2-BD59-A6C34878D82A}">
                    <a16:rowId xmlns:a16="http://schemas.microsoft.com/office/drawing/2014/main" val="4236500833"/>
                  </a:ext>
                </a:extLst>
              </a:tr>
              <a:tr h="269101">
                <a:tc>
                  <a:txBody>
                    <a:bodyPr/>
                    <a:lstStyle/>
                    <a:p>
                      <a:pPr algn="ctr" fontAlgn="ctr"/>
                      <a:r>
                        <a:rPr lang="en-US" sz="1400" u="none" strike="noStrike">
                          <a:effectLst/>
                        </a:rPr>
                        <a:t>RETIRED RAILROAD MEDICARE</a:t>
                      </a:r>
                      <a:endParaRPr lang="en-US" sz="1400" b="0" i="0" u="none" strike="noStrike">
                        <a:solidFill>
                          <a:srgbClr val="000000"/>
                        </a:solidFill>
                        <a:effectLst/>
                        <a:latin typeface="Arial" panose="020B0604020202020204" pitchFamily="34" charset="0"/>
                      </a:endParaRPr>
                    </a:p>
                  </a:txBody>
                  <a:tcPr marL="5343" marR="5343" marT="5343" marB="0" anchor="ctr"/>
                </a:tc>
                <a:tc>
                  <a:txBody>
                    <a:bodyPr/>
                    <a:lstStyle/>
                    <a:p>
                      <a:pPr algn="ctr" fontAlgn="ctr"/>
                      <a:r>
                        <a:rPr lang="en-US" sz="1400" u="none" strike="noStrike">
                          <a:effectLst/>
                        </a:rPr>
                        <a:t>84.52%</a:t>
                      </a:r>
                      <a:endParaRPr lang="en-US" sz="1400" b="0" i="0" u="none" strike="noStrike">
                        <a:solidFill>
                          <a:srgbClr val="000000"/>
                        </a:solidFill>
                        <a:effectLst/>
                        <a:latin typeface="Arial" panose="020B0604020202020204" pitchFamily="34" charset="0"/>
                      </a:endParaRPr>
                    </a:p>
                  </a:txBody>
                  <a:tcPr marL="5343" marR="5343" marT="5343" marB="0" anchor="ctr"/>
                </a:tc>
                <a:extLst>
                  <a:ext uri="{0D108BD9-81ED-4DB2-BD59-A6C34878D82A}">
                    <a16:rowId xmlns:a16="http://schemas.microsoft.com/office/drawing/2014/main" val="1715042571"/>
                  </a:ext>
                </a:extLst>
              </a:tr>
              <a:tr h="269101">
                <a:tc>
                  <a:txBody>
                    <a:bodyPr/>
                    <a:lstStyle/>
                    <a:p>
                      <a:pPr algn="ctr" fontAlgn="ctr"/>
                      <a:r>
                        <a:rPr lang="en-US" sz="1400" u="none" strike="noStrike">
                          <a:effectLst/>
                        </a:rPr>
                        <a:t>TRICARE - NORTH AND SOUTH REGION</a:t>
                      </a:r>
                      <a:endParaRPr lang="en-US" sz="1400" b="0" i="0" u="none" strike="noStrike">
                        <a:solidFill>
                          <a:srgbClr val="000000"/>
                        </a:solidFill>
                        <a:effectLst/>
                        <a:latin typeface="Arial" panose="020B0604020202020204" pitchFamily="34" charset="0"/>
                      </a:endParaRPr>
                    </a:p>
                  </a:txBody>
                  <a:tcPr marL="5343" marR="5343" marT="5343" marB="0" anchor="ctr"/>
                </a:tc>
                <a:tc>
                  <a:txBody>
                    <a:bodyPr/>
                    <a:lstStyle/>
                    <a:p>
                      <a:pPr algn="ctr" fontAlgn="ctr"/>
                      <a:r>
                        <a:rPr lang="en-US" sz="1400" u="none" strike="noStrike">
                          <a:effectLst/>
                        </a:rPr>
                        <a:t>91.67%</a:t>
                      </a:r>
                      <a:endParaRPr lang="en-US" sz="1400" b="0" i="0" u="none" strike="noStrike">
                        <a:solidFill>
                          <a:srgbClr val="000000"/>
                        </a:solidFill>
                        <a:effectLst/>
                        <a:latin typeface="Arial" panose="020B0604020202020204" pitchFamily="34" charset="0"/>
                      </a:endParaRPr>
                    </a:p>
                  </a:txBody>
                  <a:tcPr marL="5343" marR="5343" marT="5343" marB="0" anchor="ctr"/>
                </a:tc>
                <a:extLst>
                  <a:ext uri="{0D108BD9-81ED-4DB2-BD59-A6C34878D82A}">
                    <a16:rowId xmlns:a16="http://schemas.microsoft.com/office/drawing/2014/main" val="3059204694"/>
                  </a:ext>
                </a:extLst>
              </a:tr>
              <a:tr h="269101">
                <a:tc>
                  <a:txBody>
                    <a:bodyPr/>
                    <a:lstStyle/>
                    <a:p>
                      <a:pPr algn="ctr" fontAlgn="ctr"/>
                      <a:r>
                        <a:rPr lang="en-US" sz="1400" u="none" strike="noStrike">
                          <a:effectLst/>
                        </a:rPr>
                        <a:t>HORIZON NJ HEALTH</a:t>
                      </a:r>
                      <a:endParaRPr lang="en-US" sz="1400" b="0" i="0" u="none" strike="noStrike">
                        <a:solidFill>
                          <a:srgbClr val="000000"/>
                        </a:solidFill>
                        <a:effectLst/>
                        <a:latin typeface="Arial" panose="020B0604020202020204" pitchFamily="34" charset="0"/>
                      </a:endParaRPr>
                    </a:p>
                  </a:txBody>
                  <a:tcPr marL="5343" marR="5343" marT="5343" marB="0" anchor="ctr"/>
                </a:tc>
                <a:tc>
                  <a:txBody>
                    <a:bodyPr/>
                    <a:lstStyle/>
                    <a:p>
                      <a:pPr algn="ctr" fontAlgn="ctr"/>
                      <a:r>
                        <a:rPr lang="en-US" sz="1400" u="none" strike="noStrike">
                          <a:effectLst/>
                        </a:rPr>
                        <a:t>57.78%</a:t>
                      </a:r>
                      <a:endParaRPr lang="en-US" sz="1400" b="0" i="0" u="none" strike="noStrike">
                        <a:solidFill>
                          <a:srgbClr val="000000"/>
                        </a:solidFill>
                        <a:effectLst/>
                        <a:latin typeface="Arial" panose="020B0604020202020204" pitchFamily="34" charset="0"/>
                      </a:endParaRPr>
                    </a:p>
                  </a:txBody>
                  <a:tcPr marL="5343" marR="5343" marT="5343" marB="0" anchor="ctr"/>
                </a:tc>
                <a:extLst>
                  <a:ext uri="{0D108BD9-81ED-4DB2-BD59-A6C34878D82A}">
                    <a16:rowId xmlns:a16="http://schemas.microsoft.com/office/drawing/2014/main" val="3362106036"/>
                  </a:ext>
                </a:extLst>
              </a:tr>
              <a:tr h="269101">
                <a:tc>
                  <a:txBody>
                    <a:bodyPr/>
                    <a:lstStyle/>
                    <a:p>
                      <a:pPr algn="ctr" fontAlgn="ctr"/>
                      <a:r>
                        <a:rPr lang="en-US" sz="1400" u="none" strike="noStrike">
                          <a:effectLst/>
                        </a:rPr>
                        <a:t>COMMUNITY PREFERRED HEALTH PLAN</a:t>
                      </a:r>
                      <a:endParaRPr lang="en-US" sz="1400" b="0" i="0" u="none" strike="noStrike">
                        <a:solidFill>
                          <a:srgbClr val="000000"/>
                        </a:solidFill>
                        <a:effectLst/>
                        <a:latin typeface="Arial" panose="020B0604020202020204" pitchFamily="34" charset="0"/>
                      </a:endParaRPr>
                    </a:p>
                  </a:txBody>
                  <a:tcPr marL="5343" marR="5343" marT="5343" marB="0" anchor="ctr"/>
                </a:tc>
                <a:tc>
                  <a:txBody>
                    <a:bodyPr/>
                    <a:lstStyle/>
                    <a:p>
                      <a:pPr algn="ctr" fontAlgn="ctr"/>
                      <a:r>
                        <a:rPr lang="en-US" sz="1400" u="none" strike="noStrike">
                          <a:effectLst/>
                        </a:rPr>
                        <a:t>74.17%</a:t>
                      </a:r>
                      <a:endParaRPr lang="en-US" sz="1400" b="0" i="0" u="none" strike="noStrike">
                        <a:solidFill>
                          <a:srgbClr val="000000"/>
                        </a:solidFill>
                        <a:effectLst/>
                        <a:latin typeface="Arial" panose="020B0604020202020204" pitchFamily="34" charset="0"/>
                      </a:endParaRPr>
                    </a:p>
                  </a:txBody>
                  <a:tcPr marL="5343" marR="5343" marT="5343" marB="0" anchor="ctr"/>
                </a:tc>
                <a:extLst>
                  <a:ext uri="{0D108BD9-81ED-4DB2-BD59-A6C34878D82A}">
                    <a16:rowId xmlns:a16="http://schemas.microsoft.com/office/drawing/2014/main" val="538231282"/>
                  </a:ext>
                </a:extLst>
              </a:tr>
              <a:tr h="308551">
                <a:tc>
                  <a:txBody>
                    <a:bodyPr/>
                    <a:lstStyle/>
                    <a:p>
                      <a:pPr algn="ctr" fontAlgn="ctr"/>
                      <a:r>
                        <a:rPr lang="en-US" sz="1400" u="none" strike="noStrike">
                          <a:effectLst/>
                        </a:rPr>
                        <a:t>NEW YORK EMPIRE BLUE SHIELD</a:t>
                      </a:r>
                      <a:endParaRPr lang="en-US" sz="1400" b="0" i="0" u="none" strike="noStrike">
                        <a:solidFill>
                          <a:srgbClr val="000000"/>
                        </a:solidFill>
                        <a:effectLst/>
                        <a:latin typeface="Arial" panose="020B0604020202020204" pitchFamily="34" charset="0"/>
                      </a:endParaRPr>
                    </a:p>
                  </a:txBody>
                  <a:tcPr marL="5343" marR="5343" marT="5343" marB="0" anchor="ctr"/>
                </a:tc>
                <a:tc>
                  <a:txBody>
                    <a:bodyPr/>
                    <a:lstStyle/>
                    <a:p>
                      <a:pPr algn="ctr" fontAlgn="ctr"/>
                      <a:endParaRPr lang="en-US" sz="1400" b="0" i="0" u="none" strike="noStrike">
                        <a:solidFill>
                          <a:srgbClr val="000000"/>
                        </a:solidFill>
                        <a:effectLst/>
                        <a:latin typeface="Calibri" panose="020F0502020204030204" pitchFamily="34" charset="0"/>
                      </a:endParaRPr>
                    </a:p>
                  </a:txBody>
                  <a:tcPr marL="5343" marR="5343" marT="5343" marB="0" anchor="ctr"/>
                </a:tc>
                <a:extLst>
                  <a:ext uri="{0D108BD9-81ED-4DB2-BD59-A6C34878D82A}">
                    <a16:rowId xmlns:a16="http://schemas.microsoft.com/office/drawing/2014/main" val="3323776828"/>
                  </a:ext>
                </a:extLst>
              </a:tr>
              <a:tr h="269101">
                <a:tc>
                  <a:txBody>
                    <a:bodyPr/>
                    <a:lstStyle/>
                    <a:p>
                      <a:pPr algn="ctr" fontAlgn="ctr"/>
                      <a:r>
                        <a:rPr lang="en-US" sz="1400" u="none" strike="noStrike">
                          <a:effectLst/>
                        </a:rPr>
                        <a:t>HIP-HEALTH INSURANCE PLAN OF GREATER NY</a:t>
                      </a:r>
                      <a:endParaRPr lang="en-US" sz="1400" b="0" i="0" u="none" strike="noStrike">
                        <a:solidFill>
                          <a:srgbClr val="000000"/>
                        </a:solidFill>
                        <a:effectLst/>
                        <a:latin typeface="Arial" panose="020B0604020202020204" pitchFamily="34" charset="0"/>
                      </a:endParaRPr>
                    </a:p>
                  </a:txBody>
                  <a:tcPr marL="5343" marR="5343" marT="5343" marB="0" anchor="ctr"/>
                </a:tc>
                <a:tc>
                  <a:txBody>
                    <a:bodyPr/>
                    <a:lstStyle/>
                    <a:p>
                      <a:pPr algn="ctr" fontAlgn="ctr"/>
                      <a:r>
                        <a:rPr lang="en-US" sz="1400" u="none" strike="noStrike">
                          <a:effectLst/>
                        </a:rPr>
                        <a:t>60.00%</a:t>
                      </a:r>
                      <a:endParaRPr lang="en-US" sz="1400" b="0" i="0" u="none" strike="noStrike">
                        <a:solidFill>
                          <a:srgbClr val="000000"/>
                        </a:solidFill>
                        <a:effectLst/>
                        <a:latin typeface="Arial" panose="020B0604020202020204" pitchFamily="34" charset="0"/>
                      </a:endParaRPr>
                    </a:p>
                  </a:txBody>
                  <a:tcPr marL="5343" marR="5343" marT="5343" marB="0" anchor="ctr"/>
                </a:tc>
                <a:extLst>
                  <a:ext uri="{0D108BD9-81ED-4DB2-BD59-A6C34878D82A}">
                    <a16:rowId xmlns:a16="http://schemas.microsoft.com/office/drawing/2014/main" val="1166565563"/>
                  </a:ext>
                </a:extLst>
              </a:tr>
              <a:tr h="269101">
                <a:tc>
                  <a:txBody>
                    <a:bodyPr/>
                    <a:lstStyle/>
                    <a:p>
                      <a:pPr algn="ctr" fontAlgn="ctr"/>
                      <a:r>
                        <a:rPr lang="en-US" sz="1400" u="none" strike="noStrike">
                          <a:effectLst/>
                        </a:rPr>
                        <a:t>OXFORD HEALTH PLANS</a:t>
                      </a:r>
                      <a:endParaRPr lang="en-US" sz="1400" b="0" i="0" u="none" strike="noStrike">
                        <a:solidFill>
                          <a:srgbClr val="000000"/>
                        </a:solidFill>
                        <a:effectLst/>
                        <a:latin typeface="Arial" panose="020B0604020202020204" pitchFamily="34" charset="0"/>
                      </a:endParaRPr>
                    </a:p>
                  </a:txBody>
                  <a:tcPr marL="5343" marR="5343" marT="5343" marB="0" anchor="ctr"/>
                </a:tc>
                <a:tc>
                  <a:txBody>
                    <a:bodyPr/>
                    <a:lstStyle/>
                    <a:p>
                      <a:pPr algn="ctr" fontAlgn="ctr"/>
                      <a:r>
                        <a:rPr lang="en-US" sz="1400" u="none" strike="noStrike">
                          <a:effectLst/>
                        </a:rPr>
                        <a:t>83.37%</a:t>
                      </a:r>
                      <a:endParaRPr lang="en-US" sz="1400" b="0" i="0" u="none" strike="noStrike">
                        <a:solidFill>
                          <a:srgbClr val="000000"/>
                        </a:solidFill>
                        <a:effectLst/>
                        <a:latin typeface="Arial" panose="020B0604020202020204" pitchFamily="34" charset="0"/>
                      </a:endParaRPr>
                    </a:p>
                  </a:txBody>
                  <a:tcPr marL="5343" marR="5343" marT="5343" marB="0" anchor="ctr"/>
                </a:tc>
                <a:extLst>
                  <a:ext uri="{0D108BD9-81ED-4DB2-BD59-A6C34878D82A}">
                    <a16:rowId xmlns:a16="http://schemas.microsoft.com/office/drawing/2014/main" val="1535230693"/>
                  </a:ext>
                </a:extLst>
              </a:tr>
              <a:tr h="269101">
                <a:tc>
                  <a:txBody>
                    <a:bodyPr/>
                    <a:lstStyle/>
                    <a:p>
                      <a:pPr algn="ctr" fontAlgn="ctr"/>
                      <a:r>
                        <a:rPr lang="en-US" sz="1400" u="none" strike="noStrike">
                          <a:effectLst/>
                        </a:rPr>
                        <a:t>AMERIHEALTH HMO - NJ AND DE</a:t>
                      </a:r>
                      <a:endParaRPr lang="en-US" sz="1400" b="0" i="0" u="none" strike="noStrike">
                        <a:solidFill>
                          <a:srgbClr val="000000"/>
                        </a:solidFill>
                        <a:effectLst/>
                        <a:latin typeface="Arial" panose="020B0604020202020204" pitchFamily="34" charset="0"/>
                      </a:endParaRPr>
                    </a:p>
                  </a:txBody>
                  <a:tcPr marL="5343" marR="5343" marT="5343" marB="0" anchor="ctr"/>
                </a:tc>
                <a:tc>
                  <a:txBody>
                    <a:bodyPr/>
                    <a:lstStyle/>
                    <a:p>
                      <a:pPr algn="ctr" fontAlgn="ctr"/>
                      <a:r>
                        <a:rPr lang="en-US" sz="1400" u="none" strike="noStrike">
                          <a:effectLst/>
                        </a:rPr>
                        <a:t>75.40%</a:t>
                      </a:r>
                      <a:endParaRPr lang="en-US" sz="1400" b="0" i="0" u="none" strike="noStrike">
                        <a:solidFill>
                          <a:srgbClr val="000000"/>
                        </a:solidFill>
                        <a:effectLst/>
                        <a:latin typeface="Arial" panose="020B0604020202020204" pitchFamily="34" charset="0"/>
                      </a:endParaRPr>
                    </a:p>
                  </a:txBody>
                  <a:tcPr marL="5343" marR="5343" marT="5343" marB="0" anchor="ctr"/>
                </a:tc>
                <a:extLst>
                  <a:ext uri="{0D108BD9-81ED-4DB2-BD59-A6C34878D82A}">
                    <a16:rowId xmlns:a16="http://schemas.microsoft.com/office/drawing/2014/main" val="2157659524"/>
                  </a:ext>
                </a:extLst>
              </a:tr>
              <a:tr h="269101">
                <a:tc>
                  <a:txBody>
                    <a:bodyPr/>
                    <a:lstStyle/>
                    <a:p>
                      <a:pPr algn="ctr" fontAlgn="ctr"/>
                      <a:r>
                        <a:rPr lang="en-US" sz="1400" u="none" strike="noStrike">
                          <a:effectLst/>
                        </a:rPr>
                        <a:t>ELDER HEALTH HMO OF PENNSYLVANIA</a:t>
                      </a:r>
                      <a:endParaRPr lang="en-US" sz="1400" b="0" i="0" u="none" strike="noStrike">
                        <a:solidFill>
                          <a:srgbClr val="000000"/>
                        </a:solidFill>
                        <a:effectLst/>
                        <a:latin typeface="Arial" panose="020B0604020202020204" pitchFamily="34" charset="0"/>
                      </a:endParaRPr>
                    </a:p>
                  </a:txBody>
                  <a:tcPr marL="5343" marR="5343" marT="5343" marB="0" anchor="ctr"/>
                </a:tc>
                <a:tc>
                  <a:txBody>
                    <a:bodyPr/>
                    <a:lstStyle/>
                    <a:p>
                      <a:pPr algn="ctr" fontAlgn="ctr"/>
                      <a:r>
                        <a:rPr lang="en-US" sz="1400" u="none" strike="noStrike">
                          <a:effectLst/>
                        </a:rPr>
                        <a:t>100.00%</a:t>
                      </a:r>
                      <a:endParaRPr lang="en-US" sz="1400" b="0" i="0" u="none" strike="noStrike">
                        <a:solidFill>
                          <a:srgbClr val="000000"/>
                        </a:solidFill>
                        <a:effectLst/>
                        <a:latin typeface="Arial" panose="020B0604020202020204" pitchFamily="34" charset="0"/>
                      </a:endParaRPr>
                    </a:p>
                  </a:txBody>
                  <a:tcPr marL="5343" marR="5343" marT="5343" marB="0" anchor="ctr"/>
                </a:tc>
                <a:extLst>
                  <a:ext uri="{0D108BD9-81ED-4DB2-BD59-A6C34878D82A}">
                    <a16:rowId xmlns:a16="http://schemas.microsoft.com/office/drawing/2014/main" val="3076868336"/>
                  </a:ext>
                </a:extLst>
              </a:tr>
              <a:tr h="269101">
                <a:tc>
                  <a:txBody>
                    <a:bodyPr/>
                    <a:lstStyle/>
                    <a:p>
                      <a:pPr algn="ctr" fontAlgn="ctr"/>
                      <a:r>
                        <a:rPr lang="en-US" sz="1400" u="none" strike="noStrike">
                          <a:effectLst/>
                        </a:rPr>
                        <a:t>WELLMED</a:t>
                      </a:r>
                      <a:endParaRPr lang="en-US" sz="1400" b="0" i="0" u="none" strike="noStrike">
                        <a:solidFill>
                          <a:srgbClr val="000000"/>
                        </a:solidFill>
                        <a:effectLst/>
                        <a:latin typeface="Arial" panose="020B0604020202020204" pitchFamily="34" charset="0"/>
                      </a:endParaRPr>
                    </a:p>
                  </a:txBody>
                  <a:tcPr marL="5343" marR="5343" marT="5343" marB="0" anchor="ctr"/>
                </a:tc>
                <a:tc>
                  <a:txBody>
                    <a:bodyPr/>
                    <a:lstStyle/>
                    <a:p>
                      <a:pPr algn="ctr" fontAlgn="ctr"/>
                      <a:r>
                        <a:rPr lang="en-US" sz="1400" u="none" strike="noStrike">
                          <a:effectLst/>
                        </a:rPr>
                        <a:t>74.12%</a:t>
                      </a:r>
                      <a:endParaRPr lang="en-US" sz="1400" b="0" i="0" u="none" strike="noStrike">
                        <a:solidFill>
                          <a:srgbClr val="000000"/>
                        </a:solidFill>
                        <a:effectLst/>
                        <a:latin typeface="Arial" panose="020B0604020202020204" pitchFamily="34" charset="0"/>
                      </a:endParaRPr>
                    </a:p>
                  </a:txBody>
                  <a:tcPr marL="5343" marR="5343" marT="5343" marB="0" anchor="ctr"/>
                </a:tc>
                <a:extLst>
                  <a:ext uri="{0D108BD9-81ED-4DB2-BD59-A6C34878D82A}">
                    <a16:rowId xmlns:a16="http://schemas.microsoft.com/office/drawing/2014/main" val="1013742888"/>
                  </a:ext>
                </a:extLst>
              </a:tr>
              <a:tr h="269101">
                <a:tc>
                  <a:txBody>
                    <a:bodyPr/>
                    <a:lstStyle/>
                    <a:p>
                      <a:pPr algn="ctr" fontAlgn="ctr"/>
                      <a:r>
                        <a:rPr lang="en-US" sz="1400" u="none" strike="noStrike">
                          <a:effectLst/>
                        </a:rPr>
                        <a:t>AMERIHEALTH ADMINISTRATORS, INC.</a:t>
                      </a:r>
                      <a:endParaRPr lang="en-US" sz="1400" b="0" i="0" u="none" strike="noStrike">
                        <a:solidFill>
                          <a:srgbClr val="000000"/>
                        </a:solidFill>
                        <a:effectLst/>
                        <a:latin typeface="Arial" panose="020B0604020202020204" pitchFamily="34" charset="0"/>
                      </a:endParaRPr>
                    </a:p>
                  </a:txBody>
                  <a:tcPr marL="5343" marR="5343" marT="5343" marB="0" anchor="ctr"/>
                </a:tc>
                <a:tc>
                  <a:txBody>
                    <a:bodyPr/>
                    <a:lstStyle/>
                    <a:p>
                      <a:pPr algn="ctr" fontAlgn="ctr"/>
                      <a:r>
                        <a:rPr lang="en-US" sz="1400" u="none" strike="noStrike" dirty="0">
                          <a:effectLst/>
                        </a:rPr>
                        <a:t>88.06%</a:t>
                      </a:r>
                      <a:endParaRPr lang="en-US" sz="1400" b="0" i="0" u="none" strike="noStrike" dirty="0">
                        <a:solidFill>
                          <a:srgbClr val="000000"/>
                        </a:solidFill>
                        <a:effectLst/>
                        <a:latin typeface="Arial" panose="020B0604020202020204" pitchFamily="34" charset="0"/>
                      </a:endParaRPr>
                    </a:p>
                  </a:txBody>
                  <a:tcPr marL="5343" marR="5343" marT="5343" marB="0" anchor="ctr"/>
                </a:tc>
                <a:extLst>
                  <a:ext uri="{0D108BD9-81ED-4DB2-BD59-A6C34878D82A}">
                    <a16:rowId xmlns:a16="http://schemas.microsoft.com/office/drawing/2014/main" val="541384183"/>
                  </a:ext>
                </a:extLst>
              </a:tr>
            </a:tbl>
          </a:graphicData>
        </a:graphic>
      </p:graphicFrame>
    </p:spTree>
    <p:extLst>
      <p:ext uri="{BB962C8B-B14F-4D97-AF65-F5344CB8AC3E}">
        <p14:creationId xmlns:p14="http://schemas.microsoft.com/office/powerpoint/2010/main" val="7283200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40080" y="2074363"/>
            <a:ext cx="2752354" cy="2709275"/>
          </a:xfrm>
          <a:prstGeom prst="ellipse">
            <a:avLst/>
          </a:prstGeom>
          <a:solidFill>
            <a:srgbClr val="262626"/>
          </a:solidFill>
          <a:ln w="174625" cmpd="thinThick">
            <a:solidFill>
              <a:srgbClr val="262626"/>
            </a:solidFill>
          </a:ln>
        </p:spPr>
        <p:txBody>
          <a:bodyPr anchor="ctr">
            <a:normAutofit/>
          </a:bodyPr>
          <a:lstStyle/>
          <a:p>
            <a:pPr algn="ctr"/>
            <a:r>
              <a:rPr lang="en-US" sz="2200">
                <a:solidFill>
                  <a:srgbClr val="FFFFFF"/>
                </a:solidFill>
              </a:rPr>
              <a:t>“Old” Oncology Buy and Bill Drug Claims (≥ 120 days) in New Jersey</a:t>
            </a:r>
            <a:br>
              <a:rPr lang="en-US" sz="2200">
                <a:solidFill>
                  <a:srgbClr val="FFFFFF"/>
                </a:solidFill>
              </a:rPr>
            </a:br>
            <a:r>
              <a:rPr lang="en-US" sz="2200">
                <a:solidFill>
                  <a:srgbClr val="FFFFFF"/>
                </a:solidFill>
              </a:rPr>
              <a:t>  2024 YTD</a:t>
            </a:r>
          </a:p>
        </p:txBody>
      </p:sp>
      <p:graphicFrame>
        <p:nvGraphicFramePr>
          <p:cNvPr id="3" name="Table 2">
            <a:extLst>
              <a:ext uri="{FF2B5EF4-FFF2-40B4-BE49-F238E27FC236}">
                <a16:creationId xmlns:a16="http://schemas.microsoft.com/office/drawing/2014/main" id="{C19D4A9F-61BC-D51A-870A-1631D4739537}"/>
              </a:ext>
            </a:extLst>
          </p:cNvPr>
          <p:cNvGraphicFramePr>
            <a:graphicFrameLocks noGrp="1"/>
          </p:cNvGraphicFramePr>
          <p:nvPr>
            <p:extLst>
              <p:ext uri="{D42A27DB-BD31-4B8C-83A1-F6EECF244321}">
                <p14:modId xmlns:p14="http://schemas.microsoft.com/office/powerpoint/2010/main" val="1756318844"/>
              </p:ext>
            </p:extLst>
          </p:nvPr>
        </p:nvGraphicFramePr>
        <p:xfrm>
          <a:off x="3573929" y="19263"/>
          <a:ext cx="8562042" cy="6838737"/>
        </p:xfrm>
        <a:graphic>
          <a:graphicData uri="http://schemas.openxmlformats.org/drawingml/2006/table">
            <a:tbl>
              <a:tblPr/>
              <a:tblGrid>
                <a:gridCol w="2842022">
                  <a:extLst>
                    <a:ext uri="{9D8B030D-6E8A-4147-A177-3AD203B41FA5}">
                      <a16:colId xmlns:a16="http://schemas.microsoft.com/office/drawing/2014/main" val="1039468369"/>
                    </a:ext>
                  </a:extLst>
                </a:gridCol>
                <a:gridCol w="911366">
                  <a:extLst>
                    <a:ext uri="{9D8B030D-6E8A-4147-A177-3AD203B41FA5}">
                      <a16:colId xmlns:a16="http://schemas.microsoft.com/office/drawing/2014/main" val="2454247740"/>
                    </a:ext>
                  </a:extLst>
                </a:gridCol>
                <a:gridCol w="851407">
                  <a:extLst>
                    <a:ext uri="{9D8B030D-6E8A-4147-A177-3AD203B41FA5}">
                      <a16:colId xmlns:a16="http://schemas.microsoft.com/office/drawing/2014/main" val="365641255"/>
                    </a:ext>
                  </a:extLst>
                </a:gridCol>
                <a:gridCol w="971324">
                  <a:extLst>
                    <a:ext uri="{9D8B030D-6E8A-4147-A177-3AD203B41FA5}">
                      <a16:colId xmlns:a16="http://schemas.microsoft.com/office/drawing/2014/main" val="2376921074"/>
                    </a:ext>
                  </a:extLst>
                </a:gridCol>
                <a:gridCol w="1067258">
                  <a:extLst>
                    <a:ext uri="{9D8B030D-6E8A-4147-A177-3AD203B41FA5}">
                      <a16:colId xmlns:a16="http://schemas.microsoft.com/office/drawing/2014/main" val="765547306"/>
                    </a:ext>
                  </a:extLst>
                </a:gridCol>
                <a:gridCol w="935349">
                  <a:extLst>
                    <a:ext uri="{9D8B030D-6E8A-4147-A177-3AD203B41FA5}">
                      <a16:colId xmlns:a16="http://schemas.microsoft.com/office/drawing/2014/main" val="658683251"/>
                    </a:ext>
                  </a:extLst>
                </a:gridCol>
                <a:gridCol w="983316">
                  <a:extLst>
                    <a:ext uri="{9D8B030D-6E8A-4147-A177-3AD203B41FA5}">
                      <a16:colId xmlns:a16="http://schemas.microsoft.com/office/drawing/2014/main" val="3190890333"/>
                    </a:ext>
                  </a:extLst>
                </a:gridCol>
              </a:tblGrid>
              <a:tr h="318176">
                <a:tc>
                  <a:txBody>
                    <a:bodyPr/>
                    <a:lstStyle/>
                    <a:p>
                      <a:pPr algn="ctr" fontAlgn="ctr"/>
                      <a:r>
                        <a:rPr lang="en-US" sz="1200" b="1" i="0" u="none" strike="noStrike">
                          <a:solidFill>
                            <a:srgbClr val="000000"/>
                          </a:solidFill>
                          <a:effectLst/>
                          <a:latin typeface="Arial" panose="020B0604020202020204" pitchFamily="34" charset="0"/>
                        </a:rPr>
                        <a:t>Name</a:t>
                      </a:r>
                    </a:p>
                  </a:txBody>
                  <a:tcPr marL="4763" marR="4763" marT="4763"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noFill/>
                  </a:tcPr>
                </a:tc>
                <a:tc>
                  <a:txBody>
                    <a:bodyPr/>
                    <a:lstStyle/>
                    <a:p>
                      <a:pPr algn="ctr" fontAlgn="ctr"/>
                      <a:r>
                        <a:rPr lang="en-US" sz="1200" b="1" i="0" u="none" strike="noStrike">
                          <a:solidFill>
                            <a:srgbClr val="000000"/>
                          </a:solidFill>
                          <a:effectLst/>
                          <a:latin typeface="Arial" panose="020B0604020202020204" pitchFamily="34" charset="0"/>
                        </a:rPr>
                        <a:t>Distinct Patients</a:t>
                      </a:r>
                    </a:p>
                  </a:txBody>
                  <a:tcPr marL="4763" marR="4763" marT="4763"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noFill/>
                  </a:tcPr>
                </a:tc>
                <a:tc>
                  <a:txBody>
                    <a:bodyPr/>
                    <a:lstStyle/>
                    <a:p>
                      <a:pPr algn="ctr" fontAlgn="ctr"/>
                      <a:r>
                        <a:rPr lang="en-US" sz="1200" b="1" i="0" u="none" strike="noStrike">
                          <a:solidFill>
                            <a:srgbClr val="000000"/>
                          </a:solidFill>
                          <a:effectLst/>
                          <a:latin typeface="Arial" panose="020B0604020202020204" pitchFamily="34" charset="0"/>
                        </a:rPr>
                        <a:t>Distinct Claims</a:t>
                      </a:r>
                    </a:p>
                  </a:txBody>
                  <a:tcPr marL="4763" marR="4763" marT="4763"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noFill/>
                  </a:tcPr>
                </a:tc>
                <a:tc>
                  <a:txBody>
                    <a:bodyPr/>
                    <a:lstStyle/>
                    <a:p>
                      <a:pPr algn="ctr" fontAlgn="ctr"/>
                      <a:r>
                        <a:rPr lang="en-US" sz="1200" b="1" i="0" u="none" strike="noStrike">
                          <a:solidFill>
                            <a:srgbClr val="000000"/>
                          </a:solidFill>
                          <a:effectLst/>
                          <a:latin typeface="Arial" panose="020B0604020202020204" pitchFamily="34" charset="0"/>
                        </a:rPr>
                        <a:t>Payer Responses</a:t>
                      </a:r>
                    </a:p>
                  </a:txBody>
                  <a:tcPr marL="4763" marR="4763" marT="4763"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noFill/>
                  </a:tcPr>
                </a:tc>
                <a:tc>
                  <a:txBody>
                    <a:bodyPr/>
                    <a:lstStyle/>
                    <a:p>
                      <a:pPr algn="ctr" fontAlgn="ctr"/>
                      <a:r>
                        <a:rPr lang="en-US" sz="1200" b="1" i="0" u="none" strike="noStrike">
                          <a:solidFill>
                            <a:srgbClr val="000000"/>
                          </a:solidFill>
                          <a:effectLst/>
                          <a:latin typeface="Arial" panose="020B0604020202020204" pitchFamily="34" charset="0"/>
                        </a:rPr>
                        <a:t>True Denial Percent</a:t>
                      </a:r>
                    </a:p>
                  </a:txBody>
                  <a:tcPr marL="4763" marR="4763" marT="4763"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noFill/>
                  </a:tcPr>
                </a:tc>
                <a:tc>
                  <a:txBody>
                    <a:bodyPr/>
                    <a:lstStyle/>
                    <a:p>
                      <a:pPr algn="ctr" fontAlgn="ctr"/>
                      <a:r>
                        <a:rPr lang="en-US" sz="1200" b="1" i="0" u="none" strike="noStrike">
                          <a:solidFill>
                            <a:srgbClr val="000000"/>
                          </a:solidFill>
                          <a:effectLst/>
                          <a:latin typeface="Arial" panose="020B0604020202020204" pitchFamily="34" charset="0"/>
                        </a:rPr>
                        <a:t>Zero Paid Claims</a:t>
                      </a:r>
                    </a:p>
                  </a:txBody>
                  <a:tcPr marL="4763" marR="4763" marT="4763"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noFill/>
                  </a:tcPr>
                </a:tc>
                <a:tc>
                  <a:txBody>
                    <a:bodyPr/>
                    <a:lstStyle/>
                    <a:p>
                      <a:pPr algn="ctr" fontAlgn="ctr"/>
                      <a:r>
                        <a:rPr lang="en-US" sz="1200" b="1" i="0" u="none" strike="noStrike">
                          <a:solidFill>
                            <a:srgbClr val="000000"/>
                          </a:solidFill>
                          <a:effectLst/>
                          <a:latin typeface="Arial" panose="020B0604020202020204" pitchFamily="34" charset="0"/>
                        </a:rPr>
                        <a:t>Zero Paid Percent</a:t>
                      </a:r>
                    </a:p>
                  </a:txBody>
                  <a:tcPr marL="4763" marR="4763" marT="4763"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noFill/>
                  </a:tcPr>
                </a:tc>
                <a:extLst>
                  <a:ext uri="{0D108BD9-81ED-4DB2-BD59-A6C34878D82A}">
                    <a16:rowId xmlns:a16="http://schemas.microsoft.com/office/drawing/2014/main" val="2639728062"/>
                  </a:ext>
                </a:extLst>
              </a:tr>
              <a:tr h="318176">
                <a:tc>
                  <a:txBody>
                    <a:bodyPr/>
                    <a:lstStyle/>
                    <a:p>
                      <a:pPr algn="ctr" fontAlgn="ctr"/>
                      <a:r>
                        <a:rPr lang="en-US" sz="1200" b="0" i="0" u="none" strike="noStrike">
                          <a:solidFill>
                            <a:srgbClr val="000000"/>
                          </a:solidFill>
                          <a:effectLst/>
                          <a:latin typeface="Arial" panose="020B0604020202020204" pitchFamily="34" charset="0"/>
                        </a:rPr>
                        <a:t>CLOVER HEALTH</a:t>
                      </a:r>
                    </a:p>
                  </a:txBody>
                  <a:tcPr marL="4763" marR="4763" marT="4763"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solidFill>
                      <a:srgbClr val="DAF2D0"/>
                    </a:solidFill>
                  </a:tcPr>
                </a:tc>
                <a:tc>
                  <a:txBody>
                    <a:bodyPr/>
                    <a:lstStyle/>
                    <a:p>
                      <a:pPr algn="ctr" fontAlgn="ctr"/>
                      <a:r>
                        <a:rPr lang="en-US" sz="1200" b="0" i="0" u="none" strike="noStrike">
                          <a:solidFill>
                            <a:srgbClr val="000000"/>
                          </a:solidFill>
                          <a:effectLst/>
                          <a:latin typeface="Arial" panose="020B0604020202020204" pitchFamily="34" charset="0"/>
                        </a:rPr>
                        <a:t>343</a:t>
                      </a:r>
                    </a:p>
                  </a:txBody>
                  <a:tcPr marL="4763" marR="4763" marT="4763"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solidFill>
                      <a:srgbClr val="DAF2D0"/>
                    </a:solidFill>
                  </a:tcPr>
                </a:tc>
                <a:tc>
                  <a:txBody>
                    <a:bodyPr/>
                    <a:lstStyle/>
                    <a:p>
                      <a:pPr algn="ctr" fontAlgn="ctr"/>
                      <a:r>
                        <a:rPr lang="en-US" sz="1200" b="0" i="0" u="none" strike="noStrike">
                          <a:solidFill>
                            <a:srgbClr val="000000"/>
                          </a:solidFill>
                          <a:effectLst/>
                          <a:latin typeface="Arial" panose="020B0604020202020204" pitchFamily="34" charset="0"/>
                        </a:rPr>
                        <a:t>1,881</a:t>
                      </a:r>
                    </a:p>
                  </a:txBody>
                  <a:tcPr marL="4763" marR="4763" marT="4763"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solidFill>
                      <a:srgbClr val="DAF2D0"/>
                    </a:solidFill>
                  </a:tcPr>
                </a:tc>
                <a:tc>
                  <a:txBody>
                    <a:bodyPr/>
                    <a:lstStyle/>
                    <a:p>
                      <a:pPr algn="ctr" fontAlgn="ctr"/>
                      <a:r>
                        <a:rPr lang="en-US" sz="1200" b="0" i="0" u="none" strike="noStrike">
                          <a:solidFill>
                            <a:srgbClr val="000000"/>
                          </a:solidFill>
                          <a:effectLst/>
                          <a:latin typeface="Arial" panose="020B0604020202020204" pitchFamily="34" charset="0"/>
                        </a:rPr>
                        <a:t>8,674</a:t>
                      </a:r>
                    </a:p>
                  </a:txBody>
                  <a:tcPr marL="4763" marR="4763" marT="4763"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solidFill>
                      <a:srgbClr val="DAF2D0"/>
                    </a:solidFill>
                  </a:tcPr>
                </a:tc>
                <a:tc>
                  <a:txBody>
                    <a:bodyPr/>
                    <a:lstStyle/>
                    <a:p>
                      <a:pPr algn="ctr" fontAlgn="ctr"/>
                      <a:r>
                        <a:rPr lang="en-US" sz="1200" b="0" i="0" u="none" strike="noStrike">
                          <a:solidFill>
                            <a:srgbClr val="000000"/>
                          </a:solidFill>
                          <a:effectLst/>
                          <a:latin typeface="Arial" panose="020B0604020202020204" pitchFamily="34" charset="0"/>
                        </a:rPr>
                        <a:t>52.86%</a:t>
                      </a:r>
                    </a:p>
                  </a:txBody>
                  <a:tcPr marL="4763" marR="4763" marT="4763"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solidFill>
                      <a:srgbClr val="DAF2D0"/>
                    </a:solidFill>
                  </a:tcPr>
                </a:tc>
                <a:tc>
                  <a:txBody>
                    <a:bodyPr/>
                    <a:lstStyle/>
                    <a:p>
                      <a:pPr algn="ctr" fontAlgn="ctr"/>
                      <a:r>
                        <a:rPr lang="en-US" sz="1200" b="0" i="0" u="none" strike="noStrike">
                          <a:solidFill>
                            <a:srgbClr val="000000"/>
                          </a:solidFill>
                          <a:effectLst/>
                          <a:latin typeface="Arial" panose="020B0604020202020204" pitchFamily="34" charset="0"/>
                        </a:rPr>
                        <a:t>536</a:t>
                      </a:r>
                    </a:p>
                  </a:txBody>
                  <a:tcPr marL="4763" marR="4763" marT="4763"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solidFill>
                      <a:srgbClr val="DAF2D0"/>
                    </a:solidFill>
                  </a:tcPr>
                </a:tc>
                <a:tc>
                  <a:txBody>
                    <a:bodyPr/>
                    <a:lstStyle/>
                    <a:p>
                      <a:pPr algn="ctr" fontAlgn="ctr"/>
                      <a:r>
                        <a:rPr lang="en-US" sz="1200" b="0" i="0" u="none" strike="noStrike">
                          <a:solidFill>
                            <a:srgbClr val="000000"/>
                          </a:solidFill>
                          <a:effectLst/>
                          <a:latin typeface="Arial" panose="020B0604020202020204" pitchFamily="34" charset="0"/>
                        </a:rPr>
                        <a:t>28.50%</a:t>
                      </a:r>
                    </a:p>
                  </a:txBody>
                  <a:tcPr marL="4763" marR="4763" marT="4763"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solidFill>
                      <a:srgbClr val="DAF2D0"/>
                    </a:solidFill>
                  </a:tcPr>
                </a:tc>
                <a:extLst>
                  <a:ext uri="{0D108BD9-81ED-4DB2-BD59-A6C34878D82A}">
                    <a16:rowId xmlns:a16="http://schemas.microsoft.com/office/drawing/2014/main" val="3147729582"/>
                  </a:ext>
                </a:extLst>
              </a:tr>
              <a:tr h="318176">
                <a:tc>
                  <a:txBody>
                    <a:bodyPr/>
                    <a:lstStyle/>
                    <a:p>
                      <a:pPr algn="ctr" fontAlgn="ctr"/>
                      <a:r>
                        <a:rPr lang="en-US" sz="1200" b="0" i="0" u="none" strike="noStrike">
                          <a:solidFill>
                            <a:srgbClr val="000000"/>
                          </a:solidFill>
                          <a:effectLst/>
                          <a:latin typeface="Arial" panose="020B0604020202020204" pitchFamily="34" charset="0"/>
                        </a:rPr>
                        <a:t>HORIZON NJ HEALTH</a:t>
                      </a:r>
                    </a:p>
                  </a:txBody>
                  <a:tcPr marL="4763" marR="4763" marT="4763"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Arial" panose="020B0604020202020204" pitchFamily="34" charset="0"/>
                        </a:rPr>
                        <a:t>505</a:t>
                      </a:r>
                    </a:p>
                  </a:txBody>
                  <a:tcPr marL="4763" marR="4763" marT="4763"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Arial" panose="020B0604020202020204" pitchFamily="34" charset="0"/>
                        </a:rPr>
                        <a:t>2,540</a:t>
                      </a:r>
                    </a:p>
                  </a:txBody>
                  <a:tcPr marL="4763" marR="4763" marT="4763"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Arial" panose="020B0604020202020204" pitchFamily="34" charset="0"/>
                        </a:rPr>
                        <a:t>15,067</a:t>
                      </a:r>
                    </a:p>
                  </a:txBody>
                  <a:tcPr marL="4763" marR="4763" marT="4763"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Arial" panose="020B0604020202020204" pitchFamily="34" charset="0"/>
                        </a:rPr>
                        <a:t>35.14%</a:t>
                      </a:r>
                    </a:p>
                  </a:txBody>
                  <a:tcPr marL="4763" marR="4763" marT="4763"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Arial" panose="020B0604020202020204" pitchFamily="34" charset="0"/>
                        </a:rPr>
                        <a:t>512</a:t>
                      </a:r>
                    </a:p>
                  </a:txBody>
                  <a:tcPr marL="4763" marR="4763" marT="4763"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Arial" panose="020B0604020202020204" pitchFamily="34" charset="0"/>
                        </a:rPr>
                        <a:t>20.16%</a:t>
                      </a:r>
                    </a:p>
                  </a:txBody>
                  <a:tcPr marL="4763" marR="4763" marT="4763"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noFill/>
                  </a:tcPr>
                </a:tc>
                <a:extLst>
                  <a:ext uri="{0D108BD9-81ED-4DB2-BD59-A6C34878D82A}">
                    <a16:rowId xmlns:a16="http://schemas.microsoft.com/office/drawing/2014/main" val="1305268046"/>
                  </a:ext>
                </a:extLst>
              </a:tr>
              <a:tr h="318176">
                <a:tc>
                  <a:txBody>
                    <a:bodyPr/>
                    <a:lstStyle/>
                    <a:p>
                      <a:pPr algn="ctr" fontAlgn="ctr"/>
                      <a:r>
                        <a:rPr lang="en-US" sz="1200" b="0" i="0" u="none" strike="noStrike">
                          <a:solidFill>
                            <a:srgbClr val="000000"/>
                          </a:solidFill>
                          <a:effectLst/>
                          <a:latin typeface="Arial" panose="020B0604020202020204" pitchFamily="34" charset="0"/>
                        </a:rPr>
                        <a:t>UNITED HEALTHCARE</a:t>
                      </a:r>
                    </a:p>
                  </a:txBody>
                  <a:tcPr marL="4763" marR="4763" marT="4763"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solidFill>
                      <a:srgbClr val="DAF2D0"/>
                    </a:solidFill>
                  </a:tcPr>
                </a:tc>
                <a:tc>
                  <a:txBody>
                    <a:bodyPr/>
                    <a:lstStyle/>
                    <a:p>
                      <a:pPr algn="ctr" fontAlgn="ctr"/>
                      <a:r>
                        <a:rPr lang="en-US" sz="1200" b="0" i="0" u="none" strike="noStrike">
                          <a:solidFill>
                            <a:srgbClr val="000000"/>
                          </a:solidFill>
                          <a:effectLst/>
                          <a:latin typeface="Arial" panose="020B0604020202020204" pitchFamily="34" charset="0"/>
                        </a:rPr>
                        <a:t>1,010</a:t>
                      </a:r>
                    </a:p>
                  </a:txBody>
                  <a:tcPr marL="4763" marR="4763" marT="4763"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solidFill>
                      <a:srgbClr val="DAF2D0"/>
                    </a:solidFill>
                  </a:tcPr>
                </a:tc>
                <a:tc>
                  <a:txBody>
                    <a:bodyPr/>
                    <a:lstStyle/>
                    <a:p>
                      <a:pPr algn="ctr" fontAlgn="ctr"/>
                      <a:r>
                        <a:rPr lang="en-US" sz="1200" b="0" i="0" u="none" strike="noStrike">
                          <a:solidFill>
                            <a:srgbClr val="000000"/>
                          </a:solidFill>
                          <a:effectLst/>
                          <a:latin typeface="Arial" panose="020B0604020202020204" pitchFamily="34" charset="0"/>
                        </a:rPr>
                        <a:t>4,069</a:t>
                      </a:r>
                    </a:p>
                  </a:txBody>
                  <a:tcPr marL="4763" marR="4763" marT="4763"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solidFill>
                      <a:srgbClr val="DAF2D0"/>
                    </a:solidFill>
                  </a:tcPr>
                </a:tc>
                <a:tc>
                  <a:txBody>
                    <a:bodyPr/>
                    <a:lstStyle/>
                    <a:p>
                      <a:pPr algn="ctr" fontAlgn="ctr"/>
                      <a:r>
                        <a:rPr lang="en-US" sz="1200" b="0" i="0" u="none" strike="noStrike">
                          <a:solidFill>
                            <a:srgbClr val="000000"/>
                          </a:solidFill>
                          <a:effectLst/>
                          <a:latin typeface="Arial" panose="020B0604020202020204" pitchFamily="34" charset="0"/>
                        </a:rPr>
                        <a:t>18,405</a:t>
                      </a:r>
                    </a:p>
                  </a:txBody>
                  <a:tcPr marL="4763" marR="4763" marT="4763"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solidFill>
                      <a:srgbClr val="DAF2D0"/>
                    </a:solidFill>
                  </a:tcPr>
                </a:tc>
                <a:tc>
                  <a:txBody>
                    <a:bodyPr/>
                    <a:lstStyle/>
                    <a:p>
                      <a:pPr algn="ctr" fontAlgn="ctr"/>
                      <a:r>
                        <a:rPr lang="en-US" sz="1200" b="0" i="0" u="none" strike="noStrike">
                          <a:solidFill>
                            <a:srgbClr val="000000"/>
                          </a:solidFill>
                          <a:effectLst/>
                          <a:latin typeface="Arial" panose="020B0604020202020204" pitchFamily="34" charset="0"/>
                        </a:rPr>
                        <a:t>25.86%</a:t>
                      </a:r>
                    </a:p>
                  </a:txBody>
                  <a:tcPr marL="4763" marR="4763" marT="4763"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solidFill>
                      <a:srgbClr val="DAF2D0"/>
                    </a:solidFill>
                  </a:tcPr>
                </a:tc>
                <a:tc>
                  <a:txBody>
                    <a:bodyPr/>
                    <a:lstStyle/>
                    <a:p>
                      <a:pPr algn="ctr" fontAlgn="ctr"/>
                      <a:r>
                        <a:rPr lang="en-US" sz="1200" b="0" i="0" u="none" strike="noStrike">
                          <a:solidFill>
                            <a:srgbClr val="000000"/>
                          </a:solidFill>
                          <a:effectLst/>
                          <a:latin typeface="Arial" panose="020B0604020202020204" pitchFamily="34" charset="0"/>
                        </a:rPr>
                        <a:t>247</a:t>
                      </a:r>
                    </a:p>
                  </a:txBody>
                  <a:tcPr marL="4763" marR="4763" marT="4763"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solidFill>
                      <a:srgbClr val="DAF2D0"/>
                    </a:solidFill>
                  </a:tcPr>
                </a:tc>
                <a:tc>
                  <a:txBody>
                    <a:bodyPr/>
                    <a:lstStyle/>
                    <a:p>
                      <a:pPr algn="ctr" fontAlgn="ctr"/>
                      <a:r>
                        <a:rPr lang="en-US" sz="1200" b="0" i="0" u="none" strike="noStrike">
                          <a:solidFill>
                            <a:srgbClr val="000000"/>
                          </a:solidFill>
                          <a:effectLst/>
                          <a:latin typeface="Arial" panose="020B0604020202020204" pitchFamily="34" charset="0"/>
                        </a:rPr>
                        <a:t>6.07%</a:t>
                      </a:r>
                    </a:p>
                  </a:txBody>
                  <a:tcPr marL="4763" marR="4763" marT="4763"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solidFill>
                      <a:srgbClr val="DAF2D0"/>
                    </a:solidFill>
                  </a:tcPr>
                </a:tc>
                <a:extLst>
                  <a:ext uri="{0D108BD9-81ED-4DB2-BD59-A6C34878D82A}">
                    <a16:rowId xmlns:a16="http://schemas.microsoft.com/office/drawing/2014/main" val="3365758390"/>
                  </a:ext>
                </a:extLst>
              </a:tr>
              <a:tr h="318176">
                <a:tc>
                  <a:txBody>
                    <a:bodyPr/>
                    <a:lstStyle/>
                    <a:p>
                      <a:pPr algn="ctr" fontAlgn="ctr"/>
                      <a:r>
                        <a:rPr lang="en-US" sz="1200" b="0" i="0" u="none" strike="noStrike">
                          <a:solidFill>
                            <a:srgbClr val="000000"/>
                          </a:solidFill>
                          <a:effectLst/>
                          <a:latin typeface="Arial" panose="020B0604020202020204" pitchFamily="34" charset="0"/>
                        </a:rPr>
                        <a:t>NEW JERSEY MEDICARE</a:t>
                      </a:r>
                    </a:p>
                  </a:txBody>
                  <a:tcPr marL="4763" marR="4763" marT="4763"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Arial" panose="020B0604020202020204" pitchFamily="34" charset="0"/>
                        </a:rPr>
                        <a:t>3,276</a:t>
                      </a:r>
                    </a:p>
                  </a:txBody>
                  <a:tcPr marL="4763" marR="4763" marT="4763"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Arial" panose="020B0604020202020204" pitchFamily="34" charset="0"/>
                        </a:rPr>
                        <a:t>14,427</a:t>
                      </a:r>
                    </a:p>
                  </a:txBody>
                  <a:tcPr marL="4763" marR="4763" marT="4763"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Arial" panose="020B0604020202020204" pitchFamily="34" charset="0"/>
                        </a:rPr>
                        <a:t>57,197</a:t>
                      </a:r>
                    </a:p>
                  </a:txBody>
                  <a:tcPr marL="4763" marR="4763" marT="4763"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Arial" panose="020B0604020202020204" pitchFamily="34" charset="0"/>
                        </a:rPr>
                        <a:t>5.90%</a:t>
                      </a:r>
                    </a:p>
                  </a:txBody>
                  <a:tcPr marL="4763" marR="4763" marT="4763"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Arial" panose="020B0604020202020204" pitchFamily="34" charset="0"/>
                        </a:rPr>
                        <a:t>191</a:t>
                      </a:r>
                    </a:p>
                  </a:txBody>
                  <a:tcPr marL="4763" marR="4763" marT="4763"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Arial" panose="020B0604020202020204" pitchFamily="34" charset="0"/>
                        </a:rPr>
                        <a:t>1.32%</a:t>
                      </a:r>
                    </a:p>
                  </a:txBody>
                  <a:tcPr marL="4763" marR="4763" marT="4763"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noFill/>
                  </a:tcPr>
                </a:tc>
                <a:extLst>
                  <a:ext uri="{0D108BD9-81ED-4DB2-BD59-A6C34878D82A}">
                    <a16:rowId xmlns:a16="http://schemas.microsoft.com/office/drawing/2014/main" val="2855965538"/>
                  </a:ext>
                </a:extLst>
              </a:tr>
              <a:tr h="318176">
                <a:tc>
                  <a:txBody>
                    <a:bodyPr/>
                    <a:lstStyle/>
                    <a:p>
                      <a:pPr algn="ctr" fontAlgn="ctr"/>
                      <a:r>
                        <a:rPr lang="en-US" sz="1200" b="0" i="0" u="none" strike="noStrike">
                          <a:solidFill>
                            <a:srgbClr val="000000"/>
                          </a:solidFill>
                          <a:effectLst/>
                          <a:latin typeface="Arial" panose="020B0604020202020204" pitchFamily="34" charset="0"/>
                        </a:rPr>
                        <a:t>AETNA</a:t>
                      </a:r>
                    </a:p>
                  </a:txBody>
                  <a:tcPr marL="4763" marR="4763" marT="4763"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solidFill>
                      <a:srgbClr val="DAF2D0"/>
                    </a:solidFill>
                  </a:tcPr>
                </a:tc>
                <a:tc>
                  <a:txBody>
                    <a:bodyPr/>
                    <a:lstStyle/>
                    <a:p>
                      <a:pPr algn="ctr" fontAlgn="ctr"/>
                      <a:r>
                        <a:rPr lang="en-US" sz="1200" b="0" i="0" u="none" strike="noStrike">
                          <a:solidFill>
                            <a:srgbClr val="000000"/>
                          </a:solidFill>
                          <a:effectLst/>
                          <a:latin typeface="Arial" panose="020B0604020202020204" pitchFamily="34" charset="0"/>
                        </a:rPr>
                        <a:t>1,921</a:t>
                      </a:r>
                    </a:p>
                  </a:txBody>
                  <a:tcPr marL="4763" marR="4763" marT="4763"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solidFill>
                      <a:srgbClr val="DAF2D0"/>
                    </a:solidFill>
                  </a:tcPr>
                </a:tc>
                <a:tc>
                  <a:txBody>
                    <a:bodyPr/>
                    <a:lstStyle/>
                    <a:p>
                      <a:pPr algn="ctr" fontAlgn="ctr"/>
                      <a:r>
                        <a:rPr lang="en-US" sz="1200" b="0" i="0" u="none" strike="noStrike">
                          <a:solidFill>
                            <a:srgbClr val="000000"/>
                          </a:solidFill>
                          <a:effectLst/>
                          <a:latin typeface="Arial" panose="020B0604020202020204" pitchFamily="34" charset="0"/>
                        </a:rPr>
                        <a:t>7,840</a:t>
                      </a:r>
                    </a:p>
                  </a:txBody>
                  <a:tcPr marL="4763" marR="4763" marT="4763"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solidFill>
                      <a:srgbClr val="DAF2D0"/>
                    </a:solidFill>
                  </a:tcPr>
                </a:tc>
                <a:tc>
                  <a:txBody>
                    <a:bodyPr/>
                    <a:lstStyle/>
                    <a:p>
                      <a:pPr algn="ctr" fontAlgn="ctr"/>
                      <a:r>
                        <a:rPr lang="en-US" sz="1200" b="0" i="0" u="none" strike="noStrike">
                          <a:solidFill>
                            <a:srgbClr val="000000"/>
                          </a:solidFill>
                          <a:effectLst/>
                          <a:latin typeface="Arial" panose="020B0604020202020204" pitchFamily="34" charset="0"/>
                        </a:rPr>
                        <a:t>21,303</a:t>
                      </a:r>
                    </a:p>
                  </a:txBody>
                  <a:tcPr marL="4763" marR="4763" marT="4763"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solidFill>
                      <a:srgbClr val="DAF2D0"/>
                    </a:solidFill>
                  </a:tcPr>
                </a:tc>
                <a:tc>
                  <a:txBody>
                    <a:bodyPr/>
                    <a:lstStyle/>
                    <a:p>
                      <a:pPr algn="ctr" fontAlgn="ctr"/>
                      <a:r>
                        <a:rPr lang="en-US" sz="1200" b="0" i="0" u="none" strike="noStrike">
                          <a:solidFill>
                            <a:srgbClr val="000000"/>
                          </a:solidFill>
                          <a:effectLst/>
                          <a:latin typeface="Arial" panose="020B0604020202020204" pitchFamily="34" charset="0"/>
                        </a:rPr>
                        <a:t>12.63%</a:t>
                      </a:r>
                    </a:p>
                  </a:txBody>
                  <a:tcPr marL="4763" marR="4763" marT="4763"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solidFill>
                      <a:srgbClr val="DAF2D0"/>
                    </a:solidFill>
                  </a:tcPr>
                </a:tc>
                <a:tc>
                  <a:txBody>
                    <a:bodyPr/>
                    <a:lstStyle/>
                    <a:p>
                      <a:pPr algn="ctr" fontAlgn="ctr"/>
                      <a:r>
                        <a:rPr lang="en-US" sz="1200" b="0" i="0" u="none" strike="noStrike">
                          <a:solidFill>
                            <a:srgbClr val="000000"/>
                          </a:solidFill>
                          <a:effectLst/>
                          <a:latin typeface="Arial" panose="020B0604020202020204" pitchFamily="34" charset="0"/>
                        </a:rPr>
                        <a:t>99</a:t>
                      </a:r>
                    </a:p>
                  </a:txBody>
                  <a:tcPr marL="4763" marR="4763" marT="4763"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solidFill>
                      <a:srgbClr val="DAF2D0"/>
                    </a:solidFill>
                  </a:tcPr>
                </a:tc>
                <a:tc>
                  <a:txBody>
                    <a:bodyPr/>
                    <a:lstStyle/>
                    <a:p>
                      <a:pPr algn="ctr" fontAlgn="ctr"/>
                      <a:r>
                        <a:rPr lang="en-US" sz="1200" b="0" i="0" u="none" strike="noStrike">
                          <a:solidFill>
                            <a:srgbClr val="000000"/>
                          </a:solidFill>
                          <a:effectLst/>
                          <a:latin typeface="Arial" panose="020B0604020202020204" pitchFamily="34" charset="0"/>
                        </a:rPr>
                        <a:t>1.26%</a:t>
                      </a:r>
                    </a:p>
                  </a:txBody>
                  <a:tcPr marL="4763" marR="4763" marT="4763"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solidFill>
                      <a:srgbClr val="DAF2D0"/>
                    </a:solidFill>
                  </a:tcPr>
                </a:tc>
                <a:extLst>
                  <a:ext uri="{0D108BD9-81ED-4DB2-BD59-A6C34878D82A}">
                    <a16:rowId xmlns:a16="http://schemas.microsoft.com/office/drawing/2014/main" val="3628828022"/>
                  </a:ext>
                </a:extLst>
              </a:tr>
              <a:tr h="318176">
                <a:tc>
                  <a:txBody>
                    <a:bodyPr/>
                    <a:lstStyle/>
                    <a:p>
                      <a:pPr algn="ctr" fontAlgn="ctr"/>
                      <a:r>
                        <a:rPr lang="en-US" sz="1200" b="0" i="0" u="none" strike="noStrike">
                          <a:solidFill>
                            <a:srgbClr val="000000"/>
                          </a:solidFill>
                          <a:effectLst/>
                          <a:latin typeface="Arial" panose="020B0604020202020204" pitchFamily="34" charset="0"/>
                        </a:rPr>
                        <a:t>HORIZON BLUE SHIELD OF NEW JERSEY</a:t>
                      </a:r>
                    </a:p>
                  </a:txBody>
                  <a:tcPr marL="4763" marR="4763" marT="4763"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Arial" panose="020B0604020202020204" pitchFamily="34" charset="0"/>
                        </a:rPr>
                        <a:t>1,950</a:t>
                      </a:r>
                    </a:p>
                  </a:txBody>
                  <a:tcPr marL="4763" marR="4763" marT="4763"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Arial" panose="020B0604020202020204" pitchFamily="34" charset="0"/>
                        </a:rPr>
                        <a:t>7,417</a:t>
                      </a:r>
                    </a:p>
                  </a:txBody>
                  <a:tcPr marL="4763" marR="4763" marT="4763"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Arial" panose="020B0604020202020204" pitchFamily="34" charset="0"/>
                        </a:rPr>
                        <a:t>22,602</a:t>
                      </a:r>
                    </a:p>
                  </a:txBody>
                  <a:tcPr marL="4763" marR="4763" marT="4763"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Arial" panose="020B0604020202020204" pitchFamily="34" charset="0"/>
                        </a:rPr>
                        <a:t>9.07%</a:t>
                      </a:r>
                    </a:p>
                  </a:txBody>
                  <a:tcPr marL="4763" marR="4763" marT="4763"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Arial" panose="020B0604020202020204" pitchFamily="34" charset="0"/>
                        </a:rPr>
                        <a:t>75</a:t>
                      </a:r>
                    </a:p>
                  </a:txBody>
                  <a:tcPr marL="4763" marR="4763" marT="4763"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Arial" panose="020B0604020202020204" pitchFamily="34" charset="0"/>
                        </a:rPr>
                        <a:t>1.01%</a:t>
                      </a:r>
                    </a:p>
                  </a:txBody>
                  <a:tcPr marL="4763" marR="4763" marT="4763"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noFill/>
                  </a:tcPr>
                </a:tc>
                <a:extLst>
                  <a:ext uri="{0D108BD9-81ED-4DB2-BD59-A6C34878D82A}">
                    <a16:rowId xmlns:a16="http://schemas.microsoft.com/office/drawing/2014/main" val="3360776799"/>
                  </a:ext>
                </a:extLst>
              </a:tr>
              <a:tr h="318176">
                <a:tc>
                  <a:txBody>
                    <a:bodyPr/>
                    <a:lstStyle/>
                    <a:p>
                      <a:pPr algn="ctr" fontAlgn="ctr"/>
                      <a:r>
                        <a:rPr lang="en-US" sz="1200" b="0" i="0" u="none" strike="noStrike">
                          <a:solidFill>
                            <a:srgbClr val="000000"/>
                          </a:solidFill>
                          <a:effectLst/>
                          <a:latin typeface="Arial" panose="020B0604020202020204" pitchFamily="34" charset="0"/>
                        </a:rPr>
                        <a:t>United Healthcare Direct</a:t>
                      </a:r>
                    </a:p>
                  </a:txBody>
                  <a:tcPr marL="4763" marR="4763" marT="4763"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solidFill>
                      <a:srgbClr val="DAF2D0"/>
                    </a:solidFill>
                  </a:tcPr>
                </a:tc>
                <a:tc>
                  <a:txBody>
                    <a:bodyPr/>
                    <a:lstStyle/>
                    <a:p>
                      <a:pPr algn="ctr" fontAlgn="ctr"/>
                      <a:r>
                        <a:rPr lang="en-US" sz="1200" b="0" i="0" u="none" strike="noStrike">
                          <a:solidFill>
                            <a:srgbClr val="000000"/>
                          </a:solidFill>
                          <a:effectLst/>
                          <a:latin typeface="Arial" panose="020B0604020202020204" pitchFamily="34" charset="0"/>
                        </a:rPr>
                        <a:t>157</a:t>
                      </a:r>
                    </a:p>
                  </a:txBody>
                  <a:tcPr marL="4763" marR="4763" marT="4763"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solidFill>
                      <a:srgbClr val="DAF2D0"/>
                    </a:solidFill>
                  </a:tcPr>
                </a:tc>
                <a:tc>
                  <a:txBody>
                    <a:bodyPr/>
                    <a:lstStyle/>
                    <a:p>
                      <a:pPr algn="ctr" fontAlgn="ctr"/>
                      <a:r>
                        <a:rPr lang="en-US" sz="1200" b="0" i="0" u="none" strike="noStrike">
                          <a:solidFill>
                            <a:srgbClr val="000000"/>
                          </a:solidFill>
                          <a:effectLst/>
                          <a:latin typeface="Arial" panose="020B0604020202020204" pitchFamily="34" charset="0"/>
                        </a:rPr>
                        <a:t>547</a:t>
                      </a:r>
                    </a:p>
                  </a:txBody>
                  <a:tcPr marL="4763" marR="4763" marT="4763"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solidFill>
                      <a:srgbClr val="DAF2D0"/>
                    </a:solidFill>
                  </a:tcPr>
                </a:tc>
                <a:tc>
                  <a:txBody>
                    <a:bodyPr/>
                    <a:lstStyle/>
                    <a:p>
                      <a:pPr algn="ctr" fontAlgn="ctr"/>
                      <a:r>
                        <a:rPr lang="en-US" sz="1200" b="0" i="0" u="none" strike="noStrike">
                          <a:solidFill>
                            <a:srgbClr val="000000"/>
                          </a:solidFill>
                          <a:effectLst/>
                          <a:latin typeface="Arial" panose="020B0604020202020204" pitchFamily="34" charset="0"/>
                        </a:rPr>
                        <a:t>2,398</a:t>
                      </a:r>
                    </a:p>
                  </a:txBody>
                  <a:tcPr marL="4763" marR="4763" marT="4763"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solidFill>
                      <a:srgbClr val="DAF2D0"/>
                    </a:solidFill>
                  </a:tcPr>
                </a:tc>
                <a:tc>
                  <a:txBody>
                    <a:bodyPr/>
                    <a:lstStyle/>
                    <a:p>
                      <a:pPr algn="ctr" fontAlgn="ctr"/>
                      <a:r>
                        <a:rPr lang="en-US" sz="1200" b="0" i="0" u="none" strike="noStrike">
                          <a:solidFill>
                            <a:srgbClr val="000000"/>
                          </a:solidFill>
                          <a:effectLst/>
                          <a:latin typeface="Arial" panose="020B0604020202020204" pitchFamily="34" charset="0"/>
                        </a:rPr>
                        <a:t>25.31%</a:t>
                      </a:r>
                    </a:p>
                  </a:txBody>
                  <a:tcPr marL="4763" marR="4763" marT="4763"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solidFill>
                      <a:srgbClr val="DAF2D0"/>
                    </a:solidFill>
                  </a:tcPr>
                </a:tc>
                <a:tc>
                  <a:txBody>
                    <a:bodyPr/>
                    <a:lstStyle/>
                    <a:p>
                      <a:pPr algn="ctr" fontAlgn="ctr"/>
                      <a:r>
                        <a:rPr lang="en-US" sz="1200" b="0" i="0" u="none" strike="noStrike">
                          <a:solidFill>
                            <a:srgbClr val="000000"/>
                          </a:solidFill>
                          <a:effectLst/>
                          <a:latin typeface="Arial" panose="020B0604020202020204" pitchFamily="34" charset="0"/>
                        </a:rPr>
                        <a:t>61</a:t>
                      </a:r>
                    </a:p>
                  </a:txBody>
                  <a:tcPr marL="4763" marR="4763" marT="4763"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solidFill>
                      <a:srgbClr val="DAF2D0"/>
                    </a:solidFill>
                  </a:tcPr>
                </a:tc>
                <a:tc>
                  <a:txBody>
                    <a:bodyPr/>
                    <a:lstStyle/>
                    <a:p>
                      <a:pPr algn="ctr" fontAlgn="ctr"/>
                      <a:r>
                        <a:rPr lang="en-US" sz="1200" b="0" i="0" u="none" strike="noStrike">
                          <a:solidFill>
                            <a:srgbClr val="000000"/>
                          </a:solidFill>
                          <a:effectLst/>
                          <a:latin typeface="Arial" panose="020B0604020202020204" pitchFamily="34" charset="0"/>
                        </a:rPr>
                        <a:t>11.15%</a:t>
                      </a:r>
                    </a:p>
                  </a:txBody>
                  <a:tcPr marL="4763" marR="4763" marT="4763"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solidFill>
                      <a:srgbClr val="DAF2D0"/>
                    </a:solidFill>
                  </a:tcPr>
                </a:tc>
                <a:extLst>
                  <a:ext uri="{0D108BD9-81ED-4DB2-BD59-A6C34878D82A}">
                    <a16:rowId xmlns:a16="http://schemas.microsoft.com/office/drawing/2014/main" val="2566883864"/>
                  </a:ext>
                </a:extLst>
              </a:tr>
              <a:tr h="318176">
                <a:tc>
                  <a:txBody>
                    <a:bodyPr/>
                    <a:lstStyle/>
                    <a:p>
                      <a:pPr algn="ctr" fontAlgn="ctr"/>
                      <a:r>
                        <a:rPr lang="en-US" sz="1200" b="0" i="0" u="none" strike="noStrike">
                          <a:solidFill>
                            <a:srgbClr val="000000"/>
                          </a:solidFill>
                          <a:effectLst/>
                          <a:latin typeface="Arial" panose="020B0604020202020204" pitchFamily="34" charset="0"/>
                        </a:rPr>
                        <a:t>Medicare New Jersey Part B</a:t>
                      </a:r>
                    </a:p>
                  </a:txBody>
                  <a:tcPr marL="4763" marR="4763" marT="4763"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Arial" panose="020B0604020202020204" pitchFamily="34" charset="0"/>
                        </a:rPr>
                        <a:t>544</a:t>
                      </a:r>
                    </a:p>
                  </a:txBody>
                  <a:tcPr marL="4763" marR="4763" marT="4763"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Arial" panose="020B0604020202020204" pitchFamily="34" charset="0"/>
                        </a:rPr>
                        <a:t>1,672</a:t>
                      </a:r>
                    </a:p>
                  </a:txBody>
                  <a:tcPr marL="4763" marR="4763" marT="4763"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Arial" panose="020B0604020202020204" pitchFamily="34" charset="0"/>
                        </a:rPr>
                        <a:t>4,454</a:t>
                      </a:r>
                    </a:p>
                  </a:txBody>
                  <a:tcPr marL="4763" marR="4763" marT="4763"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Arial" panose="020B0604020202020204" pitchFamily="34" charset="0"/>
                        </a:rPr>
                        <a:t>5.70%</a:t>
                      </a:r>
                    </a:p>
                  </a:txBody>
                  <a:tcPr marL="4763" marR="4763" marT="4763"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Arial" panose="020B0604020202020204" pitchFamily="34" charset="0"/>
                        </a:rPr>
                        <a:t>15</a:t>
                      </a:r>
                    </a:p>
                  </a:txBody>
                  <a:tcPr marL="4763" marR="4763" marT="4763"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Arial" panose="020B0604020202020204" pitchFamily="34" charset="0"/>
                        </a:rPr>
                        <a:t>0.90%</a:t>
                      </a:r>
                    </a:p>
                  </a:txBody>
                  <a:tcPr marL="4763" marR="4763" marT="4763"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noFill/>
                  </a:tcPr>
                </a:tc>
                <a:extLst>
                  <a:ext uri="{0D108BD9-81ED-4DB2-BD59-A6C34878D82A}">
                    <a16:rowId xmlns:a16="http://schemas.microsoft.com/office/drawing/2014/main" val="312113569"/>
                  </a:ext>
                </a:extLst>
              </a:tr>
              <a:tr h="318176">
                <a:tc>
                  <a:txBody>
                    <a:bodyPr/>
                    <a:lstStyle/>
                    <a:p>
                      <a:pPr algn="ctr" fontAlgn="ctr"/>
                      <a:r>
                        <a:rPr lang="en-US" sz="1200" b="0" i="0" u="none" strike="noStrike">
                          <a:solidFill>
                            <a:srgbClr val="000000"/>
                          </a:solidFill>
                          <a:effectLst/>
                          <a:latin typeface="Arial" panose="020B0604020202020204" pitchFamily="34" charset="0"/>
                        </a:rPr>
                        <a:t>NEW JERSEY MEDICAID</a:t>
                      </a:r>
                    </a:p>
                  </a:txBody>
                  <a:tcPr marL="4763" marR="4763" marT="4763"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solidFill>
                      <a:srgbClr val="DAF2D0"/>
                    </a:solidFill>
                  </a:tcPr>
                </a:tc>
                <a:tc>
                  <a:txBody>
                    <a:bodyPr/>
                    <a:lstStyle/>
                    <a:p>
                      <a:pPr algn="ctr" fontAlgn="ctr"/>
                      <a:r>
                        <a:rPr lang="en-US" sz="1200" b="0" i="0" u="none" strike="noStrike">
                          <a:solidFill>
                            <a:srgbClr val="000000"/>
                          </a:solidFill>
                          <a:effectLst/>
                          <a:latin typeface="Arial" panose="020B0604020202020204" pitchFamily="34" charset="0"/>
                        </a:rPr>
                        <a:t>13</a:t>
                      </a:r>
                    </a:p>
                  </a:txBody>
                  <a:tcPr marL="4763" marR="4763" marT="4763"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solidFill>
                      <a:srgbClr val="DAF2D0"/>
                    </a:solidFill>
                  </a:tcPr>
                </a:tc>
                <a:tc>
                  <a:txBody>
                    <a:bodyPr/>
                    <a:lstStyle/>
                    <a:p>
                      <a:pPr algn="ctr" fontAlgn="ctr"/>
                      <a:r>
                        <a:rPr lang="en-US" sz="1200" b="0" i="0" u="none" strike="noStrike">
                          <a:solidFill>
                            <a:srgbClr val="000000"/>
                          </a:solidFill>
                          <a:effectLst/>
                          <a:latin typeface="Arial" panose="020B0604020202020204" pitchFamily="34" charset="0"/>
                        </a:rPr>
                        <a:t>57</a:t>
                      </a:r>
                    </a:p>
                  </a:txBody>
                  <a:tcPr marL="4763" marR="4763" marT="4763"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solidFill>
                      <a:srgbClr val="DAF2D0"/>
                    </a:solidFill>
                  </a:tcPr>
                </a:tc>
                <a:tc>
                  <a:txBody>
                    <a:bodyPr/>
                    <a:lstStyle/>
                    <a:p>
                      <a:pPr algn="ctr" fontAlgn="ctr"/>
                      <a:r>
                        <a:rPr lang="en-US" sz="1200" b="0" i="0" u="none" strike="noStrike">
                          <a:solidFill>
                            <a:srgbClr val="000000"/>
                          </a:solidFill>
                          <a:effectLst/>
                          <a:latin typeface="Arial" panose="020B0604020202020204" pitchFamily="34" charset="0"/>
                        </a:rPr>
                        <a:t>230</a:t>
                      </a:r>
                    </a:p>
                  </a:txBody>
                  <a:tcPr marL="4763" marR="4763" marT="4763"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solidFill>
                      <a:srgbClr val="DAF2D0"/>
                    </a:solidFill>
                  </a:tcPr>
                </a:tc>
                <a:tc>
                  <a:txBody>
                    <a:bodyPr/>
                    <a:lstStyle/>
                    <a:p>
                      <a:pPr algn="ctr" fontAlgn="ctr"/>
                      <a:r>
                        <a:rPr lang="en-US" sz="1200" b="0" i="0" u="none" strike="noStrike">
                          <a:solidFill>
                            <a:srgbClr val="000000"/>
                          </a:solidFill>
                          <a:effectLst/>
                          <a:latin typeface="Arial" panose="020B0604020202020204" pitchFamily="34" charset="0"/>
                        </a:rPr>
                        <a:t>56.96%</a:t>
                      </a:r>
                    </a:p>
                  </a:txBody>
                  <a:tcPr marL="4763" marR="4763" marT="4763"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solidFill>
                      <a:srgbClr val="DAF2D0"/>
                    </a:solidFill>
                  </a:tcPr>
                </a:tc>
                <a:tc>
                  <a:txBody>
                    <a:bodyPr/>
                    <a:lstStyle/>
                    <a:p>
                      <a:pPr algn="ctr" fontAlgn="ctr"/>
                      <a:r>
                        <a:rPr lang="en-US" sz="1200" b="0" i="0" u="none" strike="noStrike">
                          <a:solidFill>
                            <a:srgbClr val="000000"/>
                          </a:solidFill>
                          <a:effectLst/>
                          <a:latin typeface="Arial" panose="020B0604020202020204" pitchFamily="34" charset="0"/>
                        </a:rPr>
                        <a:t>15</a:t>
                      </a:r>
                    </a:p>
                  </a:txBody>
                  <a:tcPr marL="4763" marR="4763" marT="4763"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solidFill>
                      <a:srgbClr val="DAF2D0"/>
                    </a:solidFill>
                  </a:tcPr>
                </a:tc>
                <a:tc>
                  <a:txBody>
                    <a:bodyPr/>
                    <a:lstStyle/>
                    <a:p>
                      <a:pPr algn="ctr" fontAlgn="ctr"/>
                      <a:r>
                        <a:rPr lang="en-US" sz="1200" b="0" i="0" u="none" strike="noStrike">
                          <a:solidFill>
                            <a:srgbClr val="000000"/>
                          </a:solidFill>
                          <a:effectLst/>
                          <a:latin typeface="Arial" panose="020B0604020202020204" pitchFamily="34" charset="0"/>
                        </a:rPr>
                        <a:t>26.32%</a:t>
                      </a:r>
                    </a:p>
                  </a:txBody>
                  <a:tcPr marL="4763" marR="4763" marT="4763"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solidFill>
                      <a:srgbClr val="DAF2D0"/>
                    </a:solidFill>
                  </a:tcPr>
                </a:tc>
                <a:extLst>
                  <a:ext uri="{0D108BD9-81ED-4DB2-BD59-A6C34878D82A}">
                    <a16:rowId xmlns:a16="http://schemas.microsoft.com/office/drawing/2014/main" val="1742829879"/>
                  </a:ext>
                </a:extLst>
              </a:tr>
              <a:tr h="318176">
                <a:tc>
                  <a:txBody>
                    <a:bodyPr/>
                    <a:lstStyle/>
                    <a:p>
                      <a:pPr algn="ctr" fontAlgn="ctr"/>
                      <a:r>
                        <a:rPr lang="en-US" sz="1200" b="0" i="0" u="none" strike="noStrike">
                          <a:solidFill>
                            <a:srgbClr val="000000"/>
                          </a:solidFill>
                          <a:effectLst/>
                          <a:latin typeface="Arial" panose="020B0604020202020204" pitchFamily="34" charset="0"/>
                        </a:rPr>
                        <a:t>AMERICHOICE OF NJ (MEDICAID NJ)</a:t>
                      </a:r>
                    </a:p>
                  </a:txBody>
                  <a:tcPr marL="4763" marR="4763" marT="4763"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Arial" panose="020B0604020202020204" pitchFamily="34" charset="0"/>
                        </a:rPr>
                        <a:t>55</a:t>
                      </a:r>
                    </a:p>
                  </a:txBody>
                  <a:tcPr marL="4763" marR="4763" marT="4763"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Arial" panose="020B0604020202020204" pitchFamily="34" charset="0"/>
                        </a:rPr>
                        <a:t>171</a:t>
                      </a:r>
                    </a:p>
                  </a:txBody>
                  <a:tcPr marL="4763" marR="4763" marT="4763"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Arial" panose="020B0604020202020204" pitchFamily="34" charset="0"/>
                        </a:rPr>
                        <a:t>1,262</a:t>
                      </a:r>
                    </a:p>
                  </a:txBody>
                  <a:tcPr marL="4763" marR="4763" marT="4763"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Arial" panose="020B0604020202020204" pitchFamily="34" charset="0"/>
                        </a:rPr>
                        <a:t>40.57%</a:t>
                      </a:r>
                    </a:p>
                  </a:txBody>
                  <a:tcPr marL="4763" marR="4763" marT="4763"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Arial" panose="020B0604020202020204" pitchFamily="34" charset="0"/>
                        </a:rPr>
                        <a:t>13</a:t>
                      </a:r>
                    </a:p>
                  </a:txBody>
                  <a:tcPr marL="4763" marR="4763" marT="4763"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Arial" panose="020B0604020202020204" pitchFamily="34" charset="0"/>
                        </a:rPr>
                        <a:t>7.60%</a:t>
                      </a:r>
                    </a:p>
                  </a:txBody>
                  <a:tcPr marL="4763" marR="4763" marT="4763"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noFill/>
                  </a:tcPr>
                </a:tc>
                <a:extLst>
                  <a:ext uri="{0D108BD9-81ED-4DB2-BD59-A6C34878D82A}">
                    <a16:rowId xmlns:a16="http://schemas.microsoft.com/office/drawing/2014/main" val="2237230988"/>
                  </a:ext>
                </a:extLst>
              </a:tr>
              <a:tr h="318176">
                <a:tc>
                  <a:txBody>
                    <a:bodyPr/>
                    <a:lstStyle/>
                    <a:p>
                      <a:pPr algn="ctr" fontAlgn="ctr"/>
                      <a:r>
                        <a:rPr lang="en-US" sz="1200" b="0" i="0" u="none" strike="noStrike">
                          <a:solidFill>
                            <a:srgbClr val="000000"/>
                          </a:solidFill>
                          <a:effectLst/>
                          <a:latin typeface="Arial" panose="020B0604020202020204" pitchFamily="34" charset="0"/>
                        </a:rPr>
                        <a:t>AMERIGROUP CORPORATION</a:t>
                      </a:r>
                    </a:p>
                  </a:txBody>
                  <a:tcPr marL="4763" marR="4763" marT="4763"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solidFill>
                      <a:srgbClr val="DAF2D0"/>
                    </a:solidFill>
                  </a:tcPr>
                </a:tc>
                <a:tc>
                  <a:txBody>
                    <a:bodyPr/>
                    <a:lstStyle/>
                    <a:p>
                      <a:pPr algn="ctr" fontAlgn="ctr"/>
                      <a:r>
                        <a:rPr lang="en-US" sz="1200" b="0" i="0" u="none" strike="noStrike">
                          <a:solidFill>
                            <a:srgbClr val="000000"/>
                          </a:solidFill>
                          <a:effectLst/>
                          <a:latin typeface="Arial" panose="020B0604020202020204" pitchFamily="34" charset="0"/>
                        </a:rPr>
                        <a:t>11</a:t>
                      </a:r>
                    </a:p>
                  </a:txBody>
                  <a:tcPr marL="4763" marR="4763" marT="4763"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solidFill>
                      <a:srgbClr val="DAF2D0"/>
                    </a:solidFill>
                  </a:tcPr>
                </a:tc>
                <a:tc>
                  <a:txBody>
                    <a:bodyPr/>
                    <a:lstStyle/>
                    <a:p>
                      <a:pPr algn="ctr" fontAlgn="ctr"/>
                      <a:r>
                        <a:rPr lang="en-US" sz="1200" b="0" i="0" u="none" strike="noStrike">
                          <a:solidFill>
                            <a:srgbClr val="000000"/>
                          </a:solidFill>
                          <a:effectLst/>
                          <a:latin typeface="Arial" panose="020B0604020202020204" pitchFamily="34" charset="0"/>
                        </a:rPr>
                        <a:t>19</a:t>
                      </a:r>
                    </a:p>
                  </a:txBody>
                  <a:tcPr marL="4763" marR="4763" marT="4763"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solidFill>
                      <a:srgbClr val="DAF2D0"/>
                    </a:solidFill>
                  </a:tcPr>
                </a:tc>
                <a:tc>
                  <a:txBody>
                    <a:bodyPr/>
                    <a:lstStyle/>
                    <a:p>
                      <a:pPr algn="ctr" fontAlgn="ctr"/>
                      <a:r>
                        <a:rPr lang="en-US" sz="1200" b="0" i="0" u="none" strike="noStrike">
                          <a:solidFill>
                            <a:srgbClr val="000000"/>
                          </a:solidFill>
                          <a:effectLst/>
                          <a:latin typeface="Arial" panose="020B0604020202020204" pitchFamily="34" charset="0"/>
                        </a:rPr>
                        <a:t>69</a:t>
                      </a:r>
                    </a:p>
                  </a:txBody>
                  <a:tcPr marL="4763" marR="4763" marT="4763"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solidFill>
                      <a:srgbClr val="DAF2D0"/>
                    </a:solidFill>
                  </a:tcPr>
                </a:tc>
                <a:tc>
                  <a:txBody>
                    <a:bodyPr/>
                    <a:lstStyle/>
                    <a:p>
                      <a:pPr algn="ctr" fontAlgn="ctr"/>
                      <a:r>
                        <a:rPr lang="en-US" sz="1200" b="0" i="0" u="none" strike="noStrike">
                          <a:solidFill>
                            <a:srgbClr val="000000"/>
                          </a:solidFill>
                          <a:effectLst/>
                          <a:latin typeface="Arial" panose="020B0604020202020204" pitchFamily="34" charset="0"/>
                        </a:rPr>
                        <a:t>60.87%</a:t>
                      </a:r>
                    </a:p>
                  </a:txBody>
                  <a:tcPr marL="4763" marR="4763" marT="4763"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solidFill>
                      <a:srgbClr val="DAF2D0"/>
                    </a:solidFill>
                  </a:tcPr>
                </a:tc>
                <a:tc>
                  <a:txBody>
                    <a:bodyPr/>
                    <a:lstStyle/>
                    <a:p>
                      <a:pPr algn="ctr" fontAlgn="ctr"/>
                      <a:r>
                        <a:rPr lang="en-US" sz="1200" b="0" i="0" u="none" strike="noStrike">
                          <a:solidFill>
                            <a:srgbClr val="000000"/>
                          </a:solidFill>
                          <a:effectLst/>
                          <a:latin typeface="Arial" panose="020B0604020202020204" pitchFamily="34" charset="0"/>
                        </a:rPr>
                        <a:t>12</a:t>
                      </a:r>
                    </a:p>
                  </a:txBody>
                  <a:tcPr marL="4763" marR="4763" marT="4763"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solidFill>
                      <a:srgbClr val="DAF2D0"/>
                    </a:solidFill>
                  </a:tcPr>
                </a:tc>
                <a:tc>
                  <a:txBody>
                    <a:bodyPr/>
                    <a:lstStyle/>
                    <a:p>
                      <a:pPr algn="ctr" fontAlgn="ctr"/>
                      <a:r>
                        <a:rPr lang="en-US" sz="1200" b="0" i="0" u="none" strike="noStrike">
                          <a:solidFill>
                            <a:srgbClr val="000000"/>
                          </a:solidFill>
                          <a:effectLst/>
                          <a:latin typeface="Arial" panose="020B0604020202020204" pitchFamily="34" charset="0"/>
                        </a:rPr>
                        <a:t>63.16%</a:t>
                      </a:r>
                    </a:p>
                  </a:txBody>
                  <a:tcPr marL="4763" marR="4763" marT="4763"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solidFill>
                      <a:srgbClr val="DAF2D0"/>
                    </a:solidFill>
                  </a:tcPr>
                </a:tc>
                <a:extLst>
                  <a:ext uri="{0D108BD9-81ED-4DB2-BD59-A6C34878D82A}">
                    <a16:rowId xmlns:a16="http://schemas.microsoft.com/office/drawing/2014/main" val="1327280474"/>
                  </a:ext>
                </a:extLst>
              </a:tr>
              <a:tr h="318176">
                <a:tc>
                  <a:txBody>
                    <a:bodyPr/>
                    <a:lstStyle/>
                    <a:p>
                      <a:pPr algn="ctr" fontAlgn="ctr"/>
                      <a:r>
                        <a:rPr lang="en-US" sz="1200" b="0" i="0" u="none" strike="noStrike">
                          <a:solidFill>
                            <a:srgbClr val="000000"/>
                          </a:solidFill>
                          <a:effectLst/>
                          <a:latin typeface="Arial" panose="020B0604020202020204" pitchFamily="34" charset="0"/>
                        </a:rPr>
                        <a:t>Clover Health LLC - Medicare Advantage</a:t>
                      </a:r>
                    </a:p>
                  </a:txBody>
                  <a:tcPr marL="4763" marR="4763" marT="4763"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Arial" panose="020B0604020202020204" pitchFamily="34" charset="0"/>
                        </a:rPr>
                        <a:t>15</a:t>
                      </a:r>
                    </a:p>
                  </a:txBody>
                  <a:tcPr marL="4763" marR="4763" marT="4763"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Arial" panose="020B0604020202020204" pitchFamily="34" charset="0"/>
                        </a:rPr>
                        <a:t>52</a:t>
                      </a:r>
                    </a:p>
                  </a:txBody>
                  <a:tcPr marL="4763" marR="4763" marT="4763"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Arial" panose="020B0604020202020204" pitchFamily="34" charset="0"/>
                        </a:rPr>
                        <a:t>148</a:t>
                      </a:r>
                    </a:p>
                  </a:txBody>
                  <a:tcPr marL="4763" marR="4763" marT="4763"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Arial" panose="020B0604020202020204" pitchFamily="34" charset="0"/>
                        </a:rPr>
                        <a:t>22.30%</a:t>
                      </a:r>
                    </a:p>
                  </a:txBody>
                  <a:tcPr marL="4763" marR="4763" marT="4763"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Arial" panose="020B0604020202020204" pitchFamily="34" charset="0"/>
                        </a:rPr>
                        <a:t>10</a:t>
                      </a:r>
                    </a:p>
                  </a:txBody>
                  <a:tcPr marL="4763" marR="4763" marT="4763"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Arial" panose="020B0604020202020204" pitchFamily="34" charset="0"/>
                        </a:rPr>
                        <a:t>19.23%</a:t>
                      </a:r>
                    </a:p>
                  </a:txBody>
                  <a:tcPr marL="4763" marR="4763" marT="4763"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noFill/>
                  </a:tcPr>
                </a:tc>
                <a:extLst>
                  <a:ext uri="{0D108BD9-81ED-4DB2-BD59-A6C34878D82A}">
                    <a16:rowId xmlns:a16="http://schemas.microsoft.com/office/drawing/2014/main" val="226085234"/>
                  </a:ext>
                </a:extLst>
              </a:tr>
              <a:tr h="318176">
                <a:tc>
                  <a:txBody>
                    <a:bodyPr/>
                    <a:lstStyle/>
                    <a:p>
                      <a:pPr algn="ctr" fontAlgn="ctr"/>
                      <a:r>
                        <a:rPr lang="en-US" sz="1200" b="0" i="0" u="none" strike="noStrike">
                          <a:solidFill>
                            <a:srgbClr val="000000"/>
                          </a:solidFill>
                          <a:effectLst/>
                          <a:latin typeface="Arial" panose="020B0604020202020204" pitchFamily="34" charset="0"/>
                        </a:rPr>
                        <a:t>CIGNA</a:t>
                      </a:r>
                    </a:p>
                  </a:txBody>
                  <a:tcPr marL="4763" marR="4763" marT="4763"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solidFill>
                      <a:srgbClr val="DAF2D0"/>
                    </a:solidFill>
                  </a:tcPr>
                </a:tc>
                <a:tc>
                  <a:txBody>
                    <a:bodyPr/>
                    <a:lstStyle/>
                    <a:p>
                      <a:pPr algn="ctr" fontAlgn="ctr"/>
                      <a:r>
                        <a:rPr lang="en-US" sz="1200" b="0" i="0" u="none" strike="noStrike">
                          <a:solidFill>
                            <a:srgbClr val="000000"/>
                          </a:solidFill>
                          <a:effectLst/>
                          <a:latin typeface="Arial" panose="020B0604020202020204" pitchFamily="34" charset="0"/>
                        </a:rPr>
                        <a:t>336</a:t>
                      </a:r>
                    </a:p>
                  </a:txBody>
                  <a:tcPr marL="4763" marR="4763" marT="4763"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solidFill>
                      <a:srgbClr val="DAF2D0"/>
                    </a:solidFill>
                  </a:tcPr>
                </a:tc>
                <a:tc>
                  <a:txBody>
                    <a:bodyPr/>
                    <a:lstStyle/>
                    <a:p>
                      <a:pPr algn="ctr" fontAlgn="ctr"/>
                      <a:r>
                        <a:rPr lang="en-US" sz="1200" b="0" i="0" u="none" strike="noStrike">
                          <a:solidFill>
                            <a:srgbClr val="000000"/>
                          </a:solidFill>
                          <a:effectLst/>
                          <a:latin typeface="Arial" panose="020B0604020202020204" pitchFamily="34" charset="0"/>
                        </a:rPr>
                        <a:t>1,257</a:t>
                      </a:r>
                    </a:p>
                  </a:txBody>
                  <a:tcPr marL="4763" marR="4763" marT="4763"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solidFill>
                      <a:srgbClr val="DAF2D0"/>
                    </a:solidFill>
                  </a:tcPr>
                </a:tc>
                <a:tc>
                  <a:txBody>
                    <a:bodyPr/>
                    <a:lstStyle/>
                    <a:p>
                      <a:pPr algn="ctr" fontAlgn="ctr"/>
                      <a:r>
                        <a:rPr lang="en-US" sz="1200" b="0" i="0" u="none" strike="noStrike">
                          <a:solidFill>
                            <a:srgbClr val="000000"/>
                          </a:solidFill>
                          <a:effectLst/>
                          <a:latin typeface="Arial" panose="020B0604020202020204" pitchFamily="34" charset="0"/>
                        </a:rPr>
                        <a:t>2,721</a:t>
                      </a:r>
                    </a:p>
                  </a:txBody>
                  <a:tcPr marL="4763" marR="4763" marT="4763"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solidFill>
                      <a:srgbClr val="DAF2D0"/>
                    </a:solidFill>
                  </a:tcPr>
                </a:tc>
                <a:tc>
                  <a:txBody>
                    <a:bodyPr/>
                    <a:lstStyle/>
                    <a:p>
                      <a:pPr algn="ctr" fontAlgn="ctr"/>
                      <a:r>
                        <a:rPr lang="en-US" sz="1200" b="0" i="0" u="none" strike="noStrike">
                          <a:solidFill>
                            <a:srgbClr val="000000"/>
                          </a:solidFill>
                          <a:effectLst/>
                          <a:latin typeface="Arial" panose="020B0604020202020204" pitchFamily="34" charset="0"/>
                        </a:rPr>
                        <a:t>6.84%</a:t>
                      </a:r>
                    </a:p>
                  </a:txBody>
                  <a:tcPr marL="4763" marR="4763" marT="4763"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solidFill>
                      <a:srgbClr val="DAF2D0"/>
                    </a:solidFill>
                  </a:tcPr>
                </a:tc>
                <a:tc>
                  <a:txBody>
                    <a:bodyPr/>
                    <a:lstStyle/>
                    <a:p>
                      <a:pPr algn="ctr" fontAlgn="ctr"/>
                      <a:r>
                        <a:rPr lang="en-US" sz="1200" b="0" i="0" u="none" strike="noStrike">
                          <a:solidFill>
                            <a:srgbClr val="000000"/>
                          </a:solidFill>
                          <a:effectLst/>
                          <a:latin typeface="Arial" panose="020B0604020202020204" pitchFamily="34" charset="0"/>
                        </a:rPr>
                        <a:t>7</a:t>
                      </a:r>
                    </a:p>
                  </a:txBody>
                  <a:tcPr marL="4763" marR="4763" marT="4763"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solidFill>
                      <a:srgbClr val="DAF2D0"/>
                    </a:solidFill>
                  </a:tcPr>
                </a:tc>
                <a:tc>
                  <a:txBody>
                    <a:bodyPr/>
                    <a:lstStyle/>
                    <a:p>
                      <a:pPr algn="ctr" fontAlgn="ctr"/>
                      <a:r>
                        <a:rPr lang="en-US" sz="1200" b="0" i="0" u="none" strike="noStrike">
                          <a:solidFill>
                            <a:srgbClr val="000000"/>
                          </a:solidFill>
                          <a:effectLst/>
                          <a:latin typeface="Arial" panose="020B0604020202020204" pitchFamily="34" charset="0"/>
                        </a:rPr>
                        <a:t>0.56%</a:t>
                      </a:r>
                    </a:p>
                  </a:txBody>
                  <a:tcPr marL="4763" marR="4763" marT="4763"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solidFill>
                      <a:srgbClr val="DAF2D0"/>
                    </a:solidFill>
                  </a:tcPr>
                </a:tc>
                <a:extLst>
                  <a:ext uri="{0D108BD9-81ED-4DB2-BD59-A6C34878D82A}">
                    <a16:rowId xmlns:a16="http://schemas.microsoft.com/office/drawing/2014/main" val="4066936318"/>
                  </a:ext>
                </a:extLst>
              </a:tr>
              <a:tr h="318176">
                <a:tc>
                  <a:txBody>
                    <a:bodyPr/>
                    <a:lstStyle/>
                    <a:p>
                      <a:pPr algn="ctr" fontAlgn="ctr"/>
                      <a:r>
                        <a:rPr lang="en-US" sz="1200" b="0" i="0" u="none" strike="noStrike">
                          <a:solidFill>
                            <a:srgbClr val="000000"/>
                          </a:solidFill>
                          <a:effectLst/>
                          <a:latin typeface="Arial" panose="020B0604020202020204" pitchFamily="34" charset="0"/>
                        </a:rPr>
                        <a:t>OXFORD HEALTH PLANS</a:t>
                      </a:r>
                    </a:p>
                  </a:txBody>
                  <a:tcPr marL="4763" marR="4763" marT="4763"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Arial" panose="020B0604020202020204" pitchFamily="34" charset="0"/>
                        </a:rPr>
                        <a:t>120</a:t>
                      </a:r>
                    </a:p>
                  </a:txBody>
                  <a:tcPr marL="4763" marR="4763" marT="4763"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Arial" panose="020B0604020202020204" pitchFamily="34" charset="0"/>
                        </a:rPr>
                        <a:t>410</a:t>
                      </a:r>
                    </a:p>
                  </a:txBody>
                  <a:tcPr marL="4763" marR="4763" marT="4763"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Arial" panose="020B0604020202020204" pitchFamily="34" charset="0"/>
                        </a:rPr>
                        <a:t>1,080</a:t>
                      </a:r>
                    </a:p>
                  </a:txBody>
                  <a:tcPr marL="4763" marR="4763" marT="4763"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Arial" panose="020B0604020202020204" pitchFamily="34" charset="0"/>
                        </a:rPr>
                        <a:t>10.19%</a:t>
                      </a:r>
                    </a:p>
                  </a:txBody>
                  <a:tcPr marL="4763" marR="4763" marT="4763"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Arial" panose="020B0604020202020204" pitchFamily="34" charset="0"/>
                        </a:rPr>
                        <a:t>6</a:t>
                      </a:r>
                    </a:p>
                  </a:txBody>
                  <a:tcPr marL="4763" marR="4763" marT="4763"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Arial" panose="020B0604020202020204" pitchFamily="34" charset="0"/>
                        </a:rPr>
                        <a:t>1.46%</a:t>
                      </a:r>
                    </a:p>
                  </a:txBody>
                  <a:tcPr marL="4763" marR="4763" marT="4763"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noFill/>
                  </a:tcPr>
                </a:tc>
                <a:extLst>
                  <a:ext uri="{0D108BD9-81ED-4DB2-BD59-A6C34878D82A}">
                    <a16:rowId xmlns:a16="http://schemas.microsoft.com/office/drawing/2014/main" val="2547113095"/>
                  </a:ext>
                </a:extLst>
              </a:tr>
              <a:tr h="318176">
                <a:tc>
                  <a:txBody>
                    <a:bodyPr/>
                    <a:lstStyle/>
                    <a:p>
                      <a:pPr algn="ctr" fontAlgn="ctr"/>
                      <a:r>
                        <a:rPr lang="en-US" sz="1200" b="0" i="0" u="none" strike="noStrike">
                          <a:solidFill>
                            <a:srgbClr val="000000"/>
                          </a:solidFill>
                          <a:effectLst/>
                          <a:latin typeface="Arial" panose="020B0604020202020204" pitchFamily="34" charset="0"/>
                        </a:rPr>
                        <a:t>WELLMED</a:t>
                      </a:r>
                    </a:p>
                  </a:txBody>
                  <a:tcPr marL="4763" marR="4763" marT="4763"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solidFill>
                      <a:srgbClr val="DAF2D0"/>
                    </a:solidFill>
                  </a:tcPr>
                </a:tc>
                <a:tc>
                  <a:txBody>
                    <a:bodyPr/>
                    <a:lstStyle/>
                    <a:p>
                      <a:pPr algn="ctr" fontAlgn="ctr"/>
                      <a:r>
                        <a:rPr lang="en-US" sz="1200" b="0" i="0" u="none" strike="noStrike">
                          <a:solidFill>
                            <a:srgbClr val="000000"/>
                          </a:solidFill>
                          <a:effectLst/>
                          <a:latin typeface="Arial" panose="020B0604020202020204" pitchFamily="34" charset="0"/>
                        </a:rPr>
                        <a:t>34</a:t>
                      </a:r>
                    </a:p>
                  </a:txBody>
                  <a:tcPr marL="4763" marR="4763" marT="4763"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solidFill>
                      <a:srgbClr val="DAF2D0"/>
                    </a:solidFill>
                  </a:tcPr>
                </a:tc>
                <a:tc>
                  <a:txBody>
                    <a:bodyPr/>
                    <a:lstStyle/>
                    <a:p>
                      <a:pPr algn="ctr" fontAlgn="ctr"/>
                      <a:r>
                        <a:rPr lang="en-US" sz="1200" b="0" i="0" u="none" strike="noStrike">
                          <a:solidFill>
                            <a:srgbClr val="000000"/>
                          </a:solidFill>
                          <a:effectLst/>
                          <a:latin typeface="Arial" panose="020B0604020202020204" pitchFamily="34" charset="0"/>
                        </a:rPr>
                        <a:t>145</a:t>
                      </a:r>
                    </a:p>
                  </a:txBody>
                  <a:tcPr marL="4763" marR="4763" marT="4763"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solidFill>
                      <a:srgbClr val="DAF2D0"/>
                    </a:solidFill>
                  </a:tcPr>
                </a:tc>
                <a:tc>
                  <a:txBody>
                    <a:bodyPr/>
                    <a:lstStyle/>
                    <a:p>
                      <a:pPr algn="ctr" fontAlgn="ctr"/>
                      <a:r>
                        <a:rPr lang="en-US" sz="1200" b="0" i="0" u="none" strike="noStrike">
                          <a:solidFill>
                            <a:srgbClr val="000000"/>
                          </a:solidFill>
                          <a:effectLst/>
                          <a:latin typeface="Arial" panose="020B0604020202020204" pitchFamily="34" charset="0"/>
                        </a:rPr>
                        <a:t>453</a:t>
                      </a:r>
                    </a:p>
                  </a:txBody>
                  <a:tcPr marL="4763" marR="4763" marT="4763"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solidFill>
                      <a:srgbClr val="DAF2D0"/>
                    </a:solidFill>
                  </a:tcPr>
                </a:tc>
                <a:tc>
                  <a:txBody>
                    <a:bodyPr/>
                    <a:lstStyle/>
                    <a:p>
                      <a:pPr algn="ctr" fontAlgn="ctr"/>
                      <a:r>
                        <a:rPr lang="en-US" sz="1200" b="0" i="0" u="none" strike="noStrike">
                          <a:solidFill>
                            <a:srgbClr val="000000"/>
                          </a:solidFill>
                          <a:effectLst/>
                          <a:latin typeface="Arial" panose="020B0604020202020204" pitchFamily="34" charset="0"/>
                        </a:rPr>
                        <a:t>17.44%</a:t>
                      </a:r>
                    </a:p>
                  </a:txBody>
                  <a:tcPr marL="4763" marR="4763" marT="4763"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solidFill>
                      <a:srgbClr val="DAF2D0"/>
                    </a:solidFill>
                  </a:tcPr>
                </a:tc>
                <a:tc>
                  <a:txBody>
                    <a:bodyPr/>
                    <a:lstStyle/>
                    <a:p>
                      <a:pPr algn="ctr" fontAlgn="ctr"/>
                      <a:r>
                        <a:rPr lang="en-US" sz="1200" b="0" i="0" u="none" strike="noStrike">
                          <a:solidFill>
                            <a:srgbClr val="000000"/>
                          </a:solidFill>
                          <a:effectLst/>
                          <a:latin typeface="Arial" panose="020B0604020202020204" pitchFamily="34" charset="0"/>
                        </a:rPr>
                        <a:t>6</a:t>
                      </a:r>
                    </a:p>
                  </a:txBody>
                  <a:tcPr marL="4763" marR="4763" marT="4763"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solidFill>
                      <a:srgbClr val="DAF2D0"/>
                    </a:solidFill>
                  </a:tcPr>
                </a:tc>
                <a:tc>
                  <a:txBody>
                    <a:bodyPr/>
                    <a:lstStyle/>
                    <a:p>
                      <a:pPr algn="ctr" fontAlgn="ctr"/>
                      <a:r>
                        <a:rPr lang="en-US" sz="1200" b="0" i="0" u="none" strike="noStrike">
                          <a:solidFill>
                            <a:srgbClr val="000000"/>
                          </a:solidFill>
                          <a:effectLst/>
                          <a:latin typeface="Arial" panose="020B0604020202020204" pitchFamily="34" charset="0"/>
                        </a:rPr>
                        <a:t>4.14%</a:t>
                      </a:r>
                    </a:p>
                  </a:txBody>
                  <a:tcPr marL="4763" marR="4763" marT="4763"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solidFill>
                      <a:srgbClr val="DAF2D0"/>
                    </a:solidFill>
                  </a:tcPr>
                </a:tc>
                <a:extLst>
                  <a:ext uri="{0D108BD9-81ED-4DB2-BD59-A6C34878D82A}">
                    <a16:rowId xmlns:a16="http://schemas.microsoft.com/office/drawing/2014/main" val="2999261820"/>
                  </a:ext>
                </a:extLst>
              </a:tr>
              <a:tr h="318176">
                <a:tc>
                  <a:txBody>
                    <a:bodyPr/>
                    <a:lstStyle/>
                    <a:p>
                      <a:pPr algn="ctr" fontAlgn="ctr"/>
                      <a:r>
                        <a:rPr lang="en-US" sz="1200" b="0" i="0" u="none" strike="noStrike">
                          <a:solidFill>
                            <a:srgbClr val="000000"/>
                          </a:solidFill>
                          <a:effectLst/>
                          <a:latin typeface="Arial" panose="020B0604020202020204" pitchFamily="34" charset="0"/>
                        </a:rPr>
                        <a:t>Humana</a:t>
                      </a:r>
                    </a:p>
                  </a:txBody>
                  <a:tcPr marL="4763" marR="4763" marT="4763"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Arial" panose="020B0604020202020204" pitchFamily="34" charset="0"/>
                        </a:rPr>
                        <a:t>90</a:t>
                      </a:r>
                    </a:p>
                  </a:txBody>
                  <a:tcPr marL="4763" marR="4763" marT="4763"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Arial" panose="020B0604020202020204" pitchFamily="34" charset="0"/>
                        </a:rPr>
                        <a:t>241</a:t>
                      </a:r>
                    </a:p>
                  </a:txBody>
                  <a:tcPr marL="4763" marR="4763" marT="4763"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Arial" panose="020B0604020202020204" pitchFamily="34" charset="0"/>
                        </a:rPr>
                        <a:t>627</a:t>
                      </a:r>
                    </a:p>
                  </a:txBody>
                  <a:tcPr marL="4763" marR="4763" marT="4763"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Arial" panose="020B0604020202020204" pitchFamily="34" charset="0"/>
                        </a:rPr>
                        <a:t>9.57%</a:t>
                      </a:r>
                    </a:p>
                  </a:txBody>
                  <a:tcPr marL="4763" marR="4763" marT="4763"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Arial" panose="020B0604020202020204" pitchFamily="34" charset="0"/>
                        </a:rPr>
                        <a:t>5</a:t>
                      </a:r>
                    </a:p>
                  </a:txBody>
                  <a:tcPr marL="4763" marR="4763" marT="4763"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Arial" panose="020B0604020202020204" pitchFamily="34" charset="0"/>
                        </a:rPr>
                        <a:t>2.07%</a:t>
                      </a:r>
                    </a:p>
                  </a:txBody>
                  <a:tcPr marL="4763" marR="4763" marT="4763"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noFill/>
                  </a:tcPr>
                </a:tc>
                <a:extLst>
                  <a:ext uri="{0D108BD9-81ED-4DB2-BD59-A6C34878D82A}">
                    <a16:rowId xmlns:a16="http://schemas.microsoft.com/office/drawing/2014/main" val="2438063159"/>
                  </a:ext>
                </a:extLst>
              </a:tr>
              <a:tr h="318176">
                <a:tc>
                  <a:txBody>
                    <a:bodyPr/>
                    <a:lstStyle/>
                    <a:p>
                      <a:pPr algn="ctr" fontAlgn="ctr"/>
                      <a:r>
                        <a:rPr lang="en-US" sz="1200" b="0" i="0" u="none" strike="noStrike">
                          <a:solidFill>
                            <a:srgbClr val="000000"/>
                          </a:solidFill>
                          <a:effectLst/>
                          <a:latin typeface="Arial" panose="020B0604020202020204" pitchFamily="34" charset="0"/>
                        </a:rPr>
                        <a:t>MDWISE SELECT HEALTH NETWORK/PSYCH</a:t>
                      </a:r>
                    </a:p>
                  </a:txBody>
                  <a:tcPr marL="4763" marR="4763" marT="4763"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solidFill>
                      <a:srgbClr val="DAF2D0"/>
                    </a:solidFill>
                  </a:tcPr>
                </a:tc>
                <a:tc>
                  <a:txBody>
                    <a:bodyPr/>
                    <a:lstStyle/>
                    <a:p>
                      <a:pPr algn="ctr" fontAlgn="ctr"/>
                      <a:r>
                        <a:rPr lang="en-US" sz="1200" b="0" i="0" u="none" strike="noStrike">
                          <a:solidFill>
                            <a:srgbClr val="000000"/>
                          </a:solidFill>
                          <a:effectLst/>
                          <a:latin typeface="Arial" panose="020B0604020202020204" pitchFamily="34" charset="0"/>
                        </a:rPr>
                        <a:t>10</a:t>
                      </a:r>
                    </a:p>
                  </a:txBody>
                  <a:tcPr marL="4763" marR="4763" marT="4763"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solidFill>
                      <a:srgbClr val="DAF2D0"/>
                    </a:solidFill>
                  </a:tcPr>
                </a:tc>
                <a:tc>
                  <a:txBody>
                    <a:bodyPr/>
                    <a:lstStyle/>
                    <a:p>
                      <a:pPr algn="ctr" fontAlgn="ctr"/>
                      <a:r>
                        <a:rPr lang="en-US" sz="1200" b="0" i="0" u="none" strike="noStrike">
                          <a:solidFill>
                            <a:srgbClr val="000000"/>
                          </a:solidFill>
                          <a:effectLst/>
                          <a:latin typeface="Arial" panose="020B0604020202020204" pitchFamily="34" charset="0"/>
                        </a:rPr>
                        <a:t>27</a:t>
                      </a:r>
                    </a:p>
                  </a:txBody>
                  <a:tcPr marL="4763" marR="4763" marT="4763"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solidFill>
                      <a:srgbClr val="DAF2D0"/>
                    </a:solidFill>
                  </a:tcPr>
                </a:tc>
                <a:tc>
                  <a:txBody>
                    <a:bodyPr/>
                    <a:lstStyle/>
                    <a:p>
                      <a:pPr algn="ctr" fontAlgn="ctr"/>
                      <a:r>
                        <a:rPr lang="en-US" sz="1200" b="0" i="0" u="none" strike="noStrike">
                          <a:solidFill>
                            <a:srgbClr val="000000"/>
                          </a:solidFill>
                          <a:effectLst/>
                          <a:latin typeface="Arial" panose="020B0604020202020204" pitchFamily="34" charset="0"/>
                        </a:rPr>
                        <a:t>35</a:t>
                      </a:r>
                    </a:p>
                  </a:txBody>
                  <a:tcPr marL="4763" marR="4763" marT="4763"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solidFill>
                      <a:srgbClr val="DAF2D0"/>
                    </a:solidFill>
                  </a:tcPr>
                </a:tc>
                <a:tc>
                  <a:txBody>
                    <a:bodyPr/>
                    <a:lstStyle/>
                    <a:p>
                      <a:pPr algn="ctr" fontAlgn="ctr"/>
                      <a:r>
                        <a:rPr lang="en-US" sz="1200" b="0" i="0" u="none" strike="noStrike">
                          <a:solidFill>
                            <a:srgbClr val="000000"/>
                          </a:solidFill>
                          <a:effectLst/>
                          <a:latin typeface="Arial" panose="020B0604020202020204" pitchFamily="34" charset="0"/>
                        </a:rPr>
                        <a:t>45.71%</a:t>
                      </a:r>
                    </a:p>
                  </a:txBody>
                  <a:tcPr marL="4763" marR="4763" marT="4763"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solidFill>
                      <a:srgbClr val="DAF2D0"/>
                    </a:solidFill>
                  </a:tcPr>
                </a:tc>
                <a:tc>
                  <a:txBody>
                    <a:bodyPr/>
                    <a:lstStyle/>
                    <a:p>
                      <a:pPr algn="ctr" fontAlgn="ctr"/>
                      <a:r>
                        <a:rPr lang="en-US" sz="1200" b="0" i="0" u="none" strike="noStrike">
                          <a:solidFill>
                            <a:srgbClr val="000000"/>
                          </a:solidFill>
                          <a:effectLst/>
                          <a:latin typeface="Arial" panose="020B0604020202020204" pitchFamily="34" charset="0"/>
                        </a:rPr>
                        <a:t>5</a:t>
                      </a:r>
                    </a:p>
                  </a:txBody>
                  <a:tcPr marL="4763" marR="4763" marT="4763"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solidFill>
                      <a:srgbClr val="DAF2D0"/>
                    </a:solidFill>
                  </a:tcPr>
                </a:tc>
                <a:tc>
                  <a:txBody>
                    <a:bodyPr/>
                    <a:lstStyle/>
                    <a:p>
                      <a:pPr algn="ctr" fontAlgn="ctr"/>
                      <a:r>
                        <a:rPr lang="en-US" sz="1200" b="0" i="0" u="none" strike="noStrike">
                          <a:solidFill>
                            <a:srgbClr val="000000"/>
                          </a:solidFill>
                          <a:effectLst/>
                          <a:latin typeface="Arial" panose="020B0604020202020204" pitchFamily="34" charset="0"/>
                        </a:rPr>
                        <a:t>18.52%</a:t>
                      </a:r>
                    </a:p>
                  </a:txBody>
                  <a:tcPr marL="4763" marR="4763" marT="4763"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solidFill>
                      <a:srgbClr val="DAF2D0"/>
                    </a:solidFill>
                  </a:tcPr>
                </a:tc>
                <a:extLst>
                  <a:ext uri="{0D108BD9-81ED-4DB2-BD59-A6C34878D82A}">
                    <a16:rowId xmlns:a16="http://schemas.microsoft.com/office/drawing/2014/main" val="2567707064"/>
                  </a:ext>
                </a:extLst>
              </a:tr>
              <a:tr h="318176">
                <a:tc>
                  <a:txBody>
                    <a:bodyPr/>
                    <a:lstStyle/>
                    <a:p>
                      <a:pPr algn="ctr" fontAlgn="ctr"/>
                      <a:r>
                        <a:rPr lang="en-US" sz="1200" b="0" i="0" u="none" strike="noStrike">
                          <a:solidFill>
                            <a:srgbClr val="000000"/>
                          </a:solidFill>
                          <a:effectLst/>
                          <a:latin typeface="Arial" panose="020B0604020202020204" pitchFamily="34" charset="0"/>
                        </a:rPr>
                        <a:t>UMR</a:t>
                      </a:r>
                    </a:p>
                  </a:txBody>
                  <a:tcPr marL="4763" marR="4763" marT="4763"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Arial" panose="020B0604020202020204" pitchFamily="34" charset="0"/>
                        </a:rPr>
                        <a:t>7</a:t>
                      </a:r>
                    </a:p>
                  </a:txBody>
                  <a:tcPr marL="4763" marR="4763" marT="4763"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Arial" panose="020B0604020202020204" pitchFamily="34" charset="0"/>
                        </a:rPr>
                        <a:t>13</a:t>
                      </a:r>
                    </a:p>
                  </a:txBody>
                  <a:tcPr marL="4763" marR="4763" marT="4763"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Arial" panose="020B0604020202020204" pitchFamily="34" charset="0"/>
                        </a:rPr>
                        <a:t>47</a:t>
                      </a:r>
                    </a:p>
                  </a:txBody>
                  <a:tcPr marL="4763" marR="4763" marT="4763"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Arial" panose="020B0604020202020204" pitchFamily="34" charset="0"/>
                        </a:rPr>
                        <a:t>17.02%</a:t>
                      </a:r>
                    </a:p>
                  </a:txBody>
                  <a:tcPr marL="4763" marR="4763" marT="4763"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Arial" panose="020B0604020202020204" pitchFamily="34" charset="0"/>
                        </a:rPr>
                        <a:t>5</a:t>
                      </a:r>
                    </a:p>
                  </a:txBody>
                  <a:tcPr marL="4763" marR="4763" marT="4763"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Arial" panose="020B0604020202020204" pitchFamily="34" charset="0"/>
                        </a:rPr>
                        <a:t>38.46%</a:t>
                      </a:r>
                    </a:p>
                  </a:txBody>
                  <a:tcPr marL="4763" marR="4763" marT="4763"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noFill/>
                  </a:tcPr>
                </a:tc>
                <a:extLst>
                  <a:ext uri="{0D108BD9-81ED-4DB2-BD59-A6C34878D82A}">
                    <a16:rowId xmlns:a16="http://schemas.microsoft.com/office/drawing/2014/main" val="1007333341"/>
                  </a:ext>
                </a:extLst>
              </a:tr>
              <a:tr h="318176">
                <a:tc>
                  <a:txBody>
                    <a:bodyPr/>
                    <a:lstStyle/>
                    <a:p>
                      <a:pPr algn="ctr" fontAlgn="ctr"/>
                      <a:r>
                        <a:rPr lang="en-US" sz="1200" b="0" i="0" u="none" strike="noStrike">
                          <a:solidFill>
                            <a:srgbClr val="000000"/>
                          </a:solidFill>
                          <a:effectLst/>
                          <a:latin typeface="Arial" panose="020B0604020202020204" pitchFamily="34" charset="0"/>
                        </a:rPr>
                        <a:t>WellMed (Medicare Advantage)</a:t>
                      </a:r>
                    </a:p>
                  </a:txBody>
                  <a:tcPr marL="4763" marR="4763" marT="4763"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solidFill>
                      <a:srgbClr val="DAF2D0"/>
                    </a:solidFill>
                  </a:tcPr>
                </a:tc>
                <a:tc>
                  <a:txBody>
                    <a:bodyPr/>
                    <a:lstStyle/>
                    <a:p>
                      <a:pPr algn="ctr" fontAlgn="ctr"/>
                      <a:r>
                        <a:rPr lang="en-US" sz="1200" b="0" i="0" u="none" strike="noStrike">
                          <a:solidFill>
                            <a:srgbClr val="000000"/>
                          </a:solidFill>
                          <a:effectLst/>
                          <a:latin typeface="Arial" panose="020B0604020202020204" pitchFamily="34" charset="0"/>
                        </a:rPr>
                        <a:t>11</a:t>
                      </a:r>
                    </a:p>
                  </a:txBody>
                  <a:tcPr marL="4763" marR="4763" marT="4763"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solidFill>
                      <a:srgbClr val="DAF2D0"/>
                    </a:solidFill>
                  </a:tcPr>
                </a:tc>
                <a:tc>
                  <a:txBody>
                    <a:bodyPr/>
                    <a:lstStyle/>
                    <a:p>
                      <a:pPr algn="ctr" fontAlgn="ctr"/>
                      <a:r>
                        <a:rPr lang="en-US" sz="1200" b="0" i="0" u="none" strike="noStrike">
                          <a:solidFill>
                            <a:srgbClr val="000000"/>
                          </a:solidFill>
                          <a:effectLst/>
                          <a:latin typeface="Arial" panose="020B0604020202020204" pitchFamily="34" charset="0"/>
                        </a:rPr>
                        <a:t>37</a:t>
                      </a:r>
                    </a:p>
                  </a:txBody>
                  <a:tcPr marL="4763" marR="4763" marT="4763"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solidFill>
                      <a:srgbClr val="DAF2D0"/>
                    </a:solidFill>
                  </a:tcPr>
                </a:tc>
                <a:tc>
                  <a:txBody>
                    <a:bodyPr/>
                    <a:lstStyle/>
                    <a:p>
                      <a:pPr algn="ctr" fontAlgn="ctr"/>
                      <a:r>
                        <a:rPr lang="en-US" sz="1200" b="0" i="0" u="none" strike="noStrike">
                          <a:solidFill>
                            <a:srgbClr val="000000"/>
                          </a:solidFill>
                          <a:effectLst/>
                          <a:latin typeface="Arial" panose="020B0604020202020204" pitchFamily="34" charset="0"/>
                        </a:rPr>
                        <a:t>157</a:t>
                      </a:r>
                    </a:p>
                  </a:txBody>
                  <a:tcPr marL="4763" marR="4763" marT="4763"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solidFill>
                      <a:srgbClr val="DAF2D0"/>
                    </a:solidFill>
                  </a:tcPr>
                </a:tc>
                <a:tc>
                  <a:txBody>
                    <a:bodyPr/>
                    <a:lstStyle/>
                    <a:p>
                      <a:pPr algn="ctr" fontAlgn="ctr"/>
                      <a:r>
                        <a:rPr lang="en-US" sz="1200" b="0" i="0" u="none" strike="noStrike">
                          <a:solidFill>
                            <a:srgbClr val="000000"/>
                          </a:solidFill>
                          <a:effectLst/>
                          <a:latin typeface="Arial" panose="020B0604020202020204" pitchFamily="34" charset="0"/>
                        </a:rPr>
                        <a:t>9.55%</a:t>
                      </a:r>
                    </a:p>
                  </a:txBody>
                  <a:tcPr marL="4763" marR="4763" marT="4763"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solidFill>
                      <a:srgbClr val="DAF2D0"/>
                    </a:solidFill>
                  </a:tcPr>
                </a:tc>
                <a:tc>
                  <a:txBody>
                    <a:bodyPr/>
                    <a:lstStyle/>
                    <a:p>
                      <a:pPr algn="ctr" fontAlgn="ctr"/>
                      <a:r>
                        <a:rPr lang="en-US" sz="1200" b="0" i="0" u="none" strike="noStrike">
                          <a:solidFill>
                            <a:srgbClr val="000000"/>
                          </a:solidFill>
                          <a:effectLst/>
                          <a:latin typeface="Arial" panose="020B0604020202020204" pitchFamily="34" charset="0"/>
                        </a:rPr>
                        <a:t>5</a:t>
                      </a:r>
                    </a:p>
                  </a:txBody>
                  <a:tcPr marL="4763" marR="4763" marT="4763"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solidFill>
                      <a:srgbClr val="DAF2D0"/>
                    </a:solidFill>
                  </a:tcPr>
                </a:tc>
                <a:tc>
                  <a:txBody>
                    <a:bodyPr/>
                    <a:lstStyle/>
                    <a:p>
                      <a:pPr algn="ctr" fontAlgn="ctr"/>
                      <a:r>
                        <a:rPr lang="en-US" sz="1200" b="0" i="0" u="none" strike="noStrike">
                          <a:solidFill>
                            <a:srgbClr val="000000"/>
                          </a:solidFill>
                          <a:effectLst/>
                          <a:latin typeface="Arial" panose="020B0604020202020204" pitchFamily="34" charset="0"/>
                        </a:rPr>
                        <a:t>13.51%</a:t>
                      </a:r>
                    </a:p>
                  </a:txBody>
                  <a:tcPr marL="4763" marR="4763" marT="4763"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solidFill>
                      <a:srgbClr val="DAF2D0"/>
                    </a:solidFill>
                  </a:tcPr>
                </a:tc>
                <a:extLst>
                  <a:ext uri="{0D108BD9-81ED-4DB2-BD59-A6C34878D82A}">
                    <a16:rowId xmlns:a16="http://schemas.microsoft.com/office/drawing/2014/main" val="1282881941"/>
                  </a:ext>
                </a:extLst>
              </a:tr>
              <a:tr h="318176">
                <a:tc>
                  <a:txBody>
                    <a:bodyPr/>
                    <a:lstStyle/>
                    <a:p>
                      <a:pPr algn="ctr" fontAlgn="ctr"/>
                      <a:r>
                        <a:rPr lang="en-US" sz="1200" b="0" i="0" u="none" strike="noStrike">
                          <a:solidFill>
                            <a:srgbClr val="000000"/>
                          </a:solidFill>
                          <a:effectLst/>
                          <a:latin typeface="Arial" panose="020B0604020202020204" pitchFamily="34" charset="0"/>
                        </a:rPr>
                        <a:t>Horizon BCBS New Jersey</a:t>
                      </a:r>
                    </a:p>
                  </a:txBody>
                  <a:tcPr marL="4763" marR="4763" marT="4763"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Arial" panose="020B0604020202020204" pitchFamily="34" charset="0"/>
                        </a:rPr>
                        <a:t>155</a:t>
                      </a:r>
                    </a:p>
                  </a:txBody>
                  <a:tcPr marL="4763" marR="4763" marT="4763"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Arial" panose="020B0604020202020204" pitchFamily="34" charset="0"/>
                        </a:rPr>
                        <a:t>416</a:t>
                      </a:r>
                    </a:p>
                  </a:txBody>
                  <a:tcPr marL="4763" marR="4763" marT="4763"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Arial" panose="020B0604020202020204" pitchFamily="34" charset="0"/>
                        </a:rPr>
                        <a:t>1,039</a:t>
                      </a:r>
                    </a:p>
                  </a:txBody>
                  <a:tcPr marL="4763" marR="4763" marT="4763"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Arial" panose="020B0604020202020204" pitchFamily="34" charset="0"/>
                        </a:rPr>
                        <a:t>8.76%</a:t>
                      </a:r>
                    </a:p>
                  </a:txBody>
                  <a:tcPr marL="4763" marR="4763" marT="4763"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Arial" panose="020B0604020202020204" pitchFamily="34" charset="0"/>
                        </a:rPr>
                        <a:t>3</a:t>
                      </a:r>
                    </a:p>
                  </a:txBody>
                  <a:tcPr marL="4763" marR="4763" marT="4763"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noFill/>
                  </a:tcPr>
                </a:tc>
                <a:tc>
                  <a:txBody>
                    <a:bodyPr/>
                    <a:lstStyle/>
                    <a:p>
                      <a:pPr algn="ctr" fontAlgn="ctr"/>
                      <a:r>
                        <a:rPr lang="en-US" sz="1200" b="0" i="0" u="none" strike="noStrike" dirty="0">
                          <a:solidFill>
                            <a:srgbClr val="000000"/>
                          </a:solidFill>
                          <a:effectLst/>
                          <a:latin typeface="Arial" panose="020B0604020202020204" pitchFamily="34" charset="0"/>
                        </a:rPr>
                        <a:t>0.72%</a:t>
                      </a:r>
                    </a:p>
                  </a:txBody>
                  <a:tcPr marL="4763" marR="4763" marT="4763"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noFill/>
                  </a:tcPr>
                </a:tc>
                <a:extLst>
                  <a:ext uri="{0D108BD9-81ED-4DB2-BD59-A6C34878D82A}">
                    <a16:rowId xmlns:a16="http://schemas.microsoft.com/office/drawing/2014/main" val="56701748"/>
                  </a:ext>
                </a:extLst>
              </a:tr>
            </a:tbl>
          </a:graphicData>
        </a:graphic>
      </p:graphicFrame>
    </p:spTree>
    <p:extLst>
      <p:ext uri="{BB962C8B-B14F-4D97-AF65-F5344CB8AC3E}">
        <p14:creationId xmlns:p14="http://schemas.microsoft.com/office/powerpoint/2010/main" val="21732457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40080" y="2074363"/>
            <a:ext cx="2752354" cy="2709275"/>
          </a:xfrm>
          <a:prstGeom prst="ellipse">
            <a:avLst/>
          </a:prstGeom>
          <a:solidFill>
            <a:srgbClr val="262626"/>
          </a:solidFill>
          <a:ln w="174625" cmpd="thinThick">
            <a:solidFill>
              <a:srgbClr val="262626"/>
            </a:solidFill>
          </a:ln>
        </p:spPr>
        <p:txBody>
          <a:bodyPr anchor="ctr">
            <a:normAutofit/>
          </a:bodyPr>
          <a:lstStyle/>
          <a:p>
            <a:pPr algn="ctr"/>
            <a:r>
              <a:rPr lang="en-US" sz="2200" dirty="0">
                <a:solidFill>
                  <a:srgbClr val="FFFFFF"/>
                </a:solidFill>
              </a:rPr>
              <a:t>Denials for “Old Claims” OA Drugs—</a:t>
            </a:r>
            <a:br>
              <a:rPr lang="en-US" sz="2200" dirty="0">
                <a:solidFill>
                  <a:srgbClr val="FFFFFF"/>
                </a:solidFill>
              </a:rPr>
            </a:br>
            <a:r>
              <a:rPr lang="en-US" sz="2200" dirty="0">
                <a:solidFill>
                  <a:srgbClr val="FFFFFF"/>
                </a:solidFill>
              </a:rPr>
              <a:t>New Jersey Oct 24-Feb 25</a:t>
            </a:r>
            <a:br>
              <a:rPr lang="en-US" sz="2200" dirty="0">
                <a:solidFill>
                  <a:srgbClr val="FFFFFF"/>
                </a:solidFill>
              </a:rPr>
            </a:br>
            <a:r>
              <a:rPr lang="en-US" sz="2200" dirty="0">
                <a:solidFill>
                  <a:srgbClr val="FFFFFF"/>
                </a:solidFill>
              </a:rPr>
              <a:t>Top 20</a:t>
            </a:r>
          </a:p>
        </p:txBody>
      </p:sp>
      <p:graphicFrame>
        <p:nvGraphicFramePr>
          <p:cNvPr id="4" name="Table 3">
            <a:extLst>
              <a:ext uri="{FF2B5EF4-FFF2-40B4-BE49-F238E27FC236}">
                <a16:creationId xmlns:a16="http://schemas.microsoft.com/office/drawing/2014/main" id="{4B95C426-5AFC-A6D9-A27A-E56B1B75D90F}"/>
              </a:ext>
            </a:extLst>
          </p:cNvPr>
          <p:cNvGraphicFramePr>
            <a:graphicFrameLocks noGrp="1"/>
          </p:cNvGraphicFramePr>
          <p:nvPr>
            <p:extLst>
              <p:ext uri="{D42A27DB-BD31-4B8C-83A1-F6EECF244321}">
                <p14:modId xmlns:p14="http://schemas.microsoft.com/office/powerpoint/2010/main" val="3169145470"/>
              </p:ext>
            </p:extLst>
          </p:nvPr>
        </p:nvGraphicFramePr>
        <p:xfrm>
          <a:off x="3520141" y="53790"/>
          <a:ext cx="8594165" cy="6649357"/>
        </p:xfrm>
        <a:graphic>
          <a:graphicData uri="http://schemas.openxmlformats.org/drawingml/2006/table">
            <a:tbl>
              <a:tblPr/>
              <a:tblGrid>
                <a:gridCol w="4345677">
                  <a:extLst>
                    <a:ext uri="{9D8B030D-6E8A-4147-A177-3AD203B41FA5}">
                      <a16:colId xmlns:a16="http://schemas.microsoft.com/office/drawing/2014/main" val="1021162936"/>
                    </a:ext>
                  </a:extLst>
                </a:gridCol>
                <a:gridCol w="916341">
                  <a:extLst>
                    <a:ext uri="{9D8B030D-6E8A-4147-A177-3AD203B41FA5}">
                      <a16:colId xmlns:a16="http://schemas.microsoft.com/office/drawing/2014/main" val="2526205787"/>
                    </a:ext>
                  </a:extLst>
                </a:gridCol>
                <a:gridCol w="860804">
                  <a:extLst>
                    <a:ext uri="{9D8B030D-6E8A-4147-A177-3AD203B41FA5}">
                      <a16:colId xmlns:a16="http://schemas.microsoft.com/office/drawing/2014/main" val="2157497513"/>
                    </a:ext>
                  </a:extLst>
                </a:gridCol>
                <a:gridCol w="2471343">
                  <a:extLst>
                    <a:ext uri="{9D8B030D-6E8A-4147-A177-3AD203B41FA5}">
                      <a16:colId xmlns:a16="http://schemas.microsoft.com/office/drawing/2014/main" val="1536387500"/>
                    </a:ext>
                  </a:extLst>
                </a:gridCol>
              </a:tblGrid>
              <a:tr h="320394">
                <a:tc>
                  <a:txBody>
                    <a:bodyPr/>
                    <a:lstStyle/>
                    <a:p>
                      <a:pPr algn="ctr" fontAlgn="ctr"/>
                      <a:r>
                        <a:rPr lang="en-US" sz="1100" b="1" i="0" u="none" strike="noStrike">
                          <a:solidFill>
                            <a:srgbClr val="000000"/>
                          </a:solidFill>
                          <a:effectLst/>
                          <a:latin typeface="Arial" panose="020B0604020202020204" pitchFamily="34" charset="0"/>
                        </a:rPr>
                        <a:t>Definition</a:t>
                      </a:r>
                    </a:p>
                  </a:txBody>
                  <a:tcPr marL="4519" marR="4519" marT="4519"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Arial" panose="020B0604020202020204" pitchFamily="34" charset="0"/>
                        </a:rPr>
                        <a:t>Reason Code</a:t>
                      </a:r>
                    </a:p>
                  </a:txBody>
                  <a:tcPr marL="4519" marR="4519" marT="4519"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Arial" panose="020B0604020202020204" pitchFamily="34" charset="0"/>
                        </a:rPr>
                        <a:t>True Denials</a:t>
                      </a:r>
                    </a:p>
                  </a:txBody>
                  <a:tcPr marL="4519" marR="4519" marT="4519"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Arial" panose="020B0604020202020204" pitchFamily="34" charset="0"/>
                        </a:rPr>
                        <a:t>% of Total True Denials along Reason Code</a:t>
                      </a:r>
                    </a:p>
                  </a:txBody>
                  <a:tcPr marL="4519" marR="4519" marT="4519"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noFill/>
                  </a:tcPr>
                </a:tc>
                <a:extLst>
                  <a:ext uri="{0D108BD9-81ED-4DB2-BD59-A6C34878D82A}">
                    <a16:rowId xmlns:a16="http://schemas.microsoft.com/office/drawing/2014/main" val="202791589"/>
                  </a:ext>
                </a:extLst>
              </a:tr>
              <a:tr h="242210">
                <a:tc>
                  <a:txBody>
                    <a:bodyPr/>
                    <a:lstStyle/>
                    <a:p>
                      <a:pPr algn="ctr" fontAlgn="ctr"/>
                      <a:r>
                        <a:rPr lang="en-US" sz="1100" b="0" i="0" u="none" strike="noStrike">
                          <a:solidFill>
                            <a:srgbClr val="000000"/>
                          </a:solidFill>
                          <a:effectLst/>
                          <a:latin typeface="Arial" panose="020B0604020202020204" pitchFamily="34" charset="0"/>
                        </a:rPr>
                        <a:t>The time limit for filing has expired.</a:t>
                      </a:r>
                    </a:p>
                  </a:txBody>
                  <a:tcPr marL="4519" marR="4519" marT="4519"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solidFill>
                      <a:srgbClr val="DAF2D0"/>
                    </a:solidFill>
                  </a:tcPr>
                </a:tc>
                <a:tc>
                  <a:txBody>
                    <a:bodyPr/>
                    <a:lstStyle/>
                    <a:p>
                      <a:pPr algn="ctr" fontAlgn="ctr"/>
                      <a:r>
                        <a:rPr lang="en-US" sz="1100" b="0" i="0" u="none" strike="noStrike">
                          <a:solidFill>
                            <a:srgbClr val="000000"/>
                          </a:solidFill>
                          <a:effectLst/>
                          <a:latin typeface="Arial" panose="020B0604020202020204" pitchFamily="34" charset="0"/>
                        </a:rPr>
                        <a:t>29</a:t>
                      </a:r>
                    </a:p>
                  </a:txBody>
                  <a:tcPr marL="4519" marR="4519" marT="4519"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solidFill>
                      <a:srgbClr val="DAF2D0"/>
                    </a:solidFill>
                  </a:tcPr>
                </a:tc>
                <a:tc>
                  <a:txBody>
                    <a:bodyPr/>
                    <a:lstStyle/>
                    <a:p>
                      <a:pPr algn="ctr" fontAlgn="ctr"/>
                      <a:r>
                        <a:rPr lang="en-US" sz="1100" b="0" i="0" u="none" strike="noStrike">
                          <a:solidFill>
                            <a:srgbClr val="000000"/>
                          </a:solidFill>
                          <a:effectLst/>
                          <a:latin typeface="Arial" panose="020B0604020202020204" pitchFamily="34" charset="0"/>
                        </a:rPr>
                        <a:t>1,605</a:t>
                      </a:r>
                    </a:p>
                  </a:txBody>
                  <a:tcPr marL="4519" marR="4519" marT="4519"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solidFill>
                      <a:srgbClr val="DAF2D0"/>
                    </a:solidFill>
                  </a:tcPr>
                </a:tc>
                <a:tc>
                  <a:txBody>
                    <a:bodyPr/>
                    <a:lstStyle/>
                    <a:p>
                      <a:pPr algn="ctr" fontAlgn="ctr"/>
                      <a:r>
                        <a:rPr lang="en-US" sz="1100" b="0" i="0" u="none" strike="noStrike">
                          <a:solidFill>
                            <a:srgbClr val="000000"/>
                          </a:solidFill>
                          <a:effectLst/>
                          <a:latin typeface="Arial" panose="020B0604020202020204" pitchFamily="34" charset="0"/>
                        </a:rPr>
                        <a:t>23%</a:t>
                      </a:r>
                    </a:p>
                  </a:txBody>
                  <a:tcPr marL="4519" marR="4519" marT="4519"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solidFill>
                      <a:srgbClr val="DAF2D0"/>
                    </a:solidFill>
                  </a:tcPr>
                </a:tc>
                <a:extLst>
                  <a:ext uri="{0D108BD9-81ED-4DB2-BD59-A6C34878D82A}">
                    <a16:rowId xmlns:a16="http://schemas.microsoft.com/office/drawing/2014/main" val="2449088041"/>
                  </a:ext>
                </a:extLst>
              </a:tr>
              <a:tr h="478460">
                <a:tc>
                  <a:txBody>
                    <a:bodyPr/>
                    <a:lstStyle/>
                    <a:p>
                      <a:pPr algn="ctr" fontAlgn="ctr"/>
                      <a:r>
                        <a:rPr lang="en-US" sz="1100" b="0" i="0" u="none" strike="noStrike">
                          <a:solidFill>
                            <a:srgbClr val="000000"/>
                          </a:solidFill>
                          <a:effectLst/>
                          <a:latin typeface="Arial" panose="020B0604020202020204" pitchFamily="34" charset="0"/>
                        </a:rPr>
                        <a:t>Claim/service lacks information or has submission/billing error(s) which is needed for adjudication.. At least one Remark Code must be provided </a:t>
                      </a:r>
                    </a:p>
                  </a:txBody>
                  <a:tcPr marL="4519" marR="4519" marT="4519"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Arial" panose="020B0604020202020204" pitchFamily="34" charset="0"/>
                        </a:rPr>
                        <a:t>16</a:t>
                      </a:r>
                    </a:p>
                  </a:txBody>
                  <a:tcPr marL="4519" marR="4519" marT="4519"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Arial" panose="020B0604020202020204" pitchFamily="34" charset="0"/>
                        </a:rPr>
                        <a:t>1,395</a:t>
                      </a:r>
                    </a:p>
                  </a:txBody>
                  <a:tcPr marL="4519" marR="4519" marT="4519"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Arial" panose="020B0604020202020204" pitchFamily="34" charset="0"/>
                        </a:rPr>
                        <a:t>20%</a:t>
                      </a:r>
                    </a:p>
                  </a:txBody>
                  <a:tcPr marL="4519" marR="4519" marT="4519"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noFill/>
                  </a:tcPr>
                </a:tc>
                <a:extLst>
                  <a:ext uri="{0D108BD9-81ED-4DB2-BD59-A6C34878D82A}">
                    <a16:rowId xmlns:a16="http://schemas.microsoft.com/office/drawing/2014/main" val="2322485996"/>
                  </a:ext>
                </a:extLst>
              </a:tr>
              <a:tr h="350364">
                <a:tc>
                  <a:txBody>
                    <a:bodyPr/>
                    <a:lstStyle/>
                    <a:p>
                      <a:pPr algn="ctr" fontAlgn="ctr"/>
                      <a:r>
                        <a:rPr lang="en-US" sz="1100" b="0" i="0" u="none" strike="noStrike">
                          <a:solidFill>
                            <a:srgbClr val="000000"/>
                          </a:solidFill>
                          <a:effectLst/>
                          <a:latin typeface="Arial" panose="020B0604020202020204" pitchFamily="34" charset="0"/>
                        </a:rPr>
                        <a:t>Prior processing information appears incorrect. At least one Remark Code must be provided</a:t>
                      </a:r>
                    </a:p>
                  </a:txBody>
                  <a:tcPr marL="4519" marR="4519" marT="4519"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solidFill>
                      <a:srgbClr val="DAF2D0"/>
                    </a:solidFill>
                  </a:tcPr>
                </a:tc>
                <a:tc>
                  <a:txBody>
                    <a:bodyPr/>
                    <a:lstStyle/>
                    <a:p>
                      <a:pPr algn="ctr" fontAlgn="ctr"/>
                      <a:r>
                        <a:rPr lang="en-US" sz="1100" b="0" i="0" u="none" strike="noStrike">
                          <a:solidFill>
                            <a:srgbClr val="000000"/>
                          </a:solidFill>
                          <a:effectLst/>
                          <a:latin typeface="Arial" panose="020B0604020202020204" pitchFamily="34" charset="0"/>
                        </a:rPr>
                        <a:t>129</a:t>
                      </a:r>
                    </a:p>
                  </a:txBody>
                  <a:tcPr marL="4519" marR="4519" marT="4519"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solidFill>
                      <a:srgbClr val="DAF2D0"/>
                    </a:solidFill>
                  </a:tcPr>
                </a:tc>
                <a:tc>
                  <a:txBody>
                    <a:bodyPr/>
                    <a:lstStyle/>
                    <a:p>
                      <a:pPr algn="ctr" fontAlgn="ctr"/>
                      <a:r>
                        <a:rPr lang="en-US" sz="1100" b="0" i="0" u="none" strike="noStrike">
                          <a:solidFill>
                            <a:srgbClr val="000000"/>
                          </a:solidFill>
                          <a:effectLst/>
                          <a:latin typeface="Arial" panose="020B0604020202020204" pitchFamily="34" charset="0"/>
                        </a:rPr>
                        <a:t>1,150</a:t>
                      </a:r>
                    </a:p>
                  </a:txBody>
                  <a:tcPr marL="4519" marR="4519" marT="4519"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solidFill>
                      <a:srgbClr val="DAF2D0"/>
                    </a:solidFill>
                  </a:tcPr>
                </a:tc>
                <a:tc>
                  <a:txBody>
                    <a:bodyPr/>
                    <a:lstStyle/>
                    <a:p>
                      <a:pPr algn="ctr" fontAlgn="ctr"/>
                      <a:r>
                        <a:rPr lang="en-US" sz="1100" b="0" i="0" u="none" strike="noStrike">
                          <a:solidFill>
                            <a:srgbClr val="000000"/>
                          </a:solidFill>
                          <a:effectLst/>
                          <a:latin typeface="Arial" panose="020B0604020202020204" pitchFamily="34" charset="0"/>
                        </a:rPr>
                        <a:t>16%</a:t>
                      </a:r>
                    </a:p>
                  </a:txBody>
                  <a:tcPr marL="4519" marR="4519" marT="4519"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solidFill>
                      <a:srgbClr val="DAF2D0"/>
                    </a:solidFill>
                  </a:tcPr>
                </a:tc>
                <a:extLst>
                  <a:ext uri="{0D108BD9-81ED-4DB2-BD59-A6C34878D82A}">
                    <a16:rowId xmlns:a16="http://schemas.microsoft.com/office/drawing/2014/main" val="1677779805"/>
                  </a:ext>
                </a:extLst>
              </a:tr>
              <a:tr h="242210">
                <a:tc>
                  <a:txBody>
                    <a:bodyPr/>
                    <a:lstStyle/>
                    <a:p>
                      <a:pPr algn="ctr" fontAlgn="ctr"/>
                      <a:r>
                        <a:rPr lang="en-US" sz="1100" b="0" i="0" u="none" strike="noStrike">
                          <a:solidFill>
                            <a:srgbClr val="000000"/>
                          </a:solidFill>
                          <a:effectLst/>
                          <a:latin typeface="Arial" panose="020B0604020202020204" pitchFamily="34" charset="0"/>
                        </a:rPr>
                        <a:t>The rendering provider is not eligible to perform the service billed. </a:t>
                      </a:r>
                    </a:p>
                  </a:txBody>
                  <a:tcPr marL="4519" marR="4519" marT="4519"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Arial" panose="020B0604020202020204" pitchFamily="34" charset="0"/>
                        </a:rPr>
                        <a:t>185</a:t>
                      </a:r>
                    </a:p>
                  </a:txBody>
                  <a:tcPr marL="4519" marR="4519" marT="4519"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Arial" panose="020B0604020202020204" pitchFamily="34" charset="0"/>
                        </a:rPr>
                        <a:t>656</a:t>
                      </a:r>
                    </a:p>
                  </a:txBody>
                  <a:tcPr marL="4519" marR="4519" marT="4519"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Arial" panose="020B0604020202020204" pitchFamily="34" charset="0"/>
                        </a:rPr>
                        <a:t>9%</a:t>
                      </a:r>
                    </a:p>
                  </a:txBody>
                  <a:tcPr marL="4519" marR="4519" marT="4519"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noFill/>
                  </a:tcPr>
                </a:tc>
                <a:extLst>
                  <a:ext uri="{0D108BD9-81ED-4DB2-BD59-A6C34878D82A}">
                    <a16:rowId xmlns:a16="http://schemas.microsoft.com/office/drawing/2014/main" val="2171834362"/>
                  </a:ext>
                </a:extLst>
              </a:tr>
              <a:tr h="694354">
                <a:tc>
                  <a:txBody>
                    <a:bodyPr/>
                    <a:lstStyle/>
                    <a:p>
                      <a:pPr algn="ctr" fontAlgn="ctr"/>
                      <a:r>
                        <a:rPr lang="en-US" sz="1100" b="0" i="0" u="none" strike="noStrike">
                          <a:solidFill>
                            <a:srgbClr val="000000"/>
                          </a:solidFill>
                          <a:effectLst/>
                          <a:latin typeface="Arial" panose="020B0604020202020204" pitchFamily="34" charset="0"/>
                        </a:rPr>
                        <a:t>This procedure or procedure/modifier combination is not compatible with another procedure or procedure/modifier combination provided on the same day according to the National Correct Coding Initiative or workers compensation state regulations/ fee schedule requirements.</a:t>
                      </a:r>
                    </a:p>
                  </a:txBody>
                  <a:tcPr marL="4519" marR="4519" marT="4519"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solidFill>
                      <a:srgbClr val="DAF2D0"/>
                    </a:solidFill>
                  </a:tcPr>
                </a:tc>
                <a:tc>
                  <a:txBody>
                    <a:bodyPr/>
                    <a:lstStyle/>
                    <a:p>
                      <a:pPr algn="ctr" fontAlgn="ctr"/>
                      <a:r>
                        <a:rPr lang="en-US" sz="1100" b="0" i="0" u="none" strike="noStrike">
                          <a:solidFill>
                            <a:srgbClr val="000000"/>
                          </a:solidFill>
                          <a:effectLst/>
                          <a:latin typeface="Arial" panose="020B0604020202020204" pitchFamily="34" charset="0"/>
                        </a:rPr>
                        <a:t>236</a:t>
                      </a:r>
                    </a:p>
                  </a:txBody>
                  <a:tcPr marL="4519" marR="4519" marT="4519"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solidFill>
                      <a:srgbClr val="DAF2D0"/>
                    </a:solidFill>
                  </a:tcPr>
                </a:tc>
                <a:tc>
                  <a:txBody>
                    <a:bodyPr/>
                    <a:lstStyle/>
                    <a:p>
                      <a:pPr algn="ctr" fontAlgn="ctr"/>
                      <a:r>
                        <a:rPr lang="en-US" sz="1100" b="0" i="0" u="none" strike="noStrike">
                          <a:solidFill>
                            <a:srgbClr val="000000"/>
                          </a:solidFill>
                          <a:effectLst/>
                          <a:latin typeface="Arial" panose="020B0604020202020204" pitchFamily="34" charset="0"/>
                        </a:rPr>
                        <a:t>445</a:t>
                      </a:r>
                    </a:p>
                  </a:txBody>
                  <a:tcPr marL="4519" marR="4519" marT="4519"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solidFill>
                      <a:srgbClr val="DAF2D0"/>
                    </a:solidFill>
                  </a:tcPr>
                </a:tc>
                <a:tc>
                  <a:txBody>
                    <a:bodyPr/>
                    <a:lstStyle/>
                    <a:p>
                      <a:pPr algn="ctr" fontAlgn="ctr"/>
                      <a:r>
                        <a:rPr lang="en-US" sz="1100" b="0" i="0" u="none" strike="noStrike">
                          <a:solidFill>
                            <a:srgbClr val="000000"/>
                          </a:solidFill>
                          <a:effectLst/>
                          <a:latin typeface="Arial" panose="020B0604020202020204" pitchFamily="34" charset="0"/>
                        </a:rPr>
                        <a:t>6%</a:t>
                      </a:r>
                    </a:p>
                  </a:txBody>
                  <a:tcPr marL="4519" marR="4519" marT="4519"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solidFill>
                      <a:srgbClr val="DAF2D0"/>
                    </a:solidFill>
                  </a:tcPr>
                </a:tc>
                <a:extLst>
                  <a:ext uri="{0D108BD9-81ED-4DB2-BD59-A6C34878D82A}">
                    <a16:rowId xmlns:a16="http://schemas.microsoft.com/office/drawing/2014/main" val="2233632774"/>
                  </a:ext>
                </a:extLst>
              </a:tr>
              <a:tr h="350364">
                <a:tc>
                  <a:txBody>
                    <a:bodyPr/>
                    <a:lstStyle/>
                    <a:p>
                      <a:pPr algn="ctr" fontAlgn="ctr"/>
                      <a:r>
                        <a:rPr lang="en-US" sz="1100" b="0" i="0" u="none" strike="noStrike">
                          <a:solidFill>
                            <a:srgbClr val="000000"/>
                          </a:solidFill>
                          <a:effectLst/>
                          <a:latin typeface="Arial" panose="020B0604020202020204" pitchFamily="34" charset="0"/>
                        </a:rPr>
                        <a:t>Claim/service not covered by this payer/contractor. You must send the claim/service to the correct payer/contractor.</a:t>
                      </a:r>
                    </a:p>
                  </a:txBody>
                  <a:tcPr marL="4519" marR="4519" marT="4519"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Arial" panose="020B0604020202020204" pitchFamily="34" charset="0"/>
                        </a:rPr>
                        <a:t>109</a:t>
                      </a:r>
                    </a:p>
                  </a:txBody>
                  <a:tcPr marL="4519" marR="4519" marT="4519"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Arial" panose="020B0604020202020204" pitchFamily="34" charset="0"/>
                        </a:rPr>
                        <a:t>341</a:t>
                      </a:r>
                    </a:p>
                  </a:txBody>
                  <a:tcPr marL="4519" marR="4519" marT="4519"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Arial" panose="020B0604020202020204" pitchFamily="34" charset="0"/>
                        </a:rPr>
                        <a:t>5%</a:t>
                      </a:r>
                    </a:p>
                  </a:txBody>
                  <a:tcPr marL="4519" marR="4519" marT="4519"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noFill/>
                  </a:tcPr>
                </a:tc>
                <a:extLst>
                  <a:ext uri="{0D108BD9-81ED-4DB2-BD59-A6C34878D82A}">
                    <a16:rowId xmlns:a16="http://schemas.microsoft.com/office/drawing/2014/main" val="1617562041"/>
                  </a:ext>
                </a:extLst>
              </a:tr>
              <a:tr h="242210">
                <a:tc>
                  <a:txBody>
                    <a:bodyPr/>
                    <a:lstStyle/>
                    <a:p>
                      <a:pPr algn="ctr" fontAlgn="ctr"/>
                      <a:r>
                        <a:rPr lang="en-US" sz="1100" b="0" i="0" u="none" strike="noStrike">
                          <a:solidFill>
                            <a:srgbClr val="000000"/>
                          </a:solidFill>
                          <a:effectLst/>
                          <a:latin typeface="Arial" panose="020B0604020202020204" pitchFamily="34" charset="0"/>
                        </a:rPr>
                        <a:t>Precertification/authorization/notification absent.</a:t>
                      </a:r>
                    </a:p>
                  </a:txBody>
                  <a:tcPr marL="4519" marR="4519" marT="4519"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solidFill>
                      <a:srgbClr val="DAF2D0"/>
                    </a:solidFill>
                  </a:tcPr>
                </a:tc>
                <a:tc>
                  <a:txBody>
                    <a:bodyPr/>
                    <a:lstStyle/>
                    <a:p>
                      <a:pPr algn="ctr" fontAlgn="ctr"/>
                      <a:r>
                        <a:rPr lang="en-US" sz="1100" b="0" i="0" u="none" strike="noStrike">
                          <a:solidFill>
                            <a:srgbClr val="000000"/>
                          </a:solidFill>
                          <a:effectLst/>
                          <a:latin typeface="Arial" panose="020B0604020202020204" pitchFamily="34" charset="0"/>
                        </a:rPr>
                        <a:t>197</a:t>
                      </a:r>
                    </a:p>
                  </a:txBody>
                  <a:tcPr marL="4519" marR="4519" marT="4519"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solidFill>
                      <a:srgbClr val="DAF2D0"/>
                    </a:solidFill>
                  </a:tcPr>
                </a:tc>
                <a:tc>
                  <a:txBody>
                    <a:bodyPr/>
                    <a:lstStyle/>
                    <a:p>
                      <a:pPr algn="ctr" fontAlgn="ctr"/>
                      <a:r>
                        <a:rPr lang="en-US" sz="1100" b="0" i="0" u="none" strike="noStrike">
                          <a:solidFill>
                            <a:srgbClr val="000000"/>
                          </a:solidFill>
                          <a:effectLst/>
                          <a:latin typeface="Arial" panose="020B0604020202020204" pitchFamily="34" charset="0"/>
                        </a:rPr>
                        <a:t>245</a:t>
                      </a:r>
                    </a:p>
                  </a:txBody>
                  <a:tcPr marL="4519" marR="4519" marT="4519"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solidFill>
                      <a:srgbClr val="DAF2D0"/>
                    </a:solidFill>
                  </a:tcPr>
                </a:tc>
                <a:tc>
                  <a:txBody>
                    <a:bodyPr/>
                    <a:lstStyle/>
                    <a:p>
                      <a:pPr algn="ctr" fontAlgn="ctr"/>
                      <a:r>
                        <a:rPr lang="en-US" sz="1100" b="0" i="0" u="none" strike="noStrike">
                          <a:solidFill>
                            <a:srgbClr val="000000"/>
                          </a:solidFill>
                          <a:effectLst/>
                          <a:latin typeface="Arial" panose="020B0604020202020204" pitchFamily="34" charset="0"/>
                        </a:rPr>
                        <a:t>4%</a:t>
                      </a:r>
                    </a:p>
                  </a:txBody>
                  <a:tcPr marL="4519" marR="4519" marT="4519"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solidFill>
                      <a:srgbClr val="DAF2D0"/>
                    </a:solidFill>
                  </a:tcPr>
                </a:tc>
                <a:extLst>
                  <a:ext uri="{0D108BD9-81ED-4DB2-BD59-A6C34878D82A}">
                    <a16:rowId xmlns:a16="http://schemas.microsoft.com/office/drawing/2014/main" val="1803551564"/>
                  </a:ext>
                </a:extLst>
              </a:tr>
              <a:tr h="242210">
                <a:tc>
                  <a:txBody>
                    <a:bodyPr/>
                    <a:lstStyle/>
                    <a:p>
                      <a:pPr algn="ctr" fontAlgn="ctr"/>
                      <a:r>
                        <a:rPr lang="en-US" sz="1100" b="0" i="0" u="none" strike="noStrike">
                          <a:solidFill>
                            <a:srgbClr val="000000"/>
                          </a:solidFill>
                          <a:effectLst/>
                          <a:latin typeface="Arial" panose="020B0604020202020204" pitchFamily="34" charset="0"/>
                        </a:rPr>
                        <a:t>Expenses incurred after coverage terminated.</a:t>
                      </a:r>
                    </a:p>
                  </a:txBody>
                  <a:tcPr marL="4519" marR="4519" marT="4519"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Arial" panose="020B0604020202020204" pitchFamily="34" charset="0"/>
                        </a:rPr>
                        <a:t>27</a:t>
                      </a:r>
                    </a:p>
                  </a:txBody>
                  <a:tcPr marL="4519" marR="4519" marT="4519"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Arial" panose="020B0604020202020204" pitchFamily="34" charset="0"/>
                        </a:rPr>
                        <a:t>143</a:t>
                      </a:r>
                    </a:p>
                  </a:txBody>
                  <a:tcPr marL="4519" marR="4519" marT="4519"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Arial" panose="020B0604020202020204" pitchFamily="34" charset="0"/>
                        </a:rPr>
                        <a:t>2%</a:t>
                      </a:r>
                    </a:p>
                  </a:txBody>
                  <a:tcPr marL="4519" marR="4519" marT="4519"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noFill/>
                  </a:tcPr>
                </a:tc>
                <a:extLst>
                  <a:ext uri="{0D108BD9-81ED-4DB2-BD59-A6C34878D82A}">
                    <a16:rowId xmlns:a16="http://schemas.microsoft.com/office/drawing/2014/main" val="891257186"/>
                  </a:ext>
                </a:extLst>
              </a:tr>
              <a:tr h="242210">
                <a:tc>
                  <a:txBody>
                    <a:bodyPr/>
                    <a:lstStyle/>
                    <a:p>
                      <a:pPr algn="ctr" fontAlgn="ctr"/>
                      <a:r>
                        <a:rPr lang="en-US" sz="1100" b="0" i="0" u="none" strike="noStrike">
                          <a:solidFill>
                            <a:srgbClr val="000000"/>
                          </a:solidFill>
                          <a:effectLst/>
                          <a:latin typeface="Arial" panose="020B0604020202020204" pitchFamily="34" charset="0"/>
                        </a:rPr>
                        <a:t>Non-covered charge(s). At least one Remark Code must be provided </a:t>
                      </a:r>
                    </a:p>
                  </a:txBody>
                  <a:tcPr marL="4519" marR="4519" marT="4519"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solidFill>
                      <a:srgbClr val="DAF2D0"/>
                    </a:solidFill>
                  </a:tcPr>
                </a:tc>
                <a:tc>
                  <a:txBody>
                    <a:bodyPr/>
                    <a:lstStyle/>
                    <a:p>
                      <a:pPr algn="ctr" fontAlgn="ctr"/>
                      <a:r>
                        <a:rPr lang="en-US" sz="1100" b="0" i="0" u="none" strike="noStrike">
                          <a:solidFill>
                            <a:srgbClr val="000000"/>
                          </a:solidFill>
                          <a:effectLst/>
                          <a:latin typeface="Arial" panose="020B0604020202020204" pitchFamily="34" charset="0"/>
                        </a:rPr>
                        <a:t>96</a:t>
                      </a:r>
                    </a:p>
                  </a:txBody>
                  <a:tcPr marL="4519" marR="4519" marT="4519"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solidFill>
                      <a:srgbClr val="DAF2D0"/>
                    </a:solidFill>
                  </a:tcPr>
                </a:tc>
                <a:tc>
                  <a:txBody>
                    <a:bodyPr/>
                    <a:lstStyle/>
                    <a:p>
                      <a:pPr algn="ctr" fontAlgn="ctr"/>
                      <a:r>
                        <a:rPr lang="en-US" sz="1100" b="0" i="0" u="none" strike="noStrike">
                          <a:solidFill>
                            <a:srgbClr val="000000"/>
                          </a:solidFill>
                          <a:effectLst/>
                          <a:latin typeface="Arial" panose="020B0604020202020204" pitchFamily="34" charset="0"/>
                        </a:rPr>
                        <a:t>136</a:t>
                      </a:r>
                    </a:p>
                  </a:txBody>
                  <a:tcPr marL="4519" marR="4519" marT="4519"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solidFill>
                      <a:srgbClr val="DAF2D0"/>
                    </a:solidFill>
                  </a:tcPr>
                </a:tc>
                <a:tc>
                  <a:txBody>
                    <a:bodyPr/>
                    <a:lstStyle/>
                    <a:p>
                      <a:pPr algn="ctr" fontAlgn="ctr"/>
                      <a:r>
                        <a:rPr lang="en-US" sz="1100" b="0" i="0" u="none" strike="noStrike">
                          <a:solidFill>
                            <a:srgbClr val="000000"/>
                          </a:solidFill>
                          <a:effectLst/>
                          <a:latin typeface="Arial" panose="020B0604020202020204" pitchFamily="34" charset="0"/>
                        </a:rPr>
                        <a:t>2%</a:t>
                      </a:r>
                    </a:p>
                  </a:txBody>
                  <a:tcPr marL="4519" marR="4519" marT="4519"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solidFill>
                      <a:srgbClr val="DAF2D0"/>
                    </a:solidFill>
                  </a:tcPr>
                </a:tc>
                <a:extLst>
                  <a:ext uri="{0D108BD9-81ED-4DB2-BD59-A6C34878D82A}">
                    <a16:rowId xmlns:a16="http://schemas.microsoft.com/office/drawing/2014/main" val="1252813976"/>
                  </a:ext>
                </a:extLst>
              </a:tr>
              <a:tr h="350364">
                <a:tc>
                  <a:txBody>
                    <a:bodyPr/>
                    <a:lstStyle/>
                    <a:p>
                      <a:pPr algn="ctr" fontAlgn="ctr"/>
                      <a:r>
                        <a:rPr lang="en-US" sz="1100" b="0" i="0" u="none" strike="noStrike">
                          <a:solidFill>
                            <a:srgbClr val="000000"/>
                          </a:solidFill>
                          <a:effectLst/>
                          <a:latin typeface="Arial" panose="020B0604020202020204" pitchFamily="34" charset="0"/>
                        </a:rPr>
                        <a:t>The claim/service has been transferred to the proper payer/processor for processing. Claim/service not covered by this payer/processor.</a:t>
                      </a:r>
                    </a:p>
                  </a:txBody>
                  <a:tcPr marL="4519" marR="4519" marT="4519"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Arial" panose="020B0604020202020204" pitchFamily="34" charset="0"/>
                        </a:rPr>
                        <a:t>B11</a:t>
                      </a:r>
                    </a:p>
                  </a:txBody>
                  <a:tcPr marL="4519" marR="4519" marT="4519"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Arial" panose="020B0604020202020204" pitchFamily="34" charset="0"/>
                        </a:rPr>
                        <a:t>123</a:t>
                      </a:r>
                    </a:p>
                  </a:txBody>
                  <a:tcPr marL="4519" marR="4519" marT="4519"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Arial" panose="020B0604020202020204" pitchFamily="34" charset="0"/>
                        </a:rPr>
                        <a:t>2%</a:t>
                      </a:r>
                    </a:p>
                  </a:txBody>
                  <a:tcPr marL="4519" marR="4519" marT="4519"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noFill/>
                  </a:tcPr>
                </a:tc>
                <a:extLst>
                  <a:ext uri="{0D108BD9-81ED-4DB2-BD59-A6C34878D82A}">
                    <a16:rowId xmlns:a16="http://schemas.microsoft.com/office/drawing/2014/main" val="2639278432"/>
                  </a:ext>
                </a:extLst>
              </a:tr>
              <a:tr h="320394">
                <a:tc>
                  <a:txBody>
                    <a:bodyPr/>
                    <a:lstStyle/>
                    <a:p>
                      <a:pPr algn="ctr" fontAlgn="ctr"/>
                      <a:r>
                        <a:rPr lang="en-US" sz="1100" b="0" i="0" u="none" strike="noStrike">
                          <a:solidFill>
                            <a:srgbClr val="000000"/>
                          </a:solidFill>
                          <a:effectLst/>
                          <a:latin typeface="Arial" panose="020B0604020202020204" pitchFamily="34" charset="0"/>
                        </a:rPr>
                        <a:t>Services denied at the time authorization/pre-certification was requested.</a:t>
                      </a:r>
                    </a:p>
                  </a:txBody>
                  <a:tcPr marL="4519" marR="4519" marT="4519"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solidFill>
                      <a:srgbClr val="DAF2D0"/>
                    </a:solidFill>
                  </a:tcPr>
                </a:tc>
                <a:tc>
                  <a:txBody>
                    <a:bodyPr/>
                    <a:lstStyle/>
                    <a:p>
                      <a:pPr algn="ctr" fontAlgn="ctr"/>
                      <a:r>
                        <a:rPr lang="en-US" sz="1100" b="0" i="0" u="none" strike="noStrike">
                          <a:solidFill>
                            <a:srgbClr val="000000"/>
                          </a:solidFill>
                          <a:effectLst/>
                          <a:latin typeface="Arial" panose="020B0604020202020204" pitchFamily="34" charset="0"/>
                        </a:rPr>
                        <a:t>39</a:t>
                      </a:r>
                    </a:p>
                  </a:txBody>
                  <a:tcPr marL="4519" marR="4519" marT="4519"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solidFill>
                      <a:srgbClr val="DAF2D0"/>
                    </a:solidFill>
                  </a:tcPr>
                </a:tc>
                <a:tc>
                  <a:txBody>
                    <a:bodyPr/>
                    <a:lstStyle/>
                    <a:p>
                      <a:pPr algn="ctr" fontAlgn="ctr"/>
                      <a:r>
                        <a:rPr lang="en-US" sz="1100" b="0" i="0" u="none" strike="noStrike">
                          <a:solidFill>
                            <a:srgbClr val="000000"/>
                          </a:solidFill>
                          <a:effectLst/>
                          <a:latin typeface="Arial" panose="020B0604020202020204" pitchFamily="34" charset="0"/>
                        </a:rPr>
                        <a:t>106</a:t>
                      </a:r>
                    </a:p>
                  </a:txBody>
                  <a:tcPr marL="4519" marR="4519" marT="4519"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solidFill>
                      <a:srgbClr val="DAF2D0"/>
                    </a:solidFill>
                  </a:tcPr>
                </a:tc>
                <a:tc>
                  <a:txBody>
                    <a:bodyPr/>
                    <a:lstStyle/>
                    <a:p>
                      <a:pPr algn="ctr" fontAlgn="ctr"/>
                      <a:r>
                        <a:rPr lang="en-US" sz="1100" b="0" i="0" u="none" strike="noStrike">
                          <a:solidFill>
                            <a:srgbClr val="000000"/>
                          </a:solidFill>
                          <a:effectLst/>
                          <a:latin typeface="Arial" panose="020B0604020202020204" pitchFamily="34" charset="0"/>
                        </a:rPr>
                        <a:t>2%</a:t>
                      </a:r>
                    </a:p>
                  </a:txBody>
                  <a:tcPr marL="4519" marR="4519" marT="4519"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solidFill>
                      <a:srgbClr val="DAF2D0"/>
                    </a:solidFill>
                  </a:tcPr>
                </a:tc>
                <a:extLst>
                  <a:ext uri="{0D108BD9-81ED-4DB2-BD59-A6C34878D82A}">
                    <a16:rowId xmlns:a16="http://schemas.microsoft.com/office/drawing/2014/main" val="2477507645"/>
                  </a:ext>
                </a:extLst>
              </a:tr>
              <a:tr h="350364">
                <a:tc>
                  <a:txBody>
                    <a:bodyPr/>
                    <a:lstStyle/>
                    <a:p>
                      <a:pPr algn="ctr" fontAlgn="ctr"/>
                      <a:r>
                        <a:rPr lang="en-US" sz="1100" b="0" i="0" u="none" strike="noStrike">
                          <a:solidFill>
                            <a:srgbClr val="000000"/>
                          </a:solidFill>
                          <a:effectLst/>
                          <a:latin typeface="Arial" panose="020B0604020202020204" pitchFamily="34" charset="0"/>
                        </a:rPr>
                        <a:t>The benefit for this service is included in the payment/allowance for another service/procedure that has already been adjudicated.</a:t>
                      </a:r>
                    </a:p>
                  </a:txBody>
                  <a:tcPr marL="4519" marR="4519" marT="4519"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Arial" panose="020B0604020202020204" pitchFamily="34" charset="0"/>
                        </a:rPr>
                        <a:t>97</a:t>
                      </a:r>
                    </a:p>
                  </a:txBody>
                  <a:tcPr marL="4519" marR="4519" marT="4519"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Arial" panose="020B0604020202020204" pitchFamily="34" charset="0"/>
                        </a:rPr>
                        <a:t>90</a:t>
                      </a:r>
                    </a:p>
                  </a:txBody>
                  <a:tcPr marL="4519" marR="4519" marT="4519"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Arial" panose="020B0604020202020204" pitchFamily="34" charset="0"/>
                        </a:rPr>
                        <a:t>1%</a:t>
                      </a:r>
                    </a:p>
                  </a:txBody>
                  <a:tcPr marL="4519" marR="4519" marT="4519"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noFill/>
                  </a:tcPr>
                </a:tc>
                <a:extLst>
                  <a:ext uri="{0D108BD9-81ED-4DB2-BD59-A6C34878D82A}">
                    <a16:rowId xmlns:a16="http://schemas.microsoft.com/office/drawing/2014/main" val="1760780251"/>
                  </a:ext>
                </a:extLst>
              </a:tr>
              <a:tr h="350364">
                <a:tc>
                  <a:txBody>
                    <a:bodyPr/>
                    <a:lstStyle/>
                    <a:p>
                      <a:pPr algn="ctr" fontAlgn="ctr"/>
                      <a:r>
                        <a:rPr lang="en-US" sz="1100" b="0" i="0" u="none" strike="noStrike">
                          <a:solidFill>
                            <a:srgbClr val="000000"/>
                          </a:solidFill>
                          <a:effectLst/>
                          <a:latin typeface="Arial" panose="020B0604020202020204" pitchFamily="34" charset="0"/>
                        </a:rPr>
                        <a:t>Exceeds the contracted maximum number of hours/days/units by this provider for this period. This is not patient specific.</a:t>
                      </a:r>
                    </a:p>
                  </a:txBody>
                  <a:tcPr marL="4519" marR="4519" marT="4519"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solidFill>
                      <a:srgbClr val="DAF2D0"/>
                    </a:solidFill>
                  </a:tcPr>
                </a:tc>
                <a:tc>
                  <a:txBody>
                    <a:bodyPr/>
                    <a:lstStyle/>
                    <a:p>
                      <a:pPr algn="ctr" fontAlgn="ctr"/>
                      <a:r>
                        <a:rPr lang="en-US" sz="1100" b="0" i="0" u="none" strike="noStrike">
                          <a:solidFill>
                            <a:srgbClr val="000000"/>
                          </a:solidFill>
                          <a:effectLst/>
                          <a:latin typeface="Arial" panose="020B0604020202020204" pitchFamily="34" charset="0"/>
                        </a:rPr>
                        <a:t>222</a:t>
                      </a:r>
                    </a:p>
                  </a:txBody>
                  <a:tcPr marL="4519" marR="4519" marT="4519"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solidFill>
                      <a:srgbClr val="DAF2D0"/>
                    </a:solidFill>
                  </a:tcPr>
                </a:tc>
                <a:tc>
                  <a:txBody>
                    <a:bodyPr/>
                    <a:lstStyle/>
                    <a:p>
                      <a:pPr algn="ctr" fontAlgn="ctr"/>
                      <a:r>
                        <a:rPr lang="en-US" sz="1100" b="0" i="0" u="none" strike="noStrike">
                          <a:solidFill>
                            <a:srgbClr val="000000"/>
                          </a:solidFill>
                          <a:effectLst/>
                          <a:latin typeface="Arial" panose="020B0604020202020204" pitchFamily="34" charset="0"/>
                        </a:rPr>
                        <a:t>65</a:t>
                      </a:r>
                    </a:p>
                  </a:txBody>
                  <a:tcPr marL="4519" marR="4519" marT="4519"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solidFill>
                      <a:srgbClr val="DAF2D0"/>
                    </a:solidFill>
                  </a:tcPr>
                </a:tc>
                <a:tc>
                  <a:txBody>
                    <a:bodyPr/>
                    <a:lstStyle/>
                    <a:p>
                      <a:pPr algn="ctr" fontAlgn="ctr"/>
                      <a:r>
                        <a:rPr lang="en-US" sz="1100" b="0" i="0" u="none" strike="noStrike">
                          <a:solidFill>
                            <a:srgbClr val="000000"/>
                          </a:solidFill>
                          <a:effectLst/>
                          <a:latin typeface="Arial" panose="020B0604020202020204" pitchFamily="34" charset="0"/>
                        </a:rPr>
                        <a:t>1%</a:t>
                      </a:r>
                    </a:p>
                  </a:txBody>
                  <a:tcPr marL="4519" marR="4519" marT="4519"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solidFill>
                      <a:srgbClr val="DAF2D0"/>
                    </a:solidFill>
                  </a:tcPr>
                </a:tc>
                <a:extLst>
                  <a:ext uri="{0D108BD9-81ED-4DB2-BD59-A6C34878D82A}">
                    <a16:rowId xmlns:a16="http://schemas.microsoft.com/office/drawing/2014/main" val="2283216472"/>
                  </a:ext>
                </a:extLst>
              </a:tr>
              <a:tr h="350364">
                <a:tc>
                  <a:txBody>
                    <a:bodyPr/>
                    <a:lstStyle/>
                    <a:p>
                      <a:pPr algn="ctr" fontAlgn="ctr"/>
                      <a:r>
                        <a:rPr lang="en-US" sz="1100" b="0" i="0" u="none" strike="noStrike">
                          <a:solidFill>
                            <a:srgbClr val="000000"/>
                          </a:solidFill>
                          <a:effectLst/>
                          <a:latin typeface="Arial" panose="020B0604020202020204" pitchFamily="34" charset="0"/>
                        </a:rPr>
                        <a:t>This provider was not certified/eligible to be paid for this procedure/service on this date of service.</a:t>
                      </a:r>
                    </a:p>
                  </a:txBody>
                  <a:tcPr marL="4519" marR="4519" marT="4519"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Arial" panose="020B0604020202020204" pitchFamily="34" charset="0"/>
                        </a:rPr>
                        <a:t>B7</a:t>
                      </a:r>
                    </a:p>
                  </a:txBody>
                  <a:tcPr marL="4519" marR="4519" marT="4519"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Arial" panose="020B0604020202020204" pitchFamily="34" charset="0"/>
                        </a:rPr>
                        <a:t>58</a:t>
                      </a:r>
                    </a:p>
                  </a:txBody>
                  <a:tcPr marL="4519" marR="4519" marT="4519"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Arial" panose="020B0604020202020204" pitchFamily="34" charset="0"/>
                        </a:rPr>
                        <a:t>1%</a:t>
                      </a:r>
                    </a:p>
                  </a:txBody>
                  <a:tcPr marL="4519" marR="4519" marT="4519"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noFill/>
                  </a:tcPr>
                </a:tc>
                <a:extLst>
                  <a:ext uri="{0D108BD9-81ED-4DB2-BD59-A6C34878D82A}">
                    <a16:rowId xmlns:a16="http://schemas.microsoft.com/office/drawing/2014/main" val="2026052119"/>
                  </a:ext>
                </a:extLst>
              </a:tr>
              <a:tr h="522359">
                <a:tc>
                  <a:txBody>
                    <a:bodyPr/>
                    <a:lstStyle/>
                    <a:p>
                      <a:pPr algn="ctr" fontAlgn="ctr"/>
                      <a:r>
                        <a:rPr lang="en-US" sz="1100" b="0" i="0" u="none" strike="noStrike">
                          <a:solidFill>
                            <a:srgbClr val="000000"/>
                          </a:solidFill>
                          <a:effectLst/>
                          <a:latin typeface="Arial" panose="020B0604020202020204" pitchFamily="34" charset="0"/>
                        </a:rPr>
                        <a:t>Information requested from the Billing/Rendering Provider was not provided or not provided timely or was insufficient/incomplete. At least one Remark Code must be provided </a:t>
                      </a:r>
                    </a:p>
                  </a:txBody>
                  <a:tcPr marL="4519" marR="4519" marT="4519"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solidFill>
                      <a:srgbClr val="DAF2D0"/>
                    </a:solidFill>
                  </a:tcPr>
                </a:tc>
                <a:tc>
                  <a:txBody>
                    <a:bodyPr/>
                    <a:lstStyle/>
                    <a:p>
                      <a:pPr algn="ctr" fontAlgn="ctr"/>
                      <a:r>
                        <a:rPr lang="en-US" sz="1100" b="0" i="0" u="none" strike="noStrike">
                          <a:solidFill>
                            <a:srgbClr val="000000"/>
                          </a:solidFill>
                          <a:effectLst/>
                          <a:latin typeface="Arial" panose="020B0604020202020204" pitchFamily="34" charset="0"/>
                        </a:rPr>
                        <a:t>226</a:t>
                      </a:r>
                    </a:p>
                  </a:txBody>
                  <a:tcPr marL="4519" marR="4519" marT="4519"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solidFill>
                      <a:srgbClr val="DAF2D0"/>
                    </a:solidFill>
                  </a:tcPr>
                </a:tc>
                <a:tc>
                  <a:txBody>
                    <a:bodyPr/>
                    <a:lstStyle/>
                    <a:p>
                      <a:pPr algn="ctr" fontAlgn="ctr"/>
                      <a:r>
                        <a:rPr lang="en-US" sz="1100" b="0" i="0" u="none" strike="noStrike">
                          <a:solidFill>
                            <a:srgbClr val="000000"/>
                          </a:solidFill>
                          <a:effectLst/>
                          <a:latin typeface="Arial" panose="020B0604020202020204" pitchFamily="34" charset="0"/>
                        </a:rPr>
                        <a:t>45</a:t>
                      </a:r>
                    </a:p>
                  </a:txBody>
                  <a:tcPr marL="4519" marR="4519" marT="4519"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solidFill>
                      <a:srgbClr val="DAF2D0"/>
                    </a:solidFill>
                  </a:tcPr>
                </a:tc>
                <a:tc>
                  <a:txBody>
                    <a:bodyPr/>
                    <a:lstStyle/>
                    <a:p>
                      <a:pPr algn="ctr" fontAlgn="ctr"/>
                      <a:r>
                        <a:rPr lang="en-US" sz="1100" b="0" i="0" u="none" strike="noStrike">
                          <a:solidFill>
                            <a:srgbClr val="000000"/>
                          </a:solidFill>
                          <a:effectLst/>
                          <a:latin typeface="Arial" panose="020B0604020202020204" pitchFamily="34" charset="0"/>
                        </a:rPr>
                        <a:t>1%</a:t>
                      </a:r>
                    </a:p>
                  </a:txBody>
                  <a:tcPr marL="4519" marR="4519" marT="4519"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solidFill>
                      <a:srgbClr val="DAF2D0"/>
                    </a:solidFill>
                  </a:tcPr>
                </a:tc>
                <a:extLst>
                  <a:ext uri="{0D108BD9-81ED-4DB2-BD59-A6C34878D82A}">
                    <a16:rowId xmlns:a16="http://schemas.microsoft.com/office/drawing/2014/main" val="266521197"/>
                  </a:ext>
                </a:extLst>
              </a:tr>
              <a:tr h="242210">
                <a:tc>
                  <a:txBody>
                    <a:bodyPr/>
                    <a:lstStyle/>
                    <a:p>
                      <a:pPr algn="ctr" fontAlgn="ctr"/>
                      <a:r>
                        <a:rPr lang="en-US" sz="1100" b="0" i="0" u="none" strike="noStrike">
                          <a:solidFill>
                            <a:srgbClr val="000000"/>
                          </a:solidFill>
                          <a:effectLst/>
                          <a:latin typeface="Arial" panose="020B0604020202020204" pitchFamily="34" charset="0"/>
                        </a:rPr>
                        <a:t>Service not furnished directly to the patient and/or not documented.</a:t>
                      </a:r>
                    </a:p>
                  </a:txBody>
                  <a:tcPr marL="4519" marR="4519" marT="4519"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Arial" panose="020B0604020202020204" pitchFamily="34" charset="0"/>
                        </a:rPr>
                        <a:t>112</a:t>
                      </a:r>
                    </a:p>
                  </a:txBody>
                  <a:tcPr marL="4519" marR="4519" marT="4519"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Arial" panose="020B0604020202020204" pitchFamily="34" charset="0"/>
                        </a:rPr>
                        <a:t>44</a:t>
                      </a:r>
                    </a:p>
                  </a:txBody>
                  <a:tcPr marL="4519" marR="4519" marT="4519"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Arial" panose="020B0604020202020204" pitchFamily="34" charset="0"/>
                        </a:rPr>
                        <a:t>1%</a:t>
                      </a:r>
                    </a:p>
                  </a:txBody>
                  <a:tcPr marL="4519" marR="4519" marT="4519"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noFill/>
                  </a:tcPr>
                </a:tc>
                <a:extLst>
                  <a:ext uri="{0D108BD9-81ED-4DB2-BD59-A6C34878D82A}">
                    <a16:rowId xmlns:a16="http://schemas.microsoft.com/office/drawing/2014/main" val="1939361687"/>
                  </a:ext>
                </a:extLst>
              </a:tr>
              <a:tr h="320394">
                <a:tc>
                  <a:txBody>
                    <a:bodyPr/>
                    <a:lstStyle/>
                    <a:p>
                      <a:pPr algn="ctr" fontAlgn="ctr"/>
                      <a:r>
                        <a:rPr lang="en-US" sz="1100" b="0" i="0" u="none" strike="noStrike">
                          <a:solidFill>
                            <a:srgbClr val="000000"/>
                          </a:solidFill>
                          <a:effectLst/>
                          <a:latin typeface="Arial" panose="020B0604020202020204" pitchFamily="34" charset="0"/>
                        </a:rPr>
                        <a:t>This care may be covered by another payer per coordination of benefits.</a:t>
                      </a:r>
                    </a:p>
                  </a:txBody>
                  <a:tcPr marL="4519" marR="4519" marT="4519"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solidFill>
                      <a:srgbClr val="DAF2D0"/>
                    </a:solidFill>
                  </a:tcPr>
                </a:tc>
                <a:tc>
                  <a:txBody>
                    <a:bodyPr/>
                    <a:lstStyle/>
                    <a:p>
                      <a:pPr algn="ctr" fontAlgn="ctr"/>
                      <a:r>
                        <a:rPr lang="en-US" sz="1100" b="0" i="0" u="none" strike="noStrike">
                          <a:solidFill>
                            <a:srgbClr val="000000"/>
                          </a:solidFill>
                          <a:effectLst/>
                          <a:latin typeface="Arial" panose="020B0604020202020204" pitchFamily="34" charset="0"/>
                        </a:rPr>
                        <a:t>22</a:t>
                      </a:r>
                    </a:p>
                  </a:txBody>
                  <a:tcPr marL="4519" marR="4519" marT="4519"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solidFill>
                      <a:srgbClr val="DAF2D0"/>
                    </a:solidFill>
                  </a:tcPr>
                </a:tc>
                <a:tc>
                  <a:txBody>
                    <a:bodyPr/>
                    <a:lstStyle/>
                    <a:p>
                      <a:pPr algn="ctr" fontAlgn="ctr"/>
                      <a:r>
                        <a:rPr lang="en-US" sz="1100" b="0" i="0" u="none" strike="noStrike">
                          <a:solidFill>
                            <a:srgbClr val="000000"/>
                          </a:solidFill>
                          <a:effectLst/>
                          <a:latin typeface="Arial" panose="020B0604020202020204" pitchFamily="34" charset="0"/>
                        </a:rPr>
                        <a:t>44</a:t>
                      </a:r>
                    </a:p>
                  </a:txBody>
                  <a:tcPr marL="4519" marR="4519" marT="4519"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solidFill>
                      <a:srgbClr val="DAF2D0"/>
                    </a:solidFill>
                  </a:tcPr>
                </a:tc>
                <a:tc>
                  <a:txBody>
                    <a:bodyPr/>
                    <a:lstStyle/>
                    <a:p>
                      <a:pPr algn="ctr" fontAlgn="ctr"/>
                      <a:r>
                        <a:rPr lang="en-US" sz="1100" b="0" i="0" u="none" strike="noStrike">
                          <a:solidFill>
                            <a:srgbClr val="000000"/>
                          </a:solidFill>
                          <a:effectLst/>
                          <a:latin typeface="Arial" panose="020B0604020202020204" pitchFamily="34" charset="0"/>
                        </a:rPr>
                        <a:t>1%</a:t>
                      </a:r>
                    </a:p>
                  </a:txBody>
                  <a:tcPr marL="4519" marR="4519" marT="4519"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solidFill>
                      <a:srgbClr val="DAF2D0"/>
                    </a:solidFill>
                  </a:tcPr>
                </a:tc>
                <a:extLst>
                  <a:ext uri="{0D108BD9-81ED-4DB2-BD59-A6C34878D82A}">
                    <a16:rowId xmlns:a16="http://schemas.microsoft.com/office/drawing/2014/main" val="256619707"/>
                  </a:ext>
                </a:extLst>
              </a:tr>
              <a:tr h="350364">
                <a:tc>
                  <a:txBody>
                    <a:bodyPr/>
                    <a:lstStyle/>
                    <a:p>
                      <a:pPr algn="ctr" fontAlgn="ctr"/>
                      <a:r>
                        <a:rPr lang="en-US" sz="1100" b="0" i="0" u="none" strike="noStrike">
                          <a:solidFill>
                            <a:srgbClr val="000000"/>
                          </a:solidFill>
                          <a:effectLst/>
                          <a:latin typeface="Arial" panose="020B0604020202020204" pitchFamily="34" charset="0"/>
                        </a:rPr>
                        <a:t>An attachment/other documentation is required to adjudicate this claim/service. At least one Remark Code must be provided </a:t>
                      </a:r>
                    </a:p>
                  </a:txBody>
                  <a:tcPr marL="4519" marR="4519" marT="4519"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Arial" panose="020B0604020202020204" pitchFamily="34" charset="0"/>
                        </a:rPr>
                        <a:t>252</a:t>
                      </a:r>
                    </a:p>
                  </a:txBody>
                  <a:tcPr marL="4519" marR="4519" marT="4519"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Arial" panose="020B0604020202020204" pitchFamily="34" charset="0"/>
                        </a:rPr>
                        <a:t>39</a:t>
                      </a:r>
                    </a:p>
                  </a:txBody>
                  <a:tcPr marL="4519" marR="4519" marT="4519"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noFill/>
                  </a:tcPr>
                </a:tc>
                <a:tc>
                  <a:txBody>
                    <a:bodyPr/>
                    <a:lstStyle/>
                    <a:p>
                      <a:pPr algn="ctr" fontAlgn="ctr"/>
                      <a:r>
                        <a:rPr lang="en-US" sz="1100" b="0" i="0" u="none" strike="noStrike" dirty="0">
                          <a:solidFill>
                            <a:srgbClr val="000000"/>
                          </a:solidFill>
                          <a:effectLst/>
                          <a:latin typeface="Arial" panose="020B0604020202020204" pitchFamily="34" charset="0"/>
                        </a:rPr>
                        <a:t>1%</a:t>
                      </a:r>
                    </a:p>
                  </a:txBody>
                  <a:tcPr marL="4519" marR="4519" marT="4519"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noFill/>
                  </a:tcPr>
                </a:tc>
                <a:extLst>
                  <a:ext uri="{0D108BD9-81ED-4DB2-BD59-A6C34878D82A}">
                    <a16:rowId xmlns:a16="http://schemas.microsoft.com/office/drawing/2014/main" val="2919892431"/>
                  </a:ext>
                </a:extLst>
              </a:tr>
            </a:tbl>
          </a:graphicData>
        </a:graphic>
      </p:graphicFrame>
    </p:spTree>
    <p:extLst>
      <p:ext uri="{BB962C8B-B14F-4D97-AF65-F5344CB8AC3E}">
        <p14:creationId xmlns:p14="http://schemas.microsoft.com/office/powerpoint/2010/main" val="15467874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A02DC92-962E-FE0C-2ADC-6894F34D9DDA}"/>
            </a:ext>
          </a:extLst>
        </p:cNvPr>
        <p:cNvGrpSpPr/>
        <p:nvPr/>
      </p:nvGrpSpPr>
      <p:grpSpPr>
        <a:xfrm>
          <a:off x="0" y="0"/>
          <a:ext cx="0" cy="0"/>
          <a:chOff x="0" y="0"/>
          <a:chExt cx="0" cy="0"/>
        </a:xfrm>
      </p:grpSpPr>
      <p:sp>
        <p:nvSpPr>
          <p:cNvPr id="16" name="Rectangle 15">
            <a:extLst>
              <a:ext uri="{FF2B5EF4-FFF2-40B4-BE49-F238E27FC236}">
                <a16:creationId xmlns:a16="http://schemas.microsoft.com/office/drawing/2014/main" id="{5D0D635E-C2D3-0333-2F0C-298C077531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22C52F2-C65E-64D4-38B5-60A118C667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1445460-CE5B-746A-4EED-2AFB219A6B9C}"/>
              </a:ext>
            </a:extLst>
          </p:cNvPr>
          <p:cNvSpPr>
            <a:spLocks noGrp="1"/>
          </p:cNvSpPr>
          <p:nvPr>
            <p:ph type="title"/>
          </p:nvPr>
        </p:nvSpPr>
        <p:spPr>
          <a:xfrm>
            <a:off x="640080" y="2074363"/>
            <a:ext cx="2752354" cy="2709275"/>
          </a:xfrm>
          <a:prstGeom prst="ellipse">
            <a:avLst/>
          </a:prstGeom>
          <a:solidFill>
            <a:srgbClr val="262626"/>
          </a:solidFill>
          <a:ln w="174625" cmpd="thinThick">
            <a:solidFill>
              <a:srgbClr val="262626"/>
            </a:solidFill>
          </a:ln>
        </p:spPr>
        <p:txBody>
          <a:bodyPr anchor="ctr">
            <a:normAutofit/>
          </a:bodyPr>
          <a:lstStyle/>
          <a:p>
            <a:pPr algn="ctr"/>
            <a:r>
              <a:rPr lang="en-US" sz="2200" dirty="0">
                <a:solidFill>
                  <a:srgbClr val="FFFFFF"/>
                </a:solidFill>
              </a:rPr>
              <a:t>Remarks for “Old Claims” OA Drugs—</a:t>
            </a:r>
            <a:br>
              <a:rPr lang="en-US" sz="2200" dirty="0">
                <a:solidFill>
                  <a:srgbClr val="FFFFFF"/>
                </a:solidFill>
              </a:rPr>
            </a:br>
            <a:r>
              <a:rPr lang="en-US" sz="2200" dirty="0">
                <a:solidFill>
                  <a:srgbClr val="FFFFFF"/>
                </a:solidFill>
              </a:rPr>
              <a:t>New Jersey Oct 24-Feb 25</a:t>
            </a:r>
            <a:br>
              <a:rPr lang="en-US" sz="2200" dirty="0">
                <a:solidFill>
                  <a:srgbClr val="FFFFFF"/>
                </a:solidFill>
              </a:rPr>
            </a:br>
            <a:r>
              <a:rPr lang="en-US" sz="2200" dirty="0">
                <a:solidFill>
                  <a:srgbClr val="FFFFFF"/>
                </a:solidFill>
              </a:rPr>
              <a:t>Top 20</a:t>
            </a:r>
          </a:p>
        </p:txBody>
      </p:sp>
      <p:graphicFrame>
        <p:nvGraphicFramePr>
          <p:cNvPr id="3" name="Table 2">
            <a:extLst>
              <a:ext uri="{FF2B5EF4-FFF2-40B4-BE49-F238E27FC236}">
                <a16:creationId xmlns:a16="http://schemas.microsoft.com/office/drawing/2014/main" id="{2DAFF5A0-35ED-AE26-7B59-0652732803F2}"/>
              </a:ext>
            </a:extLst>
          </p:cNvPr>
          <p:cNvGraphicFramePr>
            <a:graphicFrameLocks noGrp="1"/>
          </p:cNvGraphicFramePr>
          <p:nvPr>
            <p:extLst>
              <p:ext uri="{D42A27DB-BD31-4B8C-83A1-F6EECF244321}">
                <p14:modId xmlns:p14="http://schemas.microsoft.com/office/powerpoint/2010/main" val="2538094087"/>
              </p:ext>
            </p:extLst>
          </p:nvPr>
        </p:nvGraphicFramePr>
        <p:xfrm>
          <a:off x="4032514" y="1183341"/>
          <a:ext cx="7119580" cy="3880519"/>
        </p:xfrm>
        <a:graphic>
          <a:graphicData uri="http://schemas.openxmlformats.org/drawingml/2006/table">
            <a:tbl>
              <a:tblPr/>
              <a:tblGrid>
                <a:gridCol w="5047464">
                  <a:extLst>
                    <a:ext uri="{9D8B030D-6E8A-4147-A177-3AD203B41FA5}">
                      <a16:colId xmlns:a16="http://schemas.microsoft.com/office/drawing/2014/main" val="1668845537"/>
                    </a:ext>
                  </a:extLst>
                </a:gridCol>
                <a:gridCol w="1168886">
                  <a:extLst>
                    <a:ext uri="{9D8B030D-6E8A-4147-A177-3AD203B41FA5}">
                      <a16:colId xmlns:a16="http://schemas.microsoft.com/office/drawing/2014/main" val="796295118"/>
                    </a:ext>
                  </a:extLst>
                </a:gridCol>
                <a:gridCol w="903230">
                  <a:extLst>
                    <a:ext uri="{9D8B030D-6E8A-4147-A177-3AD203B41FA5}">
                      <a16:colId xmlns:a16="http://schemas.microsoft.com/office/drawing/2014/main" val="2852141997"/>
                    </a:ext>
                  </a:extLst>
                </a:gridCol>
              </a:tblGrid>
              <a:tr h="297016">
                <a:tc>
                  <a:txBody>
                    <a:bodyPr/>
                    <a:lstStyle/>
                    <a:p>
                      <a:pPr algn="ctr" fontAlgn="ctr"/>
                      <a:r>
                        <a:rPr lang="en-US" sz="1200" b="1" i="0" u="none" strike="noStrike">
                          <a:solidFill>
                            <a:srgbClr val="000000"/>
                          </a:solidFill>
                          <a:effectLst/>
                          <a:latin typeface="Arial" panose="020B0604020202020204" pitchFamily="34" charset="0"/>
                        </a:rPr>
                        <a:t>Definition</a:t>
                      </a:r>
                    </a:p>
                  </a:txBody>
                  <a:tcPr marL="4763" marR="4763" marT="4763"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noFill/>
                  </a:tcPr>
                </a:tc>
                <a:tc>
                  <a:txBody>
                    <a:bodyPr/>
                    <a:lstStyle/>
                    <a:p>
                      <a:pPr algn="ctr" fontAlgn="ctr"/>
                      <a:r>
                        <a:rPr lang="en-US" sz="1200" b="1" i="0" u="none" strike="noStrike">
                          <a:solidFill>
                            <a:srgbClr val="000000"/>
                          </a:solidFill>
                          <a:effectLst/>
                          <a:latin typeface="Arial" panose="020B0604020202020204" pitchFamily="34" charset="0"/>
                        </a:rPr>
                        <a:t>Remark Code</a:t>
                      </a:r>
                    </a:p>
                  </a:txBody>
                  <a:tcPr marL="4763" marR="4763" marT="4763"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noFill/>
                  </a:tcPr>
                </a:tc>
                <a:tc>
                  <a:txBody>
                    <a:bodyPr/>
                    <a:lstStyle/>
                    <a:p>
                      <a:pPr algn="ctr" fontAlgn="ctr"/>
                      <a:r>
                        <a:rPr lang="en-US" sz="1200" b="1" i="0" u="none" strike="noStrike">
                          <a:solidFill>
                            <a:srgbClr val="000000"/>
                          </a:solidFill>
                          <a:effectLst/>
                          <a:latin typeface="Arial" panose="020B0604020202020204" pitchFamily="34" charset="0"/>
                        </a:rPr>
                        <a:t>Number</a:t>
                      </a:r>
                    </a:p>
                  </a:txBody>
                  <a:tcPr marL="4763" marR="4763" marT="4763"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noFill/>
                  </a:tcPr>
                </a:tc>
                <a:extLst>
                  <a:ext uri="{0D108BD9-81ED-4DB2-BD59-A6C34878D82A}">
                    <a16:rowId xmlns:a16="http://schemas.microsoft.com/office/drawing/2014/main" val="432562735"/>
                  </a:ext>
                </a:extLst>
              </a:tr>
              <a:tr h="297016">
                <a:tc>
                  <a:txBody>
                    <a:bodyPr/>
                    <a:lstStyle/>
                    <a:p>
                      <a:pPr algn="ctr" fontAlgn="ctr"/>
                      <a:r>
                        <a:rPr lang="en-US" sz="1200" b="0" i="0" u="none" strike="noStrike">
                          <a:solidFill>
                            <a:srgbClr val="000000"/>
                          </a:solidFill>
                          <a:effectLst/>
                          <a:latin typeface="Arial" panose="020B0604020202020204" pitchFamily="34" charset="0"/>
                        </a:rPr>
                        <a:t>Missing/incomplete/invalid/ deactivated/withdrawn National Drug Code (NDC).</a:t>
                      </a:r>
                    </a:p>
                  </a:txBody>
                  <a:tcPr marL="4763" marR="4763" marT="4763"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solidFill>
                      <a:srgbClr val="DAF2D0"/>
                    </a:solidFill>
                  </a:tcPr>
                </a:tc>
                <a:tc>
                  <a:txBody>
                    <a:bodyPr/>
                    <a:lstStyle/>
                    <a:p>
                      <a:pPr algn="ctr" fontAlgn="ctr"/>
                      <a:r>
                        <a:rPr lang="en-US" sz="1200" b="0" i="0" u="none" strike="noStrike">
                          <a:solidFill>
                            <a:srgbClr val="000000"/>
                          </a:solidFill>
                          <a:effectLst/>
                          <a:latin typeface="Arial" panose="020B0604020202020204" pitchFamily="34" charset="0"/>
                        </a:rPr>
                        <a:t>M119</a:t>
                      </a:r>
                    </a:p>
                  </a:txBody>
                  <a:tcPr marL="4763" marR="4763" marT="4763"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solidFill>
                      <a:srgbClr val="DAF2D0"/>
                    </a:solidFill>
                  </a:tcPr>
                </a:tc>
                <a:tc>
                  <a:txBody>
                    <a:bodyPr/>
                    <a:lstStyle/>
                    <a:p>
                      <a:pPr algn="ctr" fontAlgn="ctr"/>
                      <a:r>
                        <a:rPr lang="en-US" sz="1200" b="0" i="0" u="none" strike="noStrike">
                          <a:solidFill>
                            <a:srgbClr val="000000"/>
                          </a:solidFill>
                          <a:effectLst/>
                          <a:latin typeface="Arial" panose="020B0604020202020204" pitchFamily="34" charset="0"/>
                        </a:rPr>
                        <a:t>189</a:t>
                      </a:r>
                    </a:p>
                  </a:txBody>
                  <a:tcPr marL="4763" marR="4763" marT="4763"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solidFill>
                      <a:srgbClr val="DAF2D0"/>
                    </a:solidFill>
                  </a:tcPr>
                </a:tc>
                <a:extLst>
                  <a:ext uri="{0D108BD9-81ED-4DB2-BD59-A6C34878D82A}">
                    <a16:rowId xmlns:a16="http://schemas.microsoft.com/office/drawing/2014/main" val="436523177"/>
                  </a:ext>
                </a:extLst>
              </a:tr>
              <a:tr h="297016">
                <a:tc>
                  <a:txBody>
                    <a:bodyPr/>
                    <a:lstStyle/>
                    <a:p>
                      <a:pPr algn="ctr" fontAlgn="ctr"/>
                      <a:r>
                        <a:rPr lang="en-US" sz="1200" b="0" i="0" u="none" strike="noStrike">
                          <a:solidFill>
                            <a:srgbClr val="000000"/>
                          </a:solidFill>
                          <a:effectLst/>
                          <a:latin typeface="Arial" panose="020B0604020202020204" pitchFamily="34" charset="0"/>
                        </a:rPr>
                        <a:t>Missing procedure modifier(s).</a:t>
                      </a:r>
                    </a:p>
                  </a:txBody>
                  <a:tcPr marL="4763" marR="4763" marT="4763"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Arial" panose="020B0604020202020204" pitchFamily="34" charset="0"/>
                        </a:rPr>
                        <a:t>N822</a:t>
                      </a:r>
                    </a:p>
                  </a:txBody>
                  <a:tcPr marL="4763" marR="4763" marT="4763"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Arial" panose="020B0604020202020204" pitchFamily="34" charset="0"/>
                        </a:rPr>
                        <a:t>168</a:t>
                      </a:r>
                    </a:p>
                  </a:txBody>
                  <a:tcPr marL="4763" marR="4763" marT="4763"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noFill/>
                  </a:tcPr>
                </a:tc>
                <a:extLst>
                  <a:ext uri="{0D108BD9-81ED-4DB2-BD59-A6C34878D82A}">
                    <a16:rowId xmlns:a16="http://schemas.microsoft.com/office/drawing/2014/main" val="3449283881"/>
                  </a:ext>
                </a:extLst>
              </a:tr>
              <a:tr h="422075">
                <a:tc>
                  <a:txBody>
                    <a:bodyPr/>
                    <a:lstStyle/>
                    <a:p>
                      <a:pPr algn="ctr" fontAlgn="ctr"/>
                      <a:r>
                        <a:rPr lang="en-US" sz="1200" b="0" i="0" u="none" strike="noStrike">
                          <a:solidFill>
                            <a:srgbClr val="000000"/>
                          </a:solidFill>
                          <a:effectLst/>
                          <a:latin typeface="Arial" panose="020B0604020202020204" pitchFamily="34" charset="0"/>
                        </a:rPr>
                        <a:t>Consult our contractual agreement for restrictions/billing/payment information related to these charges.</a:t>
                      </a:r>
                    </a:p>
                  </a:txBody>
                  <a:tcPr marL="4763" marR="4763" marT="4763"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solidFill>
                      <a:srgbClr val="DAF2D0"/>
                    </a:solidFill>
                  </a:tcPr>
                </a:tc>
                <a:tc>
                  <a:txBody>
                    <a:bodyPr/>
                    <a:lstStyle/>
                    <a:p>
                      <a:pPr algn="ctr" fontAlgn="ctr"/>
                      <a:r>
                        <a:rPr lang="en-US" sz="1200" b="0" i="0" u="none" strike="noStrike">
                          <a:solidFill>
                            <a:srgbClr val="000000"/>
                          </a:solidFill>
                          <a:effectLst/>
                          <a:latin typeface="Arial" panose="020B0604020202020204" pitchFamily="34" charset="0"/>
                        </a:rPr>
                        <a:t>N381</a:t>
                      </a:r>
                    </a:p>
                  </a:txBody>
                  <a:tcPr marL="4763" marR="4763" marT="4763"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solidFill>
                      <a:srgbClr val="DAF2D0"/>
                    </a:solidFill>
                  </a:tcPr>
                </a:tc>
                <a:tc>
                  <a:txBody>
                    <a:bodyPr/>
                    <a:lstStyle/>
                    <a:p>
                      <a:pPr algn="ctr" fontAlgn="ctr"/>
                      <a:r>
                        <a:rPr lang="en-US" sz="1200" b="0" i="0" u="none" strike="noStrike">
                          <a:solidFill>
                            <a:srgbClr val="000000"/>
                          </a:solidFill>
                          <a:effectLst/>
                          <a:latin typeface="Arial" panose="020B0604020202020204" pitchFamily="34" charset="0"/>
                        </a:rPr>
                        <a:t>47</a:t>
                      </a:r>
                    </a:p>
                  </a:txBody>
                  <a:tcPr marL="4763" marR="4763" marT="4763"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solidFill>
                      <a:srgbClr val="DAF2D0"/>
                    </a:solidFill>
                  </a:tcPr>
                </a:tc>
                <a:extLst>
                  <a:ext uri="{0D108BD9-81ED-4DB2-BD59-A6C34878D82A}">
                    <a16:rowId xmlns:a16="http://schemas.microsoft.com/office/drawing/2014/main" val="3135891021"/>
                  </a:ext>
                </a:extLst>
              </a:tr>
              <a:tr h="422075">
                <a:tc>
                  <a:txBody>
                    <a:bodyPr/>
                    <a:lstStyle/>
                    <a:p>
                      <a:pPr algn="ctr" fontAlgn="ctr"/>
                      <a:r>
                        <a:rPr lang="en-US" sz="1200" b="0" i="0" u="none" strike="noStrike">
                          <a:solidFill>
                            <a:srgbClr val="000000"/>
                          </a:solidFill>
                          <a:effectLst/>
                          <a:latin typeface="Arial" panose="020B0604020202020204" pitchFamily="34" charset="0"/>
                        </a:rPr>
                        <a:t>Consult plan benefit documents/guidelines for information about restrictions for this service.</a:t>
                      </a:r>
                    </a:p>
                  </a:txBody>
                  <a:tcPr marL="4763" marR="4763" marT="4763"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Arial" panose="020B0604020202020204" pitchFamily="34" charset="0"/>
                        </a:rPr>
                        <a:t>N130</a:t>
                      </a:r>
                    </a:p>
                  </a:txBody>
                  <a:tcPr marL="4763" marR="4763" marT="4763"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Arial" panose="020B0604020202020204" pitchFamily="34" charset="0"/>
                        </a:rPr>
                        <a:t>25</a:t>
                      </a:r>
                    </a:p>
                  </a:txBody>
                  <a:tcPr marL="4763" marR="4763" marT="4763"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noFill/>
                  </a:tcPr>
                </a:tc>
                <a:extLst>
                  <a:ext uri="{0D108BD9-81ED-4DB2-BD59-A6C34878D82A}">
                    <a16:rowId xmlns:a16="http://schemas.microsoft.com/office/drawing/2014/main" val="3611183056"/>
                  </a:ext>
                </a:extLst>
              </a:tr>
              <a:tr h="297016">
                <a:tc>
                  <a:txBody>
                    <a:bodyPr/>
                    <a:lstStyle/>
                    <a:p>
                      <a:pPr algn="ctr" fontAlgn="ctr"/>
                      <a:r>
                        <a:rPr lang="en-US" sz="1200" b="0" i="0" u="none" strike="noStrike">
                          <a:solidFill>
                            <a:srgbClr val="000000"/>
                          </a:solidFill>
                          <a:effectLst/>
                          <a:latin typeface="Arial" panose="020B0604020202020204" pitchFamily="34" charset="0"/>
                        </a:rPr>
                        <a:t>Missing documentation.</a:t>
                      </a:r>
                    </a:p>
                  </a:txBody>
                  <a:tcPr marL="4763" marR="4763" marT="4763"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solidFill>
                      <a:srgbClr val="DAF2D0"/>
                    </a:solidFill>
                  </a:tcPr>
                </a:tc>
                <a:tc>
                  <a:txBody>
                    <a:bodyPr/>
                    <a:lstStyle/>
                    <a:p>
                      <a:pPr algn="ctr" fontAlgn="ctr"/>
                      <a:r>
                        <a:rPr lang="en-US" sz="1200" b="0" i="0" u="none" strike="noStrike">
                          <a:solidFill>
                            <a:srgbClr val="000000"/>
                          </a:solidFill>
                          <a:effectLst/>
                          <a:latin typeface="Arial" panose="020B0604020202020204" pitchFamily="34" charset="0"/>
                        </a:rPr>
                        <a:t>N706</a:t>
                      </a:r>
                    </a:p>
                  </a:txBody>
                  <a:tcPr marL="4763" marR="4763" marT="4763"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solidFill>
                      <a:srgbClr val="DAF2D0"/>
                    </a:solidFill>
                  </a:tcPr>
                </a:tc>
                <a:tc>
                  <a:txBody>
                    <a:bodyPr/>
                    <a:lstStyle/>
                    <a:p>
                      <a:pPr algn="ctr" fontAlgn="ctr"/>
                      <a:r>
                        <a:rPr lang="en-US" sz="1200" b="0" i="0" u="none" strike="noStrike">
                          <a:solidFill>
                            <a:srgbClr val="000000"/>
                          </a:solidFill>
                          <a:effectLst/>
                          <a:latin typeface="Arial" panose="020B0604020202020204" pitchFamily="34" charset="0"/>
                        </a:rPr>
                        <a:t>10</a:t>
                      </a:r>
                    </a:p>
                  </a:txBody>
                  <a:tcPr marL="4763" marR="4763" marT="4763"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solidFill>
                      <a:srgbClr val="DAF2D0"/>
                    </a:solidFill>
                  </a:tcPr>
                </a:tc>
                <a:extLst>
                  <a:ext uri="{0D108BD9-81ED-4DB2-BD59-A6C34878D82A}">
                    <a16:rowId xmlns:a16="http://schemas.microsoft.com/office/drawing/2014/main" val="3288034030"/>
                  </a:ext>
                </a:extLst>
              </a:tr>
              <a:tr h="297016">
                <a:tc>
                  <a:txBody>
                    <a:bodyPr/>
                    <a:lstStyle/>
                    <a:p>
                      <a:pPr algn="ctr" fontAlgn="ctr"/>
                      <a:r>
                        <a:rPr lang="en-US" sz="1200" b="0" i="0" u="none" strike="noStrike">
                          <a:solidFill>
                            <a:srgbClr val="000000"/>
                          </a:solidFill>
                          <a:effectLst/>
                          <a:latin typeface="Arial" panose="020B0604020202020204" pitchFamily="34" charset="0"/>
                        </a:rPr>
                        <a:t>Missing patient medical record for this service.</a:t>
                      </a:r>
                    </a:p>
                  </a:txBody>
                  <a:tcPr marL="4763" marR="4763" marT="4763"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Arial" panose="020B0604020202020204" pitchFamily="34" charset="0"/>
                        </a:rPr>
                        <a:t>M127</a:t>
                      </a:r>
                    </a:p>
                  </a:txBody>
                  <a:tcPr marL="4763" marR="4763" marT="4763"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Arial" panose="020B0604020202020204" pitchFamily="34" charset="0"/>
                        </a:rPr>
                        <a:t>7</a:t>
                      </a:r>
                    </a:p>
                  </a:txBody>
                  <a:tcPr marL="4763" marR="4763" marT="4763"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noFill/>
                  </a:tcPr>
                </a:tc>
                <a:extLst>
                  <a:ext uri="{0D108BD9-81ED-4DB2-BD59-A6C34878D82A}">
                    <a16:rowId xmlns:a16="http://schemas.microsoft.com/office/drawing/2014/main" val="2697060473"/>
                  </a:ext>
                </a:extLst>
              </a:tr>
              <a:tr h="633633">
                <a:tc>
                  <a:txBody>
                    <a:bodyPr/>
                    <a:lstStyle/>
                    <a:p>
                      <a:pPr algn="ctr" fontAlgn="ctr"/>
                      <a:r>
                        <a:rPr lang="en-US" sz="1200" b="0" i="0" u="none" strike="noStrike">
                          <a:solidFill>
                            <a:srgbClr val="000000"/>
                          </a:solidFill>
                          <a:effectLst/>
                          <a:latin typeface="Arial" panose="020B0604020202020204" pitchFamily="34" charset="0"/>
                        </a:rPr>
                        <a:t>Secondary payment cannot be considered without the identity of or payment information from the primary payer.  The information was either not reported or was illegible.</a:t>
                      </a:r>
                    </a:p>
                  </a:txBody>
                  <a:tcPr marL="4763" marR="4763" marT="4763"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solidFill>
                      <a:srgbClr val="DAF2D0"/>
                    </a:solidFill>
                  </a:tcPr>
                </a:tc>
                <a:tc>
                  <a:txBody>
                    <a:bodyPr/>
                    <a:lstStyle/>
                    <a:p>
                      <a:pPr algn="ctr" fontAlgn="ctr"/>
                      <a:r>
                        <a:rPr lang="en-US" sz="1200" b="0" i="0" u="none" strike="noStrike">
                          <a:solidFill>
                            <a:srgbClr val="000000"/>
                          </a:solidFill>
                          <a:effectLst/>
                          <a:latin typeface="Arial" panose="020B0604020202020204" pitchFamily="34" charset="0"/>
                        </a:rPr>
                        <a:t>MA04</a:t>
                      </a:r>
                    </a:p>
                  </a:txBody>
                  <a:tcPr marL="4763" marR="4763" marT="4763"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solidFill>
                      <a:srgbClr val="DAF2D0"/>
                    </a:solidFill>
                  </a:tcPr>
                </a:tc>
                <a:tc>
                  <a:txBody>
                    <a:bodyPr/>
                    <a:lstStyle/>
                    <a:p>
                      <a:pPr algn="ctr" fontAlgn="ctr"/>
                      <a:r>
                        <a:rPr lang="en-US" sz="1200" b="0" i="0" u="none" strike="noStrike">
                          <a:solidFill>
                            <a:srgbClr val="000000"/>
                          </a:solidFill>
                          <a:effectLst/>
                          <a:latin typeface="Arial" panose="020B0604020202020204" pitchFamily="34" charset="0"/>
                        </a:rPr>
                        <a:t>4</a:t>
                      </a:r>
                    </a:p>
                  </a:txBody>
                  <a:tcPr marL="4763" marR="4763" marT="4763"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solidFill>
                      <a:srgbClr val="DAF2D0"/>
                    </a:solidFill>
                  </a:tcPr>
                </a:tc>
                <a:extLst>
                  <a:ext uri="{0D108BD9-81ED-4DB2-BD59-A6C34878D82A}">
                    <a16:rowId xmlns:a16="http://schemas.microsoft.com/office/drawing/2014/main" val="1713096371"/>
                  </a:ext>
                </a:extLst>
              </a:tr>
              <a:tr h="844149">
                <a:tc>
                  <a:txBody>
                    <a:bodyPr/>
                    <a:lstStyle/>
                    <a:p>
                      <a:pPr algn="ctr" fontAlgn="ctr"/>
                      <a:r>
                        <a:rPr lang="en-US" sz="1200" b="0" i="0" u="none" strike="noStrike">
                          <a:solidFill>
                            <a:srgbClr val="000000"/>
                          </a:solidFill>
                          <a:effectLst/>
                          <a:latin typeface="Arial" panose="020B0604020202020204" pitchFamily="34" charset="0"/>
                        </a:rPr>
                        <a:t>The information furnished does not substantiate the need for this level of service. If you believe the service should have been fully covered as billed, or if you did not know and could not reasonably have been expected to know that we would not pay for t</a:t>
                      </a:r>
                    </a:p>
                  </a:txBody>
                  <a:tcPr marL="4763" marR="4763" marT="4763"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Arial" panose="020B0604020202020204" pitchFamily="34" charset="0"/>
                        </a:rPr>
                        <a:t>M25</a:t>
                      </a:r>
                    </a:p>
                  </a:txBody>
                  <a:tcPr marL="4763" marR="4763" marT="4763"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noFill/>
                  </a:tcPr>
                </a:tc>
                <a:tc>
                  <a:txBody>
                    <a:bodyPr/>
                    <a:lstStyle/>
                    <a:p>
                      <a:pPr algn="ctr" fontAlgn="ctr"/>
                      <a:r>
                        <a:rPr lang="en-US" sz="1200" b="0" i="0" u="none" strike="noStrike" dirty="0">
                          <a:solidFill>
                            <a:srgbClr val="000000"/>
                          </a:solidFill>
                          <a:effectLst/>
                          <a:latin typeface="Arial" panose="020B0604020202020204" pitchFamily="34" charset="0"/>
                        </a:rPr>
                        <a:t>2</a:t>
                      </a:r>
                    </a:p>
                  </a:txBody>
                  <a:tcPr marL="4763" marR="4763" marT="4763"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noFill/>
                  </a:tcPr>
                </a:tc>
                <a:extLst>
                  <a:ext uri="{0D108BD9-81ED-4DB2-BD59-A6C34878D82A}">
                    <a16:rowId xmlns:a16="http://schemas.microsoft.com/office/drawing/2014/main" val="204974355"/>
                  </a:ext>
                </a:extLst>
              </a:tr>
            </a:tbl>
          </a:graphicData>
        </a:graphic>
      </p:graphicFrame>
    </p:spTree>
    <p:extLst>
      <p:ext uri="{BB962C8B-B14F-4D97-AF65-F5344CB8AC3E}">
        <p14:creationId xmlns:p14="http://schemas.microsoft.com/office/powerpoint/2010/main" val="13420043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Title 1"/>
          <p:cNvSpPr>
            <a:spLocks noGrp="1"/>
          </p:cNvSpPr>
          <p:nvPr>
            <p:ph type="title"/>
          </p:nvPr>
        </p:nvSpPr>
        <p:spPr>
          <a:xfrm>
            <a:off x="945021" y="67889"/>
            <a:ext cx="9718111" cy="1576446"/>
          </a:xfrm>
          <a:solidFill>
            <a:schemeClr val="accent1"/>
          </a:solidFill>
        </p:spPr>
        <p:txBody>
          <a:bodyPr anchor="ctr">
            <a:normAutofit/>
          </a:bodyPr>
          <a:lstStyle/>
          <a:p>
            <a:pPr algn="ctr"/>
            <a:r>
              <a:rPr lang="en-US" dirty="0">
                <a:ea typeface="ＭＳ Ｐゴシック" pitchFamily="-110" charset="-128"/>
              </a:rPr>
              <a:t>Entry of Correct NDC Numbers</a:t>
            </a:r>
          </a:p>
        </p:txBody>
      </p:sp>
      <p:sp>
        <p:nvSpPr>
          <p:cNvPr id="117763" name="Content Placeholder 2"/>
          <p:cNvSpPr>
            <a:spLocks/>
          </p:cNvSpPr>
          <p:nvPr/>
        </p:nvSpPr>
        <p:spPr>
          <a:xfrm>
            <a:off x="1142914" y="2870446"/>
            <a:ext cx="4394396" cy="3434938"/>
          </a:xfrm>
          <a:prstGeom prst="rect">
            <a:avLst/>
          </a:prstGeom>
        </p:spPr>
        <p:txBody>
          <a:bodyPr anchor="ctr">
            <a:normAutofit/>
          </a:bodyPr>
          <a:lstStyle/>
          <a:p>
            <a:pPr defTabSz="397764">
              <a:spcAft>
                <a:spcPts val="600"/>
              </a:spcAft>
              <a:buFont typeface="Arial" pitchFamily="34" charset="0"/>
              <a:buChar char="•"/>
            </a:pPr>
            <a:r>
              <a:rPr lang="en-US" sz="1566" kern="1200">
                <a:solidFill>
                  <a:schemeClr val="tx2"/>
                </a:solidFill>
                <a:latin typeface="+mn-lt"/>
                <a:ea typeface="ＭＳ Ｐゴシック" pitchFamily="-110" charset="-128"/>
                <a:cs typeface="+mn-cs"/>
              </a:rPr>
              <a:t> </a:t>
            </a:r>
            <a:r>
              <a:rPr lang="en-US" sz="2088" kern="1200">
                <a:solidFill>
                  <a:schemeClr val="tx2"/>
                </a:solidFill>
                <a:latin typeface="+mn-lt"/>
                <a:ea typeface="ＭＳ Ｐゴシック" pitchFamily="-110" charset="-128"/>
                <a:cs typeface="+mn-cs"/>
              </a:rPr>
              <a:t>Each NDC must be reported in an eleven-digit number based on the 5-4-2 principal without these dashes that we demonstrate here</a:t>
            </a:r>
          </a:p>
          <a:p>
            <a:pPr>
              <a:spcAft>
                <a:spcPts val="600"/>
              </a:spcAft>
            </a:pPr>
            <a:endParaRPr lang="en-US" sz="1800">
              <a:solidFill>
                <a:schemeClr val="tx2"/>
              </a:solidFill>
              <a:ea typeface="ＭＳ Ｐゴシック" pitchFamily="-110" charset="-128"/>
            </a:endParaRPr>
          </a:p>
        </p:txBody>
      </p:sp>
      <p:sp>
        <p:nvSpPr>
          <p:cNvPr id="2" name="Footer Placeholder 1"/>
          <p:cNvSpPr>
            <a:spLocks/>
          </p:cNvSpPr>
          <p:nvPr/>
        </p:nvSpPr>
        <p:spPr>
          <a:xfrm rot="5400000">
            <a:off x="9201674" y="4402179"/>
            <a:ext cx="3185281" cy="557424"/>
          </a:xfrm>
          <a:prstGeom prst="rect">
            <a:avLst/>
          </a:prstGeom>
        </p:spPr>
        <p:txBody>
          <a:bodyPr vert="horz" lIns="91440" tIns="45720" rIns="91440" bIns="45720" rtlCol="0" anchor="ctr">
            <a:normAutofit/>
          </a:bodyPr>
          <a:lstStyle>
            <a:defPPr>
              <a:defRPr lang="en-US"/>
            </a:defPPr>
            <a:lvl1pPr marL="0" algn="ct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795528">
              <a:spcAft>
                <a:spcPts val="522"/>
              </a:spcAft>
            </a:pPr>
            <a:r>
              <a:rPr lang="en-US" sz="870" kern="1200">
                <a:solidFill>
                  <a:schemeClr val="tx2"/>
                </a:solidFill>
                <a:latin typeface="+mn-lt"/>
                <a:ea typeface="+mn-ea"/>
                <a:cs typeface="+mn-cs"/>
              </a:rPr>
              <a:t>Confidential--For Internal Use Only</a:t>
            </a:r>
            <a:endParaRPr lang="en-US" sz="1000">
              <a:solidFill>
                <a:schemeClr val="tx2"/>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154987679"/>
              </p:ext>
            </p:extLst>
          </p:nvPr>
        </p:nvGraphicFramePr>
        <p:xfrm>
          <a:off x="5860143" y="2615979"/>
          <a:ext cx="5330772" cy="3223807"/>
        </p:xfrm>
        <a:graphic>
          <a:graphicData uri="http://schemas.openxmlformats.org/drawingml/2006/table">
            <a:tbl>
              <a:tblPr firstRow="1" bandRow="1">
                <a:tableStyleId>{B301B821-A1FF-4177-AEE7-76D212191A09}</a:tableStyleId>
              </a:tblPr>
              <a:tblGrid>
                <a:gridCol w="1173622">
                  <a:extLst>
                    <a:ext uri="{9D8B030D-6E8A-4147-A177-3AD203B41FA5}">
                      <a16:colId xmlns:a16="http://schemas.microsoft.com/office/drawing/2014/main" val="20000"/>
                    </a:ext>
                  </a:extLst>
                </a:gridCol>
                <a:gridCol w="1560661">
                  <a:extLst>
                    <a:ext uri="{9D8B030D-6E8A-4147-A177-3AD203B41FA5}">
                      <a16:colId xmlns:a16="http://schemas.microsoft.com/office/drawing/2014/main" val="20001"/>
                    </a:ext>
                  </a:extLst>
                </a:gridCol>
                <a:gridCol w="1242519">
                  <a:extLst>
                    <a:ext uri="{9D8B030D-6E8A-4147-A177-3AD203B41FA5}">
                      <a16:colId xmlns:a16="http://schemas.microsoft.com/office/drawing/2014/main" val="20002"/>
                    </a:ext>
                  </a:extLst>
                </a:gridCol>
                <a:gridCol w="1353970">
                  <a:extLst>
                    <a:ext uri="{9D8B030D-6E8A-4147-A177-3AD203B41FA5}">
                      <a16:colId xmlns:a16="http://schemas.microsoft.com/office/drawing/2014/main" val="20003"/>
                    </a:ext>
                  </a:extLst>
                </a:gridCol>
              </a:tblGrid>
              <a:tr h="124666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b="1" u="none" strike="noStrike" cap="none" normalizeH="0" baseline="0" dirty="0">
                          <a:ln>
                            <a:noFill/>
                          </a:ln>
                          <a:solidFill>
                            <a:srgbClr val="FFFFFF"/>
                          </a:solidFill>
                          <a:effectLst/>
                        </a:rPr>
                        <a:t>10-digit format on pkg</a:t>
                      </a:r>
                      <a:endParaRPr kumimoji="0" lang="en-US" sz="1700" b="1" i="0" u="none" strike="noStrike" cap="none" normalizeH="0" baseline="0" dirty="0">
                        <a:ln>
                          <a:noFill/>
                        </a:ln>
                        <a:solidFill>
                          <a:srgbClr val="FFFFFF"/>
                        </a:solidFill>
                        <a:effectLst/>
                        <a:latin typeface="+mn-lt"/>
                        <a:ea typeface="ＭＳ Ｐゴシック" pitchFamily="-110" charset="-128"/>
                      </a:endParaRPr>
                    </a:p>
                  </a:txBody>
                  <a:tcPr marL="99767" marR="99767" marT="49883" marB="49883"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b="1" u="none" strike="noStrike" cap="none" normalizeH="0" baseline="0">
                          <a:ln>
                            <a:noFill/>
                          </a:ln>
                          <a:solidFill>
                            <a:srgbClr val="FFFFFF"/>
                          </a:solidFill>
                          <a:effectLst/>
                        </a:rPr>
                        <a:t>10-digit format by example</a:t>
                      </a:r>
                      <a:endParaRPr kumimoji="0" lang="en-US" sz="1700" b="1" i="0" u="none" strike="noStrike" cap="none" normalizeH="0" baseline="0">
                        <a:ln>
                          <a:noFill/>
                        </a:ln>
                        <a:solidFill>
                          <a:srgbClr val="FFFFFF"/>
                        </a:solidFill>
                        <a:effectLst/>
                        <a:latin typeface="+mn-lt"/>
                        <a:ea typeface="ＭＳ Ｐゴシック" pitchFamily="-110" charset="-128"/>
                      </a:endParaRPr>
                    </a:p>
                  </a:txBody>
                  <a:tcPr marL="99767" marR="99767" marT="49883" marB="49883"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b="1" u="none" strike="noStrike" cap="none" normalizeH="0" baseline="0">
                          <a:ln>
                            <a:noFill/>
                          </a:ln>
                          <a:solidFill>
                            <a:srgbClr val="FFFFFF"/>
                          </a:solidFill>
                          <a:effectLst/>
                        </a:rPr>
                        <a:t>11-digit format</a:t>
                      </a:r>
                      <a:endParaRPr kumimoji="0" lang="en-US" sz="1700" b="1" i="0" u="none" strike="noStrike" cap="none" normalizeH="0" baseline="0">
                        <a:ln>
                          <a:noFill/>
                        </a:ln>
                        <a:solidFill>
                          <a:srgbClr val="FFFFFF"/>
                        </a:solidFill>
                        <a:effectLst/>
                        <a:latin typeface="+mn-lt"/>
                        <a:ea typeface="ＭＳ Ｐゴシック" pitchFamily="-110" charset="-128"/>
                      </a:endParaRPr>
                    </a:p>
                  </a:txBody>
                  <a:tcPr marL="99767" marR="99767" marT="49883" marB="49883"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b="1" u="none" strike="noStrike" cap="none" normalizeH="0" baseline="0">
                          <a:ln>
                            <a:noFill/>
                          </a:ln>
                          <a:solidFill>
                            <a:srgbClr val="FFFFFF"/>
                          </a:solidFill>
                          <a:effectLst/>
                        </a:rPr>
                        <a:t>11-digit example</a:t>
                      </a:r>
                      <a:endParaRPr kumimoji="0" lang="en-US" sz="1700" b="1" i="0" u="none" strike="noStrike" cap="none" normalizeH="0" baseline="0">
                        <a:ln>
                          <a:noFill/>
                        </a:ln>
                        <a:solidFill>
                          <a:srgbClr val="FFFFFF"/>
                        </a:solidFill>
                        <a:effectLst/>
                        <a:latin typeface="+mn-lt"/>
                        <a:ea typeface="ＭＳ Ｐゴシック" pitchFamily="-110" charset="-128"/>
                      </a:endParaRPr>
                    </a:p>
                  </a:txBody>
                  <a:tcPr marL="99767" marR="99767" marT="49883" marB="49883" horzOverflow="overflow"/>
                </a:tc>
                <a:extLst>
                  <a:ext uri="{0D108BD9-81ED-4DB2-BD59-A6C34878D82A}">
                    <a16:rowId xmlns:a16="http://schemas.microsoft.com/office/drawing/2014/main" val="10000"/>
                  </a:ext>
                </a:extLst>
              </a:tr>
              <a:tr h="65904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b="0" u="none" strike="noStrike" cap="none" normalizeH="0" baseline="0" dirty="0">
                          <a:ln>
                            <a:noFill/>
                          </a:ln>
                          <a:solidFill>
                            <a:srgbClr val="000000"/>
                          </a:solidFill>
                          <a:effectLst/>
                        </a:rPr>
                        <a:t>4-4-2</a:t>
                      </a:r>
                      <a:endParaRPr kumimoji="0" lang="en-US" sz="1700" b="0" i="0" u="none" strike="noStrike" cap="none" normalizeH="0" baseline="0" dirty="0">
                        <a:ln>
                          <a:noFill/>
                        </a:ln>
                        <a:solidFill>
                          <a:srgbClr val="000000"/>
                        </a:solidFill>
                        <a:effectLst/>
                        <a:latin typeface="+mn-lt"/>
                        <a:ea typeface="ＭＳ Ｐゴシック" pitchFamily="-110" charset="-128"/>
                      </a:endParaRPr>
                    </a:p>
                  </a:txBody>
                  <a:tcPr marL="99767" marR="99767" marT="49883" marB="49883"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b="0" u="none" strike="noStrike" cap="none" normalizeH="0" baseline="0" dirty="0">
                          <a:ln>
                            <a:noFill/>
                          </a:ln>
                          <a:solidFill>
                            <a:srgbClr val="000000"/>
                          </a:solidFill>
                          <a:effectLst/>
                        </a:rPr>
                        <a:t>9999-9999-99</a:t>
                      </a:r>
                      <a:endParaRPr kumimoji="0" lang="en-US" sz="1700" b="0" i="0" u="none" strike="noStrike" cap="none" normalizeH="0" baseline="0" dirty="0">
                        <a:ln>
                          <a:noFill/>
                        </a:ln>
                        <a:solidFill>
                          <a:srgbClr val="000000"/>
                        </a:solidFill>
                        <a:effectLst/>
                        <a:latin typeface="+mn-lt"/>
                        <a:ea typeface="ＭＳ Ｐゴシック" pitchFamily="-110" charset="-128"/>
                      </a:endParaRPr>
                    </a:p>
                  </a:txBody>
                  <a:tcPr marL="99767" marR="99767" marT="49883" marB="49883"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b="0" u="none" strike="noStrike" cap="none" normalizeH="0" baseline="0">
                          <a:ln>
                            <a:noFill/>
                          </a:ln>
                          <a:solidFill>
                            <a:srgbClr val="000000"/>
                          </a:solidFill>
                          <a:effectLst/>
                        </a:rPr>
                        <a:t>5-4-2</a:t>
                      </a:r>
                      <a:endParaRPr kumimoji="0" lang="en-US" sz="1700" b="0" i="0" u="none" strike="noStrike" cap="none" normalizeH="0" baseline="0">
                        <a:ln>
                          <a:noFill/>
                        </a:ln>
                        <a:solidFill>
                          <a:srgbClr val="000000"/>
                        </a:solidFill>
                        <a:effectLst/>
                        <a:latin typeface="+mn-lt"/>
                        <a:ea typeface="ＭＳ Ｐゴシック" pitchFamily="-110" charset="-128"/>
                      </a:endParaRPr>
                    </a:p>
                  </a:txBody>
                  <a:tcPr marL="99767" marR="99767" marT="49883" marB="49883"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b="0" u="none" strike="noStrike" cap="none" normalizeH="0" baseline="0" dirty="0">
                          <a:ln>
                            <a:noFill/>
                          </a:ln>
                          <a:solidFill>
                            <a:srgbClr val="000000"/>
                          </a:solidFill>
                          <a:effectLst/>
                        </a:rPr>
                        <a:t>09999-9999-99</a:t>
                      </a:r>
                      <a:endParaRPr kumimoji="0" lang="en-US" sz="1700" b="0" i="0" u="none" strike="noStrike" cap="none" normalizeH="0" baseline="0" dirty="0">
                        <a:ln>
                          <a:noFill/>
                        </a:ln>
                        <a:solidFill>
                          <a:srgbClr val="000000"/>
                        </a:solidFill>
                        <a:effectLst/>
                        <a:latin typeface="+mn-lt"/>
                        <a:ea typeface="ＭＳ Ｐゴシック" pitchFamily="-110" charset="-128"/>
                      </a:endParaRPr>
                    </a:p>
                  </a:txBody>
                  <a:tcPr marL="99767" marR="99767" marT="49883" marB="49883" horzOverflow="overflow"/>
                </a:tc>
                <a:extLst>
                  <a:ext uri="{0D108BD9-81ED-4DB2-BD59-A6C34878D82A}">
                    <a16:rowId xmlns:a16="http://schemas.microsoft.com/office/drawing/2014/main" val="10001"/>
                  </a:ext>
                </a:extLst>
              </a:tr>
              <a:tr h="65904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b="0" u="none" strike="noStrike" cap="none" normalizeH="0" baseline="0">
                          <a:ln>
                            <a:noFill/>
                          </a:ln>
                          <a:solidFill>
                            <a:srgbClr val="000000"/>
                          </a:solidFill>
                          <a:effectLst/>
                        </a:rPr>
                        <a:t>5-3-2</a:t>
                      </a:r>
                      <a:endParaRPr kumimoji="0" lang="en-US" sz="1700" b="0" i="0" u="none" strike="noStrike" cap="none" normalizeH="0" baseline="0">
                        <a:ln>
                          <a:noFill/>
                        </a:ln>
                        <a:solidFill>
                          <a:srgbClr val="000000"/>
                        </a:solidFill>
                        <a:effectLst/>
                        <a:latin typeface="+mn-lt"/>
                        <a:ea typeface="ＭＳ Ｐゴシック" pitchFamily="-110" charset="-128"/>
                      </a:endParaRPr>
                    </a:p>
                  </a:txBody>
                  <a:tcPr marL="99767" marR="99767" marT="49883" marB="49883"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b="0" u="none" strike="noStrike" cap="none" normalizeH="0" baseline="0" dirty="0">
                          <a:ln>
                            <a:noFill/>
                          </a:ln>
                          <a:solidFill>
                            <a:srgbClr val="000000"/>
                          </a:solidFill>
                          <a:effectLst/>
                        </a:rPr>
                        <a:t>99999-999-99</a:t>
                      </a:r>
                      <a:endParaRPr kumimoji="0" lang="en-US" sz="1700" b="0" i="0" u="none" strike="noStrike" cap="none" normalizeH="0" baseline="0" dirty="0">
                        <a:ln>
                          <a:noFill/>
                        </a:ln>
                        <a:solidFill>
                          <a:srgbClr val="000000"/>
                        </a:solidFill>
                        <a:effectLst/>
                        <a:latin typeface="+mn-lt"/>
                        <a:ea typeface="ＭＳ Ｐゴシック" pitchFamily="-110" charset="-128"/>
                      </a:endParaRPr>
                    </a:p>
                  </a:txBody>
                  <a:tcPr marL="99767" marR="99767" marT="49883" marB="49883"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b="0" u="none" strike="noStrike" cap="none" normalizeH="0" baseline="0">
                          <a:ln>
                            <a:noFill/>
                          </a:ln>
                          <a:solidFill>
                            <a:srgbClr val="000000"/>
                          </a:solidFill>
                          <a:effectLst/>
                        </a:rPr>
                        <a:t>5-4-2</a:t>
                      </a:r>
                      <a:endParaRPr kumimoji="0" lang="en-US" sz="1700" b="0" i="0" u="none" strike="noStrike" cap="none" normalizeH="0" baseline="0">
                        <a:ln>
                          <a:noFill/>
                        </a:ln>
                        <a:solidFill>
                          <a:srgbClr val="000000"/>
                        </a:solidFill>
                        <a:effectLst/>
                        <a:latin typeface="+mn-lt"/>
                        <a:ea typeface="ＭＳ Ｐゴシック" pitchFamily="-110" charset="-128"/>
                      </a:endParaRPr>
                    </a:p>
                  </a:txBody>
                  <a:tcPr marL="99767" marR="99767" marT="49883" marB="49883"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b="0" u="none" strike="noStrike" cap="none" normalizeH="0" baseline="0">
                          <a:ln>
                            <a:noFill/>
                          </a:ln>
                          <a:solidFill>
                            <a:srgbClr val="000000"/>
                          </a:solidFill>
                          <a:effectLst/>
                        </a:rPr>
                        <a:t>99999-0999-99</a:t>
                      </a:r>
                      <a:endParaRPr kumimoji="0" lang="en-US" sz="1700" b="0" i="0" u="none" strike="noStrike" cap="none" normalizeH="0" baseline="0">
                        <a:ln>
                          <a:noFill/>
                        </a:ln>
                        <a:solidFill>
                          <a:srgbClr val="000000"/>
                        </a:solidFill>
                        <a:effectLst/>
                        <a:latin typeface="+mn-lt"/>
                        <a:ea typeface="ＭＳ Ｐゴシック" pitchFamily="-110" charset="-128"/>
                      </a:endParaRPr>
                    </a:p>
                  </a:txBody>
                  <a:tcPr marL="99767" marR="99767" marT="49883" marB="49883" horzOverflow="overflow"/>
                </a:tc>
                <a:extLst>
                  <a:ext uri="{0D108BD9-81ED-4DB2-BD59-A6C34878D82A}">
                    <a16:rowId xmlns:a16="http://schemas.microsoft.com/office/drawing/2014/main" val="10002"/>
                  </a:ext>
                </a:extLst>
              </a:tr>
              <a:tr h="65904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b="0" u="none" strike="noStrike" cap="none" normalizeH="0" baseline="0">
                          <a:ln>
                            <a:noFill/>
                          </a:ln>
                          <a:solidFill>
                            <a:srgbClr val="000000"/>
                          </a:solidFill>
                          <a:effectLst/>
                        </a:rPr>
                        <a:t>5-4-1</a:t>
                      </a:r>
                      <a:endParaRPr kumimoji="0" lang="en-US" sz="1700" b="0" i="0" u="none" strike="noStrike" cap="none" normalizeH="0" baseline="0">
                        <a:ln>
                          <a:noFill/>
                        </a:ln>
                        <a:solidFill>
                          <a:srgbClr val="000000"/>
                        </a:solidFill>
                        <a:effectLst/>
                        <a:latin typeface="+mn-lt"/>
                        <a:ea typeface="ＭＳ Ｐゴシック" pitchFamily="-110" charset="-128"/>
                      </a:endParaRPr>
                    </a:p>
                  </a:txBody>
                  <a:tcPr marL="99767" marR="99767" marT="49883" marB="49883"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b="0" u="none" strike="noStrike" cap="none" normalizeH="0" baseline="0">
                          <a:ln>
                            <a:noFill/>
                          </a:ln>
                          <a:solidFill>
                            <a:srgbClr val="000000"/>
                          </a:solidFill>
                          <a:effectLst/>
                        </a:rPr>
                        <a:t>99999-9999-9</a:t>
                      </a:r>
                      <a:endParaRPr kumimoji="0" lang="en-US" sz="1700" b="0" i="0" u="none" strike="noStrike" cap="none" normalizeH="0" baseline="0">
                        <a:ln>
                          <a:noFill/>
                        </a:ln>
                        <a:solidFill>
                          <a:srgbClr val="000000"/>
                        </a:solidFill>
                        <a:effectLst/>
                        <a:latin typeface="+mn-lt"/>
                        <a:ea typeface="ＭＳ Ｐゴシック" pitchFamily="-110" charset="-128"/>
                      </a:endParaRPr>
                    </a:p>
                  </a:txBody>
                  <a:tcPr marL="99767" marR="99767" marT="49883" marB="49883"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b="0" u="none" strike="noStrike" cap="none" normalizeH="0" baseline="0">
                          <a:ln>
                            <a:noFill/>
                          </a:ln>
                          <a:solidFill>
                            <a:srgbClr val="000000"/>
                          </a:solidFill>
                          <a:effectLst/>
                        </a:rPr>
                        <a:t>5-4-2</a:t>
                      </a:r>
                      <a:endParaRPr kumimoji="0" lang="en-US" sz="1700" b="0" i="0" u="none" strike="noStrike" cap="none" normalizeH="0" baseline="0">
                        <a:ln>
                          <a:noFill/>
                        </a:ln>
                        <a:solidFill>
                          <a:srgbClr val="000000"/>
                        </a:solidFill>
                        <a:effectLst/>
                        <a:latin typeface="+mn-lt"/>
                        <a:ea typeface="ＭＳ Ｐゴシック" pitchFamily="-110" charset="-128"/>
                      </a:endParaRPr>
                    </a:p>
                  </a:txBody>
                  <a:tcPr marL="99767" marR="99767" marT="49883" marB="49883"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b="0" u="none" strike="noStrike" cap="none" normalizeH="0" baseline="0" dirty="0">
                          <a:ln>
                            <a:noFill/>
                          </a:ln>
                          <a:solidFill>
                            <a:srgbClr val="000000"/>
                          </a:solidFill>
                          <a:effectLst/>
                        </a:rPr>
                        <a:t>99999-9999-09</a:t>
                      </a:r>
                      <a:endParaRPr kumimoji="0" lang="en-US" sz="1700" b="0" i="0" u="none" strike="noStrike" cap="none" normalizeH="0" baseline="0" dirty="0">
                        <a:ln>
                          <a:noFill/>
                        </a:ln>
                        <a:solidFill>
                          <a:srgbClr val="000000"/>
                        </a:solidFill>
                        <a:effectLst/>
                        <a:latin typeface="+mn-lt"/>
                        <a:ea typeface="ＭＳ Ｐゴシック" pitchFamily="-110" charset="-128"/>
                      </a:endParaRPr>
                    </a:p>
                  </a:txBody>
                  <a:tcPr marL="99767" marR="99767" marT="49883" marB="49883" horzOverflow="overflow"/>
                </a:tc>
                <a:extLst>
                  <a:ext uri="{0D108BD9-81ED-4DB2-BD59-A6C34878D82A}">
                    <a16:rowId xmlns:a16="http://schemas.microsoft.com/office/drawing/2014/main" val="10003"/>
                  </a:ext>
                </a:extLst>
              </a:tr>
            </a:tbl>
          </a:graphicData>
        </a:graphic>
      </p:graphicFrame>
      <p:sp>
        <p:nvSpPr>
          <p:cNvPr id="7" name="TextBox 6">
            <a:extLst>
              <a:ext uri="{FF2B5EF4-FFF2-40B4-BE49-F238E27FC236}">
                <a16:creationId xmlns:a16="http://schemas.microsoft.com/office/drawing/2014/main" id="{6570E2A8-F077-3C9B-77F2-C575F046598C}"/>
              </a:ext>
            </a:extLst>
          </p:cNvPr>
          <p:cNvSpPr txBox="1"/>
          <p:nvPr/>
        </p:nvSpPr>
        <p:spPr>
          <a:xfrm>
            <a:off x="1007758" y="6458306"/>
            <a:ext cx="8680824" cy="415498"/>
          </a:xfrm>
          <a:prstGeom prst="rect">
            <a:avLst/>
          </a:prstGeom>
          <a:noFill/>
        </p:spPr>
        <p:txBody>
          <a:bodyPr wrap="square" rtlCol="0">
            <a:spAutoFit/>
          </a:bodyPr>
          <a:lstStyle/>
          <a:p>
            <a:pPr defTabSz="397764">
              <a:spcAft>
                <a:spcPts val="600"/>
              </a:spcAft>
            </a:pPr>
            <a:r>
              <a:rPr lang="en-US" sz="1050" kern="1200" dirty="0">
                <a:solidFill>
                  <a:schemeClr val="tx1"/>
                </a:solidFill>
                <a:latin typeface="+mn-lt"/>
                <a:ea typeface="+mn-ea"/>
                <a:cs typeface="+mn-cs"/>
              </a:rPr>
              <a:t>https://health.maryland.gov/phpa/OIDEOR/IMMUN/Shared%20Documents/Handout%203%20-%20NDC%20conversion%20to%2011%20digits.pdf</a:t>
            </a:r>
            <a:endParaRPr lang="en-US" sz="1050" dirty="0"/>
          </a:p>
        </p:txBody>
      </p:sp>
    </p:spTree>
    <p:extLst>
      <p:ext uri="{BB962C8B-B14F-4D97-AF65-F5344CB8AC3E}">
        <p14:creationId xmlns:p14="http://schemas.microsoft.com/office/powerpoint/2010/main" val="1822208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Slide Background Fill">
            <a:extLst>
              <a:ext uri="{FF2B5EF4-FFF2-40B4-BE49-F238E27FC236}">
                <a16:creationId xmlns:a16="http://schemas.microsoft.com/office/drawing/2014/main" id="{C7D023E4-8DE1-436E-9847-ED6A4B4B04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1"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Color Cover">
            <a:extLst>
              <a:ext uri="{FF2B5EF4-FFF2-40B4-BE49-F238E27FC236}">
                <a16:creationId xmlns:a16="http://schemas.microsoft.com/office/drawing/2014/main" id="{8B2B1708-8CE4-4A20-94F5-55118AE2CB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1"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3" name="Group 22">
            <a:extLst>
              <a:ext uri="{FF2B5EF4-FFF2-40B4-BE49-F238E27FC236}">
                <a16:creationId xmlns:a16="http://schemas.microsoft.com/office/drawing/2014/main" id="{1F9866A9-B167-4D75-8F7F-360025AD6B4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7167"/>
            <a:ext cx="12188952" cy="3490956"/>
            <a:chOff x="651279" y="598259"/>
            <a:chExt cx="10889442" cy="5680742"/>
          </a:xfrm>
        </p:grpSpPr>
        <p:sp>
          <p:nvSpPr>
            <p:cNvPr id="24" name="Color">
              <a:extLst>
                <a:ext uri="{FF2B5EF4-FFF2-40B4-BE49-F238E27FC236}">
                  <a16:creationId xmlns:a16="http://schemas.microsoft.com/office/drawing/2014/main" id="{C2DD07C1-6CFB-48E5-AD0E-AC091042BB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olor">
              <a:extLst>
                <a:ext uri="{FF2B5EF4-FFF2-40B4-BE49-F238E27FC236}">
                  <a16:creationId xmlns:a16="http://schemas.microsoft.com/office/drawing/2014/main" id="{F9A8FC0F-BD29-4D9A-ABF1-D75E3A269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E27AF472-EAE3-4572-AB69-B92BD10DBC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28" name="Freeform: Shape 27">
              <a:extLst>
                <a:ext uri="{FF2B5EF4-FFF2-40B4-BE49-F238E27FC236}">
                  <a16:creationId xmlns:a16="http://schemas.microsoft.com/office/drawing/2014/main" id="{BF4DB9D2-6215-420C-874C-82EADF8C6C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9" name="Freeform: Shape 28">
              <a:extLst>
                <a:ext uri="{FF2B5EF4-FFF2-40B4-BE49-F238E27FC236}">
                  <a16:creationId xmlns:a16="http://schemas.microsoft.com/office/drawing/2014/main" id="{1F003139-C97C-44FA-B139-32E4DFDCE9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0" name="Freeform: Shape 29">
              <a:extLst>
                <a:ext uri="{FF2B5EF4-FFF2-40B4-BE49-F238E27FC236}">
                  <a16:creationId xmlns:a16="http://schemas.microsoft.com/office/drawing/2014/main" id="{5CE4DD6E-8CEA-45EE-B630-DBC22144D8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1" name="Freeform: Shape 30">
              <a:extLst>
                <a:ext uri="{FF2B5EF4-FFF2-40B4-BE49-F238E27FC236}">
                  <a16:creationId xmlns:a16="http://schemas.microsoft.com/office/drawing/2014/main" id="{A4372F7F-AA3C-470B-AA61-7C35B7722C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2" name="Freeform: Shape 31">
              <a:extLst>
                <a:ext uri="{FF2B5EF4-FFF2-40B4-BE49-F238E27FC236}">
                  <a16:creationId xmlns:a16="http://schemas.microsoft.com/office/drawing/2014/main" id="{34B605BF-D199-43DD-9328-E99F2ADFC6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3" name="Freeform: Shape 32">
              <a:extLst>
                <a:ext uri="{FF2B5EF4-FFF2-40B4-BE49-F238E27FC236}">
                  <a16:creationId xmlns:a16="http://schemas.microsoft.com/office/drawing/2014/main" id="{E5D42A77-7336-4A35-8922-8098A16AA2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4" name="Freeform: Shape 33">
              <a:extLst>
                <a:ext uri="{FF2B5EF4-FFF2-40B4-BE49-F238E27FC236}">
                  <a16:creationId xmlns:a16="http://schemas.microsoft.com/office/drawing/2014/main" id="{7401EE7D-B85D-4C10-AB8C-71884EFB11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p:cNvSpPr>
            <a:spLocks noGrp="1"/>
          </p:cNvSpPr>
          <p:nvPr>
            <p:ph type="title"/>
          </p:nvPr>
        </p:nvSpPr>
        <p:spPr>
          <a:xfrm>
            <a:off x="294223" y="986518"/>
            <a:ext cx="5633531" cy="2226769"/>
          </a:xfrm>
        </p:spPr>
        <p:txBody>
          <a:bodyPr vert="horz" lIns="91440" tIns="45720" rIns="91440" bIns="45720" rtlCol="0" anchor="ctr">
            <a:normAutofit/>
          </a:bodyPr>
          <a:lstStyle/>
          <a:p>
            <a:r>
              <a:rPr lang="en-US" sz="3700" kern="1200" dirty="0">
                <a:solidFill>
                  <a:schemeClr val="bg1"/>
                </a:solidFill>
                <a:latin typeface="+mj-lt"/>
                <a:ea typeface="+mj-ea"/>
                <a:cs typeface="+mj-cs"/>
              </a:rPr>
              <a:t>Top Plans--U.S. Days to File for Injectable Drugs </a:t>
            </a:r>
            <a:br>
              <a:rPr lang="en-US" sz="3700" kern="1200" dirty="0">
                <a:solidFill>
                  <a:schemeClr val="bg1"/>
                </a:solidFill>
                <a:latin typeface="+mj-lt"/>
                <a:ea typeface="+mj-ea"/>
                <a:cs typeface="+mj-cs"/>
              </a:rPr>
            </a:br>
            <a:r>
              <a:rPr lang="en-US" sz="3700" kern="1200" dirty="0">
                <a:solidFill>
                  <a:schemeClr val="bg1"/>
                </a:solidFill>
                <a:latin typeface="+mj-lt"/>
                <a:ea typeface="+mj-ea"/>
                <a:cs typeface="+mj-cs"/>
              </a:rPr>
              <a:t>Oct ‘24-Feb ‘25 No Outliers </a:t>
            </a:r>
          </a:p>
        </p:txBody>
      </p:sp>
      <p:sp>
        <p:nvSpPr>
          <p:cNvPr id="6" name="TextBox 5"/>
          <p:cNvSpPr txBox="1"/>
          <p:nvPr/>
        </p:nvSpPr>
        <p:spPr>
          <a:xfrm>
            <a:off x="789708" y="3640633"/>
            <a:ext cx="5631417" cy="2487212"/>
          </a:xfrm>
          <a:prstGeom prst="rect">
            <a:avLst/>
          </a:prstGeom>
        </p:spPr>
        <p:txBody>
          <a:bodyPr vert="horz" lIns="91440" tIns="45720" rIns="91440" bIns="45720" rtlCol="0" anchor="ctr">
            <a:normAutofit/>
          </a:bodyPr>
          <a:lstStyle/>
          <a:p>
            <a:pPr>
              <a:lnSpc>
                <a:spcPct val="90000"/>
              </a:lnSpc>
              <a:spcBef>
                <a:spcPts val="1000"/>
              </a:spcBef>
            </a:pPr>
            <a:r>
              <a:rPr lang="en-US" sz="2400" kern="1200" dirty="0">
                <a:solidFill>
                  <a:schemeClr val="tx2"/>
                </a:solidFill>
                <a:latin typeface="+mn-lt"/>
                <a:ea typeface="+mn-ea"/>
                <a:cs typeface="+mn-cs"/>
              </a:rPr>
              <a:t>Plans with &gt; 250 Patients)</a:t>
            </a:r>
          </a:p>
        </p:txBody>
      </p:sp>
      <p:graphicFrame>
        <p:nvGraphicFramePr>
          <p:cNvPr id="3" name="Table 2">
            <a:extLst>
              <a:ext uri="{FF2B5EF4-FFF2-40B4-BE49-F238E27FC236}">
                <a16:creationId xmlns:a16="http://schemas.microsoft.com/office/drawing/2014/main" id="{B282B18E-AD70-E085-C483-0A31E9C21610}"/>
              </a:ext>
            </a:extLst>
          </p:cNvPr>
          <p:cNvGraphicFramePr>
            <a:graphicFrameLocks noGrp="1"/>
          </p:cNvGraphicFramePr>
          <p:nvPr>
            <p:extLst>
              <p:ext uri="{D42A27DB-BD31-4B8C-83A1-F6EECF244321}">
                <p14:modId xmlns:p14="http://schemas.microsoft.com/office/powerpoint/2010/main" val="2903439381"/>
              </p:ext>
            </p:extLst>
          </p:nvPr>
        </p:nvGraphicFramePr>
        <p:xfrm>
          <a:off x="6104447" y="31377"/>
          <a:ext cx="5891640" cy="6795246"/>
        </p:xfrm>
        <a:graphic>
          <a:graphicData uri="http://schemas.openxmlformats.org/drawingml/2006/table">
            <a:tbl>
              <a:tblPr>
                <a:tableStyleId>{69CF1AB2-1976-4502-BF36-3FF5EA218861}</a:tableStyleId>
              </a:tblPr>
              <a:tblGrid>
                <a:gridCol w="3145762">
                  <a:extLst>
                    <a:ext uri="{9D8B030D-6E8A-4147-A177-3AD203B41FA5}">
                      <a16:colId xmlns:a16="http://schemas.microsoft.com/office/drawing/2014/main" val="2766873772"/>
                    </a:ext>
                  </a:extLst>
                </a:gridCol>
                <a:gridCol w="1013042">
                  <a:extLst>
                    <a:ext uri="{9D8B030D-6E8A-4147-A177-3AD203B41FA5}">
                      <a16:colId xmlns:a16="http://schemas.microsoft.com/office/drawing/2014/main" val="3118176635"/>
                    </a:ext>
                  </a:extLst>
                </a:gridCol>
                <a:gridCol w="946395">
                  <a:extLst>
                    <a:ext uri="{9D8B030D-6E8A-4147-A177-3AD203B41FA5}">
                      <a16:colId xmlns:a16="http://schemas.microsoft.com/office/drawing/2014/main" val="674712428"/>
                    </a:ext>
                  </a:extLst>
                </a:gridCol>
                <a:gridCol w="786441">
                  <a:extLst>
                    <a:ext uri="{9D8B030D-6E8A-4147-A177-3AD203B41FA5}">
                      <a16:colId xmlns:a16="http://schemas.microsoft.com/office/drawing/2014/main" val="115094800"/>
                    </a:ext>
                  </a:extLst>
                </a:gridCol>
              </a:tblGrid>
              <a:tr h="441166">
                <a:tc>
                  <a:txBody>
                    <a:bodyPr/>
                    <a:lstStyle/>
                    <a:p>
                      <a:pPr algn="ctr" fontAlgn="ctr"/>
                      <a:r>
                        <a:rPr lang="en-US" sz="1400" u="none" strike="noStrike">
                          <a:effectLst/>
                        </a:rPr>
                        <a:t>Name</a:t>
                      </a:r>
                      <a:endParaRPr lang="en-US" sz="1400" b="1" i="0" u="none" strike="noStrike">
                        <a:solidFill>
                          <a:srgbClr val="000000"/>
                        </a:solidFill>
                        <a:effectLst/>
                        <a:latin typeface="Arial" panose="020B0604020202020204" pitchFamily="34" charset="0"/>
                      </a:endParaRPr>
                    </a:p>
                  </a:txBody>
                  <a:tcPr marL="4763" marR="4763" marT="4763" marB="0" anchor="ctr"/>
                </a:tc>
                <a:tc>
                  <a:txBody>
                    <a:bodyPr/>
                    <a:lstStyle/>
                    <a:p>
                      <a:pPr algn="ctr" fontAlgn="ctr"/>
                      <a:r>
                        <a:rPr lang="en-US" sz="1400" u="none" strike="noStrike">
                          <a:effectLst/>
                        </a:rPr>
                        <a:t>Distinct Patients</a:t>
                      </a:r>
                      <a:endParaRPr lang="en-US" sz="1400" b="1" i="0" u="none" strike="noStrike">
                        <a:solidFill>
                          <a:srgbClr val="000000"/>
                        </a:solidFill>
                        <a:effectLst/>
                        <a:latin typeface="Arial" panose="020B0604020202020204" pitchFamily="34" charset="0"/>
                      </a:endParaRPr>
                    </a:p>
                  </a:txBody>
                  <a:tcPr marL="4763" marR="4763" marT="4763" marB="0" anchor="ctr"/>
                </a:tc>
                <a:tc>
                  <a:txBody>
                    <a:bodyPr/>
                    <a:lstStyle/>
                    <a:p>
                      <a:pPr algn="ctr" fontAlgn="ctr"/>
                      <a:r>
                        <a:rPr lang="en-US" sz="1400" u="none" strike="noStrike">
                          <a:effectLst/>
                        </a:rPr>
                        <a:t>Distinct Claims</a:t>
                      </a:r>
                      <a:endParaRPr lang="en-US" sz="1400" b="1" i="0" u="none" strike="noStrike">
                        <a:solidFill>
                          <a:srgbClr val="000000"/>
                        </a:solidFill>
                        <a:effectLst/>
                        <a:latin typeface="Arial" panose="020B0604020202020204" pitchFamily="34" charset="0"/>
                      </a:endParaRPr>
                    </a:p>
                  </a:txBody>
                  <a:tcPr marL="4763" marR="4763" marT="4763" marB="0" anchor="ctr"/>
                </a:tc>
                <a:tc>
                  <a:txBody>
                    <a:bodyPr/>
                    <a:lstStyle/>
                    <a:p>
                      <a:pPr algn="ctr" fontAlgn="ctr"/>
                      <a:r>
                        <a:rPr lang="en-US" sz="1400" u="none" strike="noStrike">
                          <a:effectLst/>
                        </a:rPr>
                        <a:t>Days to File</a:t>
                      </a:r>
                      <a:endParaRPr lang="en-US" sz="1400" b="1" i="0" u="none" strike="noStrike">
                        <a:solidFill>
                          <a:srgbClr val="000000"/>
                        </a:solidFill>
                        <a:effectLst/>
                        <a:latin typeface="Arial" panose="020B0604020202020204" pitchFamily="34" charset="0"/>
                      </a:endParaRPr>
                    </a:p>
                  </a:txBody>
                  <a:tcPr marL="4763" marR="4763" marT="4763" marB="0" anchor="ctr"/>
                </a:tc>
                <a:extLst>
                  <a:ext uri="{0D108BD9-81ED-4DB2-BD59-A6C34878D82A}">
                    <a16:rowId xmlns:a16="http://schemas.microsoft.com/office/drawing/2014/main" val="3446008556"/>
                  </a:ext>
                </a:extLst>
              </a:tr>
              <a:tr h="303986">
                <a:tc>
                  <a:txBody>
                    <a:bodyPr/>
                    <a:lstStyle/>
                    <a:p>
                      <a:pPr algn="ctr" fontAlgn="ctr"/>
                      <a:r>
                        <a:rPr lang="en-US" sz="1400" u="none" strike="noStrike">
                          <a:effectLst/>
                        </a:rPr>
                        <a:t>AMBETTER FROM SUNSHINE HEALTH</a:t>
                      </a:r>
                      <a:endParaRPr lang="en-US" sz="1400" b="0" i="0" u="none" strike="noStrike">
                        <a:solidFill>
                          <a:srgbClr val="000000"/>
                        </a:solidFill>
                        <a:effectLst/>
                        <a:latin typeface="Arial" panose="020B0604020202020204" pitchFamily="34" charset="0"/>
                      </a:endParaRPr>
                    </a:p>
                  </a:txBody>
                  <a:tcPr marL="4763" marR="4763" marT="4763" marB="0" anchor="ctr"/>
                </a:tc>
                <a:tc>
                  <a:txBody>
                    <a:bodyPr/>
                    <a:lstStyle/>
                    <a:p>
                      <a:pPr algn="ctr" fontAlgn="ctr"/>
                      <a:r>
                        <a:rPr lang="en-US" sz="1400" u="none" strike="noStrike">
                          <a:effectLst/>
                        </a:rPr>
                        <a:t>2,121</a:t>
                      </a:r>
                      <a:endParaRPr lang="en-US" sz="1400" b="0" i="0" u="none" strike="noStrike">
                        <a:solidFill>
                          <a:srgbClr val="000000"/>
                        </a:solidFill>
                        <a:effectLst/>
                        <a:latin typeface="Arial" panose="020B0604020202020204" pitchFamily="34" charset="0"/>
                      </a:endParaRPr>
                    </a:p>
                  </a:txBody>
                  <a:tcPr marL="4763" marR="4763" marT="4763" marB="0" anchor="ctr"/>
                </a:tc>
                <a:tc>
                  <a:txBody>
                    <a:bodyPr/>
                    <a:lstStyle/>
                    <a:p>
                      <a:pPr algn="ctr" fontAlgn="ctr"/>
                      <a:r>
                        <a:rPr lang="en-US" sz="1400" u="none" strike="noStrike">
                          <a:effectLst/>
                        </a:rPr>
                        <a:t>8,844</a:t>
                      </a:r>
                      <a:endParaRPr lang="en-US" sz="1400" b="0" i="0" u="none" strike="noStrike">
                        <a:solidFill>
                          <a:srgbClr val="000000"/>
                        </a:solidFill>
                        <a:effectLst/>
                        <a:latin typeface="Arial" panose="020B0604020202020204" pitchFamily="34" charset="0"/>
                      </a:endParaRPr>
                    </a:p>
                  </a:txBody>
                  <a:tcPr marL="4763" marR="4763" marT="4763" marB="0" anchor="ctr"/>
                </a:tc>
                <a:tc>
                  <a:txBody>
                    <a:bodyPr/>
                    <a:lstStyle/>
                    <a:p>
                      <a:pPr algn="ctr" fontAlgn="ctr"/>
                      <a:r>
                        <a:rPr lang="en-US" sz="1400" u="none" strike="noStrike">
                          <a:effectLst/>
                        </a:rPr>
                        <a:t>22</a:t>
                      </a:r>
                      <a:endParaRPr lang="en-US" sz="1400" b="0" i="0" u="none" strike="noStrike">
                        <a:solidFill>
                          <a:srgbClr val="000000"/>
                        </a:solidFill>
                        <a:effectLst/>
                        <a:latin typeface="Arial" panose="020B0604020202020204" pitchFamily="34" charset="0"/>
                      </a:endParaRPr>
                    </a:p>
                  </a:txBody>
                  <a:tcPr marL="4763" marR="4763" marT="4763" marB="0" anchor="ctr"/>
                </a:tc>
                <a:extLst>
                  <a:ext uri="{0D108BD9-81ED-4DB2-BD59-A6C34878D82A}">
                    <a16:rowId xmlns:a16="http://schemas.microsoft.com/office/drawing/2014/main" val="3327742766"/>
                  </a:ext>
                </a:extLst>
              </a:tr>
              <a:tr h="303986">
                <a:tc>
                  <a:txBody>
                    <a:bodyPr/>
                    <a:lstStyle/>
                    <a:p>
                      <a:pPr algn="ctr" fontAlgn="ctr"/>
                      <a:r>
                        <a:rPr lang="en-US" sz="1400" u="none" strike="noStrike">
                          <a:effectLst/>
                        </a:rPr>
                        <a:t>OSCAR HEALTH</a:t>
                      </a:r>
                      <a:endParaRPr lang="en-US" sz="1400" b="0" i="0" u="none" strike="noStrike">
                        <a:solidFill>
                          <a:srgbClr val="000000"/>
                        </a:solidFill>
                        <a:effectLst/>
                        <a:latin typeface="Arial" panose="020B0604020202020204" pitchFamily="34" charset="0"/>
                      </a:endParaRPr>
                    </a:p>
                  </a:txBody>
                  <a:tcPr marL="4763" marR="4763" marT="4763" marB="0" anchor="ctr"/>
                </a:tc>
                <a:tc>
                  <a:txBody>
                    <a:bodyPr/>
                    <a:lstStyle/>
                    <a:p>
                      <a:pPr algn="ctr" fontAlgn="ctr"/>
                      <a:r>
                        <a:rPr lang="en-US" sz="1400" u="none" strike="noStrike">
                          <a:effectLst/>
                        </a:rPr>
                        <a:t>982</a:t>
                      </a:r>
                      <a:endParaRPr lang="en-US" sz="1400" b="0" i="0" u="none" strike="noStrike">
                        <a:solidFill>
                          <a:srgbClr val="000000"/>
                        </a:solidFill>
                        <a:effectLst/>
                        <a:latin typeface="Arial" panose="020B0604020202020204" pitchFamily="34" charset="0"/>
                      </a:endParaRPr>
                    </a:p>
                  </a:txBody>
                  <a:tcPr marL="4763" marR="4763" marT="4763" marB="0" anchor="ctr"/>
                </a:tc>
                <a:tc>
                  <a:txBody>
                    <a:bodyPr/>
                    <a:lstStyle/>
                    <a:p>
                      <a:pPr algn="ctr" fontAlgn="ctr"/>
                      <a:r>
                        <a:rPr lang="en-US" sz="1400" u="none" strike="noStrike">
                          <a:effectLst/>
                        </a:rPr>
                        <a:t>4,370</a:t>
                      </a:r>
                      <a:endParaRPr lang="en-US" sz="1400" b="0" i="0" u="none" strike="noStrike">
                        <a:solidFill>
                          <a:srgbClr val="000000"/>
                        </a:solidFill>
                        <a:effectLst/>
                        <a:latin typeface="Arial" panose="020B0604020202020204" pitchFamily="34" charset="0"/>
                      </a:endParaRPr>
                    </a:p>
                  </a:txBody>
                  <a:tcPr marL="4763" marR="4763" marT="4763" marB="0" anchor="ctr"/>
                </a:tc>
                <a:tc>
                  <a:txBody>
                    <a:bodyPr/>
                    <a:lstStyle/>
                    <a:p>
                      <a:pPr algn="ctr" fontAlgn="ctr"/>
                      <a:r>
                        <a:rPr lang="en-US" sz="1400" u="none" strike="noStrike">
                          <a:effectLst/>
                        </a:rPr>
                        <a:t>21</a:t>
                      </a:r>
                      <a:endParaRPr lang="en-US" sz="1400" b="0" i="0" u="none" strike="noStrike">
                        <a:solidFill>
                          <a:srgbClr val="000000"/>
                        </a:solidFill>
                        <a:effectLst/>
                        <a:latin typeface="Arial" panose="020B0604020202020204" pitchFamily="34" charset="0"/>
                      </a:endParaRPr>
                    </a:p>
                  </a:txBody>
                  <a:tcPr marL="4763" marR="4763" marT="4763" marB="0" anchor="ctr"/>
                </a:tc>
                <a:extLst>
                  <a:ext uri="{0D108BD9-81ED-4DB2-BD59-A6C34878D82A}">
                    <a16:rowId xmlns:a16="http://schemas.microsoft.com/office/drawing/2014/main" val="411648229"/>
                  </a:ext>
                </a:extLst>
              </a:tr>
              <a:tr h="303986">
                <a:tc>
                  <a:txBody>
                    <a:bodyPr/>
                    <a:lstStyle/>
                    <a:p>
                      <a:pPr algn="ctr" fontAlgn="ctr"/>
                      <a:r>
                        <a:rPr lang="en-US" sz="1400" u="none" strike="noStrike">
                          <a:effectLst/>
                        </a:rPr>
                        <a:t>FLORIDA MEDICAID</a:t>
                      </a:r>
                      <a:endParaRPr lang="en-US" sz="1400" b="0" i="0" u="none" strike="noStrike">
                        <a:solidFill>
                          <a:srgbClr val="000000"/>
                        </a:solidFill>
                        <a:effectLst/>
                        <a:latin typeface="Arial" panose="020B0604020202020204" pitchFamily="34" charset="0"/>
                      </a:endParaRPr>
                    </a:p>
                  </a:txBody>
                  <a:tcPr marL="4763" marR="4763" marT="4763" marB="0" anchor="ctr"/>
                </a:tc>
                <a:tc>
                  <a:txBody>
                    <a:bodyPr/>
                    <a:lstStyle/>
                    <a:p>
                      <a:pPr algn="ctr" fontAlgn="ctr"/>
                      <a:r>
                        <a:rPr lang="en-US" sz="1400" u="none" strike="noStrike">
                          <a:effectLst/>
                        </a:rPr>
                        <a:t>454</a:t>
                      </a:r>
                      <a:endParaRPr lang="en-US" sz="1400" b="0" i="0" u="none" strike="noStrike">
                        <a:solidFill>
                          <a:srgbClr val="000000"/>
                        </a:solidFill>
                        <a:effectLst/>
                        <a:latin typeface="Arial" panose="020B0604020202020204" pitchFamily="34" charset="0"/>
                      </a:endParaRPr>
                    </a:p>
                  </a:txBody>
                  <a:tcPr marL="4763" marR="4763" marT="4763" marB="0" anchor="ctr"/>
                </a:tc>
                <a:tc>
                  <a:txBody>
                    <a:bodyPr/>
                    <a:lstStyle/>
                    <a:p>
                      <a:pPr algn="ctr" fontAlgn="ctr"/>
                      <a:r>
                        <a:rPr lang="en-US" sz="1400" u="none" strike="noStrike">
                          <a:effectLst/>
                        </a:rPr>
                        <a:t>1,093</a:t>
                      </a:r>
                      <a:endParaRPr lang="en-US" sz="1400" b="0" i="0" u="none" strike="noStrike">
                        <a:solidFill>
                          <a:srgbClr val="000000"/>
                        </a:solidFill>
                        <a:effectLst/>
                        <a:latin typeface="Arial" panose="020B0604020202020204" pitchFamily="34" charset="0"/>
                      </a:endParaRPr>
                    </a:p>
                  </a:txBody>
                  <a:tcPr marL="4763" marR="4763" marT="4763" marB="0" anchor="ctr"/>
                </a:tc>
                <a:tc>
                  <a:txBody>
                    <a:bodyPr/>
                    <a:lstStyle/>
                    <a:p>
                      <a:pPr algn="ctr" fontAlgn="ctr"/>
                      <a:r>
                        <a:rPr lang="en-US" sz="1400" u="none" strike="noStrike">
                          <a:effectLst/>
                        </a:rPr>
                        <a:t>20</a:t>
                      </a:r>
                      <a:endParaRPr lang="en-US" sz="1400" b="0" i="0" u="none" strike="noStrike">
                        <a:solidFill>
                          <a:srgbClr val="000000"/>
                        </a:solidFill>
                        <a:effectLst/>
                        <a:latin typeface="Arial" panose="020B0604020202020204" pitchFamily="34" charset="0"/>
                      </a:endParaRPr>
                    </a:p>
                  </a:txBody>
                  <a:tcPr marL="4763" marR="4763" marT="4763" marB="0" anchor="ctr"/>
                </a:tc>
                <a:extLst>
                  <a:ext uri="{0D108BD9-81ED-4DB2-BD59-A6C34878D82A}">
                    <a16:rowId xmlns:a16="http://schemas.microsoft.com/office/drawing/2014/main" val="16236414"/>
                  </a:ext>
                </a:extLst>
              </a:tr>
              <a:tr h="303986">
                <a:tc>
                  <a:txBody>
                    <a:bodyPr/>
                    <a:lstStyle/>
                    <a:p>
                      <a:pPr algn="ctr" fontAlgn="ctr"/>
                      <a:r>
                        <a:rPr lang="en-US" sz="1400" u="none" strike="noStrike">
                          <a:effectLst/>
                        </a:rPr>
                        <a:t>SIMPLY HEALTHCARE PLANS, INC.</a:t>
                      </a:r>
                      <a:endParaRPr lang="en-US" sz="1400" b="0" i="0" u="none" strike="noStrike">
                        <a:solidFill>
                          <a:srgbClr val="000000"/>
                        </a:solidFill>
                        <a:effectLst/>
                        <a:latin typeface="Arial" panose="020B0604020202020204" pitchFamily="34" charset="0"/>
                      </a:endParaRPr>
                    </a:p>
                  </a:txBody>
                  <a:tcPr marL="4763" marR="4763" marT="4763" marB="0" anchor="ctr"/>
                </a:tc>
                <a:tc>
                  <a:txBody>
                    <a:bodyPr/>
                    <a:lstStyle/>
                    <a:p>
                      <a:pPr algn="ctr" fontAlgn="ctr"/>
                      <a:r>
                        <a:rPr lang="en-US" sz="1400" u="none" strike="noStrike">
                          <a:effectLst/>
                        </a:rPr>
                        <a:t>749</a:t>
                      </a:r>
                      <a:endParaRPr lang="en-US" sz="1400" b="0" i="0" u="none" strike="noStrike">
                        <a:solidFill>
                          <a:srgbClr val="000000"/>
                        </a:solidFill>
                        <a:effectLst/>
                        <a:latin typeface="Arial" panose="020B0604020202020204" pitchFamily="34" charset="0"/>
                      </a:endParaRPr>
                    </a:p>
                  </a:txBody>
                  <a:tcPr marL="4763" marR="4763" marT="4763" marB="0" anchor="ctr"/>
                </a:tc>
                <a:tc>
                  <a:txBody>
                    <a:bodyPr/>
                    <a:lstStyle/>
                    <a:p>
                      <a:pPr algn="ctr" fontAlgn="ctr"/>
                      <a:r>
                        <a:rPr lang="en-US" sz="1400" u="none" strike="noStrike">
                          <a:effectLst/>
                        </a:rPr>
                        <a:t>2,571</a:t>
                      </a:r>
                      <a:endParaRPr lang="en-US" sz="1400" b="0" i="0" u="none" strike="noStrike">
                        <a:solidFill>
                          <a:srgbClr val="000000"/>
                        </a:solidFill>
                        <a:effectLst/>
                        <a:latin typeface="Arial" panose="020B0604020202020204" pitchFamily="34" charset="0"/>
                      </a:endParaRPr>
                    </a:p>
                  </a:txBody>
                  <a:tcPr marL="4763" marR="4763" marT="4763" marB="0" anchor="ctr"/>
                </a:tc>
                <a:tc>
                  <a:txBody>
                    <a:bodyPr/>
                    <a:lstStyle/>
                    <a:p>
                      <a:pPr algn="ctr" fontAlgn="ctr"/>
                      <a:r>
                        <a:rPr lang="en-US" sz="1400" u="none" strike="noStrike">
                          <a:effectLst/>
                        </a:rPr>
                        <a:t>19</a:t>
                      </a:r>
                      <a:endParaRPr lang="en-US" sz="1400" b="0" i="0" u="none" strike="noStrike">
                        <a:solidFill>
                          <a:srgbClr val="000000"/>
                        </a:solidFill>
                        <a:effectLst/>
                        <a:latin typeface="Arial" panose="020B0604020202020204" pitchFamily="34" charset="0"/>
                      </a:endParaRPr>
                    </a:p>
                  </a:txBody>
                  <a:tcPr marL="4763" marR="4763" marT="4763" marB="0" anchor="ctr"/>
                </a:tc>
                <a:extLst>
                  <a:ext uri="{0D108BD9-81ED-4DB2-BD59-A6C34878D82A}">
                    <a16:rowId xmlns:a16="http://schemas.microsoft.com/office/drawing/2014/main" val="1649510325"/>
                  </a:ext>
                </a:extLst>
              </a:tr>
              <a:tr h="303986">
                <a:tc>
                  <a:txBody>
                    <a:bodyPr/>
                    <a:lstStyle/>
                    <a:p>
                      <a:pPr algn="ctr" fontAlgn="ctr"/>
                      <a:r>
                        <a:rPr lang="en-US" sz="1400" u="none" strike="noStrike" dirty="0">
                          <a:effectLst/>
                          <a:highlight>
                            <a:srgbClr val="FFFF00"/>
                          </a:highlight>
                        </a:rPr>
                        <a:t>HORIZON NJ HEALTH</a:t>
                      </a:r>
                      <a:endParaRPr lang="en-US" sz="1400" b="0" i="0" u="none" strike="noStrike" dirty="0">
                        <a:solidFill>
                          <a:srgbClr val="000000"/>
                        </a:solidFill>
                        <a:effectLst/>
                        <a:highlight>
                          <a:srgbClr val="FFFF00"/>
                        </a:highlight>
                        <a:latin typeface="Arial" panose="020B0604020202020204" pitchFamily="34" charset="0"/>
                      </a:endParaRPr>
                    </a:p>
                  </a:txBody>
                  <a:tcPr marL="4763" marR="4763" marT="4763" marB="0" anchor="ctr"/>
                </a:tc>
                <a:tc>
                  <a:txBody>
                    <a:bodyPr/>
                    <a:lstStyle/>
                    <a:p>
                      <a:pPr algn="ctr" fontAlgn="ctr"/>
                      <a:r>
                        <a:rPr lang="en-US" sz="1400" u="none" strike="noStrike" dirty="0">
                          <a:effectLst/>
                          <a:highlight>
                            <a:srgbClr val="FFFF00"/>
                          </a:highlight>
                        </a:rPr>
                        <a:t>406</a:t>
                      </a:r>
                      <a:endParaRPr lang="en-US" sz="1400" b="0" i="0" u="none" strike="noStrike" dirty="0">
                        <a:solidFill>
                          <a:srgbClr val="000000"/>
                        </a:solidFill>
                        <a:effectLst/>
                        <a:highlight>
                          <a:srgbClr val="FFFF00"/>
                        </a:highlight>
                        <a:latin typeface="Arial" panose="020B0604020202020204" pitchFamily="34" charset="0"/>
                      </a:endParaRPr>
                    </a:p>
                  </a:txBody>
                  <a:tcPr marL="4763" marR="4763" marT="4763" marB="0" anchor="ctr"/>
                </a:tc>
                <a:tc>
                  <a:txBody>
                    <a:bodyPr/>
                    <a:lstStyle/>
                    <a:p>
                      <a:pPr algn="ctr" fontAlgn="ctr"/>
                      <a:r>
                        <a:rPr lang="en-US" sz="1400" u="none" strike="noStrike" dirty="0">
                          <a:effectLst/>
                          <a:highlight>
                            <a:srgbClr val="FFFF00"/>
                          </a:highlight>
                        </a:rPr>
                        <a:t>1,751</a:t>
                      </a:r>
                      <a:endParaRPr lang="en-US" sz="1400" b="0" i="0" u="none" strike="noStrike" dirty="0">
                        <a:solidFill>
                          <a:srgbClr val="000000"/>
                        </a:solidFill>
                        <a:effectLst/>
                        <a:highlight>
                          <a:srgbClr val="FFFF00"/>
                        </a:highlight>
                        <a:latin typeface="Arial" panose="020B0604020202020204" pitchFamily="34" charset="0"/>
                      </a:endParaRPr>
                    </a:p>
                  </a:txBody>
                  <a:tcPr marL="4763" marR="4763" marT="4763" marB="0" anchor="ctr"/>
                </a:tc>
                <a:tc>
                  <a:txBody>
                    <a:bodyPr/>
                    <a:lstStyle/>
                    <a:p>
                      <a:pPr algn="ctr" fontAlgn="ctr"/>
                      <a:r>
                        <a:rPr lang="en-US" sz="1400" u="none" strike="noStrike" dirty="0">
                          <a:effectLst/>
                          <a:highlight>
                            <a:srgbClr val="FFFF00"/>
                          </a:highlight>
                        </a:rPr>
                        <a:t>18</a:t>
                      </a:r>
                      <a:endParaRPr lang="en-US" sz="1400" b="0" i="0" u="none" strike="noStrike" dirty="0">
                        <a:solidFill>
                          <a:srgbClr val="000000"/>
                        </a:solidFill>
                        <a:effectLst/>
                        <a:highlight>
                          <a:srgbClr val="FFFF00"/>
                        </a:highlight>
                        <a:latin typeface="Arial" panose="020B0604020202020204" pitchFamily="34" charset="0"/>
                      </a:endParaRPr>
                    </a:p>
                  </a:txBody>
                  <a:tcPr marL="4763" marR="4763" marT="4763" marB="0" anchor="ctr"/>
                </a:tc>
                <a:extLst>
                  <a:ext uri="{0D108BD9-81ED-4DB2-BD59-A6C34878D82A}">
                    <a16:rowId xmlns:a16="http://schemas.microsoft.com/office/drawing/2014/main" val="1339748196"/>
                  </a:ext>
                </a:extLst>
              </a:tr>
              <a:tr h="303986">
                <a:tc>
                  <a:txBody>
                    <a:bodyPr/>
                    <a:lstStyle/>
                    <a:p>
                      <a:pPr algn="ctr" fontAlgn="ctr"/>
                      <a:r>
                        <a:rPr lang="en-US" sz="1400" u="none" strike="noStrike">
                          <a:effectLst/>
                        </a:rPr>
                        <a:t>HIGHMARK BCBS</a:t>
                      </a:r>
                      <a:endParaRPr lang="en-US" sz="1400" b="0" i="0" u="none" strike="noStrike">
                        <a:solidFill>
                          <a:srgbClr val="000000"/>
                        </a:solidFill>
                        <a:effectLst/>
                        <a:latin typeface="Arial" panose="020B0604020202020204" pitchFamily="34" charset="0"/>
                      </a:endParaRPr>
                    </a:p>
                  </a:txBody>
                  <a:tcPr marL="4763" marR="4763" marT="4763" marB="0" anchor="ctr"/>
                </a:tc>
                <a:tc>
                  <a:txBody>
                    <a:bodyPr/>
                    <a:lstStyle/>
                    <a:p>
                      <a:pPr algn="ctr" fontAlgn="ctr"/>
                      <a:r>
                        <a:rPr lang="en-US" sz="1400" u="none" strike="noStrike" dirty="0">
                          <a:effectLst/>
                        </a:rPr>
                        <a:t>1,001</a:t>
                      </a:r>
                      <a:endParaRPr lang="en-US" sz="1400" b="0" i="0" u="none" strike="noStrike" dirty="0">
                        <a:solidFill>
                          <a:srgbClr val="000000"/>
                        </a:solidFill>
                        <a:effectLst/>
                        <a:latin typeface="Arial" panose="020B0604020202020204" pitchFamily="34" charset="0"/>
                      </a:endParaRPr>
                    </a:p>
                  </a:txBody>
                  <a:tcPr marL="4763" marR="4763" marT="4763" marB="0" anchor="ctr"/>
                </a:tc>
                <a:tc>
                  <a:txBody>
                    <a:bodyPr/>
                    <a:lstStyle/>
                    <a:p>
                      <a:pPr algn="ctr" fontAlgn="ctr"/>
                      <a:r>
                        <a:rPr lang="en-US" sz="1400" u="none" strike="noStrike">
                          <a:effectLst/>
                        </a:rPr>
                        <a:t>3,708</a:t>
                      </a:r>
                      <a:endParaRPr lang="en-US" sz="1400" b="0" i="0" u="none" strike="noStrike">
                        <a:solidFill>
                          <a:srgbClr val="000000"/>
                        </a:solidFill>
                        <a:effectLst/>
                        <a:latin typeface="Arial" panose="020B0604020202020204" pitchFamily="34" charset="0"/>
                      </a:endParaRPr>
                    </a:p>
                  </a:txBody>
                  <a:tcPr marL="4763" marR="4763" marT="4763" marB="0" anchor="ctr"/>
                </a:tc>
                <a:tc>
                  <a:txBody>
                    <a:bodyPr/>
                    <a:lstStyle/>
                    <a:p>
                      <a:pPr algn="ctr" fontAlgn="ctr"/>
                      <a:r>
                        <a:rPr lang="en-US" sz="1400" u="none" strike="noStrike">
                          <a:effectLst/>
                        </a:rPr>
                        <a:t>17</a:t>
                      </a:r>
                      <a:endParaRPr lang="en-US" sz="1400" b="0" i="0" u="none" strike="noStrike">
                        <a:solidFill>
                          <a:srgbClr val="000000"/>
                        </a:solidFill>
                        <a:effectLst/>
                        <a:latin typeface="Arial" panose="020B0604020202020204" pitchFamily="34" charset="0"/>
                      </a:endParaRPr>
                    </a:p>
                  </a:txBody>
                  <a:tcPr marL="4763" marR="4763" marT="4763" marB="0" anchor="ctr"/>
                </a:tc>
                <a:extLst>
                  <a:ext uri="{0D108BD9-81ED-4DB2-BD59-A6C34878D82A}">
                    <a16:rowId xmlns:a16="http://schemas.microsoft.com/office/drawing/2014/main" val="2639025472"/>
                  </a:ext>
                </a:extLst>
              </a:tr>
              <a:tr h="303986">
                <a:tc>
                  <a:txBody>
                    <a:bodyPr/>
                    <a:lstStyle/>
                    <a:p>
                      <a:pPr algn="ctr" fontAlgn="ctr"/>
                      <a:r>
                        <a:rPr lang="en-US" sz="1400" u="none" strike="noStrike">
                          <a:effectLst/>
                        </a:rPr>
                        <a:t>CAL OPTIMA DIRECT</a:t>
                      </a:r>
                      <a:endParaRPr lang="en-US" sz="1400" b="0" i="0" u="none" strike="noStrike">
                        <a:solidFill>
                          <a:srgbClr val="000000"/>
                        </a:solidFill>
                        <a:effectLst/>
                        <a:latin typeface="Arial" panose="020B0604020202020204" pitchFamily="34" charset="0"/>
                      </a:endParaRPr>
                    </a:p>
                  </a:txBody>
                  <a:tcPr marL="4763" marR="4763" marT="4763" marB="0" anchor="ctr"/>
                </a:tc>
                <a:tc>
                  <a:txBody>
                    <a:bodyPr/>
                    <a:lstStyle/>
                    <a:p>
                      <a:pPr algn="ctr" fontAlgn="ctr"/>
                      <a:r>
                        <a:rPr lang="en-US" sz="1400" u="none" strike="noStrike">
                          <a:effectLst/>
                        </a:rPr>
                        <a:t>380</a:t>
                      </a:r>
                      <a:endParaRPr lang="en-US" sz="1400" b="0" i="0" u="none" strike="noStrike">
                        <a:solidFill>
                          <a:srgbClr val="000000"/>
                        </a:solidFill>
                        <a:effectLst/>
                        <a:latin typeface="Arial" panose="020B0604020202020204" pitchFamily="34" charset="0"/>
                      </a:endParaRPr>
                    </a:p>
                  </a:txBody>
                  <a:tcPr marL="4763" marR="4763" marT="4763" marB="0" anchor="ctr"/>
                </a:tc>
                <a:tc>
                  <a:txBody>
                    <a:bodyPr/>
                    <a:lstStyle/>
                    <a:p>
                      <a:pPr algn="ctr" fontAlgn="ctr"/>
                      <a:r>
                        <a:rPr lang="en-US" sz="1400" u="none" strike="noStrike">
                          <a:effectLst/>
                        </a:rPr>
                        <a:t>1,125</a:t>
                      </a:r>
                      <a:endParaRPr lang="en-US" sz="1400" b="0" i="0" u="none" strike="noStrike">
                        <a:solidFill>
                          <a:srgbClr val="000000"/>
                        </a:solidFill>
                        <a:effectLst/>
                        <a:latin typeface="Arial" panose="020B0604020202020204" pitchFamily="34" charset="0"/>
                      </a:endParaRPr>
                    </a:p>
                  </a:txBody>
                  <a:tcPr marL="4763" marR="4763" marT="4763" marB="0" anchor="ctr"/>
                </a:tc>
                <a:tc>
                  <a:txBody>
                    <a:bodyPr/>
                    <a:lstStyle/>
                    <a:p>
                      <a:pPr algn="ctr" fontAlgn="ctr"/>
                      <a:r>
                        <a:rPr lang="en-US" sz="1400" u="none" strike="noStrike">
                          <a:effectLst/>
                        </a:rPr>
                        <a:t>16</a:t>
                      </a:r>
                      <a:endParaRPr lang="en-US" sz="1400" b="0" i="0" u="none" strike="noStrike">
                        <a:solidFill>
                          <a:srgbClr val="000000"/>
                        </a:solidFill>
                        <a:effectLst/>
                        <a:latin typeface="Arial" panose="020B0604020202020204" pitchFamily="34" charset="0"/>
                      </a:endParaRPr>
                    </a:p>
                  </a:txBody>
                  <a:tcPr marL="4763" marR="4763" marT="4763" marB="0" anchor="ctr"/>
                </a:tc>
                <a:extLst>
                  <a:ext uri="{0D108BD9-81ED-4DB2-BD59-A6C34878D82A}">
                    <a16:rowId xmlns:a16="http://schemas.microsoft.com/office/drawing/2014/main" val="1674944315"/>
                  </a:ext>
                </a:extLst>
              </a:tr>
              <a:tr h="441166">
                <a:tc>
                  <a:txBody>
                    <a:bodyPr/>
                    <a:lstStyle/>
                    <a:p>
                      <a:pPr algn="ctr" fontAlgn="ctr"/>
                      <a:r>
                        <a:rPr lang="en-US" sz="1400" u="none" strike="noStrike">
                          <a:effectLst/>
                        </a:rPr>
                        <a:t>INDEPENDENCE BLUE CROSS PERSONAL CHOICE</a:t>
                      </a:r>
                      <a:endParaRPr lang="en-US" sz="1400" b="0" i="0" u="none" strike="noStrike">
                        <a:solidFill>
                          <a:srgbClr val="000000"/>
                        </a:solidFill>
                        <a:effectLst/>
                        <a:latin typeface="Arial" panose="020B0604020202020204" pitchFamily="34" charset="0"/>
                      </a:endParaRPr>
                    </a:p>
                  </a:txBody>
                  <a:tcPr marL="4763" marR="4763" marT="4763" marB="0" anchor="ctr"/>
                </a:tc>
                <a:tc>
                  <a:txBody>
                    <a:bodyPr/>
                    <a:lstStyle/>
                    <a:p>
                      <a:pPr algn="ctr" fontAlgn="ctr"/>
                      <a:r>
                        <a:rPr lang="en-US" sz="1400" u="none" strike="noStrike">
                          <a:effectLst/>
                        </a:rPr>
                        <a:t>846</a:t>
                      </a:r>
                      <a:endParaRPr lang="en-US" sz="1400" b="0" i="0" u="none" strike="noStrike">
                        <a:solidFill>
                          <a:srgbClr val="000000"/>
                        </a:solidFill>
                        <a:effectLst/>
                        <a:latin typeface="Arial" panose="020B0604020202020204" pitchFamily="34" charset="0"/>
                      </a:endParaRPr>
                    </a:p>
                  </a:txBody>
                  <a:tcPr marL="4763" marR="4763" marT="4763" marB="0" anchor="ctr"/>
                </a:tc>
                <a:tc>
                  <a:txBody>
                    <a:bodyPr/>
                    <a:lstStyle/>
                    <a:p>
                      <a:pPr algn="ctr" fontAlgn="ctr"/>
                      <a:r>
                        <a:rPr lang="en-US" sz="1400" u="none" strike="noStrike">
                          <a:effectLst/>
                        </a:rPr>
                        <a:t>2,571</a:t>
                      </a:r>
                      <a:endParaRPr lang="en-US" sz="1400" b="0" i="0" u="none" strike="noStrike">
                        <a:solidFill>
                          <a:srgbClr val="000000"/>
                        </a:solidFill>
                        <a:effectLst/>
                        <a:latin typeface="Arial" panose="020B0604020202020204" pitchFamily="34" charset="0"/>
                      </a:endParaRPr>
                    </a:p>
                  </a:txBody>
                  <a:tcPr marL="4763" marR="4763" marT="4763" marB="0" anchor="ctr"/>
                </a:tc>
                <a:tc>
                  <a:txBody>
                    <a:bodyPr/>
                    <a:lstStyle/>
                    <a:p>
                      <a:pPr algn="ctr" fontAlgn="ctr"/>
                      <a:r>
                        <a:rPr lang="en-US" sz="1400" u="none" strike="noStrike">
                          <a:effectLst/>
                        </a:rPr>
                        <a:t>15</a:t>
                      </a:r>
                      <a:endParaRPr lang="en-US" sz="1400" b="0" i="0" u="none" strike="noStrike">
                        <a:solidFill>
                          <a:srgbClr val="000000"/>
                        </a:solidFill>
                        <a:effectLst/>
                        <a:latin typeface="Arial" panose="020B0604020202020204" pitchFamily="34" charset="0"/>
                      </a:endParaRPr>
                    </a:p>
                  </a:txBody>
                  <a:tcPr marL="4763" marR="4763" marT="4763" marB="0" anchor="ctr"/>
                </a:tc>
                <a:extLst>
                  <a:ext uri="{0D108BD9-81ED-4DB2-BD59-A6C34878D82A}">
                    <a16:rowId xmlns:a16="http://schemas.microsoft.com/office/drawing/2014/main" val="1345208957"/>
                  </a:ext>
                </a:extLst>
              </a:tr>
              <a:tr h="303986">
                <a:tc>
                  <a:txBody>
                    <a:bodyPr/>
                    <a:lstStyle/>
                    <a:p>
                      <a:pPr algn="ctr" fontAlgn="ctr"/>
                      <a:r>
                        <a:rPr lang="en-US" sz="1400" u="none" strike="noStrike" dirty="0">
                          <a:effectLst/>
                          <a:highlight>
                            <a:srgbClr val="FFFF00"/>
                          </a:highlight>
                        </a:rPr>
                        <a:t>CLOVER HEALTH</a:t>
                      </a:r>
                      <a:endParaRPr lang="en-US" sz="1400" b="0" i="0" u="none" strike="noStrike" dirty="0">
                        <a:solidFill>
                          <a:srgbClr val="000000"/>
                        </a:solidFill>
                        <a:effectLst/>
                        <a:highlight>
                          <a:srgbClr val="FFFF00"/>
                        </a:highlight>
                        <a:latin typeface="Arial" panose="020B0604020202020204" pitchFamily="34" charset="0"/>
                      </a:endParaRPr>
                    </a:p>
                  </a:txBody>
                  <a:tcPr marL="4763" marR="4763" marT="4763" marB="0" anchor="ctr"/>
                </a:tc>
                <a:tc>
                  <a:txBody>
                    <a:bodyPr/>
                    <a:lstStyle/>
                    <a:p>
                      <a:pPr algn="ctr" fontAlgn="ctr"/>
                      <a:r>
                        <a:rPr lang="en-US" sz="1400" u="none" strike="noStrike" dirty="0">
                          <a:effectLst/>
                          <a:highlight>
                            <a:srgbClr val="FFFF00"/>
                          </a:highlight>
                        </a:rPr>
                        <a:t>309</a:t>
                      </a:r>
                      <a:endParaRPr lang="en-US" sz="1400" b="0" i="0" u="none" strike="noStrike" dirty="0">
                        <a:solidFill>
                          <a:srgbClr val="000000"/>
                        </a:solidFill>
                        <a:effectLst/>
                        <a:highlight>
                          <a:srgbClr val="FFFF00"/>
                        </a:highlight>
                        <a:latin typeface="Arial" panose="020B0604020202020204" pitchFamily="34" charset="0"/>
                      </a:endParaRPr>
                    </a:p>
                  </a:txBody>
                  <a:tcPr marL="4763" marR="4763" marT="4763" marB="0" anchor="ctr"/>
                </a:tc>
                <a:tc>
                  <a:txBody>
                    <a:bodyPr/>
                    <a:lstStyle/>
                    <a:p>
                      <a:pPr algn="ctr" fontAlgn="ctr"/>
                      <a:r>
                        <a:rPr lang="en-US" sz="1400" u="none" strike="noStrike" dirty="0">
                          <a:effectLst/>
                          <a:highlight>
                            <a:srgbClr val="FFFF00"/>
                          </a:highlight>
                        </a:rPr>
                        <a:t>1,279</a:t>
                      </a:r>
                      <a:endParaRPr lang="en-US" sz="1400" b="0" i="0" u="none" strike="noStrike" dirty="0">
                        <a:solidFill>
                          <a:srgbClr val="000000"/>
                        </a:solidFill>
                        <a:effectLst/>
                        <a:highlight>
                          <a:srgbClr val="FFFF00"/>
                        </a:highlight>
                        <a:latin typeface="Arial" panose="020B0604020202020204" pitchFamily="34" charset="0"/>
                      </a:endParaRPr>
                    </a:p>
                  </a:txBody>
                  <a:tcPr marL="4763" marR="4763" marT="4763" marB="0" anchor="ctr"/>
                </a:tc>
                <a:tc>
                  <a:txBody>
                    <a:bodyPr/>
                    <a:lstStyle/>
                    <a:p>
                      <a:pPr algn="ctr" fontAlgn="ctr"/>
                      <a:r>
                        <a:rPr lang="en-US" sz="1400" u="none" strike="noStrike" dirty="0">
                          <a:effectLst/>
                          <a:highlight>
                            <a:srgbClr val="FFFF00"/>
                          </a:highlight>
                        </a:rPr>
                        <a:t>15</a:t>
                      </a:r>
                      <a:endParaRPr lang="en-US" sz="1400" b="0" i="0" u="none" strike="noStrike" dirty="0">
                        <a:solidFill>
                          <a:srgbClr val="000000"/>
                        </a:solidFill>
                        <a:effectLst/>
                        <a:highlight>
                          <a:srgbClr val="FFFF00"/>
                        </a:highlight>
                        <a:latin typeface="Arial" panose="020B0604020202020204" pitchFamily="34" charset="0"/>
                      </a:endParaRPr>
                    </a:p>
                  </a:txBody>
                  <a:tcPr marL="4763" marR="4763" marT="4763" marB="0" anchor="ctr"/>
                </a:tc>
                <a:extLst>
                  <a:ext uri="{0D108BD9-81ED-4DB2-BD59-A6C34878D82A}">
                    <a16:rowId xmlns:a16="http://schemas.microsoft.com/office/drawing/2014/main" val="3309679832"/>
                  </a:ext>
                </a:extLst>
              </a:tr>
              <a:tr h="303986">
                <a:tc>
                  <a:txBody>
                    <a:bodyPr/>
                    <a:lstStyle/>
                    <a:p>
                      <a:pPr algn="ctr" fontAlgn="ctr"/>
                      <a:r>
                        <a:rPr lang="en-US" sz="1400" u="none" strike="noStrike">
                          <a:effectLst/>
                        </a:rPr>
                        <a:t>Kern Health Systems</a:t>
                      </a:r>
                      <a:endParaRPr lang="en-US" sz="1400" b="0" i="0" u="none" strike="noStrike">
                        <a:solidFill>
                          <a:srgbClr val="000000"/>
                        </a:solidFill>
                        <a:effectLst/>
                        <a:latin typeface="Arial" panose="020B0604020202020204" pitchFamily="34" charset="0"/>
                      </a:endParaRPr>
                    </a:p>
                  </a:txBody>
                  <a:tcPr marL="4763" marR="4763" marT="4763" marB="0" anchor="ctr"/>
                </a:tc>
                <a:tc>
                  <a:txBody>
                    <a:bodyPr/>
                    <a:lstStyle/>
                    <a:p>
                      <a:pPr algn="ctr" fontAlgn="ctr"/>
                      <a:r>
                        <a:rPr lang="en-US" sz="1400" u="none" strike="noStrike">
                          <a:effectLst/>
                        </a:rPr>
                        <a:t>358</a:t>
                      </a:r>
                      <a:endParaRPr lang="en-US" sz="1400" b="0" i="0" u="none" strike="noStrike">
                        <a:solidFill>
                          <a:srgbClr val="000000"/>
                        </a:solidFill>
                        <a:effectLst/>
                        <a:latin typeface="Arial" panose="020B0604020202020204" pitchFamily="34" charset="0"/>
                      </a:endParaRPr>
                    </a:p>
                  </a:txBody>
                  <a:tcPr marL="4763" marR="4763" marT="4763" marB="0" anchor="ctr"/>
                </a:tc>
                <a:tc>
                  <a:txBody>
                    <a:bodyPr/>
                    <a:lstStyle/>
                    <a:p>
                      <a:pPr algn="ctr" fontAlgn="ctr"/>
                      <a:r>
                        <a:rPr lang="en-US" sz="1400" u="none" strike="noStrike">
                          <a:effectLst/>
                        </a:rPr>
                        <a:t>536</a:t>
                      </a:r>
                      <a:endParaRPr lang="en-US" sz="1400" b="0" i="0" u="none" strike="noStrike">
                        <a:solidFill>
                          <a:srgbClr val="000000"/>
                        </a:solidFill>
                        <a:effectLst/>
                        <a:latin typeface="Arial" panose="020B0604020202020204" pitchFamily="34" charset="0"/>
                      </a:endParaRPr>
                    </a:p>
                  </a:txBody>
                  <a:tcPr marL="4763" marR="4763" marT="4763" marB="0" anchor="ctr"/>
                </a:tc>
                <a:tc>
                  <a:txBody>
                    <a:bodyPr/>
                    <a:lstStyle/>
                    <a:p>
                      <a:pPr algn="ctr" fontAlgn="ctr"/>
                      <a:r>
                        <a:rPr lang="en-US" sz="1400" u="none" strike="noStrike">
                          <a:effectLst/>
                        </a:rPr>
                        <a:t>15</a:t>
                      </a:r>
                      <a:endParaRPr lang="en-US" sz="1400" b="0" i="0" u="none" strike="noStrike">
                        <a:solidFill>
                          <a:srgbClr val="000000"/>
                        </a:solidFill>
                        <a:effectLst/>
                        <a:latin typeface="Arial" panose="020B0604020202020204" pitchFamily="34" charset="0"/>
                      </a:endParaRPr>
                    </a:p>
                  </a:txBody>
                  <a:tcPr marL="4763" marR="4763" marT="4763" marB="0" anchor="ctr"/>
                </a:tc>
                <a:extLst>
                  <a:ext uri="{0D108BD9-81ED-4DB2-BD59-A6C34878D82A}">
                    <a16:rowId xmlns:a16="http://schemas.microsoft.com/office/drawing/2014/main" val="2554841636"/>
                  </a:ext>
                </a:extLst>
              </a:tr>
              <a:tr h="303986">
                <a:tc>
                  <a:txBody>
                    <a:bodyPr/>
                    <a:lstStyle/>
                    <a:p>
                      <a:pPr algn="ctr" fontAlgn="ctr"/>
                      <a:r>
                        <a:rPr lang="en-US" sz="1400" u="none" strike="noStrike">
                          <a:effectLst/>
                        </a:rPr>
                        <a:t>CALIFORNIA MEDI-CAL</a:t>
                      </a:r>
                      <a:endParaRPr lang="en-US" sz="1400" b="0" i="0" u="none" strike="noStrike">
                        <a:solidFill>
                          <a:srgbClr val="000000"/>
                        </a:solidFill>
                        <a:effectLst/>
                        <a:latin typeface="Arial" panose="020B0604020202020204" pitchFamily="34" charset="0"/>
                      </a:endParaRPr>
                    </a:p>
                  </a:txBody>
                  <a:tcPr marL="4763" marR="4763" marT="4763" marB="0" anchor="ctr"/>
                </a:tc>
                <a:tc>
                  <a:txBody>
                    <a:bodyPr/>
                    <a:lstStyle/>
                    <a:p>
                      <a:pPr algn="ctr" fontAlgn="ctr"/>
                      <a:r>
                        <a:rPr lang="en-US" sz="1400" u="none" strike="noStrike">
                          <a:effectLst/>
                        </a:rPr>
                        <a:t>262</a:t>
                      </a:r>
                      <a:endParaRPr lang="en-US" sz="1400" b="0" i="0" u="none" strike="noStrike">
                        <a:solidFill>
                          <a:srgbClr val="000000"/>
                        </a:solidFill>
                        <a:effectLst/>
                        <a:latin typeface="Arial" panose="020B0604020202020204" pitchFamily="34" charset="0"/>
                      </a:endParaRPr>
                    </a:p>
                  </a:txBody>
                  <a:tcPr marL="4763" marR="4763" marT="4763" marB="0" anchor="ctr"/>
                </a:tc>
                <a:tc>
                  <a:txBody>
                    <a:bodyPr/>
                    <a:lstStyle/>
                    <a:p>
                      <a:pPr algn="ctr" fontAlgn="ctr"/>
                      <a:r>
                        <a:rPr lang="en-US" sz="1400" u="none" strike="noStrike">
                          <a:effectLst/>
                        </a:rPr>
                        <a:t>974</a:t>
                      </a:r>
                      <a:endParaRPr lang="en-US" sz="1400" b="0" i="0" u="none" strike="noStrike">
                        <a:solidFill>
                          <a:srgbClr val="000000"/>
                        </a:solidFill>
                        <a:effectLst/>
                        <a:latin typeface="Arial" panose="020B0604020202020204" pitchFamily="34" charset="0"/>
                      </a:endParaRPr>
                    </a:p>
                  </a:txBody>
                  <a:tcPr marL="4763" marR="4763" marT="4763" marB="0" anchor="ctr"/>
                </a:tc>
                <a:tc>
                  <a:txBody>
                    <a:bodyPr/>
                    <a:lstStyle/>
                    <a:p>
                      <a:pPr algn="ctr" fontAlgn="ctr"/>
                      <a:r>
                        <a:rPr lang="en-US" sz="1400" u="none" strike="noStrike">
                          <a:effectLst/>
                        </a:rPr>
                        <a:t>15</a:t>
                      </a:r>
                      <a:endParaRPr lang="en-US" sz="1400" b="0" i="0" u="none" strike="noStrike">
                        <a:solidFill>
                          <a:srgbClr val="000000"/>
                        </a:solidFill>
                        <a:effectLst/>
                        <a:latin typeface="Arial" panose="020B0604020202020204" pitchFamily="34" charset="0"/>
                      </a:endParaRPr>
                    </a:p>
                  </a:txBody>
                  <a:tcPr marL="4763" marR="4763" marT="4763" marB="0" anchor="ctr"/>
                </a:tc>
                <a:extLst>
                  <a:ext uri="{0D108BD9-81ED-4DB2-BD59-A6C34878D82A}">
                    <a16:rowId xmlns:a16="http://schemas.microsoft.com/office/drawing/2014/main" val="2559410048"/>
                  </a:ext>
                </a:extLst>
              </a:tr>
              <a:tr h="303986">
                <a:tc>
                  <a:txBody>
                    <a:bodyPr/>
                    <a:lstStyle/>
                    <a:p>
                      <a:pPr algn="ctr" fontAlgn="ctr"/>
                      <a:r>
                        <a:rPr lang="en-US" sz="1400" u="none" strike="noStrike">
                          <a:effectLst/>
                        </a:rPr>
                        <a:t>Devoted Health</a:t>
                      </a:r>
                      <a:endParaRPr lang="en-US" sz="1400" b="0" i="0" u="none" strike="noStrike">
                        <a:solidFill>
                          <a:srgbClr val="000000"/>
                        </a:solidFill>
                        <a:effectLst/>
                        <a:latin typeface="Arial" panose="020B0604020202020204" pitchFamily="34" charset="0"/>
                      </a:endParaRPr>
                    </a:p>
                  </a:txBody>
                  <a:tcPr marL="4763" marR="4763" marT="4763" marB="0" anchor="ctr"/>
                </a:tc>
                <a:tc>
                  <a:txBody>
                    <a:bodyPr/>
                    <a:lstStyle/>
                    <a:p>
                      <a:pPr algn="ctr" fontAlgn="ctr"/>
                      <a:r>
                        <a:rPr lang="en-US" sz="1400" u="none" strike="noStrike">
                          <a:effectLst/>
                        </a:rPr>
                        <a:t>941</a:t>
                      </a:r>
                      <a:endParaRPr lang="en-US" sz="1400" b="0" i="0" u="none" strike="noStrike">
                        <a:solidFill>
                          <a:srgbClr val="000000"/>
                        </a:solidFill>
                        <a:effectLst/>
                        <a:latin typeface="Arial" panose="020B0604020202020204" pitchFamily="34" charset="0"/>
                      </a:endParaRPr>
                    </a:p>
                  </a:txBody>
                  <a:tcPr marL="4763" marR="4763" marT="4763" marB="0" anchor="ctr"/>
                </a:tc>
                <a:tc>
                  <a:txBody>
                    <a:bodyPr/>
                    <a:lstStyle/>
                    <a:p>
                      <a:pPr algn="ctr" fontAlgn="ctr"/>
                      <a:r>
                        <a:rPr lang="en-US" sz="1400" u="none" strike="noStrike">
                          <a:effectLst/>
                        </a:rPr>
                        <a:t>3,371</a:t>
                      </a:r>
                      <a:endParaRPr lang="en-US" sz="1400" b="0" i="0" u="none" strike="noStrike">
                        <a:solidFill>
                          <a:srgbClr val="000000"/>
                        </a:solidFill>
                        <a:effectLst/>
                        <a:latin typeface="Arial" panose="020B0604020202020204" pitchFamily="34" charset="0"/>
                      </a:endParaRPr>
                    </a:p>
                  </a:txBody>
                  <a:tcPr marL="4763" marR="4763" marT="4763" marB="0" anchor="ctr"/>
                </a:tc>
                <a:tc>
                  <a:txBody>
                    <a:bodyPr/>
                    <a:lstStyle/>
                    <a:p>
                      <a:pPr algn="ctr" fontAlgn="ctr"/>
                      <a:r>
                        <a:rPr lang="en-US" sz="1400" u="none" strike="noStrike">
                          <a:effectLst/>
                        </a:rPr>
                        <a:t>15</a:t>
                      </a:r>
                      <a:endParaRPr lang="en-US" sz="1400" b="0" i="0" u="none" strike="noStrike">
                        <a:solidFill>
                          <a:srgbClr val="000000"/>
                        </a:solidFill>
                        <a:effectLst/>
                        <a:latin typeface="Arial" panose="020B0604020202020204" pitchFamily="34" charset="0"/>
                      </a:endParaRPr>
                    </a:p>
                  </a:txBody>
                  <a:tcPr marL="4763" marR="4763" marT="4763" marB="0" anchor="ctr"/>
                </a:tc>
                <a:extLst>
                  <a:ext uri="{0D108BD9-81ED-4DB2-BD59-A6C34878D82A}">
                    <a16:rowId xmlns:a16="http://schemas.microsoft.com/office/drawing/2014/main" val="3845367752"/>
                  </a:ext>
                </a:extLst>
              </a:tr>
              <a:tr h="303986">
                <a:tc>
                  <a:txBody>
                    <a:bodyPr/>
                    <a:lstStyle/>
                    <a:p>
                      <a:pPr algn="ctr" fontAlgn="ctr"/>
                      <a:r>
                        <a:rPr lang="en-US" sz="1400" u="none" strike="noStrike">
                          <a:effectLst/>
                        </a:rPr>
                        <a:t>CAPITAL HEALTH PLAN</a:t>
                      </a:r>
                      <a:endParaRPr lang="en-US" sz="1400" b="0" i="0" u="none" strike="noStrike">
                        <a:solidFill>
                          <a:srgbClr val="000000"/>
                        </a:solidFill>
                        <a:effectLst/>
                        <a:latin typeface="Arial" panose="020B0604020202020204" pitchFamily="34" charset="0"/>
                      </a:endParaRPr>
                    </a:p>
                  </a:txBody>
                  <a:tcPr marL="4763" marR="4763" marT="4763" marB="0" anchor="ctr"/>
                </a:tc>
                <a:tc>
                  <a:txBody>
                    <a:bodyPr/>
                    <a:lstStyle/>
                    <a:p>
                      <a:pPr algn="ctr" fontAlgn="ctr"/>
                      <a:r>
                        <a:rPr lang="en-US" sz="1400" u="none" strike="noStrike">
                          <a:effectLst/>
                        </a:rPr>
                        <a:t>447</a:t>
                      </a:r>
                      <a:endParaRPr lang="en-US" sz="1400" b="0" i="0" u="none" strike="noStrike">
                        <a:solidFill>
                          <a:srgbClr val="000000"/>
                        </a:solidFill>
                        <a:effectLst/>
                        <a:latin typeface="Arial" panose="020B0604020202020204" pitchFamily="34" charset="0"/>
                      </a:endParaRPr>
                    </a:p>
                  </a:txBody>
                  <a:tcPr marL="4763" marR="4763" marT="4763" marB="0" anchor="ctr"/>
                </a:tc>
                <a:tc>
                  <a:txBody>
                    <a:bodyPr/>
                    <a:lstStyle/>
                    <a:p>
                      <a:pPr algn="ctr" fontAlgn="ctr"/>
                      <a:r>
                        <a:rPr lang="en-US" sz="1400" u="none" strike="noStrike">
                          <a:effectLst/>
                        </a:rPr>
                        <a:t>1,289</a:t>
                      </a:r>
                      <a:endParaRPr lang="en-US" sz="1400" b="0" i="0" u="none" strike="noStrike">
                        <a:solidFill>
                          <a:srgbClr val="000000"/>
                        </a:solidFill>
                        <a:effectLst/>
                        <a:latin typeface="Arial" panose="020B0604020202020204" pitchFamily="34" charset="0"/>
                      </a:endParaRPr>
                    </a:p>
                  </a:txBody>
                  <a:tcPr marL="4763" marR="4763" marT="4763" marB="0" anchor="ctr"/>
                </a:tc>
                <a:tc>
                  <a:txBody>
                    <a:bodyPr/>
                    <a:lstStyle/>
                    <a:p>
                      <a:pPr algn="ctr" fontAlgn="ctr"/>
                      <a:r>
                        <a:rPr lang="en-US" sz="1400" u="none" strike="noStrike">
                          <a:effectLst/>
                        </a:rPr>
                        <a:t>15</a:t>
                      </a:r>
                      <a:endParaRPr lang="en-US" sz="1400" b="0" i="0" u="none" strike="noStrike">
                        <a:solidFill>
                          <a:srgbClr val="000000"/>
                        </a:solidFill>
                        <a:effectLst/>
                        <a:latin typeface="Arial" panose="020B0604020202020204" pitchFamily="34" charset="0"/>
                      </a:endParaRPr>
                    </a:p>
                  </a:txBody>
                  <a:tcPr marL="4763" marR="4763" marT="4763" marB="0" anchor="ctr"/>
                </a:tc>
                <a:extLst>
                  <a:ext uri="{0D108BD9-81ED-4DB2-BD59-A6C34878D82A}">
                    <a16:rowId xmlns:a16="http://schemas.microsoft.com/office/drawing/2014/main" val="2275346598"/>
                  </a:ext>
                </a:extLst>
              </a:tr>
              <a:tr h="441166">
                <a:tc>
                  <a:txBody>
                    <a:bodyPr/>
                    <a:lstStyle/>
                    <a:p>
                      <a:pPr algn="ctr" fontAlgn="ctr"/>
                      <a:r>
                        <a:rPr lang="en-US" sz="1400" u="none" strike="noStrike">
                          <a:effectLst/>
                        </a:rPr>
                        <a:t>HARMONY HEALTH PLAN OF ILLINOIS, INDIANA, MISSOURI</a:t>
                      </a:r>
                      <a:endParaRPr lang="en-US" sz="1400" b="0" i="0" u="none" strike="noStrike">
                        <a:solidFill>
                          <a:srgbClr val="000000"/>
                        </a:solidFill>
                        <a:effectLst/>
                        <a:latin typeface="Arial" panose="020B0604020202020204" pitchFamily="34" charset="0"/>
                      </a:endParaRPr>
                    </a:p>
                  </a:txBody>
                  <a:tcPr marL="4763" marR="4763" marT="4763" marB="0" anchor="ctr"/>
                </a:tc>
                <a:tc>
                  <a:txBody>
                    <a:bodyPr/>
                    <a:lstStyle/>
                    <a:p>
                      <a:pPr algn="ctr" fontAlgn="ctr"/>
                      <a:r>
                        <a:rPr lang="en-US" sz="1400" u="none" strike="noStrike">
                          <a:effectLst/>
                        </a:rPr>
                        <a:t>2,107</a:t>
                      </a:r>
                      <a:endParaRPr lang="en-US" sz="1400" b="0" i="0" u="none" strike="noStrike">
                        <a:solidFill>
                          <a:srgbClr val="000000"/>
                        </a:solidFill>
                        <a:effectLst/>
                        <a:latin typeface="Arial" panose="020B0604020202020204" pitchFamily="34" charset="0"/>
                      </a:endParaRPr>
                    </a:p>
                  </a:txBody>
                  <a:tcPr marL="4763" marR="4763" marT="4763" marB="0" anchor="ctr"/>
                </a:tc>
                <a:tc>
                  <a:txBody>
                    <a:bodyPr/>
                    <a:lstStyle/>
                    <a:p>
                      <a:pPr algn="ctr" fontAlgn="ctr"/>
                      <a:r>
                        <a:rPr lang="en-US" sz="1400" u="none" strike="noStrike">
                          <a:effectLst/>
                        </a:rPr>
                        <a:t>7,451</a:t>
                      </a:r>
                      <a:endParaRPr lang="en-US" sz="1400" b="0" i="0" u="none" strike="noStrike">
                        <a:solidFill>
                          <a:srgbClr val="000000"/>
                        </a:solidFill>
                        <a:effectLst/>
                        <a:latin typeface="Arial" panose="020B0604020202020204" pitchFamily="34" charset="0"/>
                      </a:endParaRPr>
                    </a:p>
                  </a:txBody>
                  <a:tcPr marL="4763" marR="4763" marT="4763" marB="0" anchor="ctr"/>
                </a:tc>
                <a:tc>
                  <a:txBody>
                    <a:bodyPr/>
                    <a:lstStyle/>
                    <a:p>
                      <a:pPr algn="ctr" fontAlgn="ctr"/>
                      <a:r>
                        <a:rPr lang="en-US" sz="1400" u="none" strike="noStrike">
                          <a:effectLst/>
                        </a:rPr>
                        <a:t>14</a:t>
                      </a:r>
                      <a:endParaRPr lang="en-US" sz="1400" b="0" i="0" u="none" strike="noStrike">
                        <a:solidFill>
                          <a:srgbClr val="000000"/>
                        </a:solidFill>
                        <a:effectLst/>
                        <a:latin typeface="Arial" panose="020B0604020202020204" pitchFamily="34" charset="0"/>
                      </a:endParaRPr>
                    </a:p>
                  </a:txBody>
                  <a:tcPr marL="4763" marR="4763" marT="4763" marB="0" anchor="ctr"/>
                </a:tc>
                <a:extLst>
                  <a:ext uri="{0D108BD9-81ED-4DB2-BD59-A6C34878D82A}">
                    <a16:rowId xmlns:a16="http://schemas.microsoft.com/office/drawing/2014/main" val="2453653946"/>
                  </a:ext>
                </a:extLst>
              </a:tr>
              <a:tr h="303986">
                <a:tc>
                  <a:txBody>
                    <a:bodyPr/>
                    <a:lstStyle/>
                    <a:p>
                      <a:pPr algn="ctr" fontAlgn="ctr"/>
                      <a:r>
                        <a:rPr lang="en-US" sz="1400" u="none" strike="noStrike">
                          <a:effectLst/>
                        </a:rPr>
                        <a:t>MOLINA HEALTHCARE OF FLORIDA</a:t>
                      </a:r>
                      <a:endParaRPr lang="en-US" sz="1400" b="0" i="0" u="none" strike="noStrike">
                        <a:solidFill>
                          <a:srgbClr val="000000"/>
                        </a:solidFill>
                        <a:effectLst/>
                        <a:latin typeface="Arial" panose="020B0604020202020204" pitchFamily="34" charset="0"/>
                      </a:endParaRPr>
                    </a:p>
                  </a:txBody>
                  <a:tcPr marL="4763" marR="4763" marT="4763" marB="0" anchor="ctr"/>
                </a:tc>
                <a:tc>
                  <a:txBody>
                    <a:bodyPr/>
                    <a:lstStyle/>
                    <a:p>
                      <a:pPr algn="ctr" fontAlgn="ctr"/>
                      <a:r>
                        <a:rPr lang="en-US" sz="1400" u="none" strike="noStrike">
                          <a:effectLst/>
                        </a:rPr>
                        <a:t>267</a:t>
                      </a:r>
                      <a:endParaRPr lang="en-US" sz="1400" b="0" i="0" u="none" strike="noStrike">
                        <a:solidFill>
                          <a:srgbClr val="000000"/>
                        </a:solidFill>
                        <a:effectLst/>
                        <a:latin typeface="Arial" panose="020B0604020202020204" pitchFamily="34" charset="0"/>
                      </a:endParaRPr>
                    </a:p>
                  </a:txBody>
                  <a:tcPr marL="4763" marR="4763" marT="4763" marB="0" anchor="ctr"/>
                </a:tc>
                <a:tc>
                  <a:txBody>
                    <a:bodyPr/>
                    <a:lstStyle/>
                    <a:p>
                      <a:pPr algn="ctr" fontAlgn="ctr"/>
                      <a:r>
                        <a:rPr lang="en-US" sz="1400" u="none" strike="noStrike">
                          <a:effectLst/>
                        </a:rPr>
                        <a:t>945</a:t>
                      </a:r>
                      <a:endParaRPr lang="en-US" sz="1400" b="0" i="0" u="none" strike="noStrike">
                        <a:solidFill>
                          <a:srgbClr val="000000"/>
                        </a:solidFill>
                        <a:effectLst/>
                        <a:latin typeface="Arial" panose="020B0604020202020204" pitchFamily="34" charset="0"/>
                      </a:endParaRPr>
                    </a:p>
                  </a:txBody>
                  <a:tcPr marL="4763" marR="4763" marT="4763" marB="0" anchor="ctr"/>
                </a:tc>
                <a:tc>
                  <a:txBody>
                    <a:bodyPr/>
                    <a:lstStyle/>
                    <a:p>
                      <a:pPr algn="ctr" fontAlgn="ctr"/>
                      <a:r>
                        <a:rPr lang="en-US" sz="1400" u="none" strike="noStrike">
                          <a:effectLst/>
                        </a:rPr>
                        <a:t>13</a:t>
                      </a:r>
                      <a:endParaRPr lang="en-US" sz="1400" b="0" i="0" u="none" strike="noStrike">
                        <a:solidFill>
                          <a:srgbClr val="000000"/>
                        </a:solidFill>
                        <a:effectLst/>
                        <a:latin typeface="Arial" panose="020B0604020202020204" pitchFamily="34" charset="0"/>
                      </a:endParaRPr>
                    </a:p>
                  </a:txBody>
                  <a:tcPr marL="4763" marR="4763" marT="4763" marB="0" anchor="ctr"/>
                </a:tc>
                <a:extLst>
                  <a:ext uri="{0D108BD9-81ED-4DB2-BD59-A6C34878D82A}">
                    <a16:rowId xmlns:a16="http://schemas.microsoft.com/office/drawing/2014/main" val="3285818712"/>
                  </a:ext>
                </a:extLst>
              </a:tr>
              <a:tr h="303986">
                <a:tc>
                  <a:txBody>
                    <a:bodyPr/>
                    <a:lstStyle/>
                    <a:p>
                      <a:pPr algn="ctr" fontAlgn="ctr"/>
                      <a:r>
                        <a:rPr lang="en-US" sz="1400" u="none" strike="noStrike">
                          <a:effectLst/>
                        </a:rPr>
                        <a:t>Health First Health Plan</a:t>
                      </a:r>
                      <a:endParaRPr lang="en-US" sz="1400" b="0" i="0" u="none" strike="noStrike">
                        <a:solidFill>
                          <a:srgbClr val="000000"/>
                        </a:solidFill>
                        <a:effectLst/>
                        <a:latin typeface="Arial" panose="020B0604020202020204" pitchFamily="34" charset="0"/>
                      </a:endParaRPr>
                    </a:p>
                  </a:txBody>
                  <a:tcPr marL="4763" marR="4763" marT="4763" marB="0" anchor="ctr"/>
                </a:tc>
                <a:tc>
                  <a:txBody>
                    <a:bodyPr/>
                    <a:lstStyle/>
                    <a:p>
                      <a:pPr algn="ctr" fontAlgn="ctr"/>
                      <a:r>
                        <a:rPr lang="en-US" sz="1400" u="none" strike="noStrike">
                          <a:effectLst/>
                        </a:rPr>
                        <a:t>569</a:t>
                      </a:r>
                      <a:endParaRPr lang="en-US" sz="1400" b="0" i="0" u="none" strike="noStrike">
                        <a:solidFill>
                          <a:srgbClr val="000000"/>
                        </a:solidFill>
                        <a:effectLst/>
                        <a:latin typeface="Arial" panose="020B0604020202020204" pitchFamily="34" charset="0"/>
                      </a:endParaRPr>
                    </a:p>
                  </a:txBody>
                  <a:tcPr marL="4763" marR="4763" marT="4763" marB="0" anchor="ctr"/>
                </a:tc>
                <a:tc>
                  <a:txBody>
                    <a:bodyPr/>
                    <a:lstStyle/>
                    <a:p>
                      <a:pPr algn="ctr" fontAlgn="ctr"/>
                      <a:r>
                        <a:rPr lang="en-US" sz="1400" u="none" strike="noStrike">
                          <a:effectLst/>
                        </a:rPr>
                        <a:t>2,023</a:t>
                      </a:r>
                      <a:endParaRPr lang="en-US" sz="1400" b="0" i="0" u="none" strike="noStrike">
                        <a:solidFill>
                          <a:srgbClr val="000000"/>
                        </a:solidFill>
                        <a:effectLst/>
                        <a:latin typeface="Arial" panose="020B0604020202020204" pitchFamily="34" charset="0"/>
                      </a:endParaRPr>
                    </a:p>
                  </a:txBody>
                  <a:tcPr marL="4763" marR="4763" marT="4763" marB="0" anchor="ctr"/>
                </a:tc>
                <a:tc>
                  <a:txBody>
                    <a:bodyPr/>
                    <a:lstStyle/>
                    <a:p>
                      <a:pPr algn="ctr" fontAlgn="ctr"/>
                      <a:r>
                        <a:rPr lang="en-US" sz="1400" u="none" strike="noStrike">
                          <a:effectLst/>
                        </a:rPr>
                        <a:t>13</a:t>
                      </a:r>
                      <a:endParaRPr lang="en-US" sz="1400" b="0" i="0" u="none" strike="noStrike">
                        <a:solidFill>
                          <a:srgbClr val="000000"/>
                        </a:solidFill>
                        <a:effectLst/>
                        <a:latin typeface="Arial" panose="020B0604020202020204" pitchFamily="34" charset="0"/>
                      </a:endParaRPr>
                    </a:p>
                  </a:txBody>
                  <a:tcPr marL="4763" marR="4763" marT="4763" marB="0" anchor="ctr"/>
                </a:tc>
                <a:extLst>
                  <a:ext uri="{0D108BD9-81ED-4DB2-BD59-A6C34878D82A}">
                    <a16:rowId xmlns:a16="http://schemas.microsoft.com/office/drawing/2014/main" val="821031586"/>
                  </a:ext>
                </a:extLst>
              </a:tr>
              <a:tr h="303986">
                <a:tc>
                  <a:txBody>
                    <a:bodyPr/>
                    <a:lstStyle/>
                    <a:p>
                      <a:pPr algn="ctr" fontAlgn="ctr"/>
                      <a:r>
                        <a:rPr lang="en-US" sz="1400" u="none" strike="noStrike">
                          <a:effectLst/>
                        </a:rPr>
                        <a:t>HEALTHSPRING ILLINOIS</a:t>
                      </a:r>
                      <a:endParaRPr lang="en-US" sz="1400" b="0" i="0" u="none" strike="noStrike">
                        <a:solidFill>
                          <a:srgbClr val="000000"/>
                        </a:solidFill>
                        <a:effectLst/>
                        <a:latin typeface="Arial" panose="020B0604020202020204" pitchFamily="34" charset="0"/>
                      </a:endParaRPr>
                    </a:p>
                  </a:txBody>
                  <a:tcPr marL="4763" marR="4763" marT="4763" marB="0" anchor="ctr"/>
                </a:tc>
                <a:tc>
                  <a:txBody>
                    <a:bodyPr/>
                    <a:lstStyle/>
                    <a:p>
                      <a:pPr algn="ctr" fontAlgn="ctr"/>
                      <a:r>
                        <a:rPr lang="en-US" sz="1400" u="none" strike="noStrike">
                          <a:effectLst/>
                        </a:rPr>
                        <a:t>309</a:t>
                      </a:r>
                      <a:endParaRPr lang="en-US" sz="1400" b="0" i="0" u="none" strike="noStrike">
                        <a:solidFill>
                          <a:srgbClr val="000000"/>
                        </a:solidFill>
                        <a:effectLst/>
                        <a:latin typeface="Arial" panose="020B0604020202020204" pitchFamily="34" charset="0"/>
                      </a:endParaRPr>
                    </a:p>
                  </a:txBody>
                  <a:tcPr marL="4763" marR="4763" marT="4763" marB="0" anchor="ctr"/>
                </a:tc>
                <a:tc>
                  <a:txBody>
                    <a:bodyPr/>
                    <a:lstStyle/>
                    <a:p>
                      <a:pPr algn="ctr" fontAlgn="ctr"/>
                      <a:r>
                        <a:rPr lang="en-US" sz="1400" u="none" strike="noStrike">
                          <a:effectLst/>
                        </a:rPr>
                        <a:t>843</a:t>
                      </a:r>
                      <a:endParaRPr lang="en-US" sz="1400" b="0" i="0" u="none" strike="noStrike">
                        <a:solidFill>
                          <a:srgbClr val="000000"/>
                        </a:solidFill>
                        <a:effectLst/>
                        <a:latin typeface="Arial" panose="020B0604020202020204" pitchFamily="34" charset="0"/>
                      </a:endParaRPr>
                    </a:p>
                  </a:txBody>
                  <a:tcPr marL="4763" marR="4763" marT="4763" marB="0" anchor="ctr"/>
                </a:tc>
                <a:tc>
                  <a:txBody>
                    <a:bodyPr/>
                    <a:lstStyle/>
                    <a:p>
                      <a:pPr algn="ctr" fontAlgn="ctr"/>
                      <a:r>
                        <a:rPr lang="en-US" sz="1400" u="none" strike="noStrike">
                          <a:effectLst/>
                        </a:rPr>
                        <a:t>12</a:t>
                      </a:r>
                      <a:endParaRPr lang="en-US" sz="1400" b="0" i="0" u="none" strike="noStrike">
                        <a:solidFill>
                          <a:srgbClr val="000000"/>
                        </a:solidFill>
                        <a:effectLst/>
                        <a:latin typeface="Arial" panose="020B0604020202020204" pitchFamily="34" charset="0"/>
                      </a:endParaRPr>
                    </a:p>
                  </a:txBody>
                  <a:tcPr marL="4763" marR="4763" marT="4763" marB="0" anchor="ctr"/>
                </a:tc>
                <a:extLst>
                  <a:ext uri="{0D108BD9-81ED-4DB2-BD59-A6C34878D82A}">
                    <a16:rowId xmlns:a16="http://schemas.microsoft.com/office/drawing/2014/main" val="510234074"/>
                  </a:ext>
                </a:extLst>
              </a:tr>
              <a:tr h="303986">
                <a:tc>
                  <a:txBody>
                    <a:bodyPr/>
                    <a:lstStyle/>
                    <a:p>
                      <a:pPr algn="ctr" fontAlgn="ctr"/>
                      <a:r>
                        <a:rPr lang="en-US" sz="1400" u="none" strike="noStrike">
                          <a:effectLst/>
                        </a:rPr>
                        <a:t>CENTERCARE</a:t>
                      </a:r>
                      <a:endParaRPr lang="en-US" sz="1400" b="0" i="0" u="none" strike="noStrike">
                        <a:solidFill>
                          <a:srgbClr val="000000"/>
                        </a:solidFill>
                        <a:effectLst/>
                        <a:latin typeface="Arial" panose="020B0604020202020204" pitchFamily="34" charset="0"/>
                      </a:endParaRPr>
                    </a:p>
                  </a:txBody>
                  <a:tcPr marL="4763" marR="4763" marT="4763" marB="0" anchor="ctr"/>
                </a:tc>
                <a:tc>
                  <a:txBody>
                    <a:bodyPr/>
                    <a:lstStyle/>
                    <a:p>
                      <a:pPr algn="ctr" fontAlgn="ctr"/>
                      <a:r>
                        <a:rPr lang="en-US" sz="1400" u="none" strike="noStrike">
                          <a:effectLst/>
                        </a:rPr>
                        <a:t>321</a:t>
                      </a:r>
                      <a:endParaRPr lang="en-US" sz="1400" b="0" i="0" u="none" strike="noStrike">
                        <a:solidFill>
                          <a:srgbClr val="000000"/>
                        </a:solidFill>
                        <a:effectLst/>
                        <a:latin typeface="Arial" panose="020B0604020202020204" pitchFamily="34" charset="0"/>
                      </a:endParaRPr>
                    </a:p>
                  </a:txBody>
                  <a:tcPr marL="4763" marR="4763" marT="4763" marB="0" anchor="ctr"/>
                </a:tc>
                <a:tc>
                  <a:txBody>
                    <a:bodyPr/>
                    <a:lstStyle/>
                    <a:p>
                      <a:pPr algn="ctr" fontAlgn="ctr"/>
                      <a:r>
                        <a:rPr lang="en-US" sz="1400" u="none" strike="noStrike">
                          <a:effectLst/>
                        </a:rPr>
                        <a:t>1,187</a:t>
                      </a:r>
                      <a:endParaRPr lang="en-US" sz="1400" b="0" i="0" u="none" strike="noStrike">
                        <a:solidFill>
                          <a:srgbClr val="000000"/>
                        </a:solidFill>
                        <a:effectLst/>
                        <a:latin typeface="Arial" panose="020B0604020202020204" pitchFamily="34" charset="0"/>
                      </a:endParaRPr>
                    </a:p>
                  </a:txBody>
                  <a:tcPr marL="4763" marR="4763" marT="4763" marB="0" anchor="ctr"/>
                </a:tc>
                <a:tc>
                  <a:txBody>
                    <a:bodyPr/>
                    <a:lstStyle/>
                    <a:p>
                      <a:pPr algn="ctr" fontAlgn="ctr"/>
                      <a:r>
                        <a:rPr lang="en-US" sz="1400" u="none" strike="noStrike">
                          <a:effectLst/>
                        </a:rPr>
                        <a:t>12</a:t>
                      </a:r>
                      <a:endParaRPr lang="en-US" sz="1400" b="0" i="0" u="none" strike="noStrike">
                        <a:solidFill>
                          <a:srgbClr val="000000"/>
                        </a:solidFill>
                        <a:effectLst/>
                        <a:latin typeface="Arial" panose="020B0604020202020204" pitchFamily="34" charset="0"/>
                      </a:endParaRPr>
                    </a:p>
                  </a:txBody>
                  <a:tcPr marL="4763" marR="4763" marT="4763" marB="0" anchor="ctr"/>
                </a:tc>
                <a:extLst>
                  <a:ext uri="{0D108BD9-81ED-4DB2-BD59-A6C34878D82A}">
                    <a16:rowId xmlns:a16="http://schemas.microsoft.com/office/drawing/2014/main" val="1147243035"/>
                  </a:ext>
                </a:extLst>
              </a:tr>
              <a:tr h="303986">
                <a:tc>
                  <a:txBody>
                    <a:bodyPr/>
                    <a:lstStyle/>
                    <a:p>
                      <a:pPr algn="ctr" fontAlgn="ctr"/>
                      <a:r>
                        <a:rPr lang="en-US" sz="1400" u="none" strike="noStrike">
                          <a:effectLst/>
                        </a:rPr>
                        <a:t>ARIZONA COMPLETE HEALTH</a:t>
                      </a:r>
                      <a:endParaRPr lang="en-US" sz="1400" b="0" i="0" u="none" strike="noStrike">
                        <a:solidFill>
                          <a:srgbClr val="000000"/>
                        </a:solidFill>
                        <a:effectLst/>
                        <a:latin typeface="Arial" panose="020B0604020202020204" pitchFamily="34" charset="0"/>
                      </a:endParaRPr>
                    </a:p>
                  </a:txBody>
                  <a:tcPr marL="4763" marR="4763" marT="4763" marB="0" anchor="ctr"/>
                </a:tc>
                <a:tc>
                  <a:txBody>
                    <a:bodyPr/>
                    <a:lstStyle/>
                    <a:p>
                      <a:pPr algn="ctr" fontAlgn="ctr"/>
                      <a:r>
                        <a:rPr lang="en-US" sz="1400" u="none" strike="noStrike">
                          <a:effectLst/>
                        </a:rPr>
                        <a:t>578</a:t>
                      </a:r>
                      <a:endParaRPr lang="en-US" sz="1400" b="0" i="0" u="none" strike="noStrike">
                        <a:solidFill>
                          <a:srgbClr val="000000"/>
                        </a:solidFill>
                        <a:effectLst/>
                        <a:latin typeface="Arial" panose="020B0604020202020204" pitchFamily="34" charset="0"/>
                      </a:endParaRPr>
                    </a:p>
                  </a:txBody>
                  <a:tcPr marL="4763" marR="4763" marT="4763" marB="0" anchor="ctr"/>
                </a:tc>
                <a:tc>
                  <a:txBody>
                    <a:bodyPr/>
                    <a:lstStyle/>
                    <a:p>
                      <a:pPr algn="ctr" fontAlgn="ctr"/>
                      <a:r>
                        <a:rPr lang="en-US" sz="1400" u="none" strike="noStrike">
                          <a:effectLst/>
                        </a:rPr>
                        <a:t>1,982</a:t>
                      </a:r>
                      <a:endParaRPr lang="en-US" sz="1400" b="0" i="0" u="none" strike="noStrike">
                        <a:solidFill>
                          <a:srgbClr val="000000"/>
                        </a:solidFill>
                        <a:effectLst/>
                        <a:latin typeface="Arial" panose="020B0604020202020204" pitchFamily="34" charset="0"/>
                      </a:endParaRPr>
                    </a:p>
                  </a:txBody>
                  <a:tcPr marL="4763" marR="4763" marT="4763" marB="0" anchor="ctr"/>
                </a:tc>
                <a:tc>
                  <a:txBody>
                    <a:bodyPr/>
                    <a:lstStyle/>
                    <a:p>
                      <a:pPr algn="ctr" fontAlgn="ctr"/>
                      <a:r>
                        <a:rPr lang="en-US" sz="1400" u="none" strike="noStrike">
                          <a:effectLst/>
                        </a:rPr>
                        <a:t>12</a:t>
                      </a:r>
                      <a:endParaRPr lang="en-US" sz="1400" b="0" i="0" u="none" strike="noStrike">
                        <a:solidFill>
                          <a:srgbClr val="000000"/>
                        </a:solidFill>
                        <a:effectLst/>
                        <a:latin typeface="Arial" panose="020B0604020202020204" pitchFamily="34" charset="0"/>
                      </a:endParaRPr>
                    </a:p>
                  </a:txBody>
                  <a:tcPr marL="4763" marR="4763" marT="4763" marB="0" anchor="ctr"/>
                </a:tc>
                <a:extLst>
                  <a:ext uri="{0D108BD9-81ED-4DB2-BD59-A6C34878D82A}">
                    <a16:rowId xmlns:a16="http://schemas.microsoft.com/office/drawing/2014/main" val="1820808260"/>
                  </a:ext>
                </a:extLst>
              </a:tr>
              <a:tr h="303986">
                <a:tc>
                  <a:txBody>
                    <a:bodyPr/>
                    <a:lstStyle/>
                    <a:p>
                      <a:pPr algn="ctr" fontAlgn="ctr"/>
                      <a:r>
                        <a:rPr lang="en-US" sz="1400" u="none" strike="noStrike">
                          <a:effectLst/>
                        </a:rPr>
                        <a:t>OPTIMUM HEALTHCARE</a:t>
                      </a:r>
                      <a:endParaRPr lang="en-US" sz="1400" b="0" i="0" u="none" strike="noStrike">
                        <a:solidFill>
                          <a:srgbClr val="000000"/>
                        </a:solidFill>
                        <a:effectLst/>
                        <a:latin typeface="Arial" panose="020B0604020202020204" pitchFamily="34" charset="0"/>
                      </a:endParaRPr>
                    </a:p>
                  </a:txBody>
                  <a:tcPr marL="4763" marR="4763" marT="4763" marB="0" anchor="ctr"/>
                </a:tc>
                <a:tc>
                  <a:txBody>
                    <a:bodyPr/>
                    <a:lstStyle/>
                    <a:p>
                      <a:pPr algn="ctr" fontAlgn="ctr"/>
                      <a:r>
                        <a:rPr lang="en-US" sz="1400" u="none" strike="noStrike">
                          <a:effectLst/>
                        </a:rPr>
                        <a:t>882</a:t>
                      </a:r>
                      <a:endParaRPr lang="en-US" sz="1400" b="0" i="0" u="none" strike="noStrike">
                        <a:solidFill>
                          <a:srgbClr val="000000"/>
                        </a:solidFill>
                        <a:effectLst/>
                        <a:latin typeface="Arial" panose="020B0604020202020204" pitchFamily="34" charset="0"/>
                      </a:endParaRPr>
                    </a:p>
                  </a:txBody>
                  <a:tcPr marL="4763" marR="4763" marT="4763" marB="0" anchor="ctr"/>
                </a:tc>
                <a:tc>
                  <a:txBody>
                    <a:bodyPr/>
                    <a:lstStyle/>
                    <a:p>
                      <a:pPr algn="ctr" fontAlgn="ctr"/>
                      <a:r>
                        <a:rPr lang="en-US" sz="1400" u="none" strike="noStrike">
                          <a:effectLst/>
                        </a:rPr>
                        <a:t>3,019</a:t>
                      </a:r>
                      <a:endParaRPr lang="en-US" sz="1400" b="0" i="0" u="none" strike="noStrike">
                        <a:solidFill>
                          <a:srgbClr val="000000"/>
                        </a:solidFill>
                        <a:effectLst/>
                        <a:latin typeface="Arial" panose="020B0604020202020204" pitchFamily="34" charset="0"/>
                      </a:endParaRPr>
                    </a:p>
                  </a:txBody>
                  <a:tcPr marL="4763" marR="4763" marT="4763" marB="0" anchor="ctr"/>
                </a:tc>
                <a:tc>
                  <a:txBody>
                    <a:bodyPr/>
                    <a:lstStyle/>
                    <a:p>
                      <a:pPr algn="ctr" fontAlgn="ctr"/>
                      <a:r>
                        <a:rPr lang="en-US" sz="1400" u="none" strike="noStrike" dirty="0">
                          <a:effectLst/>
                        </a:rPr>
                        <a:t>12</a:t>
                      </a:r>
                      <a:endParaRPr lang="en-US" sz="1400" b="0" i="0" u="none" strike="noStrike" dirty="0">
                        <a:solidFill>
                          <a:srgbClr val="000000"/>
                        </a:solidFill>
                        <a:effectLst/>
                        <a:latin typeface="Arial" panose="020B0604020202020204" pitchFamily="34" charset="0"/>
                      </a:endParaRPr>
                    </a:p>
                  </a:txBody>
                  <a:tcPr marL="4763" marR="4763" marT="4763" marB="0" anchor="ctr"/>
                </a:tc>
                <a:extLst>
                  <a:ext uri="{0D108BD9-81ED-4DB2-BD59-A6C34878D82A}">
                    <a16:rowId xmlns:a16="http://schemas.microsoft.com/office/drawing/2014/main" val="2059246698"/>
                  </a:ext>
                </a:extLst>
              </a:tr>
            </a:tbl>
          </a:graphicData>
        </a:graphic>
      </p:graphicFrame>
    </p:spTree>
    <p:extLst>
      <p:ext uri="{BB962C8B-B14F-4D97-AF65-F5344CB8AC3E}">
        <p14:creationId xmlns:p14="http://schemas.microsoft.com/office/powerpoint/2010/main" val="21216942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40080" y="2074363"/>
            <a:ext cx="2752354" cy="2709275"/>
          </a:xfrm>
          <a:prstGeom prst="ellipse">
            <a:avLst/>
          </a:prstGeom>
          <a:solidFill>
            <a:srgbClr val="262626"/>
          </a:solidFill>
          <a:ln w="174625" cmpd="thinThick">
            <a:solidFill>
              <a:srgbClr val="262626"/>
            </a:solidFill>
          </a:ln>
        </p:spPr>
        <p:txBody>
          <a:bodyPr anchor="ctr">
            <a:normAutofit fontScale="90000"/>
          </a:bodyPr>
          <a:lstStyle/>
          <a:p>
            <a:pPr algn="ctr"/>
            <a:r>
              <a:rPr lang="en-US" sz="2200" dirty="0">
                <a:solidFill>
                  <a:srgbClr val="FFFFFF"/>
                </a:solidFill>
              </a:rPr>
              <a:t>Top Days To File Without Outliers for Injectable Drugs</a:t>
            </a:r>
            <a:br>
              <a:rPr lang="en-US" sz="2200" dirty="0">
                <a:solidFill>
                  <a:srgbClr val="FFFFFF"/>
                </a:solidFill>
              </a:rPr>
            </a:br>
            <a:r>
              <a:rPr lang="en-US" sz="2200" dirty="0">
                <a:solidFill>
                  <a:srgbClr val="FFFFFF"/>
                </a:solidFill>
              </a:rPr>
              <a:t>In NJ Oct ’24-Feb ‘25 (&gt;20 Patients</a:t>
            </a:r>
            <a:r>
              <a:rPr lang="en-US" sz="2000" dirty="0">
                <a:solidFill>
                  <a:srgbClr val="FFFFFF"/>
                </a:solidFill>
              </a:rPr>
              <a:t>) </a:t>
            </a:r>
          </a:p>
        </p:txBody>
      </p:sp>
      <p:graphicFrame>
        <p:nvGraphicFramePr>
          <p:cNvPr id="3" name="Table 2">
            <a:extLst>
              <a:ext uri="{FF2B5EF4-FFF2-40B4-BE49-F238E27FC236}">
                <a16:creationId xmlns:a16="http://schemas.microsoft.com/office/drawing/2014/main" id="{CF3F6B30-79F6-DDAD-DF8D-643711D64F14}"/>
              </a:ext>
            </a:extLst>
          </p:cNvPr>
          <p:cNvGraphicFramePr>
            <a:graphicFrameLocks noGrp="1"/>
          </p:cNvGraphicFramePr>
          <p:nvPr>
            <p:extLst>
              <p:ext uri="{D42A27DB-BD31-4B8C-83A1-F6EECF244321}">
                <p14:modId xmlns:p14="http://schemas.microsoft.com/office/powerpoint/2010/main" val="3340321545"/>
              </p:ext>
            </p:extLst>
          </p:nvPr>
        </p:nvGraphicFramePr>
        <p:xfrm>
          <a:off x="3954181" y="1130981"/>
          <a:ext cx="6911042" cy="4849093"/>
        </p:xfrm>
        <a:graphic>
          <a:graphicData uri="http://schemas.openxmlformats.org/drawingml/2006/table">
            <a:tbl>
              <a:tblPr/>
              <a:tblGrid>
                <a:gridCol w="3537406">
                  <a:extLst>
                    <a:ext uri="{9D8B030D-6E8A-4147-A177-3AD203B41FA5}">
                      <a16:colId xmlns:a16="http://schemas.microsoft.com/office/drawing/2014/main" val="1717148010"/>
                    </a:ext>
                  </a:extLst>
                </a:gridCol>
                <a:gridCol w="1244642">
                  <a:extLst>
                    <a:ext uri="{9D8B030D-6E8A-4147-A177-3AD203B41FA5}">
                      <a16:colId xmlns:a16="http://schemas.microsoft.com/office/drawing/2014/main" val="3289651297"/>
                    </a:ext>
                  </a:extLst>
                </a:gridCol>
                <a:gridCol w="1162758">
                  <a:extLst>
                    <a:ext uri="{9D8B030D-6E8A-4147-A177-3AD203B41FA5}">
                      <a16:colId xmlns:a16="http://schemas.microsoft.com/office/drawing/2014/main" val="4118283512"/>
                    </a:ext>
                  </a:extLst>
                </a:gridCol>
                <a:gridCol w="966236">
                  <a:extLst>
                    <a:ext uri="{9D8B030D-6E8A-4147-A177-3AD203B41FA5}">
                      <a16:colId xmlns:a16="http://schemas.microsoft.com/office/drawing/2014/main" val="2567725464"/>
                    </a:ext>
                  </a:extLst>
                </a:gridCol>
              </a:tblGrid>
              <a:tr h="216213">
                <a:tc>
                  <a:txBody>
                    <a:bodyPr/>
                    <a:lstStyle/>
                    <a:p>
                      <a:pPr algn="ctr" fontAlgn="ctr"/>
                      <a:r>
                        <a:rPr lang="en-US" sz="1200" b="1" i="0" u="none" strike="noStrike">
                          <a:solidFill>
                            <a:srgbClr val="000000"/>
                          </a:solidFill>
                          <a:effectLst/>
                          <a:latin typeface="Arial" panose="020B0604020202020204" pitchFamily="34" charset="0"/>
                        </a:rPr>
                        <a:t>Name</a:t>
                      </a:r>
                    </a:p>
                  </a:txBody>
                  <a:tcPr marL="4763" marR="4763" marT="4763"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noFill/>
                  </a:tcPr>
                </a:tc>
                <a:tc>
                  <a:txBody>
                    <a:bodyPr/>
                    <a:lstStyle/>
                    <a:p>
                      <a:pPr algn="ctr" fontAlgn="ctr"/>
                      <a:r>
                        <a:rPr lang="en-US" sz="1200" b="1" i="0" u="none" strike="noStrike">
                          <a:solidFill>
                            <a:srgbClr val="000000"/>
                          </a:solidFill>
                          <a:effectLst/>
                          <a:latin typeface="Arial" panose="020B0604020202020204" pitchFamily="34" charset="0"/>
                        </a:rPr>
                        <a:t>Distinct Patients</a:t>
                      </a:r>
                    </a:p>
                  </a:txBody>
                  <a:tcPr marL="4763" marR="4763" marT="4763"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noFill/>
                  </a:tcPr>
                </a:tc>
                <a:tc>
                  <a:txBody>
                    <a:bodyPr/>
                    <a:lstStyle/>
                    <a:p>
                      <a:pPr algn="ctr" fontAlgn="ctr"/>
                      <a:r>
                        <a:rPr lang="en-US" sz="1200" b="1" i="0" u="none" strike="noStrike">
                          <a:solidFill>
                            <a:srgbClr val="000000"/>
                          </a:solidFill>
                          <a:effectLst/>
                          <a:latin typeface="Arial" panose="020B0604020202020204" pitchFamily="34" charset="0"/>
                        </a:rPr>
                        <a:t>Distinct Claims</a:t>
                      </a:r>
                    </a:p>
                  </a:txBody>
                  <a:tcPr marL="4763" marR="4763" marT="4763"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noFill/>
                  </a:tcPr>
                </a:tc>
                <a:tc>
                  <a:txBody>
                    <a:bodyPr/>
                    <a:lstStyle/>
                    <a:p>
                      <a:pPr algn="ctr" fontAlgn="ctr"/>
                      <a:r>
                        <a:rPr lang="en-US" sz="1200" b="1" i="0" u="none" strike="noStrike">
                          <a:solidFill>
                            <a:srgbClr val="000000"/>
                          </a:solidFill>
                          <a:effectLst/>
                          <a:latin typeface="Arial" panose="020B0604020202020204" pitchFamily="34" charset="0"/>
                        </a:rPr>
                        <a:t>Days to File</a:t>
                      </a:r>
                    </a:p>
                  </a:txBody>
                  <a:tcPr marL="4763" marR="4763" marT="4763"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noFill/>
                  </a:tcPr>
                </a:tc>
                <a:extLst>
                  <a:ext uri="{0D108BD9-81ED-4DB2-BD59-A6C34878D82A}">
                    <a16:rowId xmlns:a16="http://schemas.microsoft.com/office/drawing/2014/main" val="3434930155"/>
                  </a:ext>
                </a:extLst>
              </a:tr>
              <a:tr h="216213">
                <a:tc>
                  <a:txBody>
                    <a:bodyPr/>
                    <a:lstStyle/>
                    <a:p>
                      <a:pPr algn="ctr" fontAlgn="ctr"/>
                      <a:r>
                        <a:rPr lang="en-US" sz="1200" b="0" i="0" u="none" strike="noStrike">
                          <a:solidFill>
                            <a:srgbClr val="000000"/>
                          </a:solidFill>
                          <a:effectLst/>
                          <a:latin typeface="Arial" panose="020B0604020202020204" pitchFamily="34" charset="0"/>
                        </a:rPr>
                        <a:t>AMERICHOICE OF NJ (MEDICAID NJ)</a:t>
                      </a:r>
                    </a:p>
                  </a:txBody>
                  <a:tcPr marL="4763" marR="4763" marT="4763"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solidFill>
                      <a:srgbClr val="DAF2D0"/>
                    </a:solidFill>
                  </a:tcPr>
                </a:tc>
                <a:tc>
                  <a:txBody>
                    <a:bodyPr/>
                    <a:lstStyle/>
                    <a:p>
                      <a:pPr algn="ctr" fontAlgn="ctr"/>
                      <a:r>
                        <a:rPr lang="en-US" sz="1200" b="0" i="0" u="none" strike="noStrike">
                          <a:solidFill>
                            <a:srgbClr val="000000"/>
                          </a:solidFill>
                          <a:effectLst/>
                          <a:latin typeface="Arial" panose="020B0604020202020204" pitchFamily="34" charset="0"/>
                        </a:rPr>
                        <a:t>47</a:t>
                      </a:r>
                    </a:p>
                  </a:txBody>
                  <a:tcPr marL="4763" marR="4763" marT="4763"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solidFill>
                      <a:srgbClr val="DAF2D0"/>
                    </a:solidFill>
                  </a:tcPr>
                </a:tc>
                <a:tc>
                  <a:txBody>
                    <a:bodyPr/>
                    <a:lstStyle/>
                    <a:p>
                      <a:pPr algn="ctr" fontAlgn="ctr"/>
                      <a:r>
                        <a:rPr lang="en-US" sz="1200" b="0" i="0" u="none" strike="noStrike">
                          <a:solidFill>
                            <a:srgbClr val="000000"/>
                          </a:solidFill>
                          <a:effectLst/>
                          <a:latin typeface="Arial" panose="020B0604020202020204" pitchFamily="34" charset="0"/>
                        </a:rPr>
                        <a:t>143</a:t>
                      </a:r>
                    </a:p>
                  </a:txBody>
                  <a:tcPr marL="4763" marR="4763" marT="4763"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solidFill>
                      <a:srgbClr val="DAF2D0"/>
                    </a:solidFill>
                  </a:tcPr>
                </a:tc>
                <a:tc>
                  <a:txBody>
                    <a:bodyPr/>
                    <a:lstStyle/>
                    <a:p>
                      <a:pPr algn="ctr" fontAlgn="ctr"/>
                      <a:r>
                        <a:rPr lang="en-US" sz="1200" b="0" i="0" u="none" strike="noStrike">
                          <a:solidFill>
                            <a:srgbClr val="000000"/>
                          </a:solidFill>
                          <a:effectLst/>
                          <a:latin typeface="Arial" panose="020B0604020202020204" pitchFamily="34" charset="0"/>
                        </a:rPr>
                        <a:t>24</a:t>
                      </a:r>
                    </a:p>
                  </a:txBody>
                  <a:tcPr marL="4763" marR="4763" marT="4763"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solidFill>
                      <a:srgbClr val="DAF2D0"/>
                    </a:solidFill>
                  </a:tcPr>
                </a:tc>
                <a:extLst>
                  <a:ext uri="{0D108BD9-81ED-4DB2-BD59-A6C34878D82A}">
                    <a16:rowId xmlns:a16="http://schemas.microsoft.com/office/drawing/2014/main" val="35075516"/>
                  </a:ext>
                </a:extLst>
              </a:tr>
              <a:tr h="216213">
                <a:tc>
                  <a:txBody>
                    <a:bodyPr/>
                    <a:lstStyle/>
                    <a:p>
                      <a:pPr algn="ctr" fontAlgn="ctr"/>
                      <a:r>
                        <a:rPr lang="en-US" sz="1200" b="0" i="0" u="none" strike="noStrike">
                          <a:solidFill>
                            <a:srgbClr val="000000"/>
                          </a:solidFill>
                          <a:effectLst/>
                          <a:latin typeface="Arial" panose="020B0604020202020204" pitchFamily="34" charset="0"/>
                        </a:rPr>
                        <a:t>WELLMED</a:t>
                      </a:r>
                    </a:p>
                  </a:txBody>
                  <a:tcPr marL="4763" marR="4763" marT="4763"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Arial" panose="020B0604020202020204" pitchFamily="34" charset="0"/>
                        </a:rPr>
                        <a:t>30</a:t>
                      </a:r>
                    </a:p>
                  </a:txBody>
                  <a:tcPr marL="4763" marR="4763" marT="4763"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Arial" panose="020B0604020202020204" pitchFamily="34" charset="0"/>
                        </a:rPr>
                        <a:t>119</a:t>
                      </a:r>
                    </a:p>
                  </a:txBody>
                  <a:tcPr marL="4763" marR="4763" marT="4763"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Arial" panose="020B0604020202020204" pitchFamily="34" charset="0"/>
                        </a:rPr>
                        <a:t>20</a:t>
                      </a:r>
                    </a:p>
                  </a:txBody>
                  <a:tcPr marL="4763" marR="4763" marT="4763"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noFill/>
                  </a:tcPr>
                </a:tc>
                <a:extLst>
                  <a:ext uri="{0D108BD9-81ED-4DB2-BD59-A6C34878D82A}">
                    <a16:rowId xmlns:a16="http://schemas.microsoft.com/office/drawing/2014/main" val="1860864733"/>
                  </a:ext>
                </a:extLst>
              </a:tr>
              <a:tr h="216213">
                <a:tc>
                  <a:txBody>
                    <a:bodyPr/>
                    <a:lstStyle/>
                    <a:p>
                      <a:pPr algn="ctr" fontAlgn="ctr"/>
                      <a:r>
                        <a:rPr lang="en-US" sz="1200" b="0" i="0" u="none" strike="noStrike">
                          <a:solidFill>
                            <a:srgbClr val="000000"/>
                          </a:solidFill>
                          <a:effectLst/>
                          <a:latin typeface="Arial" panose="020B0604020202020204" pitchFamily="34" charset="0"/>
                        </a:rPr>
                        <a:t>HORIZON NJ HEALTH</a:t>
                      </a:r>
                    </a:p>
                  </a:txBody>
                  <a:tcPr marL="4763" marR="4763" marT="4763"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solidFill>
                      <a:srgbClr val="DAF2D0"/>
                    </a:solidFill>
                  </a:tcPr>
                </a:tc>
                <a:tc>
                  <a:txBody>
                    <a:bodyPr/>
                    <a:lstStyle/>
                    <a:p>
                      <a:pPr algn="ctr" fontAlgn="ctr"/>
                      <a:r>
                        <a:rPr lang="en-US" sz="1200" b="0" i="0" u="none" strike="noStrike">
                          <a:solidFill>
                            <a:srgbClr val="000000"/>
                          </a:solidFill>
                          <a:effectLst/>
                          <a:latin typeface="Arial" panose="020B0604020202020204" pitchFamily="34" charset="0"/>
                        </a:rPr>
                        <a:t>406</a:t>
                      </a:r>
                    </a:p>
                  </a:txBody>
                  <a:tcPr marL="4763" marR="4763" marT="4763"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solidFill>
                      <a:srgbClr val="DAF2D0"/>
                    </a:solidFill>
                  </a:tcPr>
                </a:tc>
                <a:tc>
                  <a:txBody>
                    <a:bodyPr/>
                    <a:lstStyle/>
                    <a:p>
                      <a:pPr algn="ctr" fontAlgn="ctr"/>
                      <a:r>
                        <a:rPr lang="en-US" sz="1200" b="0" i="0" u="none" strike="noStrike">
                          <a:solidFill>
                            <a:srgbClr val="000000"/>
                          </a:solidFill>
                          <a:effectLst/>
                          <a:latin typeface="Arial" panose="020B0604020202020204" pitchFamily="34" charset="0"/>
                        </a:rPr>
                        <a:t>1,749</a:t>
                      </a:r>
                    </a:p>
                  </a:txBody>
                  <a:tcPr marL="4763" marR="4763" marT="4763"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solidFill>
                      <a:srgbClr val="DAF2D0"/>
                    </a:solidFill>
                  </a:tcPr>
                </a:tc>
                <a:tc>
                  <a:txBody>
                    <a:bodyPr/>
                    <a:lstStyle/>
                    <a:p>
                      <a:pPr algn="ctr" fontAlgn="ctr"/>
                      <a:r>
                        <a:rPr lang="en-US" sz="1200" b="0" i="0" u="none" strike="noStrike">
                          <a:solidFill>
                            <a:srgbClr val="000000"/>
                          </a:solidFill>
                          <a:effectLst/>
                          <a:latin typeface="Arial" panose="020B0604020202020204" pitchFamily="34" charset="0"/>
                        </a:rPr>
                        <a:t>18</a:t>
                      </a:r>
                    </a:p>
                  </a:txBody>
                  <a:tcPr marL="4763" marR="4763" marT="4763"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solidFill>
                      <a:srgbClr val="DAF2D0"/>
                    </a:solidFill>
                  </a:tcPr>
                </a:tc>
                <a:extLst>
                  <a:ext uri="{0D108BD9-81ED-4DB2-BD59-A6C34878D82A}">
                    <a16:rowId xmlns:a16="http://schemas.microsoft.com/office/drawing/2014/main" val="3980198564"/>
                  </a:ext>
                </a:extLst>
              </a:tr>
              <a:tr h="216213">
                <a:tc>
                  <a:txBody>
                    <a:bodyPr/>
                    <a:lstStyle/>
                    <a:p>
                      <a:pPr algn="ctr" fontAlgn="ctr"/>
                      <a:r>
                        <a:rPr lang="en-US" sz="1200" b="0" i="0" u="none" strike="noStrike">
                          <a:solidFill>
                            <a:srgbClr val="000000"/>
                          </a:solidFill>
                          <a:effectLst/>
                          <a:latin typeface="Arial" panose="020B0604020202020204" pitchFamily="34" charset="0"/>
                        </a:rPr>
                        <a:t>UNITED HEALTHCARE</a:t>
                      </a:r>
                    </a:p>
                  </a:txBody>
                  <a:tcPr marL="4763" marR="4763" marT="4763"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Arial" panose="020B0604020202020204" pitchFamily="34" charset="0"/>
                        </a:rPr>
                        <a:t>922</a:t>
                      </a:r>
                    </a:p>
                  </a:txBody>
                  <a:tcPr marL="4763" marR="4763" marT="4763"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Arial" panose="020B0604020202020204" pitchFamily="34" charset="0"/>
                        </a:rPr>
                        <a:t>3,519</a:t>
                      </a:r>
                    </a:p>
                  </a:txBody>
                  <a:tcPr marL="4763" marR="4763" marT="4763"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Arial" panose="020B0604020202020204" pitchFamily="34" charset="0"/>
                        </a:rPr>
                        <a:t>16</a:t>
                      </a:r>
                    </a:p>
                  </a:txBody>
                  <a:tcPr marL="4763" marR="4763" marT="4763"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noFill/>
                  </a:tcPr>
                </a:tc>
                <a:extLst>
                  <a:ext uri="{0D108BD9-81ED-4DB2-BD59-A6C34878D82A}">
                    <a16:rowId xmlns:a16="http://schemas.microsoft.com/office/drawing/2014/main" val="134957986"/>
                  </a:ext>
                </a:extLst>
              </a:tr>
              <a:tr h="216213">
                <a:tc>
                  <a:txBody>
                    <a:bodyPr/>
                    <a:lstStyle/>
                    <a:p>
                      <a:pPr algn="ctr" fontAlgn="ctr"/>
                      <a:r>
                        <a:rPr lang="en-US" sz="1200" b="0" i="0" u="none" strike="noStrike">
                          <a:solidFill>
                            <a:srgbClr val="000000"/>
                          </a:solidFill>
                          <a:effectLst/>
                          <a:latin typeface="Arial" panose="020B0604020202020204" pitchFamily="34" charset="0"/>
                        </a:rPr>
                        <a:t>CLOVER HEALTH</a:t>
                      </a:r>
                    </a:p>
                  </a:txBody>
                  <a:tcPr marL="4763" marR="4763" marT="4763"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solidFill>
                      <a:srgbClr val="DAF2D0"/>
                    </a:solidFill>
                  </a:tcPr>
                </a:tc>
                <a:tc>
                  <a:txBody>
                    <a:bodyPr/>
                    <a:lstStyle/>
                    <a:p>
                      <a:pPr algn="ctr" fontAlgn="ctr"/>
                      <a:r>
                        <a:rPr lang="en-US" sz="1200" b="0" i="0" u="none" strike="noStrike">
                          <a:solidFill>
                            <a:srgbClr val="000000"/>
                          </a:solidFill>
                          <a:effectLst/>
                          <a:latin typeface="Arial" panose="020B0604020202020204" pitchFamily="34" charset="0"/>
                        </a:rPr>
                        <a:t>288</a:t>
                      </a:r>
                    </a:p>
                  </a:txBody>
                  <a:tcPr marL="4763" marR="4763" marT="4763"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solidFill>
                      <a:srgbClr val="DAF2D0"/>
                    </a:solidFill>
                  </a:tcPr>
                </a:tc>
                <a:tc>
                  <a:txBody>
                    <a:bodyPr/>
                    <a:lstStyle/>
                    <a:p>
                      <a:pPr algn="ctr" fontAlgn="ctr"/>
                      <a:r>
                        <a:rPr lang="en-US" sz="1200" b="0" i="0" u="none" strike="noStrike">
                          <a:solidFill>
                            <a:srgbClr val="000000"/>
                          </a:solidFill>
                          <a:effectLst/>
                          <a:latin typeface="Arial" panose="020B0604020202020204" pitchFamily="34" charset="0"/>
                        </a:rPr>
                        <a:t>1,203</a:t>
                      </a:r>
                    </a:p>
                  </a:txBody>
                  <a:tcPr marL="4763" marR="4763" marT="4763"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solidFill>
                      <a:srgbClr val="DAF2D0"/>
                    </a:solidFill>
                  </a:tcPr>
                </a:tc>
                <a:tc>
                  <a:txBody>
                    <a:bodyPr/>
                    <a:lstStyle/>
                    <a:p>
                      <a:pPr algn="ctr" fontAlgn="ctr"/>
                      <a:r>
                        <a:rPr lang="en-US" sz="1200" b="0" i="0" u="none" strike="noStrike">
                          <a:solidFill>
                            <a:srgbClr val="000000"/>
                          </a:solidFill>
                          <a:effectLst/>
                          <a:latin typeface="Arial" panose="020B0604020202020204" pitchFamily="34" charset="0"/>
                        </a:rPr>
                        <a:t>15</a:t>
                      </a:r>
                    </a:p>
                  </a:txBody>
                  <a:tcPr marL="4763" marR="4763" marT="4763"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solidFill>
                      <a:srgbClr val="DAF2D0"/>
                    </a:solidFill>
                  </a:tcPr>
                </a:tc>
                <a:extLst>
                  <a:ext uri="{0D108BD9-81ED-4DB2-BD59-A6C34878D82A}">
                    <a16:rowId xmlns:a16="http://schemas.microsoft.com/office/drawing/2014/main" val="511599476"/>
                  </a:ext>
                </a:extLst>
              </a:tr>
              <a:tr h="216213">
                <a:tc>
                  <a:txBody>
                    <a:bodyPr/>
                    <a:lstStyle/>
                    <a:p>
                      <a:pPr algn="ctr" fontAlgn="ctr"/>
                      <a:r>
                        <a:rPr lang="en-US" sz="1200" b="0" i="0" u="none" strike="noStrike">
                          <a:solidFill>
                            <a:srgbClr val="000000"/>
                          </a:solidFill>
                          <a:effectLst/>
                          <a:latin typeface="Arial" panose="020B0604020202020204" pitchFamily="34" charset="0"/>
                        </a:rPr>
                        <a:t>Humana</a:t>
                      </a:r>
                    </a:p>
                  </a:txBody>
                  <a:tcPr marL="4763" marR="4763" marT="4763"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Arial" panose="020B0604020202020204" pitchFamily="34" charset="0"/>
                        </a:rPr>
                        <a:t>80</a:t>
                      </a:r>
                    </a:p>
                  </a:txBody>
                  <a:tcPr marL="4763" marR="4763" marT="4763"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Arial" panose="020B0604020202020204" pitchFamily="34" charset="0"/>
                        </a:rPr>
                        <a:t>206</a:t>
                      </a:r>
                    </a:p>
                  </a:txBody>
                  <a:tcPr marL="4763" marR="4763" marT="4763"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Arial" panose="020B0604020202020204" pitchFamily="34" charset="0"/>
                        </a:rPr>
                        <a:t>11</a:t>
                      </a:r>
                    </a:p>
                  </a:txBody>
                  <a:tcPr marL="4763" marR="4763" marT="4763"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noFill/>
                  </a:tcPr>
                </a:tc>
                <a:extLst>
                  <a:ext uri="{0D108BD9-81ED-4DB2-BD59-A6C34878D82A}">
                    <a16:rowId xmlns:a16="http://schemas.microsoft.com/office/drawing/2014/main" val="680660799"/>
                  </a:ext>
                </a:extLst>
              </a:tr>
              <a:tr h="216213">
                <a:tc>
                  <a:txBody>
                    <a:bodyPr/>
                    <a:lstStyle/>
                    <a:p>
                      <a:pPr algn="ctr" fontAlgn="ctr"/>
                      <a:r>
                        <a:rPr lang="en-US" sz="1200" b="0" i="0" u="none" strike="noStrike">
                          <a:solidFill>
                            <a:srgbClr val="000000"/>
                          </a:solidFill>
                          <a:effectLst/>
                          <a:latin typeface="Arial" panose="020B0604020202020204" pitchFamily="34" charset="0"/>
                        </a:rPr>
                        <a:t>CBSA</a:t>
                      </a:r>
                    </a:p>
                  </a:txBody>
                  <a:tcPr marL="4763" marR="4763" marT="4763"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solidFill>
                      <a:srgbClr val="DAF2D0"/>
                    </a:solidFill>
                  </a:tcPr>
                </a:tc>
                <a:tc>
                  <a:txBody>
                    <a:bodyPr/>
                    <a:lstStyle/>
                    <a:p>
                      <a:pPr algn="ctr" fontAlgn="ctr"/>
                      <a:r>
                        <a:rPr lang="en-US" sz="1200" b="0" i="0" u="none" strike="noStrike">
                          <a:solidFill>
                            <a:srgbClr val="000000"/>
                          </a:solidFill>
                          <a:effectLst/>
                          <a:latin typeface="Arial" panose="020B0604020202020204" pitchFamily="34" charset="0"/>
                        </a:rPr>
                        <a:t>36</a:t>
                      </a:r>
                    </a:p>
                  </a:txBody>
                  <a:tcPr marL="4763" marR="4763" marT="4763"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solidFill>
                      <a:srgbClr val="DAF2D0"/>
                    </a:solidFill>
                  </a:tcPr>
                </a:tc>
                <a:tc>
                  <a:txBody>
                    <a:bodyPr/>
                    <a:lstStyle/>
                    <a:p>
                      <a:pPr algn="ctr" fontAlgn="ctr"/>
                      <a:r>
                        <a:rPr lang="en-US" sz="1200" b="0" i="0" u="none" strike="noStrike">
                          <a:solidFill>
                            <a:srgbClr val="000000"/>
                          </a:solidFill>
                          <a:effectLst/>
                          <a:latin typeface="Arial" panose="020B0604020202020204" pitchFamily="34" charset="0"/>
                        </a:rPr>
                        <a:t>109</a:t>
                      </a:r>
                    </a:p>
                  </a:txBody>
                  <a:tcPr marL="4763" marR="4763" marT="4763"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solidFill>
                      <a:srgbClr val="DAF2D0"/>
                    </a:solidFill>
                  </a:tcPr>
                </a:tc>
                <a:tc>
                  <a:txBody>
                    <a:bodyPr/>
                    <a:lstStyle/>
                    <a:p>
                      <a:pPr algn="ctr" fontAlgn="ctr"/>
                      <a:r>
                        <a:rPr lang="en-US" sz="1200" b="0" i="0" u="none" strike="noStrike">
                          <a:solidFill>
                            <a:srgbClr val="000000"/>
                          </a:solidFill>
                          <a:effectLst/>
                          <a:latin typeface="Arial" panose="020B0604020202020204" pitchFamily="34" charset="0"/>
                        </a:rPr>
                        <a:t>10</a:t>
                      </a:r>
                    </a:p>
                  </a:txBody>
                  <a:tcPr marL="4763" marR="4763" marT="4763"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solidFill>
                      <a:srgbClr val="DAF2D0"/>
                    </a:solidFill>
                  </a:tcPr>
                </a:tc>
                <a:extLst>
                  <a:ext uri="{0D108BD9-81ED-4DB2-BD59-A6C34878D82A}">
                    <a16:rowId xmlns:a16="http://schemas.microsoft.com/office/drawing/2014/main" val="831104653"/>
                  </a:ext>
                </a:extLst>
              </a:tr>
              <a:tr h="216213">
                <a:tc>
                  <a:txBody>
                    <a:bodyPr/>
                    <a:lstStyle/>
                    <a:p>
                      <a:pPr algn="ctr" fontAlgn="ctr"/>
                      <a:r>
                        <a:rPr lang="en-US" sz="1200" b="0" i="0" u="none" strike="noStrike">
                          <a:solidFill>
                            <a:srgbClr val="000000"/>
                          </a:solidFill>
                          <a:effectLst/>
                          <a:latin typeface="Arial" panose="020B0604020202020204" pitchFamily="34" charset="0"/>
                        </a:rPr>
                        <a:t>OXFORD HEALTH PLANS</a:t>
                      </a:r>
                    </a:p>
                  </a:txBody>
                  <a:tcPr marL="4763" marR="4763" marT="4763"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Arial" panose="020B0604020202020204" pitchFamily="34" charset="0"/>
                        </a:rPr>
                        <a:t>113</a:t>
                      </a:r>
                    </a:p>
                  </a:txBody>
                  <a:tcPr marL="4763" marR="4763" marT="4763"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Arial" panose="020B0604020202020204" pitchFamily="34" charset="0"/>
                        </a:rPr>
                        <a:t>379</a:t>
                      </a:r>
                    </a:p>
                  </a:txBody>
                  <a:tcPr marL="4763" marR="4763" marT="4763"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Arial" panose="020B0604020202020204" pitchFamily="34" charset="0"/>
                        </a:rPr>
                        <a:t>10</a:t>
                      </a:r>
                    </a:p>
                  </a:txBody>
                  <a:tcPr marL="4763" marR="4763" marT="4763"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noFill/>
                  </a:tcPr>
                </a:tc>
                <a:extLst>
                  <a:ext uri="{0D108BD9-81ED-4DB2-BD59-A6C34878D82A}">
                    <a16:rowId xmlns:a16="http://schemas.microsoft.com/office/drawing/2014/main" val="3518948731"/>
                  </a:ext>
                </a:extLst>
              </a:tr>
              <a:tr h="216213">
                <a:tc>
                  <a:txBody>
                    <a:bodyPr/>
                    <a:lstStyle/>
                    <a:p>
                      <a:pPr algn="ctr" fontAlgn="ctr"/>
                      <a:r>
                        <a:rPr lang="en-US" sz="1200" b="0" i="0" u="none" strike="noStrike">
                          <a:solidFill>
                            <a:srgbClr val="000000"/>
                          </a:solidFill>
                          <a:effectLst/>
                          <a:latin typeface="Arial" panose="020B0604020202020204" pitchFamily="34" charset="0"/>
                        </a:rPr>
                        <a:t>RETIRED RAILROAD MEDICARE</a:t>
                      </a:r>
                    </a:p>
                  </a:txBody>
                  <a:tcPr marL="4763" marR="4763" marT="4763"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solidFill>
                      <a:srgbClr val="DAF2D0"/>
                    </a:solidFill>
                  </a:tcPr>
                </a:tc>
                <a:tc>
                  <a:txBody>
                    <a:bodyPr/>
                    <a:lstStyle/>
                    <a:p>
                      <a:pPr algn="ctr" fontAlgn="ctr"/>
                      <a:r>
                        <a:rPr lang="en-US" sz="1200" b="0" i="0" u="none" strike="noStrike">
                          <a:solidFill>
                            <a:srgbClr val="000000"/>
                          </a:solidFill>
                          <a:effectLst/>
                          <a:latin typeface="Arial" panose="020B0604020202020204" pitchFamily="34" charset="0"/>
                        </a:rPr>
                        <a:t>22</a:t>
                      </a:r>
                    </a:p>
                  </a:txBody>
                  <a:tcPr marL="4763" marR="4763" marT="4763"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solidFill>
                      <a:srgbClr val="DAF2D0"/>
                    </a:solidFill>
                  </a:tcPr>
                </a:tc>
                <a:tc>
                  <a:txBody>
                    <a:bodyPr/>
                    <a:lstStyle/>
                    <a:p>
                      <a:pPr algn="ctr" fontAlgn="ctr"/>
                      <a:r>
                        <a:rPr lang="en-US" sz="1200" b="0" i="0" u="none" strike="noStrike">
                          <a:solidFill>
                            <a:srgbClr val="000000"/>
                          </a:solidFill>
                          <a:effectLst/>
                          <a:latin typeface="Arial" panose="020B0604020202020204" pitchFamily="34" charset="0"/>
                        </a:rPr>
                        <a:t>83</a:t>
                      </a:r>
                    </a:p>
                  </a:txBody>
                  <a:tcPr marL="4763" marR="4763" marT="4763"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solidFill>
                      <a:srgbClr val="DAF2D0"/>
                    </a:solidFill>
                  </a:tcPr>
                </a:tc>
                <a:tc>
                  <a:txBody>
                    <a:bodyPr/>
                    <a:lstStyle/>
                    <a:p>
                      <a:pPr algn="ctr" fontAlgn="ctr"/>
                      <a:r>
                        <a:rPr lang="en-US" sz="1200" b="0" i="0" u="none" strike="noStrike">
                          <a:solidFill>
                            <a:srgbClr val="000000"/>
                          </a:solidFill>
                          <a:effectLst/>
                          <a:latin typeface="Arial" panose="020B0604020202020204" pitchFamily="34" charset="0"/>
                        </a:rPr>
                        <a:t>10</a:t>
                      </a:r>
                    </a:p>
                  </a:txBody>
                  <a:tcPr marL="4763" marR="4763" marT="4763"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solidFill>
                      <a:srgbClr val="DAF2D0"/>
                    </a:solidFill>
                  </a:tcPr>
                </a:tc>
                <a:extLst>
                  <a:ext uri="{0D108BD9-81ED-4DB2-BD59-A6C34878D82A}">
                    <a16:rowId xmlns:a16="http://schemas.microsoft.com/office/drawing/2014/main" val="3410523496"/>
                  </a:ext>
                </a:extLst>
              </a:tr>
              <a:tr h="216213">
                <a:tc>
                  <a:txBody>
                    <a:bodyPr/>
                    <a:lstStyle/>
                    <a:p>
                      <a:pPr algn="ctr" fontAlgn="ctr"/>
                      <a:r>
                        <a:rPr lang="en-US" sz="1200" b="0" i="0" u="none" strike="noStrike">
                          <a:solidFill>
                            <a:srgbClr val="000000"/>
                          </a:solidFill>
                          <a:effectLst/>
                          <a:latin typeface="Arial" panose="020B0604020202020204" pitchFamily="34" charset="0"/>
                        </a:rPr>
                        <a:t>HORIZON BLUE SHIELD OF NEW JERSEY</a:t>
                      </a:r>
                    </a:p>
                  </a:txBody>
                  <a:tcPr marL="4763" marR="4763" marT="4763"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Arial" panose="020B0604020202020204" pitchFamily="34" charset="0"/>
                        </a:rPr>
                        <a:t>1,838</a:t>
                      </a:r>
                    </a:p>
                  </a:txBody>
                  <a:tcPr marL="4763" marR="4763" marT="4763"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Arial" panose="020B0604020202020204" pitchFamily="34" charset="0"/>
                        </a:rPr>
                        <a:t>6,957</a:t>
                      </a:r>
                    </a:p>
                  </a:txBody>
                  <a:tcPr marL="4763" marR="4763" marT="4763"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Arial" panose="020B0604020202020204" pitchFamily="34" charset="0"/>
                        </a:rPr>
                        <a:t>8</a:t>
                      </a:r>
                    </a:p>
                  </a:txBody>
                  <a:tcPr marL="4763" marR="4763" marT="4763"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noFill/>
                  </a:tcPr>
                </a:tc>
                <a:extLst>
                  <a:ext uri="{0D108BD9-81ED-4DB2-BD59-A6C34878D82A}">
                    <a16:rowId xmlns:a16="http://schemas.microsoft.com/office/drawing/2014/main" val="2836456211"/>
                  </a:ext>
                </a:extLst>
              </a:tr>
              <a:tr h="216213">
                <a:tc>
                  <a:txBody>
                    <a:bodyPr/>
                    <a:lstStyle/>
                    <a:p>
                      <a:pPr algn="ctr" fontAlgn="ctr"/>
                      <a:r>
                        <a:rPr lang="en-US" sz="1200" b="0" i="0" u="none" strike="noStrike">
                          <a:solidFill>
                            <a:srgbClr val="000000"/>
                          </a:solidFill>
                          <a:effectLst/>
                          <a:latin typeface="Arial" panose="020B0604020202020204" pitchFamily="34" charset="0"/>
                        </a:rPr>
                        <a:t>AETNA</a:t>
                      </a:r>
                    </a:p>
                  </a:txBody>
                  <a:tcPr marL="4763" marR="4763" marT="4763"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solidFill>
                      <a:srgbClr val="DAF2D0"/>
                    </a:solidFill>
                  </a:tcPr>
                </a:tc>
                <a:tc>
                  <a:txBody>
                    <a:bodyPr/>
                    <a:lstStyle/>
                    <a:p>
                      <a:pPr algn="ctr" fontAlgn="ctr"/>
                      <a:r>
                        <a:rPr lang="en-US" sz="1200" b="0" i="0" u="none" strike="noStrike">
                          <a:solidFill>
                            <a:srgbClr val="000000"/>
                          </a:solidFill>
                          <a:effectLst/>
                          <a:latin typeface="Arial" panose="020B0604020202020204" pitchFamily="34" charset="0"/>
                        </a:rPr>
                        <a:t>1,866</a:t>
                      </a:r>
                    </a:p>
                  </a:txBody>
                  <a:tcPr marL="4763" marR="4763" marT="4763"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solidFill>
                      <a:srgbClr val="DAF2D0"/>
                    </a:solidFill>
                  </a:tcPr>
                </a:tc>
                <a:tc>
                  <a:txBody>
                    <a:bodyPr/>
                    <a:lstStyle/>
                    <a:p>
                      <a:pPr algn="ctr" fontAlgn="ctr"/>
                      <a:r>
                        <a:rPr lang="en-US" sz="1200" b="0" i="0" u="none" strike="noStrike">
                          <a:solidFill>
                            <a:srgbClr val="000000"/>
                          </a:solidFill>
                          <a:effectLst/>
                          <a:latin typeface="Arial" panose="020B0604020202020204" pitchFamily="34" charset="0"/>
                        </a:rPr>
                        <a:t>7,465</a:t>
                      </a:r>
                    </a:p>
                  </a:txBody>
                  <a:tcPr marL="4763" marR="4763" marT="4763"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solidFill>
                      <a:srgbClr val="DAF2D0"/>
                    </a:solidFill>
                  </a:tcPr>
                </a:tc>
                <a:tc>
                  <a:txBody>
                    <a:bodyPr/>
                    <a:lstStyle/>
                    <a:p>
                      <a:pPr algn="ctr" fontAlgn="ctr"/>
                      <a:r>
                        <a:rPr lang="en-US" sz="1200" b="0" i="0" u="none" strike="noStrike">
                          <a:solidFill>
                            <a:srgbClr val="000000"/>
                          </a:solidFill>
                          <a:effectLst/>
                          <a:latin typeface="Arial" panose="020B0604020202020204" pitchFamily="34" charset="0"/>
                        </a:rPr>
                        <a:t>8</a:t>
                      </a:r>
                    </a:p>
                  </a:txBody>
                  <a:tcPr marL="4763" marR="4763" marT="4763"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solidFill>
                      <a:srgbClr val="DAF2D0"/>
                    </a:solidFill>
                  </a:tcPr>
                </a:tc>
                <a:extLst>
                  <a:ext uri="{0D108BD9-81ED-4DB2-BD59-A6C34878D82A}">
                    <a16:rowId xmlns:a16="http://schemas.microsoft.com/office/drawing/2014/main" val="807949828"/>
                  </a:ext>
                </a:extLst>
              </a:tr>
              <a:tr h="216213">
                <a:tc>
                  <a:txBody>
                    <a:bodyPr/>
                    <a:lstStyle/>
                    <a:p>
                      <a:pPr algn="ctr" fontAlgn="ctr"/>
                      <a:r>
                        <a:rPr lang="en-US" sz="1200" b="0" i="0" u="none" strike="noStrike">
                          <a:solidFill>
                            <a:srgbClr val="000000"/>
                          </a:solidFill>
                          <a:effectLst/>
                          <a:latin typeface="Arial" panose="020B0604020202020204" pitchFamily="34" charset="0"/>
                        </a:rPr>
                        <a:t>NEW JERSEY MEDICARE</a:t>
                      </a:r>
                    </a:p>
                  </a:txBody>
                  <a:tcPr marL="4763" marR="4763" marT="4763"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Arial" panose="020B0604020202020204" pitchFamily="34" charset="0"/>
                        </a:rPr>
                        <a:t>3,166</a:t>
                      </a:r>
                    </a:p>
                  </a:txBody>
                  <a:tcPr marL="4763" marR="4763" marT="4763"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Arial" panose="020B0604020202020204" pitchFamily="34" charset="0"/>
                        </a:rPr>
                        <a:t>13,641</a:t>
                      </a:r>
                    </a:p>
                  </a:txBody>
                  <a:tcPr marL="4763" marR="4763" marT="4763"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Arial" panose="020B0604020202020204" pitchFamily="34" charset="0"/>
                        </a:rPr>
                        <a:t>8</a:t>
                      </a:r>
                    </a:p>
                  </a:txBody>
                  <a:tcPr marL="4763" marR="4763" marT="4763"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noFill/>
                  </a:tcPr>
                </a:tc>
                <a:extLst>
                  <a:ext uri="{0D108BD9-81ED-4DB2-BD59-A6C34878D82A}">
                    <a16:rowId xmlns:a16="http://schemas.microsoft.com/office/drawing/2014/main" val="3723071495"/>
                  </a:ext>
                </a:extLst>
              </a:tr>
              <a:tr h="297008">
                <a:tc>
                  <a:txBody>
                    <a:bodyPr/>
                    <a:lstStyle/>
                    <a:p>
                      <a:pPr algn="ctr" fontAlgn="ctr"/>
                      <a:r>
                        <a:rPr lang="en-US" sz="1200" b="0" i="0" u="none" strike="noStrike">
                          <a:solidFill>
                            <a:srgbClr val="000000"/>
                          </a:solidFill>
                          <a:effectLst/>
                          <a:latin typeface="Arial" panose="020B0604020202020204" pitchFamily="34" charset="0"/>
                        </a:rPr>
                        <a:t>PENNSYLVANIA INDEPENDENCE AMERIHEALTH NJ PPO</a:t>
                      </a:r>
                    </a:p>
                  </a:txBody>
                  <a:tcPr marL="4763" marR="4763" marT="4763"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solidFill>
                      <a:srgbClr val="DAF2D0"/>
                    </a:solidFill>
                  </a:tcPr>
                </a:tc>
                <a:tc>
                  <a:txBody>
                    <a:bodyPr/>
                    <a:lstStyle/>
                    <a:p>
                      <a:pPr algn="ctr" fontAlgn="ctr"/>
                      <a:r>
                        <a:rPr lang="en-US" sz="1200" b="0" i="0" u="none" strike="noStrike">
                          <a:solidFill>
                            <a:srgbClr val="000000"/>
                          </a:solidFill>
                          <a:effectLst/>
                          <a:latin typeface="Arial" panose="020B0604020202020204" pitchFamily="34" charset="0"/>
                        </a:rPr>
                        <a:t>63</a:t>
                      </a:r>
                    </a:p>
                  </a:txBody>
                  <a:tcPr marL="4763" marR="4763" marT="4763"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solidFill>
                      <a:srgbClr val="DAF2D0"/>
                    </a:solidFill>
                  </a:tcPr>
                </a:tc>
                <a:tc>
                  <a:txBody>
                    <a:bodyPr/>
                    <a:lstStyle/>
                    <a:p>
                      <a:pPr algn="ctr" fontAlgn="ctr"/>
                      <a:r>
                        <a:rPr lang="en-US" sz="1200" b="0" i="0" u="none" strike="noStrike">
                          <a:solidFill>
                            <a:srgbClr val="000000"/>
                          </a:solidFill>
                          <a:effectLst/>
                          <a:latin typeface="Arial" panose="020B0604020202020204" pitchFamily="34" charset="0"/>
                        </a:rPr>
                        <a:t>233</a:t>
                      </a:r>
                    </a:p>
                  </a:txBody>
                  <a:tcPr marL="4763" marR="4763" marT="4763"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solidFill>
                      <a:srgbClr val="DAF2D0"/>
                    </a:solidFill>
                  </a:tcPr>
                </a:tc>
                <a:tc>
                  <a:txBody>
                    <a:bodyPr/>
                    <a:lstStyle/>
                    <a:p>
                      <a:pPr algn="ctr" fontAlgn="ctr"/>
                      <a:r>
                        <a:rPr lang="en-US" sz="1200" b="0" i="0" u="none" strike="noStrike">
                          <a:solidFill>
                            <a:srgbClr val="000000"/>
                          </a:solidFill>
                          <a:effectLst/>
                          <a:latin typeface="Arial" panose="020B0604020202020204" pitchFamily="34" charset="0"/>
                        </a:rPr>
                        <a:t>6</a:t>
                      </a:r>
                    </a:p>
                  </a:txBody>
                  <a:tcPr marL="4763" marR="4763" marT="4763"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solidFill>
                      <a:srgbClr val="DAF2D0"/>
                    </a:solidFill>
                  </a:tcPr>
                </a:tc>
                <a:extLst>
                  <a:ext uri="{0D108BD9-81ED-4DB2-BD59-A6C34878D82A}">
                    <a16:rowId xmlns:a16="http://schemas.microsoft.com/office/drawing/2014/main" val="1360371782"/>
                  </a:ext>
                </a:extLst>
              </a:tr>
              <a:tr h="216213">
                <a:tc>
                  <a:txBody>
                    <a:bodyPr/>
                    <a:lstStyle/>
                    <a:p>
                      <a:pPr algn="ctr" fontAlgn="ctr"/>
                      <a:r>
                        <a:rPr lang="en-US" sz="1200" b="0" i="0" u="none" strike="noStrike">
                          <a:solidFill>
                            <a:srgbClr val="000000"/>
                          </a:solidFill>
                          <a:effectLst/>
                          <a:latin typeface="Arial" panose="020B0604020202020204" pitchFamily="34" charset="0"/>
                        </a:rPr>
                        <a:t>CIGNA</a:t>
                      </a:r>
                    </a:p>
                  </a:txBody>
                  <a:tcPr marL="4763" marR="4763" marT="4763"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Arial" panose="020B0604020202020204" pitchFamily="34" charset="0"/>
                        </a:rPr>
                        <a:t>325</a:t>
                      </a:r>
                    </a:p>
                  </a:txBody>
                  <a:tcPr marL="4763" marR="4763" marT="4763"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Arial" panose="020B0604020202020204" pitchFamily="34" charset="0"/>
                        </a:rPr>
                        <a:t>1,200</a:t>
                      </a:r>
                    </a:p>
                  </a:txBody>
                  <a:tcPr marL="4763" marR="4763" marT="4763"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Arial" panose="020B0604020202020204" pitchFamily="34" charset="0"/>
                        </a:rPr>
                        <a:t>6</a:t>
                      </a:r>
                    </a:p>
                  </a:txBody>
                  <a:tcPr marL="4763" marR="4763" marT="4763"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noFill/>
                  </a:tcPr>
                </a:tc>
                <a:extLst>
                  <a:ext uri="{0D108BD9-81ED-4DB2-BD59-A6C34878D82A}">
                    <a16:rowId xmlns:a16="http://schemas.microsoft.com/office/drawing/2014/main" val="2066799669"/>
                  </a:ext>
                </a:extLst>
              </a:tr>
              <a:tr h="216213">
                <a:tc>
                  <a:txBody>
                    <a:bodyPr/>
                    <a:lstStyle/>
                    <a:p>
                      <a:pPr algn="ctr" fontAlgn="ctr"/>
                      <a:r>
                        <a:rPr lang="en-US" sz="1200" b="0" i="0" u="none" strike="noStrike">
                          <a:solidFill>
                            <a:srgbClr val="000000"/>
                          </a:solidFill>
                          <a:effectLst/>
                          <a:latin typeface="Arial" panose="020B0604020202020204" pitchFamily="34" charset="0"/>
                        </a:rPr>
                        <a:t>United Healthcare Direct</a:t>
                      </a:r>
                    </a:p>
                  </a:txBody>
                  <a:tcPr marL="4763" marR="4763" marT="4763"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solidFill>
                      <a:srgbClr val="DAF2D0"/>
                    </a:solidFill>
                  </a:tcPr>
                </a:tc>
                <a:tc>
                  <a:txBody>
                    <a:bodyPr/>
                    <a:lstStyle/>
                    <a:p>
                      <a:pPr algn="ctr" fontAlgn="ctr"/>
                      <a:r>
                        <a:rPr lang="en-US" sz="1200" b="0" i="0" u="none" strike="noStrike">
                          <a:solidFill>
                            <a:srgbClr val="000000"/>
                          </a:solidFill>
                          <a:effectLst/>
                          <a:latin typeface="Arial" panose="020B0604020202020204" pitchFamily="34" charset="0"/>
                        </a:rPr>
                        <a:t>142</a:t>
                      </a:r>
                    </a:p>
                  </a:txBody>
                  <a:tcPr marL="4763" marR="4763" marT="4763"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solidFill>
                      <a:srgbClr val="DAF2D0"/>
                    </a:solidFill>
                  </a:tcPr>
                </a:tc>
                <a:tc>
                  <a:txBody>
                    <a:bodyPr/>
                    <a:lstStyle/>
                    <a:p>
                      <a:pPr algn="ctr" fontAlgn="ctr"/>
                      <a:r>
                        <a:rPr lang="en-US" sz="1200" b="0" i="0" u="none" strike="noStrike">
                          <a:solidFill>
                            <a:srgbClr val="000000"/>
                          </a:solidFill>
                          <a:effectLst/>
                          <a:latin typeface="Arial" panose="020B0604020202020204" pitchFamily="34" charset="0"/>
                        </a:rPr>
                        <a:t>447</a:t>
                      </a:r>
                    </a:p>
                  </a:txBody>
                  <a:tcPr marL="4763" marR="4763" marT="4763"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solidFill>
                      <a:srgbClr val="DAF2D0"/>
                    </a:solidFill>
                  </a:tcPr>
                </a:tc>
                <a:tc>
                  <a:txBody>
                    <a:bodyPr/>
                    <a:lstStyle/>
                    <a:p>
                      <a:pPr algn="ctr" fontAlgn="ctr"/>
                      <a:r>
                        <a:rPr lang="en-US" sz="1200" b="0" i="0" u="none" strike="noStrike">
                          <a:solidFill>
                            <a:srgbClr val="000000"/>
                          </a:solidFill>
                          <a:effectLst/>
                          <a:latin typeface="Arial" panose="020B0604020202020204" pitchFamily="34" charset="0"/>
                        </a:rPr>
                        <a:t>6</a:t>
                      </a:r>
                    </a:p>
                  </a:txBody>
                  <a:tcPr marL="4763" marR="4763" marT="4763"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solidFill>
                      <a:srgbClr val="DAF2D0"/>
                    </a:solidFill>
                  </a:tcPr>
                </a:tc>
                <a:extLst>
                  <a:ext uri="{0D108BD9-81ED-4DB2-BD59-A6C34878D82A}">
                    <a16:rowId xmlns:a16="http://schemas.microsoft.com/office/drawing/2014/main" val="4084351480"/>
                  </a:ext>
                </a:extLst>
              </a:tr>
              <a:tr h="216213">
                <a:tc>
                  <a:txBody>
                    <a:bodyPr/>
                    <a:lstStyle/>
                    <a:p>
                      <a:pPr algn="ctr" fontAlgn="ctr"/>
                      <a:r>
                        <a:rPr lang="en-US" sz="1200" b="0" i="0" u="none" strike="noStrike">
                          <a:solidFill>
                            <a:srgbClr val="000000"/>
                          </a:solidFill>
                          <a:effectLst/>
                          <a:latin typeface="Arial" panose="020B0604020202020204" pitchFamily="34" charset="0"/>
                        </a:rPr>
                        <a:t>Braven Health</a:t>
                      </a:r>
                    </a:p>
                  </a:txBody>
                  <a:tcPr marL="4763" marR="4763" marT="4763"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Arial" panose="020B0604020202020204" pitchFamily="34" charset="0"/>
                        </a:rPr>
                        <a:t>84</a:t>
                      </a:r>
                    </a:p>
                  </a:txBody>
                  <a:tcPr marL="4763" marR="4763" marT="4763"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Arial" panose="020B0604020202020204" pitchFamily="34" charset="0"/>
                        </a:rPr>
                        <a:t>219</a:t>
                      </a:r>
                    </a:p>
                  </a:txBody>
                  <a:tcPr marL="4763" marR="4763" marT="4763"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Arial" panose="020B0604020202020204" pitchFamily="34" charset="0"/>
                        </a:rPr>
                        <a:t>5</a:t>
                      </a:r>
                    </a:p>
                  </a:txBody>
                  <a:tcPr marL="4763" marR="4763" marT="4763"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noFill/>
                  </a:tcPr>
                </a:tc>
                <a:extLst>
                  <a:ext uri="{0D108BD9-81ED-4DB2-BD59-A6C34878D82A}">
                    <a16:rowId xmlns:a16="http://schemas.microsoft.com/office/drawing/2014/main" val="2538885875"/>
                  </a:ext>
                </a:extLst>
              </a:tr>
              <a:tr h="216213">
                <a:tc>
                  <a:txBody>
                    <a:bodyPr/>
                    <a:lstStyle/>
                    <a:p>
                      <a:pPr algn="ctr" fontAlgn="ctr"/>
                      <a:r>
                        <a:rPr lang="en-US" sz="1200" b="0" i="0" u="none" strike="noStrike">
                          <a:solidFill>
                            <a:srgbClr val="000000"/>
                          </a:solidFill>
                          <a:effectLst/>
                          <a:latin typeface="Arial" panose="020B0604020202020204" pitchFamily="34" charset="0"/>
                        </a:rPr>
                        <a:t>COMMUNITY PREFERRED HEALTH PLAN</a:t>
                      </a:r>
                    </a:p>
                  </a:txBody>
                  <a:tcPr marL="4763" marR="4763" marT="4763"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solidFill>
                      <a:srgbClr val="DAF2D0"/>
                    </a:solidFill>
                  </a:tcPr>
                </a:tc>
                <a:tc>
                  <a:txBody>
                    <a:bodyPr/>
                    <a:lstStyle/>
                    <a:p>
                      <a:pPr algn="ctr" fontAlgn="ctr"/>
                      <a:r>
                        <a:rPr lang="en-US" sz="1200" b="0" i="0" u="none" strike="noStrike">
                          <a:solidFill>
                            <a:srgbClr val="000000"/>
                          </a:solidFill>
                          <a:effectLst/>
                          <a:latin typeface="Arial" panose="020B0604020202020204" pitchFamily="34" charset="0"/>
                        </a:rPr>
                        <a:t>52</a:t>
                      </a:r>
                    </a:p>
                  </a:txBody>
                  <a:tcPr marL="4763" marR="4763" marT="4763"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solidFill>
                      <a:srgbClr val="DAF2D0"/>
                    </a:solidFill>
                  </a:tcPr>
                </a:tc>
                <a:tc>
                  <a:txBody>
                    <a:bodyPr/>
                    <a:lstStyle/>
                    <a:p>
                      <a:pPr algn="ctr" fontAlgn="ctr"/>
                      <a:r>
                        <a:rPr lang="en-US" sz="1200" b="0" i="0" u="none" strike="noStrike">
                          <a:solidFill>
                            <a:srgbClr val="000000"/>
                          </a:solidFill>
                          <a:effectLst/>
                          <a:latin typeface="Arial" panose="020B0604020202020204" pitchFamily="34" charset="0"/>
                        </a:rPr>
                        <a:t>211</a:t>
                      </a:r>
                    </a:p>
                  </a:txBody>
                  <a:tcPr marL="4763" marR="4763" marT="4763"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solidFill>
                      <a:srgbClr val="DAF2D0"/>
                    </a:solidFill>
                  </a:tcPr>
                </a:tc>
                <a:tc>
                  <a:txBody>
                    <a:bodyPr/>
                    <a:lstStyle/>
                    <a:p>
                      <a:pPr algn="ctr" fontAlgn="ctr"/>
                      <a:r>
                        <a:rPr lang="en-US" sz="1200" b="0" i="0" u="none" strike="noStrike">
                          <a:solidFill>
                            <a:srgbClr val="000000"/>
                          </a:solidFill>
                          <a:effectLst/>
                          <a:latin typeface="Arial" panose="020B0604020202020204" pitchFamily="34" charset="0"/>
                        </a:rPr>
                        <a:t>4</a:t>
                      </a:r>
                    </a:p>
                  </a:txBody>
                  <a:tcPr marL="4763" marR="4763" marT="4763"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solidFill>
                      <a:srgbClr val="DAF2D0"/>
                    </a:solidFill>
                  </a:tcPr>
                </a:tc>
                <a:extLst>
                  <a:ext uri="{0D108BD9-81ED-4DB2-BD59-A6C34878D82A}">
                    <a16:rowId xmlns:a16="http://schemas.microsoft.com/office/drawing/2014/main" val="3971430070"/>
                  </a:ext>
                </a:extLst>
              </a:tr>
              <a:tr h="297008">
                <a:tc>
                  <a:txBody>
                    <a:bodyPr/>
                    <a:lstStyle/>
                    <a:p>
                      <a:pPr algn="ctr" fontAlgn="ctr"/>
                      <a:r>
                        <a:rPr lang="en-US" sz="1200" b="0" i="0" u="none" strike="noStrike">
                          <a:solidFill>
                            <a:srgbClr val="000000"/>
                          </a:solidFill>
                          <a:effectLst/>
                          <a:latin typeface="Arial" panose="020B0604020202020204" pitchFamily="34" charset="0"/>
                        </a:rPr>
                        <a:t>UnitedHealthcare Community Plan - New Jersey FamilyCare</a:t>
                      </a:r>
                    </a:p>
                  </a:txBody>
                  <a:tcPr marL="4763" marR="4763" marT="4763"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Arial" panose="020B0604020202020204" pitchFamily="34" charset="0"/>
                        </a:rPr>
                        <a:t>36</a:t>
                      </a:r>
                    </a:p>
                  </a:txBody>
                  <a:tcPr marL="4763" marR="4763" marT="4763"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Arial" panose="020B0604020202020204" pitchFamily="34" charset="0"/>
                        </a:rPr>
                        <a:t>115</a:t>
                      </a:r>
                    </a:p>
                  </a:txBody>
                  <a:tcPr marL="4763" marR="4763" marT="4763"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Arial" panose="020B0604020202020204" pitchFamily="34" charset="0"/>
                        </a:rPr>
                        <a:t>4</a:t>
                      </a:r>
                    </a:p>
                  </a:txBody>
                  <a:tcPr marL="4763" marR="4763" marT="4763"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noFill/>
                  </a:tcPr>
                </a:tc>
                <a:extLst>
                  <a:ext uri="{0D108BD9-81ED-4DB2-BD59-A6C34878D82A}">
                    <a16:rowId xmlns:a16="http://schemas.microsoft.com/office/drawing/2014/main" val="1550140608"/>
                  </a:ext>
                </a:extLst>
              </a:tr>
              <a:tr h="216213">
                <a:tc>
                  <a:txBody>
                    <a:bodyPr/>
                    <a:lstStyle/>
                    <a:p>
                      <a:pPr algn="ctr" fontAlgn="ctr"/>
                      <a:r>
                        <a:rPr lang="en-US" sz="1200" b="0" i="0" u="none" strike="noStrike">
                          <a:solidFill>
                            <a:srgbClr val="000000"/>
                          </a:solidFill>
                          <a:effectLst/>
                          <a:latin typeface="Arial" panose="020B0604020202020204" pitchFamily="34" charset="0"/>
                        </a:rPr>
                        <a:t>Medicare New Jersey Part B</a:t>
                      </a:r>
                    </a:p>
                  </a:txBody>
                  <a:tcPr marL="4763" marR="4763" marT="4763"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solidFill>
                      <a:srgbClr val="DAF2D0"/>
                    </a:solidFill>
                  </a:tcPr>
                </a:tc>
                <a:tc>
                  <a:txBody>
                    <a:bodyPr/>
                    <a:lstStyle/>
                    <a:p>
                      <a:pPr algn="ctr" fontAlgn="ctr"/>
                      <a:r>
                        <a:rPr lang="en-US" sz="1200" b="0" i="0" u="none" strike="noStrike">
                          <a:solidFill>
                            <a:srgbClr val="000000"/>
                          </a:solidFill>
                          <a:effectLst/>
                          <a:latin typeface="Arial" panose="020B0604020202020204" pitchFamily="34" charset="0"/>
                        </a:rPr>
                        <a:t>531</a:t>
                      </a:r>
                    </a:p>
                  </a:txBody>
                  <a:tcPr marL="4763" marR="4763" marT="4763"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solidFill>
                      <a:srgbClr val="DAF2D0"/>
                    </a:solidFill>
                  </a:tcPr>
                </a:tc>
                <a:tc>
                  <a:txBody>
                    <a:bodyPr/>
                    <a:lstStyle/>
                    <a:p>
                      <a:pPr algn="ctr" fontAlgn="ctr"/>
                      <a:r>
                        <a:rPr lang="en-US" sz="1200" b="0" i="0" u="none" strike="noStrike">
                          <a:solidFill>
                            <a:srgbClr val="000000"/>
                          </a:solidFill>
                          <a:effectLst/>
                          <a:latin typeface="Arial" panose="020B0604020202020204" pitchFamily="34" charset="0"/>
                        </a:rPr>
                        <a:t>1,579</a:t>
                      </a:r>
                    </a:p>
                  </a:txBody>
                  <a:tcPr marL="4763" marR="4763" marT="4763"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solidFill>
                      <a:srgbClr val="DAF2D0"/>
                    </a:solidFill>
                  </a:tcPr>
                </a:tc>
                <a:tc>
                  <a:txBody>
                    <a:bodyPr/>
                    <a:lstStyle/>
                    <a:p>
                      <a:pPr algn="ctr" fontAlgn="ctr"/>
                      <a:r>
                        <a:rPr lang="en-US" sz="1200" b="0" i="0" u="none" strike="noStrike">
                          <a:solidFill>
                            <a:srgbClr val="000000"/>
                          </a:solidFill>
                          <a:effectLst/>
                          <a:latin typeface="Arial" panose="020B0604020202020204" pitchFamily="34" charset="0"/>
                        </a:rPr>
                        <a:t>3</a:t>
                      </a:r>
                    </a:p>
                  </a:txBody>
                  <a:tcPr marL="4763" marR="4763" marT="4763"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solidFill>
                      <a:srgbClr val="DAF2D0"/>
                    </a:solidFill>
                  </a:tcPr>
                </a:tc>
                <a:extLst>
                  <a:ext uri="{0D108BD9-81ED-4DB2-BD59-A6C34878D82A}">
                    <a16:rowId xmlns:a16="http://schemas.microsoft.com/office/drawing/2014/main" val="1438078161"/>
                  </a:ext>
                </a:extLst>
              </a:tr>
              <a:tr h="216213">
                <a:tc>
                  <a:txBody>
                    <a:bodyPr/>
                    <a:lstStyle/>
                    <a:p>
                      <a:pPr algn="ctr" fontAlgn="ctr"/>
                      <a:r>
                        <a:rPr lang="en-US" sz="1200" b="0" i="0" u="none" strike="noStrike">
                          <a:solidFill>
                            <a:srgbClr val="000000"/>
                          </a:solidFill>
                          <a:effectLst/>
                          <a:latin typeface="Arial" panose="020B0604020202020204" pitchFamily="34" charset="0"/>
                        </a:rPr>
                        <a:t>Horizon BCBS New Jersey</a:t>
                      </a:r>
                    </a:p>
                  </a:txBody>
                  <a:tcPr marL="4763" marR="4763" marT="4763"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Arial" panose="020B0604020202020204" pitchFamily="34" charset="0"/>
                        </a:rPr>
                        <a:t>151</a:t>
                      </a:r>
                    </a:p>
                  </a:txBody>
                  <a:tcPr marL="4763" marR="4763" marT="4763"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Arial" panose="020B0604020202020204" pitchFamily="34" charset="0"/>
                        </a:rPr>
                        <a:t>385</a:t>
                      </a:r>
                    </a:p>
                  </a:txBody>
                  <a:tcPr marL="4763" marR="4763" marT="4763"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noFill/>
                  </a:tcPr>
                </a:tc>
                <a:tc>
                  <a:txBody>
                    <a:bodyPr/>
                    <a:lstStyle/>
                    <a:p>
                      <a:pPr algn="ctr" fontAlgn="ctr"/>
                      <a:r>
                        <a:rPr lang="en-US" sz="1200" b="0" i="0" u="none" strike="noStrike" dirty="0">
                          <a:solidFill>
                            <a:srgbClr val="000000"/>
                          </a:solidFill>
                          <a:effectLst/>
                          <a:latin typeface="Arial" panose="020B0604020202020204" pitchFamily="34" charset="0"/>
                        </a:rPr>
                        <a:t>3</a:t>
                      </a:r>
                    </a:p>
                  </a:txBody>
                  <a:tcPr marL="4763" marR="4763" marT="4763"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noFill/>
                  </a:tcPr>
                </a:tc>
                <a:extLst>
                  <a:ext uri="{0D108BD9-81ED-4DB2-BD59-A6C34878D82A}">
                    <a16:rowId xmlns:a16="http://schemas.microsoft.com/office/drawing/2014/main" val="1168778209"/>
                  </a:ext>
                </a:extLst>
              </a:tr>
            </a:tbl>
          </a:graphicData>
        </a:graphic>
      </p:graphicFrame>
    </p:spTree>
    <p:extLst>
      <p:ext uri="{BB962C8B-B14F-4D97-AF65-F5344CB8AC3E}">
        <p14:creationId xmlns:p14="http://schemas.microsoft.com/office/powerpoint/2010/main" val="11404596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845A0EE-C4C8-4AE1-B3C6-1261368AC0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6854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21629" y="640080"/>
            <a:ext cx="4225290" cy="5578816"/>
          </a:xfrm>
        </p:spPr>
        <p:txBody>
          <a:bodyPr>
            <a:normAutofit/>
          </a:bodyPr>
          <a:lstStyle/>
          <a:p>
            <a:pPr algn="ctr"/>
            <a:r>
              <a:rPr lang="en-US" dirty="0">
                <a:solidFill>
                  <a:srgbClr val="FFFFFF"/>
                </a:solidFill>
              </a:rPr>
              <a:t>Top Payers US: Days To Pay-Injectable Drugs Oct ’24-Feb ‘25</a:t>
            </a:r>
            <a:br>
              <a:rPr lang="en-US" dirty="0">
                <a:solidFill>
                  <a:srgbClr val="FFFFFF"/>
                </a:solidFill>
              </a:rPr>
            </a:br>
            <a:r>
              <a:rPr lang="en-US" dirty="0">
                <a:solidFill>
                  <a:srgbClr val="FFFFFF"/>
                </a:solidFill>
              </a:rPr>
              <a:t>(No Outliers; &gt; 2000 claims) </a:t>
            </a:r>
          </a:p>
        </p:txBody>
      </p:sp>
      <p:graphicFrame>
        <p:nvGraphicFramePr>
          <p:cNvPr id="4" name="Table 3">
            <a:extLst>
              <a:ext uri="{FF2B5EF4-FFF2-40B4-BE49-F238E27FC236}">
                <a16:creationId xmlns:a16="http://schemas.microsoft.com/office/drawing/2014/main" id="{31FA25EC-0268-2B7C-6291-73F3E2E4EC54}"/>
              </a:ext>
            </a:extLst>
          </p:cNvPr>
          <p:cNvGraphicFramePr>
            <a:graphicFrameLocks noGrp="1"/>
          </p:cNvGraphicFramePr>
          <p:nvPr>
            <p:extLst>
              <p:ext uri="{D42A27DB-BD31-4B8C-83A1-F6EECF244321}">
                <p14:modId xmlns:p14="http://schemas.microsoft.com/office/powerpoint/2010/main" val="3269949434"/>
              </p:ext>
            </p:extLst>
          </p:nvPr>
        </p:nvGraphicFramePr>
        <p:xfrm>
          <a:off x="6090177" y="328707"/>
          <a:ext cx="5334000" cy="6090017"/>
        </p:xfrm>
        <a:graphic>
          <a:graphicData uri="http://schemas.openxmlformats.org/drawingml/2006/table">
            <a:tbl>
              <a:tblPr/>
              <a:tblGrid>
                <a:gridCol w="3683000">
                  <a:extLst>
                    <a:ext uri="{9D8B030D-6E8A-4147-A177-3AD203B41FA5}">
                      <a16:colId xmlns:a16="http://schemas.microsoft.com/office/drawing/2014/main" val="3144291299"/>
                    </a:ext>
                  </a:extLst>
                </a:gridCol>
                <a:gridCol w="901700">
                  <a:extLst>
                    <a:ext uri="{9D8B030D-6E8A-4147-A177-3AD203B41FA5}">
                      <a16:colId xmlns:a16="http://schemas.microsoft.com/office/drawing/2014/main" val="1215893335"/>
                    </a:ext>
                  </a:extLst>
                </a:gridCol>
                <a:gridCol w="749300">
                  <a:extLst>
                    <a:ext uri="{9D8B030D-6E8A-4147-A177-3AD203B41FA5}">
                      <a16:colId xmlns:a16="http://schemas.microsoft.com/office/drawing/2014/main" val="1918035203"/>
                    </a:ext>
                  </a:extLst>
                </a:gridCol>
              </a:tblGrid>
              <a:tr h="524003">
                <a:tc>
                  <a:txBody>
                    <a:bodyPr/>
                    <a:lstStyle/>
                    <a:p>
                      <a:pPr algn="ctr" fontAlgn="ctr"/>
                      <a:r>
                        <a:rPr lang="en-US" sz="1200" b="1" i="0" u="none" strike="noStrike">
                          <a:solidFill>
                            <a:srgbClr val="000000"/>
                          </a:solidFill>
                          <a:effectLst/>
                          <a:latin typeface="Arial" panose="020B0604020202020204" pitchFamily="34" charset="0"/>
                        </a:rPr>
                        <a:t>Name</a:t>
                      </a:r>
                    </a:p>
                  </a:txBody>
                  <a:tcPr marL="4763" marR="4763" marT="4763"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solidFill>
                      <a:schemeClr val="accent1">
                        <a:lumMod val="20000"/>
                        <a:lumOff val="80000"/>
                      </a:schemeClr>
                    </a:solidFill>
                  </a:tcPr>
                </a:tc>
                <a:tc>
                  <a:txBody>
                    <a:bodyPr/>
                    <a:lstStyle/>
                    <a:p>
                      <a:pPr algn="ctr" fontAlgn="ctr"/>
                      <a:r>
                        <a:rPr lang="en-US" sz="1200" b="1" i="0" u="none" strike="noStrike">
                          <a:solidFill>
                            <a:srgbClr val="000000"/>
                          </a:solidFill>
                          <a:effectLst/>
                          <a:latin typeface="Arial" panose="020B0604020202020204" pitchFamily="34" charset="0"/>
                        </a:rPr>
                        <a:t>Distinct Claims</a:t>
                      </a:r>
                    </a:p>
                  </a:txBody>
                  <a:tcPr marL="4763" marR="4763" marT="4763"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solidFill>
                      <a:schemeClr val="accent1">
                        <a:lumMod val="20000"/>
                        <a:lumOff val="80000"/>
                      </a:schemeClr>
                    </a:solidFill>
                  </a:tcPr>
                </a:tc>
                <a:tc>
                  <a:txBody>
                    <a:bodyPr/>
                    <a:lstStyle/>
                    <a:p>
                      <a:pPr algn="ctr" fontAlgn="ctr"/>
                      <a:r>
                        <a:rPr lang="en-US" sz="1200" b="1" i="0" u="none" strike="noStrike">
                          <a:solidFill>
                            <a:srgbClr val="000000"/>
                          </a:solidFill>
                          <a:effectLst/>
                          <a:latin typeface="Arial" panose="020B0604020202020204" pitchFamily="34" charset="0"/>
                        </a:rPr>
                        <a:t>Days to Pay</a:t>
                      </a:r>
                    </a:p>
                  </a:txBody>
                  <a:tcPr marL="4763" marR="4763" marT="4763"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158530353"/>
                  </a:ext>
                </a:extLst>
              </a:tr>
              <a:tr h="265369">
                <a:tc>
                  <a:txBody>
                    <a:bodyPr/>
                    <a:lstStyle/>
                    <a:p>
                      <a:pPr algn="ctr" fontAlgn="ctr"/>
                      <a:r>
                        <a:rPr lang="en-US" sz="1200" b="0" i="0" u="none" strike="noStrike">
                          <a:solidFill>
                            <a:srgbClr val="000000"/>
                          </a:solidFill>
                          <a:effectLst/>
                          <a:latin typeface="Arial" panose="020B0604020202020204" pitchFamily="34" charset="0"/>
                        </a:rPr>
                        <a:t>MEDSOLUTIONS, INC.</a:t>
                      </a:r>
                    </a:p>
                  </a:txBody>
                  <a:tcPr marL="4763" marR="4763" marT="4763"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solidFill>
                      <a:schemeClr val="accent1">
                        <a:lumMod val="20000"/>
                        <a:lumOff val="80000"/>
                      </a:schemeClr>
                    </a:solidFill>
                  </a:tcPr>
                </a:tc>
                <a:tc>
                  <a:txBody>
                    <a:bodyPr/>
                    <a:lstStyle/>
                    <a:p>
                      <a:pPr algn="ctr" fontAlgn="ctr"/>
                      <a:r>
                        <a:rPr lang="en-US" sz="1200" b="0" i="0" u="none" strike="noStrike">
                          <a:solidFill>
                            <a:srgbClr val="000000"/>
                          </a:solidFill>
                          <a:effectLst/>
                          <a:latin typeface="Arial" panose="020B0604020202020204" pitchFamily="34" charset="0"/>
                        </a:rPr>
                        <a:t>3,427</a:t>
                      </a:r>
                    </a:p>
                  </a:txBody>
                  <a:tcPr marL="4763" marR="4763" marT="4763"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solidFill>
                      <a:schemeClr val="accent1">
                        <a:lumMod val="20000"/>
                        <a:lumOff val="80000"/>
                      </a:schemeClr>
                    </a:solidFill>
                  </a:tcPr>
                </a:tc>
                <a:tc>
                  <a:txBody>
                    <a:bodyPr/>
                    <a:lstStyle/>
                    <a:p>
                      <a:pPr algn="ctr" fontAlgn="ctr"/>
                      <a:r>
                        <a:rPr lang="en-US" sz="1200" b="0" i="0" u="none" strike="noStrike">
                          <a:solidFill>
                            <a:srgbClr val="000000"/>
                          </a:solidFill>
                          <a:effectLst/>
                          <a:latin typeface="Arial" panose="020B0604020202020204" pitchFamily="34" charset="0"/>
                        </a:rPr>
                        <a:t>45</a:t>
                      </a:r>
                    </a:p>
                  </a:txBody>
                  <a:tcPr marL="4763" marR="4763" marT="4763"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793985231"/>
                  </a:ext>
                </a:extLst>
              </a:tr>
              <a:tr h="265369">
                <a:tc>
                  <a:txBody>
                    <a:bodyPr/>
                    <a:lstStyle/>
                    <a:p>
                      <a:pPr algn="ctr" fontAlgn="ctr"/>
                      <a:r>
                        <a:rPr lang="en-US" sz="1200" b="0" i="0" u="none" strike="noStrike">
                          <a:solidFill>
                            <a:srgbClr val="000000"/>
                          </a:solidFill>
                          <a:effectLst/>
                          <a:latin typeface="Arial" panose="020B0604020202020204" pitchFamily="34" charset="0"/>
                        </a:rPr>
                        <a:t>HEATLHCARE LA, IPA</a:t>
                      </a:r>
                    </a:p>
                  </a:txBody>
                  <a:tcPr marL="4763" marR="4763" marT="4763"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solidFill>
                      <a:schemeClr val="accent1">
                        <a:lumMod val="20000"/>
                        <a:lumOff val="80000"/>
                      </a:schemeClr>
                    </a:solidFill>
                  </a:tcPr>
                </a:tc>
                <a:tc>
                  <a:txBody>
                    <a:bodyPr/>
                    <a:lstStyle/>
                    <a:p>
                      <a:pPr algn="ctr" fontAlgn="ctr"/>
                      <a:r>
                        <a:rPr lang="en-US" sz="1200" b="0" i="0" u="none" strike="noStrike">
                          <a:solidFill>
                            <a:srgbClr val="000000"/>
                          </a:solidFill>
                          <a:effectLst/>
                          <a:latin typeface="Arial" panose="020B0604020202020204" pitchFamily="34" charset="0"/>
                        </a:rPr>
                        <a:t>4,636</a:t>
                      </a:r>
                    </a:p>
                  </a:txBody>
                  <a:tcPr marL="4763" marR="4763" marT="4763"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solidFill>
                      <a:schemeClr val="accent1">
                        <a:lumMod val="20000"/>
                        <a:lumOff val="80000"/>
                      </a:schemeClr>
                    </a:solidFill>
                  </a:tcPr>
                </a:tc>
                <a:tc>
                  <a:txBody>
                    <a:bodyPr/>
                    <a:lstStyle/>
                    <a:p>
                      <a:pPr algn="ctr" fontAlgn="ctr"/>
                      <a:r>
                        <a:rPr lang="en-US" sz="1200" b="0" i="0" u="none" strike="noStrike">
                          <a:solidFill>
                            <a:srgbClr val="000000"/>
                          </a:solidFill>
                          <a:effectLst/>
                          <a:latin typeface="Arial" panose="020B0604020202020204" pitchFamily="34" charset="0"/>
                        </a:rPr>
                        <a:t>34</a:t>
                      </a:r>
                    </a:p>
                  </a:txBody>
                  <a:tcPr marL="4763" marR="4763" marT="4763"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915627605"/>
                  </a:ext>
                </a:extLst>
              </a:tr>
              <a:tr h="265369">
                <a:tc>
                  <a:txBody>
                    <a:bodyPr/>
                    <a:lstStyle/>
                    <a:p>
                      <a:pPr algn="ctr" fontAlgn="ctr"/>
                      <a:r>
                        <a:rPr lang="en-US" sz="1200" b="0" i="0" u="none" strike="noStrike">
                          <a:solidFill>
                            <a:srgbClr val="000000"/>
                          </a:solidFill>
                          <a:effectLst/>
                          <a:latin typeface="Arial" panose="020B0604020202020204" pitchFamily="34" charset="0"/>
                        </a:rPr>
                        <a:t>OPTIMUM HEALTHCARE</a:t>
                      </a:r>
                    </a:p>
                  </a:txBody>
                  <a:tcPr marL="4763" marR="4763" marT="4763"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solidFill>
                      <a:schemeClr val="accent1">
                        <a:lumMod val="20000"/>
                        <a:lumOff val="80000"/>
                      </a:schemeClr>
                    </a:solidFill>
                  </a:tcPr>
                </a:tc>
                <a:tc>
                  <a:txBody>
                    <a:bodyPr/>
                    <a:lstStyle/>
                    <a:p>
                      <a:pPr algn="ctr" fontAlgn="ctr"/>
                      <a:r>
                        <a:rPr lang="en-US" sz="1200" b="0" i="0" u="none" strike="noStrike">
                          <a:solidFill>
                            <a:srgbClr val="000000"/>
                          </a:solidFill>
                          <a:effectLst/>
                          <a:latin typeface="Arial" panose="020B0604020202020204" pitchFamily="34" charset="0"/>
                        </a:rPr>
                        <a:t>2,731</a:t>
                      </a:r>
                    </a:p>
                  </a:txBody>
                  <a:tcPr marL="4763" marR="4763" marT="4763"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solidFill>
                      <a:schemeClr val="accent1">
                        <a:lumMod val="20000"/>
                        <a:lumOff val="80000"/>
                      </a:schemeClr>
                    </a:solidFill>
                  </a:tcPr>
                </a:tc>
                <a:tc>
                  <a:txBody>
                    <a:bodyPr/>
                    <a:lstStyle/>
                    <a:p>
                      <a:pPr algn="ctr" fontAlgn="ctr"/>
                      <a:r>
                        <a:rPr lang="en-US" sz="1200" b="0" i="0" u="none" strike="noStrike">
                          <a:solidFill>
                            <a:srgbClr val="000000"/>
                          </a:solidFill>
                          <a:effectLst/>
                          <a:latin typeface="Arial" panose="020B0604020202020204" pitchFamily="34" charset="0"/>
                        </a:rPr>
                        <a:t>32</a:t>
                      </a:r>
                    </a:p>
                  </a:txBody>
                  <a:tcPr marL="4763" marR="4763" marT="4763"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361413470"/>
                  </a:ext>
                </a:extLst>
              </a:tr>
              <a:tr h="265369">
                <a:tc>
                  <a:txBody>
                    <a:bodyPr/>
                    <a:lstStyle/>
                    <a:p>
                      <a:pPr algn="ctr" fontAlgn="ctr"/>
                      <a:r>
                        <a:rPr lang="en-US" sz="1200" b="0" i="0" u="none" strike="noStrike">
                          <a:solidFill>
                            <a:srgbClr val="000000"/>
                          </a:solidFill>
                          <a:effectLst/>
                          <a:latin typeface="Arial" panose="020B0604020202020204" pitchFamily="34" charset="0"/>
                        </a:rPr>
                        <a:t>United Healthcare Direct</a:t>
                      </a:r>
                    </a:p>
                  </a:txBody>
                  <a:tcPr marL="4763" marR="4763" marT="4763"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solidFill>
                      <a:schemeClr val="accent1">
                        <a:lumMod val="20000"/>
                        <a:lumOff val="80000"/>
                      </a:schemeClr>
                    </a:solidFill>
                  </a:tcPr>
                </a:tc>
                <a:tc>
                  <a:txBody>
                    <a:bodyPr/>
                    <a:lstStyle/>
                    <a:p>
                      <a:pPr algn="ctr" fontAlgn="ctr"/>
                      <a:r>
                        <a:rPr lang="en-US" sz="1200" b="0" i="0" u="none" strike="noStrike">
                          <a:solidFill>
                            <a:srgbClr val="000000"/>
                          </a:solidFill>
                          <a:effectLst/>
                          <a:latin typeface="Arial" panose="020B0604020202020204" pitchFamily="34" charset="0"/>
                        </a:rPr>
                        <a:t>12,453</a:t>
                      </a:r>
                    </a:p>
                  </a:txBody>
                  <a:tcPr marL="4763" marR="4763" marT="4763"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solidFill>
                      <a:schemeClr val="accent1">
                        <a:lumMod val="20000"/>
                        <a:lumOff val="80000"/>
                      </a:schemeClr>
                    </a:solidFill>
                  </a:tcPr>
                </a:tc>
                <a:tc>
                  <a:txBody>
                    <a:bodyPr/>
                    <a:lstStyle/>
                    <a:p>
                      <a:pPr algn="ctr" fontAlgn="ctr"/>
                      <a:r>
                        <a:rPr lang="en-US" sz="1200" b="0" i="0" u="none" strike="noStrike">
                          <a:solidFill>
                            <a:srgbClr val="000000"/>
                          </a:solidFill>
                          <a:effectLst/>
                          <a:latin typeface="Arial" panose="020B0604020202020204" pitchFamily="34" charset="0"/>
                        </a:rPr>
                        <a:t>32</a:t>
                      </a:r>
                    </a:p>
                  </a:txBody>
                  <a:tcPr marL="4763" marR="4763" marT="4763"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721529657"/>
                  </a:ext>
                </a:extLst>
              </a:tr>
              <a:tr h="265369">
                <a:tc>
                  <a:txBody>
                    <a:bodyPr/>
                    <a:lstStyle/>
                    <a:p>
                      <a:pPr algn="ctr" fontAlgn="ctr"/>
                      <a:r>
                        <a:rPr lang="en-US" sz="1200" b="0" i="0" u="none" strike="noStrike">
                          <a:solidFill>
                            <a:srgbClr val="000000"/>
                          </a:solidFill>
                          <a:effectLst/>
                          <a:latin typeface="Arial" panose="020B0604020202020204" pitchFamily="34" charset="0"/>
                        </a:rPr>
                        <a:t>FREEDOM HEALTH</a:t>
                      </a:r>
                    </a:p>
                  </a:txBody>
                  <a:tcPr marL="4763" marR="4763" marT="4763"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solidFill>
                      <a:schemeClr val="accent1">
                        <a:lumMod val="20000"/>
                        <a:lumOff val="80000"/>
                      </a:schemeClr>
                    </a:solidFill>
                  </a:tcPr>
                </a:tc>
                <a:tc>
                  <a:txBody>
                    <a:bodyPr/>
                    <a:lstStyle/>
                    <a:p>
                      <a:pPr algn="ctr" fontAlgn="ctr"/>
                      <a:r>
                        <a:rPr lang="en-US" sz="1200" b="0" i="0" u="none" strike="noStrike">
                          <a:solidFill>
                            <a:srgbClr val="000000"/>
                          </a:solidFill>
                          <a:effectLst/>
                          <a:latin typeface="Arial" panose="020B0604020202020204" pitchFamily="34" charset="0"/>
                        </a:rPr>
                        <a:t>2,599</a:t>
                      </a:r>
                    </a:p>
                  </a:txBody>
                  <a:tcPr marL="4763" marR="4763" marT="4763"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solidFill>
                      <a:schemeClr val="accent1">
                        <a:lumMod val="20000"/>
                        <a:lumOff val="80000"/>
                      </a:schemeClr>
                    </a:solidFill>
                  </a:tcPr>
                </a:tc>
                <a:tc>
                  <a:txBody>
                    <a:bodyPr/>
                    <a:lstStyle/>
                    <a:p>
                      <a:pPr algn="ctr" fontAlgn="ctr"/>
                      <a:r>
                        <a:rPr lang="en-US" sz="1200" b="0" i="0" u="none" strike="noStrike">
                          <a:solidFill>
                            <a:srgbClr val="000000"/>
                          </a:solidFill>
                          <a:effectLst/>
                          <a:latin typeface="Arial" panose="020B0604020202020204" pitchFamily="34" charset="0"/>
                        </a:rPr>
                        <a:t>32</a:t>
                      </a:r>
                    </a:p>
                  </a:txBody>
                  <a:tcPr marL="4763" marR="4763" marT="4763"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504991743"/>
                  </a:ext>
                </a:extLst>
              </a:tr>
              <a:tr h="265369">
                <a:tc>
                  <a:txBody>
                    <a:bodyPr/>
                    <a:lstStyle/>
                    <a:p>
                      <a:pPr algn="ctr" fontAlgn="ctr"/>
                      <a:r>
                        <a:rPr lang="en-US" sz="1200" b="0" i="0" u="none" strike="noStrike">
                          <a:solidFill>
                            <a:srgbClr val="000000"/>
                          </a:solidFill>
                          <a:effectLst/>
                          <a:latin typeface="Arial" panose="020B0604020202020204" pitchFamily="34" charset="0"/>
                        </a:rPr>
                        <a:t>WELLMED</a:t>
                      </a:r>
                    </a:p>
                  </a:txBody>
                  <a:tcPr marL="4763" marR="4763" marT="4763"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solidFill>
                      <a:schemeClr val="accent1">
                        <a:lumMod val="20000"/>
                        <a:lumOff val="80000"/>
                      </a:schemeClr>
                    </a:solidFill>
                  </a:tcPr>
                </a:tc>
                <a:tc>
                  <a:txBody>
                    <a:bodyPr/>
                    <a:lstStyle/>
                    <a:p>
                      <a:pPr algn="ctr" fontAlgn="ctr"/>
                      <a:r>
                        <a:rPr lang="en-US" sz="1200" b="0" i="0" u="none" strike="noStrike">
                          <a:solidFill>
                            <a:srgbClr val="000000"/>
                          </a:solidFill>
                          <a:effectLst/>
                          <a:latin typeface="Arial" panose="020B0604020202020204" pitchFamily="34" charset="0"/>
                        </a:rPr>
                        <a:t>12,411</a:t>
                      </a:r>
                    </a:p>
                  </a:txBody>
                  <a:tcPr marL="4763" marR="4763" marT="4763"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solidFill>
                      <a:schemeClr val="accent1">
                        <a:lumMod val="20000"/>
                        <a:lumOff val="80000"/>
                      </a:schemeClr>
                    </a:solidFill>
                  </a:tcPr>
                </a:tc>
                <a:tc>
                  <a:txBody>
                    <a:bodyPr/>
                    <a:lstStyle/>
                    <a:p>
                      <a:pPr algn="ctr" fontAlgn="ctr"/>
                      <a:r>
                        <a:rPr lang="en-US" sz="1200" b="0" i="0" u="none" strike="noStrike">
                          <a:solidFill>
                            <a:srgbClr val="000000"/>
                          </a:solidFill>
                          <a:effectLst/>
                          <a:latin typeface="Arial" panose="020B0604020202020204" pitchFamily="34" charset="0"/>
                        </a:rPr>
                        <a:t>31</a:t>
                      </a:r>
                    </a:p>
                  </a:txBody>
                  <a:tcPr marL="4763" marR="4763" marT="4763"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4150034687"/>
                  </a:ext>
                </a:extLst>
              </a:tr>
              <a:tr h="265369">
                <a:tc>
                  <a:txBody>
                    <a:bodyPr/>
                    <a:lstStyle/>
                    <a:p>
                      <a:pPr algn="ctr" fontAlgn="ctr"/>
                      <a:r>
                        <a:rPr lang="en-US" sz="1200" b="0" i="0" u="none" strike="noStrike">
                          <a:solidFill>
                            <a:srgbClr val="000000"/>
                          </a:solidFill>
                          <a:effectLst/>
                          <a:latin typeface="Arial" panose="020B0604020202020204" pitchFamily="34" charset="0"/>
                        </a:rPr>
                        <a:t>FLORIDA MEDICARE</a:t>
                      </a:r>
                    </a:p>
                  </a:txBody>
                  <a:tcPr marL="4763" marR="4763" marT="4763"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solidFill>
                      <a:schemeClr val="accent1">
                        <a:lumMod val="20000"/>
                        <a:lumOff val="80000"/>
                      </a:schemeClr>
                    </a:solidFill>
                  </a:tcPr>
                </a:tc>
                <a:tc>
                  <a:txBody>
                    <a:bodyPr/>
                    <a:lstStyle/>
                    <a:p>
                      <a:pPr algn="ctr" fontAlgn="ctr"/>
                      <a:r>
                        <a:rPr lang="en-US" sz="1200" b="0" i="0" u="none" strike="noStrike">
                          <a:solidFill>
                            <a:srgbClr val="000000"/>
                          </a:solidFill>
                          <a:effectLst/>
                          <a:latin typeface="Arial" panose="020B0604020202020204" pitchFamily="34" charset="0"/>
                        </a:rPr>
                        <a:t>144,459</a:t>
                      </a:r>
                    </a:p>
                  </a:txBody>
                  <a:tcPr marL="4763" marR="4763" marT="4763"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solidFill>
                      <a:schemeClr val="accent1">
                        <a:lumMod val="20000"/>
                        <a:lumOff val="80000"/>
                      </a:schemeClr>
                    </a:solidFill>
                  </a:tcPr>
                </a:tc>
                <a:tc>
                  <a:txBody>
                    <a:bodyPr/>
                    <a:lstStyle/>
                    <a:p>
                      <a:pPr algn="ctr" fontAlgn="ctr"/>
                      <a:r>
                        <a:rPr lang="en-US" sz="1200" b="0" i="0" u="none" strike="noStrike">
                          <a:solidFill>
                            <a:srgbClr val="000000"/>
                          </a:solidFill>
                          <a:effectLst/>
                          <a:latin typeface="Arial" panose="020B0604020202020204" pitchFamily="34" charset="0"/>
                        </a:rPr>
                        <a:t>31</a:t>
                      </a:r>
                    </a:p>
                  </a:txBody>
                  <a:tcPr marL="4763" marR="4763" marT="4763"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369965031"/>
                  </a:ext>
                </a:extLst>
              </a:tr>
              <a:tr h="265369">
                <a:tc>
                  <a:txBody>
                    <a:bodyPr/>
                    <a:lstStyle/>
                    <a:p>
                      <a:pPr algn="ctr" fontAlgn="ctr"/>
                      <a:r>
                        <a:rPr lang="en-US" sz="1200" b="0" i="0" u="none" strike="noStrike">
                          <a:solidFill>
                            <a:srgbClr val="000000"/>
                          </a:solidFill>
                          <a:effectLst/>
                          <a:latin typeface="Arial" panose="020B0604020202020204" pitchFamily="34" charset="0"/>
                        </a:rPr>
                        <a:t>IOWA BLUE SHIELD</a:t>
                      </a:r>
                    </a:p>
                  </a:txBody>
                  <a:tcPr marL="4763" marR="4763" marT="4763"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solidFill>
                      <a:schemeClr val="accent1">
                        <a:lumMod val="20000"/>
                        <a:lumOff val="80000"/>
                      </a:schemeClr>
                    </a:solidFill>
                  </a:tcPr>
                </a:tc>
                <a:tc>
                  <a:txBody>
                    <a:bodyPr/>
                    <a:lstStyle/>
                    <a:p>
                      <a:pPr algn="ctr" fontAlgn="ctr"/>
                      <a:r>
                        <a:rPr lang="en-US" sz="1200" b="0" i="0" u="none" strike="noStrike">
                          <a:solidFill>
                            <a:srgbClr val="000000"/>
                          </a:solidFill>
                          <a:effectLst/>
                          <a:latin typeface="Arial" panose="020B0604020202020204" pitchFamily="34" charset="0"/>
                        </a:rPr>
                        <a:t>2,513</a:t>
                      </a:r>
                    </a:p>
                  </a:txBody>
                  <a:tcPr marL="4763" marR="4763" marT="4763"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solidFill>
                      <a:schemeClr val="accent1">
                        <a:lumMod val="20000"/>
                        <a:lumOff val="80000"/>
                      </a:schemeClr>
                    </a:solidFill>
                  </a:tcPr>
                </a:tc>
                <a:tc>
                  <a:txBody>
                    <a:bodyPr/>
                    <a:lstStyle/>
                    <a:p>
                      <a:pPr algn="ctr" fontAlgn="ctr"/>
                      <a:r>
                        <a:rPr lang="en-US" sz="1200" b="0" i="0" u="none" strike="noStrike">
                          <a:solidFill>
                            <a:srgbClr val="000000"/>
                          </a:solidFill>
                          <a:effectLst/>
                          <a:latin typeface="Arial" panose="020B0604020202020204" pitchFamily="34" charset="0"/>
                        </a:rPr>
                        <a:t>30</a:t>
                      </a:r>
                    </a:p>
                  </a:txBody>
                  <a:tcPr marL="4763" marR="4763" marT="4763"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4031558476"/>
                  </a:ext>
                </a:extLst>
              </a:tr>
              <a:tr h="265369">
                <a:tc>
                  <a:txBody>
                    <a:bodyPr/>
                    <a:lstStyle/>
                    <a:p>
                      <a:pPr algn="ctr" fontAlgn="ctr"/>
                      <a:r>
                        <a:rPr lang="en-US" sz="1200" b="0" i="0" u="none" strike="noStrike">
                          <a:solidFill>
                            <a:srgbClr val="000000"/>
                          </a:solidFill>
                          <a:effectLst/>
                          <a:latin typeface="Arial" panose="020B0604020202020204" pitchFamily="34" charset="0"/>
                        </a:rPr>
                        <a:t>RETIRED RAILROAD MEDICARE</a:t>
                      </a:r>
                    </a:p>
                  </a:txBody>
                  <a:tcPr marL="4763" marR="4763" marT="4763"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solidFill>
                      <a:schemeClr val="accent1">
                        <a:lumMod val="20000"/>
                        <a:lumOff val="80000"/>
                      </a:schemeClr>
                    </a:solidFill>
                  </a:tcPr>
                </a:tc>
                <a:tc>
                  <a:txBody>
                    <a:bodyPr/>
                    <a:lstStyle/>
                    <a:p>
                      <a:pPr algn="ctr" fontAlgn="ctr"/>
                      <a:r>
                        <a:rPr lang="en-US" sz="1200" b="0" i="0" u="none" strike="noStrike">
                          <a:solidFill>
                            <a:srgbClr val="000000"/>
                          </a:solidFill>
                          <a:effectLst/>
                          <a:latin typeface="Arial" panose="020B0604020202020204" pitchFamily="34" charset="0"/>
                        </a:rPr>
                        <a:t>3,828</a:t>
                      </a:r>
                    </a:p>
                  </a:txBody>
                  <a:tcPr marL="4763" marR="4763" marT="4763"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solidFill>
                      <a:schemeClr val="accent1">
                        <a:lumMod val="20000"/>
                        <a:lumOff val="80000"/>
                      </a:schemeClr>
                    </a:solidFill>
                  </a:tcPr>
                </a:tc>
                <a:tc>
                  <a:txBody>
                    <a:bodyPr/>
                    <a:lstStyle/>
                    <a:p>
                      <a:pPr algn="ctr" fontAlgn="ctr"/>
                      <a:r>
                        <a:rPr lang="en-US" sz="1200" b="0" i="0" u="none" strike="noStrike">
                          <a:solidFill>
                            <a:srgbClr val="000000"/>
                          </a:solidFill>
                          <a:effectLst/>
                          <a:latin typeface="Arial" panose="020B0604020202020204" pitchFamily="34" charset="0"/>
                        </a:rPr>
                        <a:t>30</a:t>
                      </a:r>
                    </a:p>
                  </a:txBody>
                  <a:tcPr marL="4763" marR="4763" marT="4763"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242300493"/>
                  </a:ext>
                </a:extLst>
              </a:tr>
              <a:tr h="265369">
                <a:tc>
                  <a:txBody>
                    <a:bodyPr/>
                    <a:lstStyle/>
                    <a:p>
                      <a:pPr algn="ctr" fontAlgn="ctr"/>
                      <a:r>
                        <a:rPr lang="en-US" sz="1200" b="0" i="0" u="none" strike="noStrike">
                          <a:solidFill>
                            <a:srgbClr val="000000"/>
                          </a:solidFill>
                          <a:effectLst/>
                          <a:latin typeface="Arial" panose="020B0604020202020204" pitchFamily="34" charset="0"/>
                        </a:rPr>
                        <a:t>MISSOURI MEDICARE</a:t>
                      </a:r>
                    </a:p>
                  </a:txBody>
                  <a:tcPr marL="4763" marR="4763" marT="4763"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solidFill>
                      <a:schemeClr val="accent1">
                        <a:lumMod val="20000"/>
                        <a:lumOff val="80000"/>
                      </a:schemeClr>
                    </a:solidFill>
                  </a:tcPr>
                </a:tc>
                <a:tc>
                  <a:txBody>
                    <a:bodyPr/>
                    <a:lstStyle/>
                    <a:p>
                      <a:pPr algn="ctr" fontAlgn="ctr"/>
                      <a:r>
                        <a:rPr lang="en-US" sz="1200" b="0" i="0" u="none" strike="noStrike">
                          <a:solidFill>
                            <a:srgbClr val="000000"/>
                          </a:solidFill>
                          <a:effectLst/>
                          <a:latin typeface="Arial" panose="020B0604020202020204" pitchFamily="34" charset="0"/>
                        </a:rPr>
                        <a:t>4,345</a:t>
                      </a:r>
                    </a:p>
                  </a:txBody>
                  <a:tcPr marL="4763" marR="4763" marT="4763"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solidFill>
                      <a:schemeClr val="accent1">
                        <a:lumMod val="20000"/>
                        <a:lumOff val="80000"/>
                      </a:schemeClr>
                    </a:solidFill>
                  </a:tcPr>
                </a:tc>
                <a:tc>
                  <a:txBody>
                    <a:bodyPr/>
                    <a:lstStyle/>
                    <a:p>
                      <a:pPr algn="ctr" fontAlgn="ctr"/>
                      <a:r>
                        <a:rPr lang="en-US" sz="1200" b="0" i="0" u="none" strike="noStrike">
                          <a:solidFill>
                            <a:srgbClr val="000000"/>
                          </a:solidFill>
                          <a:effectLst/>
                          <a:latin typeface="Arial" panose="020B0604020202020204" pitchFamily="34" charset="0"/>
                        </a:rPr>
                        <a:t>29</a:t>
                      </a:r>
                    </a:p>
                  </a:txBody>
                  <a:tcPr marL="4763" marR="4763" marT="4763"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928253350"/>
                  </a:ext>
                </a:extLst>
              </a:tr>
              <a:tr h="265369">
                <a:tc>
                  <a:txBody>
                    <a:bodyPr/>
                    <a:lstStyle/>
                    <a:p>
                      <a:pPr algn="ctr" fontAlgn="ctr"/>
                      <a:r>
                        <a:rPr lang="en-US" sz="1200" b="0" i="0" u="none" strike="noStrike">
                          <a:solidFill>
                            <a:srgbClr val="000000"/>
                          </a:solidFill>
                          <a:effectLst/>
                          <a:latin typeface="Arial" panose="020B0604020202020204" pitchFamily="34" charset="0"/>
                        </a:rPr>
                        <a:t>UNITED HEALTHCARE</a:t>
                      </a:r>
                    </a:p>
                  </a:txBody>
                  <a:tcPr marL="4763" marR="4763" marT="4763"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solidFill>
                      <a:schemeClr val="accent1">
                        <a:lumMod val="20000"/>
                        <a:lumOff val="80000"/>
                      </a:schemeClr>
                    </a:solidFill>
                  </a:tcPr>
                </a:tc>
                <a:tc>
                  <a:txBody>
                    <a:bodyPr/>
                    <a:lstStyle/>
                    <a:p>
                      <a:pPr algn="ctr" fontAlgn="ctr"/>
                      <a:r>
                        <a:rPr lang="en-US" sz="1200" b="0" i="0" u="none" strike="noStrike">
                          <a:solidFill>
                            <a:srgbClr val="000000"/>
                          </a:solidFill>
                          <a:effectLst/>
                          <a:latin typeface="Arial" panose="020B0604020202020204" pitchFamily="34" charset="0"/>
                        </a:rPr>
                        <a:t>134,350</a:t>
                      </a:r>
                    </a:p>
                  </a:txBody>
                  <a:tcPr marL="4763" marR="4763" marT="4763"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solidFill>
                      <a:schemeClr val="accent1">
                        <a:lumMod val="20000"/>
                        <a:lumOff val="80000"/>
                      </a:schemeClr>
                    </a:solidFill>
                  </a:tcPr>
                </a:tc>
                <a:tc>
                  <a:txBody>
                    <a:bodyPr/>
                    <a:lstStyle/>
                    <a:p>
                      <a:pPr algn="ctr" fontAlgn="ctr"/>
                      <a:r>
                        <a:rPr lang="en-US" sz="1200" b="0" i="0" u="none" strike="noStrike">
                          <a:solidFill>
                            <a:srgbClr val="000000"/>
                          </a:solidFill>
                          <a:effectLst/>
                          <a:latin typeface="Arial" panose="020B0604020202020204" pitchFamily="34" charset="0"/>
                        </a:rPr>
                        <a:t>29</a:t>
                      </a:r>
                    </a:p>
                  </a:txBody>
                  <a:tcPr marL="4763" marR="4763" marT="4763"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070293894"/>
                  </a:ext>
                </a:extLst>
              </a:tr>
              <a:tr h="265369">
                <a:tc>
                  <a:txBody>
                    <a:bodyPr/>
                    <a:lstStyle/>
                    <a:p>
                      <a:pPr algn="ctr" fontAlgn="ctr"/>
                      <a:r>
                        <a:rPr lang="en-US" sz="1200" b="0" i="0" u="none" strike="noStrike">
                          <a:solidFill>
                            <a:srgbClr val="000000"/>
                          </a:solidFill>
                          <a:effectLst/>
                          <a:latin typeface="Arial" panose="020B0604020202020204" pitchFamily="34" charset="0"/>
                        </a:rPr>
                        <a:t>Medicare Oklahoma</a:t>
                      </a:r>
                    </a:p>
                  </a:txBody>
                  <a:tcPr marL="4763" marR="4763" marT="4763"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solidFill>
                      <a:schemeClr val="accent1">
                        <a:lumMod val="20000"/>
                        <a:lumOff val="80000"/>
                      </a:schemeClr>
                    </a:solidFill>
                  </a:tcPr>
                </a:tc>
                <a:tc>
                  <a:txBody>
                    <a:bodyPr/>
                    <a:lstStyle/>
                    <a:p>
                      <a:pPr algn="ctr" fontAlgn="ctr"/>
                      <a:r>
                        <a:rPr lang="en-US" sz="1200" b="0" i="0" u="none" strike="noStrike">
                          <a:solidFill>
                            <a:srgbClr val="000000"/>
                          </a:solidFill>
                          <a:effectLst/>
                          <a:latin typeface="Arial" panose="020B0604020202020204" pitchFamily="34" charset="0"/>
                        </a:rPr>
                        <a:t>2,559</a:t>
                      </a:r>
                    </a:p>
                  </a:txBody>
                  <a:tcPr marL="4763" marR="4763" marT="4763"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solidFill>
                      <a:schemeClr val="accent1">
                        <a:lumMod val="20000"/>
                        <a:lumOff val="80000"/>
                      </a:schemeClr>
                    </a:solidFill>
                  </a:tcPr>
                </a:tc>
                <a:tc>
                  <a:txBody>
                    <a:bodyPr/>
                    <a:lstStyle/>
                    <a:p>
                      <a:pPr algn="ctr" fontAlgn="ctr"/>
                      <a:r>
                        <a:rPr lang="en-US" sz="1200" b="0" i="0" u="none" strike="noStrike">
                          <a:solidFill>
                            <a:srgbClr val="000000"/>
                          </a:solidFill>
                          <a:effectLst/>
                          <a:latin typeface="Arial" panose="020B0604020202020204" pitchFamily="34" charset="0"/>
                        </a:rPr>
                        <a:t>29</a:t>
                      </a:r>
                    </a:p>
                  </a:txBody>
                  <a:tcPr marL="4763" marR="4763" marT="4763"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21905649"/>
                  </a:ext>
                </a:extLst>
              </a:tr>
              <a:tr h="265369">
                <a:tc>
                  <a:txBody>
                    <a:bodyPr/>
                    <a:lstStyle/>
                    <a:p>
                      <a:pPr algn="ctr" fontAlgn="ctr"/>
                      <a:r>
                        <a:rPr lang="en-US" sz="1200" b="0" i="0" u="none" strike="noStrike">
                          <a:solidFill>
                            <a:srgbClr val="000000"/>
                          </a:solidFill>
                          <a:effectLst/>
                          <a:latin typeface="Arial" panose="020B0604020202020204" pitchFamily="34" charset="0"/>
                        </a:rPr>
                        <a:t>Medicare Nebraska</a:t>
                      </a:r>
                    </a:p>
                  </a:txBody>
                  <a:tcPr marL="4763" marR="4763" marT="4763"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solidFill>
                      <a:schemeClr val="accent1">
                        <a:lumMod val="20000"/>
                        <a:lumOff val="80000"/>
                      </a:schemeClr>
                    </a:solidFill>
                  </a:tcPr>
                </a:tc>
                <a:tc>
                  <a:txBody>
                    <a:bodyPr/>
                    <a:lstStyle/>
                    <a:p>
                      <a:pPr algn="ctr" fontAlgn="ctr"/>
                      <a:r>
                        <a:rPr lang="en-US" sz="1200" b="0" i="0" u="none" strike="noStrike">
                          <a:solidFill>
                            <a:srgbClr val="000000"/>
                          </a:solidFill>
                          <a:effectLst/>
                          <a:latin typeface="Arial" panose="020B0604020202020204" pitchFamily="34" charset="0"/>
                        </a:rPr>
                        <a:t>3,471</a:t>
                      </a:r>
                    </a:p>
                  </a:txBody>
                  <a:tcPr marL="4763" marR="4763" marT="4763"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solidFill>
                      <a:schemeClr val="accent1">
                        <a:lumMod val="20000"/>
                        <a:lumOff val="80000"/>
                      </a:schemeClr>
                    </a:solidFill>
                  </a:tcPr>
                </a:tc>
                <a:tc>
                  <a:txBody>
                    <a:bodyPr/>
                    <a:lstStyle/>
                    <a:p>
                      <a:pPr algn="ctr" fontAlgn="ctr"/>
                      <a:r>
                        <a:rPr lang="en-US" sz="1200" b="0" i="0" u="none" strike="noStrike">
                          <a:solidFill>
                            <a:srgbClr val="000000"/>
                          </a:solidFill>
                          <a:effectLst/>
                          <a:latin typeface="Arial" panose="020B0604020202020204" pitchFamily="34" charset="0"/>
                        </a:rPr>
                        <a:t>29</a:t>
                      </a:r>
                    </a:p>
                  </a:txBody>
                  <a:tcPr marL="4763" marR="4763" marT="4763"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766063462"/>
                  </a:ext>
                </a:extLst>
              </a:tr>
              <a:tr h="524003">
                <a:tc>
                  <a:txBody>
                    <a:bodyPr/>
                    <a:lstStyle/>
                    <a:p>
                      <a:pPr algn="ctr" fontAlgn="ctr"/>
                      <a:r>
                        <a:rPr lang="en-US" sz="1200" b="0" i="0" u="none" strike="noStrike">
                          <a:solidFill>
                            <a:srgbClr val="000000"/>
                          </a:solidFill>
                          <a:effectLst/>
                          <a:latin typeface="Arial" panose="020B0604020202020204" pitchFamily="34" charset="0"/>
                        </a:rPr>
                        <a:t>INLAND EMPIRE HEALTH PLAN - DOS AFTER 3/31/18</a:t>
                      </a:r>
                    </a:p>
                  </a:txBody>
                  <a:tcPr marL="4763" marR="4763" marT="4763"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solidFill>
                      <a:schemeClr val="accent1">
                        <a:lumMod val="20000"/>
                        <a:lumOff val="80000"/>
                      </a:schemeClr>
                    </a:solidFill>
                  </a:tcPr>
                </a:tc>
                <a:tc>
                  <a:txBody>
                    <a:bodyPr/>
                    <a:lstStyle/>
                    <a:p>
                      <a:pPr algn="ctr" fontAlgn="ctr"/>
                      <a:r>
                        <a:rPr lang="en-US" sz="1200" b="0" i="0" u="none" strike="noStrike">
                          <a:solidFill>
                            <a:srgbClr val="000000"/>
                          </a:solidFill>
                          <a:effectLst/>
                          <a:latin typeface="Arial" panose="020B0604020202020204" pitchFamily="34" charset="0"/>
                        </a:rPr>
                        <a:t>2,338</a:t>
                      </a:r>
                    </a:p>
                  </a:txBody>
                  <a:tcPr marL="4763" marR="4763" marT="4763"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solidFill>
                      <a:schemeClr val="accent1">
                        <a:lumMod val="20000"/>
                        <a:lumOff val="80000"/>
                      </a:schemeClr>
                    </a:solidFill>
                  </a:tcPr>
                </a:tc>
                <a:tc>
                  <a:txBody>
                    <a:bodyPr/>
                    <a:lstStyle/>
                    <a:p>
                      <a:pPr algn="ctr" fontAlgn="ctr"/>
                      <a:r>
                        <a:rPr lang="en-US" sz="1200" b="0" i="0" u="none" strike="noStrike">
                          <a:solidFill>
                            <a:srgbClr val="000000"/>
                          </a:solidFill>
                          <a:effectLst/>
                          <a:latin typeface="Arial" panose="020B0604020202020204" pitchFamily="34" charset="0"/>
                        </a:rPr>
                        <a:t>29</a:t>
                      </a:r>
                    </a:p>
                  </a:txBody>
                  <a:tcPr marL="4763" marR="4763" marT="4763"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891889535"/>
                  </a:ext>
                </a:extLst>
              </a:tr>
              <a:tr h="265369">
                <a:tc>
                  <a:txBody>
                    <a:bodyPr/>
                    <a:lstStyle/>
                    <a:p>
                      <a:pPr algn="ctr" fontAlgn="ctr"/>
                      <a:r>
                        <a:rPr lang="en-US" sz="1200" b="0" i="0" u="none" strike="noStrike">
                          <a:solidFill>
                            <a:srgbClr val="000000"/>
                          </a:solidFill>
                          <a:effectLst/>
                          <a:latin typeface="Arial" panose="020B0604020202020204" pitchFamily="34" charset="0"/>
                        </a:rPr>
                        <a:t>NORTH CAROLINA MEDICARE</a:t>
                      </a:r>
                    </a:p>
                  </a:txBody>
                  <a:tcPr marL="4763" marR="4763" marT="4763"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solidFill>
                      <a:schemeClr val="accent1">
                        <a:lumMod val="20000"/>
                        <a:lumOff val="80000"/>
                      </a:schemeClr>
                    </a:solidFill>
                  </a:tcPr>
                </a:tc>
                <a:tc>
                  <a:txBody>
                    <a:bodyPr/>
                    <a:lstStyle/>
                    <a:p>
                      <a:pPr algn="ctr" fontAlgn="ctr"/>
                      <a:r>
                        <a:rPr lang="en-US" sz="1200" b="0" i="0" u="none" strike="noStrike">
                          <a:solidFill>
                            <a:srgbClr val="000000"/>
                          </a:solidFill>
                          <a:effectLst/>
                          <a:latin typeface="Arial" panose="020B0604020202020204" pitchFamily="34" charset="0"/>
                        </a:rPr>
                        <a:t>9,211</a:t>
                      </a:r>
                    </a:p>
                  </a:txBody>
                  <a:tcPr marL="4763" marR="4763" marT="4763"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solidFill>
                      <a:schemeClr val="accent1">
                        <a:lumMod val="20000"/>
                        <a:lumOff val="80000"/>
                      </a:schemeClr>
                    </a:solidFill>
                  </a:tcPr>
                </a:tc>
                <a:tc>
                  <a:txBody>
                    <a:bodyPr/>
                    <a:lstStyle/>
                    <a:p>
                      <a:pPr algn="ctr" fontAlgn="ctr"/>
                      <a:r>
                        <a:rPr lang="en-US" sz="1200" b="0" i="0" u="none" strike="noStrike">
                          <a:solidFill>
                            <a:srgbClr val="000000"/>
                          </a:solidFill>
                          <a:effectLst/>
                          <a:latin typeface="Arial" panose="020B0604020202020204" pitchFamily="34" charset="0"/>
                        </a:rPr>
                        <a:t>28</a:t>
                      </a:r>
                    </a:p>
                  </a:txBody>
                  <a:tcPr marL="4763" marR="4763" marT="4763"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227853949"/>
                  </a:ext>
                </a:extLst>
              </a:tr>
              <a:tr h="265369">
                <a:tc>
                  <a:txBody>
                    <a:bodyPr/>
                    <a:lstStyle/>
                    <a:p>
                      <a:pPr algn="ctr" fontAlgn="ctr"/>
                      <a:r>
                        <a:rPr lang="en-US" sz="1200" b="0" i="0" u="none" strike="noStrike">
                          <a:solidFill>
                            <a:srgbClr val="000000"/>
                          </a:solidFill>
                          <a:effectLst/>
                          <a:latin typeface="Arial" panose="020B0604020202020204" pitchFamily="34" charset="0"/>
                        </a:rPr>
                        <a:t>Medicare Georgia</a:t>
                      </a:r>
                    </a:p>
                  </a:txBody>
                  <a:tcPr marL="4763" marR="4763" marT="4763"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solidFill>
                      <a:schemeClr val="accent1">
                        <a:lumMod val="20000"/>
                        <a:lumOff val="80000"/>
                      </a:schemeClr>
                    </a:solidFill>
                  </a:tcPr>
                </a:tc>
                <a:tc>
                  <a:txBody>
                    <a:bodyPr/>
                    <a:lstStyle/>
                    <a:p>
                      <a:pPr algn="ctr" fontAlgn="ctr"/>
                      <a:r>
                        <a:rPr lang="en-US" sz="1200" b="0" i="0" u="none" strike="noStrike">
                          <a:solidFill>
                            <a:srgbClr val="000000"/>
                          </a:solidFill>
                          <a:effectLst/>
                          <a:latin typeface="Arial" panose="020B0604020202020204" pitchFamily="34" charset="0"/>
                        </a:rPr>
                        <a:t>2,807</a:t>
                      </a:r>
                    </a:p>
                  </a:txBody>
                  <a:tcPr marL="4763" marR="4763" marT="4763"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solidFill>
                      <a:schemeClr val="accent1">
                        <a:lumMod val="20000"/>
                        <a:lumOff val="80000"/>
                      </a:schemeClr>
                    </a:solidFill>
                  </a:tcPr>
                </a:tc>
                <a:tc>
                  <a:txBody>
                    <a:bodyPr/>
                    <a:lstStyle/>
                    <a:p>
                      <a:pPr algn="ctr" fontAlgn="ctr"/>
                      <a:r>
                        <a:rPr lang="en-US" sz="1200" b="0" i="0" u="none" strike="noStrike">
                          <a:solidFill>
                            <a:srgbClr val="000000"/>
                          </a:solidFill>
                          <a:effectLst/>
                          <a:latin typeface="Arial" panose="020B0604020202020204" pitchFamily="34" charset="0"/>
                        </a:rPr>
                        <a:t>28</a:t>
                      </a:r>
                    </a:p>
                  </a:txBody>
                  <a:tcPr marL="4763" marR="4763" marT="4763"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24127047"/>
                  </a:ext>
                </a:extLst>
              </a:tr>
              <a:tr h="265369">
                <a:tc>
                  <a:txBody>
                    <a:bodyPr/>
                    <a:lstStyle/>
                    <a:p>
                      <a:pPr algn="ctr" fontAlgn="ctr"/>
                      <a:r>
                        <a:rPr lang="en-US" sz="1200" b="0" i="0" u="none" strike="noStrike">
                          <a:solidFill>
                            <a:srgbClr val="000000"/>
                          </a:solidFill>
                          <a:effectLst/>
                          <a:latin typeface="Arial" panose="020B0604020202020204" pitchFamily="34" charset="0"/>
                        </a:rPr>
                        <a:t>ARIZONA MEDICARE</a:t>
                      </a:r>
                    </a:p>
                  </a:txBody>
                  <a:tcPr marL="4763" marR="4763" marT="4763"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solidFill>
                      <a:schemeClr val="accent1">
                        <a:lumMod val="20000"/>
                        <a:lumOff val="80000"/>
                      </a:schemeClr>
                    </a:solidFill>
                  </a:tcPr>
                </a:tc>
                <a:tc>
                  <a:txBody>
                    <a:bodyPr/>
                    <a:lstStyle/>
                    <a:p>
                      <a:pPr algn="ctr" fontAlgn="ctr"/>
                      <a:r>
                        <a:rPr lang="en-US" sz="1200" b="0" i="0" u="none" strike="noStrike">
                          <a:solidFill>
                            <a:srgbClr val="000000"/>
                          </a:solidFill>
                          <a:effectLst/>
                          <a:latin typeface="Arial" panose="020B0604020202020204" pitchFamily="34" charset="0"/>
                        </a:rPr>
                        <a:t>18,950</a:t>
                      </a:r>
                    </a:p>
                  </a:txBody>
                  <a:tcPr marL="4763" marR="4763" marT="4763"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solidFill>
                      <a:schemeClr val="accent1">
                        <a:lumMod val="20000"/>
                        <a:lumOff val="80000"/>
                      </a:schemeClr>
                    </a:solidFill>
                  </a:tcPr>
                </a:tc>
                <a:tc>
                  <a:txBody>
                    <a:bodyPr/>
                    <a:lstStyle/>
                    <a:p>
                      <a:pPr algn="ctr" fontAlgn="ctr"/>
                      <a:r>
                        <a:rPr lang="en-US" sz="1200" b="0" i="0" u="none" strike="noStrike">
                          <a:solidFill>
                            <a:srgbClr val="000000"/>
                          </a:solidFill>
                          <a:effectLst/>
                          <a:latin typeface="Arial" panose="020B0604020202020204" pitchFamily="34" charset="0"/>
                        </a:rPr>
                        <a:t>28</a:t>
                      </a:r>
                    </a:p>
                  </a:txBody>
                  <a:tcPr marL="4763" marR="4763" marT="4763"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118697688"/>
                  </a:ext>
                </a:extLst>
              </a:tr>
              <a:tr h="265369">
                <a:tc>
                  <a:txBody>
                    <a:bodyPr/>
                    <a:lstStyle/>
                    <a:p>
                      <a:pPr algn="ctr" fontAlgn="ctr"/>
                      <a:r>
                        <a:rPr lang="en-US" sz="1200" b="0" i="0" u="none" strike="noStrike">
                          <a:solidFill>
                            <a:srgbClr val="000000"/>
                          </a:solidFill>
                          <a:effectLst/>
                          <a:latin typeface="Arial" panose="020B0604020202020204" pitchFamily="34" charset="0"/>
                        </a:rPr>
                        <a:t>GEORGIA MEDICARE</a:t>
                      </a:r>
                    </a:p>
                  </a:txBody>
                  <a:tcPr marL="4763" marR="4763" marT="4763"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solidFill>
                      <a:schemeClr val="accent1">
                        <a:lumMod val="20000"/>
                        <a:lumOff val="80000"/>
                      </a:schemeClr>
                    </a:solidFill>
                  </a:tcPr>
                </a:tc>
                <a:tc>
                  <a:txBody>
                    <a:bodyPr/>
                    <a:lstStyle/>
                    <a:p>
                      <a:pPr algn="ctr" fontAlgn="ctr"/>
                      <a:r>
                        <a:rPr lang="en-US" sz="1200" b="0" i="0" u="none" strike="noStrike">
                          <a:solidFill>
                            <a:srgbClr val="000000"/>
                          </a:solidFill>
                          <a:effectLst/>
                          <a:latin typeface="Arial" panose="020B0604020202020204" pitchFamily="34" charset="0"/>
                        </a:rPr>
                        <a:t>8,238</a:t>
                      </a:r>
                    </a:p>
                  </a:txBody>
                  <a:tcPr marL="4763" marR="4763" marT="4763"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solidFill>
                      <a:schemeClr val="accent1">
                        <a:lumMod val="20000"/>
                        <a:lumOff val="80000"/>
                      </a:schemeClr>
                    </a:solidFill>
                  </a:tcPr>
                </a:tc>
                <a:tc>
                  <a:txBody>
                    <a:bodyPr/>
                    <a:lstStyle/>
                    <a:p>
                      <a:pPr algn="ctr" fontAlgn="ctr"/>
                      <a:r>
                        <a:rPr lang="en-US" sz="1200" b="0" i="0" u="none" strike="noStrike">
                          <a:solidFill>
                            <a:srgbClr val="000000"/>
                          </a:solidFill>
                          <a:effectLst/>
                          <a:latin typeface="Arial" panose="020B0604020202020204" pitchFamily="34" charset="0"/>
                        </a:rPr>
                        <a:t>28</a:t>
                      </a:r>
                    </a:p>
                  </a:txBody>
                  <a:tcPr marL="4763" marR="4763" marT="4763"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665633806"/>
                  </a:ext>
                </a:extLst>
              </a:tr>
              <a:tr h="265369">
                <a:tc>
                  <a:txBody>
                    <a:bodyPr/>
                    <a:lstStyle/>
                    <a:p>
                      <a:pPr algn="ctr" fontAlgn="ctr"/>
                      <a:r>
                        <a:rPr lang="en-US" sz="1200" b="0" i="0" u="none" strike="noStrike">
                          <a:solidFill>
                            <a:srgbClr val="000000"/>
                          </a:solidFill>
                          <a:effectLst/>
                          <a:latin typeface="Arial" panose="020B0604020202020204" pitchFamily="34" charset="0"/>
                        </a:rPr>
                        <a:t>Medicare South Carolina</a:t>
                      </a:r>
                    </a:p>
                  </a:txBody>
                  <a:tcPr marL="4763" marR="4763" marT="4763"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solidFill>
                      <a:schemeClr val="accent1">
                        <a:lumMod val="20000"/>
                        <a:lumOff val="80000"/>
                      </a:schemeClr>
                    </a:solidFill>
                  </a:tcPr>
                </a:tc>
                <a:tc>
                  <a:txBody>
                    <a:bodyPr/>
                    <a:lstStyle/>
                    <a:p>
                      <a:pPr algn="ctr" fontAlgn="ctr"/>
                      <a:r>
                        <a:rPr lang="en-US" sz="1200" b="0" i="0" u="none" strike="noStrike">
                          <a:solidFill>
                            <a:srgbClr val="000000"/>
                          </a:solidFill>
                          <a:effectLst/>
                          <a:latin typeface="Arial" panose="020B0604020202020204" pitchFamily="34" charset="0"/>
                        </a:rPr>
                        <a:t>2,908</a:t>
                      </a:r>
                    </a:p>
                  </a:txBody>
                  <a:tcPr marL="4763" marR="4763" marT="4763"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solidFill>
                      <a:schemeClr val="accent1">
                        <a:lumMod val="20000"/>
                        <a:lumOff val="80000"/>
                      </a:schemeClr>
                    </a:solidFill>
                  </a:tcPr>
                </a:tc>
                <a:tc>
                  <a:txBody>
                    <a:bodyPr/>
                    <a:lstStyle/>
                    <a:p>
                      <a:pPr algn="ctr" fontAlgn="ctr"/>
                      <a:r>
                        <a:rPr lang="en-US" sz="1200" b="0" i="0" u="none" strike="noStrike">
                          <a:solidFill>
                            <a:srgbClr val="000000"/>
                          </a:solidFill>
                          <a:effectLst/>
                          <a:latin typeface="Arial" panose="020B0604020202020204" pitchFamily="34" charset="0"/>
                        </a:rPr>
                        <a:t>28</a:t>
                      </a:r>
                    </a:p>
                  </a:txBody>
                  <a:tcPr marL="4763" marR="4763" marT="4763"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89218262"/>
                  </a:ext>
                </a:extLst>
              </a:tr>
              <a:tr h="265369">
                <a:tc>
                  <a:txBody>
                    <a:bodyPr/>
                    <a:lstStyle/>
                    <a:p>
                      <a:pPr algn="ctr" fontAlgn="ctr"/>
                      <a:r>
                        <a:rPr lang="en-US" sz="1200" b="0" i="0" u="none" strike="noStrike">
                          <a:solidFill>
                            <a:srgbClr val="000000"/>
                          </a:solidFill>
                          <a:effectLst/>
                          <a:latin typeface="Arial" panose="020B0604020202020204" pitchFamily="34" charset="0"/>
                        </a:rPr>
                        <a:t>OSCAR HEALTH</a:t>
                      </a:r>
                    </a:p>
                  </a:txBody>
                  <a:tcPr marL="4763" marR="4763" marT="4763"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solidFill>
                      <a:schemeClr val="accent1">
                        <a:lumMod val="20000"/>
                        <a:lumOff val="80000"/>
                      </a:schemeClr>
                    </a:solidFill>
                  </a:tcPr>
                </a:tc>
                <a:tc>
                  <a:txBody>
                    <a:bodyPr/>
                    <a:lstStyle/>
                    <a:p>
                      <a:pPr algn="ctr" fontAlgn="ctr"/>
                      <a:r>
                        <a:rPr lang="en-US" sz="1200" b="0" i="0" u="none" strike="noStrike">
                          <a:solidFill>
                            <a:srgbClr val="000000"/>
                          </a:solidFill>
                          <a:effectLst/>
                          <a:latin typeface="Arial" panose="020B0604020202020204" pitchFamily="34" charset="0"/>
                        </a:rPr>
                        <a:t>2,639</a:t>
                      </a:r>
                    </a:p>
                  </a:txBody>
                  <a:tcPr marL="4763" marR="4763" marT="4763"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solidFill>
                      <a:schemeClr val="accent1">
                        <a:lumMod val="20000"/>
                        <a:lumOff val="80000"/>
                      </a:schemeClr>
                    </a:solidFill>
                  </a:tcPr>
                </a:tc>
                <a:tc>
                  <a:txBody>
                    <a:bodyPr/>
                    <a:lstStyle/>
                    <a:p>
                      <a:pPr algn="ctr" fontAlgn="ctr"/>
                      <a:r>
                        <a:rPr lang="en-US" sz="1200" b="0" i="0" u="none" strike="noStrike" dirty="0">
                          <a:solidFill>
                            <a:srgbClr val="000000"/>
                          </a:solidFill>
                          <a:effectLst/>
                          <a:latin typeface="Arial" panose="020B0604020202020204" pitchFamily="34" charset="0"/>
                        </a:rPr>
                        <a:t>27</a:t>
                      </a:r>
                    </a:p>
                  </a:txBody>
                  <a:tcPr marL="4763" marR="4763" marT="4763" marB="0" anchor="ctr">
                    <a:lnL w="6350" cap="flat" cmpd="sng" algn="ctr">
                      <a:solidFill>
                        <a:srgbClr val="4EA72E"/>
                      </a:solidFill>
                      <a:prstDash val="solid"/>
                      <a:round/>
                      <a:headEnd type="none" w="med" len="med"/>
                      <a:tailEnd type="none" w="med" len="med"/>
                    </a:lnL>
                    <a:lnR w="6350" cap="flat" cmpd="sng" algn="ctr">
                      <a:solidFill>
                        <a:srgbClr val="4EA72E"/>
                      </a:solidFill>
                      <a:prstDash val="solid"/>
                      <a:round/>
                      <a:headEnd type="none" w="med" len="med"/>
                      <a:tailEnd type="none" w="med" len="med"/>
                    </a:lnR>
                    <a:lnT w="6350" cap="flat" cmpd="sng" algn="ctr">
                      <a:solidFill>
                        <a:srgbClr val="4EA72E"/>
                      </a:solidFill>
                      <a:prstDash val="solid"/>
                      <a:round/>
                      <a:headEnd type="none" w="med" len="med"/>
                      <a:tailEnd type="none" w="med" len="med"/>
                    </a:lnT>
                    <a:lnB w="6350" cap="flat" cmpd="sng" algn="ctr">
                      <a:solidFill>
                        <a:srgbClr val="4EA72E"/>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657514122"/>
                  </a:ext>
                </a:extLst>
              </a:tr>
            </a:tbl>
          </a:graphicData>
        </a:graphic>
      </p:graphicFrame>
    </p:spTree>
    <p:extLst>
      <p:ext uri="{BB962C8B-B14F-4D97-AF65-F5344CB8AC3E}">
        <p14:creationId xmlns:p14="http://schemas.microsoft.com/office/powerpoint/2010/main" val="374173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4845A0EE-C4C8-4AE1-B3C6-1261368AC0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6854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21629" y="640080"/>
            <a:ext cx="4225290" cy="5578816"/>
          </a:xfrm>
        </p:spPr>
        <p:txBody>
          <a:bodyPr>
            <a:normAutofit/>
          </a:bodyPr>
          <a:lstStyle/>
          <a:p>
            <a:pPr algn="ctr"/>
            <a:r>
              <a:rPr lang="en-US" dirty="0">
                <a:solidFill>
                  <a:srgbClr val="FFFFFF"/>
                </a:solidFill>
              </a:rPr>
              <a:t>Top Payers US: Days To Pay-Injectable Drugs Oct’24-Feb’25</a:t>
            </a:r>
            <a:br>
              <a:rPr lang="en-US" dirty="0">
                <a:solidFill>
                  <a:srgbClr val="FFFFFF"/>
                </a:solidFill>
              </a:rPr>
            </a:br>
            <a:r>
              <a:rPr lang="en-US" dirty="0">
                <a:solidFill>
                  <a:srgbClr val="FFFFFF"/>
                </a:solidFill>
              </a:rPr>
              <a:t>(includes Outliers; &gt; 2000 claims) </a:t>
            </a:r>
          </a:p>
        </p:txBody>
      </p:sp>
      <p:graphicFrame>
        <p:nvGraphicFramePr>
          <p:cNvPr id="6" name="Table 5">
            <a:extLst>
              <a:ext uri="{FF2B5EF4-FFF2-40B4-BE49-F238E27FC236}">
                <a16:creationId xmlns:a16="http://schemas.microsoft.com/office/drawing/2014/main" id="{7F8AED28-D316-6589-108B-61E1F1B09D6E}"/>
              </a:ext>
            </a:extLst>
          </p:cNvPr>
          <p:cNvGraphicFramePr>
            <a:graphicFrameLocks noGrp="1"/>
          </p:cNvGraphicFramePr>
          <p:nvPr>
            <p:extLst>
              <p:ext uri="{D42A27DB-BD31-4B8C-83A1-F6EECF244321}">
                <p14:modId xmlns:p14="http://schemas.microsoft.com/office/powerpoint/2010/main" val="3141385505"/>
              </p:ext>
            </p:extLst>
          </p:nvPr>
        </p:nvGraphicFramePr>
        <p:xfrm>
          <a:off x="6209553" y="143435"/>
          <a:ext cx="5468547" cy="6657407"/>
        </p:xfrm>
        <a:graphic>
          <a:graphicData uri="http://schemas.openxmlformats.org/drawingml/2006/table">
            <a:tbl>
              <a:tblPr>
                <a:tableStyleId>{5C22544A-7EE6-4342-B048-85BDC9FD1C3A}</a:tableStyleId>
              </a:tblPr>
              <a:tblGrid>
                <a:gridCol w="3488294">
                  <a:extLst>
                    <a:ext uri="{9D8B030D-6E8A-4147-A177-3AD203B41FA5}">
                      <a16:colId xmlns:a16="http://schemas.microsoft.com/office/drawing/2014/main" val="2211231094"/>
                    </a:ext>
                  </a:extLst>
                </a:gridCol>
                <a:gridCol w="1081523">
                  <a:extLst>
                    <a:ext uri="{9D8B030D-6E8A-4147-A177-3AD203B41FA5}">
                      <a16:colId xmlns:a16="http://schemas.microsoft.com/office/drawing/2014/main" val="4178878111"/>
                    </a:ext>
                  </a:extLst>
                </a:gridCol>
                <a:gridCol w="898730">
                  <a:extLst>
                    <a:ext uri="{9D8B030D-6E8A-4147-A177-3AD203B41FA5}">
                      <a16:colId xmlns:a16="http://schemas.microsoft.com/office/drawing/2014/main" val="3125234415"/>
                    </a:ext>
                  </a:extLst>
                </a:gridCol>
              </a:tblGrid>
              <a:tr h="362463">
                <a:tc>
                  <a:txBody>
                    <a:bodyPr/>
                    <a:lstStyle/>
                    <a:p>
                      <a:pPr algn="ctr" fontAlgn="ctr"/>
                      <a:r>
                        <a:rPr lang="en-US" sz="1400" u="none" strike="noStrike">
                          <a:effectLst/>
                        </a:rPr>
                        <a:t>Name</a:t>
                      </a:r>
                      <a:endParaRPr lang="en-US" sz="1400" b="1" i="0" u="none" strike="noStrike">
                        <a:solidFill>
                          <a:srgbClr val="000000"/>
                        </a:solidFill>
                        <a:effectLst/>
                        <a:latin typeface="Arial" panose="020B0604020202020204" pitchFamily="34" charset="0"/>
                      </a:endParaRPr>
                    </a:p>
                  </a:txBody>
                  <a:tcPr marL="4763" marR="4763" marT="4763" marB="0" anchor="ctr"/>
                </a:tc>
                <a:tc>
                  <a:txBody>
                    <a:bodyPr/>
                    <a:lstStyle/>
                    <a:p>
                      <a:pPr algn="ctr" fontAlgn="ctr"/>
                      <a:r>
                        <a:rPr lang="en-US" sz="1400" u="none" strike="noStrike">
                          <a:effectLst/>
                        </a:rPr>
                        <a:t>Distinct Claims</a:t>
                      </a:r>
                      <a:endParaRPr lang="en-US" sz="1400" b="1" i="0" u="none" strike="noStrike">
                        <a:solidFill>
                          <a:srgbClr val="000000"/>
                        </a:solidFill>
                        <a:effectLst/>
                        <a:latin typeface="Arial" panose="020B0604020202020204" pitchFamily="34" charset="0"/>
                      </a:endParaRPr>
                    </a:p>
                  </a:txBody>
                  <a:tcPr marL="4763" marR="4763" marT="4763" marB="0" anchor="ctr"/>
                </a:tc>
                <a:tc>
                  <a:txBody>
                    <a:bodyPr/>
                    <a:lstStyle/>
                    <a:p>
                      <a:pPr algn="ctr" fontAlgn="ctr"/>
                      <a:r>
                        <a:rPr lang="en-US" sz="1400" u="none" strike="noStrike">
                          <a:effectLst/>
                        </a:rPr>
                        <a:t>Days to Pay</a:t>
                      </a:r>
                      <a:endParaRPr lang="en-US" sz="1400" b="1" i="0" u="none" strike="noStrike">
                        <a:solidFill>
                          <a:srgbClr val="000000"/>
                        </a:solidFill>
                        <a:effectLst/>
                        <a:latin typeface="Arial" panose="020B0604020202020204" pitchFamily="34" charset="0"/>
                      </a:endParaRPr>
                    </a:p>
                  </a:txBody>
                  <a:tcPr marL="4763" marR="4763" marT="4763" marB="0" anchor="ctr"/>
                </a:tc>
                <a:extLst>
                  <a:ext uri="{0D108BD9-81ED-4DB2-BD59-A6C34878D82A}">
                    <a16:rowId xmlns:a16="http://schemas.microsoft.com/office/drawing/2014/main" val="412323321"/>
                  </a:ext>
                </a:extLst>
              </a:tr>
              <a:tr h="289877">
                <a:tc>
                  <a:txBody>
                    <a:bodyPr/>
                    <a:lstStyle/>
                    <a:p>
                      <a:pPr algn="ctr" fontAlgn="t"/>
                      <a:r>
                        <a:rPr lang="en-US" sz="1400" u="none" strike="noStrike">
                          <a:effectLst/>
                        </a:rPr>
                        <a:t>NEW YORK BLUE SHIELD CENTRAL REGION</a:t>
                      </a:r>
                      <a:endParaRPr lang="en-US" sz="1400" b="0" i="0" u="none" strike="noStrike">
                        <a:solidFill>
                          <a:srgbClr val="000000"/>
                        </a:solidFill>
                        <a:effectLst/>
                        <a:latin typeface="Arial" panose="020B0604020202020204" pitchFamily="34" charset="0"/>
                      </a:endParaRPr>
                    </a:p>
                  </a:txBody>
                  <a:tcPr marL="4763" marR="4763" marT="4763" marB="0"/>
                </a:tc>
                <a:tc>
                  <a:txBody>
                    <a:bodyPr/>
                    <a:lstStyle/>
                    <a:p>
                      <a:pPr algn="ctr" fontAlgn="ctr"/>
                      <a:r>
                        <a:rPr lang="en-US" sz="1400" u="none" strike="noStrike">
                          <a:effectLst/>
                        </a:rPr>
                        <a:t>4,855</a:t>
                      </a:r>
                      <a:endParaRPr lang="en-US" sz="1400" b="0" i="0" u="none" strike="noStrike">
                        <a:solidFill>
                          <a:srgbClr val="000000"/>
                        </a:solidFill>
                        <a:effectLst/>
                        <a:latin typeface="Arial" panose="020B0604020202020204" pitchFamily="34" charset="0"/>
                      </a:endParaRPr>
                    </a:p>
                  </a:txBody>
                  <a:tcPr marL="4763" marR="4763" marT="4763" marB="0" anchor="ctr"/>
                </a:tc>
                <a:tc>
                  <a:txBody>
                    <a:bodyPr/>
                    <a:lstStyle/>
                    <a:p>
                      <a:pPr algn="ctr" fontAlgn="ctr"/>
                      <a:r>
                        <a:rPr lang="en-US" sz="1400" u="none" strike="noStrike">
                          <a:effectLst/>
                        </a:rPr>
                        <a:t>120</a:t>
                      </a:r>
                      <a:endParaRPr lang="en-US" sz="1400" b="0" i="0" u="none" strike="noStrike">
                        <a:solidFill>
                          <a:srgbClr val="000000"/>
                        </a:solidFill>
                        <a:effectLst/>
                        <a:latin typeface="Arial" panose="020B0604020202020204" pitchFamily="34" charset="0"/>
                      </a:endParaRPr>
                    </a:p>
                  </a:txBody>
                  <a:tcPr marL="4763" marR="4763" marT="4763" marB="0" anchor="ctr"/>
                </a:tc>
                <a:extLst>
                  <a:ext uri="{0D108BD9-81ED-4DB2-BD59-A6C34878D82A}">
                    <a16:rowId xmlns:a16="http://schemas.microsoft.com/office/drawing/2014/main" val="2949005509"/>
                  </a:ext>
                </a:extLst>
              </a:tr>
              <a:tr h="289877">
                <a:tc>
                  <a:txBody>
                    <a:bodyPr/>
                    <a:lstStyle/>
                    <a:p>
                      <a:pPr algn="ctr" fontAlgn="t"/>
                      <a:r>
                        <a:rPr lang="en-US" sz="1400" u="none" strike="noStrike">
                          <a:effectLst/>
                        </a:rPr>
                        <a:t>ILLINOIS MEDICARE</a:t>
                      </a:r>
                      <a:endParaRPr lang="en-US" sz="1400" b="0" i="0" u="none" strike="noStrike">
                        <a:solidFill>
                          <a:srgbClr val="000000"/>
                        </a:solidFill>
                        <a:effectLst/>
                        <a:latin typeface="Arial" panose="020B0604020202020204" pitchFamily="34" charset="0"/>
                      </a:endParaRPr>
                    </a:p>
                  </a:txBody>
                  <a:tcPr marL="4763" marR="4763" marT="4763" marB="0"/>
                </a:tc>
                <a:tc>
                  <a:txBody>
                    <a:bodyPr/>
                    <a:lstStyle/>
                    <a:p>
                      <a:pPr algn="ctr" fontAlgn="ctr"/>
                      <a:r>
                        <a:rPr lang="en-US" sz="1400" u="none" strike="noStrike">
                          <a:effectLst/>
                        </a:rPr>
                        <a:t>11,101</a:t>
                      </a:r>
                      <a:endParaRPr lang="en-US" sz="1400" b="0" i="0" u="none" strike="noStrike">
                        <a:solidFill>
                          <a:srgbClr val="000000"/>
                        </a:solidFill>
                        <a:effectLst/>
                        <a:latin typeface="Arial" panose="020B0604020202020204" pitchFamily="34" charset="0"/>
                      </a:endParaRPr>
                    </a:p>
                  </a:txBody>
                  <a:tcPr marL="4763" marR="4763" marT="4763" marB="0" anchor="ctr"/>
                </a:tc>
                <a:tc>
                  <a:txBody>
                    <a:bodyPr/>
                    <a:lstStyle/>
                    <a:p>
                      <a:pPr algn="ctr" fontAlgn="ctr"/>
                      <a:r>
                        <a:rPr lang="en-US" sz="1400" u="none" strike="noStrike">
                          <a:effectLst/>
                        </a:rPr>
                        <a:t>109</a:t>
                      </a:r>
                      <a:endParaRPr lang="en-US" sz="1400" b="0" i="0" u="none" strike="noStrike">
                        <a:solidFill>
                          <a:srgbClr val="000000"/>
                        </a:solidFill>
                        <a:effectLst/>
                        <a:latin typeface="Arial" panose="020B0604020202020204" pitchFamily="34" charset="0"/>
                      </a:endParaRPr>
                    </a:p>
                  </a:txBody>
                  <a:tcPr marL="4763" marR="4763" marT="4763" marB="0" anchor="ctr"/>
                </a:tc>
                <a:extLst>
                  <a:ext uri="{0D108BD9-81ED-4DB2-BD59-A6C34878D82A}">
                    <a16:rowId xmlns:a16="http://schemas.microsoft.com/office/drawing/2014/main" val="3414004301"/>
                  </a:ext>
                </a:extLst>
              </a:tr>
              <a:tr h="289877">
                <a:tc>
                  <a:txBody>
                    <a:bodyPr/>
                    <a:lstStyle/>
                    <a:p>
                      <a:pPr algn="ctr" fontAlgn="t"/>
                      <a:r>
                        <a:rPr lang="en-US" sz="1400" u="none" strike="noStrike">
                          <a:effectLst/>
                        </a:rPr>
                        <a:t>SIMPLY HEALTHCARE PLANS, INC.</a:t>
                      </a:r>
                      <a:endParaRPr lang="en-US" sz="1400" b="0" i="0" u="none" strike="noStrike">
                        <a:solidFill>
                          <a:srgbClr val="000000"/>
                        </a:solidFill>
                        <a:effectLst/>
                        <a:latin typeface="Arial" panose="020B0604020202020204" pitchFamily="34" charset="0"/>
                      </a:endParaRPr>
                    </a:p>
                  </a:txBody>
                  <a:tcPr marL="4763" marR="4763" marT="4763" marB="0"/>
                </a:tc>
                <a:tc>
                  <a:txBody>
                    <a:bodyPr/>
                    <a:lstStyle/>
                    <a:p>
                      <a:pPr algn="ctr" fontAlgn="ctr"/>
                      <a:r>
                        <a:rPr lang="en-US" sz="1400" u="none" strike="noStrike">
                          <a:effectLst/>
                        </a:rPr>
                        <a:t>2,341</a:t>
                      </a:r>
                      <a:endParaRPr lang="en-US" sz="1400" b="0" i="0" u="none" strike="noStrike">
                        <a:solidFill>
                          <a:srgbClr val="000000"/>
                        </a:solidFill>
                        <a:effectLst/>
                        <a:latin typeface="Arial" panose="020B0604020202020204" pitchFamily="34" charset="0"/>
                      </a:endParaRPr>
                    </a:p>
                  </a:txBody>
                  <a:tcPr marL="4763" marR="4763" marT="4763" marB="0" anchor="ctr"/>
                </a:tc>
                <a:tc>
                  <a:txBody>
                    <a:bodyPr/>
                    <a:lstStyle/>
                    <a:p>
                      <a:pPr algn="ctr" fontAlgn="ctr"/>
                      <a:r>
                        <a:rPr lang="en-US" sz="1400" u="none" strike="noStrike">
                          <a:effectLst/>
                        </a:rPr>
                        <a:t>100</a:t>
                      </a:r>
                      <a:endParaRPr lang="en-US" sz="1400" b="0" i="0" u="none" strike="noStrike">
                        <a:solidFill>
                          <a:srgbClr val="000000"/>
                        </a:solidFill>
                        <a:effectLst/>
                        <a:latin typeface="Arial" panose="020B0604020202020204" pitchFamily="34" charset="0"/>
                      </a:endParaRPr>
                    </a:p>
                  </a:txBody>
                  <a:tcPr marL="4763" marR="4763" marT="4763" marB="0" anchor="ctr"/>
                </a:tc>
                <a:extLst>
                  <a:ext uri="{0D108BD9-81ED-4DB2-BD59-A6C34878D82A}">
                    <a16:rowId xmlns:a16="http://schemas.microsoft.com/office/drawing/2014/main" val="1846726218"/>
                  </a:ext>
                </a:extLst>
              </a:tr>
              <a:tr h="289877">
                <a:tc>
                  <a:txBody>
                    <a:bodyPr/>
                    <a:lstStyle/>
                    <a:p>
                      <a:pPr algn="ctr" fontAlgn="t"/>
                      <a:r>
                        <a:rPr lang="en-US" sz="1400" u="none" strike="noStrike" dirty="0">
                          <a:effectLst/>
                          <a:highlight>
                            <a:srgbClr val="FFFF00"/>
                          </a:highlight>
                        </a:rPr>
                        <a:t>HORIZON NJ HEALTH</a:t>
                      </a:r>
                      <a:endParaRPr lang="en-US" sz="1400" b="0" i="0" u="none" strike="noStrike" dirty="0">
                        <a:solidFill>
                          <a:srgbClr val="000000"/>
                        </a:solidFill>
                        <a:effectLst/>
                        <a:highlight>
                          <a:srgbClr val="FFFF00"/>
                        </a:highlight>
                        <a:latin typeface="Arial" panose="020B0604020202020204" pitchFamily="34" charset="0"/>
                      </a:endParaRPr>
                    </a:p>
                  </a:txBody>
                  <a:tcPr marL="4763" marR="4763" marT="4763" marB="0"/>
                </a:tc>
                <a:tc>
                  <a:txBody>
                    <a:bodyPr/>
                    <a:lstStyle/>
                    <a:p>
                      <a:pPr algn="ctr" fontAlgn="ctr"/>
                      <a:r>
                        <a:rPr lang="en-US" sz="1400" u="none" strike="noStrike" dirty="0">
                          <a:effectLst/>
                          <a:highlight>
                            <a:srgbClr val="FFFF00"/>
                          </a:highlight>
                        </a:rPr>
                        <a:t>2,036</a:t>
                      </a:r>
                      <a:endParaRPr lang="en-US" sz="1400" b="0" i="0" u="none" strike="noStrike" dirty="0">
                        <a:solidFill>
                          <a:srgbClr val="000000"/>
                        </a:solidFill>
                        <a:effectLst/>
                        <a:highlight>
                          <a:srgbClr val="FFFF00"/>
                        </a:highlight>
                        <a:latin typeface="Arial" panose="020B0604020202020204" pitchFamily="34" charset="0"/>
                      </a:endParaRPr>
                    </a:p>
                  </a:txBody>
                  <a:tcPr marL="4763" marR="4763" marT="4763" marB="0" anchor="ctr"/>
                </a:tc>
                <a:tc>
                  <a:txBody>
                    <a:bodyPr/>
                    <a:lstStyle/>
                    <a:p>
                      <a:pPr algn="ctr" fontAlgn="ctr"/>
                      <a:r>
                        <a:rPr lang="en-US" sz="1400" u="none" strike="noStrike" dirty="0">
                          <a:effectLst/>
                          <a:highlight>
                            <a:srgbClr val="FFFF00"/>
                          </a:highlight>
                        </a:rPr>
                        <a:t>98</a:t>
                      </a:r>
                      <a:endParaRPr lang="en-US" sz="1400" b="0" i="0" u="none" strike="noStrike" dirty="0">
                        <a:solidFill>
                          <a:srgbClr val="000000"/>
                        </a:solidFill>
                        <a:effectLst/>
                        <a:highlight>
                          <a:srgbClr val="FFFF00"/>
                        </a:highlight>
                        <a:latin typeface="Arial" panose="020B0604020202020204" pitchFamily="34" charset="0"/>
                      </a:endParaRPr>
                    </a:p>
                  </a:txBody>
                  <a:tcPr marL="4763" marR="4763" marT="4763" marB="0" anchor="ctr"/>
                </a:tc>
                <a:extLst>
                  <a:ext uri="{0D108BD9-81ED-4DB2-BD59-A6C34878D82A}">
                    <a16:rowId xmlns:a16="http://schemas.microsoft.com/office/drawing/2014/main" val="3607295223"/>
                  </a:ext>
                </a:extLst>
              </a:tr>
              <a:tr h="289877">
                <a:tc>
                  <a:txBody>
                    <a:bodyPr/>
                    <a:lstStyle/>
                    <a:p>
                      <a:pPr algn="ctr" fontAlgn="t"/>
                      <a:r>
                        <a:rPr lang="en-US" sz="1400" u="none" strike="noStrike">
                          <a:effectLst/>
                        </a:rPr>
                        <a:t>OSCAR HEALTH</a:t>
                      </a:r>
                      <a:endParaRPr lang="en-US" sz="1400" b="0" i="0" u="none" strike="noStrike">
                        <a:solidFill>
                          <a:srgbClr val="000000"/>
                        </a:solidFill>
                        <a:effectLst/>
                        <a:latin typeface="Arial" panose="020B0604020202020204" pitchFamily="34" charset="0"/>
                      </a:endParaRPr>
                    </a:p>
                  </a:txBody>
                  <a:tcPr marL="4763" marR="4763" marT="4763" marB="0"/>
                </a:tc>
                <a:tc>
                  <a:txBody>
                    <a:bodyPr/>
                    <a:lstStyle/>
                    <a:p>
                      <a:pPr algn="ctr" fontAlgn="ctr"/>
                      <a:r>
                        <a:rPr lang="en-US" sz="1400" u="none" strike="noStrike">
                          <a:effectLst/>
                        </a:rPr>
                        <a:t>3,531</a:t>
                      </a:r>
                      <a:endParaRPr lang="en-US" sz="1400" b="0" i="0" u="none" strike="noStrike">
                        <a:solidFill>
                          <a:srgbClr val="000000"/>
                        </a:solidFill>
                        <a:effectLst/>
                        <a:latin typeface="Arial" panose="020B0604020202020204" pitchFamily="34" charset="0"/>
                      </a:endParaRPr>
                    </a:p>
                  </a:txBody>
                  <a:tcPr marL="4763" marR="4763" marT="4763" marB="0" anchor="ctr"/>
                </a:tc>
                <a:tc>
                  <a:txBody>
                    <a:bodyPr/>
                    <a:lstStyle/>
                    <a:p>
                      <a:pPr algn="ctr" fontAlgn="ctr"/>
                      <a:r>
                        <a:rPr lang="en-US" sz="1400" u="none" strike="noStrike">
                          <a:effectLst/>
                        </a:rPr>
                        <a:t>88</a:t>
                      </a:r>
                      <a:endParaRPr lang="en-US" sz="1400" b="0" i="0" u="none" strike="noStrike">
                        <a:solidFill>
                          <a:srgbClr val="000000"/>
                        </a:solidFill>
                        <a:effectLst/>
                        <a:latin typeface="Arial" panose="020B0604020202020204" pitchFamily="34" charset="0"/>
                      </a:endParaRPr>
                    </a:p>
                  </a:txBody>
                  <a:tcPr marL="4763" marR="4763" marT="4763" marB="0" anchor="ctr"/>
                </a:tc>
                <a:extLst>
                  <a:ext uri="{0D108BD9-81ED-4DB2-BD59-A6C34878D82A}">
                    <a16:rowId xmlns:a16="http://schemas.microsoft.com/office/drawing/2014/main" val="798461602"/>
                  </a:ext>
                </a:extLst>
              </a:tr>
              <a:tr h="362463">
                <a:tc>
                  <a:txBody>
                    <a:bodyPr/>
                    <a:lstStyle/>
                    <a:p>
                      <a:pPr algn="ctr" fontAlgn="t"/>
                      <a:r>
                        <a:rPr lang="en-US" sz="1400" u="none" strike="noStrike">
                          <a:effectLst/>
                        </a:rPr>
                        <a:t>INDEPENDENCE BLUE CROSS PERSONAL CHOICE</a:t>
                      </a:r>
                      <a:endParaRPr lang="en-US" sz="1400" b="0" i="0" u="none" strike="noStrike">
                        <a:solidFill>
                          <a:srgbClr val="000000"/>
                        </a:solidFill>
                        <a:effectLst/>
                        <a:latin typeface="Arial" panose="020B0604020202020204" pitchFamily="34" charset="0"/>
                      </a:endParaRPr>
                    </a:p>
                  </a:txBody>
                  <a:tcPr marL="4763" marR="4763" marT="4763" marB="0"/>
                </a:tc>
                <a:tc>
                  <a:txBody>
                    <a:bodyPr/>
                    <a:lstStyle/>
                    <a:p>
                      <a:pPr algn="ctr" fontAlgn="ctr"/>
                      <a:r>
                        <a:rPr lang="en-US" sz="1400" u="none" strike="noStrike">
                          <a:effectLst/>
                        </a:rPr>
                        <a:t>2,483</a:t>
                      </a:r>
                      <a:endParaRPr lang="en-US" sz="1400" b="0" i="0" u="none" strike="noStrike">
                        <a:solidFill>
                          <a:srgbClr val="000000"/>
                        </a:solidFill>
                        <a:effectLst/>
                        <a:latin typeface="Arial" panose="020B0604020202020204" pitchFamily="34" charset="0"/>
                      </a:endParaRPr>
                    </a:p>
                  </a:txBody>
                  <a:tcPr marL="4763" marR="4763" marT="4763" marB="0" anchor="ctr"/>
                </a:tc>
                <a:tc>
                  <a:txBody>
                    <a:bodyPr/>
                    <a:lstStyle/>
                    <a:p>
                      <a:pPr algn="ctr" fontAlgn="ctr"/>
                      <a:r>
                        <a:rPr lang="en-US" sz="1400" u="none" strike="noStrike">
                          <a:effectLst/>
                        </a:rPr>
                        <a:t>82</a:t>
                      </a:r>
                      <a:endParaRPr lang="en-US" sz="1400" b="0" i="0" u="none" strike="noStrike">
                        <a:solidFill>
                          <a:srgbClr val="000000"/>
                        </a:solidFill>
                        <a:effectLst/>
                        <a:latin typeface="Arial" panose="020B0604020202020204" pitchFamily="34" charset="0"/>
                      </a:endParaRPr>
                    </a:p>
                  </a:txBody>
                  <a:tcPr marL="4763" marR="4763" marT="4763" marB="0" anchor="ctr"/>
                </a:tc>
                <a:extLst>
                  <a:ext uri="{0D108BD9-81ED-4DB2-BD59-A6C34878D82A}">
                    <a16:rowId xmlns:a16="http://schemas.microsoft.com/office/drawing/2014/main" val="2473071912"/>
                  </a:ext>
                </a:extLst>
              </a:tr>
              <a:tr h="289877">
                <a:tc>
                  <a:txBody>
                    <a:bodyPr/>
                    <a:lstStyle/>
                    <a:p>
                      <a:pPr algn="ctr" fontAlgn="t"/>
                      <a:r>
                        <a:rPr lang="en-US" sz="1400" u="none" strike="noStrike">
                          <a:effectLst/>
                        </a:rPr>
                        <a:t>GEORGIA BCBS</a:t>
                      </a:r>
                      <a:endParaRPr lang="en-US" sz="1400" b="0" i="0" u="none" strike="noStrike">
                        <a:solidFill>
                          <a:srgbClr val="000000"/>
                        </a:solidFill>
                        <a:effectLst/>
                        <a:latin typeface="Arial" panose="020B0604020202020204" pitchFamily="34" charset="0"/>
                      </a:endParaRPr>
                    </a:p>
                  </a:txBody>
                  <a:tcPr marL="4763" marR="4763" marT="4763" marB="0"/>
                </a:tc>
                <a:tc>
                  <a:txBody>
                    <a:bodyPr/>
                    <a:lstStyle/>
                    <a:p>
                      <a:pPr algn="ctr" fontAlgn="ctr"/>
                      <a:r>
                        <a:rPr lang="en-US" sz="1400" u="none" strike="noStrike">
                          <a:effectLst/>
                        </a:rPr>
                        <a:t>9,177</a:t>
                      </a:r>
                      <a:endParaRPr lang="en-US" sz="1400" b="0" i="0" u="none" strike="noStrike">
                        <a:solidFill>
                          <a:srgbClr val="000000"/>
                        </a:solidFill>
                        <a:effectLst/>
                        <a:latin typeface="Arial" panose="020B0604020202020204" pitchFamily="34" charset="0"/>
                      </a:endParaRPr>
                    </a:p>
                  </a:txBody>
                  <a:tcPr marL="4763" marR="4763" marT="4763" marB="0" anchor="ctr"/>
                </a:tc>
                <a:tc>
                  <a:txBody>
                    <a:bodyPr/>
                    <a:lstStyle/>
                    <a:p>
                      <a:pPr algn="ctr" fontAlgn="ctr"/>
                      <a:r>
                        <a:rPr lang="en-US" sz="1400" u="none" strike="noStrike">
                          <a:effectLst/>
                        </a:rPr>
                        <a:t>77</a:t>
                      </a:r>
                      <a:endParaRPr lang="en-US" sz="1400" b="0" i="0" u="none" strike="noStrike">
                        <a:solidFill>
                          <a:srgbClr val="000000"/>
                        </a:solidFill>
                        <a:effectLst/>
                        <a:latin typeface="Arial" panose="020B0604020202020204" pitchFamily="34" charset="0"/>
                      </a:endParaRPr>
                    </a:p>
                  </a:txBody>
                  <a:tcPr marL="4763" marR="4763" marT="4763" marB="0" anchor="ctr"/>
                </a:tc>
                <a:extLst>
                  <a:ext uri="{0D108BD9-81ED-4DB2-BD59-A6C34878D82A}">
                    <a16:rowId xmlns:a16="http://schemas.microsoft.com/office/drawing/2014/main" val="3951950733"/>
                  </a:ext>
                </a:extLst>
              </a:tr>
              <a:tr h="289877">
                <a:tc>
                  <a:txBody>
                    <a:bodyPr/>
                    <a:lstStyle/>
                    <a:p>
                      <a:pPr algn="ctr" fontAlgn="t"/>
                      <a:r>
                        <a:rPr lang="en-US" sz="1400" u="none" strike="noStrike">
                          <a:effectLst/>
                        </a:rPr>
                        <a:t>CALIFORNIA BLUE CROSS</a:t>
                      </a:r>
                      <a:endParaRPr lang="en-US" sz="1400" b="0" i="0" u="none" strike="noStrike">
                        <a:solidFill>
                          <a:srgbClr val="000000"/>
                        </a:solidFill>
                        <a:effectLst/>
                        <a:latin typeface="Arial" panose="020B0604020202020204" pitchFamily="34" charset="0"/>
                      </a:endParaRPr>
                    </a:p>
                  </a:txBody>
                  <a:tcPr marL="4763" marR="4763" marT="4763" marB="0"/>
                </a:tc>
                <a:tc>
                  <a:txBody>
                    <a:bodyPr/>
                    <a:lstStyle/>
                    <a:p>
                      <a:pPr algn="ctr" fontAlgn="ctr"/>
                      <a:r>
                        <a:rPr lang="en-US" sz="1400" u="none" strike="noStrike">
                          <a:effectLst/>
                        </a:rPr>
                        <a:t>3,187</a:t>
                      </a:r>
                      <a:endParaRPr lang="en-US" sz="1400" b="0" i="0" u="none" strike="noStrike">
                        <a:solidFill>
                          <a:srgbClr val="000000"/>
                        </a:solidFill>
                        <a:effectLst/>
                        <a:latin typeface="Arial" panose="020B0604020202020204" pitchFamily="34" charset="0"/>
                      </a:endParaRPr>
                    </a:p>
                  </a:txBody>
                  <a:tcPr marL="4763" marR="4763" marT="4763" marB="0" anchor="ctr"/>
                </a:tc>
                <a:tc>
                  <a:txBody>
                    <a:bodyPr/>
                    <a:lstStyle/>
                    <a:p>
                      <a:pPr algn="ctr" fontAlgn="ctr"/>
                      <a:r>
                        <a:rPr lang="en-US" sz="1400" u="none" strike="noStrike">
                          <a:effectLst/>
                        </a:rPr>
                        <a:t>72</a:t>
                      </a:r>
                      <a:endParaRPr lang="en-US" sz="1400" b="0" i="0" u="none" strike="noStrike">
                        <a:solidFill>
                          <a:srgbClr val="000000"/>
                        </a:solidFill>
                        <a:effectLst/>
                        <a:latin typeface="Arial" panose="020B0604020202020204" pitchFamily="34" charset="0"/>
                      </a:endParaRPr>
                    </a:p>
                  </a:txBody>
                  <a:tcPr marL="4763" marR="4763" marT="4763" marB="0" anchor="ctr"/>
                </a:tc>
                <a:extLst>
                  <a:ext uri="{0D108BD9-81ED-4DB2-BD59-A6C34878D82A}">
                    <a16:rowId xmlns:a16="http://schemas.microsoft.com/office/drawing/2014/main" val="2050210489"/>
                  </a:ext>
                </a:extLst>
              </a:tr>
              <a:tr h="289877">
                <a:tc>
                  <a:txBody>
                    <a:bodyPr/>
                    <a:lstStyle/>
                    <a:p>
                      <a:pPr algn="ctr" fontAlgn="ctr"/>
                      <a:r>
                        <a:rPr lang="en-US" sz="1400" u="none" strike="noStrike">
                          <a:effectLst/>
                        </a:rPr>
                        <a:t>WELLMED</a:t>
                      </a:r>
                      <a:endParaRPr lang="en-US" sz="1400" b="0" i="0" u="none" strike="noStrike">
                        <a:solidFill>
                          <a:srgbClr val="000000"/>
                        </a:solidFill>
                        <a:effectLst/>
                        <a:latin typeface="Arial" panose="020B0604020202020204" pitchFamily="34" charset="0"/>
                      </a:endParaRPr>
                    </a:p>
                  </a:txBody>
                  <a:tcPr marL="4763" marR="4763" marT="4763" marB="0" anchor="ctr"/>
                </a:tc>
                <a:tc>
                  <a:txBody>
                    <a:bodyPr/>
                    <a:lstStyle/>
                    <a:p>
                      <a:pPr algn="ctr" fontAlgn="ctr"/>
                      <a:r>
                        <a:rPr lang="en-US" sz="1400" u="none" strike="noStrike">
                          <a:effectLst/>
                        </a:rPr>
                        <a:t>14,799</a:t>
                      </a:r>
                      <a:endParaRPr lang="en-US" sz="1400" b="0" i="0" u="none" strike="noStrike">
                        <a:solidFill>
                          <a:srgbClr val="000000"/>
                        </a:solidFill>
                        <a:effectLst/>
                        <a:latin typeface="Arial" panose="020B0604020202020204" pitchFamily="34" charset="0"/>
                      </a:endParaRPr>
                    </a:p>
                  </a:txBody>
                  <a:tcPr marL="4763" marR="4763" marT="4763" marB="0" anchor="ctr"/>
                </a:tc>
                <a:tc>
                  <a:txBody>
                    <a:bodyPr/>
                    <a:lstStyle/>
                    <a:p>
                      <a:pPr algn="ctr" fontAlgn="ctr"/>
                      <a:r>
                        <a:rPr lang="en-US" sz="1400" u="none" strike="noStrike">
                          <a:effectLst/>
                        </a:rPr>
                        <a:t>72</a:t>
                      </a:r>
                      <a:endParaRPr lang="en-US" sz="1400" b="0" i="0" u="none" strike="noStrike">
                        <a:solidFill>
                          <a:srgbClr val="000000"/>
                        </a:solidFill>
                        <a:effectLst/>
                        <a:latin typeface="Arial" panose="020B0604020202020204" pitchFamily="34" charset="0"/>
                      </a:endParaRPr>
                    </a:p>
                  </a:txBody>
                  <a:tcPr marL="4763" marR="4763" marT="4763" marB="0" anchor="ctr"/>
                </a:tc>
                <a:extLst>
                  <a:ext uri="{0D108BD9-81ED-4DB2-BD59-A6C34878D82A}">
                    <a16:rowId xmlns:a16="http://schemas.microsoft.com/office/drawing/2014/main" val="1728951664"/>
                  </a:ext>
                </a:extLst>
              </a:tr>
              <a:tr h="289877">
                <a:tc>
                  <a:txBody>
                    <a:bodyPr/>
                    <a:lstStyle/>
                    <a:p>
                      <a:pPr algn="ctr" fontAlgn="t"/>
                      <a:r>
                        <a:rPr lang="en-US" sz="1400" u="none" strike="noStrike">
                          <a:effectLst/>
                        </a:rPr>
                        <a:t>Devoted Health</a:t>
                      </a:r>
                      <a:endParaRPr lang="en-US" sz="1400" b="0" i="0" u="none" strike="noStrike">
                        <a:solidFill>
                          <a:srgbClr val="000000"/>
                        </a:solidFill>
                        <a:effectLst/>
                        <a:latin typeface="Arial" panose="020B0604020202020204" pitchFamily="34" charset="0"/>
                      </a:endParaRPr>
                    </a:p>
                  </a:txBody>
                  <a:tcPr marL="4763" marR="4763" marT="4763" marB="0"/>
                </a:tc>
                <a:tc>
                  <a:txBody>
                    <a:bodyPr/>
                    <a:lstStyle/>
                    <a:p>
                      <a:pPr algn="ctr" fontAlgn="ctr"/>
                      <a:r>
                        <a:rPr lang="en-US" sz="1400" u="none" strike="noStrike">
                          <a:effectLst/>
                        </a:rPr>
                        <a:t>3,493</a:t>
                      </a:r>
                      <a:endParaRPr lang="en-US" sz="1400" b="0" i="0" u="none" strike="noStrike">
                        <a:solidFill>
                          <a:srgbClr val="000000"/>
                        </a:solidFill>
                        <a:effectLst/>
                        <a:latin typeface="Arial" panose="020B0604020202020204" pitchFamily="34" charset="0"/>
                      </a:endParaRPr>
                    </a:p>
                  </a:txBody>
                  <a:tcPr marL="4763" marR="4763" marT="4763" marB="0" anchor="ctr"/>
                </a:tc>
                <a:tc>
                  <a:txBody>
                    <a:bodyPr/>
                    <a:lstStyle/>
                    <a:p>
                      <a:pPr algn="ctr" fontAlgn="ctr"/>
                      <a:r>
                        <a:rPr lang="en-US" sz="1400" u="none" strike="noStrike">
                          <a:effectLst/>
                        </a:rPr>
                        <a:t>70</a:t>
                      </a:r>
                      <a:endParaRPr lang="en-US" sz="1400" b="0" i="0" u="none" strike="noStrike">
                        <a:solidFill>
                          <a:srgbClr val="000000"/>
                        </a:solidFill>
                        <a:effectLst/>
                        <a:latin typeface="Arial" panose="020B0604020202020204" pitchFamily="34" charset="0"/>
                      </a:endParaRPr>
                    </a:p>
                  </a:txBody>
                  <a:tcPr marL="4763" marR="4763" marT="4763" marB="0" anchor="ctr"/>
                </a:tc>
                <a:extLst>
                  <a:ext uri="{0D108BD9-81ED-4DB2-BD59-A6C34878D82A}">
                    <a16:rowId xmlns:a16="http://schemas.microsoft.com/office/drawing/2014/main" val="4269300902"/>
                  </a:ext>
                </a:extLst>
              </a:tr>
              <a:tr h="289877">
                <a:tc>
                  <a:txBody>
                    <a:bodyPr/>
                    <a:lstStyle/>
                    <a:p>
                      <a:pPr algn="ctr" fontAlgn="t"/>
                      <a:r>
                        <a:rPr lang="en-US" sz="1400" u="none" strike="noStrike">
                          <a:effectLst/>
                        </a:rPr>
                        <a:t>ANTHEM BLUE CROSS</a:t>
                      </a:r>
                      <a:endParaRPr lang="en-US" sz="1400" b="0" i="0" u="none" strike="noStrike">
                        <a:solidFill>
                          <a:srgbClr val="000000"/>
                        </a:solidFill>
                        <a:effectLst/>
                        <a:latin typeface="Arial" panose="020B0604020202020204" pitchFamily="34" charset="0"/>
                      </a:endParaRPr>
                    </a:p>
                  </a:txBody>
                  <a:tcPr marL="4763" marR="4763" marT="4763" marB="0"/>
                </a:tc>
                <a:tc>
                  <a:txBody>
                    <a:bodyPr/>
                    <a:lstStyle/>
                    <a:p>
                      <a:pPr algn="ctr" fontAlgn="ctr"/>
                      <a:r>
                        <a:rPr lang="en-US" sz="1400" u="none" strike="noStrike">
                          <a:effectLst/>
                        </a:rPr>
                        <a:t>4,455</a:t>
                      </a:r>
                      <a:endParaRPr lang="en-US" sz="1400" b="0" i="0" u="none" strike="noStrike">
                        <a:solidFill>
                          <a:srgbClr val="000000"/>
                        </a:solidFill>
                        <a:effectLst/>
                        <a:latin typeface="Arial" panose="020B0604020202020204" pitchFamily="34" charset="0"/>
                      </a:endParaRPr>
                    </a:p>
                  </a:txBody>
                  <a:tcPr marL="4763" marR="4763" marT="4763" marB="0" anchor="ctr"/>
                </a:tc>
                <a:tc>
                  <a:txBody>
                    <a:bodyPr/>
                    <a:lstStyle/>
                    <a:p>
                      <a:pPr algn="ctr" fontAlgn="ctr"/>
                      <a:r>
                        <a:rPr lang="en-US" sz="1400" u="none" strike="noStrike">
                          <a:effectLst/>
                        </a:rPr>
                        <a:t>63</a:t>
                      </a:r>
                      <a:endParaRPr lang="en-US" sz="1400" b="0" i="0" u="none" strike="noStrike">
                        <a:solidFill>
                          <a:srgbClr val="000000"/>
                        </a:solidFill>
                        <a:effectLst/>
                        <a:latin typeface="Arial" panose="020B0604020202020204" pitchFamily="34" charset="0"/>
                      </a:endParaRPr>
                    </a:p>
                  </a:txBody>
                  <a:tcPr marL="4763" marR="4763" marT="4763" marB="0" anchor="ctr"/>
                </a:tc>
                <a:extLst>
                  <a:ext uri="{0D108BD9-81ED-4DB2-BD59-A6C34878D82A}">
                    <a16:rowId xmlns:a16="http://schemas.microsoft.com/office/drawing/2014/main" val="473309008"/>
                  </a:ext>
                </a:extLst>
              </a:tr>
              <a:tr h="362463">
                <a:tc>
                  <a:txBody>
                    <a:bodyPr/>
                    <a:lstStyle/>
                    <a:p>
                      <a:pPr algn="ctr" fontAlgn="t"/>
                      <a:r>
                        <a:rPr lang="en-US" sz="1400" u="none" strike="noStrike">
                          <a:effectLst/>
                        </a:rPr>
                        <a:t>HARMONY HEALTH PLAN OF ILLINOIS, INDIANA, MISSOURI</a:t>
                      </a:r>
                      <a:endParaRPr lang="en-US" sz="1400" b="0" i="0" u="none" strike="noStrike">
                        <a:solidFill>
                          <a:srgbClr val="000000"/>
                        </a:solidFill>
                        <a:effectLst/>
                        <a:latin typeface="Arial" panose="020B0604020202020204" pitchFamily="34" charset="0"/>
                      </a:endParaRPr>
                    </a:p>
                  </a:txBody>
                  <a:tcPr marL="4763" marR="4763" marT="4763" marB="0"/>
                </a:tc>
                <a:tc>
                  <a:txBody>
                    <a:bodyPr/>
                    <a:lstStyle/>
                    <a:p>
                      <a:pPr algn="ctr" fontAlgn="ctr"/>
                      <a:r>
                        <a:rPr lang="en-US" sz="1400" u="none" strike="noStrike">
                          <a:effectLst/>
                        </a:rPr>
                        <a:t>7,043</a:t>
                      </a:r>
                      <a:endParaRPr lang="en-US" sz="1400" b="0" i="0" u="none" strike="noStrike">
                        <a:solidFill>
                          <a:srgbClr val="000000"/>
                        </a:solidFill>
                        <a:effectLst/>
                        <a:latin typeface="Arial" panose="020B0604020202020204" pitchFamily="34" charset="0"/>
                      </a:endParaRPr>
                    </a:p>
                  </a:txBody>
                  <a:tcPr marL="4763" marR="4763" marT="4763" marB="0" anchor="ctr"/>
                </a:tc>
                <a:tc>
                  <a:txBody>
                    <a:bodyPr/>
                    <a:lstStyle/>
                    <a:p>
                      <a:pPr algn="ctr" fontAlgn="ctr"/>
                      <a:r>
                        <a:rPr lang="en-US" sz="1400" u="none" strike="noStrike">
                          <a:effectLst/>
                        </a:rPr>
                        <a:t>61</a:t>
                      </a:r>
                      <a:endParaRPr lang="en-US" sz="1400" b="0" i="0" u="none" strike="noStrike">
                        <a:solidFill>
                          <a:srgbClr val="000000"/>
                        </a:solidFill>
                        <a:effectLst/>
                        <a:latin typeface="Arial" panose="020B0604020202020204" pitchFamily="34" charset="0"/>
                      </a:endParaRPr>
                    </a:p>
                  </a:txBody>
                  <a:tcPr marL="4763" marR="4763" marT="4763" marB="0" anchor="ctr"/>
                </a:tc>
                <a:extLst>
                  <a:ext uri="{0D108BD9-81ED-4DB2-BD59-A6C34878D82A}">
                    <a16:rowId xmlns:a16="http://schemas.microsoft.com/office/drawing/2014/main" val="4147844146"/>
                  </a:ext>
                </a:extLst>
              </a:tr>
              <a:tr h="289877">
                <a:tc>
                  <a:txBody>
                    <a:bodyPr/>
                    <a:lstStyle/>
                    <a:p>
                      <a:pPr algn="ctr" fontAlgn="ctr"/>
                      <a:r>
                        <a:rPr lang="en-US" sz="1400" u="none" strike="noStrike">
                          <a:effectLst/>
                        </a:rPr>
                        <a:t>UNITED HEALTHCARE</a:t>
                      </a:r>
                      <a:endParaRPr lang="en-US" sz="1400" b="0" i="0" u="none" strike="noStrike">
                        <a:solidFill>
                          <a:srgbClr val="000000"/>
                        </a:solidFill>
                        <a:effectLst/>
                        <a:latin typeface="Arial" panose="020B0604020202020204" pitchFamily="34" charset="0"/>
                      </a:endParaRPr>
                    </a:p>
                  </a:txBody>
                  <a:tcPr marL="4763" marR="4763" marT="4763" marB="0" anchor="ctr"/>
                </a:tc>
                <a:tc>
                  <a:txBody>
                    <a:bodyPr/>
                    <a:lstStyle/>
                    <a:p>
                      <a:pPr algn="ctr" fontAlgn="ctr"/>
                      <a:r>
                        <a:rPr lang="en-US" sz="1400" u="none" strike="noStrike">
                          <a:effectLst/>
                        </a:rPr>
                        <a:t>148,934</a:t>
                      </a:r>
                      <a:endParaRPr lang="en-US" sz="1400" b="0" i="0" u="none" strike="noStrike">
                        <a:solidFill>
                          <a:srgbClr val="000000"/>
                        </a:solidFill>
                        <a:effectLst/>
                        <a:latin typeface="Arial" panose="020B0604020202020204" pitchFamily="34" charset="0"/>
                      </a:endParaRPr>
                    </a:p>
                  </a:txBody>
                  <a:tcPr marL="4763" marR="4763" marT="4763" marB="0" anchor="ctr"/>
                </a:tc>
                <a:tc>
                  <a:txBody>
                    <a:bodyPr/>
                    <a:lstStyle/>
                    <a:p>
                      <a:pPr algn="ctr" fontAlgn="ctr"/>
                      <a:r>
                        <a:rPr lang="en-US" sz="1400" u="none" strike="noStrike">
                          <a:effectLst/>
                        </a:rPr>
                        <a:t>61</a:t>
                      </a:r>
                      <a:endParaRPr lang="en-US" sz="1400" b="0" i="0" u="none" strike="noStrike">
                        <a:solidFill>
                          <a:srgbClr val="000000"/>
                        </a:solidFill>
                        <a:effectLst/>
                        <a:latin typeface="Arial" panose="020B0604020202020204" pitchFamily="34" charset="0"/>
                      </a:endParaRPr>
                    </a:p>
                  </a:txBody>
                  <a:tcPr marL="4763" marR="4763" marT="4763" marB="0" anchor="ctr"/>
                </a:tc>
                <a:extLst>
                  <a:ext uri="{0D108BD9-81ED-4DB2-BD59-A6C34878D82A}">
                    <a16:rowId xmlns:a16="http://schemas.microsoft.com/office/drawing/2014/main" val="3342666152"/>
                  </a:ext>
                </a:extLst>
              </a:tr>
              <a:tr h="289877">
                <a:tc>
                  <a:txBody>
                    <a:bodyPr/>
                    <a:lstStyle/>
                    <a:p>
                      <a:pPr algn="ctr" fontAlgn="ctr"/>
                      <a:r>
                        <a:rPr lang="en-US" sz="1400" u="none" strike="noStrike">
                          <a:effectLst/>
                        </a:rPr>
                        <a:t>United Healthcare Direct</a:t>
                      </a:r>
                      <a:endParaRPr lang="en-US" sz="1400" b="0" i="0" u="none" strike="noStrike">
                        <a:solidFill>
                          <a:srgbClr val="000000"/>
                        </a:solidFill>
                        <a:effectLst/>
                        <a:latin typeface="Arial" panose="020B0604020202020204" pitchFamily="34" charset="0"/>
                      </a:endParaRPr>
                    </a:p>
                  </a:txBody>
                  <a:tcPr marL="4763" marR="4763" marT="4763" marB="0" anchor="ctr"/>
                </a:tc>
                <a:tc>
                  <a:txBody>
                    <a:bodyPr/>
                    <a:lstStyle/>
                    <a:p>
                      <a:pPr algn="ctr" fontAlgn="ctr"/>
                      <a:r>
                        <a:rPr lang="en-US" sz="1400" u="none" strike="noStrike">
                          <a:effectLst/>
                        </a:rPr>
                        <a:t>14,473</a:t>
                      </a:r>
                      <a:endParaRPr lang="en-US" sz="1400" b="0" i="0" u="none" strike="noStrike">
                        <a:solidFill>
                          <a:srgbClr val="000000"/>
                        </a:solidFill>
                        <a:effectLst/>
                        <a:latin typeface="Arial" panose="020B0604020202020204" pitchFamily="34" charset="0"/>
                      </a:endParaRPr>
                    </a:p>
                  </a:txBody>
                  <a:tcPr marL="4763" marR="4763" marT="4763" marB="0" anchor="ctr"/>
                </a:tc>
                <a:tc>
                  <a:txBody>
                    <a:bodyPr/>
                    <a:lstStyle/>
                    <a:p>
                      <a:pPr algn="ctr" fontAlgn="ctr"/>
                      <a:r>
                        <a:rPr lang="en-US" sz="1400" u="none" strike="noStrike">
                          <a:effectLst/>
                        </a:rPr>
                        <a:t>57</a:t>
                      </a:r>
                      <a:endParaRPr lang="en-US" sz="1400" b="0" i="0" u="none" strike="noStrike">
                        <a:solidFill>
                          <a:srgbClr val="000000"/>
                        </a:solidFill>
                        <a:effectLst/>
                        <a:latin typeface="Arial" panose="020B0604020202020204" pitchFamily="34" charset="0"/>
                      </a:endParaRPr>
                    </a:p>
                  </a:txBody>
                  <a:tcPr marL="4763" marR="4763" marT="4763" marB="0" anchor="ctr"/>
                </a:tc>
                <a:extLst>
                  <a:ext uri="{0D108BD9-81ED-4DB2-BD59-A6C34878D82A}">
                    <a16:rowId xmlns:a16="http://schemas.microsoft.com/office/drawing/2014/main" val="3249809007"/>
                  </a:ext>
                </a:extLst>
              </a:tr>
              <a:tr h="289877">
                <a:tc>
                  <a:txBody>
                    <a:bodyPr/>
                    <a:lstStyle/>
                    <a:p>
                      <a:pPr algn="ctr" fontAlgn="t"/>
                      <a:r>
                        <a:rPr lang="en-US" sz="1400" u="none" strike="noStrike">
                          <a:effectLst/>
                        </a:rPr>
                        <a:t>HIGHMARK BCBS</a:t>
                      </a:r>
                      <a:endParaRPr lang="en-US" sz="1400" b="0" i="0" u="none" strike="noStrike">
                        <a:solidFill>
                          <a:srgbClr val="000000"/>
                        </a:solidFill>
                        <a:effectLst/>
                        <a:latin typeface="Arial" panose="020B0604020202020204" pitchFamily="34" charset="0"/>
                      </a:endParaRPr>
                    </a:p>
                  </a:txBody>
                  <a:tcPr marL="4763" marR="4763" marT="4763" marB="0"/>
                </a:tc>
                <a:tc>
                  <a:txBody>
                    <a:bodyPr/>
                    <a:lstStyle/>
                    <a:p>
                      <a:pPr algn="ctr" fontAlgn="ctr"/>
                      <a:r>
                        <a:rPr lang="en-US" sz="1400" u="none" strike="noStrike">
                          <a:effectLst/>
                        </a:rPr>
                        <a:t>3,188</a:t>
                      </a:r>
                      <a:endParaRPr lang="en-US" sz="1400" b="0" i="0" u="none" strike="noStrike">
                        <a:solidFill>
                          <a:srgbClr val="000000"/>
                        </a:solidFill>
                        <a:effectLst/>
                        <a:latin typeface="Arial" panose="020B0604020202020204" pitchFamily="34" charset="0"/>
                      </a:endParaRPr>
                    </a:p>
                  </a:txBody>
                  <a:tcPr marL="4763" marR="4763" marT="4763" marB="0" anchor="ctr"/>
                </a:tc>
                <a:tc>
                  <a:txBody>
                    <a:bodyPr/>
                    <a:lstStyle/>
                    <a:p>
                      <a:pPr algn="ctr" fontAlgn="ctr"/>
                      <a:r>
                        <a:rPr lang="en-US" sz="1400" u="none" strike="noStrike">
                          <a:effectLst/>
                        </a:rPr>
                        <a:t>56</a:t>
                      </a:r>
                      <a:endParaRPr lang="en-US" sz="1400" b="0" i="0" u="none" strike="noStrike">
                        <a:solidFill>
                          <a:srgbClr val="000000"/>
                        </a:solidFill>
                        <a:effectLst/>
                        <a:latin typeface="Arial" panose="020B0604020202020204" pitchFamily="34" charset="0"/>
                      </a:endParaRPr>
                    </a:p>
                  </a:txBody>
                  <a:tcPr marL="4763" marR="4763" marT="4763" marB="0" anchor="ctr"/>
                </a:tc>
                <a:extLst>
                  <a:ext uri="{0D108BD9-81ED-4DB2-BD59-A6C34878D82A}">
                    <a16:rowId xmlns:a16="http://schemas.microsoft.com/office/drawing/2014/main" val="1528405689"/>
                  </a:ext>
                </a:extLst>
              </a:tr>
              <a:tr h="362463">
                <a:tc>
                  <a:txBody>
                    <a:bodyPr/>
                    <a:lstStyle/>
                    <a:p>
                      <a:pPr algn="ctr" fontAlgn="t"/>
                      <a:r>
                        <a:rPr lang="en-US" sz="1400" u="none" strike="noStrike">
                          <a:effectLst/>
                        </a:rPr>
                        <a:t>HEALTH NET OF CALIFORNIA AND OREGON (CLAIMS)</a:t>
                      </a:r>
                      <a:endParaRPr lang="en-US" sz="1400" b="0" i="0" u="none" strike="noStrike">
                        <a:solidFill>
                          <a:srgbClr val="000000"/>
                        </a:solidFill>
                        <a:effectLst/>
                        <a:latin typeface="Arial" panose="020B0604020202020204" pitchFamily="34" charset="0"/>
                      </a:endParaRPr>
                    </a:p>
                  </a:txBody>
                  <a:tcPr marL="4763" marR="4763" marT="4763" marB="0"/>
                </a:tc>
                <a:tc>
                  <a:txBody>
                    <a:bodyPr/>
                    <a:lstStyle/>
                    <a:p>
                      <a:pPr algn="ctr" fontAlgn="ctr"/>
                      <a:r>
                        <a:rPr lang="en-US" sz="1400" u="none" strike="noStrike">
                          <a:effectLst/>
                        </a:rPr>
                        <a:t>3,405</a:t>
                      </a:r>
                      <a:endParaRPr lang="en-US" sz="1400" b="0" i="0" u="none" strike="noStrike">
                        <a:solidFill>
                          <a:srgbClr val="000000"/>
                        </a:solidFill>
                        <a:effectLst/>
                        <a:latin typeface="Arial" panose="020B0604020202020204" pitchFamily="34" charset="0"/>
                      </a:endParaRPr>
                    </a:p>
                  </a:txBody>
                  <a:tcPr marL="4763" marR="4763" marT="4763" marB="0" anchor="ctr"/>
                </a:tc>
                <a:tc>
                  <a:txBody>
                    <a:bodyPr/>
                    <a:lstStyle/>
                    <a:p>
                      <a:pPr algn="ctr" fontAlgn="ctr"/>
                      <a:r>
                        <a:rPr lang="en-US" sz="1400" u="none" strike="noStrike">
                          <a:effectLst/>
                        </a:rPr>
                        <a:t>55</a:t>
                      </a:r>
                      <a:endParaRPr lang="en-US" sz="1400" b="0" i="0" u="none" strike="noStrike">
                        <a:solidFill>
                          <a:srgbClr val="000000"/>
                        </a:solidFill>
                        <a:effectLst/>
                        <a:latin typeface="Arial" panose="020B0604020202020204" pitchFamily="34" charset="0"/>
                      </a:endParaRPr>
                    </a:p>
                  </a:txBody>
                  <a:tcPr marL="4763" marR="4763" marT="4763" marB="0" anchor="ctr"/>
                </a:tc>
                <a:extLst>
                  <a:ext uri="{0D108BD9-81ED-4DB2-BD59-A6C34878D82A}">
                    <a16:rowId xmlns:a16="http://schemas.microsoft.com/office/drawing/2014/main" val="4099526000"/>
                  </a:ext>
                </a:extLst>
              </a:tr>
              <a:tr h="289877">
                <a:tc>
                  <a:txBody>
                    <a:bodyPr/>
                    <a:lstStyle/>
                    <a:p>
                      <a:pPr algn="ctr" fontAlgn="t"/>
                      <a:r>
                        <a:rPr lang="en-US" sz="1400" u="none" strike="noStrike">
                          <a:effectLst/>
                        </a:rPr>
                        <a:t>AMERICHOICE TENNCARE</a:t>
                      </a:r>
                      <a:endParaRPr lang="en-US" sz="1400" b="0" i="0" u="none" strike="noStrike">
                        <a:solidFill>
                          <a:srgbClr val="000000"/>
                        </a:solidFill>
                        <a:effectLst/>
                        <a:latin typeface="Arial" panose="020B0604020202020204" pitchFamily="34" charset="0"/>
                      </a:endParaRPr>
                    </a:p>
                  </a:txBody>
                  <a:tcPr marL="4763" marR="4763" marT="4763" marB="0"/>
                </a:tc>
                <a:tc>
                  <a:txBody>
                    <a:bodyPr/>
                    <a:lstStyle/>
                    <a:p>
                      <a:pPr algn="ctr" fontAlgn="ctr"/>
                      <a:r>
                        <a:rPr lang="en-US" sz="1400" u="none" strike="noStrike">
                          <a:effectLst/>
                        </a:rPr>
                        <a:t>3,604</a:t>
                      </a:r>
                      <a:endParaRPr lang="en-US" sz="1400" b="0" i="0" u="none" strike="noStrike">
                        <a:solidFill>
                          <a:srgbClr val="000000"/>
                        </a:solidFill>
                        <a:effectLst/>
                        <a:latin typeface="Arial" panose="020B0604020202020204" pitchFamily="34" charset="0"/>
                      </a:endParaRPr>
                    </a:p>
                  </a:txBody>
                  <a:tcPr marL="4763" marR="4763" marT="4763" marB="0" anchor="ctr"/>
                </a:tc>
                <a:tc>
                  <a:txBody>
                    <a:bodyPr/>
                    <a:lstStyle/>
                    <a:p>
                      <a:pPr algn="ctr" fontAlgn="ctr"/>
                      <a:r>
                        <a:rPr lang="en-US" sz="1400" u="none" strike="noStrike">
                          <a:effectLst/>
                        </a:rPr>
                        <a:t>54</a:t>
                      </a:r>
                      <a:endParaRPr lang="en-US" sz="1400" b="0" i="0" u="none" strike="noStrike">
                        <a:solidFill>
                          <a:srgbClr val="000000"/>
                        </a:solidFill>
                        <a:effectLst/>
                        <a:latin typeface="Arial" panose="020B0604020202020204" pitchFamily="34" charset="0"/>
                      </a:endParaRPr>
                    </a:p>
                  </a:txBody>
                  <a:tcPr marL="4763" marR="4763" marT="4763" marB="0" anchor="ctr"/>
                </a:tc>
                <a:extLst>
                  <a:ext uri="{0D108BD9-81ED-4DB2-BD59-A6C34878D82A}">
                    <a16:rowId xmlns:a16="http://schemas.microsoft.com/office/drawing/2014/main" val="3759409056"/>
                  </a:ext>
                </a:extLst>
              </a:tr>
              <a:tr h="362463">
                <a:tc>
                  <a:txBody>
                    <a:bodyPr/>
                    <a:lstStyle/>
                    <a:p>
                      <a:pPr algn="ctr" fontAlgn="t"/>
                      <a:r>
                        <a:rPr lang="en-US" sz="1400" u="none" strike="noStrike">
                          <a:effectLst/>
                        </a:rPr>
                        <a:t>PA INDEPENDENCE KEYSTONE HEALTH PLAN EAST - HMO</a:t>
                      </a:r>
                      <a:endParaRPr lang="en-US" sz="1400" b="0" i="0" u="none" strike="noStrike">
                        <a:solidFill>
                          <a:srgbClr val="000000"/>
                        </a:solidFill>
                        <a:effectLst/>
                        <a:latin typeface="Arial" panose="020B0604020202020204" pitchFamily="34" charset="0"/>
                      </a:endParaRPr>
                    </a:p>
                  </a:txBody>
                  <a:tcPr marL="4763" marR="4763" marT="4763" marB="0"/>
                </a:tc>
                <a:tc>
                  <a:txBody>
                    <a:bodyPr/>
                    <a:lstStyle/>
                    <a:p>
                      <a:pPr algn="ctr" fontAlgn="ctr"/>
                      <a:r>
                        <a:rPr lang="en-US" sz="1400" u="none" strike="noStrike">
                          <a:effectLst/>
                        </a:rPr>
                        <a:t>2,399</a:t>
                      </a:r>
                      <a:endParaRPr lang="en-US" sz="1400" b="0" i="0" u="none" strike="noStrike">
                        <a:solidFill>
                          <a:srgbClr val="000000"/>
                        </a:solidFill>
                        <a:effectLst/>
                        <a:latin typeface="Arial" panose="020B0604020202020204" pitchFamily="34" charset="0"/>
                      </a:endParaRPr>
                    </a:p>
                  </a:txBody>
                  <a:tcPr marL="4763" marR="4763" marT="4763" marB="0" anchor="ctr"/>
                </a:tc>
                <a:tc>
                  <a:txBody>
                    <a:bodyPr/>
                    <a:lstStyle/>
                    <a:p>
                      <a:pPr algn="ctr" fontAlgn="ctr"/>
                      <a:r>
                        <a:rPr lang="en-US" sz="1400" u="none" strike="noStrike">
                          <a:effectLst/>
                        </a:rPr>
                        <a:t>52</a:t>
                      </a:r>
                      <a:endParaRPr lang="en-US" sz="1400" b="0" i="0" u="none" strike="noStrike">
                        <a:solidFill>
                          <a:srgbClr val="000000"/>
                        </a:solidFill>
                        <a:effectLst/>
                        <a:latin typeface="Arial" panose="020B0604020202020204" pitchFamily="34" charset="0"/>
                      </a:endParaRPr>
                    </a:p>
                  </a:txBody>
                  <a:tcPr marL="4763" marR="4763" marT="4763" marB="0" anchor="ctr"/>
                </a:tc>
                <a:extLst>
                  <a:ext uri="{0D108BD9-81ED-4DB2-BD59-A6C34878D82A}">
                    <a16:rowId xmlns:a16="http://schemas.microsoft.com/office/drawing/2014/main" val="1930274683"/>
                  </a:ext>
                </a:extLst>
              </a:tr>
              <a:tr h="289877">
                <a:tc>
                  <a:txBody>
                    <a:bodyPr/>
                    <a:lstStyle/>
                    <a:p>
                      <a:pPr algn="ctr" fontAlgn="ctr"/>
                      <a:r>
                        <a:rPr lang="en-US" sz="1400" u="none" strike="noStrike" dirty="0">
                          <a:effectLst/>
                        </a:rPr>
                        <a:t>ARKANSAS BLUE SHIELD</a:t>
                      </a:r>
                      <a:endParaRPr lang="en-US" sz="1400" b="0" i="0" u="none" strike="noStrike" dirty="0">
                        <a:solidFill>
                          <a:srgbClr val="000000"/>
                        </a:solidFill>
                        <a:effectLst/>
                        <a:latin typeface="Arial" panose="020B0604020202020204" pitchFamily="34" charset="0"/>
                      </a:endParaRPr>
                    </a:p>
                  </a:txBody>
                  <a:tcPr marL="4763" marR="4763" marT="4763" marB="0" anchor="ctr">
                    <a:solidFill>
                      <a:schemeClr val="accent1">
                        <a:lumMod val="20000"/>
                        <a:lumOff val="80000"/>
                      </a:schemeClr>
                    </a:solidFill>
                  </a:tcPr>
                </a:tc>
                <a:tc>
                  <a:txBody>
                    <a:bodyPr/>
                    <a:lstStyle/>
                    <a:p>
                      <a:pPr algn="ctr" fontAlgn="ctr"/>
                      <a:r>
                        <a:rPr lang="en-US" sz="1400" u="none" strike="noStrike">
                          <a:effectLst/>
                        </a:rPr>
                        <a:t>18,017</a:t>
                      </a:r>
                      <a:endParaRPr lang="en-US" sz="1400" b="0" i="0" u="none" strike="noStrike">
                        <a:solidFill>
                          <a:srgbClr val="000000"/>
                        </a:solidFill>
                        <a:effectLst/>
                        <a:latin typeface="Arial" panose="020B0604020202020204" pitchFamily="34" charset="0"/>
                      </a:endParaRPr>
                    </a:p>
                  </a:txBody>
                  <a:tcPr marL="4763" marR="4763" marT="4763" marB="0" anchor="ctr"/>
                </a:tc>
                <a:tc>
                  <a:txBody>
                    <a:bodyPr/>
                    <a:lstStyle/>
                    <a:p>
                      <a:pPr algn="ctr" fontAlgn="ctr"/>
                      <a:r>
                        <a:rPr lang="en-US" sz="1400" u="none" strike="noStrike">
                          <a:effectLst/>
                        </a:rPr>
                        <a:t>51</a:t>
                      </a:r>
                      <a:endParaRPr lang="en-US" sz="1400" b="0" i="0" u="none" strike="noStrike">
                        <a:solidFill>
                          <a:srgbClr val="000000"/>
                        </a:solidFill>
                        <a:effectLst/>
                        <a:latin typeface="Arial" panose="020B0604020202020204" pitchFamily="34" charset="0"/>
                      </a:endParaRPr>
                    </a:p>
                  </a:txBody>
                  <a:tcPr marL="4763" marR="4763" marT="4763" marB="0" anchor="ctr"/>
                </a:tc>
                <a:extLst>
                  <a:ext uri="{0D108BD9-81ED-4DB2-BD59-A6C34878D82A}">
                    <a16:rowId xmlns:a16="http://schemas.microsoft.com/office/drawing/2014/main" val="3192077456"/>
                  </a:ext>
                </a:extLst>
              </a:tr>
              <a:tr h="289877">
                <a:tc>
                  <a:txBody>
                    <a:bodyPr/>
                    <a:lstStyle/>
                    <a:p>
                      <a:pPr algn="ctr" fontAlgn="t"/>
                      <a:r>
                        <a:rPr lang="en-US" sz="1400" u="none" strike="noStrike">
                          <a:effectLst/>
                        </a:rPr>
                        <a:t>SUNSHINE STATE HEALTH PLAN</a:t>
                      </a:r>
                      <a:endParaRPr lang="en-US" sz="1400" b="0" i="0" u="none" strike="noStrike">
                        <a:solidFill>
                          <a:srgbClr val="000000"/>
                        </a:solidFill>
                        <a:effectLst/>
                        <a:latin typeface="Arial" panose="020B0604020202020204" pitchFamily="34" charset="0"/>
                      </a:endParaRPr>
                    </a:p>
                  </a:txBody>
                  <a:tcPr marL="4763" marR="4763" marT="4763" marB="0"/>
                </a:tc>
                <a:tc>
                  <a:txBody>
                    <a:bodyPr/>
                    <a:lstStyle/>
                    <a:p>
                      <a:pPr algn="ctr" fontAlgn="ctr"/>
                      <a:r>
                        <a:rPr lang="en-US" sz="1400" u="none" strike="noStrike">
                          <a:effectLst/>
                        </a:rPr>
                        <a:t>4,213</a:t>
                      </a:r>
                      <a:endParaRPr lang="en-US" sz="1400" b="0" i="0" u="none" strike="noStrike">
                        <a:solidFill>
                          <a:srgbClr val="000000"/>
                        </a:solidFill>
                        <a:effectLst/>
                        <a:latin typeface="Arial" panose="020B0604020202020204" pitchFamily="34" charset="0"/>
                      </a:endParaRPr>
                    </a:p>
                  </a:txBody>
                  <a:tcPr marL="4763" marR="4763" marT="4763" marB="0" anchor="ctr"/>
                </a:tc>
                <a:tc>
                  <a:txBody>
                    <a:bodyPr/>
                    <a:lstStyle/>
                    <a:p>
                      <a:pPr algn="ctr" fontAlgn="ctr"/>
                      <a:r>
                        <a:rPr lang="en-US" sz="1400" u="none" strike="noStrike" dirty="0">
                          <a:effectLst/>
                        </a:rPr>
                        <a:t>51</a:t>
                      </a:r>
                      <a:endParaRPr lang="en-US" sz="1400" b="0" i="0" u="none" strike="noStrike" dirty="0">
                        <a:solidFill>
                          <a:srgbClr val="000000"/>
                        </a:solidFill>
                        <a:effectLst/>
                        <a:latin typeface="Arial" panose="020B0604020202020204" pitchFamily="34" charset="0"/>
                      </a:endParaRPr>
                    </a:p>
                  </a:txBody>
                  <a:tcPr marL="4763" marR="4763" marT="4763" marB="0" anchor="ctr"/>
                </a:tc>
                <a:extLst>
                  <a:ext uri="{0D108BD9-81ED-4DB2-BD59-A6C34878D82A}">
                    <a16:rowId xmlns:a16="http://schemas.microsoft.com/office/drawing/2014/main" val="6053988"/>
                  </a:ext>
                </a:extLst>
              </a:tr>
            </a:tbl>
          </a:graphicData>
        </a:graphic>
      </p:graphicFrame>
    </p:spTree>
    <p:extLst>
      <p:ext uri="{BB962C8B-B14F-4D97-AF65-F5344CB8AC3E}">
        <p14:creationId xmlns:p14="http://schemas.microsoft.com/office/powerpoint/2010/main" val="16171482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245A9F99-D9B1-4094-A2E2-B90AC1DB7B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B7FAF607-473A-4A43-A23D-BBFF5C4117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p:cNvSpPr>
            <a:spLocks noGrp="1"/>
          </p:cNvSpPr>
          <p:nvPr>
            <p:ph type="title"/>
          </p:nvPr>
        </p:nvSpPr>
        <p:spPr>
          <a:xfrm>
            <a:off x="6094105" y="802955"/>
            <a:ext cx="4977976" cy="1454051"/>
          </a:xfrm>
        </p:spPr>
        <p:txBody>
          <a:bodyPr>
            <a:normAutofit/>
          </a:bodyPr>
          <a:lstStyle/>
          <a:p>
            <a:r>
              <a:rPr lang="en-US" sz="3600">
                <a:solidFill>
                  <a:schemeClr val="tx2"/>
                </a:solidFill>
              </a:rPr>
              <a:t>Agenda</a:t>
            </a:r>
          </a:p>
        </p:txBody>
      </p:sp>
      <p:pic>
        <p:nvPicPr>
          <p:cNvPr id="33" name="Graphic 32" descr="Checkmark">
            <a:extLst>
              <a:ext uri="{FF2B5EF4-FFF2-40B4-BE49-F238E27FC236}">
                <a16:creationId xmlns:a16="http://schemas.microsoft.com/office/drawing/2014/main" id="{6468D63D-FFD3-DD16-7EB4-F5F23A0E0C5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86951" y="1793846"/>
            <a:ext cx="3620021" cy="3620021"/>
          </a:xfrm>
          <a:prstGeom prst="rect">
            <a:avLst/>
          </a:prstGeom>
        </p:spPr>
      </p:pic>
      <p:sp>
        <p:nvSpPr>
          <p:cNvPr id="6" name="Content Placeholder 5"/>
          <p:cNvSpPr>
            <a:spLocks noGrp="1"/>
          </p:cNvSpPr>
          <p:nvPr>
            <p:ph idx="1"/>
          </p:nvPr>
        </p:nvSpPr>
        <p:spPr>
          <a:xfrm>
            <a:off x="6090574" y="2421682"/>
            <a:ext cx="4977578" cy="3639289"/>
          </a:xfrm>
        </p:spPr>
        <p:txBody>
          <a:bodyPr anchor="ctr">
            <a:normAutofit/>
          </a:bodyPr>
          <a:lstStyle/>
          <a:p>
            <a:r>
              <a:rPr lang="en-US" sz="1500">
                <a:solidFill>
                  <a:schemeClr val="tx2"/>
                </a:solidFill>
              </a:rPr>
              <a:t>focalPoint Data Set</a:t>
            </a:r>
          </a:p>
          <a:p>
            <a:r>
              <a:rPr lang="en-US" sz="1500">
                <a:solidFill>
                  <a:schemeClr val="tx2"/>
                </a:solidFill>
              </a:rPr>
              <a:t>Buy and Bill Drugs</a:t>
            </a:r>
          </a:p>
          <a:p>
            <a:pPr lvl="1">
              <a:buFont typeface="Wingdings" charset="2"/>
              <a:buChar char="q"/>
            </a:pPr>
            <a:r>
              <a:rPr lang="en-US" sz="1500">
                <a:solidFill>
                  <a:schemeClr val="tx2"/>
                </a:solidFill>
              </a:rPr>
              <a:t>Days to Pay</a:t>
            </a:r>
          </a:p>
          <a:p>
            <a:pPr lvl="1">
              <a:buFont typeface="Wingdings" charset="2"/>
              <a:buChar char="q"/>
            </a:pPr>
            <a:r>
              <a:rPr lang="en-US" sz="1500">
                <a:solidFill>
                  <a:schemeClr val="tx2"/>
                </a:solidFill>
              </a:rPr>
              <a:t> Days to File</a:t>
            </a:r>
          </a:p>
          <a:p>
            <a:pPr lvl="1">
              <a:buFont typeface="Wingdings" charset="2"/>
              <a:buChar char="q"/>
            </a:pPr>
            <a:r>
              <a:rPr lang="en-US" sz="1500">
                <a:solidFill>
                  <a:schemeClr val="tx2"/>
                </a:solidFill>
              </a:rPr>
              <a:t>Top Tens</a:t>
            </a:r>
          </a:p>
          <a:p>
            <a:pPr lvl="1">
              <a:buFont typeface="Wingdings" charset="2"/>
              <a:buChar char="q"/>
            </a:pPr>
            <a:r>
              <a:rPr lang="en-US" sz="1500">
                <a:solidFill>
                  <a:schemeClr val="tx2"/>
                </a:solidFill>
              </a:rPr>
              <a:t> Profiling</a:t>
            </a:r>
          </a:p>
          <a:p>
            <a:pPr lvl="1">
              <a:buFont typeface="Wingdings" charset="2"/>
              <a:buChar char="q"/>
            </a:pPr>
            <a:r>
              <a:rPr lang="en-US" sz="1500">
                <a:solidFill>
                  <a:schemeClr val="tx2"/>
                </a:solidFill>
              </a:rPr>
              <a:t> Clean Claims</a:t>
            </a:r>
          </a:p>
          <a:p>
            <a:r>
              <a:rPr lang="en-US" sz="1500">
                <a:solidFill>
                  <a:schemeClr val="tx2"/>
                </a:solidFill>
              </a:rPr>
              <a:t> Denials</a:t>
            </a:r>
          </a:p>
          <a:p>
            <a:pPr lvl="1">
              <a:buFont typeface="Wingdings" charset="2"/>
              <a:buChar char="q"/>
            </a:pPr>
            <a:r>
              <a:rPr lang="en-US" sz="1500">
                <a:solidFill>
                  <a:schemeClr val="tx2"/>
                </a:solidFill>
              </a:rPr>
              <a:t> Denial Rates</a:t>
            </a:r>
          </a:p>
          <a:p>
            <a:pPr lvl="1">
              <a:buFont typeface="Wingdings" charset="2"/>
              <a:buChar char="q"/>
            </a:pPr>
            <a:r>
              <a:rPr lang="en-US" sz="1500">
                <a:solidFill>
                  <a:schemeClr val="tx2"/>
                </a:solidFill>
              </a:rPr>
              <a:t> Top Denial Codes</a:t>
            </a:r>
          </a:p>
          <a:p>
            <a:pPr lvl="1">
              <a:buFont typeface="Wingdings" charset="2"/>
              <a:buChar char="q"/>
            </a:pPr>
            <a:r>
              <a:rPr lang="en-US" sz="1500">
                <a:solidFill>
                  <a:schemeClr val="tx2"/>
                </a:solidFill>
              </a:rPr>
              <a:t> What To Do???</a:t>
            </a:r>
          </a:p>
          <a:p>
            <a:r>
              <a:rPr lang="en-US" sz="1500">
                <a:solidFill>
                  <a:schemeClr val="tx2"/>
                </a:solidFill>
              </a:rPr>
              <a:t>Spotlight on Payers</a:t>
            </a:r>
          </a:p>
          <a:p>
            <a:pPr lvl="1">
              <a:buFont typeface="Wingdings" charset="2"/>
              <a:buChar char="q"/>
            </a:pPr>
            <a:endParaRPr lang="en-US" sz="1500">
              <a:solidFill>
                <a:schemeClr val="tx2"/>
              </a:solidFill>
            </a:endParaRPr>
          </a:p>
          <a:p>
            <a:pPr lvl="1">
              <a:buFont typeface="Wingdings" charset="2"/>
              <a:buChar char="q"/>
            </a:pPr>
            <a:endParaRPr lang="en-US" sz="1500">
              <a:solidFill>
                <a:schemeClr val="tx2"/>
              </a:solidFill>
            </a:endParaRPr>
          </a:p>
          <a:p>
            <a:pPr lvl="4">
              <a:buFont typeface="Wingdings" charset="2"/>
              <a:buChar char="q"/>
            </a:pPr>
            <a:endParaRPr lang="en-US" sz="1500">
              <a:solidFill>
                <a:schemeClr val="tx2"/>
              </a:solidFill>
            </a:endParaRPr>
          </a:p>
        </p:txBody>
      </p:sp>
      <p:grpSp>
        <p:nvGrpSpPr>
          <p:cNvPr id="34" name="Group 33">
            <a:extLst>
              <a:ext uri="{FF2B5EF4-FFF2-40B4-BE49-F238E27FC236}">
                <a16:creationId xmlns:a16="http://schemas.microsoft.com/office/drawing/2014/main" id="{C5F6476F-D303-44D3-B30F-1BA348F0F64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2635" y="52996"/>
            <a:ext cx="5928607" cy="6805005"/>
            <a:chOff x="6095999" y="52996"/>
            <a:chExt cx="6093363" cy="6805005"/>
          </a:xfrm>
          <a:solidFill>
            <a:schemeClr val="accent5">
              <a:alpha val="10000"/>
            </a:schemeClr>
          </a:solidFill>
        </p:grpSpPr>
        <p:sp>
          <p:nvSpPr>
            <p:cNvPr id="18" name="Freeform: Shape 17">
              <a:extLst>
                <a:ext uri="{FF2B5EF4-FFF2-40B4-BE49-F238E27FC236}">
                  <a16:creationId xmlns:a16="http://schemas.microsoft.com/office/drawing/2014/main" id="{C972EB4B-0539-4430-9340-8117B9D7C3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1" y="52996"/>
              <a:ext cx="6093361" cy="6805003"/>
            </a:xfrm>
            <a:custGeom>
              <a:avLst/>
              <a:gdLst>
                <a:gd name="connsiteX0" fmla="*/ 3391253 w 5890489"/>
                <a:gd name="connsiteY0" fmla="*/ 0 h 6578438"/>
                <a:gd name="connsiteX1" fmla="*/ 3434974 w 5890489"/>
                <a:gd name="connsiteY1" fmla="*/ 646 h 6578438"/>
                <a:gd name="connsiteX2" fmla="*/ 3522419 w 5890489"/>
                <a:gd name="connsiteY2" fmla="*/ 2712 h 6578438"/>
                <a:gd name="connsiteX3" fmla="*/ 3610261 w 5890489"/>
                <a:gd name="connsiteY3" fmla="*/ 6458 h 6578438"/>
                <a:gd name="connsiteX4" fmla="*/ 3786872 w 5890489"/>
                <a:gd name="connsiteY4" fmla="*/ 20667 h 6578438"/>
                <a:gd name="connsiteX5" fmla="*/ 3962291 w 5890489"/>
                <a:gd name="connsiteY5" fmla="*/ 43530 h 6578438"/>
                <a:gd name="connsiteX6" fmla="*/ 4135855 w 5890489"/>
                <a:gd name="connsiteY6" fmla="*/ 75176 h 6578438"/>
                <a:gd name="connsiteX7" fmla="*/ 4307299 w 5890489"/>
                <a:gd name="connsiteY7" fmla="*/ 114315 h 6578438"/>
                <a:gd name="connsiteX8" fmla="*/ 4476358 w 5890489"/>
                <a:gd name="connsiteY8" fmla="*/ 160816 h 6578438"/>
                <a:gd name="connsiteX9" fmla="*/ 4559829 w 5890489"/>
                <a:gd name="connsiteY9" fmla="*/ 186779 h 6578438"/>
                <a:gd name="connsiteX10" fmla="*/ 4642901 w 5890489"/>
                <a:gd name="connsiteY10" fmla="*/ 213648 h 6578438"/>
                <a:gd name="connsiteX11" fmla="*/ 5280847 w 5890489"/>
                <a:gd name="connsiteY11" fmla="*/ 485936 h 6578438"/>
                <a:gd name="connsiteX12" fmla="*/ 5865400 w 5890489"/>
                <a:gd name="connsiteY12" fmla="*/ 851099 h 6578438"/>
                <a:gd name="connsiteX13" fmla="*/ 5890489 w 5890489"/>
                <a:gd name="connsiteY13" fmla="*/ 870950 h 6578438"/>
                <a:gd name="connsiteX14" fmla="*/ 5890489 w 5890489"/>
                <a:gd name="connsiteY14" fmla="*/ 1321814 h 6578438"/>
                <a:gd name="connsiteX15" fmla="*/ 5887395 w 5890489"/>
                <a:gd name="connsiteY15" fmla="*/ 1318952 h 6578438"/>
                <a:gd name="connsiteX16" fmla="*/ 5830291 w 5890489"/>
                <a:gd name="connsiteY16" fmla="*/ 1265992 h 6578438"/>
                <a:gd name="connsiteX17" fmla="*/ 5815981 w 5890489"/>
                <a:gd name="connsiteY17" fmla="*/ 1252687 h 6578438"/>
                <a:gd name="connsiteX18" fmla="*/ 5801142 w 5890489"/>
                <a:gd name="connsiteY18" fmla="*/ 1240158 h 6578438"/>
                <a:gd name="connsiteX19" fmla="*/ 5771464 w 5890489"/>
                <a:gd name="connsiteY19" fmla="*/ 1214969 h 6578438"/>
                <a:gd name="connsiteX20" fmla="*/ 5651030 w 5890489"/>
                <a:gd name="connsiteY20" fmla="*/ 1115767 h 6578438"/>
                <a:gd name="connsiteX21" fmla="*/ 5123183 w 5890489"/>
                <a:gd name="connsiteY21" fmla="*/ 780443 h 6578438"/>
                <a:gd name="connsiteX22" fmla="*/ 4533860 w 5890489"/>
                <a:gd name="connsiteY22" fmla="*/ 567701 h 6578438"/>
                <a:gd name="connsiteX23" fmla="*/ 4457281 w 5890489"/>
                <a:gd name="connsiteY23" fmla="*/ 550780 h 6578438"/>
                <a:gd name="connsiteX24" fmla="*/ 4380568 w 5890489"/>
                <a:gd name="connsiteY24" fmla="*/ 535279 h 6578438"/>
                <a:gd name="connsiteX25" fmla="*/ 4303325 w 5890489"/>
                <a:gd name="connsiteY25" fmla="*/ 522879 h 6578438"/>
                <a:gd name="connsiteX26" fmla="*/ 4264769 w 5890489"/>
                <a:gd name="connsiteY26" fmla="*/ 516679 h 6578438"/>
                <a:gd name="connsiteX27" fmla="*/ 4226082 w 5890489"/>
                <a:gd name="connsiteY27" fmla="*/ 511253 h 6578438"/>
                <a:gd name="connsiteX28" fmla="*/ 4070934 w 5890489"/>
                <a:gd name="connsiteY28" fmla="*/ 494848 h 6578438"/>
                <a:gd name="connsiteX29" fmla="*/ 3915521 w 5890489"/>
                <a:gd name="connsiteY29" fmla="*/ 486065 h 6578438"/>
                <a:gd name="connsiteX30" fmla="*/ 3760241 w 5890489"/>
                <a:gd name="connsiteY30" fmla="*/ 484257 h 6578438"/>
                <a:gd name="connsiteX31" fmla="*/ 3682734 w 5890489"/>
                <a:gd name="connsiteY31" fmla="*/ 486581 h 6578438"/>
                <a:gd name="connsiteX32" fmla="*/ 3605491 w 5890489"/>
                <a:gd name="connsiteY32" fmla="*/ 488907 h 6578438"/>
                <a:gd name="connsiteX33" fmla="*/ 3527454 w 5890489"/>
                <a:gd name="connsiteY33" fmla="*/ 493169 h 6578438"/>
                <a:gd name="connsiteX34" fmla="*/ 3449151 w 5890489"/>
                <a:gd name="connsiteY34" fmla="*/ 498336 h 6578438"/>
                <a:gd name="connsiteX35" fmla="*/ 3410067 w 5890489"/>
                <a:gd name="connsiteY35" fmla="*/ 500532 h 6578438"/>
                <a:gd name="connsiteX36" fmla="*/ 3371246 w 5890489"/>
                <a:gd name="connsiteY36" fmla="*/ 504279 h 6578438"/>
                <a:gd name="connsiteX37" fmla="*/ 3293739 w 5890489"/>
                <a:gd name="connsiteY37" fmla="*/ 511512 h 6578438"/>
                <a:gd name="connsiteX38" fmla="*/ 2689445 w 5890489"/>
                <a:gd name="connsiteY38" fmla="*/ 610198 h 6578438"/>
                <a:gd name="connsiteX39" fmla="*/ 2117875 w 5890489"/>
                <a:gd name="connsiteY39" fmla="*/ 800335 h 6578438"/>
                <a:gd name="connsiteX40" fmla="*/ 1981276 w 5890489"/>
                <a:gd name="connsiteY40" fmla="*/ 865566 h 6578438"/>
                <a:gd name="connsiteX41" fmla="*/ 1847991 w 5890489"/>
                <a:gd name="connsiteY41" fmla="*/ 938676 h 6578438"/>
                <a:gd name="connsiteX42" fmla="*/ 1783069 w 5890489"/>
                <a:gd name="connsiteY42" fmla="*/ 978718 h 6578438"/>
                <a:gd name="connsiteX43" fmla="*/ 1750609 w 5890489"/>
                <a:gd name="connsiteY43" fmla="*/ 998869 h 6578438"/>
                <a:gd name="connsiteX44" fmla="*/ 1734312 w 5890489"/>
                <a:gd name="connsiteY44" fmla="*/ 1008945 h 6578438"/>
                <a:gd name="connsiteX45" fmla="*/ 1718547 w 5890489"/>
                <a:gd name="connsiteY45" fmla="*/ 1019924 h 6578438"/>
                <a:gd name="connsiteX46" fmla="*/ 1655481 w 5890489"/>
                <a:gd name="connsiteY46" fmla="*/ 1063582 h 6578438"/>
                <a:gd name="connsiteX47" fmla="*/ 1593077 w 5890489"/>
                <a:gd name="connsiteY47" fmla="*/ 1108664 h 6578438"/>
                <a:gd name="connsiteX48" fmla="*/ 1532263 w 5890489"/>
                <a:gd name="connsiteY48" fmla="*/ 1156197 h 6578438"/>
                <a:gd name="connsiteX49" fmla="*/ 1472509 w 5890489"/>
                <a:gd name="connsiteY49" fmla="*/ 1205152 h 6578438"/>
                <a:gd name="connsiteX50" fmla="*/ 1414212 w 5890489"/>
                <a:gd name="connsiteY50" fmla="*/ 1256175 h 6578438"/>
                <a:gd name="connsiteX51" fmla="*/ 1357242 w 5890489"/>
                <a:gd name="connsiteY51" fmla="*/ 1308359 h 6578438"/>
                <a:gd name="connsiteX52" fmla="*/ 1153072 w 5890489"/>
                <a:gd name="connsiteY52" fmla="*/ 1529498 h 6578438"/>
                <a:gd name="connsiteX53" fmla="*/ 1002694 w 5890489"/>
                <a:gd name="connsiteY53" fmla="*/ 1770658 h 6578438"/>
                <a:gd name="connsiteX54" fmla="*/ 974076 w 5890489"/>
                <a:gd name="connsiteY54" fmla="*/ 1835371 h 6578438"/>
                <a:gd name="connsiteX55" fmla="*/ 949564 w 5890489"/>
                <a:gd name="connsiteY55" fmla="*/ 1903573 h 6578438"/>
                <a:gd name="connsiteX56" fmla="*/ 927173 w 5890489"/>
                <a:gd name="connsiteY56" fmla="*/ 1974229 h 6578438"/>
                <a:gd name="connsiteX57" fmla="*/ 906107 w 5890489"/>
                <a:gd name="connsiteY57" fmla="*/ 2046952 h 6578438"/>
                <a:gd name="connsiteX58" fmla="*/ 751092 w 5890489"/>
                <a:gd name="connsiteY58" fmla="*/ 2676266 h 6578438"/>
                <a:gd name="connsiteX59" fmla="*/ 547189 w 5890489"/>
                <a:gd name="connsiteY59" fmla="*/ 3308422 h 6578438"/>
                <a:gd name="connsiteX60" fmla="*/ 441195 w 5890489"/>
                <a:gd name="connsiteY60" fmla="*/ 3866306 h 6578438"/>
                <a:gd name="connsiteX61" fmla="*/ 527182 w 5890489"/>
                <a:gd name="connsiteY61" fmla="*/ 4439174 h 6578438"/>
                <a:gd name="connsiteX62" fmla="*/ 775073 w 5890489"/>
                <a:gd name="connsiteY62" fmla="*/ 4987240 h 6578438"/>
                <a:gd name="connsiteX63" fmla="*/ 943206 w 5890489"/>
                <a:gd name="connsiteY63" fmla="*/ 5244933 h 6578438"/>
                <a:gd name="connsiteX64" fmla="*/ 1133728 w 5890489"/>
                <a:gd name="connsiteY64" fmla="*/ 5490356 h 6578438"/>
                <a:gd name="connsiteX65" fmla="*/ 1359626 w 5890489"/>
                <a:gd name="connsiteY65" fmla="*/ 5709815 h 6578438"/>
                <a:gd name="connsiteX66" fmla="*/ 1481254 w 5890489"/>
                <a:gd name="connsiteY66" fmla="*/ 5809146 h 6578438"/>
                <a:gd name="connsiteX67" fmla="*/ 1543260 w 5890489"/>
                <a:gd name="connsiteY67" fmla="*/ 5856940 h 6578438"/>
                <a:gd name="connsiteX68" fmla="*/ 1607518 w 5890489"/>
                <a:gd name="connsiteY68" fmla="*/ 5901374 h 6578438"/>
                <a:gd name="connsiteX69" fmla="*/ 2145566 w 5890489"/>
                <a:gd name="connsiteY69" fmla="*/ 6193814 h 6578438"/>
                <a:gd name="connsiteX70" fmla="*/ 2214991 w 5890489"/>
                <a:gd name="connsiteY70" fmla="*/ 6221844 h 6578438"/>
                <a:gd name="connsiteX71" fmla="*/ 2249307 w 5890489"/>
                <a:gd name="connsiteY71" fmla="*/ 6236182 h 6578438"/>
                <a:gd name="connsiteX72" fmla="*/ 2284285 w 5890489"/>
                <a:gd name="connsiteY72" fmla="*/ 6248711 h 6578438"/>
                <a:gd name="connsiteX73" fmla="*/ 2354241 w 5890489"/>
                <a:gd name="connsiteY73" fmla="*/ 6273124 h 6578438"/>
                <a:gd name="connsiteX74" fmla="*/ 2371597 w 5890489"/>
                <a:gd name="connsiteY74" fmla="*/ 6279324 h 6578438"/>
                <a:gd name="connsiteX75" fmla="*/ 2387894 w 5890489"/>
                <a:gd name="connsiteY75" fmla="*/ 6287719 h 6578438"/>
                <a:gd name="connsiteX76" fmla="*/ 2421414 w 5890489"/>
                <a:gd name="connsiteY76" fmla="*/ 6302186 h 6578438"/>
                <a:gd name="connsiteX77" fmla="*/ 2489117 w 5890489"/>
                <a:gd name="connsiteY77" fmla="*/ 6329441 h 6578438"/>
                <a:gd name="connsiteX78" fmla="*/ 2522902 w 5890489"/>
                <a:gd name="connsiteY78" fmla="*/ 6343134 h 6578438"/>
                <a:gd name="connsiteX79" fmla="*/ 2556953 w 5890489"/>
                <a:gd name="connsiteY79" fmla="*/ 6356051 h 6578438"/>
                <a:gd name="connsiteX80" fmla="*/ 2695009 w 5890489"/>
                <a:gd name="connsiteY80" fmla="*/ 6401905 h 6578438"/>
                <a:gd name="connsiteX81" fmla="*/ 3268035 w 5890489"/>
                <a:gd name="connsiteY81" fmla="*/ 6501238 h 6578438"/>
                <a:gd name="connsiteX82" fmla="*/ 3341038 w 5890489"/>
                <a:gd name="connsiteY82" fmla="*/ 6506145 h 6578438"/>
                <a:gd name="connsiteX83" fmla="*/ 3414703 w 5890489"/>
                <a:gd name="connsiteY83" fmla="*/ 6507050 h 6578438"/>
                <a:gd name="connsiteX84" fmla="*/ 3488237 w 5890489"/>
                <a:gd name="connsiteY84" fmla="*/ 6508212 h 6578438"/>
                <a:gd name="connsiteX85" fmla="*/ 3524142 w 5890489"/>
                <a:gd name="connsiteY85" fmla="*/ 6507955 h 6578438"/>
                <a:gd name="connsiteX86" fmla="*/ 3559252 w 5890489"/>
                <a:gd name="connsiteY86" fmla="*/ 6506921 h 6578438"/>
                <a:gd name="connsiteX87" fmla="*/ 3629207 w 5890489"/>
                <a:gd name="connsiteY87" fmla="*/ 6503045 h 6578438"/>
                <a:gd name="connsiteX88" fmla="*/ 3698633 w 5890489"/>
                <a:gd name="connsiteY88" fmla="*/ 6496845 h 6578438"/>
                <a:gd name="connsiteX89" fmla="*/ 3733213 w 5890489"/>
                <a:gd name="connsiteY89" fmla="*/ 6493357 h 6578438"/>
                <a:gd name="connsiteX90" fmla="*/ 3767529 w 5890489"/>
                <a:gd name="connsiteY90" fmla="*/ 6488707 h 6578438"/>
                <a:gd name="connsiteX91" fmla="*/ 3801845 w 5890489"/>
                <a:gd name="connsiteY91" fmla="*/ 6484057 h 6578438"/>
                <a:gd name="connsiteX92" fmla="*/ 3835895 w 5890489"/>
                <a:gd name="connsiteY92" fmla="*/ 6478116 h 6578438"/>
                <a:gd name="connsiteX93" fmla="*/ 4364801 w 5890489"/>
                <a:gd name="connsiteY93" fmla="*/ 6308517 h 6578438"/>
                <a:gd name="connsiteX94" fmla="*/ 4861379 w 5890489"/>
                <a:gd name="connsiteY94" fmla="*/ 6000576 h 6578438"/>
                <a:gd name="connsiteX95" fmla="*/ 5341263 w 5890489"/>
                <a:gd name="connsiteY95" fmla="*/ 5605834 h 6578438"/>
                <a:gd name="connsiteX96" fmla="*/ 5587301 w 5890489"/>
                <a:gd name="connsiteY96" fmla="*/ 5390379 h 6578438"/>
                <a:gd name="connsiteX97" fmla="*/ 5849105 w 5890489"/>
                <a:gd name="connsiteY97" fmla="*/ 5176344 h 6578438"/>
                <a:gd name="connsiteX98" fmla="*/ 5890489 w 5890489"/>
                <a:gd name="connsiteY98" fmla="*/ 5145260 h 6578438"/>
                <a:gd name="connsiteX99" fmla="*/ 5890489 w 5890489"/>
                <a:gd name="connsiteY99" fmla="*/ 5995323 h 6578438"/>
                <a:gd name="connsiteX100" fmla="*/ 5811477 w 5890489"/>
                <a:gd name="connsiteY100" fmla="*/ 6077819 h 6578438"/>
                <a:gd name="connsiteX101" fmla="*/ 5301384 w 5890489"/>
                <a:gd name="connsiteY101" fmla="*/ 6542958 h 6578438"/>
                <a:gd name="connsiteX102" fmla="*/ 5252008 w 5890489"/>
                <a:gd name="connsiteY102" fmla="*/ 6578438 h 6578438"/>
                <a:gd name="connsiteX103" fmla="*/ 1653730 w 5890489"/>
                <a:gd name="connsiteY103" fmla="*/ 6578438 h 6578438"/>
                <a:gd name="connsiteX104" fmla="*/ 1549768 w 5890489"/>
                <a:gd name="connsiteY104" fmla="*/ 6488821 h 6578438"/>
                <a:gd name="connsiteX105" fmla="*/ 1298282 w 5890489"/>
                <a:gd name="connsiteY105" fmla="*/ 6243932 h 6578438"/>
                <a:gd name="connsiteX106" fmla="*/ 1237999 w 5890489"/>
                <a:gd name="connsiteY106" fmla="*/ 6181671 h 6578438"/>
                <a:gd name="connsiteX107" fmla="*/ 1179967 w 5890489"/>
                <a:gd name="connsiteY107" fmla="*/ 6117862 h 6578438"/>
                <a:gd name="connsiteX108" fmla="*/ 1121936 w 5890489"/>
                <a:gd name="connsiteY108" fmla="*/ 6054569 h 6578438"/>
                <a:gd name="connsiteX109" fmla="*/ 1065628 w 5890489"/>
                <a:gd name="connsiteY109" fmla="*/ 5990243 h 6578438"/>
                <a:gd name="connsiteX110" fmla="*/ 954335 w 5890489"/>
                <a:gd name="connsiteY110" fmla="*/ 5861460 h 6578438"/>
                <a:gd name="connsiteX111" fmla="*/ 898953 w 5890489"/>
                <a:gd name="connsiteY111" fmla="*/ 5797393 h 6578438"/>
                <a:gd name="connsiteX112" fmla="*/ 842908 w 5890489"/>
                <a:gd name="connsiteY112" fmla="*/ 5733582 h 6578438"/>
                <a:gd name="connsiteX113" fmla="*/ 622442 w 5890489"/>
                <a:gd name="connsiteY113" fmla="*/ 5471884 h 6578438"/>
                <a:gd name="connsiteX114" fmla="*/ 425559 w 5890489"/>
                <a:gd name="connsiteY114" fmla="*/ 5190036 h 6578438"/>
                <a:gd name="connsiteX115" fmla="*/ 123877 w 5890489"/>
                <a:gd name="connsiteY115" fmla="*/ 4564210 h 6578438"/>
                <a:gd name="connsiteX116" fmla="*/ 130 w 5890489"/>
                <a:gd name="connsiteY116" fmla="*/ 3865530 h 6578438"/>
                <a:gd name="connsiteX117" fmla="*/ 30602 w 5890489"/>
                <a:gd name="connsiteY117" fmla="*/ 3505793 h 6578438"/>
                <a:gd name="connsiteX118" fmla="*/ 126924 w 5890489"/>
                <a:gd name="connsiteY118" fmla="*/ 3157164 h 6578438"/>
                <a:gd name="connsiteX119" fmla="*/ 334803 w 5890489"/>
                <a:gd name="connsiteY119" fmla="*/ 2560530 h 6578438"/>
                <a:gd name="connsiteX120" fmla="*/ 381176 w 5890489"/>
                <a:gd name="connsiteY120" fmla="*/ 2409144 h 6578438"/>
                <a:gd name="connsiteX121" fmla="*/ 425825 w 5890489"/>
                <a:gd name="connsiteY121" fmla="*/ 2255819 h 6578438"/>
                <a:gd name="connsiteX122" fmla="*/ 470210 w 5890489"/>
                <a:gd name="connsiteY122" fmla="*/ 2099523 h 6578438"/>
                <a:gd name="connsiteX123" fmla="*/ 492998 w 5890489"/>
                <a:gd name="connsiteY123" fmla="*/ 2020213 h 6578438"/>
                <a:gd name="connsiteX124" fmla="*/ 517509 w 5890489"/>
                <a:gd name="connsiteY124" fmla="*/ 1939224 h 6578438"/>
                <a:gd name="connsiteX125" fmla="*/ 544007 w 5890489"/>
                <a:gd name="connsiteY125" fmla="*/ 1857201 h 6578438"/>
                <a:gd name="connsiteX126" fmla="*/ 573288 w 5890489"/>
                <a:gd name="connsiteY126" fmla="*/ 1774274 h 6578438"/>
                <a:gd name="connsiteX127" fmla="*/ 606146 w 5890489"/>
                <a:gd name="connsiteY127" fmla="*/ 1690832 h 6578438"/>
                <a:gd name="connsiteX128" fmla="*/ 644569 w 5890489"/>
                <a:gd name="connsiteY128" fmla="*/ 1607775 h 6578438"/>
                <a:gd name="connsiteX129" fmla="*/ 837874 w 5890489"/>
                <a:gd name="connsiteY129" fmla="*/ 1297638 h 6578438"/>
                <a:gd name="connsiteX130" fmla="*/ 1069602 w 5890489"/>
                <a:gd name="connsiteY130" fmla="*/ 1032194 h 6578438"/>
                <a:gd name="connsiteX131" fmla="*/ 1130548 w 5890489"/>
                <a:gd name="connsiteY131" fmla="*/ 970839 h 6578438"/>
                <a:gd name="connsiteX132" fmla="*/ 1192024 w 5890489"/>
                <a:gd name="connsiteY132" fmla="*/ 910129 h 6578438"/>
                <a:gd name="connsiteX133" fmla="*/ 1255356 w 5890489"/>
                <a:gd name="connsiteY133" fmla="*/ 850841 h 6578438"/>
                <a:gd name="connsiteX134" fmla="*/ 1319614 w 5890489"/>
                <a:gd name="connsiteY134" fmla="*/ 792068 h 6578438"/>
                <a:gd name="connsiteX135" fmla="*/ 1385728 w 5890489"/>
                <a:gd name="connsiteY135" fmla="*/ 734975 h 6578438"/>
                <a:gd name="connsiteX136" fmla="*/ 1452768 w 5890489"/>
                <a:gd name="connsiteY136" fmla="*/ 678528 h 6578438"/>
                <a:gd name="connsiteX137" fmla="*/ 1469594 w 5890489"/>
                <a:gd name="connsiteY137" fmla="*/ 664449 h 6578438"/>
                <a:gd name="connsiteX138" fmla="*/ 1487083 w 5890489"/>
                <a:gd name="connsiteY138" fmla="*/ 651015 h 6578438"/>
                <a:gd name="connsiteX139" fmla="*/ 1522193 w 5890489"/>
                <a:gd name="connsiteY139" fmla="*/ 624277 h 6578438"/>
                <a:gd name="connsiteX140" fmla="*/ 1592415 w 5890489"/>
                <a:gd name="connsiteY140" fmla="*/ 570671 h 6578438"/>
                <a:gd name="connsiteX141" fmla="*/ 1738287 w 5890489"/>
                <a:gd name="connsiteY141" fmla="*/ 469402 h 6578438"/>
                <a:gd name="connsiteX142" fmla="*/ 1890918 w 5890489"/>
                <a:gd name="connsiteY142" fmla="*/ 376530 h 6578438"/>
                <a:gd name="connsiteX143" fmla="*/ 2555363 w 5890489"/>
                <a:gd name="connsiteY143" fmla="*/ 105274 h 6578438"/>
                <a:gd name="connsiteX144" fmla="*/ 3259291 w 5890489"/>
                <a:gd name="connsiteY144" fmla="*/ 3229 h 6578438"/>
                <a:gd name="connsiteX145" fmla="*/ 3347265 w 5890489"/>
                <a:gd name="connsiteY145" fmla="*/ 903 h 6578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5890489" h="6578438">
                  <a:moveTo>
                    <a:pt x="3391253" y="0"/>
                  </a:moveTo>
                  <a:lnTo>
                    <a:pt x="3434974" y="646"/>
                  </a:lnTo>
                  <a:lnTo>
                    <a:pt x="3522419" y="2712"/>
                  </a:lnTo>
                  <a:cubicBezTo>
                    <a:pt x="3551567" y="3488"/>
                    <a:pt x="3580451" y="3746"/>
                    <a:pt x="3610261" y="6458"/>
                  </a:cubicBezTo>
                  <a:cubicBezTo>
                    <a:pt x="3669353" y="10850"/>
                    <a:pt x="3728179" y="14337"/>
                    <a:pt x="3786872" y="20667"/>
                  </a:cubicBezTo>
                  <a:lnTo>
                    <a:pt x="3962291" y="43530"/>
                  </a:lnTo>
                  <a:lnTo>
                    <a:pt x="4135855" y="75176"/>
                  </a:lnTo>
                  <a:cubicBezTo>
                    <a:pt x="4193224" y="87836"/>
                    <a:pt x="4250328" y="101398"/>
                    <a:pt x="4307299" y="114315"/>
                  </a:cubicBezTo>
                  <a:cubicBezTo>
                    <a:pt x="4364139" y="128394"/>
                    <a:pt x="4420050" y="145575"/>
                    <a:pt x="4476358" y="160816"/>
                  </a:cubicBezTo>
                  <a:cubicBezTo>
                    <a:pt x="4504580" y="167921"/>
                    <a:pt x="4532138" y="177995"/>
                    <a:pt x="4559829" y="186779"/>
                  </a:cubicBezTo>
                  <a:lnTo>
                    <a:pt x="4642901" y="213648"/>
                  </a:lnTo>
                  <a:cubicBezTo>
                    <a:pt x="4863234" y="288307"/>
                    <a:pt x="5076414" y="379371"/>
                    <a:pt x="5280847" y="485936"/>
                  </a:cubicBezTo>
                  <a:cubicBezTo>
                    <a:pt x="5485018" y="592631"/>
                    <a:pt x="5681768" y="713145"/>
                    <a:pt x="5865400" y="851099"/>
                  </a:cubicBezTo>
                  <a:lnTo>
                    <a:pt x="5890489" y="870950"/>
                  </a:lnTo>
                  <a:lnTo>
                    <a:pt x="5890489" y="1321814"/>
                  </a:lnTo>
                  <a:lnTo>
                    <a:pt x="5887395" y="1318952"/>
                  </a:lnTo>
                  <a:lnTo>
                    <a:pt x="5830291" y="1265992"/>
                  </a:lnTo>
                  <a:lnTo>
                    <a:pt x="5815981" y="1252687"/>
                  </a:lnTo>
                  <a:lnTo>
                    <a:pt x="5801142" y="1240158"/>
                  </a:lnTo>
                  <a:lnTo>
                    <a:pt x="5771464" y="1214969"/>
                  </a:lnTo>
                  <a:cubicBezTo>
                    <a:pt x="5731849" y="1181385"/>
                    <a:pt x="5692897" y="1146896"/>
                    <a:pt x="5651030" y="1115767"/>
                  </a:cubicBezTo>
                  <a:cubicBezTo>
                    <a:pt x="5487534" y="986985"/>
                    <a:pt x="5311321" y="872542"/>
                    <a:pt x="5123183" y="780443"/>
                  </a:cubicBezTo>
                  <a:cubicBezTo>
                    <a:pt x="4935309" y="688087"/>
                    <a:pt x="4737102" y="616398"/>
                    <a:pt x="4533860" y="567701"/>
                  </a:cubicBezTo>
                  <a:lnTo>
                    <a:pt x="4457281" y="550780"/>
                  </a:lnTo>
                  <a:cubicBezTo>
                    <a:pt x="4431709" y="545484"/>
                    <a:pt x="4406536" y="538896"/>
                    <a:pt x="4380568" y="535279"/>
                  </a:cubicBezTo>
                  <a:lnTo>
                    <a:pt x="4303325" y="522879"/>
                  </a:lnTo>
                  <a:lnTo>
                    <a:pt x="4264769" y="516679"/>
                  </a:lnTo>
                  <a:cubicBezTo>
                    <a:pt x="4251918" y="514612"/>
                    <a:pt x="4239067" y="512415"/>
                    <a:pt x="4226082" y="511253"/>
                  </a:cubicBezTo>
                  <a:cubicBezTo>
                    <a:pt x="4174145" y="505829"/>
                    <a:pt x="4122606" y="499498"/>
                    <a:pt x="4070934" y="494848"/>
                  </a:cubicBezTo>
                  <a:lnTo>
                    <a:pt x="3915521" y="486065"/>
                  </a:lnTo>
                  <a:lnTo>
                    <a:pt x="3760241" y="484257"/>
                  </a:lnTo>
                  <a:cubicBezTo>
                    <a:pt x="3734405" y="483869"/>
                    <a:pt x="3708571" y="485936"/>
                    <a:pt x="3682734" y="486581"/>
                  </a:cubicBezTo>
                  <a:lnTo>
                    <a:pt x="3605491" y="488907"/>
                  </a:lnTo>
                  <a:cubicBezTo>
                    <a:pt x="3579921" y="489165"/>
                    <a:pt x="3553555" y="491490"/>
                    <a:pt x="3527454" y="493169"/>
                  </a:cubicBezTo>
                  <a:lnTo>
                    <a:pt x="3449151" y="498336"/>
                  </a:lnTo>
                  <a:lnTo>
                    <a:pt x="3410067" y="500532"/>
                  </a:lnTo>
                  <a:lnTo>
                    <a:pt x="3371246" y="504279"/>
                  </a:lnTo>
                  <a:cubicBezTo>
                    <a:pt x="3345410" y="506862"/>
                    <a:pt x="3319575" y="509315"/>
                    <a:pt x="3293739" y="511512"/>
                  </a:cubicBezTo>
                  <a:cubicBezTo>
                    <a:pt x="3087450" y="531662"/>
                    <a:pt x="2885531" y="563180"/>
                    <a:pt x="2689445" y="610198"/>
                  </a:cubicBezTo>
                  <a:cubicBezTo>
                    <a:pt x="2493357" y="657344"/>
                    <a:pt x="2302303" y="719088"/>
                    <a:pt x="2117875" y="800335"/>
                  </a:cubicBezTo>
                  <a:cubicBezTo>
                    <a:pt x="2072298" y="821648"/>
                    <a:pt x="2026854" y="843606"/>
                    <a:pt x="1981276" y="865566"/>
                  </a:cubicBezTo>
                  <a:cubicBezTo>
                    <a:pt x="1937025" y="889978"/>
                    <a:pt x="1891978" y="913229"/>
                    <a:pt x="1847991" y="938676"/>
                  </a:cubicBezTo>
                  <a:lnTo>
                    <a:pt x="1783069" y="978718"/>
                  </a:lnTo>
                  <a:lnTo>
                    <a:pt x="1750609" y="998869"/>
                  </a:lnTo>
                  <a:lnTo>
                    <a:pt x="1734312" y="1008945"/>
                  </a:lnTo>
                  <a:lnTo>
                    <a:pt x="1718547" y="1019924"/>
                  </a:lnTo>
                  <a:lnTo>
                    <a:pt x="1655481" y="1063582"/>
                  </a:lnTo>
                  <a:cubicBezTo>
                    <a:pt x="1634414" y="1078178"/>
                    <a:pt x="1612950" y="1092259"/>
                    <a:pt x="1593077" y="1108664"/>
                  </a:cubicBezTo>
                  <a:lnTo>
                    <a:pt x="1532263" y="1156197"/>
                  </a:lnTo>
                  <a:cubicBezTo>
                    <a:pt x="1511992" y="1172085"/>
                    <a:pt x="1491587" y="1187844"/>
                    <a:pt x="1472509" y="1205152"/>
                  </a:cubicBezTo>
                  <a:lnTo>
                    <a:pt x="1414212" y="1256175"/>
                  </a:lnTo>
                  <a:cubicBezTo>
                    <a:pt x="1395001" y="1273354"/>
                    <a:pt x="1375127" y="1290147"/>
                    <a:pt x="1357242" y="1308359"/>
                  </a:cubicBezTo>
                  <a:cubicBezTo>
                    <a:pt x="1283178" y="1379532"/>
                    <a:pt x="1212163" y="1452513"/>
                    <a:pt x="1153072" y="1529498"/>
                  </a:cubicBezTo>
                  <a:cubicBezTo>
                    <a:pt x="1090933" y="1605578"/>
                    <a:pt x="1043501" y="1685794"/>
                    <a:pt x="1002694" y="1770658"/>
                  </a:cubicBezTo>
                  <a:lnTo>
                    <a:pt x="974076" y="1835371"/>
                  </a:lnTo>
                  <a:lnTo>
                    <a:pt x="949564" y="1903573"/>
                  </a:lnTo>
                  <a:cubicBezTo>
                    <a:pt x="940820" y="1925661"/>
                    <a:pt x="934593" y="1950719"/>
                    <a:pt x="927173" y="1974229"/>
                  </a:cubicBezTo>
                  <a:cubicBezTo>
                    <a:pt x="920019" y="1998254"/>
                    <a:pt x="912468" y="2021504"/>
                    <a:pt x="906107" y="2046952"/>
                  </a:cubicBezTo>
                  <a:cubicBezTo>
                    <a:pt x="853906" y="2245614"/>
                    <a:pt x="809918" y="2463136"/>
                    <a:pt x="751092" y="2676266"/>
                  </a:cubicBezTo>
                  <a:cubicBezTo>
                    <a:pt x="693458" y="2889912"/>
                    <a:pt x="624166" y="3100976"/>
                    <a:pt x="547189" y="3308422"/>
                  </a:cubicBezTo>
                  <a:cubicBezTo>
                    <a:pt x="479617" y="3487580"/>
                    <a:pt x="444109" y="3675523"/>
                    <a:pt x="441195" y="3866306"/>
                  </a:cubicBezTo>
                  <a:cubicBezTo>
                    <a:pt x="438014" y="4057089"/>
                    <a:pt x="469282" y="4250456"/>
                    <a:pt x="527182" y="4439174"/>
                  </a:cubicBezTo>
                  <a:cubicBezTo>
                    <a:pt x="584815" y="4628278"/>
                    <a:pt x="671067" y="4811828"/>
                    <a:pt x="775073" y="4987240"/>
                  </a:cubicBezTo>
                  <a:cubicBezTo>
                    <a:pt x="827009" y="5075075"/>
                    <a:pt x="884246" y="5160327"/>
                    <a:pt x="943206" y="5244933"/>
                  </a:cubicBezTo>
                  <a:cubicBezTo>
                    <a:pt x="1002296" y="5329411"/>
                    <a:pt x="1064964" y="5412337"/>
                    <a:pt x="1133728" y="5490356"/>
                  </a:cubicBezTo>
                  <a:cubicBezTo>
                    <a:pt x="1203949" y="5567728"/>
                    <a:pt x="1279337" y="5642259"/>
                    <a:pt x="1359626" y="5709815"/>
                  </a:cubicBezTo>
                  <a:cubicBezTo>
                    <a:pt x="1398711" y="5744949"/>
                    <a:pt x="1439916" y="5777241"/>
                    <a:pt x="1481254" y="5809146"/>
                  </a:cubicBezTo>
                  <a:cubicBezTo>
                    <a:pt x="1501922" y="5825163"/>
                    <a:pt x="1522325" y="5841309"/>
                    <a:pt x="1543260" y="5856940"/>
                  </a:cubicBezTo>
                  <a:cubicBezTo>
                    <a:pt x="1564591" y="5871923"/>
                    <a:pt x="1585921" y="5886777"/>
                    <a:pt x="1607518" y="5901374"/>
                  </a:cubicBezTo>
                  <a:cubicBezTo>
                    <a:pt x="1778565" y="6019693"/>
                    <a:pt x="1961271" y="6115924"/>
                    <a:pt x="2145566" y="6193814"/>
                  </a:cubicBezTo>
                  <a:lnTo>
                    <a:pt x="2214991" y="6221844"/>
                  </a:lnTo>
                  <a:lnTo>
                    <a:pt x="2249307" y="6236182"/>
                  </a:lnTo>
                  <a:cubicBezTo>
                    <a:pt x="2260702" y="6241089"/>
                    <a:pt x="2272625" y="6244577"/>
                    <a:pt x="2284285" y="6248711"/>
                  </a:cubicBezTo>
                  <a:lnTo>
                    <a:pt x="2354241" y="6273124"/>
                  </a:lnTo>
                  <a:cubicBezTo>
                    <a:pt x="2360070" y="6275190"/>
                    <a:pt x="2365899" y="6277128"/>
                    <a:pt x="2371597" y="6279324"/>
                  </a:cubicBezTo>
                  <a:cubicBezTo>
                    <a:pt x="2377161" y="6281778"/>
                    <a:pt x="2382329" y="6285007"/>
                    <a:pt x="2387894" y="6287719"/>
                  </a:cubicBezTo>
                  <a:cubicBezTo>
                    <a:pt x="2398757" y="6293274"/>
                    <a:pt x="2410153" y="6297666"/>
                    <a:pt x="2421414" y="6302186"/>
                  </a:cubicBezTo>
                  <a:lnTo>
                    <a:pt x="2489117" y="6329441"/>
                  </a:lnTo>
                  <a:lnTo>
                    <a:pt x="2522902" y="6343134"/>
                  </a:lnTo>
                  <a:cubicBezTo>
                    <a:pt x="2534165" y="6347654"/>
                    <a:pt x="2545294" y="6352563"/>
                    <a:pt x="2556953" y="6356051"/>
                  </a:cubicBezTo>
                  <a:lnTo>
                    <a:pt x="2695009" y="6401905"/>
                  </a:lnTo>
                  <a:cubicBezTo>
                    <a:pt x="2880895" y="6457190"/>
                    <a:pt x="3073141" y="6489095"/>
                    <a:pt x="3268035" y="6501238"/>
                  </a:cubicBezTo>
                  <a:cubicBezTo>
                    <a:pt x="3292413" y="6502659"/>
                    <a:pt x="3316527" y="6505629"/>
                    <a:pt x="3341038" y="6506145"/>
                  </a:cubicBezTo>
                  <a:lnTo>
                    <a:pt x="3414703" y="6507050"/>
                  </a:lnTo>
                  <a:lnTo>
                    <a:pt x="3488237" y="6508212"/>
                  </a:lnTo>
                  <a:cubicBezTo>
                    <a:pt x="3500690" y="6508729"/>
                    <a:pt x="3512483" y="6508471"/>
                    <a:pt x="3524142" y="6507955"/>
                  </a:cubicBezTo>
                  <a:lnTo>
                    <a:pt x="3559252" y="6506921"/>
                  </a:lnTo>
                  <a:cubicBezTo>
                    <a:pt x="3582835" y="6506792"/>
                    <a:pt x="3605889" y="6504467"/>
                    <a:pt x="3629207" y="6503045"/>
                  </a:cubicBezTo>
                  <a:cubicBezTo>
                    <a:pt x="3652526" y="6502012"/>
                    <a:pt x="3675579" y="6499171"/>
                    <a:pt x="3698633" y="6496845"/>
                  </a:cubicBezTo>
                  <a:cubicBezTo>
                    <a:pt x="3710160" y="6495683"/>
                    <a:pt x="3721819" y="6494907"/>
                    <a:pt x="3733213" y="6493357"/>
                  </a:cubicBezTo>
                  <a:lnTo>
                    <a:pt x="3767529" y="6488707"/>
                  </a:lnTo>
                  <a:lnTo>
                    <a:pt x="3801845" y="6484057"/>
                  </a:lnTo>
                  <a:lnTo>
                    <a:pt x="3835895" y="6478116"/>
                  </a:lnTo>
                  <a:cubicBezTo>
                    <a:pt x="4017673" y="6446727"/>
                    <a:pt x="4194152" y="6390281"/>
                    <a:pt x="4364801" y="6308517"/>
                  </a:cubicBezTo>
                  <a:cubicBezTo>
                    <a:pt x="4535583" y="6227139"/>
                    <a:pt x="4700138" y="6120962"/>
                    <a:pt x="4861379" y="6000576"/>
                  </a:cubicBezTo>
                  <a:cubicBezTo>
                    <a:pt x="5022621" y="5879931"/>
                    <a:pt x="5180684" y="5745337"/>
                    <a:pt x="5341263" y="5605834"/>
                  </a:cubicBezTo>
                  <a:lnTo>
                    <a:pt x="5587301" y="5390379"/>
                  </a:lnTo>
                  <a:cubicBezTo>
                    <a:pt x="5674216" y="5315718"/>
                    <a:pt x="5761527" y="5244416"/>
                    <a:pt x="5849105" y="5176344"/>
                  </a:cubicBezTo>
                  <a:lnTo>
                    <a:pt x="5890489" y="5145260"/>
                  </a:lnTo>
                  <a:lnTo>
                    <a:pt x="5890489" y="5995323"/>
                  </a:lnTo>
                  <a:lnTo>
                    <a:pt x="5811477" y="6077819"/>
                  </a:lnTo>
                  <a:cubicBezTo>
                    <a:pt x="5654739" y="6238377"/>
                    <a:pt x="5487138" y="6396093"/>
                    <a:pt x="5301384" y="6542958"/>
                  </a:cubicBezTo>
                  <a:lnTo>
                    <a:pt x="5252008" y="6578438"/>
                  </a:lnTo>
                  <a:lnTo>
                    <a:pt x="1653730" y="6578438"/>
                  </a:lnTo>
                  <a:lnTo>
                    <a:pt x="1549768" y="6488821"/>
                  </a:lnTo>
                  <a:cubicBezTo>
                    <a:pt x="1461976" y="6409495"/>
                    <a:pt x="1378573" y="6327182"/>
                    <a:pt x="1298282" y="6243932"/>
                  </a:cubicBezTo>
                  <a:cubicBezTo>
                    <a:pt x="1278277" y="6223006"/>
                    <a:pt x="1258138" y="6202210"/>
                    <a:pt x="1237999" y="6181671"/>
                  </a:cubicBezTo>
                  <a:lnTo>
                    <a:pt x="1179967" y="6117862"/>
                  </a:lnTo>
                  <a:lnTo>
                    <a:pt x="1121936" y="6054569"/>
                  </a:lnTo>
                  <a:cubicBezTo>
                    <a:pt x="1102328" y="6033644"/>
                    <a:pt x="1084573" y="6011427"/>
                    <a:pt x="1065628" y="5990243"/>
                  </a:cubicBezTo>
                  <a:cubicBezTo>
                    <a:pt x="1028662" y="5947099"/>
                    <a:pt x="990239" y="5904991"/>
                    <a:pt x="954335" y="5861460"/>
                  </a:cubicBezTo>
                  <a:cubicBezTo>
                    <a:pt x="936050" y="5840018"/>
                    <a:pt x="917634" y="5818446"/>
                    <a:pt x="898953" y="5797393"/>
                  </a:cubicBezTo>
                  <a:cubicBezTo>
                    <a:pt x="880404" y="5776208"/>
                    <a:pt x="861325" y="5755412"/>
                    <a:pt x="842908" y="5733582"/>
                  </a:cubicBezTo>
                  <a:cubicBezTo>
                    <a:pt x="767919" y="5647942"/>
                    <a:pt x="693061" y="5561786"/>
                    <a:pt x="622442" y="5471884"/>
                  </a:cubicBezTo>
                  <a:cubicBezTo>
                    <a:pt x="551559" y="5382112"/>
                    <a:pt x="486639" y="5287430"/>
                    <a:pt x="425559" y="5190036"/>
                  </a:cubicBezTo>
                  <a:cubicBezTo>
                    <a:pt x="303668" y="4994990"/>
                    <a:pt x="200193" y="4786123"/>
                    <a:pt x="123877" y="4564210"/>
                  </a:cubicBezTo>
                  <a:cubicBezTo>
                    <a:pt x="47694" y="4342555"/>
                    <a:pt x="2249" y="4106045"/>
                    <a:pt x="130" y="3865530"/>
                  </a:cubicBezTo>
                  <a:cubicBezTo>
                    <a:pt x="-1328" y="3745403"/>
                    <a:pt x="9537" y="3624629"/>
                    <a:pt x="30602" y="3505793"/>
                  </a:cubicBezTo>
                  <a:cubicBezTo>
                    <a:pt x="51802" y="3386828"/>
                    <a:pt x="84659" y="3270059"/>
                    <a:pt x="126924" y="3157164"/>
                  </a:cubicBezTo>
                  <a:cubicBezTo>
                    <a:pt x="200457" y="2959276"/>
                    <a:pt x="271737" y="2761388"/>
                    <a:pt x="334803" y="2560530"/>
                  </a:cubicBezTo>
                  <a:lnTo>
                    <a:pt x="381176" y="2409144"/>
                  </a:lnTo>
                  <a:lnTo>
                    <a:pt x="425825" y="2255819"/>
                  </a:lnTo>
                  <a:lnTo>
                    <a:pt x="470210" y="2099523"/>
                  </a:lnTo>
                  <a:lnTo>
                    <a:pt x="492998" y="2020213"/>
                  </a:lnTo>
                  <a:lnTo>
                    <a:pt x="517509" y="1939224"/>
                  </a:lnTo>
                  <a:cubicBezTo>
                    <a:pt x="525061" y="1912485"/>
                    <a:pt x="534866" y="1884586"/>
                    <a:pt x="544007" y="1857201"/>
                  </a:cubicBezTo>
                  <a:cubicBezTo>
                    <a:pt x="553680" y="1829559"/>
                    <a:pt x="561496" y="1802304"/>
                    <a:pt x="573288" y="1774274"/>
                  </a:cubicBezTo>
                  <a:lnTo>
                    <a:pt x="606146" y="1690832"/>
                  </a:lnTo>
                  <a:cubicBezTo>
                    <a:pt x="618467" y="1663060"/>
                    <a:pt x="631716" y="1635417"/>
                    <a:pt x="644569" y="1607775"/>
                  </a:cubicBezTo>
                  <a:cubicBezTo>
                    <a:pt x="698625" y="1498368"/>
                    <a:pt x="763413" y="1391287"/>
                    <a:pt x="837874" y="1297638"/>
                  </a:cubicBezTo>
                  <a:cubicBezTo>
                    <a:pt x="910348" y="1201278"/>
                    <a:pt x="990107" y="1115897"/>
                    <a:pt x="1069602" y="1032194"/>
                  </a:cubicBezTo>
                  <a:cubicBezTo>
                    <a:pt x="1089079" y="1010624"/>
                    <a:pt x="1110012" y="990990"/>
                    <a:pt x="1130548" y="970839"/>
                  </a:cubicBezTo>
                  <a:lnTo>
                    <a:pt x="1192024" y="910129"/>
                  </a:lnTo>
                  <a:cubicBezTo>
                    <a:pt x="1212031" y="889462"/>
                    <a:pt x="1234024" y="870475"/>
                    <a:pt x="1255356" y="850841"/>
                  </a:cubicBezTo>
                  <a:lnTo>
                    <a:pt x="1319614" y="792068"/>
                  </a:lnTo>
                  <a:cubicBezTo>
                    <a:pt x="1340680" y="772176"/>
                    <a:pt x="1363469" y="753834"/>
                    <a:pt x="1385728" y="734975"/>
                  </a:cubicBezTo>
                  <a:lnTo>
                    <a:pt x="1452768" y="678528"/>
                  </a:lnTo>
                  <a:lnTo>
                    <a:pt x="1469594" y="664449"/>
                  </a:lnTo>
                  <a:lnTo>
                    <a:pt x="1487083" y="651015"/>
                  </a:lnTo>
                  <a:lnTo>
                    <a:pt x="1522193" y="624277"/>
                  </a:lnTo>
                  <a:lnTo>
                    <a:pt x="1592415" y="570671"/>
                  </a:lnTo>
                  <a:cubicBezTo>
                    <a:pt x="1640110" y="535925"/>
                    <a:pt x="1689531" y="503245"/>
                    <a:pt x="1738287" y="469402"/>
                  </a:cubicBezTo>
                  <a:cubicBezTo>
                    <a:pt x="1788634" y="438015"/>
                    <a:pt x="1839643" y="407013"/>
                    <a:pt x="1890918" y="376530"/>
                  </a:cubicBezTo>
                  <a:cubicBezTo>
                    <a:pt x="2098400" y="258209"/>
                    <a:pt x="2323503" y="166241"/>
                    <a:pt x="2555363" y="105274"/>
                  </a:cubicBezTo>
                  <a:cubicBezTo>
                    <a:pt x="2787223" y="44047"/>
                    <a:pt x="3024516" y="12013"/>
                    <a:pt x="3259291" y="3229"/>
                  </a:cubicBezTo>
                  <a:lnTo>
                    <a:pt x="3347265" y="903"/>
                  </a:ln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CA5348F-9FF6-485F-898D-1BED7EC727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5999" y="52997"/>
              <a:ext cx="6093363" cy="6805004"/>
            </a:xfrm>
            <a:custGeom>
              <a:avLst/>
              <a:gdLst>
                <a:gd name="connsiteX0" fmla="*/ 3517682 w 5890491"/>
                <a:gd name="connsiteY0" fmla="*/ 0 h 6578439"/>
                <a:gd name="connsiteX1" fmla="*/ 5849513 w 5890491"/>
                <a:gd name="connsiteY1" fmla="*/ 841730 h 6578439"/>
                <a:gd name="connsiteX2" fmla="*/ 5890491 w 5890491"/>
                <a:gd name="connsiteY2" fmla="*/ 879061 h 6578439"/>
                <a:gd name="connsiteX3" fmla="*/ 5890491 w 5890491"/>
                <a:gd name="connsiteY3" fmla="*/ 2034114 h 6578439"/>
                <a:gd name="connsiteX4" fmla="*/ 5757065 w 5890491"/>
                <a:gd name="connsiteY4" fmla="*/ 1854938 h 6578439"/>
                <a:gd name="connsiteX5" fmla="*/ 5564060 w 5890491"/>
                <a:gd name="connsiteY5" fmla="*/ 1642182 h 6578439"/>
                <a:gd name="connsiteX6" fmla="*/ 3517551 w 5890491"/>
                <a:gd name="connsiteY6" fmla="*/ 790012 h 6578439"/>
                <a:gd name="connsiteX7" fmla="*/ 1611552 w 5890491"/>
                <a:gd name="connsiteY7" fmla="*/ 1543282 h 6578439"/>
                <a:gd name="connsiteX8" fmla="*/ 1340656 w 5890491"/>
                <a:gd name="connsiteY8" fmla="*/ 1897925 h 6578439"/>
                <a:gd name="connsiteX9" fmla="*/ 1201705 w 5890491"/>
                <a:gd name="connsiteY9" fmla="*/ 2361213 h 6578439"/>
                <a:gd name="connsiteX10" fmla="*/ 852705 w 5890491"/>
                <a:gd name="connsiteY10" fmla="*/ 3529176 h 6578439"/>
                <a:gd name="connsiteX11" fmla="*/ 863863 w 5890491"/>
                <a:gd name="connsiteY11" fmla="*/ 4437051 h 6578439"/>
                <a:gd name="connsiteX12" fmla="*/ 1413569 w 5890491"/>
                <a:gd name="connsiteY12" fmla="*/ 5357174 h 6578439"/>
                <a:gd name="connsiteX13" fmla="*/ 2339129 w 5890491"/>
                <a:gd name="connsiteY13" fmla="*/ 6143367 h 6578439"/>
                <a:gd name="connsiteX14" fmla="*/ 3439449 w 5890491"/>
                <a:gd name="connsiteY14" fmla="*/ 6420049 h 6578439"/>
                <a:gd name="connsiteX15" fmla="*/ 5251388 w 5890491"/>
                <a:gd name="connsiteY15" fmla="*/ 5349009 h 6578439"/>
                <a:gd name="connsiteX16" fmla="*/ 5657731 w 5890491"/>
                <a:gd name="connsiteY16" fmla="*/ 4959205 h 6578439"/>
                <a:gd name="connsiteX17" fmla="*/ 5836127 w 5890491"/>
                <a:gd name="connsiteY17" fmla="*/ 4792052 h 6578439"/>
                <a:gd name="connsiteX18" fmla="*/ 5890491 w 5890491"/>
                <a:gd name="connsiteY18" fmla="*/ 4738662 h 6578439"/>
                <a:gd name="connsiteX19" fmla="*/ 5890491 w 5890491"/>
                <a:gd name="connsiteY19" fmla="*/ 5821964 h 6578439"/>
                <a:gd name="connsiteX20" fmla="*/ 5802001 w 5890491"/>
                <a:gd name="connsiteY20" fmla="*/ 5907904 h 6578439"/>
                <a:gd name="connsiteX21" fmla="*/ 5294358 w 5890491"/>
                <a:gd name="connsiteY21" fmla="*/ 6397505 h 6578439"/>
                <a:gd name="connsiteX22" fmla="*/ 5077178 w 5890491"/>
                <a:gd name="connsiteY22" fmla="*/ 6578439 h 6578439"/>
                <a:gd name="connsiteX23" fmla="*/ 1567290 w 5890491"/>
                <a:gd name="connsiteY23" fmla="*/ 6578439 h 6578439"/>
                <a:gd name="connsiteX24" fmla="*/ 1508588 w 5890491"/>
                <a:gd name="connsiteY24" fmla="*/ 6535186 h 6578439"/>
                <a:gd name="connsiteX25" fmla="*/ 826498 w 5890491"/>
                <a:gd name="connsiteY25" fmla="*/ 5876034 h 6578439"/>
                <a:gd name="connsiteX26" fmla="*/ 122403 w 5890491"/>
                <a:gd name="connsiteY26" fmla="*/ 3255655 h 6578439"/>
                <a:gd name="connsiteX27" fmla="*/ 1061197 w 5890491"/>
                <a:gd name="connsiteY27" fmla="*/ 984650 h 6578439"/>
                <a:gd name="connsiteX28" fmla="*/ 3517682 w 5890491"/>
                <a:gd name="connsiteY28" fmla="*/ 0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890491" h="6578439">
                  <a:moveTo>
                    <a:pt x="3517682" y="0"/>
                  </a:moveTo>
                  <a:cubicBezTo>
                    <a:pt x="4402017" y="0"/>
                    <a:pt x="5213742" y="315483"/>
                    <a:pt x="5849513" y="841730"/>
                  </a:cubicBezTo>
                  <a:lnTo>
                    <a:pt x="5890491" y="879061"/>
                  </a:lnTo>
                  <a:lnTo>
                    <a:pt x="5890491" y="2034114"/>
                  </a:lnTo>
                  <a:lnTo>
                    <a:pt x="5757065" y="1854938"/>
                  </a:lnTo>
                  <a:cubicBezTo>
                    <a:pt x="5696443" y="1781264"/>
                    <a:pt x="5632076" y="1710299"/>
                    <a:pt x="5564060" y="1642182"/>
                  </a:cubicBezTo>
                  <a:cubicBezTo>
                    <a:pt x="5015393" y="1092636"/>
                    <a:pt x="4288592" y="790012"/>
                    <a:pt x="3517551" y="790012"/>
                  </a:cubicBezTo>
                  <a:cubicBezTo>
                    <a:pt x="2701750" y="790012"/>
                    <a:pt x="2131676" y="1015335"/>
                    <a:pt x="1611552" y="1543282"/>
                  </a:cubicBezTo>
                  <a:cubicBezTo>
                    <a:pt x="1435754" y="1721722"/>
                    <a:pt x="1375945" y="1822729"/>
                    <a:pt x="1340656" y="1897925"/>
                  </a:cubicBezTo>
                  <a:cubicBezTo>
                    <a:pt x="1289148" y="2007623"/>
                    <a:pt x="1252432" y="2155907"/>
                    <a:pt x="1201705" y="2361213"/>
                  </a:cubicBezTo>
                  <a:cubicBezTo>
                    <a:pt x="1133721" y="2635919"/>
                    <a:pt x="1040568" y="3012290"/>
                    <a:pt x="852705" y="3529176"/>
                  </a:cubicBezTo>
                  <a:cubicBezTo>
                    <a:pt x="749952" y="3811784"/>
                    <a:pt x="753584" y="4108747"/>
                    <a:pt x="863863" y="4437051"/>
                  </a:cubicBezTo>
                  <a:cubicBezTo>
                    <a:pt x="964800" y="4737438"/>
                    <a:pt x="1154869" y="5055603"/>
                    <a:pt x="1413569" y="5357174"/>
                  </a:cubicBezTo>
                  <a:cubicBezTo>
                    <a:pt x="1718326" y="5712343"/>
                    <a:pt x="2021008" y="5969404"/>
                    <a:pt x="2339129" y="6143367"/>
                  </a:cubicBezTo>
                  <a:cubicBezTo>
                    <a:pt x="2679565" y="6329577"/>
                    <a:pt x="3039591" y="6420049"/>
                    <a:pt x="3439449" y="6420049"/>
                  </a:cubicBezTo>
                  <a:cubicBezTo>
                    <a:pt x="4142246" y="6420049"/>
                    <a:pt x="4633828" y="5976251"/>
                    <a:pt x="5251388" y="5349009"/>
                  </a:cubicBezTo>
                  <a:cubicBezTo>
                    <a:pt x="5389949" y="5208364"/>
                    <a:pt x="5526047" y="5081677"/>
                    <a:pt x="5657731" y="4959205"/>
                  </a:cubicBezTo>
                  <a:cubicBezTo>
                    <a:pt x="5719520" y="4901722"/>
                    <a:pt x="5779200" y="4846206"/>
                    <a:pt x="5836127" y="4792052"/>
                  </a:cubicBezTo>
                  <a:lnTo>
                    <a:pt x="5890491" y="4738662"/>
                  </a:lnTo>
                  <a:lnTo>
                    <a:pt x="5890491" y="5821964"/>
                  </a:lnTo>
                  <a:lnTo>
                    <a:pt x="5802001" y="5907904"/>
                  </a:lnTo>
                  <a:cubicBezTo>
                    <a:pt x="5634962" y="6077456"/>
                    <a:pt x="5467509" y="6243625"/>
                    <a:pt x="5294358" y="6397505"/>
                  </a:cubicBezTo>
                  <a:lnTo>
                    <a:pt x="5077178" y="6578439"/>
                  </a:lnTo>
                  <a:lnTo>
                    <a:pt x="1567290" y="6578439"/>
                  </a:lnTo>
                  <a:lnTo>
                    <a:pt x="1508588" y="6535186"/>
                  </a:lnTo>
                  <a:cubicBezTo>
                    <a:pt x="1263991" y="6345442"/>
                    <a:pt x="1038054" y="6122666"/>
                    <a:pt x="826498" y="5876034"/>
                  </a:cubicBezTo>
                  <a:cubicBezTo>
                    <a:pt x="261613" y="5217713"/>
                    <a:pt x="-239182" y="4250314"/>
                    <a:pt x="122403" y="3255655"/>
                  </a:cubicBezTo>
                  <a:cubicBezTo>
                    <a:pt x="607497" y="1921629"/>
                    <a:pt x="393040" y="1662857"/>
                    <a:pt x="1061197" y="984650"/>
                  </a:cubicBezTo>
                  <a:cubicBezTo>
                    <a:pt x="1729484" y="306444"/>
                    <a:pt x="2498060" y="0"/>
                    <a:pt x="351768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3B89F41-1D91-447A-88C5-8A917809FE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0" y="52997"/>
              <a:ext cx="6093362" cy="6805004"/>
            </a:xfrm>
            <a:custGeom>
              <a:avLst/>
              <a:gdLst>
                <a:gd name="connsiteX0" fmla="*/ 5890490 w 5890490"/>
                <a:gd name="connsiteY0" fmla="*/ 5389037 h 6578439"/>
                <a:gd name="connsiteX1" fmla="*/ 5890490 w 5890490"/>
                <a:gd name="connsiteY1" fmla="*/ 5855587 h 6578439"/>
                <a:gd name="connsiteX2" fmla="*/ 5784593 w 5890490"/>
                <a:gd name="connsiteY2" fmla="*/ 5962054 h 6578439"/>
                <a:gd name="connsiteX3" fmla="*/ 5663414 w 5890490"/>
                <a:gd name="connsiteY3" fmla="*/ 6082564 h 6578439"/>
                <a:gd name="connsiteX4" fmla="*/ 5147099 w 5890490"/>
                <a:gd name="connsiteY4" fmla="*/ 6547726 h 6578439"/>
                <a:gd name="connsiteX5" fmla="*/ 5105015 w 5890490"/>
                <a:gd name="connsiteY5" fmla="*/ 6578439 h 6578439"/>
                <a:gd name="connsiteX6" fmla="*/ 4385601 w 5890490"/>
                <a:gd name="connsiteY6" fmla="*/ 6578439 h 6578439"/>
                <a:gd name="connsiteX7" fmla="*/ 4507252 w 5890490"/>
                <a:gd name="connsiteY7" fmla="*/ 6515968 h 6578439"/>
                <a:gd name="connsiteX8" fmla="*/ 4909330 w 5890490"/>
                <a:gd name="connsiteY8" fmla="*/ 6253453 h 6578439"/>
                <a:gd name="connsiteX9" fmla="*/ 5411374 w 5890490"/>
                <a:gd name="connsiteY9" fmla="*/ 5828544 h 6578439"/>
                <a:gd name="connsiteX10" fmla="*/ 5533570 w 5890490"/>
                <a:gd name="connsiteY10" fmla="*/ 5714534 h 6578439"/>
                <a:gd name="connsiteX11" fmla="*/ 5657425 w 5890490"/>
                <a:gd name="connsiteY11" fmla="*/ 5597650 h 6578439"/>
                <a:gd name="connsiteX12" fmla="*/ 3336813 w 5890490"/>
                <a:gd name="connsiteY12" fmla="*/ 499 h 6578439"/>
                <a:gd name="connsiteX13" fmla="*/ 3513674 w 5890490"/>
                <a:gd name="connsiteY13" fmla="*/ 1202 h 6578439"/>
                <a:gd name="connsiteX14" fmla="*/ 3602743 w 5890490"/>
                <a:gd name="connsiteY14" fmla="*/ 4827 h 6578439"/>
                <a:gd name="connsiteX15" fmla="*/ 3647213 w 5890490"/>
                <a:gd name="connsiteY15" fmla="*/ 6703 h 6578439"/>
                <a:gd name="connsiteX16" fmla="*/ 3691684 w 5890490"/>
                <a:gd name="connsiteY16" fmla="*/ 9453 h 6578439"/>
                <a:gd name="connsiteX17" fmla="*/ 3868927 w 5890490"/>
                <a:gd name="connsiteY17" fmla="*/ 27080 h 6578439"/>
                <a:gd name="connsiteX18" fmla="*/ 5200872 w 5890490"/>
                <a:gd name="connsiteY18" fmla="*/ 472240 h 6578439"/>
                <a:gd name="connsiteX19" fmla="*/ 5772711 w 5890490"/>
                <a:gd name="connsiteY19" fmla="*/ 866334 h 6578439"/>
                <a:gd name="connsiteX20" fmla="*/ 5890490 w 5890490"/>
                <a:gd name="connsiteY20" fmla="*/ 972426 h 6578439"/>
                <a:gd name="connsiteX21" fmla="*/ 5890490 w 5890490"/>
                <a:gd name="connsiteY21" fmla="*/ 1158576 h 6578439"/>
                <a:gd name="connsiteX22" fmla="*/ 5676045 w 5890490"/>
                <a:gd name="connsiteY22" fmla="*/ 986969 h 6578439"/>
                <a:gd name="connsiteX23" fmla="*/ 5103776 w 5890490"/>
                <a:gd name="connsiteY23" fmla="*/ 655879 h 6578439"/>
                <a:gd name="connsiteX24" fmla="*/ 4482465 w 5890490"/>
                <a:gd name="connsiteY24" fmla="*/ 440363 h 6578439"/>
                <a:gd name="connsiteX25" fmla="*/ 4402444 w 5890490"/>
                <a:gd name="connsiteY25" fmla="*/ 422111 h 6578439"/>
                <a:gd name="connsiteX26" fmla="*/ 4322423 w 5890490"/>
                <a:gd name="connsiteY26" fmla="*/ 404610 h 6578439"/>
                <a:gd name="connsiteX27" fmla="*/ 4241892 w 5890490"/>
                <a:gd name="connsiteY27" fmla="*/ 389858 h 6578439"/>
                <a:gd name="connsiteX28" fmla="*/ 4201627 w 5890490"/>
                <a:gd name="connsiteY28" fmla="*/ 382483 h 6578439"/>
                <a:gd name="connsiteX29" fmla="*/ 4161234 w 5890490"/>
                <a:gd name="connsiteY29" fmla="*/ 375857 h 6578439"/>
                <a:gd name="connsiteX30" fmla="*/ 3999280 w 5890490"/>
                <a:gd name="connsiteY30" fmla="*/ 353606 h 6578439"/>
                <a:gd name="connsiteX31" fmla="*/ 3836817 w 5890490"/>
                <a:gd name="connsiteY31" fmla="*/ 338480 h 6578439"/>
                <a:gd name="connsiteX32" fmla="*/ 3673972 w 5890490"/>
                <a:gd name="connsiteY32" fmla="*/ 330604 h 6578439"/>
                <a:gd name="connsiteX33" fmla="*/ 3511126 w 5890490"/>
                <a:gd name="connsiteY33" fmla="*/ 328978 h 6578439"/>
                <a:gd name="connsiteX34" fmla="*/ 3183142 w 5890490"/>
                <a:gd name="connsiteY34" fmla="*/ 342854 h 6578439"/>
                <a:gd name="connsiteX35" fmla="*/ 2541444 w 5890490"/>
                <a:gd name="connsiteY35" fmla="*/ 439988 h 6578439"/>
                <a:gd name="connsiteX36" fmla="*/ 1933895 w 5890490"/>
                <a:gd name="connsiteY36" fmla="*/ 650505 h 6578439"/>
                <a:gd name="connsiteX37" fmla="*/ 1378079 w 5890490"/>
                <a:gd name="connsiteY37" fmla="*/ 983905 h 6578439"/>
                <a:gd name="connsiteX38" fmla="*/ 1312967 w 5890490"/>
                <a:gd name="connsiteY38" fmla="*/ 1033660 h 6578439"/>
                <a:gd name="connsiteX39" fmla="*/ 1248364 w 5890490"/>
                <a:gd name="connsiteY39" fmla="*/ 1084413 h 6578439"/>
                <a:gd name="connsiteX40" fmla="*/ 1185163 w 5890490"/>
                <a:gd name="connsiteY40" fmla="*/ 1137168 h 6578439"/>
                <a:gd name="connsiteX41" fmla="*/ 1122852 w 5890490"/>
                <a:gd name="connsiteY41" fmla="*/ 1190922 h 6578439"/>
                <a:gd name="connsiteX42" fmla="*/ 892092 w 5890490"/>
                <a:gd name="connsiteY42" fmla="*/ 1421440 h 6578439"/>
                <a:gd name="connsiteX43" fmla="*/ 707202 w 5890490"/>
                <a:gd name="connsiteY43" fmla="*/ 1684212 h 6578439"/>
                <a:gd name="connsiteX44" fmla="*/ 670121 w 5890490"/>
                <a:gd name="connsiteY44" fmla="*/ 1756093 h 6578439"/>
                <a:gd name="connsiteX45" fmla="*/ 637630 w 5890490"/>
                <a:gd name="connsiteY45" fmla="*/ 1830724 h 6578439"/>
                <a:gd name="connsiteX46" fmla="*/ 607685 w 5890490"/>
                <a:gd name="connsiteY46" fmla="*/ 1907105 h 6578439"/>
                <a:gd name="connsiteX47" fmla="*/ 580034 w 5890490"/>
                <a:gd name="connsiteY47" fmla="*/ 1984986 h 6578439"/>
                <a:gd name="connsiteX48" fmla="*/ 481919 w 5890490"/>
                <a:gd name="connsiteY48" fmla="*/ 2304386 h 6578439"/>
                <a:gd name="connsiteX49" fmla="*/ 433881 w 5890490"/>
                <a:gd name="connsiteY49" fmla="*/ 2465399 h 6578439"/>
                <a:gd name="connsiteX50" fmla="*/ 384442 w 5890490"/>
                <a:gd name="connsiteY50" fmla="*/ 2626163 h 6578439"/>
                <a:gd name="connsiteX51" fmla="*/ 166039 w 5890490"/>
                <a:gd name="connsiteY51" fmla="*/ 3261338 h 6578439"/>
                <a:gd name="connsiteX52" fmla="*/ 56202 w 5890490"/>
                <a:gd name="connsiteY52" fmla="*/ 3910265 h 6578439"/>
                <a:gd name="connsiteX53" fmla="*/ 93664 w 5890490"/>
                <a:gd name="connsiteY53" fmla="*/ 4237292 h 6578439"/>
                <a:gd name="connsiteX54" fmla="*/ 111758 w 5890490"/>
                <a:gd name="connsiteY54" fmla="*/ 4317548 h 6578439"/>
                <a:gd name="connsiteX55" fmla="*/ 133038 w 5890490"/>
                <a:gd name="connsiteY55" fmla="*/ 4397054 h 6578439"/>
                <a:gd name="connsiteX56" fmla="*/ 157757 w 5890490"/>
                <a:gd name="connsiteY56" fmla="*/ 4475560 h 6578439"/>
                <a:gd name="connsiteX57" fmla="*/ 185153 w 5890490"/>
                <a:gd name="connsiteY57" fmla="*/ 4553066 h 6578439"/>
                <a:gd name="connsiteX58" fmla="*/ 493642 w 5890490"/>
                <a:gd name="connsiteY58" fmla="*/ 5132239 h 6578439"/>
                <a:gd name="connsiteX59" fmla="*/ 914391 w 5890490"/>
                <a:gd name="connsiteY59" fmla="*/ 5636528 h 6578439"/>
                <a:gd name="connsiteX60" fmla="*/ 1402034 w 5890490"/>
                <a:gd name="connsiteY60" fmla="*/ 6076188 h 6578439"/>
                <a:gd name="connsiteX61" fmla="*/ 1664397 w 5890490"/>
                <a:gd name="connsiteY61" fmla="*/ 6267079 h 6578439"/>
                <a:gd name="connsiteX62" fmla="*/ 1938992 w 5890490"/>
                <a:gd name="connsiteY62" fmla="*/ 6434343 h 6578439"/>
                <a:gd name="connsiteX63" fmla="*/ 2225931 w 5890490"/>
                <a:gd name="connsiteY63" fmla="*/ 6574322 h 6578439"/>
                <a:gd name="connsiteX64" fmla="*/ 2236328 w 5890490"/>
                <a:gd name="connsiteY64" fmla="*/ 6578439 h 6578439"/>
                <a:gd name="connsiteX65" fmla="*/ 1504665 w 5890490"/>
                <a:gd name="connsiteY65" fmla="*/ 6578439 h 6578439"/>
                <a:gd name="connsiteX66" fmla="*/ 1456827 w 5890490"/>
                <a:gd name="connsiteY66" fmla="*/ 6543476 h 6578439"/>
                <a:gd name="connsiteX67" fmla="*/ 1188475 w 5890490"/>
                <a:gd name="connsiteY67" fmla="*/ 6314083 h 6578439"/>
                <a:gd name="connsiteX68" fmla="*/ 721728 w 5890490"/>
                <a:gd name="connsiteY68" fmla="*/ 5798666 h 6578439"/>
                <a:gd name="connsiteX69" fmla="*/ 344175 w 5890490"/>
                <a:gd name="connsiteY69" fmla="*/ 5219495 h 6578439"/>
                <a:gd name="connsiteX70" fmla="*/ 87293 w 5890490"/>
                <a:gd name="connsiteY70" fmla="*/ 4583569 h 6578439"/>
                <a:gd name="connsiteX71" fmla="*/ 65886 w 5890490"/>
                <a:gd name="connsiteY71" fmla="*/ 4500813 h 6578439"/>
                <a:gd name="connsiteX72" fmla="*/ 47409 w 5890490"/>
                <a:gd name="connsiteY72" fmla="*/ 4417431 h 6578439"/>
                <a:gd name="connsiteX73" fmla="*/ 39000 w 5890490"/>
                <a:gd name="connsiteY73" fmla="*/ 4375677 h 6578439"/>
                <a:gd name="connsiteX74" fmla="*/ 31610 w 5890490"/>
                <a:gd name="connsiteY74" fmla="*/ 4333674 h 6578439"/>
                <a:gd name="connsiteX75" fmla="*/ 18868 w 5890490"/>
                <a:gd name="connsiteY75" fmla="*/ 4249417 h 6578439"/>
                <a:gd name="connsiteX76" fmla="*/ 646 w 5890490"/>
                <a:gd name="connsiteY76" fmla="*/ 3910265 h 6578439"/>
                <a:gd name="connsiteX77" fmla="*/ 130234 w 5890490"/>
                <a:gd name="connsiteY77" fmla="*/ 3248337 h 6578439"/>
                <a:gd name="connsiteX78" fmla="*/ 335383 w 5890490"/>
                <a:gd name="connsiteY78" fmla="*/ 2611911 h 6578439"/>
                <a:gd name="connsiteX79" fmla="*/ 487272 w 5890490"/>
                <a:gd name="connsiteY79" fmla="*/ 1958609 h 6578439"/>
                <a:gd name="connsiteX80" fmla="*/ 508550 w 5890490"/>
                <a:gd name="connsiteY80" fmla="*/ 1876227 h 6578439"/>
                <a:gd name="connsiteX81" fmla="*/ 531742 w 5890490"/>
                <a:gd name="connsiteY81" fmla="*/ 1793721 h 6578439"/>
                <a:gd name="connsiteX82" fmla="*/ 558245 w 5890490"/>
                <a:gd name="connsiteY82" fmla="*/ 1711465 h 6578439"/>
                <a:gd name="connsiteX83" fmla="*/ 590100 w 5890490"/>
                <a:gd name="connsiteY83" fmla="*/ 1630332 h 6578439"/>
                <a:gd name="connsiteX84" fmla="*/ 758680 w 5890490"/>
                <a:gd name="connsiteY84" fmla="*/ 1322433 h 6578439"/>
                <a:gd name="connsiteX85" fmla="*/ 976317 w 5890490"/>
                <a:gd name="connsiteY85" fmla="*/ 1049286 h 6578439"/>
                <a:gd name="connsiteX86" fmla="*/ 1035314 w 5890490"/>
                <a:gd name="connsiteY86" fmla="*/ 985406 h 6578439"/>
                <a:gd name="connsiteX87" fmla="*/ 1095329 w 5890490"/>
                <a:gd name="connsiteY87" fmla="*/ 922526 h 6578439"/>
                <a:gd name="connsiteX88" fmla="*/ 1157384 w 5890490"/>
                <a:gd name="connsiteY88" fmla="*/ 861271 h 6578439"/>
                <a:gd name="connsiteX89" fmla="*/ 1220841 w 5890490"/>
                <a:gd name="connsiteY89" fmla="*/ 801017 h 6578439"/>
                <a:gd name="connsiteX90" fmla="*/ 1286462 w 5890490"/>
                <a:gd name="connsiteY90" fmla="*/ 742886 h 6578439"/>
                <a:gd name="connsiteX91" fmla="*/ 1353233 w 5890490"/>
                <a:gd name="connsiteY91" fmla="*/ 685632 h 6578439"/>
                <a:gd name="connsiteX92" fmla="*/ 1369924 w 5890490"/>
                <a:gd name="connsiteY92" fmla="*/ 671256 h 6578439"/>
                <a:gd name="connsiteX93" fmla="*/ 1387380 w 5890490"/>
                <a:gd name="connsiteY93" fmla="*/ 657755 h 6578439"/>
                <a:gd name="connsiteX94" fmla="*/ 1422422 w 5890490"/>
                <a:gd name="connsiteY94" fmla="*/ 630877 h 6578439"/>
                <a:gd name="connsiteX95" fmla="*/ 1492759 w 5890490"/>
                <a:gd name="connsiteY95" fmla="*/ 577248 h 6578439"/>
                <a:gd name="connsiteX96" fmla="*/ 1528820 w 5890490"/>
                <a:gd name="connsiteY96" fmla="*/ 551496 h 6578439"/>
                <a:gd name="connsiteX97" fmla="*/ 1565390 w 5890490"/>
                <a:gd name="connsiteY97" fmla="*/ 526370 h 6578439"/>
                <a:gd name="connsiteX98" fmla="*/ 1639040 w 5890490"/>
                <a:gd name="connsiteY98" fmla="*/ 476490 h 6578439"/>
                <a:gd name="connsiteX99" fmla="*/ 1792075 w 5890490"/>
                <a:gd name="connsiteY99" fmla="*/ 384859 h 6578439"/>
                <a:gd name="connsiteX100" fmla="*/ 2455943 w 5890490"/>
                <a:gd name="connsiteY100" fmla="*/ 117836 h 6578439"/>
                <a:gd name="connsiteX101" fmla="*/ 3159952 w 5890490"/>
                <a:gd name="connsiteY101" fmla="*/ 7203 h 6578439"/>
                <a:gd name="connsiteX102" fmla="*/ 3336813 w 5890490"/>
                <a:gd name="connsiteY102" fmla="*/ 499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5890490" h="6578439">
                  <a:moveTo>
                    <a:pt x="5890490" y="5389037"/>
                  </a:moveTo>
                  <a:lnTo>
                    <a:pt x="5890490" y="5855587"/>
                  </a:lnTo>
                  <a:lnTo>
                    <a:pt x="5784593" y="5962054"/>
                  </a:lnTo>
                  <a:cubicBezTo>
                    <a:pt x="5744454" y="6002308"/>
                    <a:pt x="5704062" y="6042436"/>
                    <a:pt x="5663414" y="6082564"/>
                  </a:cubicBezTo>
                  <a:cubicBezTo>
                    <a:pt x="5500314" y="6242577"/>
                    <a:pt x="5330970" y="6400714"/>
                    <a:pt x="5147099" y="6547726"/>
                  </a:cubicBezTo>
                  <a:lnTo>
                    <a:pt x="5105015" y="6578439"/>
                  </a:lnTo>
                  <a:lnTo>
                    <a:pt x="4385601" y="6578439"/>
                  </a:lnTo>
                  <a:lnTo>
                    <a:pt x="4507252" y="6515968"/>
                  </a:lnTo>
                  <a:cubicBezTo>
                    <a:pt x="4645901" y="6439679"/>
                    <a:pt x="4779837" y="6350961"/>
                    <a:pt x="4909330" y="6253453"/>
                  </a:cubicBezTo>
                  <a:cubicBezTo>
                    <a:pt x="5082369" y="6123567"/>
                    <a:pt x="5248145" y="5979180"/>
                    <a:pt x="5411374" y="5828544"/>
                  </a:cubicBezTo>
                  <a:cubicBezTo>
                    <a:pt x="5452149" y="5790791"/>
                    <a:pt x="5492924" y="5752788"/>
                    <a:pt x="5533570" y="5714534"/>
                  </a:cubicBezTo>
                  <a:lnTo>
                    <a:pt x="5657425" y="5597650"/>
                  </a:lnTo>
                  <a:close/>
                  <a:moveTo>
                    <a:pt x="3336813" y="499"/>
                  </a:moveTo>
                  <a:cubicBezTo>
                    <a:pt x="3395682" y="-392"/>
                    <a:pt x="3454550" y="-48"/>
                    <a:pt x="3513674" y="1202"/>
                  </a:cubicBezTo>
                  <a:lnTo>
                    <a:pt x="3602743" y="4827"/>
                  </a:lnTo>
                  <a:lnTo>
                    <a:pt x="3647213" y="6703"/>
                  </a:lnTo>
                  <a:cubicBezTo>
                    <a:pt x="3661994" y="7327"/>
                    <a:pt x="3676903" y="7703"/>
                    <a:pt x="3691684" y="9453"/>
                  </a:cubicBezTo>
                  <a:lnTo>
                    <a:pt x="3868927" y="27080"/>
                  </a:lnTo>
                  <a:cubicBezTo>
                    <a:pt x="4340645" y="85584"/>
                    <a:pt x="4795160" y="243221"/>
                    <a:pt x="5200872" y="472240"/>
                  </a:cubicBezTo>
                  <a:cubicBezTo>
                    <a:pt x="5403855" y="587124"/>
                    <a:pt x="5594988" y="719447"/>
                    <a:pt x="5772711" y="866334"/>
                  </a:cubicBezTo>
                  <a:lnTo>
                    <a:pt x="5890490" y="972426"/>
                  </a:lnTo>
                  <a:lnTo>
                    <a:pt x="5890490" y="1158576"/>
                  </a:lnTo>
                  <a:lnTo>
                    <a:pt x="5676045" y="986969"/>
                  </a:lnTo>
                  <a:cubicBezTo>
                    <a:pt x="5496587" y="857740"/>
                    <a:pt x="5304275" y="746699"/>
                    <a:pt x="5103776" y="655879"/>
                  </a:cubicBezTo>
                  <a:cubicBezTo>
                    <a:pt x="4903214" y="564747"/>
                    <a:pt x="4695006" y="492492"/>
                    <a:pt x="4482465" y="440363"/>
                  </a:cubicBezTo>
                  <a:lnTo>
                    <a:pt x="4402444" y="422111"/>
                  </a:lnTo>
                  <a:cubicBezTo>
                    <a:pt x="4375813" y="416111"/>
                    <a:pt x="4349436" y="408859"/>
                    <a:pt x="4322423" y="404610"/>
                  </a:cubicBezTo>
                  <a:lnTo>
                    <a:pt x="4241892" y="389858"/>
                  </a:lnTo>
                  <a:lnTo>
                    <a:pt x="4201627" y="382483"/>
                  </a:lnTo>
                  <a:cubicBezTo>
                    <a:pt x="4188248" y="379983"/>
                    <a:pt x="4174869" y="377483"/>
                    <a:pt x="4161234" y="375857"/>
                  </a:cubicBezTo>
                  <a:cubicBezTo>
                    <a:pt x="4107208" y="368482"/>
                    <a:pt x="4053308" y="360482"/>
                    <a:pt x="3999280" y="353606"/>
                  </a:cubicBezTo>
                  <a:cubicBezTo>
                    <a:pt x="3944999" y="348855"/>
                    <a:pt x="3890844" y="343854"/>
                    <a:pt x="3836817" y="338480"/>
                  </a:cubicBezTo>
                  <a:lnTo>
                    <a:pt x="3673972" y="330604"/>
                  </a:lnTo>
                  <a:cubicBezTo>
                    <a:pt x="3619690" y="329104"/>
                    <a:pt x="3565281" y="329604"/>
                    <a:pt x="3511126" y="328978"/>
                  </a:cubicBezTo>
                  <a:cubicBezTo>
                    <a:pt x="3402054" y="330728"/>
                    <a:pt x="3291706" y="334604"/>
                    <a:pt x="3183142" y="342854"/>
                  </a:cubicBezTo>
                  <a:cubicBezTo>
                    <a:pt x="2965505" y="358855"/>
                    <a:pt x="2750670" y="389733"/>
                    <a:pt x="2541444" y="439988"/>
                  </a:cubicBezTo>
                  <a:cubicBezTo>
                    <a:pt x="2332216" y="490117"/>
                    <a:pt x="2128850" y="559997"/>
                    <a:pt x="1933895" y="650505"/>
                  </a:cubicBezTo>
                  <a:cubicBezTo>
                    <a:pt x="1738939" y="741261"/>
                    <a:pt x="1553540" y="854146"/>
                    <a:pt x="1378079" y="983905"/>
                  </a:cubicBezTo>
                  <a:lnTo>
                    <a:pt x="1312967" y="1033660"/>
                  </a:lnTo>
                  <a:cubicBezTo>
                    <a:pt x="1291178" y="1050286"/>
                    <a:pt x="1269006" y="1066412"/>
                    <a:pt x="1248364" y="1084413"/>
                  </a:cubicBezTo>
                  <a:lnTo>
                    <a:pt x="1185163" y="1137168"/>
                  </a:lnTo>
                  <a:cubicBezTo>
                    <a:pt x="1164138" y="1154794"/>
                    <a:pt x="1142603" y="1172046"/>
                    <a:pt x="1122852" y="1190922"/>
                  </a:cubicBezTo>
                  <a:cubicBezTo>
                    <a:pt x="1041557" y="1264303"/>
                    <a:pt x="961663" y="1339309"/>
                    <a:pt x="892092" y="1421440"/>
                  </a:cubicBezTo>
                  <a:cubicBezTo>
                    <a:pt x="819589" y="1501822"/>
                    <a:pt x="759827" y="1590329"/>
                    <a:pt x="707202" y="1684212"/>
                  </a:cubicBezTo>
                  <a:cubicBezTo>
                    <a:pt x="694715" y="1708089"/>
                    <a:pt x="682227" y="1731841"/>
                    <a:pt x="670121" y="1756093"/>
                  </a:cubicBezTo>
                  <a:lnTo>
                    <a:pt x="637630" y="1830724"/>
                  </a:lnTo>
                  <a:cubicBezTo>
                    <a:pt x="626161" y="1855350"/>
                    <a:pt x="617624" y="1881603"/>
                    <a:pt x="607685" y="1907105"/>
                  </a:cubicBezTo>
                  <a:cubicBezTo>
                    <a:pt x="598128" y="1932857"/>
                    <a:pt x="588317" y="1958483"/>
                    <a:pt x="580034" y="1984986"/>
                  </a:cubicBezTo>
                  <a:cubicBezTo>
                    <a:pt x="544611" y="2089620"/>
                    <a:pt x="513393" y="2197128"/>
                    <a:pt x="481919" y="2304386"/>
                  </a:cubicBezTo>
                  <a:lnTo>
                    <a:pt x="433881" y="2465399"/>
                  </a:lnTo>
                  <a:lnTo>
                    <a:pt x="384442" y="2626163"/>
                  </a:lnTo>
                  <a:cubicBezTo>
                    <a:pt x="317672" y="2839680"/>
                    <a:pt x="243129" y="3050946"/>
                    <a:pt x="166039" y="3261338"/>
                  </a:cubicBezTo>
                  <a:cubicBezTo>
                    <a:pt x="88822" y="3468979"/>
                    <a:pt x="50850" y="3690248"/>
                    <a:pt x="56202" y="3910265"/>
                  </a:cubicBezTo>
                  <a:cubicBezTo>
                    <a:pt x="58495" y="4020274"/>
                    <a:pt x="71493" y="4129783"/>
                    <a:pt x="93664" y="4237292"/>
                  </a:cubicBezTo>
                  <a:cubicBezTo>
                    <a:pt x="99143" y="4264168"/>
                    <a:pt x="104623" y="4291045"/>
                    <a:pt x="111758" y="4317548"/>
                  </a:cubicBezTo>
                  <a:cubicBezTo>
                    <a:pt x="118384" y="4344176"/>
                    <a:pt x="124627" y="4370802"/>
                    <a:pt x="133038" y="4397054"/>
                  </a:cubicBezTo>
                  <a:cubicBezTo>
                    <a:pt x="140810" y="4423307"/>
                    <a:pt x="148456" y="4449683"/>
                    <a:pt x="157757" y="4475560"/>
                  </a:cubicBezTo>
                  <a:cubicBezTo>
                    <a:pt x="166549" y="4501562"/>
                    <a:pt x="175087" y="4527564"/>
                    <a:pt x="185153" y="4553066"/>
                  </a:cubicBezTo>
                  <a:cubicBezTo>
                    <a:pt x="262371" y="4758458"/>
                    <a:pt x="368895" y="4951974"/>
                    <a:pt x="493642" y="5132239"/>
                  </a:cubicBezTo>
                  <a:cubicBezTo>
                    <a:pt x="618389" y="5312627"/>
                    <a:pt x="760846" y="5480391"/>
                    <a:pt x="914391" y="5636528"/>
                  </a:cubicBezTo>
                  <a:cubicBezTo>
                    <a:pt x="1069081" y="5793166"/>
                    <a:pt x="1231544" y="5941677"/>
                    <a:pt x="1402034" y="6076188"/>
                  </a:cubicBezTo>
                  <a:cubicBezTo>
                    <a:pt x="1487535" y="6143320"/>
                    <a:pt x="1574565" y="6207574"/>
                    <a:pt x="1664397" y="6267079"/>
                  </a:cubicBezTo>
                  <a:cubicBezTo>
                    <a:pt x="1753592" y="6327459"/>
                    <a:pt x="1845336" y="6383088"/>
                    <a:pt x="1938992" y="6434343"/>
                  </a:cubicBezTo>
                  <a:cubicBezTo>
                    <a:pt x="2032647" y="6485659"/>
                    <a:pt x="2128309" y="6532600"/>
                    <a:pt x="2225931" y="6574322"/>
                  </a:cubicBezTo>
                  <a:lnTo>
                    <a:pt x="2236328" y="6578439"/>
                  </a:lnTo>
                  <a:lnTo>
                    <a:pt x="1504665" y="6578439"/>
                  </a:lnTo>
                  <a:lnTo>
                    <a:pt x="1456827" y="6543476"/>
                  </a:lnTo>
                  <a:cubicBezTo>
                    <a:pt x="1363554" y="6470595"/>
                    <a:pt x="1273848" y="6394340"/>
                    <a:pt x="1188475" y="6314083"/>
                  </a:cubicBezTo>
                  <a:cubicBezTo>
                    <a:pt x="1017856" y="6153445"/>
                    <a:pt x="863803" y="5979931"/>
                    <a:pt x="721728" y="5798666"/>
                  </a:cubicBezTo>
                  <a:cubicBezTo>
                    <a:pt x="579397" y="5616027"/>
                    <a:pt x="452103" y="5422511"/>
                    <a:pt x="344175" y="5219495"/>
                  </a:cubicBezTo>
                  <a:cubicBezTo>
                    <a:pt x="236505" y="5016354"/>
                    <a:pt x="147946" y="4803586"/>
                    <a:pt x="87293" y="4583569"/>
                  </a:cubicBezTo>
                  <a:cubicBezTo>
                    <a:pt x="79138" y="4556193"/>
                    <a:pt x="72639" y="4528440"/>
                    <a:pt x="65886" y="4500813"/>
                  </a:cubicBezTo>
                  <a:cubicBezTo>
                    <a:pt x="58751" y="4473311"/>
                    <a:pt x="53144" y="4445308"/>
                    <a:pt x="47409" y="4417431"/>
                  </a:cubicBezTo>
                  <a:cubicBezTo>
                    <a:pt x="44733" y="4403430"/>
                    <a:pt x="41294" y="4389679"/>
                    <a:pt x="39000" y="4375677"/>
                  </a:cubicBezTo>
                  <a:lnTo>
                    <a:pt x="31610" y="4333674"/>
                  </a:lnTo>
                  <a:cubicBezTo>
                    <a:pt x="26258" y="4305797"/>
                    <a:pt x="22563" y="4277544"/>
                    <a:pt x="18868" y="4249417"/>
                  </a:cubicBezTo>
                  <a:cubicBezTo>
                    <a:pt x="4214" y="4136784"/>
                    <a:pt x="-2158" y="4023275"/>
                    <a:pt x="646" y="3910265"/>
                  </a:cubicBezTo>
                  <a:cubicBezTo>
                    <a:pt x="5997" y="3683872"/>
                    <a:pt x="50596" y="3459605"/>
                    <a:pt x="130234" y="3248337"/>
                  </a:cubicBezTo>
                  <a:cubicBezTo>
                    <a:pt x="207961" y="3039196"/>
                    <a:pt x="278044" y="2827179"/>
                    <a:pt x="335383" y="2611911"/>
                  </a:cubicBezTo>
                  <a:cubicBezTo>
                    <a:pt x="393743" y="2396644"/>
                    <a:pt x="435792" y="2178627"/>
                    <a:pt x="487272" y="1958609"/>
                  </a:cubicBezTo>
                  <a:cubicBezTo>
                    <a:pt x="493259" y="1931107"/>
                    <a:pt x="501287" y="1903730"/>
                    <a:pt x="508550" y="1876227"/>
                  </a:cubicBezTo>
                  <a:cubicBezTo>
                    <a:pt x="516195" y="1848725"/>
                    <a:pt x="522312" y="1820972"/>
                    <a:pt x="531742" y="1793721"/>
                  </a:cubicBezTo>
                  <a:lnTo>
                    <a:pt x="558245" y="1711465"/>
                  </a:lnTo>
                  <a:cubicBezTo>
                    <a:pt x="568439" y="1684337"/>
                    <a:pt x="579652" y="1657459"/>
                    <a:pt x="590100" y="1630332"/>
                  </a:cubicBezTo>
                  <a:cubicBezTo>
                    <a:pt x="635080" y="1523075"/>
                    <a:pt x="690637" y="1417566"/>
                    <a:pt x="758680" y="1322433"/>
                  </a:cubicBezTo>
                  <a:cubicBezTo>
                    <a:pt x="824430" y="1225051"/>
                    <a:pt x="899610" y="1136168"/>
                    <a:pt x="976317" y="1049286"/>
                  </a:cubicBezTo>
                  <a:cubicBezTo>
                    <a:pt x="995049" y="1027035"/>
                    <a:pt x="1015436" y="1006533"/>
                    <a:pt x="1035314" y="985406"/>
                  </a:cubicBezTo>
                  <a:lnTo>
                    <a:pt x="1095329" y="922526"/>
                  </a:lnTo>
                  <a:cubicBezTo>
                    <a:pt x="1114953" y="901149"/>
                    <a:pt x="1136359" y="881397"/>
                    <a:pt x="1157384" y="861271"/>
                  </a:cubicBezTo>
                  <a:lnTo>
                    <a:pt x="1220841" y="801017"/>
                  </a:lnTo>
                  <a:cubicBezTo>
                    <a:pt x="1241610" y="780514"/>
                    <a:pt x="1264418" y="762014"/>
                    <a:pt x="1286462" y="742886"/>
                  </a:cubicBezTo>
                  <a:lnTo>
                    <a:pt x="1353233" y="685632"/>
                  </a:lnTo>
                  <a:lnTo>
                    <a:pt x="1369924" y="671256"/>
                  </a:lnTo>
                  <a:cubicBezTo>
                    <a:pt x="1375658" y="666631"/>
                    <a:pt x="1381520" y="662255"/>
                    <a:pt x="1387380" y="657755"/>
                  </a:cubicBezTo>
                  <a:lnTo>
                    <a:pt x="1422422" y="630877"/>
                  </a:lnTo>
                  <a:lnTo>
                    <a:pt x="1492759" y="577248"/>
                  </a:lnTo>
                  <a:cubicBezTo>
                    <a:pt x="1504355" y="567997"/>
                    <a:pt x="1516714" y="559997"/>
                    <a:pt x="1528820" y="551496"/>
                  </a:cubicBezTo>
                  <a:lnTo>
                    <a:pt x="1565390" y="526370"/>
                  </a:lnTo>
                  <a:lnTo>
                    <a:pt x="1639040" y="476490"/>
                  </a:lnTo>
                  <a:cubicBezTo>
                    <a:pt x="1689754" y="445613"/>
                    <a:pt x="1740723" y="414986"/>
                    <a:pt x="1792075" y="384859"/>
                  </a:cubicBezTo>
                  <a:cubicBezTo>
                    <a:pt x="2000282" y="268724"/>
                    <a:pt x="2224927" y="179467"/>
                    <a:pt x="2455943" y="117836"/>
                  </a:cubicBezTo>
                  <a:cubicBezTo>
                    <a:pt x="2687088" y="55957"/>
                    <a:pt x="2923964" y="21204"/>
                    <a:pt x="3159952" y="7203"/>
                  </a:cubicBezTo>
                  <a:cubicBezTo>
                    <a:pt x="3219076" y="3515"/>
                    <a:pt x="3277945" y="1389"/>
                    <a:pt x="3336813" y="49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Slide Number Placeholder 2"/>
          <p:cNvSpPr>
            <a:spLocks noGrp="1"/>
          </p:cNvSpPr>
          <p:nvPr>
            <p:ph type="sldNum" sz="quarter" idx="12"/>
          </p:nvPr>
        </p:nvSpPr>
        <p:spPr>
          <a:xfrm>
            <a:off x="8610600" y="6356350"/>
            <a:ext cx="2743200" cy="365125"/>
          </a:xfrm>
        </p:spPr>
        <p:txBody>
          <a:bodyPr>
            <a:normAutofit/>
          </a:bodyPr>
          <a:lstStyle/>
          <a:p>
            <a:pPr>
              <a:spcAft>
                <a:spcPts val="600"/>
              </a:spcAft>
            </a:pPr>
            <a:fld id="{89DBC060-E208-494B-B9E1-A435D7A34E8B}" type="slidenum">
              <a:rPr lang="en-US" smtClean="0"/>
              <a:pPr>
                <a:spcAft>
                  <a:spcPts val="600"/>
                </a:spcAft>
              </a:pPr>
              <a:t>3</a:t>
            </a:fld>
            <a:endParaRPr lang="en-US"/>
          </a:p>
        </p:txBody>
      </p:sp>
    </p:spTree>
    <p:extLst>
      <p:ext uri="{BB962C8B-B14F-4D97-AF65-F5344CB8AC3E}">
        <p14:creationId xmlns:p14="http://schemas.microsoft.com/office/powerpoint/2010/main" val="5096448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4845A0EE-C4C8-4AE1-B3C6-1261368AC0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6854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21629" y="640080"/>
            <a:ext cx="4225290" cy="5578816"/>
          </a:xfrm>
        </p:spPr>
        <p:txBody>
          <a:bodyPr vert="horz" lIns="91440" tIns="45720" rIns="91440" bIns="45720" rtlCol="0">
            <a:normAutofit/>
          </a:bodyPr>
          <a:lstStyle/>
          <a:p>
            <a:pPr algn="ctr"/>
            <a:r>
              <a:rPr lang="en-US" kern="1200" dirty="0">
                <a:solidFill>
                  <a:srgbClr val="FFFFFF"/>
                </a:solidFill>
                <a:latin typeface="+mj-lt"/>
                <a:ea typeface="+mj-ea"/>
                <a:cs typeface="+mj-cs"/>
              </a:rPr>
              <a:t>Top Payers NJ: Days To Pay-Injectable Drugs Oct’24-Feb’25</a:t>
            </a:r>
            <a:br>
              <a:rPr lang="en-US" kern="1200" dirty="0">
                <a:solidFill>
                  <a:srgbClr val="FFFFFF"/>
                </a:solidFill>
                <a:latin typeface="+mj-lt"/>
                <a:ea typeface="+mj-ea"/>
                <a:cs typeface="+mj-cs"/>
              </a:rPr>
            </a:br>
            <a:r>
              <a:rPr lang="en-US" kern="1200" dirty="0">
                <a:solidFill>
                  <a:srgbClr val="FFFFFF"/>
                </a:solidFill>
                <a:latin typeface="+mj-lt"/>
                <a:ea typeface="+mj-ea"/>
                <a:cs typeface="+mj-cs"/>
              </a:rPr>
              <a:t>(No Outliers; &gt; 20 claims) </a:t>
            </a:r>
            <a:br>
              <a:rPr lang="en-US" kern="1200" dirty="0">
                <a:solidFill>
                  <a:srgbClr val="FFFFFF"/>
                </a:solidFill>
                <a:latin typeface="+mj-lt"/>
                <a:ea typeface="+mj-ea"/>
                <a:cs typeface="+mj-cs"/>
              </a:rPr>
            </a:br>
            <a:br>
              <a:rPr lang="en-US" kern="1200" dirty="0">
                <a:solidFill>
                  <a:srgbClr val="FFFFFF"/>
                </a:solidFill>
                <a:latin typeface="+mj-lt"/>
                <a:ea typeface="+mj-ea"/>
                <a:cs typeface="+mj-cs"/>
              </a:rPr>
            </a:br>
            <a:endParaRPr lang="en-US" kern="1200" dirty="0">
              <a:solidFill>
                <a:srgbClr val="FFFFFF"/>
              </a:solidFill>
              <a:latin typeface="+mj-lt"/>
              <a:ea typeface="+mj-ea"/>
              <a:cs typeface="+mj-cs"/>
            </a:endParaRPr>
          </a:p>
        </p:txBody>
      </p:sp>
      <p:graphicFrame>
        <p:nvGraphicFramePr>
          <p:cNvPr id="5" name="Table 4">
            <a:extLst>
              <a:ext uri="{FF2B5EF4-FFF2-40B4-BE49-F238E27FC236}">
                <a16:creationId xmlns:a16="http://schemas.microsoft.com/office/drawing/2014/main" id="{1FA854B5-542D-844A-332B-F25C4E84BAA3}"/>
              </a:ext>
            </a:extLst>
          </p:cNvPr>
          <p:cNvGraphicFramePr>
            <a:graphicFrameLocks noGrp="1"/>
          </p:cNvGraphicFramePr>
          <p:nvPr>
            <p:extLst>
              <p:ext uri="{D42A27DB-BD31-4B8C-83A1-F6EECF244321}">
                <p14:modId xmlns:p14="http://schemas.microsoft.com/office/powerpoint/2010/main" val="1332239840"/>
              </p:ext>
            </p:extLst>
          </p:nvPr>
        </p:nvGraphicFramePr>
        <p:xfrm>
          <a:off x="6090177" y="194210"/>
          <a:ext cx="5610906" cy="6445126"/>
        </p:xfrm>
        <a:graphic>
          <a:graphicData uri="http://schemas.openxmlformats.org/drawingml/2006/table">
            <a:tbl>
              <a:tblPr>
                <a:tableStyleId>{5C22544A-7EE6-4342-B048-85BDC9FD1C3A}</a:tableStyleId>
              </a:tblPr>
              <a:tblGrid>
                <a:gridCol w="3490505">
                  <a:extLst>
                    <a:ext uri="{9D8B030D-6E8A-4147-A177-3AD203B41FA5}">
                      <a16:colId xmlns:a16="http://schemas.microsoft.com/office/drawing/2014/main" val="2561956029"/>
                    </a:ext>
                  </a:extLst>
                </a:gridCol>
                <a:gridCol w="1158065">
                  <a:extLst>
                    <a:ext uri="{9D8B030D-6E8A-4147-A177-3AD203B41FA5}">
                      <a16:colId xmlns:a16="http://schemas.microsoft.com/office/drawing/2014/main" val="137998211"/>
                    </a:ext>
                  </a:extLst>
                </a:gridCol>
                <a:gridCol w="962336">
                  <a:extLst>
                    <a:ext uri="{9D8B030D-6E8A-4147-A177-3AD203B41FA5}">
                      <a16:colId xmlns:a16="http://schemas.microsoft.com/office/drawing/2014/main" val="1180897041"/>
                    </a:ext>
                  </a:extLst>
                </a:gridCol>
              </a:tblGrid>
              <a:tr h="300176">
                <a:tc>
                  <a:txBody>
                    <a:bodyPr/>
                    <a:lstStyle/>
                    <a:p>
                      <a:pPr algn="ctr" fontAlgn="ctr"/>
                      <a:r>
                        <a:rPr lang="en-US" sz="1400" u="none" strike="noStrike">
                          <a:effectLst/>
                        </a:rPr>
                        <a:t>Name</a:t>
                      </a:r>
                      <a:endParaRPr lang="en-US" sz="1400" b="1" i="0" u="none" strike="noStrike">
                        <a:solidFill>
                          <a:srgbClr val="000000"/>
                        </a:solidFill>
                        <a:effectLst/>
                        <a:latin typeface="Arial" panose="020B0604020202020204" pitchFamily="34" charset="0"/>
                      </a:endParaRPr>
                    </a:p>
                  </a:txBody>
                  <a:tcPr marL="4763" marR="4763" marT="4763" marB="0" anchor="ctr">
                    <a:solidFill>
                      <a:schemeClr val="accent1">
                        <a:lumMod val="20000"/>
                        <a:lumOff val="80000"/>
                      </a:schemeClr>
                    </a:solidFill>
                  </a:tcPr>
                </a:tc>
                <a:tc>
                  <a:txBody>
                    <a:bodyPr/>
                    <a:lstStyle/>
                    <a:p>
                      <a:pPr algn="ctr" fontAlgn="ctr"/>
                      <a:r>
                        <a:rPr lang="en-US" sz="1400" u="none" strike="noStrike">
                          <a:effectLst/>
                        </a:rPr>
                        <a:t>Distinct Claims</a:t>
                      </a:r>
                      <a:endParaRPr lang="en-US" sz="1400" b="1" i="0" u="none" strike="noStrike">
                        <a:solidFill>
                          <a:srgbClr val="000000"/>
                        </a:solidFill>
                        <a:effectLst/>
                        <a:latin typeface="Arial" panose="020B0604020202020204" pitchFamily="34" charset="0"/>
                      </a:endParaRPr>
                    </a:p>
                  </a:txBody>
                  <a:tcPr marL="4763" marR="4763" marT="4763" marB="0" anchor="ctr">
                    <a:solidFill>
                      <a:schemeClr val="accent1">
                        <a:lumMod val="20000"/>
                        <a:lumOff val="80000"/>
                      </a:schemeClr>
                    </a:solidFill>
                  </a:tcPr>
                </a:tc>
                <a:tc>
                  <a:txBody>
                    <a:bodyPr/>
                    <a:lstStyle/>
                    <a:p>
                      <a:pPr algn="ctr" fontAlgn="ctr"/>
                      <a:r>
                        <a:rPr lang="en-US" sz="1400" u="none" strike="noStrike">
                          <a:effectLst/>
                        </a:rPr>
                        <a:t>Days to Pay</a:t>
                      </a:r>
                      <a:endParaRPr lang="en-US" sz="1400" b="1" i="0" u="none" strike="noStrike">
                        <a:solidFill>
                          <a:srgbClr val="000000"/>
                        </a:solidFill>
                        <a:effectLst/>
                        <a:latin typeface="Arial" panose="020B0604020202020204" pitchFamily="34" charset="0"/>
                      </a:endParaRPr>
                    </a:p>
                  </a:txBody>
                  <a:tcPr marL="4763" marR="4763" marT="4763" marB="0" anchor="ctr">
                    <a:solidFill>
                      <a:schemeClr val="accent1">
                        <a:lumMod val="20000"/>
                        <a:lumOff val="80000"/>
                      </a:schemeClr>
                    </a:solidFill>
                  </a:tcPr>
                </a:tc>
                <a:extLst>
                  <a:ext uri="{0D108BD9-81ED-4DB2-BD59-A6C34878D82A}">
                    <a16:rowId xmlns:a16="http://schemas.microsoft.com/office/drawing/2014/main" val="3738061786"/>
                  </a:ext>
                </a:extLst>
              </a:tr>
              <a:tr h="300176">
                <a:tc>
                  <a:txBody>
                    <a:bodyPr/>
                    <a:lstStyle/>
                    <a:p>
                      <a:pPr algn="ctr" fontAlgn="ctr"/>
                      <a:r>
                        <a:rPr lang="en-US" sz="1400" u="none" strike="noStrike">
                          <a:effectLst/>
                        </a:rPr>
                        <a:t>United Healthcare Direct</a:t>
                      </a:r>
                      <a:endParaRPr lang="en-US" sz="1400" b="0" i="0" u="none" strike="noStrike">
                        <a:solidFill>
                          <a:srgbClr val="000000"/>
                        </a:solidFill>
                        <a:effectLst/>
                        <a:latin typeface="Arial" panose="020B0604020202020204" pitchFamily="34" charset="0"/>
                      </a:endParaRPr>
                    </a:p>
                  </a:txBody>
                  <a:tcPr marL="4763" marR="4763" marT="4763" marB="0" anchor="ctr">
                    <a:solidFill>
                      <a:schemeClr val="accent1">
                        <a:lumMod val="20000"/>
                        <a:lumOff val="80000"/>
                      </a:schemeClr>
                    </a:solidFill>
                  </a:tcPr>
                </a:tc>
                <a:tc>
                  <a:txBody>
                    <a:bodyPr/>
                    <a:lstStyle/>
                    <a:p>
                      <a:pPr algn="ctr" fontAlgn="ctr"/>
                      <a:r>
                        <a:rPr lang="en-US" sz="1400" u="none" strike="noStrike">
                          <a:effectLst/>
                        </a:rPr>
                        <a:t>269</a:t>
                      </a:r>
                      <a:endParaRPr lang="en-US" sz="1400" b="0" i="0" u="none" strike="noStrike">
                        <a:solidFill>
                          <a:srgbClr val="000000"/>
                        </a:solidFill>
                        <a:effectLst/>
                        <a:latin typeface="Arial" panose="020B0604020202020204" pitchFamily="34" charset="0"/>
                      </a:endParaRPr>
                    </a:p>
                  </a:txBody>
                  <a:tcPr marL="4763" marR="4763" marT="4763" marB="0" anchor="ctr">
                    <a:solidFill>
                      <a:schemeClr val="accent1">
                        <a:lumMod val="20000"/>
                        <a:lumOff val="80000"/>
                      </a:schemeClr>
                    </a:solidFill>
                  </a:tcPr>
                </a:tc>
                <a:tc>
                  <a:txBody>
                    <a:bodyPr/>
                    <a:lstStyle/>
                    <a:p>
                      <a:pPr algn="ctr" fontAlgn="ctr"/>
                      <a:r>
                        <a:rPr lang="en-US" sz="1400" u="none" strike="noStrike">
                          <a:effectLst/>
                        </a:rPr>
                        <a:t>35</a:t>
                      </a:r>
                      <a:endParaRPr lang="en-US" sz="1400" b="0" i="0" u="none" strike="noStrike">
                        <a:solidFill>
                          <a:srgbClr val="000000"/>
                        </a:solidFill>
                        <a:effectLst/>
                        <a:latin typeface="Arial" panose="020B0604020202020204" pitchFamily="34" charset="0"/>
                      </a:endParaRPr>
                    </a:p>
                  </a:txBody>
                  <a:tcPr marL="4763" marR="4763" marT="4763" marB="0" anchor="ctr">
                    <a:solidFill>
                      <a:schemeClr val="accent1">
                        <a:lumMod val="20000"/>
                        <a:lumOff val="80000"/>
                      </a:schemeClr>
                    </a:solidFill>
                  </a:tcPr>
                </a:tc>
                <a:extLst>
                  <a:ext uri="{0D108BD9-81ED-4DB2-BD59-A6C34878D82A}">
                    <a16:rowId xmlns:a16="http://schemas.microsoft.com/office/drawing/2014/main" val="4244336792"/>
                  </a:ext>
                </a:extLst>
              </a:tr>
              <a:tr h="300176">
                <a:tc>
                  <a:txBody>
                    <a:bodyPr/>
                    <a:lstStyle/>
                    <a:p>
                      <a:pPr algn="ctr" fontAlgn="ctr"/>
                      <a:r>
                        <a:rPr lang="en-US" sz="1400" u="none" strike="noStrike">
                          <a:effectLst/>
                        </a:rPr>
                        <a:t>HORIZON NJ HEALTH</a:t>
                      </a:r>
                      <a:endParaRPr lang="en-US" sz="1400" b="0" i="0" u="none" strike="noStrike">
                        <a:solidFill>
                          <a:srgbClr val="000000"/>
                        </a:solidFill>
                        <a:effectLst/>
                        <a:latin typeface="Arial" panose="020B0604020202020204" pitchFamily="34" charset="0"/>
                      </a:endParaRPr>
                    </a:p>
                  </a:txBody>
                  <a:tcPr marL="4763" marR="4763" marT="4763" marB="0" anchor="ctr">
                    <a:solidFill>
                      <a:schemeClr val="accent1">
                        <a:lumMod val="20000"/>
                        <a:lumOff val="80000"/>
                      </a:schemeClr>
                    </a:solidFill>
                  </a:tcPr>
                </a:tc>
                <a:tc>
                  <a:txBody>
                    <a:bodyPr/>
                    <a:lstStyle/>
                    <a:p>
                      <a:pPr algn="ctr" fontAlgn="ctr"/>
                      <a:r>
                        <a:rPr lang="en-US" sz="1400" u="none" strike="noStrike">
                          <a:effectLst/>
                        </a:rPr>
                        <a:t>1,452</a:t>
                      </a:r>
                      <a:endParaRPr lang="en-US" sz="1400" b="0" i="0" u="none" strike="noStrike">
                        <a:solidFill>
                          <a:srgbClr val="000000"/>
                        </a:solidFill>
                        <a:effectLst/>
                        <a:latin typeface="Arial" panose="020B0604020202020204" pitchFamily="34" charset="0"/>
                      </a:endParaRPr>
                    </a:p>
                  </a:txBody>
                  <a:tcPr marL="4763" marR="4763" marT="4763" marB="0" anchor="ctr">
                    <a:solidFill>
                      <a:schemeClr val="accent1">
                        <a:lumMod val="20000"/>
                        <a:lumOff val="80000"/>
                      </a:schemeClr>
                    </a:solidFill>
                  </a:tcPr>
                </a:tc>
                <a:tc>
                  <a:txBody>
                    <a:bodyPr/>
                    <a:lstStyle/>
                    <a:p>
                      <a:pPr algn="ctr" fontAlgn="ctr"/>
                      <a:r>
                        <a:rPr lang="en-US" sz="1400" u="none" strike="noStrike">
                          <a:effectLst/>
                        </a:rPr>
                        <a:t>34</a:t>
                      </a:r>
                      <a:endParaRPr lang="en-US" sz="1400" b="0" i="0" u="none" strike="noStrike">
                        <a:solidFill>
                          <a:srgbClr val="000000"/>
                        </a:solidFill>
                        <a:effectLst/>
                        <a:latin typeface="Arial" panose="020B0604020202020204" pitchFamily="34" charset="0"/>
                      </a:endParaRPr>
                    </a:p>
                  </a:txBody>
                  <a:tcPr marL="4763" marR="4763" marT="4763" marB="0" anchor="ctr">
                    <a:solidFill>
                      <a:schemeClr val="accent1">
                        <a:lumMod val="20000"/>
                        <a:lumOff val="80000"/>
                      </a:schemeClr>
                    </a:solidFill>
                  </a:tcPr>
                </a:tc>
                <a:extLst>
                  <a:ext uri="{0D108BD9-81ED-4DB2-BD59-A6C34878D82A}">
                    <a16:rowId xmlns:a16="http://schemas.microsoft.com/office/drawing/2014/main" val="1561916057"/>
                  </a:ext>
                </a:extLst>
              </a:tr>
              <a:tr h="300176">
                <a:tc>
                  <a:txBody>
                    <a:bodyPr/>
                    <a:lstStyle/>
                    <a:p>
                      <a:pPr algn="ctr" fontAlgn="ctr"/>
                      <a:r>
                        <a:rPr lang="en-US" sz="1400" u="none" strike="noStrike">
                          <a:effectLst/>
                        </a:rPr>
                        <a:t>AmeriHealth HMO New Jersey and Delaware</a:t>
                      </a:r>
                      <a:endParaRPr lang="en-US" sz="1400" b="0" i="0" u="none" strike="noStrike">
                        <a:solidFill>
                          <a:srgbClr val="000000"/>
                        </a:solidFill>
                        <a:effectLst/>
                        <a:latin typeface="Arial" panose="020B0604020202020204" pitchFamily="34" charset="0"/>
                      </a:endParaRPr>
                    </a:p>
                  </a:txBody>
                  <a:tcPr marL="4763" marR="4763" marT="4763" marB="0" anchor="ctr">
                    <a:solidFill>
                      <a:schemeClr val="accent1">
                        <a:lumMod val="20000"/>
                        <a:lumOff val="80000"/>
                      </a:schemeClr>
                    </a:solidFill>
                  </a:tcPr>
                </a:tc>
                <a:tc>
                  <a:txBody>
                    <a:bodyPr/>
                    <a:lstStyle/>
                    <a:p>
                      <a:pPr algn="ctr" fontAlgn="ctr"/>
                      <a:r>
                        <a:rPr lang="en-US" sz="1400" u="none" strike="noStrike">
                          <a:effectLst/>
                        </a:rPr>
                        <a:t>40</a:t>
                      </a:r>
                      <a:endParaRPr lang="en-US" sz="1400" b="0" i="0" u="none" strike="noStrike">
                        <a:solidFill>
                          <a:srgbClr val="000000"/>
                        </a:solidFill>
                        <a:effectLst/>
                        <a:latin typeface="Arial" panose="020B0604020202020204" pitchFamily="34" charset="0"/>
                      </a:endParaRPr>
                    </a:p>
                  </a:txBody>
                  <a:tcPr marL="4763" marR="4763" marT="4763" marB="0" anchor="ctr">
                    <a:solidFill>
                      <a:schemeClr val="accent1">
                        <a:lumMod val="20000"/>
                        <a:lumOff val="80000"/>
                      </a:schemeClr>
                    </a:solidFill>
                  </a:tcPr>
                </a:tc>
                <a:tc>
                  <a:txBody>
                    <a:bodyPr/>
                    <a:lstStyle/>
                    <a:p>
                      <a:pPr algn="ctr" fontAlgn="ctr"/>
                      <a:r>
                        <a:rPr lang="en-US" sz="1400" u="none" strike="noStrike">
                          <a:effectLst/>
                        </a:rPr>
                        <a:t>33</a:t>
                      </a:r>
                      <a:endParaRPr lang="en-US" sz="1400" b="0" i="0" u="none" strike="noStrike">
                        <a:solidFill>
                          <a:srgbClr val="000000"/>
                        </a:solidFill>
                        <a:effectLst/>
                        <a:latin typeface="Arial" panose="020B0604020202020204" pitchFamily="34" charset="0"/>
                      </a:endParaRPr>
                    </a:p>
                  </a:txBody>
                  <a:tcPr marL="4763" marR="4763" marT="4763" marB="0" anchor="ctr">
                    <a:solidFill>
                      <a:schemeClr val="accent1">
                        <a:lumMod val="20000"/>
                        <a:lumOff val="80000"/>
                      </a:schemeClr>
                    </a:solidFill>
                  </a:tcPr>
                </a:tc>
                <a:extLst>
                  <a:ext uri="{0D108BD9-81ED-4DB2-BD59-A6C34878D82A}">
                    <a16:rowId xmlns:a16="http://schemas.microsoft.com/office/drawing/2014/main" val="3988573249"/>
                  </a:ext>
                </a:extLst>
              </a:tr>
              <a:tr h="300176">
                <a:tc>
                  <a:txBody>
                    <a:bodyPr/>
                    <a:lstStyle/>
                    <a:p>
                      <a:pPr algn="ctr" fontAlgn="ctr"/>
                      <a:r>
                        <a:rPr lang="en-US" sz="1400" u="none" strike="noStrike">
                          <a:effectLst/>
                        </a:rPr>
                        <a:t>AMERIHEALTH ADMINISTRATORS, INC.</a:t>
                      </a:r>
                      <a:endParaRPr lang="en-US" sz="1400" b="0" i="0" u="none" strike="noStrike">
                        <a:solidFill>
                          <a:srgbClr val="000000"/>
                        </a:solidFill>
                        <a:effectLst/>
                        <a:latin typeface="Arial" panose="020B0604020202020204" pitchFamily="34" charset="0"/>
                      </a:endParaRPr>
                    </a:p>
                  </a:txBody>
                  <a:tcPr marL="4763" marR="4763" marT="4763" marB="0" anchor="ctr">
                    <a:solidFill>
                      <a:schemeClr val="accent1">
                        <a:lumMod val="20000"/>
                        <a:lumOff val="80000"/>
                      </a:schemeClr>
                    </a:solidFill>
                  </a:tcPr>
                </a:tc>
                <a:tc>
                  <a:txBody>
                    <a:bodyPr/>
                    <a:lstStyle/>
                    <a:p>
                      <a:pPr algn="ctr" fontAlgn="ctr"/>
                      <a:r>
                        <a:rPr lang="en-US" sz="1400" u="none" strike="noStrike">
                          <a:effectLst/>
                        </a:rPr>
                        <a:t>93</a:t>
                      </a:r>
                      <a:endParaRPr lang="en-US" sz="1400" b="0" i="0" u="none" strike="noStrike">
                        <a:solidFill>
                          <a:srgbClr val="000000"/>
                        </a:solidFill>
                        <a:effectLst/>
                        <a:latin typeface="Arial" panose="020B0604020202020204" pitchFamily="34" charset="0"/>
                      </a:endParaRPr>
                    </a:p>
                  </a:txBody>
                  <a:tcPr marL="4763" marR="4763" marT="4763" marB="0" anchor="ctr">
                    <a:solidFill>
                      <a:schemeClr val="accent1">
                        <a:lumMod val="20000"/>
                        <a:lumOff val="80000"/>
                      </a:schemeClr>
                    </a:solidFill>
                  </a:tcPr>
                </a:tc>
                <a:tc>
                  <a:txBody>
                    <a:bodyPr/>
                    <a:lstStyle/>
                    <a:p>
                      <a:pPr algn="ctr" fontAlgn="ctr"/>
                      <a:r>
                        <a:rPr lang="en-US" sz="1400" u="none" strike="noStrike">
                          <a:effectLst/>
                        </a:rPr>
                        <a:t>32</a:t>
                      </a:r>
                      <a:endParaRPr lang="en-US" sz="1400" b="0" i="0" u="none" strike="noStrike">
                        <a:solidFill>
                          <a:srgbClr val="000000"/>
                        </a:solidFill>
                        <a:effectLst/>
                        <a:latin typeface="Arial" panose="020B0604020202020204" pitchFamily="34" charset="0"/>
                      </a:endParaRPr>
                    </a:p>
                  </a:txBody>
                  <a:tcPr marL="4763" marR="4763" marT="4763" marB="0" anchor="ctr">
                    <a:solidFill>
                      <a:schemeClr val="accent1">
                        <a:lumMod val="20000"/>
                        <a:lumOff val="80000"/>
                      </a:schemeClr>
                    </a:solidFill>
                  </a:tcPr>
                </a:tc>
                <a:extLst>
                  <a:ext uri="{0D108BD9-81ED-4DB2-BD59-A6C34878D82A}">
                    <a16:rowId xmlns:a16="http://schemas.microsoft.com/office/drawing/2014/main" val="2389980545"/>
                  </a:ext>
                </a:extLst>
              </a:tr>
              <a:tr h="300176">
                <a:tc>
                  <a:txBody>
                    <a:bodyPr/>
                    <a:lstStyle/>
                    <a:p>
                      <a:pPr algn="ctr" fontAlgn="ctr"/>
                      <a:r>
                        <a:rPr lang="en-US" sz="1400" u="none" strike="noStrike">
                          <a:effectLst/>
                        </a:rPr>
                        <a:t>AmeriHealth Administrators</a:t>
                      </a:r>
                      <a:endParaRPr lang="en-US" sz="1400" b="0" i="0" u="none" strike="noStrike">
                        <a:solidFill>
                          <a:srgbClr val="000000"/>
                        </a:solidFill>
                        <a:effectLst/>
                        <a:latin typeface="Arial" panose="020B0604020202020204" pitchFamily="34" charset="0"/>
                      </a:endParaRPr>
                    </a:p>
                  </a:txBody>
                  <a:tcPr marL="4763" marR="4763" marT="4763" marB="0" anchor="ctr">
                    <a:solidFill>
                      <a:schemeClr val="accent1">
                        <a:lumMod val="20000"/>
                        <a:lumOff val="80000"/>
                      </a:schemeClr>
                    </a:solidFill>
                  </a:tcPr>
                </a:tc>
                <a:tc>
                  <a:txBody>
                    <a:bodyPr/>
                    <a:lstStyle/>
                    <a:p>
                      <a:pPr algn="ctr" fontAlgn="ctr"/>
                      <a:r>
                        <a:rPr lang="en-US" sz="1400" u="none" strike="noStrike">
                          <a:effectLst/>
                        </a:rPr>
                        <a:t>32</a:t>
                      </a:r>
                      <a:endParaRPr lang="en-US" sz="1400" b="0" i="0" u="none" strike="noStrike">
                        <a:solidFill>
                          <a:srgbClr val="000000"/>
                        </a:solidFill>
                        <a:effectLst/>
                        <a:latin typeface="Arial" panose="020B0604020202020204" pitchFamily="34" charset="0"/>
                      </a:endParaRPr>
                    </a:p>
                  </a:txBody>
                  <a:tcPr marL="4763" marR="4763" marT="4763" marB="0" anchor="ctr">
                    <a:solidFill>
                      <a:schemeClr val="accent1">
                        <a:lumMod val="20000"/>
                        <a:lumOff val="80000"/>
                      </a:schemeClr>
                    </a:solidFill>
                  </a:tcPr>
                </a:tc>
                <a:tc>
                  <a:txBody>
                    <a:bodyPr/>
                    <a:lstStyle/>
                    <a:p>
                      <a:pPr algn="ctr" fontAlgn="ctr"/>
                      <a:r>
                        <a:rPr lang="en-US" sz="1400" u="none" strike="noStrike">
                          <a:effectLst/>
                        </a:rPr>
                        <a:t>31</a:t>
                      </a:r>
                      <a:endParaRPr lang="en-US" sz="1400" b="0" i="0" u="none" strike="noStrike">
                        <a:solidFill>
                          <a:srgbClr val="000000"/>
                        </a:solidFill>
                        <a:effectLst/>
                        <a:latin typeface="Arial" panose="020B0604020202020204" pitchFamily="34" charset="0"/>
                      </a:endParaRPr>
                    </a:p>
                  </a:txBody>
                  <a:tcPr marL="4763" marR="4763" marT="4763" marB="0" anchor="ctr">
                    <a:solidFill>
                      <a:schemeClr val="accent1">
                        <a:lumMod val="20000"/>
                        <a:lumOff val="80000"/>
                      </a:schemeClr>
                    </a:solidFill>
                  </a:tcPr>
                </a:tc>
                <a:extLst>
                  <a:ext uri="{0D108BD9-81ED-4DB2-BD59-A6C34878D82A}">
                    <a16:rowId xmlns:a16="http://schemas.microsoft.com/office/drawing/2014/main" val="3645395215"/>
                  </a:ext>
                </a:extLst>
              </a:tr>
              <a:tr h="300176">
                <a:tc>
                  <a:txBody>
                    <a:bodyPr/>
                    <a:lstStyle/>
                    <a:p>
                      <a:pPr algn="ctr" fontAlgn="ctr"/>
                      <a:r>
                        <a:rPr lang="en-US" sz="1400" u="none" strike="noStrike">
                          <a:effectLst/>
                        </a:rPr>
                        <a:t>UNITED HEALTHCARE</a:t>
                      </a:r>
                      <a:endParaRPr lang="en-US" sz="1400" b="0" i="0" u="none" strike="noStrike">
                        <a:solidFill>
                          <a:srgbClr val="000000"/>
                        </a:solidFill>
                        <a:effectLst/>
                        <a:latin typeface="Arial" panose="020B0604020202020204" pitchFamily="34" charset="0"/>
                      </a:endParaRPr>
                    </a:p>
                  </a:txBody>
                  <a:tcPr marL="4763" marR="4763" marT="4763" marB="0" anchor="ctr">
                    <a:solidFill>
                      <a:schemeClr val="accent1">
                        <a:lumMod val="20000"/>
                        <a:lumOff val="80000"/>
                      </a:schemeClr>
                    </a:solidFill>
                  </a:tcPr>
                </a:tc>
                <a:tc>
                  <a:txBody>
                    <a:bodyPr/>
                    <a:lstStyle/>
                    <a:p>
                      <a:pPr algn="ctr" fontAlgn="ctr"/>
                      <a:r>
                        <a:rPr lang="en-US" sz="1400" u="none" strike="noStrike">
                          <a:effectLst/>
                        </a:rPr>
                        <a:t>2,682</a:t>
                      </a:r>
                      <a:endParaRPr lang="en-US" sz="1400" b="0" i="0" u="none" strike="noStrike">
                        <a:solidFill>
                          <a:srgbClr val="000000"/>
                        </a:solidFill>
                        <a:effectLst/>
                        <a:latin typeface="Arial" panose="020B0604020202020204" pitchFamily="34" charset="0"/>
                      </a:endParaRPr>
                    </a:p>
                  </a:txBody>
                  <a:tcPr marL="4763" marR="4763" marT="4763" marB="0" anchor="ctr">
                    <a:solidFill>
                      <a:schemeClr val="accent1">
                        <a:lumMod val="20000"/>
                        <a:lumOff val="80000"/>
                      </a:schemeClr>
                    </a:solidFill>
                  </a:tcPr>
                </a:tc>
                <a:tc>
                  <a:txBody>
                    <a:bodyPr/>
                    <a:lstStyle/>
                    <a:p>
                      <a:pPr algn="ctr" fontAlgn="ctr"/>
                      <a:r>
                        <a:rPr lang="en-US" sz="1400" u="none" strike="noStrike">
                          <a:effectLst/>
                        </a:rPr>
                        <a:t>31</a:t>
                      </a:r>
                      <a:endParaRPr lang="en-US" sz="1400" b="0" i="0" u="none" strike="noStrike">
                        <a:solidFill>
                          <a:srgbClr val="000000"/>
                        </a:solidFill>
                        <a:effectLst/>
                        <a:latin typeface="Arial" panose="020B0604020202020204" pitchFamily="34" charset="0"/>
                      </a:endParaRPr>
                    </a:p>
                  </a:txBody>
                  <a:tcPr marL="4763" marR="4763" marT="4763" marB="0" anchor="ctr">
                    <a:solidFill>
                      <a:schemeClr val="accent1">
                        <a:lumMod val="20000"/>
                        <a:lumOff val="80000"/>
                      </a:schemeClr>
                    </a:solidFill>
                  </a:tcPr>
                </a:tc>
                <a:extLst>
                  <a:ext uri="{0D108BD9-81ED-4DB2-BD59-A6C34878D82A}">
                    <a16:rowId xmlns:a16="http://schemas.microsoft.com/office/drawing/2014/main" val="1871078418"/>
                  </a:ext>
                </a:extLst>
              </a:tr>
              <a:tr h="310299">
                <a:tc>
                  <a:txBody>
                    <a:bodyPr/>
                    <a:lstStyle/>
                    <a:p>
                      <a:pPr algn="ctr" fontAlgn="ctr"/>
                      <a:r>
                        <a:rPr lang="en-US" sz="1400" u="none" strike="noStrike">
                          <a:effectLst/>
                        </a:rPr>
                        <a:t>INDEPENDENCE BLUE CROSS PERSONAL CHOICE</a:t>
                      </a:r>
                      <a:endParaRPr lang="en-US" sz="1400" b="0" i="0" u="none" strike="noStrike">
                        <a:solidFill>
                          <a:srgbClr val="000000"/>
                        </a:solidFill>
                        <a:effectLst/>
                        <a:latin typeface="Arial" panose="020B0604020202020204" pitchFamily="34" charset="0"/>
                      </a:endParaRPr>
                    </a:p>
                  </a:txBody>
                  <a:tcPr marL="4763" marR="4763" marT="4763" marB="0" anchor="ctr">
                    <a:solidFill>
                      <a:schemeClr val="accent1">
                        <a:lumMod val="20000"/>
                        <a:lumOff val="80000"/>
                      </a:schemeClr>
                    </a:solidFill>
                  </a:tcPr>
                </a:tc>
                <a:tc>
                  <a:txBody>
                    <a:bodyPr/>
                    <a:lstStyle/>
                    <a:p>
                      <a:pPr algn="ctr" fontAlgn="ctr"/>
                      <a:r>
                        <a:rPr lang="en-US" sz="1400" u="none" strike="noStrike">
                          <a:effectLst/>
                        </a:rPr>
                        <a:t>63</a:t>
                      </a:r>
                      <a:endParaRPr lang="en-US" sz="1400" b="0" i="0" u="none" strike="noStrike">
                        <a:solidFill>
                          <a:srgbClr val="000000"/>
                        </a:solidFill>
                        <a:effectLst/>
                        <a:latin typeface="Arial" panose="020B0604020202020204" pitchFamily="34" charset="0"/>
                      </a:endParaRPr>
                    </a:p>
                  </a:txBody>
                  <a:tcPr marL="4763" marR="4763" marT="4763" marB="0" anchor="ctr">
                    <a:solidFill>
                      <a:schemeClr val="accent1">
                        <a:lumMod val="20000"/>
                        <a:lumOff val="80000"/>
                      </a:schemeClr>
                    </a:solidFill>
                  </a:tcPr>
                </a:tc>
                <a:tc>
                  <a:txBody>
                    <a:bodyPr/>
                    <a:lstStyle/>
                    <a:p>
                      <a:pPr algn="ctr" fontAlgn="ctr"/>
                      <a:r>
                        <a:rPr lang="en-US" sz="1400" u="none" strike="noStrike">
                          <a:effectLst/>
                        </a:rPr>
                        <a:t>31</a:t>
                      </a:r>
                      <a:endParaRPr lang="en-US" sz="1400" b="0" i="0" u="none" strike="noStrike">
                        <a:solidFill>
                          <a:srgbClr val="000000"/>
                        </a:solidFill>
                        <a:effectLst/>
                        <a:latin typeface="Arial" panose="020B0604020202020204" pitchFamily="34" charset="0"/>
                      </a:endParaRPr>
                    </a:p>
                  </a:txBody>
                  <a:tcPr marL="4763" marR="4763" marT="4763" marB="0" anchor="ctr">
                    <a:solidFill>
                      <a:schemeClr val="accent1">
                        <a:lumMod val="20000"/>
                        <a:lumOff val="80000"/>
                      </a:schemeClr>
                    </a:solidFill>
                  </a:tcPr>
                </a:tc>
                <a:extLst>
                  <a:ext uri="{0D108BD9-81ED-4DB2-BD59-A6C34878D82A}">
                    <a16:rowId xmlns:a16="http://schemas.microsoft.com/office/drawing/2014/main" val="3907909049"/>
                  </a:ext>
                </a:extLst>
              </a:tr>
              <a:tr h="300176">
                <a:tc>
                  <a:txBody>
                    <a:bodyPr/>
                    <a:lstStyle/>
                    <a:p>
                      <a:pPr algn="ctr" fontAlgn="ctr"/>
                      <a:r>
                        <a:rPr lang="en-US" sz="1400" u="none" strike="noStrike">
                          <a:effectLst/>
                        </a:rPr>
                        <a:t>WellMed (Medicare Advantage)</a:t>
                      </a:r>
                      <a:endParaRPr lang="en-US" sz="1400" b="0" i="0" u="none" strike="noStrike">
                        <a:solidFill>
                          <a:srgbClr val="000000"/>
                        </a:solidFill>
                        <a:effectLst/>
                        <a:latin typeface="Arial" panose="020B0604020202020204" pitchFamily="34" charset="0"/>
                      </a:endParaRPr>
                    </a:p>
                  </a:txBody>
                  <a:tcPr marL="4763" marR="4763" marT="4763" marB="0" anchor="ctr">
                    <a:solidFill>
                      <a:schemeClr val="accent1">
                        <a:lumMod val="20000"/>
                        <a:lumOff val="80000"/>
                      </a:schemeClr>
                    </a:solidFill>
                  </a:tcPr>
                </a:tc>
                <a:tc>
                  <a:txBody>
                    <a:bodyPr/>
                    <a:lstStyle/>
                    <a:p>
                      <a:pPr algn="ctr" fontAlgn="ctr"/>
                      <a:r>
                        <a:rPr lang="en-US" sz="1400" u="none" strike="noStrike">
                          <a:effectLst/>
                        </a:rPr>
                        <a:t>26</a:t>
                      </a:r>
                      <a:endParaRPr lang="en-US" sz="1400" b="0" i="0" u="none" strike="noStrike">
                        <a:solidFill>
                          <a:srgbClr val="000000"/>
                        </a:solidFill>
                        <a:effectLst/>
                        <a:latin typeface="Arial" panose="020B0604020202020204" pitchFamily="34" charset="0"/>
                      </a:endParaRPr>
                    </a:p>
                  </a:txBody>
                  <a:tcPr marL="4763" marR="4763" marT="4763" marB="0" anchor="ctr">
                    <a:solidFill>
                      <a:schemeClr val="accent1">
                        <a:lumMod val="20000"/>
                        <a:lumOff val="80000"/>
                      </a:schemeClr>
                    </a:solidFill>
                  </a:tcPr>
                </a:tc>
                <a:tc>
                  <a:txBody>
                    <a:bodyPr/>
                    <a:lstStyle/>
                    <a:p>
                      <a:pPr algn="ctr" fontAlgn="ctr"/>
                      <a:r>
                        <a:rPr lang="en-US" sz="1400" u="none" strike="noStrike">
                          <a:effectLst/>
                        </a:rPr>
                        <a:t>31</a:t>
                      </a:r>
                      <a:endParaRPr lang="en-US" sz="1400" b="0" i="0" u="none" strike="noStrike">
                        <a:solidFill>
                          <a:srgbClr val="000000"/>
                        </a:solidFill>
                        <a:effectLst/>
                        <a:latin typeface="Arial" panose="020B0604020202020204" pitchFamily="34" charset="0"/>
                      </a:endParaRPr>
                    </a:p>
                  </a:txBody>
                  <a:tcPr marL="4763" marR="4763" marT="4763" marB="0" anchor="ctr">
                    <a:solidFill>
                      <a:schemeClr val="accent1">
                        <a:lumMod val="20000"/>
                        <a:lumOff val="80000"/>
                      </a:schemeClr>
                    </a:solidFill>
                  </a:tcPr>
                </a:tc>
                <a:extLst>
                  <a:ext uri="{0D108BD9-81ED-4DB2-BD59-A6C34878D82A}">
                    <a16:rowId xmlns:a16="http://schemas.microsoft.com/office/drawing/2014/main" val="568947084"/>
                  </a:ext>
                </a:extLst>
              </a:tr>
              <a:tr h="300176">
                <a:tc>
                  <a:txBody>
                    <a:bodyPr/>
                    <a:lstStyle/>
                    <a:p>
                      <a:pPr algn="ctr" fontAlgn="ctr"/>
                      <a:r>
                        <a:rPr lang="en-US" sz="1400" u="none" strike="noStrike">
                          <a:effectLst/>
                        </a:rPr>
                        <a:t>PENNSYLVANIA INDEPENDENCE AMERIHEALTH NJ PPO</a:t>
                      </a:r>
                      <a:endParaRPr lang="en-US" sz="1400" b="0" i="0" u="none" strike="noStrike">
                        <a:solidFill>
                          <a:srgbClr val="000000"/>
                        </a:solidFill>
                        <a:effectLst/>
                        <a:latin typeface="Arial" panose="020B0604020202020204" pitchFamily="34" charset="0"/>
                      </a:endParaRPr>
                    </a:p>
                  </a:txBody>
                  <a:tcPr marL="4763" marR="4763" marT="4763" marB="0" anchor="ctr">
                    <a:solidFill>
                      <a:schemeClr val="accent1">
                        <a:lumMod val="20000"/>
                        <a:lumOff val="80000"/>
                      </a:schemeClr>
                    </a:solidFill>
                  </a:tcPr>
                </a:tc>
                <a:tc>
                  <a:txBody>
                    <a:bodyPr/>
                    <a:lstStyle/>
                    <a:p>
                      <a:pPr algn="ctr" fontAlgn="ctr"/>
                      <a:r>
                        <a:rPr lang="en-US" sz="1400" u="none" strike="noStrike">
                          <a:effectLst/>
                        </a:rPr>
                        <a:t>208</a:t>
                      </a:r>
                      <a:endParaRPr lang="en-US" sz="1400" b="0" i="0" u="none" strike="noStrike">
                        <a:solidFill>
                          <a:srgbClr val="000000"/>
                        </a:solidFill>
                        <a:effectLst/>
                        <a:latin typeface="Arial" panose="020B0604020202020204" pitchFamily="34" charset="0"/>
                      </a:endParaRPr>
                    </a:p>
                  </a:txBody>
                  <a:tcPr marL="4763" marR="4763" marT="4763" marB="0" anchor="ctr">
                    <a:solidFill>
                      <a:schemeClr val="accent1">
                        <a:lumMod val="20000"/>
                        <a:lumOff val="80000"/>
                      </a:schemeClr>
                    </a:solidFill>
                  </a:tcPr>
                </a:tc>
                <a:tc>
                  <a:txBody>
                    <a:bodyPr/>
                    <a:lstStyle/>
                    <a:p>
                      <a:pPr algn="ctr" fontAlgn="ctr"/>
                      <a:r>
                        <a:rPr lang="en-US" sz="1400" u="none" strike="noStrike">
                          <a:effectLst/>
                        </a:rPr>
                        <a:t>29</a:t>
                      </a:r>
                      <a:endParaRPr lang="en-US" sz="1400" b="0" i="0" u="none" strike="noStrike">
                        <a:solidFill>
                          <a:srgbClr val="000000"/>
                        </a:solidFill>
                        <a:effectLst/>
                        <a:latin typeface="Arial" panose="020B0604020202020204" pitchFamily="34" charset="0"/>
                      </a:endParaRPr>
                    </a:p>
                  </a:txBody>
                  <a:tcPr marL="4763" marR="4763" marT="4763" marB="0" anchor="ctr">
                    <a:solidFill>
                      <a:schemeClr val="accent1">
                        <a:lumMod val="20000"/>
                        <a:lumOff val="80000"/>
                      </a:schemeClr>
                    </a:solidFill>
                  </a:tcPr>
                </a:tc>
                <a:extLst>
                  <a:ext uri="{0D108BD9-81ED-4DB2-BD59-A6C34878D82A}">
                    <a16:rowId xmlns:a16="http://schemas.microsoft.com/office/drawing/2014/main" val="1455268554"/>
                  </a:ext>
                </a:extLst>
              </a:tr>
              <a:tr h="300176">
                <a:tc>
                  <a:txBody>
                    <a:bodyPr/>
                    <a:lstStyle/>
                    <a:p>
                      <a:pPr algn="ctr" fontAlgn="ctr"/>
                      <a:r>
                        <a:rPr lang="en-US" sz="1400" u="none" strike="noStrike">
                          <a:effectLst/>
                        </a:rPr>
                        <a:t>AMERICHOICE OF NJ (MEDICAID NJ)</a:t>
                      </a:r>
                      <a:endParaRPr lang="en-US" sz="1400" b="0" i="0" u="none" strike="noStrike">
                        <a:solidFill>
                          <a:srgbClr val="000000"/>
                        </a:solidFill>
                        <a:effectLst/>
                        <a:latin typeface="Arial" panose="020B0604020202020204" pitchFamily="34" charset="0"/>
                      </a:endParaRPr>
                    </a:p>
                  </a:txBody>
                  <a:tcPr marL="4763" marR="4763" marT="4763" marB="0" anchor="ctr">
                    <a:solidFill>
                      <a:schemeClr val="accent1">
                        <a:lumMod val="20000"/>
                        <a:lumOff val="80000"/>
                      </a:schemeClr>
                    </a:solidFill>
                  </a:tcPr>
                </a:tc>
                <a:tc>
                  <a:txBody>
                    <a:bodyPr/>
                    <a:lstStyle/>
                    <a:p>
                      <a:pPr algn="ctr" fontAlgn="ctr"/>
                      <a:r>
                        <a:rPr lang="en-US" sz="1400" u="none" strike="noStrike">
                          <a:effectLst/>
                        </a:rPr>
                        <a:t>88</a:t>
                      </a:r>
                      <a:endParaRPr lang="en-US" sz="1400" b="0" i="0" u="none" strike="noStrike">
                        <a:solidFill>
                          <a:srgbClr val="000000"/>
                        </a:solidFill>
                        <a:effectLst/>
                        <a:latin typeface="Arial" panose="020B0604020202020204" pitchFamily="34" charset="0"/>
                      </a:endParaRPr>
                    </a:p>
                  </a:txBody>
                  <a:tcPr marL="4763" marR="4763" marT="4763" marB="0" anchor="ctr">
                    <a:solidFill>
                      <a:schemeClr val="accent1">
                        <a:lumMod val="20000"/>
                        <a:lumOff val="80000"/>
                      </a:schemeClr>
                    </a:solidFill>
                  </a:tcPr>
                </a:tc>
                <a:tc>
                  <a:txBody>
                    <a:bodyPr/>
                    <a:lstStyle/>
                    <a:p>
                      <a:pPr algn="ctr" fontAlgn="ctr"/>
                      <a:r>
                        <a:rPr lang="en-US" sz="1400" u="none" strike="noStrike">
                          <a:effectLst/>
                        </a:rPr>
                        <a:t>29</a:t>
                      </a:r>
                      <a:endParaRPr lang="en-US" sz="1400" b="0" i="0" u="none" strike="noStrike">
                        <a:solidFill>
                          <a:srgbClr val="000000"/>
                        </a:solidFill>
                        <a:effectLst/>
                        <a:latin typeface="Arial" panose="020B0604020202020204" pitchFamily="34" charset="0"/>
                      </a:endParaRPr>
                    </a:p>
                  </a:txBody>
                  <a:tcPr marL="4763" marR="4763" marT="4763" marB="0" anchor="ctr">
                    <a:solidFill>
                      <a:schemeClr val="accent1">
                        <a:lumMod val="20000"/>
                        <a:lumOff val="80000"/>
                      </a:schemeClr>
                    </a:solidFill>
                  </a:tcPr>
                </a:tc>
                <a:extLst>
                  <a:ext uri="{0D108BD9-81ED-4DB2-BD59-A6C34878D82A}">
                    <a16:rowId xmlns:a16="http://schemas.microsoft.com/office/drawing/2014/main" val="3093496231"/>
                  </a:ext>
                </a:extLst>
              </a:tr>
              <a:tr h="300176">
                <a:tc>
                  <a:txBody>
                    <a:bodyPr/>
                    <a:lstStyle/>
                    <a:p>
                      <a:pPr algn="ctr" fontAlgn="ctr"/>
                      <a:r>
                        <a:rPr lang="en-US" sz="1400" u="none" strike="noStrike">
                          <a:effectLst/>
                        </a:rPr>
                        <a:t>WELLMED</a:t>
                      </a:r>
                      <a:endParaRPr lang="en-US" sz="1400" b="0" i="0" u="none" strike="noStrike">
                        <a:solidFill>
                          <a:srgbClr val="000000"/>
                        </a:solidFill>
                        <a:effectLst/>
                        <a:latin typeface="Arial" panose="020B0604020202020204" pitchFamily="34" charset="0"/>
                      </a:endParaRPr>
                    </a:p>
                  </a:txBody>
                  <a:tcPr marL="4763" marR="4763" marT="4763" marB="0" anchor="ctr">
                    <a:solidFill>
                      <a:schemeClr val="accent1">
                        <a:lumMod val="20000"/>
                        <a:lumOff val="80000"/>
                      </a:schemeClr>
                    </a:solidFill>
                  </a:tcPr>
                </a:tc>
                <a:tc>
                  <a:txBody>
                    <a:bodyPr/>
                    <a:lstStyle/>
                    <a:p>
                      <a:pPr algn="ctr" fontAlgn="ctr"/>
                      <a:r>
                        <a:rPr lang="en-US" sz="1400" u="none" strike="noStrike">
                          <a:effectLst/>
                        </a:rPr>
                        <a:t>94</a:t>
                      </a:r>
                      <a:endParaRPr lang="en-US" sz="1400" b="0" i="0" u="none" strike="noStrike">
                        <a:solidFill>
                          <a:srgbClr val="000000"/>
                        </a:solidFill>
                        <a:effectLst/>
                        <a:latin typeface="Arial" panose="020B0604020202020204" pitchFamily="34" charset="0"/>
                      </a:endParaRPr>
                    </a:p>
                  </a:txBody>
                  <a:tcPr marL="4763" marR="4763" marT="4763" marB="0" anchor="ctr">
                    <a:solidFill>
                      <a:schemeClr val="accent1">
                        <a:lumMod val="20000"/>
                        <a:lumOff val="80000"/>
                      </a:schemeClr>
                    </a:solidFill>
                  </a:tcPr>
                </a:tc>
                <a:tc>
                  <a:txBody>
                    <a:bodyPr/>
                    <a:lstStyle/>
                    <a:p>
                      <a:pPr algn="ctr" fontAlgn="ctr"/>
                      <a:r>
                        <a:rPr lang="en-US" sz="1400" u="none" strike="noStrike">
                          <a:effectLst/>
                        </a:rPr>
                        <a:t>29</a:t>
                      </a:r>
                      <a:endParaRPr lang="en-US" sz="1400" b="0" i="0" u="none" strike="noStrike">
                        <a:solidFill>
                          <a:srgbClr val="000000"/>
                        </a:solidFill>
                        <a:effectLst/>
                        <a:latin typeface="Arial" panose="020B0604020202020204" pitchFamily="34" charset="0"/>
                      </a:endParaRPr>
                    </a:p>
                  </a:txBody>
                  <a:tcPr marL="4763" marR="4763" marT="4763" marB="0" anchor="ctr">
                    <a:solidFill>
                      <a:schemeClr val="accent1">
                        <a:lumMod val="20000"/>
                        <a:lumOff val="80000"/>
                      </a:schemeClr>
                    </a:solidFill>
                  </a:tcPr>
                </a:tc>
                <a:extLst>
                  <a:ext uri="{0D108BD9-81ED-4DB2-BD59-A6C34878D82A}">
                    <a16:rowId xmlns:a16="http://schemas.microsoft.com/office/drawing/2014/main" val="1650428466"/>
                  </a:ext>
                </a:extLst>
              </a:tr>
              <a:tr h="300176">
                <a:tc>
                  <a:txBody>
                    <a:bodyPr/>
                    <a:lstStyle/>
                    <a:p>
                      <a:pPr algn="ctr" fontAlgn="ctr"/>
                      <a:r>
                        <a:rPr lang="en-US" sz="1400" u="none" strike="noStrike">
                          <a:effectLst/>
                        </a:rPr>
                        <a:t>OXFORD HEALTH PLANS</a:t>
                      </a:r>
                      <a:endParaRPr lang="en-US" sz="1400" b="0" i="0" u="none" strike="noStrike">
                        <a:solidFill>
                          <a:srgbClr val="000000"/>
                        </a:solidFill>
                        <a:effectLst/>
                        <a:latin typeface="Arial" panose="020B0604020202020204" pitchFamily="34" charset="0"/>
                      </a:endParaRPr>
                    </a:p>
                  </a:txBody>
                  <a:tcPr marL="4763" marR="4763" marT="4763" marB="0" anchor="ctr">
                    <a:solidFill>
                      <a:schemeClr val="accent1">
                        <a:lumMod val="20000"/>
                        <a:lumOff val="80000"/>
                      </a:schemeClr>
                    </a:solidFill>
                  </a:tcPr>
                </a:tc>
                <a:tc>
                  <a:txBody>
                    <a:bodyPr/>
                    <a:lstStyle/>
                    <a:p>
                      <a:pPr algn="ctr" fontAlgn="ctr"/>
                      <a:r>
                        <a:rPr lang="en-US" sz="1400" u="none" strike="noStrike">
                          <a:effectLst/>
                        </a:rPr>
                        <a:t>327</a:t>
                      </a:r>
                      <a:endParaRPr lang="en-US" sz="1400" b="0" i="0" u="none" strike="noStrike">
                        <a:solidFill>
                          <a:srgbClr val="000000"/>
                        </a:solidFill>
                        <a:effectLst/>
                        <a:latin typeface="Arial" panose="020B0604020202020204" pitchFamily="34" charset="0"/>
                      </a:endParaRPr>
                    </a:p>
                  </a:txBody>
                  <a:tcPr marL="4763" marR="4763" marT="4763" marB="0" anchor="ctr">
                    <a:solidFill>
                      <a:schemeClr val="accent1">
                        <a:lumMod val="20000"/>
                        <a:lumOff val="80000"/>
                      </a:schemeClr>
                    </a:solidFill>
                  </a:tcPr>
                </a:tc>
                <a:tc>
                  <a:txBody>
                    <a:bodyPr/>
                    <a:lstStyle/>
                    <a:p>
                      <a:pPr algn="ctr" fontAlgn="ctr"/>
                      <a:r>
                        <a:rPr lang="en-US" sz="1400" u="none" strike="noStrike">
                          <a:effectLst/>
                        </a:rPr>
                        <a:t>28</a:t>
                      </a:r>
                      <a:endParaRPr lang="en-US" sz="1400" b="0" i="0" u="none" strike="noStrike">
                        <a:solidFill>
                          <a:srgbClr val="000000"/>
                        </a:solidFill>
                        <a:effectLst/>
                        <a:latin typeface="Arial" panose="020B0604020202020204" pitchFamily="34" charset="0"/>
                      </a:endParaRPr>
                    </a:p>
                  </a:txBody>
                  <a:tcPr marL="4763" marR="4763" marT="4763" marB="0" anchor="ctr">
                    <a:solidFill>
                      <a:schemeClr val="accent1">
                        <a:lumMod val="20000"/>
                        <a:lumOff val="80000"/>
                      </a:schemeClr>
                    </a:solidFill>
                  </a:tcPr>
                </a:tc>
                <a:extLst>
                  <a:ext uri="{0D108BD9-81ED-4DB2-BD59-A6C34878D82A}">
                    <a16:rowId xmlns:a16="http://schemas.microsoft.com/office/drawing/2014/main" val="3258341717"/>
                  </a:ext>
                </a:extLst>
              </a:tr>
              <a:tr h="300176">
                <a:tc>
                  <a:txBody>
                    <a:bodyPr/>
                    <a:lstStyle/>
                    <a:p>
                      <a:pPr algn="ctr" fontAlgn="ctr"/>
                      <a:r>
                        <a:rPr lang="en-US" sz="1400" u="none" strike="noStrike">
                          <a:effectLst/>
                        </a:rPr>
                        <a:t>NEW JERSEY MEDICARE</a:t>
                      </a:r>
                      <a:endParaRPr lang="en-US" sz="1400" b="0" i="0" u="none" strike="noStrike">
                        <a:solidFill>
                          <a:srgbClr val="000000"/>
                        </a:solidFill>
                        <a:effectLst/>
                        <a:latin typeface="Arial" panose="020B0604020202020204" pitchFamily="34" charset="0"/>
                      </a:endParaRPr>
                    </a:p>
                  </a:txBody>
                  <a:tcPr marL="4763" marR="4763" marT="4763" marB="0" anchor="ctr">
                    <a:solidFill>
                      <a:schemeClr val="accent1">
                        <a:lumMod val="20000"/>
                        <a:lumOff val="80000"/>
                      </a:schemeClr>
                    </a:solidFill>
                  </a:tcPr>
                </a:tc>
                <a:tc>
                  <a:txBody>
                    <a:bodyPr/>
                    <a:lstStyle/>
                    <a:p>
                      <a:pPr algn="ctr" fontAlgn="ctr"/>
                      <a:r>
                        <a:rPr lang="en-US" sz="1400" u="none" strike="noStrike">
                          <a:effectLst/>
                        </a:rPr>
                        <a:t>12,566</a:t>
                      </a:r>
                      <a:endParaRPr lang="en-US" sz="1400" b="0" i="0" u="none" strike="noStrike">
                        <a:solidFill>
                          <a:srgbClr val="000000"/>
                        </a:solidFill>
                        <a:effectLst/>
                        <a:latin typeface="Arial" panose="020B0604020202020204" pitchFamily="34" charset="0"/>
                      </a:endParaRPr>
                    </a:p>
                  </a:txBody>
                  <a:tcPr marL="4763" marR="4763" marT="4763" marB="0" anchor="ctr">
                    <a:solidFill>
                      <a:schemeClr val="accent1">
                        <a:lumMod val="20000"/>
                        <a:lumOff val="80000"/>
                      </a:schemeClr>
                    </a:solidFill>
                  </a:tcPr>
                </a:tc>
                <a:tc>
                  <a:txBody>
                    <a:bodyPr/>
                    <a:lstStyle/>
                    <a:p>
                      <a:pPr algn="ctr" fontAlgn="ctr"/>
                      <a:r>
                        <a:rPr lang="en-US" sz="1400" u="none" strike="noStrike">
                          <a:effectLst/>
                        </a:rPr>
                        <a:t>26</a:t>
                      </a:r>
                      <a:endParaRPr lang="en-US" sz="1400" b="0" i="0" u="none" strike="noStrike">
                        <a:solidFill>
                          <a:srgbClr val="000000"/>
                        </a:solidFill>
                        <a:effectLst/>
                        <a:latin typeface="Arial" panose="020B0604020202020204" pitchFamily="34" charset="0"/>
                      </a:endParaRPr>
                    </a:p>
                  </a:txBody>
                  <a:tcPr marL="4763" marR="4763" marT="4763" marB="0" anchor="ctr">
                    <a:solidFill>
                      <a:schemeClr val="accent1">
                        <a:lumMod val="20000"/>
                        <a:lumOff val="80000"/>
                      </a:schemeClr>
                    </a:solidFill>
                  </a:tcPr>
                </a:tc>
                <a:extLst>
                  <a:ext uri="{0D108BD9-81ED-4DB2-BD59-A6C34878D82A}">
                    <a16:rowId xmlns:a16="http://schemas.microsoft.com/office/drawing/2014/main" val="4135769261"/>
                  </a:ext>
                </a:extLst>
              </a:tr>
              <a:tr h="300176">
                <a:tc>
                  <a:txBody>
                    <a:bodyPr/>
                    <a:lstStyle/>
                    <a:p>
                      <a:pPr algn="ctr" fontAlgn="ctr"/>
                      <a:r>
                        <a:rPr lang="en-US" sz="1400" u="none" strike="noStrike">
                          <a:effectLst/>
                        </a:rPr>
                        <a:t>RETIRED RAILROAD MEDICARE</a:t>
                      </a:r>
                      <a:endParaRPr lang="en-US" sz="1400" b="0" i="0" u="none" strike="noStrike">
                        <a:solidFill>
                          <a:srgbClr val="000000"/>
                        </a:solidFill>
                        <a:effectLst/>
                        <a:latin typeface="Arial" panose="020B0604020202020204" pitchFamily="34" charset="0"/>
                      </a:endParaRPr>
                    </a:p>
                  </a:txBody>
                  <a:tcPr marL="4763" marR="4763" marT="4763" marB="0" anchor="ctr">
                    <a:solidFill>
                      <a:schemeClr val="accent1">
                        <a:lumMod val="20000"/>
                        <a:lumOff val="80000"/>
                      </a:schemeClr>
                    </a:solidFill>
                  </a:tcPr>
                </a:tc>
                <a:tc>
                  <a:txBody>
                    <a:bodyPr/>
                    <a:lstStyle/>
                    <a:p>
                      <a:pPr algn="ctr" fontAlgn="ctr"/>
                      <a:r>
                        <a:rPr lang="en-US" sz="1400" u="none" strike="noStrike">
                          <a:effectLst/>
                        </a:rPr>
                        <a:t>77</a:t>
                      </a:r>
                      <a:endParaRPr lang="en-US" sz="1400" b="0" i="0" u="none" strike="noStrike">
                        <a:solidFill>
                          <a:srgbClr val="000000"/>
                        </a:solidFill>
                        <a:effectLst/>
                        <a:latin typeface="Arial" panose="020B0604020202020204" pitchFamily="34" charset="0"/>
                      </a:endParaRPr>
                    </a:p>
                  </a:txBody>
                  <a:tcPr marL="4763" marR="4763" marT="4763" marB="0" anchor="ctr">
                    <a:solidFill>
                      <a:schemeClr val="accent1">
                        <a:lumMod val="20000"/>
                        <a:lumOff val="80000"/>
                      </a:schemeClr>
                    </a:solidFill>
                  </a:tcPr>
                </a:tc>
                <a:tc>
                  <a:txBody>
                    <a:bodyPr/>
                    <a:lstStyle/>
                    <a:p>
                      <a:pPr algn="ctr" fontAlgn="ctr"/>
                      <a:r>
                        <a:rPr lang="en-US" sz="1400" u="none" strike="noStrike">
                          <a:effectLst/>
                        </a:rPr>
                        <a:t>26</a:t>
                      </a:r>
                      <a:endParaRPr lang="en-US" sz="1400" b="0" i="0" u="none" strike="noStrike">
                        <a:solidFill>
                          <a:srgbClr val="000000"/>
                        </a:solidFill>
                        <a:effectLst/>
                        <a:latin typeface="Arial" panose="020B0604020202020204" pitchFamily="34" charset="0"/>
                      </a:endParaRPr>
                    </a:p>
                  </a:txBody>
                  <a:tcPr marL="4763" marR="4763" marT="4763" marB="0" anchor="ctr">
                    <a:solidFill>
                      <a:schemeClr val="accent1">
                        <a:lumMod val="20000"/>
                        <a:lumOff val="80000"/>
                      </a:schemeClr>
                    </a:solidFill>
                  </a:tcPr>
                </a:tc>
                <a:extLst>
                  <a:ext uri="{0D108BD9-81ED-4DB2-BD59-A6C34878D82A}">
                    <a16:rowId xmlns:a16="http://schemas.microsoft.com/office/drawing/2014/main" val="3486232228"/>
                  </a:ext>
                </a:extLst>
              </a:tr>
              <a:tr h="300176">
                <a:tc>
                  <a:txBody>
                    <a:bodyPr/>
                    <a:lstStyle/>
                    <a:p>
                      <a:pPr algn="ctr" fontAlgn="ctr"/>
                      <a:r>
                        <a:rPr lang="en-US" sz="1400" u="none" strike="noStrike">
                          <a:effectLst/>
                        </a:rPr>
                        <a:t>COMMUNITY PREFERRED HEALTH PLAN</a:t>
                      </a:r>
                      <a:endParaRPr lang="en-US" sz="1400" b="0" i="0" u="none" strike="noStrike">
                        <a:solidFill>
                          <a:srgbClr val="000000"/>
                        </a:solidFill>
                        <a:effectLst/>
                        <a:latin typeface="Arial" panose="020B0604020202020204" pitchFamily="34" charset="0"/>
                      </a:endParaRPr>
                    </a:p>
                  </a:txBody>
                  <a:tcPr marL="4763" marR="4763" marT="4763" marB="0" anchor="ctr">
                    <a:solidFill>
                      <a:schemeClr val="accent1">
                        <a:lumMod val="20000"/>
                        <a:lumOff val="80000"/>
                      </a:schemeClr>
                    </a:solidFill>
                  </a:tcPr>
                </a:tc>
                <a:tc>
                  <a:txBody>
                    <a:bodyPr/>
                    <a:lstStyle/>
                    <a:p>
                      <a:pPr algn="ctr" fontAlgn="ctr"/>
                      <a:r>
                        <a:rPr lang="en-US" sz="1400" u="none" strike="noStrike">
                          <a:effectLst/>
                        </a:rPr>
                        <a:t>174</a:t>
                      </a:r>
                      <a:endParaRPr lang="en-US" sz="1400" b="0" i="0" u="none" strike="noStrike">
                        <a:solidFill>
                          <a:srgbClr val="000000"/>
                        </a:solidFill>
                        <a:effectLst/>
                        <a:latin typeface="Arial" panose="020B0604020202020204" pitchFamily="34" charset="0"/>
                      </a:endParaRPr>
                    </a:p>
                  </a:txBody>
                  <a:tcPr marL="4763" marR="4763" marT="4763" marB="0" anchor="ctr">
                    <a:solidFill>
                      <a:schemeClr val="accent1">
                        <a:lumMod val="20000"/>
                        <a:lumOff val="80000"/>
                      </a:schemeClr>
                    </a:solidFill>
                  </a:tcPr>
                </a:tc>
                <a:tc>
                  <a:txBody>
                    <a:bodyPr/>
                    <a:lstStyle/>
                    <a:p>
                      <a:pPr algn="ctr" fontAlgn="ctr"/>
                      <a:r>
                        <a:rPr lang="en-US" sz="1400" u="none" strike="noStrike">
                          <a:effectLst/>
                        </a:rPr>
                        <a:t>25</a:t>
                      </a:r>
                      <a:endParaRPr lang="en-US" sz="1400" b="0" i="0" u="none" strike="noStrike">
                        <a:solidFill>
                          <a:srgbClr val="000000"/>
                        </a:solidFill>
                        <a:effectLst/>
                        <a:latin typeface="Arial" panose="020B0604020202020204" pitchFamily="34" charset="0"/>
                      </a:endParaRPr>
                    </a:p>
                  </a:txBody>
                  <a:tcPr marL="4763" marR="4763" marT="4763" marB="0" anchor="ctr">
                    <a:solidFill>
                      <a:schemeClr val="accent1">
                        <a:lumMod val="20000"/>
                        <a:lumOff val="80000"/>
                      </a:schemeClr>
                    </a:solidFill>
                  </a:tcPr>
                </a:tc>
                <a:extLst>
                  <a:ext uri="{0D108BD9-81ED-4DB2-BD59-A6C34878D82A}">
                    <a16:rowId xmlns:a16="http://schemas.microsoft.com/office/drawing/2014/main" val="1965155604"/>
                  </a:ext>
                </a:extLst>
              </a:tr>
              <a:tr h="300176">
                <a:tc>
                  <a:txBody>
                    <a:bodyPr/>
                    <a:lstStyle/>
                    <a:p>
                      <a:pPr algn="ctr" fontAlgn="ctr"/>
                      <a:r>
                        <a:rPr lang="en-US" sz="1400" u="none" strike="noStrike">
                          <a:effectLst/>
                        </a:rPr>
                        <a:t>CLOVER HEALTH</a:t>
                      </a:r>
                      <a:endParaRPr lang="en-US" sz="1400" b="0" i="0" u="none" strike="noStrike">
                        <a:solidFill>
                          <a:srgbClr val="000000"/>
                        </a:solidFill>
                        <a:effectLst/>
                        <a:latin typeface="Arial" panose="020B0604020202020204" pitchFamily="34" charset="0"/>
                      </a:endParaRPr>
                    </a:p>
                  </a:txBody>
                  <a:tcPr marL="4763" marR="4763" marT="4763" marB="0" anchor="ctr">
                    <a:solidFill>
                      <a:schemeClr val="accent1">
                        <a:lumMod val="20000"/>
                        <a:lumOff val="80000"/>
                      </a:schemeClr>
                    </a:solidFill>
                  </a:tcPr>
                </a:tc>
                <a:tc>
                  <a:txBody>
                    <a:bodyPr/>
                    <a:lstStyle/>
                    <a:p>
                      <a:pPr algn="ctr" fontAlgn="ctr"/>
                      <a:r>
                        <a:rPr lang="en-US" sz="1400" u="none" strike="noStrike">
                          <a:effectLst/>
                        </a:rPr>
                        <a:t>700</a:t>
                      </a:r>
                      <a:endParaRPr lang="en-US" sz="1400" b="0" i="0" u="none" strike="noStrike">
                        <a:solidFill>
                          <a:srgbClr val="000000"/>
                        </a:solidFill>
                        <a:effectLst/>
                        <a:latin typeface="Arial" panose="020B0604020202020204" pitchFamily="34" charset="0"/>
                      </a:endParaRPr>
                    </a:p>
                  </a:txBody>
                  <a:tcPr marL="4763" marR="4763" marT="4763" marB="0" anchor="ctr">
                    <a:solidFill>
                      <a:schemeClr val="accent1">
                        <a:lumMod val="20000"/>
                        <a:lumOff val="80000"/>
                      </a:schemeClr>
                    </a:solidFill>
                  </a:tcPr>
                </a:tc>
                <a:tc>
                  <a:txBody>
                    <a:bodyPr/>
                    <a:lstStyle/>
                    <a:p>
                      <a:pPr algn="ctr" fontAlgn="ctr"/>
                      <a:r>
                        <a:rPr lang="en-US" sz="1400" u="none" strike="noStrike">
                          <a:effectLst/>
                        </a:rPr>
                        <a:t>24</a:t>
                      </a:r>
                      <a:endParaRPr lang="en-US" sz="1400" b="0" i="0" u="none" strike="noStrike">
                        <a:solidFill>
                          <a:srgbClr val="000000"/>
                        </a:solidFill>
                        <a:effectLst/>
                        <a:latin typeface="Arial" panose="020B0604020202020204" pitchFamily="34" charset="0"/>
                      </a:endParaRPr>
                    </a:p>
                  </a:txBody>
                  <a:tcPr marL="4763" marR="4763" marT="4763" marB="0" anchor="ctr">
                    <a:solidFill>
                      <a:schemeClr val="accent1">
                        <a:lumMod val="20000"/>
                        <a:lumOff val="80000"/>
                      </a:schemeClr>
                    </a:solidFill>
                  </a:tcPr>
                </a:tc>
                <a:extLst>
                  <a:ext uri="{0D108BD9-81ED-4DB2-BD59-A6C34878D82A}">
                    <a16:rowId xmlns:a16="http://schemas.microsoft.com/office/drawing/2014/main" val="2380907191"/>
                  </a:ext>
                </a:extLst>
              </a:tr>
              <a:tr h="300176">
                <a:tc>
                  <a:txBody>
                    <a:bodyPr/>
                    <a:lstStyle/>
                    <a:p>
                      <a:pPr algn="ctr" fontAlgn="ctr"/>
                      <a:r>
                        <a:rPr lang="en-US" sz="1400" u="none" strike="noStrike">
                          <a:effectLst/>
                        </a:rPr>
                        <a:t>Clover Health LLC - Medicare Advantage</a:t>
                      </a:r>
                      <a:endParaRPr lang="en-US" sz="1400" b="0" i="0" u="none" strike="noStrike">
                        <a:solidFill>
                          <a:srgbClr val="000000"/>
                        </a:solidFill>
                        <a:effectLst/>
                        <a:latin typeface="Arial" panose="020B0604020202020204" pitchFamily="34" charset="0"/>
                      </a:endParaRPr>
                    </a:p>
                  </a:txBody>
                  <a:tcPr marL="4763" marR="4763" marT="4763" marB="0" anchor="ctr">
                    <a:solidFill>
                      <a:schemeClr val="accent1">
                        <a:lumMod val="20000"/>
                        <a:lumOff val="80000"/>
                      </a:schemeClr>
                    </a:solidFill>
                  </a:tcPr>
                </a:tc>
                <a:tc>
                  <a:txBody>
                    <a:bodyPr/>
                    <a:lstStyle/>
                    <a:p>
                      <a:pPr algn="ctr" fontAlgn="ctr"/>
                      <a:r>
                        <a:rPr lang="en-US" sz="1400" u="none" strike="noStrike">
                          <a:effectLst/>
                        </a:rPr>
                        <a:t>30</a:t>
                      </a:r>
                      <a:endParaRPr lang="en-US" sz="1400" b="0" i="0" u="none" strike="noStrike">
                        <a:solidFill>
                          <a:srgbClr val="000000"/>
                        </a:solidFill>
                        <a:effectLst/>
                        <a:latin typeface="Arial" panose="020B0604020202020204" pitchFamily="34" charset="0"/>
                      </a:endParaRPr>
                    </a:p>
                  </a:txBody>
                  <a:tcPr marL="4763" marR="4763" marT="4763" marB="0" anchor="ctr">
                    <a:solidFill>
                      <a:schemeClr val="accent1">
                        <a:lumMod val="20000"/>
                        <a:lumOff val="80000"/>
                      </a:schemeClr>
                    </a:solidFill>
                  </a:tcPr>
                </a:tc>
                <a:tc>
                  <a:txBody>
                    <a:bodyPr/>
                    <a:lstStyle/>
                    <a:p>
                      <a:pPr algn="ctr" fontAlgn="ctr"/>
                      <a:r>
                        <a:rPr lang="en-US" sz="1400" u="none" strike="noStrike">
                          <a:effectLst/>
                        </a:rPr>
                        <a:t>23</a:t>
                      </a:r>
                      <a:endParaRPr lang="en-US" sz="1400" b="0" i="0" u="none" strike="noStrike">
                        <a:solidFill>
                          <a:srgbClr val="000000"/>
                        </a:solidFill>
                        <a:effectLst/>
                        <a:latin typeface="Arial" panose="020B0604020202020204" pitchFamily="34" charset="0"/>
                      </a:endParaRPr>
                    </a:p>
                  </a:txBody>
                  <a:tcPr marL="4763" marR="4763" marT="4763" marB="0" anchor="ctr">
                    <a:solidFill>
                      <a:schemeClr val="accent1">
                        <a:lumMod val="20000"/>
                        <a:lumOff val="80000"/>
                      </a:schemeClr>
                    </a:solidFill>
                  </a:tcPr>
                </a:tc>
                <a:extLst>
                  <a:ext uri="{0D108BD9-81ED-4DB2-BD59-A6C34878D82A}">
                    <a16:rowId xmlns:a16="http://schemas.microsoft.com/office/drawing/2014/main" val="3830051354"/>
                  </a:ext>
                </a:extLst>
              </a:tr>
              <a:tr h="300176">
                <a:tc>
                  <a:txBody>
                    <a:bodyPr/>
                    <a:lstStyle/>
                    <a:p>
                      <a:pPr algn="ctr" fontAlgn="ctr"/>
                      <a:r>
                        <a:rPr lang="en-US" sz="1400" u="none" strike="noStrike">
                          <a:effectLst/>
                        </a:rPr>
                        <a:t>Medicare New Jersey Part B</a:t>
                      </a:r>
                      <a:endParaRPr lang="en-US" sz="1400" b="0" i="0" u="none" strike="noStrike">
                        <a:solidFill>
                          <a:srgbClr val="000000"/>
                        </a:solidFill>
                        <a:effectLst/>
                        <a:latin typeface="Arial" panose="020B0604020202020204" pitchFamily="34" charset="0"/>
                      </a:endParaRPr>
                    </a:p>
                  </a:txBody>
                  <a:tcPr marL="4763" marR="4763" marT="4763" marB="0" anchor="ctr">
                    <a:solidFill>
                      <a:schemeClr val="accent1">
                        <a:lumMod val="20000"/>
                        <a:lumOff val="80000"/>
                      </a:schemeClr>
                    </a:solidFill>
                  </a:tcPr>
                </a:tc>
                <a:tc>
                  <a:txBody>
                    <a:bodyPr/>
                    <a:lstStyle/>
                    <a:p>
                      <a:pPr algn="ctr" fontAlgn="ctr"/>
                      <a:r>
                        <a:rPr lang="en-US" sz="1400" u="none" strike="noStrike">
                          <a:effectLst/>
                        </a:rPr>
                        <a:t>1,395</a:t>
                      </a:r>
                      <a:endParaRPr lang="en-US" sz="1400" b="0" i="0" u="none" strike="noStrike">
                        <a:solidFill>
                          <a:srgbClr val="000000"/>
                        </a:solidFill>
                        <a:effectLst/>
                        <a:latin typeface="Arial" panose="020B0604020202020204" pitchFamily="34" charset="0"/>
                      </a:endParaRPr>
                    </a:p>
                  </a:txBody>
                  <a:tcPr marL="4763" marR="4763" marT="4763" marB="0" anchor="ctr">
                    <a:solidFill>
                      <a:schemeClr val="accent1">
                        <a:lumMod val="20000"/>
                        <a:lumOff val="80000"/>
                      </a:schemeClr>
                    </a:solidFill>
                  </a:tcPr>
                </a:tc>
                <a:tc>
                  <a:txBody>
                    <a:bodyPr/>
                    <a:lstStyle/>
                    <a:p>
                      <a:pPr algn="ctr" fontAlgn="ctr"/>
                      <a:r>
                        <a:rPr lang="en-US" sz="1400" u="none" strike="noStrike">
                          <a:effectLst/>
                        </a:rPr>
                        <a:t>22</a:t>
                      </a:r>
                      <a:endParaRPr lang="en-US" sz="1400" b="0" i="0" u="none" strike="noStrike">
                        <a:solidFill>
                          <a:srgbClr val="000000"/>
                        </a:solidFill>
                        <a:effectLst/>
                        <a:latin typeface="Arial" panose="020B0604020202020204" pitchFamily="34" charset="0"/>
                      </a:endParaRPr>
                    </a:p>
                  </a:txBody>
                  <a:tcPr marL="4763" marR="4763" marT="4763" marB="0" anchor="ctr">
                    <a:solidFill>
                      <a:schemeClr val="accent1">
                        <a:lumMod val="20000"/>
                        <a:lumOff val="80000"/>
                      </a:schemeClr>
                    </a:solidFill>
                  </a:tcPr>
                </a:tc>
                <a:extLst>
                  <a:ext uri="{0D108BD9-81ED-4DB2-BD59-A6C34878D82A}">
                    <a16:rowId xmlns:a16="http://schemas.microsoft.com/office/drawing/2014/main" val="3630372757"/>
                  </a:ext>
                </a:extLst>
              </a:tr>
              <a:tr h="300176">
                <a:tc>
                  <a:txBody>
                    <a:bodyPr/>
                    <a:lstStyle/>
                    <a:p>
                      <a:pPr algn="ctr" fontAlgn="ctr"/>
                      <a:r>
                        <a:rPr lang="en-US" sz="1400" u="none" strike="noStrike">
                          <a:effectLst/>
                        </a:rPr>
                        <a:t>AMERIHEALTH HMO - NJ AND DE</a:t>
                      </a:r>
                      <a:endParaRPr lang="en-US" sz="1400" b="0" i="0" u="none" strike="noStrike">
                        <a:solidFill>
                          <a:srgbClr val="000000"/>
                        </a:solidFill>
                        <a:effectLst/>
                        <a:latin typeface="Arial" panose="020B0604020202020204" pitchFamily="34" charset="0"/>
                      </a:endParaRPr>
                    </a:p>
                  </a:txBody>
                  <a:tcPr marL="4763" marR="4763" marT="4763" marB="0" anchor="ctr">
                    <a:solidFill>
                      <a:schemeClr val="accent1">
                        <a:lumMod val="20000"/>
                        <a:lumOff val="80000"/>
                      </a:schemeClr>
                    </a:solidFill>
                  </a:tcPr>
                </a:tc>
                <a:tc>
                  <a:txBody>
                    <a:bodyPr/>
                    <a:lstStyle/>
                    <a:p>
                      <a:pPr algn="ctr" fontAlgn="ctr"/>
                      <a:r>
                        <a:rPr lang="en-US" sz="1400" u="none" strike="noStrike">
                          <a:effectLst/>
                        </a:rPr>
                        <a:t>40</a:t>
                      </a:r>
                      <a:endParaRPr lang="en-US" sz="1400" b="0" i="0" u="none" strike="noStrike">
                        <a:solidFill>
                          <a:srgbClr val="000000"/>
                        </a:solidFill>
                        <a:effectLst/>
                        <a:latin typeface="Arial" panose="020B0604020202020204" pitchFamily="34" charset="0"/>
                      </a:endParaRPr>
                    </a:p>
                  </a:txBody>
                  <a:tcPr marL="4763" marR="4763" marT="4763" marB="0" anchor="ctr">
                    <a:solidFill>
                      <a:schemeClr val="accent1">
                        <a:lumMod val="20000"/>
                        <a:lumOff val="80000"/>
                      </a:schemeClr>
                    </a:solidFill>
                  </a:tcPr>
                </a:tc>
                <a:tc>
                  <a:txBody>
                    <a:bodyPr/>
                    <a:lstStyle/>
                    <a:p>
                      <a:pPr algn="ctr" fontAlgn="ctr"/>
                      <a:r>
                        <a:rPr lang="en-US" sz="1400" u="none" strike="noStrike">
                          <a:effectLst/>
                        </a:rPr>
                        <a:t>22</a:t>
                      </a:r>
                      <a:endParaRPr lang="en-US" sz="1400" b="0" i="0" u="none" strike="noStrike">
                        <a:solidFill>
                          <a:srgbClr val="000000"/>
                        </a:solidFill>
                        <a:effectLst/>
                        <a:latin typeface="Arial" panose="020B0604020202020204" pitchFamily="34" charset="0"/>
                      </a:endParaRPr>
                    </a:p>
                  </a:txBody>
                  <a:tcPr marL="4763" marR="4763" marT="4763" marB="0" anchor="ctr">
                    <a:solidFill>
                      <a:schemeClr val="accent1">
                        <a:lumMod val="20000"/>
                        <a:lumOff val="80000"/>
                      </a:schemeClr>
                    </a:solidFill>
                  </a:tcPr>
                </a:tc>
                <a:extLst>
                  <a:ext uri="{0D108BD9-81ED-4DB2-BD59-A6C34878D82A}">
                    <a16:rowId xmlns:a16="http://schemas.microsoft.com/office/drawing/2014/main" val="488474436"/>
                  </a:ext>
                </a:extLst>
              </a:tr>
              <a:tr h="300176">
                <a:tc>
                  <a:txBody>
                    <a:bodyPr/>
                    <a:lstStyle/>
                    <a:p>
                      <a:pPr algn="ctr" fontAlgn="ctr"/>
                      <a:r>
                        <a:rPr lang="en-US" sz="1400" u="none" strike="noStrike">
                          <a:effectLst/>
                        </a:rPr>
                        <a:t>AETNA</a:t>
                      </a:r>
                      <a:endParaRPr lang="en-US" sz="1400" b="0" i="0" u="none" strike="noStrike">
                        <a:solidFill>
                          <a:srgbClr val="000000"/>
                        </a:solidFill>
                        <a:effectLst/>
                        <a:latin typeface="Arial" panose="020B0604020202020204" pitchFamily="34" charset="0"/>
                      </a:endParaRPr>
                    </a:p>
                  </a:txBody>
                  <a:tcPr marL="4763" marR="4763" marT="4763" marB="0" anchor="ctr">
                    <a:solidFill>
                      <a:schemeClr val="accent1">
                        <a:lumMod val="20000"/>
                        <a:lumOff val="80000"/>
                      </a:schemeClr>
                    </a:solidFill>
                  </a:tcPr>
                </a:tc>
                <a:tc>
                  <a:txBody>
                    <a:bodyPr/>
                    <a:lstStyle/>
                    <a:p>
                      <a:pPr algn="ctr" fontAlgn="ctr"/>
                      <a:r>
                        <a:rPr lang="en-US" sz="1400" u="none" strike="noStrike">
                          <a:effectLst/>
                        </a:rPr>
                        <a:t>6,119</a:t>
                      </a:r>
                      <a:endParaRPr lang="en-US" sz="1400" b="0" i="0" u="none" strike="noStrike">
                        <a:solidFill>
                          <a:srgbClr val="000000"/>
                        </a:solidFill>
                        <a:effectLst/>
                        <a:latin typeface="Arial" panose="020B0604020202020204" pitchFamily="34" charset="0"/>
                      </a:endParaRPr>
                    </a:p>
                  </a:txBody>
                  <a:tcPr marL="4763" marR="4763" marT="4763" marB="0" anchor="ctr">
                    <a:solidFill>
                      <a:schemeClr val="accent1">
                        <a:lumMod val="20000"/>
                        <a:lumOff val="80000"/>
                      </a:schemeClr>
                    </a:solidFill>
                  </a:tcPr>
                </a:tc>
                <a:tc>
                  <a:txBody>
                    <a:bodyPr/>
                    <a:lstStyle/>
                    <a:p>
                      <a:pPr algn="ctr" fontAlgn="ctr"/>
                      <a:r>
                        <a:rPr lang="en-US" sz="1400" u="none" strike="noStrike" dirty="0">
                          <a:effectLst/>
                        </a:rPr>
                        <a:t>22</a:t>
                      </a:r>
                      <a:endParaRPr lang="en-US" sz="1400" b="0" i="0" u="none" strike="noStrike" dirty="0">
                        <a:solidFill>
                          <a:srgbClr val="000000"/>
                        </a:solidFill>
                        <a:effectLst/>
                        <a:latin typeface="Arial" panose="020B0604020202020204" pitchFamily="34" charset="0"/>
                      </a:endParaRPr>
                    </a:p>
                  </a:txBody>
                  <a:tcPr marL="4763" marR="4763" marT="4763" marB="0" anchor="ctr">
                    <a:solidFill>
                      <a:schemeClr val="accent1">
                        <a:lumMod val="20000"/>
                        <a:lumOff val="80000"/>
                      </a:schemeClr>
                    </a:solidFill>
                  </a:tcPr>
                </a:tc>
                <a:extLst>
                  <a:ext uri="{0D108BD9-81ED-4DB2-BD59-A6C34878D82A}">
                    <a16:rowId xmlns:a16="http://schemas.microsoft.com/office/drawing/2014/main" val="1542281854"/>
                  </a:ext>
                </a:extLst>
              </a:tr>
            </a:tbl>
          </a:graphicData>
        </a:graphic>
      </p:graphicFrame>
    </p:spTree>
    <p:extLst>
      <p:ext uri="{BB962C8B-B14F-4D97-AF65-F5344CB8AC3E}">
        <p14:creationId xmlns:p14="http://schemas.microsoft.com/office/powerpoint/2010/main" val="8351103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4845A0EE-C4C8-4AE1-B3C6-1261368AC0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6854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21629" y="640080"/>
            <a:ext cx="4225290" cy="5578816"/>
          </a:xfrm>
        </p:spPr>
        <p:txBody>
          <a:bodyPr>
            <a:normAutofit/>
          </a:bodyPr>
          <a:lstStyle/>
          <a:p>
            <a:pPr algn="ctr"/>
            <a:r>
              <a:rPr lang="en-US" dirty="0">
                <a:solidFill>
                  <a:srgbClr val="FFFFFF"/>
                </a:solidFill>
              </a:rPr>
              <a:t>Top Payers NJ: Days To Pay-Injectable Drugs Oct’24-Feb’25</a:t>
            </a:r>
            <a:br>
              <a:rPr lang="en-US" dirty="0">
                <a:solidFill>
                  <a:srgbClr val="FFFFFF"/>
                </a:solidFill>
              </a:rPr>
            </a:br>
            <a:r>
              <a:rPr lang="en-US" dirty="0">
                <a:solidFill>
                  <a:srgbClr val="FFFFFF"/>
                </a:solidFill>
              </a:rPr>
              <a:t>(includes Outliers; &gt; 20 claims) </a:t>
            </a:r>
          </a:p>
        </p:txBody>
      </p:sp>
      <p:graphicFrame>
        <p:nvGraphicFramePr>
          <p:cNvPr id="4" name="Table 3">
            <a:extLst>
              <a:ext uri="{FF2B5EF4-FFF2-40B4-BE49-F238E27FC236}">
                <a16:creationId xmlns:a16="http://schemas.microsoft.com/office/drawing/2014/main" id="{8CD34D9D-2EBA-B49E-1201-C2BA857A6368}"/>
              </a:ext>
            </a:extLst>
          </p:cNvPr>
          <p:cNvGraphicFramePr>
            <a:graphicFrameLocks noGrp="1"/>
          </p:cNvGraphicFramePr>
          <p:nvPr>
            <p:extLst>
              <p:ext uri="{D42A27DB-BD31-4B8C-83A1-F6EECF244321}">
                <p14:modId xmlns:p14="http://schemas.microsoft.com/office/powerpoint/2010/main" val="3777088939"/>
              </p:ext>
            </p:extLst>
          </p:nvPr>
        </p:nvGraphicFramePr>
        <p:xfrm>
          <a:off x="5956223" y="155390"/>
          <a:ext cx="5942930" cy="6419343"/>
        </p:xfrm>
        <a:graphic>
          <a:graphicData uri="http://schemas.openxmlformats.org/drawingml/2006/table">
            <a:tbl>
              <a:tblPr>
                <a:tableStyleId>{5C22544A-7EE6-4342-B048-85BDC9FD1C3A}</a:tableStyleId>
              </a:tblPr>
              <a:tblGrid>
                <a:gridCol w="3710037">
                  <a:extLst>
                    <a:ext uri="{9D8B030D-6E8A-4147-A177-3AD203B41FA5}">
                      <a16:colId xmlns:a16="http://schemas.microsoft.com/office/drawing/2014/main" val="1290377705"/>
                    </a:ext>
                  </a:extLst>
                </a:gridCol>
                <a:gridCol w="1219503">
                  <a:extLst>
                    <a:ext uri="{9D8B030D-6E8A-4147-A177-3AD203B41FA5}">
                      <a16:colId xmlns:a16="http://schemas.microsoft.com/office/drawing/2014/main" val="3963354111"/>
                    </a:ext>
                  </a:extLst>
                </a:gridCol>
                <a:gridCol w="1013390">
                  <a:extLst>
                    <a:ext uri="{9D8B030D-6E8A-4147-A177-3AD203B41FA5}">
                      <a16:colId xmlns:a16="http://schemas.microsoft.com/office/drawing/2014/main" val="2150998704"/>
                    </a:ext>
                  </a:extLst>
                </a:gridCol>
              </a:tblGrid>
              <a:tr h="299393">
                <a:tc>
                  <a:txBody>
                    <a:bodyPr/>
                    <a:lstStyle/>
                    <a:p>
                      <a:pPr algn="ctr" fontAlgn="ctr"/>
                      <a:r>
                        <a:rPr lang="en-US" sz="1400" u="none" strike="noStrike">
                          <a:effectLst/>
                        </a:rPr>
                        <a:t>Name</a:t>
                      </a:r>
                      <a:endParaRPr lang="en-US" sz="1400" b="1" i="0" u="none" strike="noStrike">
                        <a:solidFill>
                          <a:srgbClr val="000000"/>
                        </a:solidFill>
                        <a:effectLst/>
                        <a:latin typeface="Arial" panose="020B0604020202020204" pitchFamily="34" charset="0"/>
                      </a:endParaRPr>
                    </a:p>
                  </a:txBody>
                  <a:tcPr marL="4763" marR="4763" marT="4763" marB="0" anchor="ctr">
                    <a:solidFill>
                      <a:schemeClr val="accent1">
                        <a:lumMod val="20000"/>
                        <a:lumOff val="80000"/>
                      </a:schemeClr>
                    </a:solidFill>
                  </a:tcPr>
                </a:tc>
                <a:tc>
                  <a:txBody>
                    <a:bodyPr/>
                    <a:lstStyle/>
                    <a:p>
                      <a:pPr algn="ctr" fontAlgn="ctr"/>
                      <a:r>
                        <a:rPr lang="en-US" sz="1400" u="none" strike="noStrike">
                          <a:effectLst/>
                        </a:rPr>
                        <a:t>Distinct Claims</a:t>
                      </a:r>
                      <a:endParaRPr lang="en-US" sz="1400" b="1" i="0" u="none" strike="noStrike">
                        <a:solidFill>
                          <a:srgbClr val="000000"/>
                        </a:solidFill>
                        <a:effectLst/>
                        <a:latin typeface="Arial" panose="020B0604020202020204" pitchFamily="34" charset="0"/>
                      </a:endParaRPr>
                    </a:p>
                  </a:txBody>
                  <a:tcPr marL="4763" marR="4763" marT="4763" marB="0" anchor="ctr">
                    <a:solidFill>
                      <a:schemeClr val="accent1">
                        <a:lumMod val="20000"/>
                        <a:lumOff val="80000"/>
                      </a:schemeClr>
                    </a:solidFill>
                  </a:tcPr>
                </a:tc>
                <a:tc>
                  <a:txBody>
                    <a:bodyPr/>
                    <a:lstStyle/>
                    <a:p>
                      <a:pPr algn="ctr" fontAlgn="ctr"/>
                      <a:r>
                        <a:rPr lang="en-US" sz="1400" u="none" strike="noStrike">
                          <a:effectLst/>
                        </a:rPr>
                        <a:t>Days to Pay</a:t>
                      </a:r>
                      <a:endParaRPr lang="en-US" sz="1400" b="1" i="0" u="none" strike="noStrike">
                        <a:solidFill>
                          <a:srgbClr val="000000"/>
                        </a:solidFill>
                        <a:effectLst/>
                        <a:latin typeface="Arial" panose="020B0604020202020204" pitchFamily="34" charset="0"/>
                      </a:endParaRPr>
                    </a:p>
                  </a:txBody>
                  <a:tcPr marL="4763" marR="4763" marT="4763" marB="0" anchor="ctr">
                    <a:solidFill>
                      <a:schemeClr val="accent1">
                        <a:lumMod val="20000"/>
                        <a:lumOff val="80000"/>
                      </a:schemeClr>
                    </a:solidFill>
                  </a:tcPr>
                </a:tc>
                <a:extLst>
                  <a:ext uri="{0D108BD9-81ED-4DB2-BD59-A6C34878D82A}">
                    <a16:rowId xmlns:a16="http://schemas.microsoft.com/office/drawing/2014/main" val="669366277"/>
                  </a:ext>
                </a:extLst>
              </a:tr>
              <a:tr h="299393">
                <a:tc>
                  <a:txBody>
                    <a:bodyPr/>
                    <a:lstStyle/>
                    <a:p>
                      <a:pPr algn="ctr" fontAlgn="ctr"/>
                      <a:r>
                        <a:rPr lang="en-US" sz="1400" u="none" strike="noStrike">
                          <a:effectLst/>
                        </a:rPr>
                        <a:t>NEW JERSEY MEDICAID</a:t>
                      </a:r>
                      <a:endParaRPr lang="en-US" sz="1400" b="0" i="0" u="none" strike="noStrike">
                        <a:solidFill>
                          <a:srgbClr val="000000"/>
                        </a:solidFill>
                        <a:effectLst/>
                        <a:latin typeface="Arial" panose="020B0604020202020204" pitchFamily="34" charset="0"/>
                      </a:endParaRPr>
                    </a:p>
                  </a:txBody>
                  <a:tcPr marL="4763" marR="4763" marT="4763" marB="0" anchor="ctr">
                    <a:solidFill>
                      <a:schemeClr val="accent1">
                        <a:lumMod val="20000"/>
                        <a:lumOff val="80000"/>
                      </a:schemeClr>
                    </a:solidFill>
                  </a:tcPr>
                </a:tc>
                <a:tc>
                  <a:txBody>
                    <a:bodyPr/>
                    <a:lstStyle/>
                    <a:p>
                      <a:pPr algn="ctr" fontAlgn="ctr"/>
                      <a:r>
                        <a:rPr lang="en-US" sz="1400" u="none" strike="noStrike">
                          <a:effectLst/>
                        </a:rPr>
                        <a:t>41</a:t>
                      </a:r>
                      <a:endParaRPr lang="en-US" sz="1400" b="0" i="0" u="none" strike="noStrike">
                        <a:solidFill>
                          <a:srgbClr val="000000"/>
                        </a:solidFill>
                        <a:effectLst/>
                        <a:latin typeface="Arial" panose="020B0604020202020204" pitchFamily="34" charset="0"/>
                      </a:endParaRPr>
                    </a:p>
                  </a:txBody>
                  <a:tcPr marL="4763" marR="4763" marT="4763" marB="0" anchor="ctr">
                    <a:solidFill>
                      <a:schemeClr val="accent1">
                        <a:lumMod val="20000"/>
                        <a:lumOff val="80000"/>
                      </a:schemeClr>
                    </a:solidFill>
                  </a:tcPr>
                </a:tc>
                <a:tc>
                  <a:txBody>
                    <a:bodyPr/>
                    <a:lstStyle/>
                    <a:p>
                      <a:pPr algn="ctr" fontAlgn="ctr"/>
                      <a:r>
                        <a:rPr lang="en-US" sz="1400" u="none" strike="noStrike">
                          <a:effectLst/>
                        </a:rPr>
                        <a:t>114</a:t>
                      </a:r>
                      <a:endParaRPr lang="en-US" sz="1400" b="0" i="0" u="none" strike="noStrike">
                        <a:solidFill>
                          <a:srgbClr val="000000"/>
                        </a:solidFill>
                        <a:effectLst/>
                        <a:latin typeface="Arial" panose="020B0604020202020204" pitchFamily="34" charset="0"/>
                      </a:endParaRPr>
                    </a:p>
                  </a:txBody>
                  <a:tcPr marL="4763" marR="4763" marT="4763" marB="0" anchor="ctr">
                    <a:solidFill>
                      <a:schemeClr val="accent1">
                        <a:lumMod val="20000"/>
                        <a:lumOff val="80000"/>
                      </a:schemeClr>
                    </a:solidFill>
                  </a:tcPr>
                </a:tc>
                <a:extLst>
                  <a:ext uri="{0D108BD9-81ED-4DB2-BD59-A6C34878D82A}">
                    <a16:rowId xmlns:a16="http://schemas.microsoft.com/office/drawing/2014/main" val="552661954"/>
                  </a:ext>
                </a:extLst>
              </a:tr>
              <a:tr h="299393">
                <a:tc>
                  <a:txBody>
                    <a:bodyPr/>
                    <a:lstStyle/>
                    <a:p>
                      <a:pPr algn="ctr" fontAlgn="ctr"/>
                      <a:r>
                        <a:rPr lang="en-US" sz="1400" u="none" strike="noStrike">
                          <a:effectLst/>
                        </a:rPr>
                        <a:t>CLOVER HEALTH</a:t>
                      </a:r>
                      <a:endParaRPr lang="en-US" sz="1400" b="0" i="0" u="none" strike="noStrike">
                        <a:solidFill>
                          <a:srgbClr val="000000"/>
                        </a:solidFill>
                        <a:effectLst/>
                        <a:latin typeface="Arial" panose="020B0604020202020204" pitchFamily="34" charset="0"/>
                      </a:endParaRPr>
                    </a:p>
                  </a:txBody>
                  <a:tcPr marL="4763" marR="4763" marT="4763" marB="0" anchor="ctr">
                    <a:solidFill>
                      <a:schemeClr val="accent1">
                        <a:lumMod val="20000"/>
                        <a:lumOff val="80000"/>
                      </a:schemeClr>
                    </a:solidFill>
                  </a:tcPr>
                </a:tc>
                <a:tc>
                  <a:txBody>
                    <a:bodyPr/>
                    <a:lstStyle/>
                    <a:p>
                      <a:pPr algn="ctr" fontAlgn="ctr"/>
                      <a:r>
                        <a:rPr lang="en-US" sz="1400" u="none" strike="noStrike">
                          <a:effectLst/>
                        </a:rPr>
                        <a:t>969</a:t>
                      </a:r>
                      <a:endParaRPr lang="en-US" sz="1400" b="0" i="0" u="none" strike="noStrike">
                        <a:solidFill>
                          <a:srgbClr val="000000"/>
                        </a:solidFill>
                        <a:effectLst/>
                        <a:latin typeface="Arial" panose="020B0604020202020204" pitchFamily="34" charset="0"/>
                      </a:endParaRPr>
                    </a:p>
                  </a:txBody>
                  <a:tcPr marL="4763" marR="4763" marT="4763" marB="0" anchor="ctr">
                    <a:solidFill>
                      <a:schemeClr val="accent1">
                        <a:lumMod val="20000"/>
                        <a:lumOff val="80000"/>
                      </a:schemeClr>
                    </a:solidFill>
                  </a:tcPr>
                </a:tc>
                <a:tc>
                  <a:txBody>
                    <a:bodyPr/>
                    <a:lstStyle/>
                    <a:p>
                      <a:pPr algn="ctr" fontAlgn="ctr"/>
                      <a:r>
                        <a:rPr lang="en-US" sz="1400" u="none" strike="noStrike">
                          <a:effectLst/>
                        </a:rPr>
                        <a:t>112</a:t>
                      </a:r>
                      <a:endParaRPr lang="en-US" sz="1400" b="0" i="0" u="none" strike="noStrike">
                        <a:solidFill>
                          <a:srgbClr val="000000"/>
                        </a:solidFill>
                        <a:effectLst/>
                        <a:latin typeface="Arial" panose="020B0604020202020204" pitchFamily="34" charset="0"/>
                      </a:endParaRPr>
                    </a:p>
                  </a:txBody>
                  <a:tcPr marL="4763" marR="4763" marT="4763" marB="0" anchor="ctr">
                    <a:solidFill>
                      <a:schemeClr val="accent1">
                        <a:lumMod val="20000"/>
                        <a:lumOff val="80000"/>
                      </a:schemeClr>
                    </a:solidFill>
                  </a:tcPr>
                </a:tc>
                <a:extLst>
                  <a:ext uri="{0D108BD9-81ED-4DB2-BD59-A6C34878D82A}">
                    <a16:rowId xmlns:a16="http://schemas.microsoft.com/office/drawing/2014/main" val="4266574514"/>
                  </a:ext>
                </a:extLst>
              </a:tr>
              <a:tr h="299393">
                <a:tc>
                  <a:txBody>
                    <a:bodyPr/>
                    <a:lstStyle/>
                    <a:p>
                      <a:pPr algn="ctr" fontAlgn="ctr"/>
                      <a:r>
                        <a:rPr lang="en-US" sz="1400" u="none" strike="noStrike">
                          <a:effectLst/>
                        </a:rPr>
                        <a:t>Optum - VA (CCN) Region 1,2,3</a:t>
                      </a:r>
                      <a:endParaRPr lang="en-US" sz="1400" b="0" i="0" u="none" strike="noStrike">
                        <a:solidFill>
                          <a:srgbClr val="000000"/>
                        </a:solidFill>
                        <a:effectLst/>
                        <a:latin typeface="Arial" panose="020B0604020202020204" pitchFamily="34" charset="0"/>
                      </a:endParaRPr>
                    </a:p>
                  </a:txBody>
                  <a:tcPr marL="4763" marR="4763" marT="4763" marB="0" anchor="ctr">
                    <a:solidFill>
                      <a:schemeClr val="accent1">
                        <a:lumMod val="20000"/>
                        <a:lumOff val="80000"/>
                      </a:schemeClr>
                    </a:solidFill>
                  </a:tcPr>
                </a:tc>
                <a:tc>
                  <a:txBody>
                    <a:bodyPr/>
                    <a:lstStyle/>
                    <a:p>
                      <a:pPr algn="ctr" fontAlgn="ctr"/>
                      <a:r>
                        <a:rPr lang="en-US" sz="1400" u="none" strike="noStrike">
                          <a:effectLst/>
                        </a:rPr>
                        <a:t>47</a:t>
                      </a:r>
                      <a:endParaRPr lang="en-US" sz="1400" b="0" i="0" u="none" strike="noStrike">
                        <a:solidFill>
                          <a:srgbClr val="000000"/>
                        </a:solidFill>
                        <a:effectLst/>
                        <a:latin typeface="Arial" panose="020B0604020202020204" pitchFamily="34" charset="0"/>
                      </a:endParaRPr>
                    </a:p>
                  </a:txBody>
                  <a:tcPr marL="4763" marR="4763" marT="4763" marB="0" anchor="ctr">
                    <a:solidFill>
                      <a:schemeClr val="accent1">
                        <a:lumMod val="20000"/>
                        <a:lumOff val="80000"/>
                      </a:schemeClr>
                    </a:solidFill>
                  </a:tcPr>
                </a:tc>
                <a:tc>
                  <a:txBody>
                    <a:bodyPr/>
                    <a:lstStyle/>
                    <a:p>
                      <a:pPr algn="ctr" fontAlgn="ctr"/>
                      <a:r>
                        <a:rPr lang="en-US" sz="1400" u="none" strike="noStrike">
                          <a:effectLst/>
                        </a:rPr>
                        <a:t>109</a:t>
                      </a:r>
                      <a:endParaRPr lang="en-US" sz="1400" b="0" i="0" u="none" strike="noStrike">
                        <a:solidFill>
                          <a:srgbClr val="000000"/>
                        </a:solidFill>
                        <a:effectLst/>
                        <a:latin typeface="Arial" panose="020B0604020202020204" pitchFamily="34" charset="0"/>
                      </a:endParaRPr>
                    </a:p>
                  </a:txBody>
                  <a:tcPr marL="4763" marR="4763" marT="4763" marB="0" anchor="ctr">
                    <a:solidFill>
                      <a:schemeClr val="accent1">
                        <a:lumMod val="20000"/>
                        <a:lumOff val="80000"/>
                      </a:schemeClr>
                    </a:solidFill>
                  </a:tcPr>
                </a:tc>
                <a:extLst>
                  <a:ext uri="{0D108BD9-81ED-4DB2-BD59-A6C34878D82A}">
                    <a16:rowId xmlns:a16="http://schemas.microsoft.com/office/drawing/2014/main" val="2591779616"/>
                  </a:ext>
                </a:extLst>
              </a:tr>
              <a:tr h="299393">
                <a:tc>
                  <a:txBody>
                    <a:bodyPr/>
                    <a:lstStyle/>
                    <a:p>
                      <a:pPr algn="ctr" fontAlgn="ctr"/>
                      <a:r>
                        <a:rPr lang="en-US" sz="1400" u="none" strike="noStrike">
                          <a:effectLst/>
                        </a:rPr>
                        <a:t>WellMed (Medicare Advantage)</a:t>
                      </a:r>
                      <a:endParaRPr lang="en-US" sz="1400" b="0" i="0" u="none" strike="noStrike">
                        <a:solidFill>
                          <a:srgbClr val="000000"/>
                        </a:solidFill>
                        <a:effectLst/>
                        <a:latin typeface="Arial" panose="020B0604020202020204" pitchFamily="34" charset="0"/>
                      </a:endParaRPr>
                    </a:p>
                  </a:txBody>
                  <a:tcPr marL="4763" marR="4763" marT="4763" marB="0" anchor="ctr">
                    <a:solidFill>
                      <a:schemeClr val="accent1">
                        <a:lumMod val="20000"/>
                        <a:lumOff val="80000"/>
                      </a:schemeClr>
                    </a:solidFill>
                  </a:tcPr>
                </a:tc>
                <a:tc>
                  <a:txBody>
                    <a:bodyPr/>
                    <a:lstStyle/>
                    <a:p>
                      <a:pPr algn="ctr" fontAlgn="ctr"/>
                      <a:r>
                        <a:rPr lang="en-US" sz="1400" u="none" strike="noStrike">
                          <a:effectLst/>
                        </a:rPr>
                        <a:t>33</a:t>
                      </a:r>
                      <a:endParaRPr lang="en-US" sz="1400" b="0" i="0" u="none" strike="noStrike">
                        <a:solidFill>
                          <a:srgbClr val="000000"/>
                        </a:solidFill>
                        <a:effectLst/>
                        <a:latin typeface="Arial" panose="020B0604020202020204" pitchFamily="34" charset="0"/>
                      </a:endParaRPr>
                    </a:p>
                  </a:txBody>
                  <a:tcPr marL="4763" marR="4763" marT="4763" marB="0" anchor="ctr">
                    <a:solidFill>
                      <a:schemeClr val="accent1">
                        <a:lumMod val="20000"/>
                        <a:lumOff val="80000"/>
                      </a:schemeClr>
                    </a:solidFill>
                  </a:tcPr>
                </a:tc>
                <a:tc>
                  <a:txBody>
                    <a:bodyPr/>
                    <a:lstStyle/>
                    <a:p>
                      <a:pPr algn="ctr" fontAlgn="ctr"/>
                      <a:r>
                        <a:rPr lang="en-US" sz="1400" u="none" strike="noStrike">
                          <a:effectLst/>
                        </a:rPr>
                        <a:t>103</a:t>
                      </a:r>
                      <a:endParaRPr lang="en-US" sz="1400" b="0" i="0" u="none" strike="noStrike">
                        <a:solidFill>
                          <a:srgbClr val="000000"/>
                        </a:solidFill>
                        <a:effectLst/>
                        <a:latin typeface="Arial" panose="020B0604020202020204" pitchFamily="34" charset="0"/>
                      </a:endParaRPr>
                    </a:p>
                  </a:txBody>
                  <a:tcPr marL="4763" marR="4763" marT="4763" marB="0" anchor="ctr">
                    <a:solidFill>
                      <a:schemeClr val="accent1">
                        <a:lumMod val="20000"/>
                        <a:lumOff val="80000"/>
                      </a:schemeClr>
                    </a:solidFill>
                  </a:tcPr>
                </a:tc>
                <a:extLst>
                  <a:ext uri="{0D108BD9-81ED-4DB2-BD59-A6C34878D82A}">
                    <a16:rowId xmlns:a16="http://schemas.microsoft.com/office/drawing/2014/main" val="2395904561"/>
                  </a:ext>
                </a:extLst>
              </a:tr>
              <a:tr h="299393">
                <a:tc>
                  <a:txBody>
                    <a:bodyPr/>
                    <a:lstStyle/>
                    <a:p>
                      <a:pPr algn="ctr" fontAlgn="ctr"/>
                      <a:r>
                        <a:rPr lang="en-US" sz="1400" u="none" strike="noStrike">
                          <a:effectLst/>
                        </a:rPr>
                        <a:t>HORIZON NJ HEALTH</a:t>
                      </a:r>
                      <a:endParaRPr lang="en-US" sz="1400" b="0" i="0" u="none" strike="noStrike">
                        <a:solidFill>
                          <a:srgbClr val="000000"/>
                        </a:solidFill>
                        <a:effectLst/>
                        <a:latin typeface="Arial" panose="020B0604020202020204" pitchFamily="34" charset="0"/>
                      </a:endParaRPr>
                    </a:p>
                  </a:txBody>
                  <a:tcPr marL="4763" marR="4763" marT="4763" marB="0" anchor="ctr">
                    <a:solidFill>
                      <a:schemeClr val="accent1">
                        <a:lumMod val="20000"/>
                        <a:lumOff val="80000"/>
                      </a:schemeClr>
                    </a:solidFill>
                  </a:tcPr>
                </a:tc>
                <a:tc>
                  <a:txBody>
                    <a:bodyPr/>
                    <a:lstStyle/>
                    <a:p>
                      <a:pPr algn="ctr" fontAlgn="ctr"/>
                      <a:r>
                        <a:rPr lang="en-US" sz="1400" u="none" strike="noStrike">
                          <a:effectLst/>
                        </a:rPr>
                        <a:t>2,034</a:t>
                      </a:r>
                      <a:endParaRPr lang="en-US" sz="1400" b="0" i="0" u="none" strike="noStrike">
                        <a:solidFill>
                          <a:srgbClr val="000000"/>
                        </a:solidFill>
                        <a:effectLst/>
                        <a:latin typeface="Arial" panose="020B0604020202020204" pitchFamily="34" charset="0"/>
                      </a:endParaRPr>
                    </a:p>
                  </a:txBody>
                  <a:tcPr marL="4763" marR="4763" marT="4763" marB="0" anchor="ctr">
                    <a:solidFill>
                      <a:schemeClr val="accent1">
                        <a:lumMod val="20000"/>
                        <a:lumOff val="80000"/>
                      </a:schemeClr>
                    </a:solidFill>
                  </a:tcPr>
                </a:tc>
                <a:tc>
                  <a:txBody>
                    <a:bodyPr/>
                    <a:lstStyle/>
                    <a:p>
                      <a:pPr algn="ctr" fontAlgn="ctr"/>
                      <a:r>
                        <a:rPr lang="en-US" sz="1400" u="none" strike="noStrike">
                          <a:effectLst/>
                        </a:rPr>
                        <a:t>98</a:t>
                      </a:r>
                      <a:endParaRPr lang="en-US" sz="1400" b="0" i="0" u="none" strike="noStrike">
                        <a:solidFill>
                          <a:srgbClr val="000000"/>
                        </a:solidFill>
                        <a:effectLst/>
                        <a:latin typeface="Arial" panose="020B0604020202020204" pitchFamily="34" charset="0"/>
                      </a:endParaRPr>
                    </a:p>
                  </a:txBody>
                  <a:tcPr marL="4763" marR="4763" marT="4763" marB="0" anchor="ctr">
                    <a:solidFill>
                      <a:schemeClr val="accent1">
                        <a:lumMod val="20000"/>
                        <a:lumOff val="80000"/>
                      </a:schemeClr>
                    </a:solidFill>
                  </a:tcPr>
                </a:tc>
                <a:extLst>
                  <a:ext uri="{0D108BD9-81ED-4DB2-BD59-A6C34878D82A}">
                    <a16:rowId xmlns:a16="http://schemas.microsoft.com/office/drawing/2014/main" val="2620076885"/>
                  </a:ext>
                </a:extLst>
              </a:tr>
              <a:tr h="299393">
                <a:tc>
                  <a:txBody>
                    <a:bodyPr/>
                    <a:lstStyle/>
                    <a:p>
                      <a:pPr algn="ctr" fontAlgn="ctr"/>
                      <a:r>
                        <a:rPr lang="en-US" sz="1400" u="none" strike="noStrike">
                          <a:effectLst/>
                        </a:rPr>
                        <a:t>AMERICHOICE OF NJ (MEDICAID NJ)</a:t>
                      </a:r>
                      <a:endParaRPr lang="en-US" sz="1400" b="0" i="0" u="none" strike="noStrike">
                        <a:solidFill>
                          <a:srgbClr val="000000"/>
                        </a:solidFill>
                        <a:effectLst/>
                        <a:latin typeface="Arial" panose="020B0604020202020204" pitchFamily="34" charset="0"/>
                      </a:endParaRPr>
                    </a:p>
                  </a:txBody>
                  <a:tcPr marL="4763" marR="4763" marT="4763" marB="0" anchor="ctr">
                    <a:solidFill>
                      <a:schemeClr val="accent1">
                        <a:lumMod val="20000"/>
                        <a:lumOff val="80000"/>
                      </a:schemeClr>
                    </a:solidFill>
                  </a:tcPr>
                </a:tc>
                <a:tc>
                  <a:txBody>
                    <a:bodyPr/>
                    <a:lstStyle/>
                    <a:p>
                      <a:pPr algn="ctr" fontAlgn="ctr"/>
                      <a:r>
                        <a:rPr lang="en-US" sz="1400" u="none" strike="noStrike">
                          <a:effectLst/>
                        </a:rPr>
                        <a:t>115</a:t>
                      </a:r>
                      <a:endParaRPr lang="en-US" sz="1400" b="0" i="0" u="none" strike="noStrike">
                        <a:solidFill>
                          <a:srgbClr val="000000"/>
                        </a:solidFill>
                        <a:effectLst/>
                        <a:latin typeface="Arial" panose="020B0604020202020204" pitchFamily="34" charset="0"/>
                      </a:endParaRPr>
                    </a:p>
                  </a:txBody>
                  <a:tcPr marL="4763" marR="4763" marT="4763" marB="0" anchor="ctr">
                    <a:solidFill>
                      <a:schemeClr val="accent1">
                        <a:lumMod val="20000"/>
                        <a:lumOff val="80000"/>
                      </a:schemeClr>
                    </a:solidFill>
                  </a:tcPr>
                </a:tc>
                <a:tc>
                  <a:txBody>
                    <a:bodyPr/>
                    <a:lstStyle/>
                    <a:p>
                      <a:pPr algn="ctr" fontAlgn="ctr"/>
                      <a:r>
                        <a:rPr lang="en-US" sz="1400" u="none" strike="noStrike">
                          <a:effectLst/>
                        </a:rPr>
                        <a:t>92</a:t>
                      </a:r>
                      <a:endParaRPr lang="en-US" sz="1400" b="0" i="0" u="none" strike="noStrike">
                        <a:solidFill>
                          <a:srgbClr val="000000"/>
                        </a:solidFill>
                        <a:effectLst/>
                        <a:latin typeface="Arial" panose="020B0604020202020204" pitchFamily="34" charset="0"/>
                      </a:endParaRPr>
                    </a:p>
                  </a:txBody>
                  <a:tcPr marL="4763" marR="4763" marT="4763" marB="0" anchor="ctr">
                    <a:solidFill>
                      <a:schemeClr val="accent1">
                        <a:lumMod val="20000"/>
                        <a:lumOff val="80000"/>
                      </a:schemeClr>
                    </a:solidFill>
                  </a:tcPr>
                </a:tc>
                <a:extLst>
                  <a:ext uri="{0D108BD9-81ED-4DB2-BD59-A6C34878D82A}">
                    <a16:rowId xmlns:a16="http://schemas.microsoft.com/office/drawing/2014/main" val="1957623591"/>
                  </a:ext>
                </a:extLst>
              </a:tr>
              <a:tr h="299393">
                <a:tc>
                  <a:txBody>
                    <a:bodyPr/>
                    <a:lstStyle/>
                    <a:p>
                      <a:pPr algn="ctr" fontAlgn="ctr"/>
                      <a:r>
                        <a:rPr lang="en-US" sz="1400" u="none" strike="noStrike">
                          <a:effectLst/>
                        </a:rPr>
                        <a:t>United Healthcare Direct</a:t>
                      </a:r>
                      <a:endParaRPr lang="en-US" sz="1400" b="0" i="0" u="none" strike="noStrike">
                        <a:solidFill>
                          <a:srgbClr val="000000"/>
                        </a:solidFill>
                        <a:effectLst/>
                        <a:latin typeface="Arial" panose="020B0604020202020204" pitchFamily="34" charset="0"/>
                      </a:endParaRPr>
                    </a:p>
                  </a:txBody>
                  <a:tcPr marL="4763" marR="4763" marT="4763" marB="0" anchor="ctr">
                    <a:solidFill>
                      <a:schemeClr val="accent1">
                        <a:lumMod val="20000"/>
                        <a:lumOff val="80000"/>
                      </a:schemeClr>
                    </a:solidFill>
                  </a:tcPr>
                </a:tc>
                <a:tc>
                  <a:txBody>
                    <a:bodyPr/>
                    <a:lstStyle/>
                    <a:p>
                      <a:pPr algn="ctr" fontAlgn="ctr"/>
                      <a:r>
                        <a:rPr lang="en-US" sz="1400" u="none" strike="noStrike">
                          <a:effectLst/>
                        </a:rPr>
                        <a:t>379</a:t>
                      </a:r>
                      <a:endParaRPr lang="en-US" sz="1400" b="0" i="0" u="none" strike="noStrike">
                        <a:solidFill>
                          <a:srgbClr val="000000"/>
                        </a:solidFill>
                        <a:effectLst/>
                        <a:latin typeface="Arial" panose="020B0604020202020204" pitchFamily="34" charset="0"/>
                      </a:endParaRPr>
                    </a:p>
                  </a:txBody>
                  <a:tcPr marL="4763" marR="4763" marT="4763" marB="0" anchor="ctr">
                    <a:solidFill>
                      <a:schemeClr val="accent1">
                        <a:lumMod val="20000"/>
                        <a:lumOff val="80000"/>
                      </a:schemeClr>
                    </a:solidFill>
                  </a:tcPr>
                </a:tc>
                <a:tc>
                  <a:txBody>
                    <a:bodyPr/>
                    <a:lstStyle/>
                    <a:p>
                      <a:pPr algn="ctr" fontAlgn="ctr"/>
                      <a:r>
                        <a:rPr lang="en-US" sz="1400" u="none" strike="noStrike">
                          <a:effectLst/>
                        </a:rPr>
                        <a:t>91</a:t>
                      </a:r>
                      <a:endParaRPr lang="en-US" sz="1400" b="0" i="0" u="none" strike="noStrike">
                        <a:solidFill>
                          <a:srgbClr val="000000"/>
                        </a:solidFill>
                        <a:effectLst/>
                        <a:latin typeface="Arial" panose="020B0604020202020204" pitchFamily="34" charset="0"/>
                      </a:endParaRPr>
                    </a:p>
                  </a:txBody>
                  <a:tcPr marL="4763" marR="4763" marT="4763" marB="0" anchor="ctr">
                    <a:solidFill>
                      <a:schemeClr val="accent1">
                        <a:lumMod val="20000"/>
                        <a:lumOff val="80000"/>
                      </a:schemeClr>
                    </a:solidFill>
                  </a:tcPr>
                </a:tc>
                <a:extLst>
                  <a:ext uri="{0D108BD9-81ED-4DB2-BD59-A6C34878D82A}">
                    <a16:rowId xmlns:a16="http://schemas.microsoft.com/office/drawing/2014/main" val="828931939"/>
                  </a:ext>
                </a:extLst>
              </a:tr>
              <a:tr h="299393">
                <a:tc>
                  <a:txBody>
                    <a:bodyPr/>
                    <a:lstStyle/>
                    <a:p>
                      <a:pPr algn="ctr" fontAlgn="ctr"/>
                      <a:r>
                        <a:rPr lang="en-US" sz="1400" u="none" strike="noStrike">
                          <a:effectLst/>
                        </a:rPr>
                        <a:t>UNITED HEALTHCARE</a:t>
                      </a:r>
                      <a:endParaRPr lang="en-US" sz="1400" b="0" i="0" u="none" strike="noStrike">
                        <a:solidFill>
                          <a:srgbClr val="000000"/>
                        </a:solidFill>
                        <a:effectLst/>
                        <a:latin typeface="Arial" panose="020B0604020202020204" pitchFamily="34" charset="0"/>
                      </a:endParaRPr>
                    </a:p>
                  </a:txBody>
                  <a:tcPr marL="4763" marR="4763" marT="4763" marB="0" anchor="ctr">
                    <a:solidFill>
                      <a:schemeClr val="accent1">
                        <a:lumMod val="20000"/>
                        <a:lumOff val="80000"/>
                      </a:schemeClr>
                    </a:solidFill>
                  </a:tcPr>
                </a:tc>
                <a:tc>
                  <a:txBody>
                    <a:bodyPr/>
                    <a:lstStyle/>
                    <a:p>
                      <a:pPr algn="ctr" fontAlgn="ctr"/>
                      <a:r>
                        <a:rPr lang="en-US" sz="1400" u="none" strike="noStrike">
                          <a:effectLst/>
                        </a:rPr>
                        <a:t>3,228</a:t>
                      </a:r>
                      <a:endParaRPr lang="en-US" sz="1400" b="0" i="0" u="none" strike="noStrike">
                        <a:solidFill>
                          <a:srgbClr val="000000"/>
                        </a:solidFill>
                        <a:effectLst/>
                        <a:latin typeface="Arial" panose="020B0604020202020204" pitchFamily="34" charset="0"/>
                      </a:endParaRPr>
                    </a:p>
                  </a:txBody>
                  <a:tcPr marL="4763" marR="4763" marT="4763" marB="0" anchor="ctr">
                    <a:solidFill>
                      <a:schemeClr val="accent1">
                        <a:lumMod val="20000"/>
                        <a:lumOff val="80000"/>
                      </a:schemeClr>
                    </a:solidFill>
                  </a:tcPr>
                </a:tc>
                <a:tc>
                  <a:txBody>
                    <a:bodyPr/>
                    <a:lstStyle/>
                    <a:p>
                      <a:pPr algn="ctr" fontAlgn="ctr"/>
                      <a:r>
                        <a:rPr lang="en-US" sz="1400" u="none" strike="noStrike">
                          <a:effectLst/>
                        </a:rPr>
                        <a:t>82</a:t>
                      </a:r>
                      <a:endParaRPr lang="en-US" sz="1400" b="0" i="0" u="none" strike="noStrike">
                        <a:solidFill>
                          <a:srgbClr val="000000"/>
                        </a:solidFill>
                        <a:effectLst/>
                        <a:latin typeface="Arial" panose="020B0604020202020204" pitchFamily="34" charset="0"/>
                      </a:endParaRPr>
                    </a:p>
                  </a:txBody>
                  <a:tcPr marL="4763" marR="4763" marT="4763" marB="0" anchor="ctr">
                    <a:solidFill>
                      <a:schemeClr val="accent1">
                        <a:lumMod val="20000"/>
                        <a:lumOff val="80000"/>
                      </a:schemeClr>
                    </a:solidFill>
                  </a:tcPr>
                </a:tc>
                <a:extLst>
                  <a:ext uri="{0D108BD9-81ED-4DB2-BD59-A6C34878D82A}">
                    <a16:rowId xmlns:a16="http://schemas.microsoft.com/office/drawing/2014/main" val="3588270631"/>
                  </a:ext>
                </a:extLst>
              </a:tr>
              <a:tr h="299393">
                <a:tc>
                  <a:txBody>
                    <a:bodyPr/>
                    <a:lstStyle/>
                    <a:p>
                      <a:pPr algn="ctr" fontAlgn="ctr"/>
                      <a:r>
                        <a:rPr lang="en-US" sz="1400" u="none" strike="noStrike">
                          <a:effectLst/>
                        </a:rPr>
                        <a:t>WELLMED</a:t>
                      </a:r>
                      <a:endParaRPr lang="en-US" sz="1400" b="0" i="0" u="none" strike="noStrike">
                        <a:solidFill>
                          <a:srgbClr val="000000"/>
                        </a:solidFill>
                        <a:effectLst/>
                        <a:latin typeface="Arial" panose="020B0604020202020204" pitchFamily="34" charset="0"/>
                      </a:endParaRPr>
                    </a:p>
                  </a:txBody>
                  <a:tcPr marL="4763" marR="4763" marT="4763" marB="0" anchor="ctr">
                    <a:solidFill>
                      <a:schemeClr val="accent1">
                        <a:lumMod val="20000"/>
                        <a:lumOff val="80000"/>
                      </a:schemeClr>
                    </a:solidFill>
                  </a:tcPr>
                </a:tc>
                <a:tc>
                  <a:txBody>
                    <a:bodyPr/>
                    <a:lstStyle/>
                    <a:p>
                      <a:pPr algn="ctr" fontAlgn="ctr"/>
                      <a:r>
                        <a:rPr lang="en-US" sz="1400" u="none" strike="noStrike">
                          <a:effectLst/>
                        </a:rPr>
                        <a:t>129</a:t>
                      </a:r>
                      <a:endParaRPr lang="en-US" sz="1400" b="0" i="0" u="none" strike="noStrike">
                        <a:solidFill>
                          <a:srgbClr val="000000"/>
                        </a:solidFill>
                        <a:effectLst/>
                        <a:latin typeface="Arial" panose="020B0604020202020204" pitchFamily="34" charset="0"/>
                      </a:endParaRPr>
                    </a:p>
                  </a:txBody>
                  <a:tcPr marL="4763" marR="4763" marT="4763" marB="0" anchor="ctr">
                    <a:solidFill>
                      <a:schemeClr val="accent1">
                        <a:lumMod val="20000"/>
                        <a:lumOff val="80000"/>
                      </a:schemeClr>
                    </a:solidFill>
                  </a:tcPr>
                </a:tc>
                <a:tc>
                  <a:txBody>
                    <a:bodyPr/>
                    <a:lstStyle/>
                    <a:p>
                      <a:pPr algn="ctr" fontAlgn="ctr"/>
                      <a:r>
                        <a:rPr lang="en-US" sz="1400" u="none" strike="noStrike">
                          <a:effectLst/>
                        </a:rPr>
                        <a:t>70</a:t>
                      </a:r>
                      <a:endParaRPr lang="en-US" sz="1400" b="0" i="0" u="none" strike="noStrike">
                        <a:solidFill>
                          <a:srgbClr val="000000"/>
                        </a:solidFill>
                        <a:effectLst/>
                        <a:latin typeface="Arial" panose="020B0604020202020204" pitchFamily="34" charset="0"/>
                      </a:endParaRPr>
                    </a:p>
                  </a:txBody>
                  <a:tcPr marL="4763" marR="4763" marT="4763" marB="0" anchor="ctr">
                    <a:solidFill>
                      <a:schemeClr val="accent1">
                        <a:lumMod val="20000"/>
                        <a:lumOff val="80000"/>
                      </a:schemeClr>
                    </a:solidFill>
                  </a:tcPr>
                </a:tc>
                <a:extLst>
                  <a:ext uri="{0D108BD9-81ED-4DB2-BD59-A6C34878D82A}">
                    <a16:rowId xmlns:a16="http://schemas.microsoft.com/office/drawing/2014/main" val="3676090538"/>
                  </a:ext>
                </a:extLst>
              </a:tr>
              <a:tr h="299393">
                <a:tc>
                  <a:txBody>
                    <a:bodyPr/>
                    <a:lstStyle/>
                    <a:p>
                      <a:pPr algn="ctr" fontAlgn="ctr"/>
                      <a:r>
                        <a:rPr lang="en-US" sz="1400" u="none" strike="noStrike">
                          <a:effectLst/>
                        </a:rPr>
                        <a:t>AMERIHEALTH ADMINISTRATORS, INC.</a:t>
                      </a:r>
                      <a:endParaRPr lang="en-US" sz="1400" b="0" i="0" u="none" strike="noStrike">
                        <a:solidFill>
                          <a:srgbClr val="000000"/>
                        </a:solidFill>
                        <a:effectLst/>
                        <a:latin typeface="Arial" panose="020B0604020202020204" pitchFamily="34" charset="0"/>
                      </a:endParaRPr>
                    </a:p>
                  </a:txBody>
                  <a:tcPr marL="4763" marR="4763" marT="4763" marB="0" anchor="ctr">
                    <a:solidFill>
                      <a:schemeClr val="accent1">
                        <a:lumMod val="20000"/>
                        <a:lumOff val="80000"/>
                      </a:schemeClr>
                    </a:solidFill>
                  </a:tcPr>
                </a:tc>
                <a:tc>
                  <a:txBody>
                    <a:bodyPr/>
                    <a:lstStyle/>
                    <a:p>
                      <a:pPr algn="ctr" fontAlgn="ctr"/>
                      <a:r>
                        <a:rPr lang="en-US" sz="1400" u="none" strike="noStrike">
                          <a:effectLst/>
                        </a:rPr>
                        <a:t>120</a:t>
                      </a:r>
                      <a:endParaRPr lang="en-US" sz="1400" b="0" i="0" u="none" strike="noStrike">
                        <a:solidFill>
                          <a:srgbClr val="000000"/>
                        </a:solidFill>
                        <a:effectLst/>
                        <a:latin typeface="Arial" panose="020B0604020202020204" pitchFamily="34" charset="0"/>
                      </a:endParaRPr>
                    </a:p>
                  </a:txBody>
                  <a:tcPr marL="4763" marR="4763" marT="4763" marB="0" anchor="ctr">
                    <a:solidFill>
                      <a:schemeClr val="accent1">
                        <a:lumMod val="20000"/>
                        <a:lumOff val="80000"/>
                      </a:schemeClr>
                    </a:solidFill>
                  </a:tcPr>
                </a:tc>
                <a:tc>
                  <a:txBody>
                    <a:bodyPr/>
                    <a:lstStyle/>
                    <a:p>
                      <a:pPr algn="ctr" fontAlgn="ctr"/>
                      <a:r>
                        <a:rPr lang="en-US" sz="1400" u="none" strike="noStrike">
                          <a:effectLst/>
                        </a:rPr>
                        <a:t>67</a:t>
                      </a:r>
                      <a:endParaRPr lang="en-US" sz="1400" b="0" i="0" u="none" strike="noStrike">
                        <a:solidFill>
                          <a:srgbClr val="000000"/>
                        </a:solidFill>
                        <a:effectLst/>
                        <a:latin typeface="Arial" panose="020B0604020202020204" pitchFamily="34" charset="0"/>
                      </a:endParaRPr>
                    </a:p>
                  </a:txBody>
                  <a:tcPr marL="4763" marR="4763" marT="4763" marB="0" anchor="ctr">
                    <a:solidFill>
                      <a:schemeClr val="accent1">
                        <a:lumMod val="20000"/>
                        <a:lumOff val="80000"/>
                      </a:schemeClr>
                    </a:solidFill>
                  </a:tcPr>
                </a:tc>
                <a:extLst>
                  <a:ext uri="{0D108BD9-81ED-4DB2-BD59-A6C34878D82A}">
                    <a16:rowId xmlns:a16="http://schemas.microsoft.com/office/drawing/2014/main" val="1840673282"/>
                  </a:ext>
                </a:extLst>
              </a:tr>
              <a:tr h="299393">
                <a:tc>
                  <a:txBody>
                    <a:bodyPr/>
                    <a:lstStyle/>
                    <a:p>
                      <a:pPr algn="ctr" fontAlgn="ctr"/>
                      <a:r>
                        <a:rPr lang="en-US" sz="1400" u="none" strike="noStrike">
                          <a:effectLst/>
                        </a:rPr>
                        <a:t>CBSA</a:t>
                      </a:r>
                      <a:endParaRPr lang="en-US" sz="1400" b="0" i="0" u="none" strike="noStrike">
                        <a:solidFill>
                          <a:srgbClr val="000000"/>
                        </a:solidFill>
                        <a:effectLst/>
                        <a:latin typeface="Arial" panose="020B0604020202020204" pitchFamily="34" charset="0"/>
                      </a:endParaRPr>
                    </a:p>
                  </a:txBody>
                  <a:tcPr marL="4763" marR="4763" marT="4763" marB="0" anchor="ctr">
                    <a:solidFill>
                      <a:schemeClr val="accent1">
                        <a:lumMod val="20000"/>
                        <a:lumOff val="80000"/>
                      </a:schemeClr>
                    </a:solidFill>
                  </a:tcPr>
                </a:tc>
                <a:tc>
                  <a:txBody>
                    <a:bodyPr/>
                    <a:lstStyle/>
                    <a:p>
                      <a:pPr algn="ctr" fontAlgn="ctr"/>
                      <a:r>
                        <a:rPr lang="en-US" sz="1400" u="none" strike="noStrike">
                          <a:effectLst/>
                        </a:rPr>
                        <a:t>96</a:t>
                      </a:r>
                      <a:endParaRPr lang="en-US" sz="1400" b="0" i="0" u="none" strike="noStrike">
                        <a:solidFill>
                          <a:srgbClr val="000000"/>
                        </a:solidFill>
                        <a:effectLst/>
                        <a:latin typeface="Arial" panose="020B0604020202020204" pitchFamily="34" charset="0"/>
                      </a:endParaRPr>
                    </a:p>
                  </a:txBody>
                  <a:tcPr marL="4763" marR="4763" marT="4763" marB="0" anchor="ctr">
                    <a:solidFill>
                      <a:schemeClr val="accent1">
                        <a:lumMod val="20000"/>
                        <a:lumOff val="80000"/>
                      </a:schemeClr>
                    </a:solidFill>
                  </a:tcPr>
                </a:tc>
                <a:tc>
                  <a:txBody>
                    <a:bodyPr/>
                    <a:lstStyle/>
                    <a:p>
                      <a:pPr algn="ctr" fontAlgn="ctr"/>
                      <a:r>
                        <a:rPr lang="en-US" sz="1400" u="none" strike="noStrike">
                          <a:effectLst/>
                        </a:rPr>
                        <a:t>63</a:t>
                      </a:r>
                      <a:endParaRPr lang="en-US" sz="1400" b="0" i="0" u="none" strike="noStrike">
                        <a:solidFill>
                          <a:srgbClr val="000000"/>
                        </a:solidFill>
                        <a:effectLst/>
                        <a:latin typeface="Arial" panose="020B0604020202020204" pitchFamily="34" charset="0"/>
                      </a:endParaRPr>
                    </a:p>
                  </a:txBody>
                  <a:tcPr marL="4763" marR="4763" marT="4763" marB="0" anchor="ctr">
                    <a:solidFill>
                      <a:schemeClr val="accent1">
                        <a:lumMod val="20000"/>
                        <a:lumOff val="80000"/>
                      </a:schemeClr>
                    </a:solidFill>
                  </a:tcPr>
                </a:tc>
                <a:extLst>
                  <a:ext uri="{0D108BD9-81ED-4DB2-BD59-A6C34878D82A}">
                    <a16:rowId xmlns:a16="http://schemas.microsoft.com/office/drawing/2014/main" val="568165148"/>
                  </a:ext>
                </a:extLst>
              </a:tr>
              <a:tr h="299393">
                <a:tc>
                  <a:txBody>
                    <a:bodyPr/>
                    <a:lstStyle/>
                    <a:p>
                      <a:pPr algn="ctr" fontAlgn="ctr"/>
                      <a:r>
                        <a:rPr lang="en-US" sz="1400" u="none" strike="noStrike">
                          <a:effectLst/>
                        </a:rPr>
                        <a:t>OXFORD HEALTH PLANS</a:t>
                      </a:r>
                      <a:endParaRPr lang="en-US" sz="1400" b="0" i="0" u="none" strike="noStrike">
                        <a:solidFill>
                          <a:srgbClr val="000000"/>
                        </a:solidFill>
                        <a:effectLst/>
                        <a:latin typeface="Arial" panose="020B0604020202020204" pitchFamily="34" charset="0"/>
                      </a:endParaRPr>
                    </a:p>
                  </a:txBody>
                  <a:tcPr marL="4763" marR="4763" marT="4763" marB="0" anchor="ctr">
                    <a:solidFill>
                      <a:schemeClr val="accent1">
                        <a:lumMod val="20000"/>
                        <a:lumOff val="80000"/>
                      </a:schemeClr>
                    </a:solidFill>
                  </a:tcPr>
                </a:tc>
                <a:tc>
                  <a:txBody>
                    <a:bodyPr/>
                    <a:lstStyle/>
                    <a:p>
                      <a:pPr algn="ctr" fontAlgn="ctr"/>
                      <a:r>
                        <a:rPr lang="en-US" sz="1400" u="none" strike="noStrike">
                          <a:effectLst/>
                        </a:rPr>
                        <a:t>366</a:t>
                      </a:r>
                      <a:endParaRPr lang="en-US" sz="1400" b="0" i="0" u="none" strike="noStrike">
                        <a:solidFill>
                          <a:srgbClr val="000000"/>
                        </a:solidFill>
                        <a:effectLst/>
                        <a:latin typeface="Arial" panose="020B0604020202020204" pitchFamily="34" charset="0"/>
                      </a:endParaRPr>
                    </a:p>
                  </a:txBody>
                  <a:tcPr marL="4763" marR="4763" marT="4763" marB="0" anchor="ctr">
                    <a:solidFill>
                      <a:schemeClr val="accent1">
                        <a:lumMod val="20000"/>
                        <a:lumOff val="80000"/>
                      </a:schemeClr>
                    </a:solidFill>
                  </a:tcPr>
                </a:tc>
                <a:tc>
                  <a:txBody>
                    <a:bodyPr/>
                    <a:lstStyle/>
                    <a:p>
                      <a:pPr algn="ctr" fontAlgn="ctr"/>
                      <a:r>
                        <a:rPr lang="en-US" sz="1400" u="none" strike="noStrike">
                          <a:effectLst/>
                        </a:rPr>
                        <a:t>61</a:t>
                      </a:r>
                      <a:endParaRPr lang="en-US" sz="1400" b="0" i="0" u="none" strike="noStrike">
                        <a:solidFill>
                          <a:srgbClr val="000000"/>
                        </a:solidFill>
                        <a:effectLst/>
                        <a:latin typeface="Arial" panose="020B0604020202020204" pitchFamily="34" charset="0"/>
                      </a:endParaRPr>
                    </a:p>
                  </a:txBody>
                  <a:tcPr marL="4763" marR="4763" marT="4763" marB="0" anchor="ctr">
                    <a:solidFill>
                      <a:schemeClr val="accent1">
                        <a:lumMod val="20000"/>
                        <a:lumOff val="80000"/>
                      </a:schemeClr>
                    </a:solidFill>
                  </a:tcPr>
                </a:tc>
                <a:extLst>
                  <a:ext uri="{0D108BD9-81ED-4DB2-BD59-A6C34878D82A}">
                    <a16:rowId xmlns:a16="http://schemas.microsoft.com/office/drawing/2014/main" val="3537652492"/>
                  </a:ext>
                </a:extLst>
              </a:tr>
              <a:tr h="299393">
                <a:tc>
                  <a:txBody>
                    <a:bodyPr/>
                    <a:lstStyle/>
                    <a:p>
                      <a:pPr algn="ctr" fontAlgn="ctr"/>
                      <a:r>
                        <a:rPr lang="en-US" sz="1400" u="none" strike="noStrike">
                          <a:effectLst/>
                        </a:rPr>
                        <a:t>PENNSYLVANIA INDEPENDENCE AMERIHEALTH NJ PPO</a:t>
                      </a:r>
                      <a:endParaRPr lang="en-US" sz="1400" b="0" i="0" u="none" strike="noStrike">
                        <a:solidFill>
                          <a:srgbClr val="000000"/>
                        </a:solidFill>
                        <a:effectLst/>
                        <a:latin typeface="Arial" panose="020B0604020202020204" pitchFamily="34" charset="0"/>
                      </a:endParaRPr>
                    </a:p>
                  </a:txBody>
                  <a:tcPr marL="4763" marR="4763" marT="4763" marB="0" anchor="ctr">
                    <a:solidFill>
                      <a:schemeClr val="accent1">
                        <a:lumMod val="20000"/>
                        <a:lumOff val="80000"/>
                      </a:schemeClr>
                    </a:solidFill>
                  </a:tcPr>
                </a:tc>
                <a:tc>
                  <a:txBody>
                    <a:bodyPr/>
                    <a:lstStyle/>
                    <a:p>
                      <a:pPr algn="ctr" fontAlgn="ctr"/>
                      <a:r>
                        <a:rPr lang="en-US" sz="1400" u="none" strike="noStrike">
                          <a:effectLst/>
                        </a:rPr>
                        <a:t>221</a:t>
                      </a:r>
                      <a:endParaRPr lang="en-US" sz="1400" b="0" i="0" u="none" strike="noStrike">
                        <a:solidFill>
                          <a:srgbClr val="000000"/>
                        </a:solidFill>
                        <a:effectLst/>
                        <a:latin typeface="Arial" panose="020B0604020202020204" pitchFamily="34" charset="0"/>
                      </a:endParaRPr>
                    </a:p>
                  </a:txBody>
                  <a:tcPr marL="4763" marR="4763" marT="4763" marB="0" anchor="ctr">
                    <a:solidFill>
                      <a:schemeClr val="accent1">
                        <a:lumMod val="20000"/>
                        <a:lumOff val="80000"/>
                      </a:schemeClr>
                    </a:solidFill>
                  </a:tcPr>
                </a:tc>
                <a:tc>
                  <a:txBody>
                    <a:bodyPr/>
                    <a:lstStyle/>
                    <a:p>
                      <a:pPr algn="ctr" fontAlgn="ctr"/>
                      <a:r>
                        <a:rPr lang="en-US" sz="1400" u="none" strike="noStrike">
                          <a:effectLst/>
                        </a:rPr>
                        <a:t>50</a:t>
                      </a:r>
                      <a:endParaRPr lang="en-US" sz="1400" b="0" i="0" u="none" strike="noStrike">
                        <a:solidFill>
                          <a:srgbClr val="000000"/>
                        </a:solidFill>
                        <a:effectLst/>
                        <a:latin typeface="Arial" panose="020B0604020202020204" pitchFamily="34" charset="0"/>
                      </a:endParaRPr>
                    </a:p>
                  </a:txBody>
                  <a:tcPr marL="4763" marR="4763" marT="4763" marB="0" anchor="ctr">
                    <a:solidFill>
                      <a:schemeClr val="accent1">
                        <a:lumMod val="20000"/>
                        <a:lumOff val="80000"/>
                      </a:schemeClr>
                    </a:solidFill>
                  </a:tcPr>
                </a:tc>
                <a:extLst>
                  <a:ext uri="{0D108BD9-81ED-4DB2-BD59-A6C34878D82A}">
                    <a16:rowId xmlns:a16="http://schemas.microsoft.com/office/drawing/2014/main" val="997189403"/>
                  </a:ext>
                </a:extLst>
              </a:tr>
              <a:tr h="299393">
                <a:tc>
                  <a:txBody>
                    <a:bodyPr/>
                    <a:lstStyle/>
                    <a:p>
                      <a:pPr algn="ctr" fontAlgn="ctr"/>
                      <a:r>
                        <a:rPr lang="en-US" sz="1400" u="none" strike="noStrike">
                          <a:effectLst/>
                        </a:rPr>
                        <a:t>COMMUNITY PREFERRED HEALTH PLAN</a:t>
                      </a:r>
                      <a:endParaRPr lang="en-US" sz="1400" b="0" i="0" u="none" strike="noStrike">
                        <a:solidFill>
                          <a:srgbClr val="000000"/>
                        </a:solidFill>
                        <a:effectLst/>
                        <a:latin typeface="Arial" panose="020B0604020202020204" pitchFamily="34" charset="0"/>
                      </a:endParaRPr>
                    </a:p>
                  </a:txBody>
                  <a:tcPr marL="4763" marR="4763" marT="4763" marB="0" anchor="ctr">
                    <a:solidFill>
                      <a:schemeClr val="accent1">
                        <a:lumMod val="20000"/>
                        <a:lumOff val="80000"/>
                      </a:schemeClr>
                    </a:solidFill>
                  </a:tcPr>
                </a:tc>
                <a:tc>
                  <a:txBody>
                    <a:bodyPr/>
                    <a:lstStyle/>
                    <a:p>
                      <a:pPr algn="ctr" fontAlgn="ctr"/>
                      <a:r>
                        <a:rPr lang="en-US" sz="1400" u="none" strike="noStrike">
                          <a:effectLst/>
                        </a:rPr>
                        <a:t>185</a:t>
                      </a:r>
                      <a:endParaRPr lang="en-US" sz="1400" b="0" i="0" u="none" strike="noStrike">
                        <a:solidFill>
                          <a:srgbClr val="000000"/>
                        </a:solidFill>
                        <a:effectLst/>
                        <a:latin typeface="Arial" panose="020B0604020202020204" pitchFamily="34" charset="0"/>
                      </a:endParaRPr>
                    </a:p>
                  </a:txBody>
                  <a:tcPr marL="4763" marR="4763" marT="4763" marB="0" anchor="ctr">
                    <a:solidFill>
                      <a:schemeClr val="accent1">
                        <a:lumMod val="20000"/>
                        <a:lumOff val="80000"/>
                      </a:schemeClr>
                    </a:solidFill>
                  </a:tcPr>
                </a:tc>
                <a:tc>
                  <a:txBody>
                    <a:bodyPr/>
                    <a:lstStyle/>
                    <a:p>
                      <a:pPr algn="ctr" fontAlgn="ctr"/>
                      <a:r>
                        <a:rPr lang="en-US" sz="1400" u="none" strike="noStrike">
                          <a:effectLst/>
                        </a:rPr>
                        <a:t>45</a:t>
                      </a:r>
                      <a:endParaRPr lang="en-US" sz="1400" b="0" i="0" u="none" strike="noStrike">
                        <a:solidFill>
                          <a:srgbClr val="000000"/>
                        </a:solidFill>
                        <a:effectLst/>
                        <a:latin typeface="Arial" panose="020B0604020202020204" pitchFamily="34" charset="0"/>
                      </a:endParaRPr>
                    </a:p>
                  </a:txBody>
                  <a:tcPr marL="4763" marR="4763" marT="4763" marB="0" anchor="ctr">
                    <a:solidFill>
                      <a:schemeClr val="accent1">
                        <a:lumMod val="20000"/>
                        <a:lumOff val="80000"/>
                      </a:schemeClr>
                    </a:solidFill>
                  </a:tcPr>
                </a:tc>
                <a:extLst>
                  <a:ext uri="{0D108BD9-81ED-4DB2-BD59-A6C34878D82A}">
                    <a16:rowId xmlns:a16="http://schemas.microsoft.com/office/drawing/2014/main" val="3100449513"/>
                  </a:ext>
                </a:extLst>
              </a:tr>
              <a:tr h="299393">
                <a:tc>
                  <a:txBody>
                    <a:bodyPr/>
                    <a:lstStyle/>
                    <a:p>
                      <a:pPr algn="ctr" fontAlgn="ctr"/>
                      <a:r>
                        <a:rPr lang="en-US" sz="1400" u="none" strike="noStrike">
                          <a:effectLst/>
                        </a:rPr>
                        <a:t>AMERIHEALTH HMO - NJ AND DE</a:t>
                      </a:r>
                      <a:endParaRPr lang="en-US" sz="1400" b="0" i="0" u="none" strike="noStrike">
                        <a:solidFill>
                          <a:srgbClr val="000000"/>
                        </a:solidFill>
                        <a:effectLst/>
                        <a:latin typeface="Arial" panose="020B0604020202020204" pitchFamily="34" charset="0"/>
                      </a:endParaRPr>
                    </a:p>
                  </a:txBody>
                  <a:tcPr marL="4763" marR="4763" marT="4763" marB="0" anchor="ctr">
                    <a:solidFill>
                      <a:schemeClr val="accent1">
                        <a:lumMod val="20000"/>
                        <a:lumOff val="80000"/>
                      </a:schemeClr>
                    </a:solidFill>
                  </a:tcPr>
                </a:tc>
                <a:tc>
                  <a:txBody>
                    <a:bodyPr/>
                    <a:lstStyle/>
                    <a:p>
                      <a:pPr algn="ctr" fontAlgn="ctr"/>
                      <a:r>
                        <a:rPr lang="en-US" sz="1400" u="none" strike="noStrike">
                          <a:effectLst/>
                        </a:rPr>
                        <a:t>41</a:t>
                      </a:r>
                      <a:endParaRPr lang="en-US" sz="1400" b="0" i="0" u="none" strike="noStrike">
                        <a:solidFill>
                          <a:srgbClr val="000000"/>
                        </a:solidFill>
                        <a:effectLst/>
                        <a:latin typeface="Arial" panose="020B0604020202020204" pitchFamily="34" charset="0"/>
                      </a:endParaRPr>
                    </a:p>
                  </a:txBody>
                  <a:tcPr marL="4763" marR="4763" marT="4763" marB="0" anchor="ctr">
                    <a:solidFill>
                      <a:schemeClr val="accent1">
                        <a:lumMod val="20000"/>
                        <a:lumOff val="80000"/>
                      </a:schemeClr>
                    </a:solidFill>
                  </a:tcPr>
                </a:tc>
                <a:tc>
                  <a:txBody>
                    <a:bodyPr/>
                    <a:lstStyle/>
                    <a:p>
                      <a:pPr algn="ctr" fontAlgn="ctr"/>
                      <a:r>
                        <a:rPr lang="en-US" sz="1400" u="none" strike="noStrike">
                          <a:effectLst/>
                        </a:rPr>
                        <a:t>43</a:t>
                      </a:r>
                      <a:endParaRPr lang="en-US" sz="1400" b="0" i="0" u="none" strike="noStrike">
                        <a:solidFill>
                          <a:srgbClr val="000000"/>
                        </a:solidFill>
                        <a:effectLst/>
                        <a:latin typeface="Arial" panose="020B0604020202020204" pitchFamily="34" charset="0"/>
                      </a:endParaRPr>
                    </a:p>
                  </a:txBody>
                  <a:tcPr marL="4763" marR="4763" marT="4763" marB="0" anchor="ctr">
                    <a:solidFill>
                      <a:schemeClr val="accent1">
                        <a:lumMod val="20000"/>
                        <a:lumOff val="80000"/>
                      </a:schemeClr>
                    </a:solidFill>
                  </a:tcPr>
                </a:tc>
                <a:extLst>
                  <a:ext uri="{0D108BD9-81ED-4DB2-BD59-A6C34878D82A}">
                    <a16:rowId xmlns:a16="http://schemas.microsoft.com/office/drawing/2014/main" val="4118500652"/>
                  </a:ext>
                </a:extLst>
              </a:tr>
              <a:tr h="299393">
                <a:tc>
                  <a:txBody>
                    <a:bodyPr/>
                    <a:lstStyle/>
                    <a:p>
                      <a:pPr algn="ctr" fontAlgn="ctr"/>
                      <a:r>
                        <a:rPr lang="en-US" sz="1400" u="none" strike="noStrike">
                          <a:effectLst/>
                        </a:rPr>
                        <a:t>AmeriHealth HMO New Jersey and Delaware</a:t>
                      </a:r>
                      <a:endParaRPr lang="en-US" sz="1400" b="0" i="0" u="none" strike="noStrike">
                        <a:solidFill>
                          <a:srgbClr val="000000"/>
                        </a:solidFill>
                        <a:effectLst/>
                        <a:latin typeface="Arial" panose="020B0604020202020204" pitchFamily="34" charset="0"/>
                      </a:endParaRPr>
                    </a:p>
                  </a:txBody>
                  <a:tcPr marL="4763" marR="4763" marT="4763" marB="0" anchor="ctr">
                    <a:solidFill>
                      <a:schemeClr val="accent1">
                        <a:lumMod val="20000"/>
                        <a:lumOff val="80000"/>
                      </a:schemeClr>
                    </a:solidFill>
                  </a:tcPr>
                </a:tc>
                <a:tc>
                  <a:txBody>
                    <a:bodyPr/>
                    <a:lstStyle/>
                    <a:p>
                      <a:pPr algn="ctr" fontAlgn="ctr"/>
                      <a:r>
                        <a:rPr lang="en-US" sz="1400" u="none" strike="noStrike">
                          <a:effectLst/>
                        </a:rPr>
                        <a:t>47</a:t>
                      </a:r>
                      <a:endParaRPr lang="en-US" sz="1400" b="0" i="0" u="none" strike="noStrike">
                        <a:solidFill>
                          <a:srgbClr val="000000"/>
                        </a:solidFill>
                        <a:effectLst/>
                        <a:latin typeface="Arial" panose="020B0604020202020204" pitchFamily="34" charset="0"/>
                      </a:endParaRPr>
                    </a:p>
                  </a:txBody>
                  <a:tcPr marL="4763" marR="4763" marT="4763" marB="0" anchor="ctr">
                    <a:solidFill>
                      <a:schemeClr val="accent1">
                        <a:lumMod val="20000"/>
                        <a:lumOff val="80000"/>
                      </a:schemeClr>
                    </a:solidFill>
                  </a:tcPr>
                </a:tc>
                <a:tc>
                  <a:txBody>
                    <a:bodyPr/>
                    <a:lstStyle/>
                    <a:p>
                      <a:pPr algn="ctr" fontAlgn="ctr"/>
                      <a:r>
                        <a:rPr lang="en-US" sz="1400" u="none" strike="noStrike">
                          <a:effectLst/>
                        </a:rPr>
                        <a:t>42</a:t>
                      </a:r>
                      <a:endParaRPr lang="en-US" sz="1400" b="0" i="0" u="none" strike="noStrike">
                        <a:solidFill>
                          <a:srgbClr val="000000"/>
                        </a:solidFill>
                        <a:effectLst/>
                        <a:latin typeface="Arial" panose="020B0604020202020204" pitchFamily="34" charset="0"/>
                      </a:endParaRPr>
                    </a:p>
                  </a:txBody>
                  <a:tcPr marL="4763" marR="4763" marT="4763" marB="0" anchor="ctr">
                    <a:solidFill>
                      <a:schemeClr val="accent1">
                        <a:lumMod val="20000"/>
                        <a:lumOff val="80000"/>
                      </a:schemeClr>
                    </a:solidFill>
                  </a:tcPr>
                </a:tc>
                <a:extLst>
                  <a:ext uri="{0D108BD9-81ED-4DB2-BD59-A6C34878D82A}">
                    <a16:rowId xmlns:a16="http://schemas.microsoft.com/office/drawing/2014/main" val="3761761686"/>
                  </a:ext>
                </a:extLst>
              </a:tr>
              <a:tr h="299393">
                <a:tc>
                  <a:txBody>
                    <a:bodyPr/>
                    <a:lstStyle/>
                    <a:p>
                      <a:pPr algn="ctr" fontAlgn="ctr"/>
                      <a:r>
                        <a:rPr lang="en-US" sz="1400" u="none" strike="noStrike">
                          <a:effectLst/>
                        </a:rPr>
                        <a:t>INDEPENDENCE BLUE CROSS PERSONAL CHOICE</a:t>
                      </a:r>
                      <a:endParaRPr lang="en-US" sz="1400" b="0" i="0" u="none" strike="noStrike">
                        <a:solidFill>
                          <a:srgbClr val="000000"/>
                        </a:solidFill>
                        <a:effectLst/>
                        <a:latin typeface="Arial" panose="020B0604020202020204" pitchFamily="34" charset="0"/>
                      </a:endParaRPr>
                    </a:p>
                  </a:txBody>
                  <a:tcPr marL="4763" marR="4763" marT="4763" marB="0" anchor="ctr">
                    <a:solidFill>
                      <a:schemeClr val="accent1">
                        <a:lumMod val="20000"/>
                        <a:lumOff val="80000"/>
                      </a:schemeClr>
                    </a:solidFill>
                  </a:tcPr>
                </a:tc>
                <a:tc>
                  <a:txBody>
                    <a:bodyPr/>
                    <a:lstStyle/>
                    <a:p>
                      <a:pPr algn="ctr" fontAlgn="ctr"/>
                      <a:r>
                        <a:rPr lang="en-US" sz="1400" u="none" strike="noStrike">
                          <a:effectLst/>
                        </a:rPr>
                        <a:t>64</a:t>
                      </a:r>
                      <a:endParaRPr lang="en-US" sz="1400" b="0" i="0" u="none" strike="noStrike">
                        <a:solidFill>
                          <a:srgbClr val="000000"/>
                        </a:solidFill>
                        <a:effectLst/>
                        <a:latin typeface="Arial" panose="020B0604020202020204" pitchFamily="34" charset="0"/>
                      </a:endParaRPr>
                    </a:p>
                  </a:txBody>
                  <a:tcPr marL="4763" marR="4763" marT="4763" marB="0" anchor="ctr">
                    <a:solidFill>
                      <a:schemeClr val="accent1">
                        <a:lumMod val="20000"/>
                        <a:lumOff val="80000"/>
                      </a:schemeClr>
                    </a:solidFill>
                  </a:tcPr>
                </a:tc>
                <a:tc>
                  <a:txBody>
                    <a:bodyPr/>
                    <a:lstStyle/>
                    <a:p>
                      <a:pPr algn="ctr" fontAlgn="ctr"/>
                      <a:r>
                        <a:rPr lang="en-US" sz="1400" u="none" strike="noStrike">
                          <a:effectLst/>
                        </a:rPr>
                        <a:t>34</a:t>
                      </a:r>
                      <a:endParaRPr lang="en-US" sz="1400" b="0" i="0" u="none" strike="noStrike">
                        <a:solidFill>
                          <a:srgbClr val="000000"/>
                        </a:solidFill>
                        <a:effectLst/>
                        <a:latin typeface="Arial" panose="020B0604020202020204" pitchFamily="34" charset="0"/>
                      </a:endParaRPr>
                    </a:p>
                  </a:txBody>
                  <a:tcPr marL="4763" marR="4763" marT="4763" marB="0" anchor="ctr">
                    <a:solidFill>
                      <a:schemeClr val="accent1">
                        <a:lumMod val="20000"/>
                        <a:lumOff val="80000"/>
                      </a:schemeClr>
                    </a:solidFill>
                  </a:tcPr>
                </a:tc>
                <a:extLst>
                  <a:ext uri="{0D108BD9-81ED-4DB2-BD59-A6C34878D82A}">
                    <a16:rowId xmlns:a16="http://schemas.microsoft.com/office/drawing/2014/main" val="2894453237"/>
                  </a:ext>
                </a:extLst>
              </a:tr>
              <a:tr h="299393">
                <a:tc>
                  <a:txBody>
                    <a:bodyPr/>
                    <a:lstStyle/>
                    <a:p>
                      <a:pPr algn="ctr" fontAlgn="ctr"/>
                      <a:r>
                        <a:rPr lang="en-US" sz="1400" u="none" strike="noStrike">
                          <a:effectLst/>
                        </a:rPr>
                        <a:t>HORIZON BLUE SHIELD OF NEW JERSEY</a:t>
                      </a:r>
                      <a:endParaRPr lang="en-US" sz="1400" b="0" i="0" u="none" strike="noStrike">
                        <a:solidFill>
                          <a:srgbClr val="000000"/>
                        </a:solidFill>
                        <a:effectLst/>
                        <a:latin typeface="Arial" panose="020B0604020202020204" pitchFamily="34" charset="0"/>
                      </a:endParaRPr>
                    </a:p>
                  </a:txBody>
                  <a:tcPr marL="4763" marR="4763" marT="4763" marB="0" anchor="ctr">
                    <a:solidFill>
                      <a:schemeClr val="accent1">
                        <a:lumMod val="20000"/>
                        <a:lumOff val="80000"/>
                      </a:schemeClr>
                    </a:solidFill>
                  </a:tcPr>
                </a:tc>
                <a:tc>
                  <a:txBody>
                    <a:bodyPr/>
                    <a:lstStyle/>
                    <a:p>
                      <a:pPr algn="ctr" fontAlgn="ctr"/>
                      <a:r>
                        <a:rPr lang="en-US" sz="1400" u="none" strike="noStrike">
                          <a:effectLst/>
                        </a:rPr>
                        <a:t>6,583</a:t>
                      </a:r>
                      <a:endParaRPr lang="en-US" sz="1400" b="0" i="0" u="none" strike="noStrike">
                        <a:solidFill>
                          <a:srgbClr val="000000"/>
                        </a:solidFill>
                        <a:effectLst/>
                        <a:latin typeface="Arial" panose="020B0604020202020204" pitchFamily="34" charset="0"/>
                      </a:endParaRPr>
                    </a:p>
                  </a:txBody>
                  <a:tcPr marL="4763" marR="4763" marT="4763" marB="0" anchor="ctr">
                    <a:solidFill>
                      <a:schemeClr val="accent1">
                        <a:lumMod val="20000"/>
                        <a:lumOff val="80000"/>
                      </a:schemeClr>
                    </a:solidFill>
                  </a:tcPr>
                </a:tc>
                <a:tc>
                  <a:txBody>
                    <a:bodyPr/>
                    <a:lstStyle/>
                    <a:p>
                      <a:pPr algn="ctr" fontAlgn="ctr"/>
                      <a:r>
                        <a:rPr lang="en-US" sz="1400" u="none" strike="noStrike">
                          <a:effectLst/>
                        </a:rPr>
                        <a:t>33</a:t>
                      </a:r>
                      <a:endParaRPr lang="en-US" sz="1400" b="0" i="0" u="none" strike="noStrike">
                        <a:solidFill>
                          <a:srgbClr val="000000"/>
                        </a:solidFill>
                        <a:effectLst/>
                        <a:latin typeface="Arial" panose="020B0604020202020204" pitchFamily="34" charset="0"/>
                      </a:endParaRPr>
                    </a:p>
                  </a:txBody>
                  <a:tcPr marL="4763" marR="4763" marT="4763" marB="0" anchor="ctr">
                    <a:solidFill>
                      <a:schemeClr val="accent1">
                        <a:lumMod val="20000"/>
                        <a:lumOff val="80000"/>
                      </a:schemeClr>
                    </a:solidFill>
                  </a:tcPr>
                </a:tc>
                <a:extLst>
                  <a:ext uri="{0D108BD9-81ED-4DB2-BD59-A6C34878D82A}">
                    <a16:rowId xmlns:a16="http://schemas.microsoft.com/office/drawing/2014/main" val="2956926896"/>
                  </a:ext>
                </a:extLst>
              </a:tr>
              <a:tr h="299393">
                <a:tc>
                  <a:txBody>
                    <a:bodyPr/>
                    <a:lstStyle/>
                    <a:p>
                      <a:pPr algn="ctr" fontAlgn="ctr"/>
                      <a:r>
                        <a:rPr lang="en-US" sz="1400" u="none" strike="noStrike">
                          <a:effectLst/>
                        </a:rPr>
                        <a:t>AETNA</a:t>
                      </a:r>
                      <a:endParaRPr lang="en-US" sz="1400" b="0" i="0" u="none" strike="noStrike">
                        <a:solidFill>
                          <a:srgbClr val="000000"/>
                        </a:solidFill>
                        <a:effectLst/>
                        <a:latin typeface="Arial" panose="020B0604020202020204" pitchFamily="34" charset="0"/>
                      </a:endParaRPr>
                    </a:p>
                  </a:txBody>
                  <a:tcPr marL="4763" marR="4763" marT="4763" marB="0" anchor="ctr">
                    <a:solidFill>
                      <a:schemeClr val="accent1">
                        <a:lumMod val="20000"/>
                        <a:lumOff val="80000"/>
                      </a:schemeClr>
                    </a:solidFill>
                  </a:tcPr>
                </a:tc>
                <a:tc>
                  <a:txBody>
                    <a:bodyPr/>
                    <a:lstStyle/>
                    <a:p>
                      <a:pPr algn="ctr" fontAlgn="ctr"/>
                      <a:r>
                        <a:rPr lang="en-US" sz="1400" u="none" strike="noStrike">
                          <a:effectLst/>
                        </a:rPr>
                        <a:t>6,678</a:t>
                      </a:r>
                      <a:endParaRPr lang="en-US" sz="1400" b="0" i="0" u="none" strike="noStrike">
                        <a:solidFill>
                          <a:srgbClr val="000000"/>
                        </a:solidFill>
                        <a:effectLst/>
                        <a:latin typeface="Arial" panose="020B0604020202020204" pitchFamily="34" charset="0"/>
                      </a:endParaRPr>
                    </a:p>
                  </a:txBody>
                  <a:tcPr marL="4763" marR="4763" marT="4763" marB="0" anchor="ctr">
                    <a:solidFill>
                      <a:schemeClr val="accent1">
                        <a:lumMod val="20000"/>
                        <a:lumOff val="80000"/>
                      </a:schemeClr>
                    </a:solidFill>
                  </a:tcPr>
                </a:tc>
                <a:tc>
                  <a:txBody>
                    <a:bodyPr/>
                    <a:lstStyle/>
                    <a:p>
                      <a:pPr algn="ctr" fontAlgn="ctr"/>
                      <a:r>
                        <a:rPr lang="en-US" sz="1400" u="none" strike="noStrike">
                          <a:effectLst/>
                        </a:rPr>
                        <a:t>33</a:t>
                      </a:r>
                      <a:endParaRPr lang="en-US" sz="1400" b="0" i="0" u="none" strike="noStrike">
                        <a:solidFill>
                          <a:srgbClr val="000000"/>
                        </a:solidFill>
                        <a:effectLst/>
                        <a:latin typeface="Arial" panose="020B0604020202020204" pitchFamily="34" charset="0"/>
                      </a:endParaRPr>
                    </a:p>
                  </a:txBody>
                  <a:tcPr marL="4763" marR="4763" marT="4763" marB="0" anchor="ctr">
                    <a:solidFill>
                      <a:schemeClr val="accent1">
                        <a:lumMod val="20000"/>
                        <a:lumOff val="80000"/>
                      </a:schemeClr>
                    </a:solidFill>
                  </a:tcPr>
                </a:tc>
                <a:extLst>
                  <a:ext uri="{0D108BD9-81ED-4DB2-BD59-A6C34878D82A}">
                    <a16:rowId xmlns:a16="http://schemas.microsoft.com/office/drawing/2014/main" val="4003304419"/>
                  </a:ext>
                </a:extLst>
              </a:tr>
              <a:tr h="299393">
                <a:tc>
                  <a:txBody>
                    <a:bodyPr/>
                    <a:lstStyle/>
                    <a:p>
                      <a:pPr algn="ctr" fontAlgn="ctr"/>
                      <a:r>
                        <a:rPr lang="en-US" sz="1400" u="none" strike="noStrike">
                          <a:effectLst/>
                        </a:rPr>
                        <a:t>NEW JERSEY MEDICARE</a:t>
                      </a:r>
                      <a:endParaRPr lang="en-US" sz="1400" b="0" i="0" u="none" strike="noStrike">
                        <a:solidFill>
                          <a:srgbClr val="000000"/>
                        </a:solidFill>
                        <a:effectLst/>
                        <a:latin typeface="Arial" panose="020B0604020202020204" pitchFamily="34" charset="0"/>
                      </a:endParaRPr>
                    </a:p>
                  </a:txBody>
                  <a:tcPr marL="4763" marR="4763" marT="4763" marB="0" anchor="ctr">
                    <a:solidFill>
                      <a:schemeClr val="accent1">
                        <a:lumMod val="20000"/>
                        <a:lumOff val="80000"/>
                      </a:schemeClr>
                    </a:solidFill>
                  </a:tcPr>
                </a:tc>
                <a:tc>
                  <a:txBody>
                    <a:bodyPr/>
                    <a:lstStyle/>
                    <a:p>
                      <a:pPr algn="ctr" fontAlgn="ctr"/>
                      <a:r>
                        <a:rPr lang="en-US" sz="1400" u="none" strike="noStrike">
                          <a:effectLst/>
                        </a:rPr>
                        <a:t>13,127</a:t>
                      </a:r>
                      <a:endParaRPr lang="en-US" sz="1400" b="0" i="0" u="none" strike="noStrike">
                        <a:solidFill>
                          <a:srgbClr val="000000"/>
                        </a:solidFill>
                        <a:effectLst/>
                        <a:latin typeface="Arial" panose="020B0604020202020204" pitchFamily="34" charset="0"/>
                      </a:endParaRPr>
                    </a:p>
                  </a:txBody>
                  <a:tcPr marL="4763" marR="4763" marT="4763" marB="0" anchor="ctr">
                    <a:solidFill>
                      <a:schemeClr val="accent1">
                        <a:lumMod val="20000"/>
                        <a:lumOff val="80000"/>
                      </a:schemeClr>
                    </a:solidFill>
                  </a:tcPr>
                </a:tc>
                <a:tc>
                  <a:txBody>
                    <a:bodyPr/>
                    <a:lstStyle/>
                    <a:p>
                      <a:pPr algn="ctr" fontAlgn="ctr"/>
                      <a:r>
                        <a:rPr lang="en-US" sz="1400" u="none" strike="noStrike" dirty="0">
                          <a:effectLst/>
                        </a:rPr>
                        <a:t>32</a:t>
                      </a:r>
                      <a:endParaRPr lang="en-US" sz="1400" b="0" i="0" u="none" strike="noStrike" dirty="0">
                        <a:solidFill>
                          <a:srgbClr val="000000"/>
                        </a:solidFill>
                        <a:effectLst/>
                        <a:latin typeface="Arial" panose="020B0604020202020204" pitchFamily="34" charset="0"/>
                      </a:endParaRPr>
                    </a:p>
                  </a:txBody>
                  <a:tcPr marL="4763" marR="4763" marT="4763" marB="0" anchor="ctr">
                    <a:solidFill>
                      <a:schemeClr val="accent1">
                        <a:lumMod val="20000"/>
                        <a:lumOff val="80000"/>
                      </a:schemeClr>
                    </a:solidFill>
                  </a:tcPr>
                </a:tc>
                <a:extLst>
                  <a:ext uri="{0D108BD9-81ED-4DB2-BD59-A6C34878D82A}">
                    <a16:rowId xmlns:a16="http://schemas.microsoft.com/office/drawing/2014/main" val="4230929333"/>
                  </a:ext>
                </a:extLst>
              </a:tr>
            </a:tbl>
          </a:graphicData>
        </a:graphic>
      </p:graphicFrame>
    </p:spTree>
    <p:extLst>
      <p:ext uri="{BB962C8B-B14F-4D97-AF65-F5344CB8AC3E}">
        <p14:creationId xmlns:p14="http://schemas.microsoft.com/office/powerpoint/2010/main" val="6388696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Spotlights</a:t>
            </a:r>
          </a:p>
        </p:txBody>
      </p:sp>
      <p:sp>
        <p:nvSpPr>
          <p:cNvPr id="3" name="Slide Number Placeholder 2"/>
          <p:cNvSpPr>
            <a:spLocks noGrp="1"/>
          </p:cNvSpPr>
          <p:nvPr>
            <p:ph type="sldNum" sz="quarter" idx="12"/>
          </p:nvPr>
        </p:nvSpPr>
        <p:spPr/>
        <p:txBody>
          <a:bodyPr/>
          <a:lstStyle/>
          <a:p>
            <a:fld id="{89DBC060-E208-494B-B9E1-A435D7A34E8B}" type="slidenum">
              <a:rPr lang="en-US" smtClean="0"/>
              <a:pPr/>
              <a:t>32</a:t>
            </a:fld>
            <a:endParaRPr lang="en-US"/>
          </a:p>
        </p:txBody>
      </p:sp>
    </p:spTree>
    <p:extLst>
      <p:ext uri="{BB962C8B-B14F-4D97-AF65-F5344CB8AC3E}">
        <p14:creationId xmlns:p14="http://schemas.microsoft.com/office/powerpoint/2010/main" val="91061180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028700" y="1967266"/>
            <a:ext cx="2628900" cy="2547257"/>
          </a:xfrm>
          <a:noFill/>
        </p:spPr>
        <p:txBody>
          <a:bodyPr vert="horz" lIns="91440" tIns="45720" rIns="91440" bIns="45720" rtlCol="0" anchor="ctr">
            <a:normAutofit fontScale="90000"/>
          </a:bodyPr>
          <a:lstStyle/>
          <a:p>
            <a:pPr algn="ctr"/>
            <a:r>
              <a:rPr lang="en-US" sz="3600" kern="1200" dirty="0">
                <a:solidFill>
                  <a:srgbClr val="FFFFFF"/>
                </a:solidFill>
                <a:latin typeface="+mj-lt"/>
                <a:ea typeface="+mj-ea"/>
                <a:cs typeface="+mj-cs"/>
              </a:rPr>
              <a:t>Drugs (oncology) with the highest Denial % in New Jersey. </a:t>
            </a:r>
            <a:r>
              <a:rPr lang="en-US" sz="3600" dirty="0">
                <a:solidFill>
                  <a:srgbClr val="FFFFFF"/>
                </a:solidFill>
              </a:rPr>
              <a:t>Oct ‘24-Feb”25</a:t>
            </a:r>
            <a:endParaRPr lang="en-US" sz="3600" kern="1200" dirty="0">
              <a:solidFill>
                <a:srgbClr val="FFFFFF"/>
              </a:solidFill>
              <a:latin typeface="+mj-lt"/>
              <a:ea typeface="+mj-ea"/>
              <a:cs typeface="+mj-cs"/>
            </a:endParaRPr>
          </a:p>
        </p:txBody>
      </p:sp>
      <p:sp>
        <p:nvSpPr>
          <p:cNvPr id="3" name="Slide Number Placeholder 2"/>
          <p:cNvSpPr>
            <a:spLocks noGrp="1"/>
          </p:cNvSpPr>
          <p:nvPr>
            <p:ph type="sldNum" sz="quarter" idx="12"/>
          </p:nvPr>
        </p:nvSpPr>
        <p:spPr>
          <a:xfrm>
            <a:off x="11034184" y="6356350"/>
            <a:ext cx="514349" cy="365125"/>
          </a:xfrm>
        </p:spPr>
        <p:txBody>
          <a:bodyPr vert="horz" lIns="91440" tIns="45720" rIns="91440" bIns="45720" rtlCol="0">
            <a:normAutofit/>
          </a:bodyPr>
          <a:lstStyle/>
          <a:p>
            <a:pPr>
              <a:spcAft>
                <a:spcPts val="600"/>
              </a:spcAft>
            </a:pPr>
            <a:fld id="{89DBC060-E208-494B-B9E1-A435D7A34E8B}" type="slidenum">
              <a:rPr lang="en-US">
                <a:solidFill>
                  <a:schemeClr val="tx1">
                    <a:alpha val="80000"/>
                  </a:schemeClr>
                </a:solidFill>
              </a:rPr>
              <a:pPr>
                <a:spcAft>
                  <a:spcPts val="600"/>
                </a:spcAft>
              </a:pPr>
              <a:t>33</a:t>
            </a:fld>
            <a:endParaRPr lang="en-US">
              <a:solidFill>
                <a:schemeClr val="tx1">
                  <a:alpha val="80000"/>
                </a:schemeClr>
              </a:solidFill>
            </a:endParaRPr>
          </a:p>
        </p:txBody>
      </p:sp>
      <p:graphicFrame>
        <p:nvGraphicFramePr>
          <p:cNvPr id="6" name="Table 5">
            <a:extLst>
              <a:ext uri="{FF2B5EF4-FFF2-40B4-BE49-F238E27FC236}">
                <a16:creationId xmlns:a16="http://schemas.microsoft.com/office/drawing/2014/main" id="{8238AD0E-DBDC-72E9-AEFA-7179E39E326E}"/>
              </a:ext>
            </a:extLst>
          </p:cNvPr>
          <p:cNvGraphicFramePr>
            <a:graphicFrameLocks noGrp="1"/>
          </p:cNvGraphicFramePr>
          <p:nvPr>
            <p:extLst>
              <p:ext uri="{D42A27DB-BD31-4B8C-83A1-F6EECF244321}">
                <p14:modId xmlns:p14="http://schemas.microsoft.com/office/powerpoint/2010/main" val="3517349624"/>
              </p:ext>
            </p:extLst>
          </p:nvPr>
        </p:nvGraphicFramePr>
        <p:xfrm>
          <a:off x="5118100" y="801112"/>
          <a:ext cx="6226934" cy="5009940"/>
        </p:xfrm>
        <a:graphic>
          <a:graphicData uri="http://schemas.openxmlformats.org/drawingml/2006/table">
            <a:tbl>
              <a:tblPr>
                <a:tableStyleId>{5C22544A-7EE6-4342-B048-85BDC9FD1C3A}</a:tableStyleId>
              </a:tblPr>
              <a:tblGrid>
                <a:gridCol w="4488245">
                  <a:extLst>
                    <a:ext uri="{9D8B030D-6E8A-4147-A177-3AD203B41FA5}">
                      <a16:colId xmlns:a16="http://schemas.microsoft.com/office/drawing/2014/main" val="502510536"/>
                    </a:ext>
                  </a:extLst>
                </a:gridCol>
                <a:gridCol w="1738689">
                  <a:extLst>
                    <a:ext uri="{9D8B030D-6E8A-4147-A177-3AD203B41FA5}">
                      <a16:colId xmlns:a16="http://schemas.microsoft.com/office/drawing/2014/main" val="3703007779"/>
                    </a:ext>
                  </a:extLst>
                </a:gridCol>
              </a:tblGrid>
              <a:tr h="250497">
                <a:tc>
                  <a:txBody>
                    <a:bodyPr/>
                    <a:lstStyle/>
                    <a:p>
                      <a:pPr algn="ctr" fontAlgn="ctr"/>
                      <a:r>
                        <a:rPr lang="en-US" sz="1400" u="none" strike="noStrike">
                          <a:effectLst/>
                        </a:rPr>
                        <a:t>Drug</a:t>
                      </a:r>
                      <a:endParaRPr lang="en-US" sz="1400" b="0" i="0" u="none" strike="noStrike">
                        <a:effectLst/>
                        <a:latin typeface="Calibri" panose="020F0502020204030204" pitchFamily="34" charset="0"/>
                      </a:endParaRPr>
                    </a:p>
                  </a:txBody>
                  <a:tcPr marL="4763" marR="4763" marT="4763" marB="0" anchor="ctr"/>
                </a:tc>
                <a:tc>
                  <a:txBody>
                    <a:bodyPr/>
                    <a:lstStyle/>
                    <a:p>
                      <a:pPr algn="ctr" fontAlgn="ctr"/>
                      <a:r>
                        <a:rPr lang="en-US" sz="1400" u="none" strike="noStrike">
                          <a:effectLst/>
                        </a:rPr>
                        <a:t>Denial %</a:t>
                      </a:r>
                      <a:endParaRPr lang="en-US" sz="1400" b="0" i="0" u="none" strike="noStrike">
                        <a:effectLst/>
                        <a:latin typeface="Calibri" panose="020F0502020204030204" pitchFamily="34" charset="0"/>
                      </a:endParaRPr>
                    </a:p>
                  </a:txBody>
                  <a:tcPr marL="4763" marR="4763" marT="4763" marB="0" anchor="ctr"/>
                </a:tc>
                <a:extLst>
                  <a:ext uri="{0D108BD9-81ED-4DB2-BD59-A6C34878D82A}">
                    <a16:rowId xmlns:a16="http://schemas.microsoft.com/office/drawing/2014/main" val="3723829395"/>
                  </a:ext>
                </a:extLst>
              </a:tr>
              <a:tr h="250497">
                <a:tc>
                  <a:txBody>
                    <a:bodyPr/>
                    <a:lstStyle/>
                    <a:p>
                      <a:pPr algn="ctr" fontAlgn="ctr"/>
                      <a:r>
                        <a:rPr lang="en-US" sz="1400" u="none" strike="noStrike">
                          <a:effectLst/>
                        </a:rPr>
                        <a:t>Onpro</a:t>
                      </a:r>
                      <a:endParaRPr lang="en-US" sz="1400" b="0" i="0" u="none" strike="noStrike">
                        <a:solidFill>
                          <a:srgbClr val="000000"/>
                        </a:solidFill>
                        <a:effectLst/>
                        <a:latin typeface="Arial" panose="020B0604020202020204" pitchFamily="34" charset="0"/>
                      </a:endParaRPr>
                    </a:p>
                  </a:txBody>
                  <a:tcPr marL="4763" marR="4763" marT="4763" marB="0" anchor="ctr"/>
                </a:tc>
                <a:tc>
                  <a:txBody>
                    <a:bodyPr/>
                    <a:lstStyle/>
                    <a:p>
                      <a:pPr algn="ctr" fontAlgn="ctr"/>
                      <a:r>
                        <a:rPr lang="en-US" sz="1400" u="none" strike="noStrike">
                          <a:effectLst/>
                        </a:rPr>
                        <a:t>78.82%</a:t>
                      </a:r>
                      <a:endParaRPr lang="en-US" sz="1400" b="0" i="0" u="none" strike="noStrike">
                        <a:solidFill>
                          <a:srgbClr val="000000"/>
                        </a:solidFill>
                        <a:effectLst/>
                        <a:latin typeface="Arial" panose="020B0604020202020204" pitchFamily="34" charset="0"/>
                      </a:endParaRPr>
                    </a:p>
                  </a:txBody>
                  <a:tcPr marL="4763" marR="4763" marT="4763" marB="0" anchor="ctr"/>
                </a:tc>
                <a:extLst>
                  <a:ext uri="{0D108BD9-81ED-4DB2-BD59-A6C34878D82A}">
                    <a16:rowId xmlns:a16="http://schemas.microsoft.com/office/drawing/2014/main" val="1806277187"/>
                  </a:ext>
                </a:extLst>
              </a:tr>
              <a:tr h="250497">
                <a:tc>
                  <a:txBody>
                    <a:bodyPr/>
                    <a:lstStyle/>
                    <a:p>
                      <a:pPr algn="ctr" fontAlgn="ctr"/>
                      <a:r>
                        <a:rPr lang="en-US" sz="1400" u="none" strike="noStrike">
                          <a:effectLst/>
                        </a:rPr>
                        <a:t>Herzuma</a:t>
                      </a:r>
                      <a:endParaRPr lang="en-US" sz="1400" b="0" i="0" u="none" strike="noStrike">
                        <a:solidFill>
                          <a:srgbClr val="000000"/>
                        </a:solidFill>
                        <a:effectLst/>
                        <a:latin typeface="Arial" panose="020B0604020202020204" pitchFamily="34" charset="0"/>
                      </a:endParaRPr>
                    </a:p>
                  </a:txBody>
                  <a:tcPr marL="4763" marR="4763" marT="4763" marB="0" anchor="ctr"/>
                </a:tc>
                <a:tc>
                  <a:txBody>
                    <a:bodyPr/>
                    <a:lstStyle/>
                    <a:p>
                      <a:pPr algn="ctr" fontAlgn="ctr"/>
                      <a:r>
                        <a:rPr lang="en-US" sz="1400" u="none" strike="noStrike">
                          <a:effectLst/>
                        </a:rPr>
                        <a:t>66.67%</a:t>
                      </a:r>
                      <a:endParaRPr lang="en-US" sz="1400" b="0" i="0" u="none" strike="noStrike">
                        <a:solidFill>
                          <a:srgbClr val="000000"/>
                        </a:solidFill>
                        <a:effectLst/>
                        <a:latin typeface="Arial" panose="020B0604020202020204" pitchFamily="34" charset="0"/>
                      </a:endParaRPr>
                    </a:p>
                  </a:txBody>
                  <a:tcPr marL="4763" marR="4763" marT="4763" marB="0" anchor="ctr"/>
                </a:tc>
                <a:extLst>
                  <a:ext uri="{0D108BD9-81ED-4DB2-BD59-A6C34878D82A}">
                    <a16:rowId xmlns:a16="http://schemas.microsoft.com/office/drawing/2014/main" val="4024241239"/>
                  </a:ext>
                </a:extLst>
              </a:tr>
              <a:tr h="250497">
                <a:tc>
                  <a:txBody>
                    <a:bodyPr/>
                    <a:lstStyle/>
                    <a:p>
                      <a:pPr algn="ctr" fontAlgn="ctr"/>
                      <a:r>
                        <a:rPr lang="en-US" sz="1400" u="none" strike="noStrike">
                          <a:effectLst/>
                        </a:rPr>
                        <a:t>Imjudo</a:t>
                      </a:r>
                      <a:endParaRPr lang="en-US" sz="1400" b="0" i="0" u="none" strike="noStrike">
                        <a:solidFill>
                          <a:srgbClr val="000000"/>
                        </a:solidFill>
                        <a:effectLst/>
                        <a:latin typeface="Arial" panose="020B0604020202020204" pitchFamily="34" charset="0"/>
                      </a:endParaRPr>
                    </a:p>
                  </a:txBody>
                  <a:tcPr marL="4763" marR="4763" marT="4763" marB="0" anchor="ctr"/>
                </a:tc>
                <a:tc>
                  <a:txBody>
                    <a:bodyPr/>
                    <a:lstStyle/>
                    <a:p>
                      <a:pPr algn="ctr" fontAlgn="ctr"/>
                      <a:r>
                        <a:rPr lang="en-US" sz="1400" u="none" strike="noStrike">
                          <a:effectLst/>
                        </a:rPr>
                        <a:t>46.67%</a:t>
                      </a:r>
                      <a:endParaRPr lang="en-US" sz="1400" b="0" i="0" u="none" strike="noStrike">
                        <a:solidFill>
                          <a:srgbClr val="000000"/>
                        </a:solidFill>
                        <a:effectLst/>
                        <a:latin typeface="Arial" panose="020B0604020202020204" pitchFamily="34" charset="0"/>
                      </a:endParaRPr>
                    </a:p>
                  </a:txBody>
                  <a:tcPr marL="4763" marR="4763" marT="4763" marB="0" anchor="ctr"/>
                </a:tc>
                <a:extLst>
                  <a:ext uri="{0D108BD9-81ED-4DB2-BD59-A6C34878D82A}">
                    <a16:rowId xmlns:a16="http://schemas.microsoft.com/office/drawing/2014/main" val="2684958800"/>
                  </a:ext>
                </a:extLst>
              </a:tr>
              <a:tr h="250497">
                <a:tc>
                  <a:txBody>
                    <a:bodyPr/>
                    <a:lstStyle/>
                    <a:p>
                      <a:pPr algn="ctr" fontAlgn="ctr"/>
                      <a:r>
                        <a:rPr lang="en-US" sz="1400" u="none" strike="noStrike">
                          <a:effectLst/>
                        </a:rPr>
                        <a:t>Adakveo</a:t>
                      </a:r>
                      <a:endParaRPr lang="en-US" sz="1400" b="0" i="0" u="none" strike="noStrike">
                        <a:solidFill>
                          <a:srgbClr val="000000"/>
                        </a:solidFill>
                        <a:effectLst/>
                        <a:latin typeface="Arial" panose="020B0604020202020204" pitchFamily="34" charset="0"/>
                      </a:endParaRPr>
                    </a:p>
                  </a:txBody>
                  <a:tcPr marL="4763" marR="4763" marT="4763" marB="0" anchor="ctr"/>
                </a:tc>
                <a:tc>
                  <a:txBody>
                    <a:bodyPr/>
                    <a:lstStyle/>
                    <a:p>
                      <a:pPr algn="ctr" fontAlgn="ctr"/>
                      <a:r>
                        <a:rPr lang="en-US" sz="1400" u="none" strike="noStrike">
                          <a:effectLst/>
                        </a:rPr>
                        <a:t>42.76%</a:t>
                      </a:r>
                      <a:endParaRPr lang="en-US" sz="1400" b="0" i="0" u="none" strike="noStrike">
                        <a:solidFill>
                          <a:srgbClr val="000000"/>
                        </a:solidFill>
                        <a:effectLst/>
                        <a:latin typeface="Arial" panose="020B0604020202020204" pitchFamily="34" charset="0"/>
                      </a:endParaRPr>
                    </a:p>
                  </a:txBody>
                  <a:tcPr marL="4763" marR="4763" marT="4763" marB="0" anchor="ctr"/>
                </a:tc>
                <a:extLst>
                  <a:ext uri="{0D108BD9-81ED-4DB2-BD59-A6C34878D82A}">
                    <a16:rowId xmlns:a16="http://schemas.microsoft.com/office/drawing/2014/main" val="3224040569"/>
                  </a:ext>
                </a:extLst>
              </a:tr>
              <a:tr h="250497">
                <a:tc>
                  <a:txBody>
                    <a:bodyPr/>
                    <a:lstStyle/>
                    <a:p>
                      <a:pPr algn="ctr" fontAlgn="ctr"/>
                      <a:r>
                        <a:rPr lang="en-US" sz="1400" u="none" strike="noStrike">
                          <a:effectLst/>
                        </a:rPr>
                        <a:t>Darzalex</a:t>
                      </a:r>
                      <a:endParaRPr lang="en-US" sz="1400" b="0" i="0" u="none" strike="noStrike">
                        <a:solidFill>
                          <a:srgbClr val="000000"/>
                        </a:solidFill>
                        <a:effectLst/>
                        <a:latin typeface="Arial" panose="020B0604020202020204" pitchFamily="34" charset="0"/>
                      </a:endParaRPr>
                    </a:p>
                  </a:txBody>
                  <a:tcPr marL="4763" marR="4763" marT="4763" marB="0" anchor="ctr"/>
                </a:tc>
                <a:tc>
                  <a:txBody>
                    <a:bodyPr/>
                    <a:lstStyle/>
                    <a:p>
                      <a:pPr algn="ctr" fontAlgn="ctr"/>
                      <a:r>
                        <a:rPr lang="en-US" sz="1400" u="none" strike="noStrike">
                          <a:effectLst/>
                        </a:rPr>
                        <a:t>42.33%</a:t>
                      </a:r>
                      <a:endParaRPr lang="en-US" sz="1400" b="0" i="0" u="none" strike="noStrike">
                        <a:solidFill>
                          <a:srgbClr val="000000"/>
                        </a:solidFill>
                        <a:effectLst/>
                        <a:latin typeface="Arial" panose="020B0604020202020204" pitchFamily="34" charset="0"/>
                      </a:endParaRPr>
                    </a:p>
                  </a:txBody>
                  <a:tcPr marL="4763" marR="4763" marT="4763" marB="0" anchor="ctr"/>
                </a:tc>
                <a:extLst>
                  <a:ext uri="{0D108BD9-81ED-4DB2-BD59-A6C34878D82A}">
                    <a16:rowId xmlns:a16="http://schemas.microsoft.com/office/drawing/2014/main" val="739355576"/>
                  </a:ext>
                </a:extLst>
              </a:tr>
              <a:tr h="250497">
                <a:tc>
                  <a:txBody>
                    <a:bodyPr/>
                    <a:lstStyle/>
                    <a:p>
                      <a:pPr algn="ctr" fontAlgn="ctr"/>
                      <a:r>
                        <a:rPr lang="en-US" sz="1400" u="none" strike="noStrike">
                          <a:effectLst/>
                        </a:rPr>
                        <a:t>Treanda</a:t>
                      </a:r>
                      <a:endParaRPr lang="en-US" sz="1400" b="0" i="0" u="none" strike="noStrike">
                        <a:solidFill>
                          <a:srgbClr val="000000"/>
                        </a:solidFill>
                        <a:effectLst/>
                        <a:latin typeface="Arial" panose="020B0604020202020204" pitchFamily="34" charset="0"/>
                      </a:endParaRPr>
                    </a:p>
                  </a:txBody>
                  <a:tcPr marL="4763" marR="4763" marT="4763" marB="0" anchor="ctr"/>
                </a:tc>
                <a:tc>
                  <a:txBody>
                    <a:bodyPr/>
                    <a:lstStyle/>
                    <a:p>
                      <a:pPr algn="ctr" fontAlgn="ctr"/>
                      <a:r>
                        <a:rPr lang="en-US" sz="1400" u="none" strike="noStrike">
                          <a:effectLst/>
                        </a:rPr>
                        <a:t>37.50%</a:t>
                      </a:r>
                      <a:endParaRPr lang="en-US" sz="1400" b="0" i="0" u="none" strike="noStrike">
                        <a:solidFill>
                          <a:srgbClr val="000000"/>
                        </a:solidFill>
                        <a:effectLst/>
                        <a:latin typeface="Arial" panose="020B0604020202020204" pitchFamily="34" charset="0"/>
                      </a:endParaRPr>
                    </a:p>
                  </a:txBody>
                  <a:tcPr marL="4763" marR="4763" marT="4763" marB="0" anchor="ctr"/>
                </a:tc>
                <a:extLst>
                  <a:ext uri="{0D108BD9-81ED-4DB2-BD59-A6C34878D82A}">
                    <a16:rowId xmlns:a16="http://schemas.microsoft.com/office/drawing/2014/main" val="2801180512"/>
                  </a:ext>
                </a:extLst>
              </a:tr>
              <a:tr h="250497">
                <a:tc>
                  <a:txBody>
                    <a:bodyPr/>
                    <a:lstStyle/>
                    <a:p>
                      <a:pPr algn="ctr" fontAlgn="ctr"/>
                      <a:r>
                        <a:rPr lang="en-US" sz="1400" u="none" strike="noStrike">
                          <a:effectLst/>
                        </a:rPr>
                        <a:t>Velcade</a:t>
                      </a:r>
                      <a:endParaRPr lang="en-US" sz="1400" b="0" i="0" u="none" strike="noStrike">
                        <a:solidFill>
                          <a:srgbClr val="000000"/>
                        </a:solidFill>
                        <a:effectLst/>
                        <a:latin typeface="Arial" panose="020B0604020202020204" pitchFamily="34" charset="0"/>
                      </a:endParaRPr>
                    </a:p>
                  </a:txBody>
                  <a:tcPr marL="4763" marR="4763" marT="4763" marB="0" anchor="ctr"/>
                </a:tc>
                <a:tc>
                  <a:txBody>
                    <a:bodyPr/>
                    <a:lstStyle/>
                    <a:p>
                      <a:pPr algn="ctr" fontAlgn="ctr"/>
                      <a:r>
                        <a:rPr lang="en-US" sz="1400" u="none" strike="noStrike">
                          <a:effectLst/>
                        </a:rPr>
                        <a:t>37.22%</a:t>
                      </a:r>
                      <a:endParaRPr lang="en-US" sz="1400" b="0" i="0" u="none" strike="noStrike">
                        <a:solidFill>
                          <a:srgbClr val="000000"/>
                        </a:solidFill>
                        <a:effectLst/>
                        <a:latin typeface="Arial" panose="020B0604020202020204" pitchFamily="34" charset="0"/>
                      </a:endParaRPr>
                    </a:p>
                  </a:txBody>
                  <a:tcPr marL="4763" marR="4763" marT="4763" marB="0" anchor="ctr"/>
                </a:tc>
                <a:extLst>
                  <a:ext uri="{0D108BD9-81ED-4DB2-BD59-A6C34878D82A}">
                    <a16:rowId xmlns:a16="http://schemas.microsoft.com/office/drawing/2014/main" val="569716006"/>
                  </a:ext>
                </a:extLst>
              </a:tr>
              <a:tr h="250497">
                <a:tc>
                  <a:txBody>
                    <a:bodyPr/>
                    <a:lstStyle/>
                    <a:p>
                      <a:pPr algn="ctr" fontAlgn="ctr"/>
                      <a:r>
                        <a:rPr lang="en-US" sz="1400" u="none" strike="noStrike">
                          <a:effectLst/>
                        </a:rPr>
                        <a:t>Methotrexate</a:t>
                      </a:r>
                      <a:endParaRPr lang="en-US" sz="1400" b="0" i="0" u="none" strike="noStrike">
                        <a:solidFill>
                          <a:srgbClr val="000000"/>
                        </a:solidFill>
                        <a:effectLst/>
                        <a:latin typeface="Arial" panose="020B0604020202020204" pitchFamily="34" charset="0"/>
                      </a:endParaRPr>
                    </a:p>
                  </a:txBody>
                  <a:tcPr marL="4763" marR="4763" marT="4763" marB="0" anchor="ctr"/>
                </a:tc>
                <a:tc>
                  <a:txBody>
                    <a:bodyPr/>
                    <a:lstStyle/>
                    <a:p>
                      <a:pPr algn="ctr" fontAlgn="ctr"/>
                      <a:r>
                        <a:rPr lang="en-US" sz="1400" u="none" strike="noStrike">
                          <a:effectLst/>
                        </a:rPr>
                        <a:t>36.21%</a:t>
                      </a:r>
                      <a:endParaRPr lang="en-US" sz="1400" b="0" i="0" u="none" strike="noStrike">
                        <a:solidFill>
                          <a:srgbClr val="000000"/>
                        </a:solidFill>
                        <a:effectLst/>
                        <a:latin typeface="Arial" panose="020B0604020202020204" pitchFamily="34" charset="0"/>
                      </a:endParaRPr>
                    </a:p>
                  </a:txBody>
                  <a:tcPr marL="4763" marR="4763" marT="4763" marB="0" anchor="ctr"/>
                </a:tc>
                <a:extLst>
                  <a:ext uri="{0D108BD9-81ED-4DB2-BD59-A6C34878D82A}">
                    <a16:rowId xmlns:a16="http://schemas.microsoft.com/office/drawing/2014/main" val="2055891233"/>
                  </a:ext>
                </a:extLst>
              </a:tr>
              <a:tr h="250497">
                <a:tc>
                  <a:txBody>
                    <a:bodyPr/>
                    <a:lstStyle/>
                    <a:p>
                      <a:pPr algn="ctr" fontAlgn="ctr"/>
                      <a:r>
                        <a:rPr lang="en-US" sz="1400" u="none" strike="noStrike">
                          <a:effectLst/>
                        </a:rPr>
                        <a:t>Rytelo</a:t>
                      </a:r>
                      <a:endParaRPr lang="en-US" sz="1400" b="0" i="0" u="none" strike="noStrike">
                        <a:solidFill>
                          <a:srgbClr val="000000"/>
                        </a:solidFill>
                        <a:effectLst/>
                        <a:latin typeface="Arial" panose="020B0604020202020204" pitchFamily="34" charset="0"/>
                      </a:endParaRPr>
                    </a:p>
                  </a:txBody>
                  <a:tcPr marL="4763" marR="4763" marT="4763" marB="0" anchor="ctr"/>
                </a:tc>
                <a:tc>
                  <a:txBody>
                    <a:bodyPr/>
                    <a:lstStyle/>
                    <a:p>
                      <a:pPr algn="ctr" fontAlgn="ctr"/>
                      <a:r>
                        <a:rPr lang="en-US" sz="1400" u="none" strike="noStrike">
                          <a:effectLst/>
                        </a:rPr>
                        <a:t>33.33%</a:t>
                      </a:r>
                      <a:endParaRPr lang="en-US" sz="1400" b="0" i="0" u="none" strike="noStrike">
                        <a:solidFill>
                          <a:srgbClr val="000000"/>
                        </a:solidFill>
                        <a:effectLst/>
                        <a:latin typeface="Arial" panose="020B0604020202020204" pitchFamily="34" charset="0"/>
                      </a:endParaRPr>
                    </a:p>
                  </a:txBody>
                  <a:tcPr marL="4763" marR="4763" marT="4763" marB="0" anchor="ctr"/>
                </a:tc>
                <a:extLst>
                  <a:ext uri="{0D108BD9-81ED-4DB2-BD59-A6C34878D82A}">
                    <a16:rowId xmlns:a16="http://schemas.microsoft.com/office/drawing/2014/main" val="1777583431"/>
                  </a:ext>
                </a:extLst>
              </a:tr>
              <a:tr h="250497">
                <a:tc>
                  <a:txBody>
                    <a:bodyPr/>
                    <a:lstStyle/>
                    <a:p>
                      <a:pPr algn="ctr" fontAlgn="ctr"/>
                      <a:r>
                        <a:rPr lang="en-US" sz="1400" u="none" strike="noStrike">
                          <a:effectLst/>
                        </a:rPr>
                        <a:t>Yondelis</a:t>
                      </a:r>
                      <a:endParaRPr lang="en-US" sz="1400" b="0" i="0" u="none" strike="noStrike">
                        <a:solidFill>
                          <a:srgbClr val="000000"/>
                        </a:solidFill>
                        <a:effectLst/>
                        <a:latin typeface="Arial" panose="020B0604020202020204" pitchFamily="34" charset="0"/>
                      </a:endParaRPr>
                    </a:p>
                  </a:txBody>
                  <a:tcPr marL="4763" marR="4763" marT="4763" marB="0" anchor="ctr"/>
                </a:tc>
                <a:tc>
                  <a:txBody>
                    <a:bodyPr/>
                    <a:lstStyle/>
                    <a:p>
                      <a:pPr algn="ctr" fontAlgn="ctr"/>
                      <a:r>
                        <a:rPr lang="en-US" sz="1400" u="none" strike="noStrike">
                          <a:effectLst/>
                        </a:rPr>
                        <a:t>33.33%</a:t>
                      </a:r>
                      <a:endParaRPr lang="en-US" sz="1400" b="0" i="0" u="none" strike="noStrike">
                        <a:solidFill>
                          <a:srgbClr val="000000"/>
                        </a:solidFill>
                        <a:effectLst/>
                        <a:latin typeface="Arial" panose="020B0604020202020204" pitchFamily="34" charset="0"/>
                      </a:endParaRPr>
                    </a:p>
                  </a:txBody>
                  <a:tcPr marL="4763" marR="4763" marT="4763" marB="0" anchor="ctr"/>
                </a:tc>
                <a:extLst>
                  <a:ext uri="{0D108BD9-81ED-4DB2-BD59-A6C34878D82A}">
                    <a16:rowId xmlns:a16="http://schemas.microsoft.com/office/drawing/2014/main" val="840824780"/>
                  </a:ext>
                </a:extLst>
              </a:tr>
              <a:tr h="250497">
                <a:tc>
                  <a:txBody>
                    <a:bodyPr/>
                    <a:lstStyle/>
                    <a:p>
                      <a:pPr algn="ctr" fontAlgn="ctr"/>
                      <a:r>
                        <a:rPr lang="en-US" sz="1400" u="none" strike="noStrike">
                          <a:effectLst/>
                        </a:rPr>
                        <a:t>Trazimera</a:t>
                      </a:r>
                      <a:endParaRPr lang="en-US" sz="1400" b="0" i="0" u="none" strike="noStrike">
                        <a:solidFill>
                          <a:srgbClr val="000000"/>
                        </a:solidFill>
                        <a:effectLst/>
                        <a:latin typeface="Arial" panose="020B0604020202020204" pitchFamily="34" charset="0"/>
                      </a:endParaRPr>
                    </a:p>
                  </a:txBody>
                  <a:tcPr marL="4763" marR="4763" marT="4763" marB="0" anchor="ctr"/>
                </a:tc>
                <a:tc>
                  <a:txBody>
                    <a:bodyPr/>
                    <a:lstStyle/>
                    <a:p>
                      <a:pPr algn="ctr" fontAlgn="ctr"/>
                      <a:r>
                        <a:rPr lang="en-US" sz="1400" u="none" strike="noStrike">
                          <a:effectLst/>
                        </a:rPr>
                        <a:t>32.81%</a:t>
                      </a:r>
                      <a:endParaRPr lang="en-US" sz="1400" b="0" i="0" u="none" strike="noStrike">
                        <a:solidFill>
                          <a:srgbClr val="000000"/>
                        </a:solidFill>
                        <a:effectLst/>
                        <a:latin typeface="Arial" panose="020B0604020202020204" pitchFamily="34" charset="0"/>
                      </a:endParaRPr>
                    </a:p>
                  </a:txBody>
                  <a:tcPr marL="4763" marR="4763" marT="4763" marB="0" anchor="ctr"/>
                </a:tc>
                <a:extLst>
                  <a:ext uri="{0D108BD9-81ED-4DB2-BD59-A6C34878D82A}">
                    <a16:rowId xmlns:a16="http://schemas.microsoft.com/office/drawing/2014/main" val="73080457"/>
                  </a:ext>
                </a:extLst>
              </a:tr>
              <a:tr h="250497">
                <a:tc>
                  <a:txBody>
                    <a:bodyPr/>
                    <a:lstStyle/>
                    <a:p>
                      <a:pPr algn="ctr" fontAlgn="ctr"/>
                      <a:r>
                        <a:rPr lang="en-US" sz="1400" u="none" strike="noStrike">
                          <a:effectLst/>
                        </a:rPr>
                        <a:t>Kanjinti</a:t>
                      </a:r>
                      <a:endParaRPr lang="en-US" sz="1400" b="0" i="0" u="none" strike="noStrike">
                        <a:solidFill>
                          <a:srgbClr val="000000"/>
                        </a:solidFill>
                        <a:effectLst/>
                        <a:latin typeface="Arial" panose="020B0604020202020204" pitchFamily="34" charset="0"/>
                      </a:endParaRPr>
                    </a:p>
                  </a:txBody>
                  <a:tcPr marL="4763" marR="4763" marT="4763" marB="0" anchor="ctr"/>
                </a:tc>
                <a:tc>
                  <a:txBody>
                    <a:bodyPr/>
                    <a:lstStyle/>
                    <a:p>
                      <a:pPr algn="ctr" fontAlgn="ctr"/>
                      <a:r>
                        <a:rPr lang="en-US" sz="1400" u="none" strike="noStrike">
                          <a:effectLst/>
                        </a:rPr>
                        <a:t>30.91%</a:t>
                      </a:r>
                      <a:endParaRPr lang="en-US" sz="1400" b="0" i="0" u="none" strike="noStrike">
                        <a:solidFill>
                          <a:srgbClr val="000000"/>
                        </a:solidFill>
                        <a:effectLst/>
                        <a:latin typeface="Arial" panose="020B0604020202020204" pitchFamily="34" charset="0"/>
                      </a:endParaRPr>
                    </a:p>
                  </a:txBody>
                  <a:tcPr marL="4763" marR="4763" marT="4763" marB="0" anchor="ctr"/>
                </a:tc>
                <a:extLst>
                  <a:ext uri="{0D108BD9-81ED-4DB2-BD59-A6C34878D82A}">
                    <a16:rowId xmlns:a16="http://schemas.microsoft.com/office/drawing/2014/main" val="3968094401"/>
                  </a:ext>
                </a:extLst>
              </a:tr>
              <a:tr h="250497">
                <a:tc>
                  <a:txBody>
                    <a:bodyPr/>
                    <a:lstStyle/>
                    <a:p>
                      <a:pPr algn="ctr" fontAlgn="ctr"/>
                      <a:r>
                        <a:rPr lang="en-US" sz="1400" u="none" strike="noStrike">
                          <a:effectLst/>
                        </a:rPr>
                        <a:t>Zarxio</a:t>
                      </a:r>
                      <a:endParaRPr lang="en-US" sz="1400" b="0" i="0" u="none" strike="noStrike">
                        <a:solidFill>
                          <a:srgbClr val="000000"/>
                        </a:solidFill>
                        <a:effectLst/>
                        <a:latin typeface="Arial" panose="020B0604020202020204" pitchFamily="34" charset="0"/>
                      </a:endParaRPr>
                    </a:p>
                  </a:txBody>
                  <a:tcPr marL="4763" marR="4763" marT="4763" marB="0" anchor="ctr"/>
                </a:tc>
                <a:tc>
                  <a:txBody>
                    <a:bodyPr/>
                    <a:lstStyle/>
                    <a:p>
                      <a:pPr algn="ctr" fontAlgn="ctr"/>
                      <a:r>
                        <a:rPr lang="en-US" sz="1400" u="none" strike="noStrike">
                          <a:effectLst/>
                        </a:rPr>
                        <a:t>29.22%</a:t>
                      </a:r>
                      <a:endParaRPr lang="en-US" sz="1400" b="0" i="0" u="none" strike="noStrike">
                        <a:solidFill>
                          <a:srgbClr val="000000"/>
                        </a:solidFill>
                        <a:effectLst/>
                        <a:latin typeface="Arial" panose="020B0604020202020204" pitchFamily="34" charset="0"/>
                      </a:endParaRPr>
                    </a:p>
                  </a:txBody>
                  <a:tcPr marL="4763" marR="4763" marT="4763" marB="0" anchor="ctr"/>
                </a:tc>
                <a:extLst>
                  <a:ext uri="{0D108BD9-81ED-4DB2-BD59-A6C34878D82A}">
                    <a16:rowId xmlns:a16="http://schemas.microsoft.com/office/drawing/2014/main" val="866394038"/>
                  </a:ext>
                </a:extLst>
              </a:tr>
              <a:tr h="250497">
                <a:tc>
                  <a:txBody>
                    <a:bodyPr/>
                    <a:lstStyle/>
                    <a:p>
                      <a:pPr algn="ctr" fontAlgn="ctr"/>
                      <a:r>
                        <a:rPr lang="en-US" sz="1400" u="none" strike="noStrike">
                          <a:effectLst/>
                        </a:rPr>
                        <a:t>Zirabev</a:t>
                      </a:r>
                      <a:endParaRPr lang="en-US" sz="1400" b="0" i="0" u="none" strike="noStrike">
                        <a:solidFill>
                          <a:srgbClr val="000000"/>
                        </a:solidFill>
                        <a:effectLst/>
                        <a:latin typeface="Arial" panose="020B0604020202020204" pitchFamily="34" charset="0"/>
                      </a:endParaRPr>
                    </a:p>
                  </a:txBody>
                  <a:tcPr marL="4763" marR="4763" marT="4763" marB="0" anchor="ctr"/>
                </a:tc>
                <a:tc>
                  <a:txBody>
                    <a:bodyPr/>
                    <a:lstStyle/>
                    <a:p>
                      <a:pPr algn="ctr" fontAlgn="ctr"/>
                      <a:r>
                        <a:rPr lang="en-US" sz="1400" u="none" strike="noStrike">
                          <a:effectLst/>
                        </a:rPr>
                        <a:t>28.91%</a:t>
                      </a:r>
                      <a:endParaRPr lang="en-US" sz="1400" b="0" i="0" u="none" strike="noStrike">
                        <a:solidFill>
                          <a:srgbClr val="000000"/>
                        </a:solidFill>
                        <a:effectLst/>
                        <a:latin typeface="Arial" panose="020B0604020202020204" pitchFamily="34" charset="0"/>
                      </a:endParaRPr>
                    </a:p>
                  </a:txBody>
                  <a:tcPr marL="4763" marR="4763" marT="4763" marB="0" anchor="ctr"/>
                </a:tc>
                <a:extLst>
                  <a:ext uri="{0D108BD9-81ED-4DB2-BD59-A6C34878D82A}">
                    <a16:rowId xmlns:a16="http://schemas.microsoft.com/office/drawing/2014/main" val="2252588623"/>
                  </a:ext>
                </a:extLst>
              </a:tr>
              <a:tr h="250497">
                <a:tc>
                  <a:txBody>
                    <a:bodyPr/>
                    <a:lstStyle/>
                    <a:p>
                      <a:pPr algn="ctr" fontAlgn="ctr"/>
                      <a:r>
                        <a:rPr lang="en-US" sz="1400" u="none" strike="noStrike">
                          <a:effectLst/>
                        </a:rPr>
                        <a:t>Polivy</a:t>
                      </a:r>
                      <a:endParaRPr lang="en-US" sz="1400" b="0" i="0" u="none" strike="noStrike">
                        <a:solidFill>
                          <a:srgbClr val="000000"/>
                        </a:solidFill>
                        <a:effectLst/>
                        <a:latin typeface="Arial" panose="020B0604020202020204" pitchFamily="34" charset="0"/>
                      </a:endParaRPr>
                    </a:p>
                  </a:txBody>
                  <a:tcPr marL="4763" marR="4763" marT="4763" marB="0" anchor="ctr"/>
                </a:tc>
                <a:tc>
                  <a:txBody>
                    <a:bodyPr/>
                    <a:lstStyle/>
                    <a:p>
                      <a:pPr algn="ctr" fontAlgn="ctr"/>
                      <a:r>
                        <a:rPr lang="en-US" sz="1400" u="none" strike="noStrike">
                          <a:effectLst/>
                        </a:rPr>
                        <a:t>28.69%</a:t>
                      </a:r>
                      <a:endParaRPr lang="en-US" sz="1400" b="0" i="0" u="none" strike="noStrike">
                        <a:solidFill>
                          <a:srgbClr val="000000"/>
                        </a:solidFill>
                        <a:effectLst/>
                        <a:latin typeface="Arial" panose="020B0604020202020204" pitchFamily="34" charset="0"/>
                      </a:endParaRPr>
                    </a:p>
                  </a:txBody>
                  <a:tcPr marL="4763" marR="4763" marT="4763" marB="0" anchor="ctr"/>
                </a:tc>
                <a:extLst>
                  <a:ext uri="{0D108BD9-81ED-4DB2-BD59-A6C34878D82A}">
                    <a16:rowId xmlns:a16="http://schemas.microsoft.com/office/drawing/2014/main" val="4149923014"/>
                  </a:ext>
                </a:extLst>
              </a:tr>
              <a:tr h="250497">
                <a:tc>
                  <a:txBody>
                    <a:bodyPr/>
                    <a:lstStyle/>
                    <a:p>
                      <a:pPr algn="ctr" fontAlgn="ctr"/>
                      <a:r>
                        <a:rPr lang="en-US" sz="1400" u="none" strike="noStrike">
                          <a:effectLst/>
                        </a:rPr>
                        <a:t>Octreotide</a:t>
                      </a:r>
                      <a:endParaRPr lang="en-US" sz="1400" b="0" i="0" u="none" strike="noStrike">
                        <a:solidFill>
                          <a:srgbClr val="000000"/>
                        </a:solidFill>
                        <a:effectLst/>
                        <a:latin typeface="Arial" panose="020B0604020202020204" pitchFamily="34" charset="0"/>
                      </a:endParaRPr>
                    </a:p>
                  </a:txBody>
                  <a:tcPr marL="4763" marR="4763" marT="4763" marB="0" anchor="ctr"/>
                </a:tc>
                <a:tc>
                  <a:txBody>
                    <a:bodyPr/>
                    <a:lstStyle/>
                    <a:p>
                      <a:pPr algn="ctr" fontAlgn="ctr"/>
                      <a:r>
                        <a:rPr lang="en-US" sz="1400" u="none" strike="noStrike">
                          <a:effectLst/>
                        </a:rPr>
                        <a:t>26.32%</a:t>
                      </a:r>
                      <a:endParaRPr lang="en-US" sz="1400" b="0" i="0" u="none" strike="noStrike">
                        <a:solidFill>
                          <a:srgbClr val="000000"/>
                        </a:solidFill>
                        <a:effectLst/>
                        <a:latin typeface="Arial" panose="020B0604020202020204" pitchFamily="34" charset="0"/>
                      </a:endParaRPr>
                    </a:p>
                  </a:txBody>
                  <a:tcPr marL="4763" marR="4763" marT="4763" marB="0" anchor="ctr"/>
                </a:tc>
                <a:extLst>
                  <a:ext uri="{0D108BD9-81ED-4DB2-BD59-A6C34878D82A}">
                    <a16:rowId xmlns:a16="http://schemas.microsoft.com/office/drawing/2014/main" val="1429812526"/>
                  </a:ext>
                </a:extLst>
              </a:tr>
              <a:tr h="250497">
                <a:tc>
                  <a:txBody>
                    <a:bodyPr/>
                    <a:lstStyle/>
                    <a:p>
                      <a:pPr algn="ctr" fontAlgn="ctr"/>
                      <a:r>
                        <a:rPr lang="en-US" sz="1400" u="none" strike="noStrike">
                          <a:effectLst/>
                        </a:rPr>
                        <a:t>Retacrit (non-dialysis)</a:t>
                      </a:r>
                      <a:endParaRPr lang="en-US" sz="1400" b="0" i="0" u="none" strike="noStrike">
                        <a:solidFill>
                          <a:srgbClr val="000000"/>
                        </a:solidFill>
                        <a:effectLst/>
                        <a:latin typeface="Arial" panose="020B0604020202020204" pitchFamily="34" charset="0"/>
                      </a:endParaRPr>
                    </a:p>
                  </a:txBody>
                  <a:tcPr marL="4763" marR="4763" marT="4763" marB="0" anchor="ctr"/>
                </a:tc>
                <a:tc>
                  <a:txBody>
                    <a:bodyPr/>
                    <a:lstStyle/>
                    <a:p>
                      <a:pPr algn="ctr" fontAlgn="ctr"/>
                      <a:r>
                        <a:rPr lang="en-US" sz="1400" u="none" strike="noStrike">
                          <a:effectLst/>
                        </a:rPr>
                        <a:t>25.94%</a:t>
                      </a:r>
                      <a:endParaRPr lang="en-US" sz="1400" b="0" i="0" u="none" strike="noStrike">
                        <a:solidFill>
                          <a:srgbClr val="000000"/>
                        </a:solidFill>
                        <a:effectLst/>
                        <a:latin typeface="Arial" panose="020B0604020202020204" pitchFamily="34" charset="0"/>
                      </a:endParaRPr>
                    </a:p>
                  </a:txBody>
                  <a:tcPr marL="4763" marR="4763" marT="4763" marB="0" anchor="ctr"/>
                </a:tc>
                <a:extLst>
                  <a:ext uri="{0D108BD9-81ED-4DB2-BD59-A6C34878D82A}">
                    <a16:rowId xmlns:a16="http://schemas.microsoft.com/office/drawing/2014/main" val="4040908523"/>
                  </a:ext>
                </a:extLst>
              </a:tr>
              <a:tr h="250497">
                <a:tc>
                  <a:txBody>
                    <a:bodyPr/>
                    <a:lstStyle/>
                    <a:p>
                      <a:pPr algn="ctr" fontAlgn="ctr"/>
                      <a:r>
                        <a:rPr lang="en-US" sz="1400" u="none" strike="noStrike">
                          <a:effectLst/>
                        </a:rPr>
                        <a:t>Venofer</a:t>
                      </a:r>
                      <a:endParaRPr lang="en-US" sz="1400" b="0" i="0" u="none" strike="noStrike">
                        <a:solidFill>
                          <a:srgbClr val="000000"/>
                        </a:solidFill>
                        <a:effectLst/>
                        <a:latin typeface="Arial" panose="020B0604020202020204" pitchFamily="34" charset="0"/>
                      </a:endParaRPr>
                    </a:p>
                  </a:txBody>
                  <a:tcPr marL="4763" marR="4763" marT="4763" marB="0" anchor="ctr"/>
                </a:tc>
                <a:tc>
                  <a:txBody>
                    <a:bodyPr/>
                    <a:lstStyle/>
                    <a:p>
                      <a:pPr algn="ctr" fontAlgn="ctr"/>
                      <a:r>
                        <a:rPr lang="en-US" sz="1400" u="none" strike="noStrike">
                          <a:effectLst/>
                        </a:rPr>
                        <a:t>25.33%</a:t>
                      </a:r>
                      <a:endParaRPr lang="en-US" sz="1400" b="0" i="0" u="none" strike="noStrike">
                        <a:solidFill>
                          <a:srgbClr val="000000"/>
                        </a:solidFill>
                        <a:effectLst/>
                        <a:latin typeface="Arial" panose="020B0604020202020204" pitchFamily="34" charset="0"/>
                      </a:endParaRPr>
                    </a:p>
                  </a:txBody>
                  <a:tcPr marL="4763" marR="4763" marT="4763" marB="0" anchor="ctr"/>
                </a:tc>
                <a:extLst>
                  <a:ext uri="{0D108BD9-81ED-4DB2-BD59-A6C34878D82A}">
                    <a16:rowId xmlns:a16="http://schemas.microsoft.com/office/drawing/2014/main" val="1141744460"/>
                  </a:ext>
                </a:extLst>
              </a:tr>
              <a:tr h="250497">
                <a:tc>
                  <a:txBody>
                    <a:bodyPr/>
                    <a:lstStyle/>
                    <a:p>
                      <a:pPr algn="ctr" fontAlgn="t"/>
                      <a:r>
                        <a:rPr lang="en-US" sz="1400" u="none" strike="noStrike">
                          <a:effectLst/>
                        </a:rPr>
                        <a:t>Kadcyla</a:t>
                      </a:r>
                      <a:endParaRPr lang="en-US" sz="1400" b="0" i="0" u="none" strike="noStrike">
                        <a:solidFill>
                          <a:srgbClr val="000000"/>
                        </a:solidFill>
                        <a:effectLst/>
                        <a:latin typeface="Arial" panose="020B0604020202020204" pitchFamily="34" charset="0"/>
                      </a:endParaRPr>
                    </a:p>
                  </a:txBody>
                  <a:tcPr marL="4763" marR="4763" marT="4763" marB="0"/>
                </a:tc>
                <a:tc>
                  <a:txBody>
                    <a:bodyPr/>
                    <a:lstStyle/>
                    <a:p>
                      <a:pPr algn="ctr" fontAlgn="ctr"/>
                      <a:r>
                        <a:rPr lang="en-US" sz="1400" u="none" strike="noStrike" dirty="0">
                          <a:effectLst/>
                        </a:rPr>
                        <a:t>25.28%</a:t>
                      </a:r>
                      <a:endParaRPr lang="en-US" sz="1400" b="0" i="0" u="none" strike="noStrike" dirty="0">
                        <a:solidFill>
                          <a:srgbClr val="000000"/>
                        </a:solidFill>
                        <a:effectLst/>
                        <a:latin typeface="Arial" panose="020B0604020202020204" pitchFamily="34" charset="0"/>
                      </a:endParaRPr>
                    </a:p>
                  </a:txBody>
                  <a:tcPr marL="4763" marR="4763" marT="4763" marB="0" anchor="ctr"/>
                </a:tc>
                <a:extLst>
                  <a:ext uri="{0D108BD9-81ED-4DB2-BD59-A6C34878D82A}">
                    <a16:rowId xmlns:a16="http://schemas.microsoft.com/office/drawing/2014/main" val="4003846980"/>
                  </a:ext>
                </a:extLst>
              </a:tr>
            </a:tbl>
          </a:graphicData>
        </a:graphic>
      </p:graphicFrame>
    </p:spTree>
    <p:extLst>
      <p:ext uri="{BB962C8B-B14F-4D97-AF65-F5344CB8AC3E}">
        <p14:creationId xmlns:p14="http://schemas.microsoft.com/office/powerpoint/2010/main" val="300431343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 name="Rectangle 40">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p:cNvSpPr>
            <a:spLocks noGrp="1"/>
          </p:cNvSpPr>
          <p:nvPr>
            <p:ph type="title"/>
          </p:nvPr>
        </p:nvSpPr>
        <p:spPr>
          <a:xfrm>
            <a:off x="660041" y="2767106"/>
            <a:ext cx="2880828" cy="3071906"/>
          </a:xfrm>
        </p:spPr>
        <p:txBody>
          <a:bodyPr vert="horz" lIns="91440" tIns="45720" rIns="91440" bIns="45720" rtlCol="0" anchor="t">
            <a:normAutofit/>
          </a:bodyPr>
          <a:lstStyle/>
          <a:p>
            <a:r>
              <a:rPr lang="en-US" sz="4000" kern="1200">
                <a:solidFill>
                  <a:srgbClr val="FFFFFF"/>
                </a:solidFill>
                <a:latin typeface="+mj-lt"/>
                <a:ea typeface="+mj-ea"/>
                <a:cs typeface="+mj-cs"/>
              </a:rPr>
              <a:t>Spotlight on Horizon Health YTD Denials 2024</a:t>
            </a:r>
          </a:p>
        </p:txBody>
      </p:sp>
      <p:graphicFrame>
        <p:nvGraphicFramePr>
          <p:cNvPr id="3" name="Table 2">
            <a:extLst>
              <a:ext uri="{FF2B5EF4-FFF2-40B4-BE49-F238E27FC236}">
                <a16:creationId xmlns:a16="http://schemas.microsoft.com/office/drawing/2014/main" id="{EF21600C-26C3-20A0-D0DA-10DBA4695A64}"/>
              </a:ext>
            </a:extLst>
          </p:cNvPr>
          <p:cNvGraphicFramePr>
            <a:graphicFrameLocks noGrp="1"/>
          </p:cNvGraphicFramePr>
          <p:nvPr>
            <p:extLst>
              <p:ext uri="{D42A27DB-BD31-4B8C-83A1-F6EECF244321}">
                <p14:modId xmlns:p14="http://schemas.microsoft.com/office/powerpoint/2010/main" val="443880106"/>
              </p:ext>
            </p:extLst>
          </p:nvPr>
        </p:nvGraphicFramePr>
        <p:xfrm>
          <a:off x="4502428" y="1067423"/>
          <a:ext cx="7225749" cy="4723164"/>
        </p:xfrm>
        <a:graphic>
          <a:graphicData uri="http://schemas.openxmlformats.org/drawingml/2006/table">
            <a:tbl>
              <a:tblPr firstRow="1" bandRow="1">
                <a:tableStyleId>{5C22544A-7EE6-4342-B048-85BDC9FD1C3A}</a:tableStyleId>
              </a:tblPr>
              <a:tblGrid>
                <a:gridCol w="3954069">
                  <a:extLst>
                    <a:ext uri="{9D8B030D-6E8A-4147-A177-3AD203B41FA5}">
                      <a16:colId xmlns:a16="http://schemas.microsoft.com/office/drawing/2014/main" val="2066382224"/>
                    </a:ext>
                  </a:extLst>
                </a:gridCol>
                <a:gridCol w="1013306">
                  <a:extLst>
                    <a:ext uri="{9D8B030D-6E8A-4147-A177-3AD203B41FA5}">
                      <a16:colId xmlns:a16="http://schemas.microsoft.com/office/drawing/2014/main" val="738688625"/>
                    </a:ext>
                  </a:extLst>
                </a:gridCol>
                <a:gridCol w="948843">
                  <a:extLst>
                    <a:ext uri="{9D8B030D-6E8A-4147-A177-3AD203B41FA5}">
                      <a16:colId xmlns:a16="http://schemas.microsoft.com/office/drawing/2014/main" val="1776952869"/>
                    </a:ext>
                  </a:extLst>
                </a:gridCol>
                <a:gridCol w="1309531">
                  <a:extLst>
                    <a:ext uri="{9D8B030D-6E8A-4147-A177-3AD203B41FA5}">
                      <a16:colId xmlns:a16="http://schemas.microsoft.com/office/drawing/2014/main" val="2942016564"/>
                    </a:ext>
                  </a:extLst>
                </a:gridCol>
              </a:tblGrid>
              <a:tr h="216783">
                <a:tc>
                  <a:txBody>
                    <a:bodyPr/>
                    <a:lstStyle/>
                    <a:p>
                      <a:pPr algn="ctr" fontAlgn="ctr"/>
                      <a:r>
                        <a:rPr lang="en-US" sz="1200" u="none" strike="noStrike">
                          <a:effectLst/>
                        </a:rPr>
                        <a:t>Definition</a:t>
                      </a:r>
                      <a:endParaRPr lang="en-US" sz="1200" b="1" i="0" u="none" strike="noStrike">
                        <a:solidFill>
                          <a:srgbClr val="000000"/>
                        </a:solidFill>
                        <a:effectLst/>
                        <a:latin typeface="Arial" panose="020B0604020202020204" pitchFamily="34" charset="0"/>
                      </a:endParaRPr>
                    </a:p>
                  </a:txBody>
                  <a:tcPr marL="4605" marR="4605" marT="4605" marB="0" anchor="ctr">
                    <a:solidFill>
                      <a:schemeClr val="accent1">
                        <a:lumMod val="60000"/>
                        <a:lumOff val="40000"/>
                      </a:schemeClr>
                    </a:solidFill>
                  </a:tcPr>
                </a:tc>
                <a:tc>
                  <a:txBody>
                    <a:bodyPr/>
                    <a:lstStyle/>
                    <a:p>
                      <a:pPr algn="ctr" fontAlgn="ctr"/>
                      <a:r>
                        <a:rPr lang="en-US" sz="1200" u="none" strike="noStrike">
                          <a:effectLst/>
                        </a:rPr>
                        <a:t>Reason Code</a:t>
                      </a:r>
                      <a:endParaRPr lang="en-US" sz="1200" b="1" i="0" u="none" strike="noStrike">
                        <a:solidFill>
                          <a:srgbClr val="000000"/>
                        </a:solidFill>
                        <a:effectLst/>
                        <a:latin typeface="Arial" panose="020B0604020202020204" pitchFamily="34" charset="0"/>
                      </a:endParaRPr>
                    </a:p>
                  </a:txBody>
                  <a:tcPr marL="4605" marR="4605" marT="4605" marB="0" anchor="ctr">
                    <a:solidFill>
                      <a:schemeClr val="accent1">
                        <a:lumMod val="60000"/>
                        <a:lumOff val="40000"/>
                      </a:schemeClr>
                    </a:solidFill>
                  </a:tcPr>
                </a:tc>
                <a:tc>
                  <a:txBody>
                    <a:bodyPr/>
                    <a:lstStyle/>
                    <a:p>
                      <a:pPr algn="ctr" fontAlgn="ctr"/>
                      <a:r>
                        <a:rPr lang="en-US" sz="1200" u="none" strike="noStrike">
                          <a:effectLst/>
                        </a:rPr>
                        <a:t>True Denials</a:t>
                      </a:r>
                      <a:endParaRPr lang="en-US" sz="1200" b="1" i="0" u="none" strike="noStrike">
                        <a:solidFill>
                          <a:srgbClr val="000000"/>
                        </a:solidFill>
                        <a:effectLst/>
                        <a:latin typeface="Arial" panose="020B0604020202020204" pitchFamily="34" charset="0"/>
                      </a:endParaRPr>
                    </a:p>
                  </a:txBody>
                  <a:tcPr marL="4605" marR="4605" marT="4605" marB="0" anchor="ctr">
                    <a:solidFill>
                      <a:schemeClr val="accent1">
                        <a:lumMod val="60000"/>
                        <a:lumOff val="40000"/>
                      </a:schemeClr>
                    </a:solidFill>
                  </a:tcPr>
                </a:tc>
                <a:tc>
                  <a:txBody>
                    <a:bodyPr/>
                    <a:lstStyle/>
                    <a:p>
                      <a:pPr algn="ctr" fontAlgn="ctr"/>
                      <a:r>
                        <a:rPr lang="en-US" sz="1200" u="none" strike="noStrike">
                          <a:effectLst/>
                        </a:rPr>
                        <a:t>% of Total Denials</a:t>
                      </a:r>
                      <a:endParaRPr lang="en-US" sz="1200" b="1" i="0" u="none" strike="noStrike">
                        <a:solidFill>
                          <a:srgbClr val="000000"/>
                        </a:solidFill>
                        <a:effectLst/>
                        <a:latin typeface="Arial" panose="020B0604020202020204" pitchFamily="34" charset="0"/>
                      </a:endParaRPr>
                    </a:p>
                  </a:txBody>
                  <a:tcPr marL="4605" marR="4605" marT="4605" marB="0" anchor="ctr">
                    <a:solidFill>
                      <a:schemeClr val="accent1">
                        <a:lumMod val="60000"/>
                        <a:lumOff val="40000"/>
                      </a:schemeClr>
                    </a:solidFill>
                  </a:tcPr>
                </a:tc>
                <a:extLst>
                  <a:ext uri="{0D108BD9-81ED-4DB2-BD59-A6C34878D82A}">
                    <a16:rowId xmlns:a16="http://schemas.microsoft.com/office/drawing/2014/main" val="3028864019"/>
                  </a:ext>
                </a:extLst>
              </a:tr>
              <a:tr h="570411">
                <a:tc>
                  <a:txBody>
                    <a:bodyPr/>
                    <a:lstStyle/>
                    <a:p>
                      <a:pPr algn="ctr" fontAlgn="ctr"/>
                      <a:r>
                        <a:rPr lang="en-US" sz="1200" u="none" strike="noStrike">
                          <a:effectLst/>
                        </a:rPr>
                        <a:t>Claim/service lacks information or has submission/billing error(s) which is needed for adjudication.  At least one Remark Code must be provided</a:t>
                      </a:r>
                      <a:endParaRPr lang="en-US" sz="1200" b="0" i="0" u="none" strike="noStrike">
                        <a:solidFill>
                          <a:srgbClr val="000000"/>
                        </a:solidFill>
                        <a:effectLst/>
                        <a:latin typeface="Arial" panose="020B0604020202020204" pitchFamily="34" charset="0"/>
                      </a:endParaRPr>
                    </a:p>
                  </a:txBody>
                  <a:tcPr marL="4605" marR="4605" marT="4605" marB="0" anchor="ctr">
                    <a:solidFill>
                      <a:schemeClr val="accent1">
                        <a:lumMod val="60000"/>
                        <a:lumOff val="40000"/>
                      </a:schemeClr>
                    </a:solidFill>
                  </a:tcPr>
                </a:tc>
                <a:tc>
                  <a:txBody>
                    <a:bodyPr/>
                    <a:lstStyle/>
                    <a:p>
                      <a:pPr algn="ctr" fontAlgn="ctr"/>
                      <a:r>
                        <a:rPr lang="en-US" sz="1200" u="none" strike="noStrike">
                          <a:effectLst/>
                        </a:rPr>
                        <a:t>16</a:t>
                      </a:r>
                      <a:endParaRPr lang="en-US" sz="1200" b="0" i="0" u="none" strike="noStrike">
                        <a:solidFill>
                          <a:srgbClr val="000000"/>
                        </a:solidFill>
                        <a:effectLst/>
                        <a:latin typeface="Arial" panose="020B0604020202020204" pitchFamily="34" charset="0"/>
                      </a:endParaRPr>
                    </a:p>
                  </a:txBody>
                  <a:tcPr marL="4605" marR="4605" marT="4605" marB="0" anchor="ctr">
                    <a:solidFill>
                      <a:schemeClr val="accent1">
                        <a:lumMod val="60000"/>
                        <a:lumOff val="40000"/>
                      </a:schemeClr>
                    </a:solidFill>
                  </a:tcPr>
                </a:tc>
                <a:tc>
                  <a:txBody>
                    <a:bodyPr/>
                    <a:lstStyle/>
                    <a:p>
                      <a:pPr algn="ctr" fontAlgn="ctr"/>
                      <a:r>
                        <a:rPr lang="en-US" sz="1200" u="none" strike="noStrike">
                          <a:effectLst/>
                        </a:rPr>
                        <a:t>1,744</a:t>
                      </a:r>
                      <a:endParaRPr lang="en-US" sz="1200" b="0" i="0" u="none" strike="noStrike">
                        <a:solidFill>
                          <a:srgbClr val="000000"/>
                        </a:solidFill>
                        <a:effectLst/>
                        <a:latin typeface="Arial" panose="020B0604020202020204" pitchFamily="34" charset="0"/>
                      </a:endParaRPr>
                    </a:p>
                  </a:txBody>
                  <a:tcPr marL="4605" marR="4605" marT="4605" marB="0" anchor="ctr">
                    <a:solidFill>
                      <a:schemeClr val="accent1">
                        <a:lumMod val="60000"/>
                        <a:lumOff val="40000"/>
                      </a:schemeClr>
                    </a:solidFill>
                  </a:tcPr>
                </a:tc>
                <a:tc>
                  <a:txBody>
                    <a:bodyPr/>
                    <a:lstStyle/>
                    <a:p>
                      <a:pPr algn="ctr" fontAlgn="ctr"/>
                      <a:r>
                        <a:rPr lang="en-US" sz="1200" u="none" strike="noStrike">
                          <a:effectLst/>
                        </a:rPr>
                        <a:t>33%</a:t>
                      </a:r>
                      <a:endParaRPr lang="en-US" sz="1200" b="0" i="0" u="none" strike="noStrike">
                        <a:solidFill>
                          <a:srgbClr val="000000"/>
                        </a:solidFill>
                        <a:effectLst/>
                        <a:latin typeface="Arial" panose="020B0604020202020204" pitchFamily="34" charset="0"/>
                      </a:endParaRPr>
                    </a:p>
                  </a:txBody>
                  <a:tcPr marL="4605" marR="4605" marT="4605" marB="0" anchor="ctr">
                    <a:solidFill>
                      <a:schemeClr val="accent1">
                        <a:lumMod val="60000"/>
                        <a:lumOff val="40000"/>
                      </a:schemeClr>
                    </a:solidFill>
                  </a:tcPr>
                </a:tc>
                <a:extLst>
                  <a:ext uri="{0D108BD9-81ED-4DB2-BD59-A6C34878D82A}">
                    <a16:rowId xmlns:a16="http://schemas.microsoft.com/office/drawing/2014/main" val="1343327632"/>
                  </a:ext>
                </a:extLst>
              </a:tr>
              <a:tr h="393597">
                <a:tc>
                  <a:txBody>
                    <a:bodyPr/>
                    <a:lstStyle/>
                    <a:p>
                      <a:pPr algn="ctr" fontAlgn="ctr"/>
                      <a:r>
                        <a:rPr lang="en-US" sz="1200" u="none" strike="noStrike">
                          <a:effectLst/>
                        </a:rPr>
                        <a:t>The rendering provider is not eligible to perform the service billed.</a:t>
                      </a:r>
                      <a:endParaRPr lang="en-US" sz="1200" b="0" i="0" u="none" strike="noStrike">
                        <a:solidFill>
                          <a:srgbClr val="000000"/>
                        </a:solidFill>
                        <a:effectLst/>
                        <a:latin typeface="Arial" panose="020B0604020202020204" pitchFamily="34" charset="0"/>
                      </a:endParaRPr>
                    </a:p>
                  </a:txBody>
                  <a:tcPr marL="4605" marR="4605" marT="4605" marB="0" anchor="ctr">
                    <a:solidFill>
                      <a:schemeClr val="accent1">
                        <a:lumMod val="60000"/>
                        <a:lumOff val="40000"/>
                      </a:schemeClr>
                    </a:solidFill>
                  </a:tcPr>
                </a:tc>
                <a:tc>
                  <a:txBody>
                    <a:bodyPr/>
                    <a:lstStyle/>
                    <a:p>
                      <a:pPr algn="ctr" fontAlgn="ctr"/>
                      <a:r>
                        <a:rPr lang="en-US" sz="1200" u="none" strike="noStrike">
                          <a:effectLst/>
                        </a:rPr>
                        <a:t>185</a:t>
                      </a:r>
                      <a:endParaRPr lang="en-US" sz="1200" b="0" i="0" u="none" strike="noStrike">
                        <a:solidFill>
                          <a:srgbClr val="000000"/>
                        </a:solidFill>
                        <a:effectLst/>
                        <a:latin typeface="Arial" panose="020B0604020202020204" pitchFamily="34" charset="0"/>
                      </a:endParaRPr>
                    </a:p>
                  </a:txBody>
                  <a:tcPr marL="4605" marR="4605" marT="4605" marB="0" anchor="ctr">
                    <a:solidFill>
                      <a:schemeClr val="accent1">
                        <a:lumMod val="60000"/>
                        <a:lumOff val="40000"/>
                      </a:schemeClr>
                    </a:solidFill>
                  </a:tcPr>
                </a:tc>
                <a:tc>
                  <a:txBody>
                    <a:bodyPr/>
                    <a:lstStyle/>
                    <a:p>
                      <a:pPr algn="ctr" fontAlgn="ctr"/>
                      <a:r>
                        <a:rPr lang="en-US" sz="1200" u="none" strike="noStrike">
                          <a:effectLst/>
                        </a:rPr>
                        <a:t>974</a:t>
                      </a:r>
                      <a:endParaRPr lang="en-US" sz="1200" b="0" i="0" u="none" strike="noStrike">
                        <a:solidFill>
                          <a:srgbClr val="000000"/>
                        </a:solidFill>
                        <a:effectLst/>
                        <a:latin typeface="Arial" panose="020B0604020202020204" pitchFamily="34" charset="0"/>
                      </a:endParaRPr>
                    </a:p>
                  </a:txBody>
                  <a:tcPr marL="4605" marR="4605" marT="4605" marB="0" anchor="ctr">
                    <a:solidFill>
                      <a:schemeClr val="accent1">
                        <a:lumMod val="60000"/>
                        <a:lumOff val="40000"/>
                      </a:schemeClr>
                    </a:solidFill>
                  </a:tcPr>
                </a:tc>
                <a:tc>
                  <a:txBody>
                    <a:bodyPr/>
                    <a:lstStyle/>
                    <a:p>
                      <a:pPr algn="ctr" fontAlgn="ctr"/>
                      <a:r>
                        <a:rPr lang="en-US" sz="1200" u="none" strike="noStrike">
                          <a:effectLst/>
                        </a:rPr>
                        <a:t>18%</a:t>
                      </a:r>
                      <a:endParaRPr lang="en-US" sz="1200" b="0" i="0" u="none" strike="noStrike">
                        <a:solidFill>
                          <a:srgbClr val="000000"/>
                        </a:solidFill>
                        <a:effectLst/>
                        <a:latin typeface="Arial" panose="020B0604020202020204" pitchFamily="34" charset="0"/>
                      </a:endParaRPr>
                    </a:p>
                  </a:txBody>
                  <a:tcPr marL="4605" marR="4605" marT="4605" marB="0" anchor="ctr">
                    <a:solidFill>
                      <a:schemeClr val="accent1">
                        <a:lumMod val="60000"/>
                        <a:lumOff val="40000"/>
                      </a:schemeClr>
                    </a:solidFill>
                  </a:tcPr>
                </a:tc>
                <a:extLst>
                  <a:ext uri="{0D108BD9-81ED-4DB2-BD59-A6C34878D82A}">
                    <a16:rowId xmlns:a16="http://schemas.microsoft.com/office/drawing/2014/main" val="3375360492"/>
                  </a:ext>
                </a:extLst>
              </a:tr>
              <a:tr h="216783">
                <a:tc>
                  <a:txBody>
                    <a:bodyPr/>
                    <a:lstStyle/>
                    <a:p>
                      <a:pPr algn="ctr" fontAlgn="ctr"/>
                      <a:r>
                        <a:rPr lang="en-US" sz="1200" u="none" strike="noStrike">
                          <a:effectLst/>
                        </a:rPr>
                        <a:t>The time limit for filing has expired.</a:t>
                      </a:r>
                      <a:endParaRPr lang="en-US" sz="1200" b="0" i="0" u="none" strike="noStrike">
                        <a:solidFill>
                          <a:srgbClr val="000000"/>
                        </a:solidFill>
                        <a:effectLst/>
                        <a:latin typeface="Arial" panose="020B0604020202020204" pitchFamily="34" charset="0"/>
                      </a:endParaRPr>
                    </a:p>
                  </a:txBody>
                  <a:tcPr marL="4605" marR="4605" marT="4605" marB="0" anchor="ctr">
                    <a:solidFill>
                      <a:schemeClr val="accent1">
                        <a:lumMod val="60000"/>
                        <a:lumOff val="40000"/>
                      </a:schemeClr>
                    </a:solidFill>
                  </a:tcPr>
                </a:tc>
                <a:tc>
                  <a:txBody>
                    <a:bodyPr/>
                    <a:lstStyle/>
                    <a:p>
                      <a:pPr algn="ctr" fontAlgn="ctr"/>
                      <a:r>
                        <a:rPr lang="en-US" sz="1200" u="none" strike="noStrike">
                          <a:effectLst/>
                        </a:rPr>
                        <a:t>29</a:t>
                      </a:r>
                      <a:endParaRPr lang="en-US" sz="1200" b="0" i="0" u="none" strike="noStrike">
                        <a:solidFill>
                          <a:srgbClr val="000000"/>
                        </a:solidFill>
                        <a:effectLst/>
                        <a:latin typeface="Arial" panose="020B0604020202020204" pitchFamily="34" charset="0"/>
                      </a:endParaRPr>
                    </a:p>
                  </a:txBody>
                  <a:tcPr marL="4605" marR="4605" marT="4605" marB="0" anchor="ctr">
                    <a:solidFill>
                      <a:schemeClr val="accent1">
                        <a:lumMod val="60000"/>
                        <a:lumOff val="40000"/>
                      </a:schemeClr>
                    </a:solidFill>
                  </a:tcPr>
                </a:tc>
                <a:tc>
                  <a:txBody>
                    <a:bodyPr/>
                    <a:lstStyle/>
                    <a:p>
                      <a:pPr algn="ctr" fontAlgn="ctr"/>
                      <a:r>
                        <a:rPr lang="en-US" sz="1200" u="none" strike="noStrike">
                          <a:effectLst/>
                        </a:rPr>
                        <a:t>767</a:t>
                      </a:r>
                      <a:endParaRPr lang="en-US" sz="1200" b="0" i="0" u="none" strike="noStrike">
                        <a:solidFill>
                          <a:srgbClr val="000000"/>
                        </a:solidFill>
                        <a:effectLst/>
                        <a:latin typeface="Arial" panose="020B0604020202020204" pitchFamily="34" charset="0"/>
                      </a:endParaRPr>
                    </a:p>
                  </a:txBody>
                  <a:tcPr marL="4605" marR="4605" marT="4605" marB="0" anchor="ctr">
                    <a:solidFill>
                      <a:schemeClr val="accent1">
                        <a:lumMod val="60000"/>
                        <a:lumOff val="40000"/>
                      </a:schemeClr>
                    </a:solidFill>
                  </a:tcPr>
                </a:tc>
                <a:tc>
                  <a:txBody>
                    <a:bodyPr/>
                    <a:lstStyle/>
                    <a:p>
                      <a:pPr algn="ctr" fontAlgn="ctr"/>
                      <a:r>
                        <a:rPr lang="en-US" sz="1200" u="none" strike="noStrike">
                          <a:effectLst/>
                        </a:rPr>
                        <a:t>14%</a:t>
                      </a:r>
                      <a:endParaRPr lang="en-US" sz="1200" b="0" i="0" u="none" strike="noStrike">
                        <a:solidFill>
                          <a:srgbClr val="000000"/>
                        </a:solidFill>
                        <a:effectLst/>
                        <a:latin typeface="Arial" panose="020B0604020202020204" pitchFamily="34" charset="0"/>
                      </a:endParaRPr>
                    </a:p>
                  </a:txBody>
                  <a:tcPr marL="4605" marR="4605" marT="4605" marB="0" anchor="ctr">
                    <a:solidFill>
                      <a:schemeClr val="accent1">
                        <a:lumMod val="60000"/>
                        <a:lumOff val="40000"/>
                      </a:schemeClr>
                    </a:solidFill>
                  </a:tcPr>
                </a:tc>
                <a:extLst>
                  <a:ext uri="{0D108BD9-81ED-4DB2-BD59-A6C34878D82A}">
                    <a16:rowId xmlns:a16="http://schemas.microsoft.com/office/drawing/2014/main" val="2988056853"/>
                  </a:ext>
                </a:extLst>
              </a:tr>
              <a:tr h="393597">
                <a:tc>
                  <a:txBody>
                    <a:bodyPr/>
                    <a:lstStyle/>
                    <a:p>
                      <a:pPr algn="ctr" fontAlgn="ctr"/>
                      <a:r>
                        <a:rPr lang="en-US" sz="1200" u="none" strike="noStrike">
                          <a:effectLst/>
                        </a:rPr>
                        <a:t>Claim/service not covered by this payer/contractor. You must send the claim/service to the correct payer/contractor.</a:t>
                      </a:r>
                      <a:endParaRPr lang="en-US" sz="1200" b="0" i="0" u="none" strike="noStrike">
                        <a:solidFill>
                          <a:srgbClr val="000000"/>
                        </a:solidFill>
                        <a:effectLst/>
                        <a:latin typeface="Arial" panose="020B0604020202020204" pitchFamily="34" charset="0"/>
                      </a:endParaRPr>
                    </a:p>
                  </a:txBody>
                  <a:tcPr marL="4605" marR="4605" marT="4605" marB="0" anchor="ctr">
                    <a:solidFill>
                      <a:schemeClr val="accent1">
                        <a:lumMod val="60000"/>
                        <a:lumOff val="40000"/>
                      </a:schemeClr>
                    </a:solidFill>
                  </a:tcPr>
                </a:tc>
                <a:tc>
                  <a:txBody>
                    <a:bodyPr/>
                    <a:lstStyle/>
                    <a:p>
                      <a:pPr algn="ctr" fontAlgn="ctr"/>
                      <a:r>
                        <a:rPr lang="en-US" sz="1200" u="none" strike="noStrike">
                          <a:effectLst/>
                        </a:rPr>
                        <a:t>109</a:t>
                      </a:r>
                      <a:endParaRPr lang="en-US" sz="1200" b="0" i="0" u="none" strike="noStrike">
                        <a:solidFill>
                          <a:srgbClr val="000000"/>
                        </a:solidFill>
                        <a:effectLst/>
                        <a:latin typeface="Arial" panose="020B0604020202020204" pitchFamily="34" charset="0"/>
                      </a:endParaRPr>
                    </a:p>
                  </a:txBody>
                  <a:tcPr marL="4605" marR="4605" marT="4605" marB="0" anchor="ctr">
                    <a:solidFill>
                      <a:schemeClr val="accent1">
                        <a:lumMod val="60000"/>
                        <a:lumOff val="40000"/>
                      </a:schemeClr>
                    </a:solidFill>
                  </a:tcPr>
                </a:tc>
                <a:tc>
                  <a:txBody>
                    <a:bodyPr/>
                    <a:lstStyle/>
                    <a:p>
                      <a:pPr algn="ctr" fontAlgn="ctr"/>
                      <a:r>
                        <a:rPr lang="en-US" sz="1200" u="none" strike="noStrike">
                          <a:effectLst/>
                        </a:rPr>
                        <a:t>564</a:t>
                      </a:r>
                      <a:endParaRPr lang="en-US" sz="1200" b="0" i="0" u="none" strike="noStrike">
                        <a:solidFill>
                          <a:srgbClr val="000000"/>
                        </a:solidFill>
                        <a:effectLst/>
                        <a:latin typeface="Arial" panose="020B0604020202020204" pitchFamily="34" charset="0"/>
                      </a:endParaRPr>
                    </a:p>
                  </a:txBody>
                  <a:tcPr marL="4605" marR="4605" marT="4605" marB="0" anchor="ctr">
                    <a:solidFill>
                      <a:schemeClr val="accent1">
                        <a:lumMod val="60000"/>
                        <a:lumOff val="40000"/>
                      </a:schemeClr>
                    </a:solidFill>
                  </a:tcPr>
                </a:tc>
                <a:tc>
                  <a:txBody>
                    <a:bodyPr/>
                    <a:lstStyle/>
                    <a:p>
                      <a:pPr algn="ctr" fontAlgn="ctr"/>
                      <a:r>
                        <a:rPr lang="en-US" sz="1200" u="none" strike="noStrike">
                          <a:effectLst/>
                        </a:rPr>
                        <a:t>11%</a:t>
                      </a:r>
                      <a:endParaRPr lang="en-US" sz="1200" b="0" i="0" u="none" strike="noStrike">
                        <a:solidFill>
                          <a:srgbClr val="000000"/>
                        </a:solidFill>
                        <a:effectLst/>
                        <a:latin typeface="Arial" panose="020B0604020202020204" pitchFamily="34" charset="0"/>
                      </a:endParaRPr>
                    </a:p>
                  </a:txBody>
                  <a:tcPr marL="4605" marR="4605" marT="4605" marB="0" anchor="ctr">
                    <a:solidFill>
                      <a:schemeClr val="accent1">
                        <a:lumMod val="60000"/>
                        <a:lumOff val="40000"/>
                      </a:schemeClr>
                    </a:solidFill>
                  </a:tcPr>
                </a:tc>
                <a:extLst>
                  <a:ext uri="{0D108BD9-81ED-4DB2-BD59-A6C34878D82A}">
                    <a16:rowId xmlns:a16="http://schemas.microsoft.com/office/drawing/2014/main" val="1778344345"/>
                  </a:ext>
                </a:extLst>
              </a:tr>
              <a:tr h="393597">
                <a:tc>
                  <a:txBody>
                    <a:bodyPr/>
                    <a:lstStyle/>
                    <a:p>
                      <a:pPr algn="ctr" fontAlgn="ctr"/>
                      <a:r>
                        <a:rPr lang="en-US" sz="1200" u="none" strike="noStrike">
                          <a:effectLst/>
                        </a:rPr>
                        <a:t>Services denied at the time authorization/pre-certification was requested.</a:t>
                      </a:r>
                      <a:endParaRPr lang="en-US" sz="1200" b="0" i="0" u="none" strike="noStrike">
                        <a:solidFill>
                          <a:srgbClr val="000000"/>
                        </a:solidFill>
                        <a:effectLst/>
                        <a:latin typeface="Arial" panose="020B0604020202020204" pitchFamily="34" charset="0"/>
                      </a:endParaRPr>
                    </a:p>
                  </a:txBody>
                  <a:tcPr marL="4605" marR="4605" marT="4605" marB="0" anchor="ctr">
                    <a:solidFill>
                      <a:schemeClr val="accent1">
                        <a:lumMod val="60000"/>
                        <a:lumOff val="40000"/>
                      </a:schemeClr>
                    </a:solidFill>
                  </a:tcPr>
                </a:tc>
                <a:tc>
                  <a:txBody>
                    <a:bodyPr/>
                    <a:lstStyle/>
                    <a:p>
                      <a:pPr algn="ctr" fontAlgn="ctr"/>
                      <a:r>
                        <a:rPr lang="en-US" sz="1200" u="none" strike="noStrike">
                          <a:effectLst/>
                        </a:rPr>
                        <a:t>39</a:t>
                      </a:r>
                      <a:endParaRPr lang="en-US" sz="1200" b="0" i="0" u="none" strike="noStrike">
                        <a:solidFill>
                          <a:srgbClr val="000000"/>
                        </a:solidFill>
                        <a:effectLst/>
                        <a:latin typeface="Arial" panose="020B0604020202020204" pitchFamily="34" charset="0"/>
                      </a:endParaRPr>
                    </a:p>
                  </a:txBody>
                  <a:tcPr marL="4605" marR="4605" marT="4605" marB="0" anchor="ctr">
                    <a:solidFill>
                      <a:schemeClr val="accent1">
                        <a:lumMod val="60000"/>
                        <a:lumOff val="40000"/>
                      </a:schemeClr>
                    </a:solidFill>
                  </a:tcPr>
                </a:tc>
                <a:tc>
                  <a:txBody>
                    <a:bodyPr/>
                    <a:lstStyle/>
                    <a:p>
                      <a:pPr algn="ctr" fontAlgn="ctr"/>
                      <a:r>
                        <a:rPr lang="en-US" sz="1200" u="none" strike="noStrike">
                          <a:effectLst/>
                        </a:rPr>
                        <a:t>378</a:t>
                      </a:r>
                      <a:endParaRPr lang="en-US" sz="1200" b="0" i="0" u="none" strike="noStrike">
                        <a:solidFill>
                          <a:srgbClr val="000000"/>
                        </a:solidFill>
                        <a:effectLst/>
                        <a:latin typeface="Arial" panose="020B0604020202020204" pitchFamily="34" charset="0"/>
                      </a:endParaRPr>
                    </a:p>
                  </a:txBody>
                  <a:tcPr marL="4605" marR="4605" marT="4605" marB="0" anchor="ctr">
                    <a:solidFill>
                      <a:schemeClr val="accent1">
                        <a:lumMod val="60000"/>
                        <a:lumOff val="40000"/>
                      </a:schemeClr>
                    </a:solidFill>
                  </a:tcPr>
                </a:tc>
                <a:tc>
                  <a:txBody>
                    <a:bodyPr/>
                    <a:lstStyle/>
                    <a:p>
                      <a:pPr algn="ctr" fontAlgn="ctr"/>
                      <a:r>
                        <a:rPr lang="en-US" sz="1200" u="none" strike="noStrike">
                          <a:effectLst/>
                        </a:rPr>
                        <a:t>7%</a:t>
                      </a:r>
                      <a:endParaRPr lang="en-US" sz="1200" b="0" i="0" u="none" strike="noStrike">
                        <a:solidFill>
                          <a:srgbClr val="000000"/>
                        </a:solidFill>
                        <a:effectLst/>
                        <a:latin typeface="Arial" panose="020B0604020202020204" pitchFamily="34" charset="0"/>
                      </a:endParaRPr>
                    </a:p>
                  </a:txBody>
                  <a:tcPr marL="4605" marR="4605" marT="4605" marB="0" anchor="ctr">
                    <a:solidFill>
                      <a:schemeClr val="accent1">
                        <a:lumMod val="60000"/>
                        <a:lumOff val="40000"/>
                      </a:schemeClr>
                    </a:solidFill>
                  </a:tcPr>
                </a:tc>
                <a:extLst>
                  <a:ext uri="{0D108BD9-81ED-4DB2-BD59-A6C34878D82A}">
                    <a16:rowId xmlns:a16="http://schemas.microsoft.com/office/drawing/2014/main" val="2684583878"/>
                  </a:ext>
                </a:extLst>
              </a:tr>
              <a:tr h="570411">
                <a:tc>
                  <a:txBody>
                    <a:bodyPr/>
                    <a:lstStyle/>
                    <a:p>
                      <a:pPr algn="ctr" fontAlgn="ctr"/>
                      <a:r>
                        <a:rPr lang="en-US" sz="1200" u="none" strike="noStrike">
                          <a:effectLst/>
                        </a:rPr>
                        <a:t>Exceeds the contracted maximum number of hours/days/units by this provider for this period. This is not patient specific</a:t>
                      </a:r>
                      <a:endParaRPr lang="en-US" sz="1200" b="0" i="0" u="none" strike="noStrike">
                        <a:solidFill>
                          <a:srgbClr val="000000"/>
                        </a:solidFill>
                        <a:effectLst/>
                        <a:latin typeface="Arial" panose="020B0604020202020204" pitchFamily="34" charset="0"/>
                      </a:endParaRPr>
                    </a:p>
                  </a:txBody>
                  <a:tcPr marL="4605" marR="4605" marT="4605" marB="0" anchor="ctr">
                    <a:solidFill>
                      <a:schemeClr val="accent1">
                        <a:lumMod val="60000"/>
                        <a:lumOff val="40000"/>
                      </a:schemeClr>
                    </a:solidFill>
                  </a:tcPr>
                </a:tc>
                <a:tc>
                  <a:txBody>
                    <a:bodyPr/>
                    <a:lstStyle/>
                    <a:p>
                      <a:pPr algn="ctr" fontAlgn="ctr"/>
                      <a:r>
                        <a:rPr lang="en-US" sz="1200" u="none" strike="noStrike">
                          <a:effectLst/>
                        </a:rPr>
                        <a:t>222</a:t>
                      </a:r>
                      <a:endParaRPr lang="en-US" sz="1200" b="0" i="0" u="none" strike="noStrike">
                        <a:solidFill>
                          <a:srgbClr val="000000"/>
                        </a:solidFill>
                        <a:effectLst/>
                        <a:latin typeface="Arial" panose="020B0604020202020204" pitchFamily="34" charset="0"/>
                      </a:endParaRPr>
                    </a:p>
                  </a:txBody>
                  <a:tcPr marL="4605" marR="4605" marT="4605" marB="0" anchor="ctr">
                    <a:solidFill>
                      <a:schemeClr val="accent1">
                        <a:lumMod val="60000"/>
                        <a:lumOff val="40000"/>
                      </a:schemeClr>
                    </a:solidFill>
                  </a:tcPr>
                </a:tc>
                <a:tc>
                  <a:txBody>
                    <a:bodyPr/>
                    <a:lstStyle/>
                    <a:p>
                      <a:pPr algn="ctr" fontAlgn="ctr"/>
                      <a:r>
                        <a:rPr lang="en-US" sz="1200" u="none" strike="noStrike">
                          <a:effectLst/>
                        </a:rPr>
                        <a:t>326</a:t>
                      </a:r>
                      <a:endParaRPr lang="en-US" sz="1200" b="0" i="0" u="none" strike="noStrike">
                        <a:solidFill>
                          <a:srgbClr val="000000"/>
                        </a:solidFill>
                        <a:effectLst/>
                        <a:latin typeface="Arial" panose="020B0604020202020204" pitchFamily="34" charset="0"/>
                      </a:endParaRPr>
                    </a:p>
                  </a:txBody>
                  <a:tcPr marL="4605" marR="4605" marT="4605" marB="0" anchor="ctr">
                    <a:solidFill>
                      <a:schemeClr val="accent1">
                        <a:lumMod val="60000"/>
                        <a:lumOff val="40000"/>
                      </a:schemeClr>
                    </a:solidFill>
                  </a:tcPr>
                </a:tc>
                <a:tc>
                  <a:txBody>
                    <a:bodyPr/>
                    <a:lstStyle/>
                    <a:p>
                      <a:pPr algn="ctr" fontAlgn="ctr"/>
                      <a:r>
                        <a:rPr lang="en-US" sz="1200" u="none" strike="noStrike">
                          <a:effectLst/>
                        </a:rPr>
                        <a:t>6%</a:t>
                      </a:r>
                      <a:endParaRPr lang="en-US" sz="1200" b="0" i="0" u="none" strike="noStrike">
                        <a:solidFill>
                          <a:srgbClr val="000000"/>
                        </a:solidFill>
                        <a:effectLst/>
                        <a:latin typeface="Arial" panose="020B0604020202020204" pitchFamily="34" charset="0"/>
                      </a:endParaRPr>
                    </a:p>
                  </a:txBody>
                  <a:tcPr marL="4605" marR="4605" marT="4605" marB="0" anchor="ctr">
                    <a:solidFill>
                      <a:schemeClr val="accent1">
                        <a:lumMod val="60000"/>
                        <a:lumOff val="40000"/>
                      </a:schemeClr>
                    </a:solidFill>
                  </a:tcPr>
                </a:tc>
                <a:extLst>
                  <a:ext uri="{0D108BD9-81ED-4DB2-BD59-A6C34878D82A}">
                    <a16:rowId xmlns:a16="http://schemas.microsoft.com/office/drawing/2014/main" val="1546818160"/>
                  </a:ext>
                </a:extLst>
              </a:tr>
              <a:tr h="216783">
                <a:tc>
                  <a:txBody>
                    <a:bodyPr/>
                    <a:lstStyle/>
                    <a:p>
                      <a:pPr algn="ctr" fontAlgn="ctr"/>
                      <a:r>
                        <a:rPr lang="en-US" sz="1200" u="none" strike="noStrike">
                          <a:effectLst/>
                        </a:rPr>
                        <a:t>Precertification/authorization/notification absent.</a:t>
                      </a:r>
                      <a:endParaRPr lang="en-US" sz="1200" b="0" i="0" u="none" strike="noStrike">
                        <a:solidFill>
                          <a:srgbClr val="000000"/>
                        </a:solidFill>
                        <a:effectLst/>
                        <a:latin typeface="Arial" panose="020B0604020202020204" pitchFamily="34" charset="0"/>
                      </a:endParaRPr>
                    </a:p>
                  </a:txBody>
                  <a:tcPr marL="4605" marR="4605" marT="4605" marB="0" anchor="ctr">
                    <a:solidFill>
                      <a:schemeClr val="accent1">
                        <a:lumMod val="60000"/>
                        <a:lumOff val="40000"/>
                      </a:schemeClr>
                    </a:solidFill>
                  </a:tcPr>
                </a:tc>
                <a:tc>
                  <a:txBody>
                    <a:bodyPr/>
                    <a:lstStyle/>
                    <a:p>
                      <a:pPr algn="ctr" fontAlgn="ctr"/>
                      <a:r>
                        <a:rPr lang="en-US" sz="1200" u="none" strike="noStrike">
                          <a:effectLst/>
                        </a:rPr>
                        <a:t>197</a:t>
                      </a:r>
                      <a:endParaRPr lang="en-US" sz="1200" b="0" i="0" u="none" strike="noStrike">
                        <a:solidFill>
                          <a:srgbClr val="000000"/>
                        </a:solidFill>
                        <a:effectLst/>
                        <a:latin typeface="Arial" panose="020B0604020202020204" pitchFamily="34" charset="0"/>
                      </a:endParaRPr>
                    </a:p>
                  </a:txBody>
                  <a:tcPr marL="4605" marR="4605" marT="4605" marB="0" anchor="ctr">
                    <a:solidFill>
                      <a:schemeClr val="accent1">
                        <a:lumMod val="60000"/>
                        <a:lumOff val="40000"/>
                      </a:schemeClr>
                    </a:solidFill>
                  </a:tcPr>
                </a:tc>
                <a:tc>
                  <a:txBody>
                    <a:bodyPr/>
                    <a:lstStyle/>
                    <a:p>
                      <a:pPr algn="ctr" fontAlgn="ctr"/>
                      <a:r>
                        <a:rPr lang="en-US" sz="1200" u="none" strike="noStrike">
                          <a:effectLst/>
                        </a:rPr>
                        <a:t>252</a:t>
                      </a:r>
                      <a:endParaRPr lang="en-US" sz="1200" b="0" i="0" u="none" strike="noStrike">
                        <a:solidFill>
                          <a:srgbClr val="000000"/>
                        </a:solidFill>
                        <a:effectLst/>
                        <a:latin typeface="Arial" panose="020B0604020202020204" pitchFamily="34" charset="0"/>
                      </a:endParaRPr>
                    </a:p>
                  </a:txBody>
                  <a:tcPr marL="4605" marR="4605" marT="4605" marB="0" anchor="ctr">
                    <a:solidFill>
                      <a:schemeClr val="accent1">
                        <a:lumMod val="60000"/>
                        <a:lumOff val="40000"/>
                      </a:schemeClr>
                    </a:solidFill>
                  </a:tcPr>
                </a:tc>
                <a:tc>
                  <a:txBody>
                    <a:bodyPr/>
                    <a:lstStyle/>
                    <a:p>
                      <a:pPr algn="ctr" fontAlgn="ctr"/>
                      <a:r>
                        <a:rPr lang="en-US" sz="1200" u="none" strike="noStrike">
                          <a:effectLst/>
                        </a:rPr>
                        <a:t>5%</a:t>
                      </a:r>
                      <a:endParaRPr lang="en-US" sz="1200" b="0" i="0" u="none" strike="noStrike">
                        <a:solidFill>
                          <a:srgbClr val="000000"/>
                        </a:solidFill>
                        <a:effectLst/>
                        <a:latin typeface="Arial" panose="020B0604020202020204" pitchFamily="34" charset="0"/>
                      </a:endParaRPr>
                    </a:p>
                  </a:txBody>
                  <a:tcPr marL="4605" marR="4605" marT="4605" marB="0" anchor="ctr">
                    <a:solidFill>
                      <a:schemeClr val="accent1">
                        <a:lumMod val="60000"/>
                        <a:lumOff val="40000"/>
                      </a:schemeClr>
                    </a:solidFill>
                  </a:tcPr>
                </a:tc>
                <a:extLst>
                  <a:ext uri="{0D108BD9-81ED-4DB2-BD59-A6C34878D82A}">
                    <a16:rowId xmlns:a16="http://schemas.microsoft.com/office/drawing/2014/main" val="33335600"/>
                  </a:ext>
                </a:extLst>
              </a:tr>
              <a:tr h="924039">
                <a:tc>
                  <a:txBody>
                    <a:bodyPr/>
                    <a:lstStyle/>
                    <a:p>
                      <a:pPr algn="ctr" fontAlgn="ctr"/>
                      <a:r>
                        <a:rPr lang="en-US" sz="1200" u="none" strike="noStrike">
                          <a:effectLst/>
                        </a:rPr>
                        <a:t>This procedure or procedure/modifier combination is not compatible with another procedure or procedure/modifier combination provided on the same day according to the National Correct Coding Initiative or workers compensation state regulations/ fee schedule requirements.</a:t>
                      </a:r>
                      <a:endParaRPr lang="en-US" sz="1200" b="0" i="0" u="none" strike="noStrike">
                        <a:solidFill>
                          <a:srgbClr val="000000"/>
                        </a:solidFill>
                        <a:effectLst/>
                        <a:latin typeface="Arial" panose="020B0604020202020204" pitchFamily="34" charset="0"/>
                      </a:endParaRPr>
                    </a:p>
                  </a:txBody>
                  <a:tcPr marL="4605" marR="4605" marT="4605" marB="0" anchor="ctr">
                    <a:solidFill>
                      <a:schemeClr val="accent1">
                        <a:lumMod val="60000"/>
                        <a:lumOff val="40000"/>
                      </a:schemeClr>
                    </a:solidFill>
                  </a:tcPr>
                </a:tc>
                <a:tc>
                  <a:txBody>
                    <a:bodyPr/>
                    <a:lstStyle/>
                    <a:p>
                      <a:pPr algn="ctr" fontAlgn="ctr"/>
                      <a:r>
                        <a:rPr lang="en-US" sz="1200" u="none" strike="noStrike">
                          <a:effectLst/>
                        </a:rPr>
                        <a:t>236</a:t>
                      </a:r>
                      <a:endParaRPr lang="en-US" sz="1200" b="0" i="0" u="none" strike="noStrike">
                        <a:solidFill>
                          <a:srgbClr val="000000"/>
                        </a:solidFill>
                        <a:effectLst/>
                        <a:latin typeface="Arial" panose="020B0604020202020204" pitchFamily="34" charset="0"/>
                      </a:endParaRPr>
                    </a:p>
                  </a:txBody>
                  <a:tcPr marL="4605" marR="4605" marT="4605" marB="0" anchor="ctr">
                    <a:solidFill>
                      <a:schemeClr val="accent1">
                        <a:lumMod val="60000"/>
                        <a:lumOff val="40000"/>
                      </a:schemeClr>
                    </a:solidFill>
                  </a:tcPr>
                </a:tc>
                <a:tc>
                  <a:txBody>
                    <a:bodyPr/>
                    <a:lstStyle/>
                    <a:p>
                      <a:pPr algn="ctr" fontAlgn="ctr"/>
                      <a:r>
                        <a:rPr lang="en-US" sz="1200" u="none" strike="noStrike">
                          <a:effectLst/>
                        </a:rPr>
                        <a:t>101</a:t>
                      </a:r>
                      <a:endParaRPr lang="en-US" sz="1200" b="0" i="0" u="none" strike="noStrike">
                        <a:solidFill>
                          <a:srgbClr val="000000"/>
                        </a:solidFill>
                        <a:effectLst/>
                        <a:latin typeface="Arial" panose="020B0604020202020204" pitchFamily="34" charset="0"/>
                      </a:endParaRPr>
                    </a:p>
                  </a:txBody>
                  <a:tcPr marL="4605" marR="4605" marT="4605" marB="0" anchor="ctr">
                    <a:solidFill>
                      <a:schemeClr val="accent1">
                        <a:lumMod val="60000"/>
                        <a:lumOff val="40000"/>
                      </a:schemeClr>
                    </a:solidFill>
                  </a:tcPr>
                </a:tc>
                <a:tc>
                  <a:txBody>
                    <a:bodyPr/>
                    <a:lstStyle/>
                    <a:p>
                      <a:pPr algn="ctr" fontAlgn="ctr"/>
                      <a:r>
                        <a:rPr lang="en-US" sz="1200" u="none" strike="noStrike">
                          <a:effectLst/>
                        </a:rPr>
                        <a:t>2%</a:t>
                      </a:r>
                      <a:endParaRPr lang="en-US" sz="1200" b="0" i="0" u="none" strike="noStrike">
                        <a:solidFill>
                          <a:srgbClr val="000000"/>
                        </a:solidFill>
                        <a:effectLst/>
                        <a:latin typeface="Arial" panose="020B0604020202020204" pitchFamily="34" charset="0"/>
                      </a:endParaRPr>
                    </a:p>
                  </a:txBody>
                  <a:tcPr marL="4605" marR="4605" marT="4605" marB="0" anchor="ctr">
                    <a:solidFill>
                      <a:schemeClr val="accent1">
                        <a:lumMod val="60000"/>
                        <a:lumOff val="40000"/>
                      </a:schemeClr>
                    </a:solidFill>
                  </a:tcPr>
                </a:tc>
                <a:extLst>
                  <a:ext uri="{0D108BD9-81ED-4DB2-BD59-A6C34878D82A}">
                    <a16:rowId xmlns:a16="http://schemas.microsoft.com/office/drawing/2014/main" val="4284079714"/>
                  </a:ext>
                </a:extLst>
              </a:tr>
              <a:tr h="216783">
                <a:tc>
                  <a:txBody>
                    <a:bodyPr/>
                    <a:lstStyle/>
                    <a:p>
                      <a:pPr algn="ctr" fontAlgn="ctr"/>
                      <a:r>
                        <a:rPr lang="en-US" sz="1200" u="none" strike="noStrike">
                          <a:effectLst/>
                        </a:rPr>
                        <a:t>Expenses incurred after coverage terminated.</a:t>
                      </a:r>
                      <a:endParaRPr lang="en-US" sz="1200" b="0" i="0" u="none" strike="noStrike">
                        <a:solidFill>
                          <a:srgbClr val="000000"/>
                        </a:solidFill>
                        <a:effectLst/>
                        <a:latin typeface="Arial" panose="020B0604020202020204" pitchFamily="34" charset="0"/>
                      </a:endParaRPr>
                    </a:p>
                  </a:txBody>
                  <a:tcPr marL="4605" marR="4605" marT="4605" marB="0" anchor="ctr">
                    <a:solidFill>
                      <a:schemeClr val="accent1">
                        <a:lumMod val="60000"/>
                        <a:lumOff val="40000"/>
                      </a:schemeClr>
                    </a:solidFill>
                  </a:tcPr>
                </a:tc>
                <a:tc>
                  <a:txBody>
                    <a:bodyPr/>
                    <a:lstStyle/>
                    <a:p>
                      <a:pPr algn="ctr" fontAlgn="ctr"/>
                      <a:r>
                        <a:rPr lang="en-US" sz="1200" u="none" strike="noStrike">
                          <a:effectLst/>
                        </a:rPr>
                        <a:t>27</a:t>
                      </a:r>
                      <a:endParaRPr lang="en-US" sz="1200" b="0" i="0" u="none" strike="noStrike">
                        <a:solidFill>
                          <a:srgbClr val="000000"/>
                        </a:solidFill>
                        <a:effectLst/>
                        <a:latin typeface="Arial" panose="020B0604020202020204" pitchFamily="34" charset="0"/>
                      </a:endParaRPr>
                    </a:p>
                  </a:txBody>
                  <a:tcPr marL="4605" marR="4605" marT="4605" marB="0" anchor="ctr">
                    <a:solidFill>
                      <a:schemeClr val="accent1">
                        <a:lumMod val="60000"/>
                        <a:lumOff val="40000"/>
                      </a:schemeClr>
                    </a:solidFill>
                  </a:tcPr>
                </a:tc>
                <a:tc>
                  <a:txBody>
                    <a:bodyPr/>
                    <a:lstStyle/>
                    <a:p>
                      <a:pPr algn="ctr" fontAlgn="ctr"/>
                      <a:r>
                        <a:rPr lang="en-US" sz="1200" u="none" strike="noStrike">
                          <a:effectLst/>
                        </a:rPr>
                        <a:t>72</a:t>
                      </a:r>
                      <a:endParaRPr lang="en-US" sz="1200" b="0" i="0" u="none" strike="noStrike">
                        <a:solidFill>
                          <a:srgbClr val="000000"/>
                        </a:solidFill>
                        <a:effectLst/>
                        <a:latin typeface="Arial" panose="020B0604020202020204" pitchFamily="34" charset="0"/>
                      </a:endParaRPr>
                    </a:p>
                  </a:txBody>
                  <a:tcPr marL="4605" marR="4605" marT="4605" marB="0" anchor="ctr">
                    <a:solidFill>
                      <a:schemeClr val="accent1">
                        <a:lumMod val="60000"/>
                        <a:lumOff val="40000"/>
                      </a:schemeClr>
                    </a:solidFill>
                  </a:tcPr>
                </a:tc>
                <a:tc>
                  <a:txBody>
                    <a:bodyPr/>
                    <a:lstStyle/>
                    <a:p>
                      <a:pPr algn="ctr" fontAlgn="ctr"/>
                      <a:r>
                        <a:rPr lang="en-US" sz="1200" u="none" strike="noStrike">
                          <a:effectLst/>
                        </a:rPr>
                        <a:t>1%</a:t>
                      </a:r>
                      <a:endParaRPr lang="en-US" sz="1200" b="0" i="0" u="none" strike="noStrike">
                        <a:solidFill>
                          <a:srgbClr val="000000"/>
                        </a:solidFill>
                        <a:effectLst/>
                        <a:latin typeface="Arial" panose="020B0604020202020204" pitchFamily="34" charset="0"/>
                      </a:endParaRPr>
                    </a:p>
                  </a:txBody>
                  <a:tcPr marL="4605" marR="4605" marT="4605" marB="0" anchor="ctr">
                    <a:solidFill>
                      <a:schemeClr val="accent1">
                        <a:lumMod val="60000"/>
                        <a:lumOff val="40000"/>
                      </a:schemeClr>
                    </a:solidFill>
                  </a:tcPr>
                </a:tc>
                <a:extLst>
                  <a:ext uri="{0D108BD9-81ED-4DB2-BD59-A6C34878D82A}">
                    <a16:rowId xmlns:a16="http://schemas.microsoft.com/office/drawing/2014/main" val="3489677765"/>
                  </a:ext>
                </a:extLst>
              </a:tr>
              <a:tr h="393597">
                <a:tc>
                  <a:txBody>
                    <a:bodyPr/>
                    <a:lstStyle/>
                    <a:p>
                      <a:pPr algn="ctr" fontAlgn="ctr"/>
                      <a:r>
                        <a:rPr lang="en-US" sz="1200" u="none" strike="noStrike">
                          <a:effectLst/>
                        </a:rPr>
                        <a:t>This care may be covered by another payer per coordination of benefits.</a:t>
                      </a:r>
                      <a:endParaRPr lang="en-US" sz="1200" b="0" i="0" u="none" strike="noStrike">
                        <a:solidFill>
                          <a:srgbClr val="000000"/>
                        </a:solidFill>
                        <a:effectLst/>
                        <a:latin typeface="Arial" panose="020B0604020202020204" pitchFamily="34" charset="0"/>
                      </a:endParaRPr>
                    </a:p>
                  </a:txBody>
                  <a:tcPr marL="4605" marR="4605" marT="4605" marB="0" anchor="ctr">
                    <a:solidFill>
                      <a:schemeClr val="accent1">
                        <a:lumMod val="60000"/>
                        <a:lumOff val="40000"/>
                      </a:schemeClr>
                    </a:solidFill>
                  </a:tcPr>
                </a:tc>
                <a:tc>
                  <a:txBody>
                    <a:bodyPr/>
                    <a:lstStyle/>
                    <a:p>
                      <a:pPr algn="ctr" fontAlgn="ctr"/>
                      <a:r>
                        <a:rPr lang="en-US" sz="1200" u="none" strike="noStrike">
                          <a:effectLst/>
                        </a:rPr>
                        <a:t>22</a:t>
                      </a:r>
                      <a:endParaRPr lang="en-US" sz="1200" b="0" i="0" u="none" strike="noStrike">
                        <a:solidFill>
                          <a:srgbClr val="000000"/>
                        </a:solidFill>
                        <a:effectLst/>
                        <a:latin typeface="Arial" panose="020B0604020202020204" pitchFamily="34" charset="0"/>
                      </a:endParaRPr>
                    </a:p>
                  </a:txBody>
                  <a:tcPr marL="4605" marR="4605" marT="4605" marB="0" anchor="ctr">
                    <a:solidFill>
                      <a:schemeClr val="accent1">
                        <a:lumMod val="60000"/>
                        <a:lumOff val="40000"/>
                      </a:schemeClr>
                    </a:solidFill>
                  </a:tcPr>
                </a:tc>
                <a:tc>
                  <a:txBody>
                    <a:bodyPr/>
                    <a:lstStyle/>
                    <a:p>
                      <a:pPr algn="ctr" fontAlgn="ctr"/>
                      <a:r>
                        <a:rPr lang="en-US" sz="1200" u="none" strike="noStrike">
                          <a:effectLst/>
                        </a:rPr>
                        <a:t>61</a:t>
                      </a:r>
                      <a:endParaRPr lang="en-US" sz="1200" b="0" i="0" u="none" strike="noStrike">
                        <a:solidFill>
                          <a:srgbClr val="000000"/>
                        </a:solidFill>
                        <a:effectLst/>
                        <a:latin typeface="Arial" panose="020B0604020202020204" pitchFamily="34" charset="0"/>
                      </a:endParaRPr>
                    </a:p>
                  </a:txBody>
                  <a:tcPr marL="4605" marR="4605" marT="4605" marB="0" anchor="ctr">
                    <a:solidFill>
                      <a:schemeClr val="accent1">
                        <a:lumMod val="60000"/>
                        <a:lumOff val="40000"/>
                      </a:schemeClr>
                    </a:solidFill>
                  </a:tcPr>
                </a:tc>
                <a:tc>
                  <a:txBody>
                    <a:bodyPr/>
                    <a:lstStyle/>
                    <a:p>
                      <a:pPr algn="ctr" fontAlgn="ctr"/>
                      <a:r>
                        <a:rPr lang="en-US" sz="1200" u="none" strike="noStrike">
                          <a:effectLst/>
                        </a:rPr>
                        <a:t>1%</a:t>
                      </a:r>
                      <a:endParaRPr lang="en-US" sz="1200" b="0" i="0" u="none" strike="noStrike">
                        <a:solidFill>
                          <a:srgbClr val="000000"/>
                        </a:solidFill>
                        <a:effectLst/>
                        <a:latin typeface="Arial" panose="020B0604020202020204" pitchFamily="34" charset="0"/>
                      </a:endParaRPr>
                    </a:p>
                  </a:txBody>
                  <a:tcPr marL="4605" marR="4605" marT="4605" marB="0" anchor="ctr">
                    <a:solidFill>
                      <a:schemeClr val="accent1">
                        <a:lumMod val="60000"/>
                        <a:lumOff val="40000"/>
                      </a:schemeClr>
                    </a:solidFill>
                  </a:tcPr>
                </a:tc>
                <a:extLst>
                  <a:ext uri="{0D108BD9-81ED-4DB2-BD59-A6C34878D82A}">
                    <a16:rowId xmlns:a16="http://schemas.microsoft.com/office/drawing/2014/main" val="1593949778"/>
                  </a:ext>
                </a:extLst>
              </a:tr>
              <a:tr h="216783">
                <a:tc>
                  <a:txBody>
                    <a:bodyPr/>
                    <a:lstStyle/>
                    <a:p>
                      <a:pPr algn="ctr" fontAlgn="ctr"/>
                      <a:r>
                        <a:rPr lang="en-US" sz="1200" u="none" strike="noStrike">
                          <a:effectLst/>
                        </a:rPr>
                        <a:t>Precertification/authorization exceeded.</a:t>
                      </a:r>
                      <a:endParaRPr lang="en-US" sz="1200" b="0" i="0" u="none" strike="noStrike">
                        <a:solidFill>
                          <a:srgbClr val="000000"/>
                        </a:solidFill>
                        <a:effectLst/>
                        <a:latin typeface="Arial" panose="020B0604020202020204" pitchFamily="34" charset="0"/>
                      </a:endParaRPr>
                    </a:p>
                  </a:txBody>
                  <a:tcPr marL="4605" marR="4605" marT="4605" marB="0" anchor="ctr">
                    <a:solidFill>
                      <a:schemeClr val="accent1">
                        <a:lumMod val="60000"/>
                        <a:lumOff val="40000"/>
                      </a:schemeClr>
                    </a:solidFill>
                  </a:tcPr>
                </a:tc>
                <a:tc>
                  <a:txBody>
                    <a:bodyPr/>
                    <a:lstStyle/>
                    <a:p>
                      <a:pPr algn="ctr" fontAlgn="ctr"/>
                      <a:r>
                        <a:rPr lang="en-US" sz="1200" u="none" strike="noStrike">
                          <a:effectLst/>
                        </a:rPr>
                        <a:t>198</a:t>
                      </a:r>
                      <a:endParaRPr lang="en-US" sz="1200" b="0" i="0" u="none" strike="noStrike">
                        <a:solidFill>
                          <a:srgbClr val="000000"/>
                        </a:solidFill>
                        <a:effectLst/>
                        <a:latin typeface="Arial" panose="020B0604020202020204" pitchFamily="34" charset="0"/>
                      </a:endParaRPr>
                    </a:p>
                  </a:txBody>
                  <a:tcPr marL="4605" marR="4605" marT="4605" marB="0" anchor="ctr">
                    <a:solidFill>
                      <a:schemeClr val="accent1">
                        <a:lumMod val="60000"/>
                        <a:lumOff val="40000"/>
                      </a:schemeClr>
                    </a:solidFill>
                  </a:tcPr>
                </a:tc>
                <a:tc>
                  <a:txBody>
                    <a:bodyPr/>
                    <a:lstStyle/>
                    <a:p>
                      <a:pPr algn="ctr" fontAlgn="ctr"/>
                      <a:r>
                        <a:rPr lang="en-US" sz="1200" u="none" strike="noStrike">
                          <a:effectLst/>
                        </a:rPr>
                        <a:t>59</a:t>
                      </a:r>
                      <a:endParaRPr lang="en-US" sz="1200" b="0" i="0" u="none" strike="noStrike">
                        <a:solidFill>
                          <a:srgbClr val="000000"/>
                        </a:solidFill>
                        <a:effectLst/>
                        <a:latin typeface="Arial" panose="020B0604020202020204" pitchFamily="34" charset="0"/>
                      </a:endParaRPr>
                    </a:p>
                  </a:txBody>
                  <a:tcPr marL="4605" marR="4605" marT="4605" marB="0" anchor="ctr">
                    <a:solidFill>
                      <a:schemeClr val="accent1">
                        <a:lumMod val="60000"/>
                        <a:lumOff val="40000"/>
                      </a:schemeClr>
                    </a:solidFill>
                  </a:tcPr>
                </a:tc>
                <a:tc>
                  <a:txBody>
                    <a:bodyPr/>
                    <a:lstStyle/>
                    <a:p>
                      <a:pPr algn="ctr" fontAlgn="ctr"/>
                      <a:r>
                        <a:rPr lang="en-US" sz="1200" u="none" strike="noStrike">
                          <a:effectLst/>
                        </a:rPr>
                        <a:t>1%</a:t>
                      </a:r>
                      <a:endParaRPr lang="en-US" sz="1200" b="0" i="0" u="none" strike="noStrike">
                        <a:solidFill>
                          <a:srgbClr val="000000"/>
                        </a:solidFill>
                        <a:effectLst/>
                        <a:latin typeface="Arial" panose="020B0604020202020204" pitchFamily="34" charset="0"/>
                      </a:endParaRPr>
                    </a:p>
                  </a:txBody>
                  <a:tcPr marL="4605" marR="4605" marT="4605" marB="0" anchor="ctr">
                    <a:solidFill>
                      <a:schemeClr val="accent1">
                        <a:lumMod val="60000"/>
                        <a:lumOff val="40000"/>
                      </a:schemeClr>
                    </a:solidFill>
                  </a:tcPr>
                </a:tc>
                <a:extLst>
                  <a:ext uri="{0D108BD9-81ED-4DB2-BD59-A6C34878D82A}">
                    <a16:rowId xmlns:a16="http://schemas.microsoft.com/office/drawing/2014/main" val="1759344709"/>
                  </a:ext>
                </a:extLst>
              </a:tr>
            </a:tbl>
          </a:graphicData>
        </a:graphic>
      </p:graphicFrame>
    </p:spTree>
    <p:extLst>
      <p:ext uri="{BB962C8B-B14F-4D97-AF65-F5344CB8AC3E}">
        <p14:creationId xmlns:p14="http://schemas.microsoft.com/office/powerpoint/2010/main" val="177032597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57A81B-9954-4FA7-3BA9-2D26833EA71F}"/>
              </a:ext>
            </a:extLst>
          </p:cNvPr>
          <p:cNvSpPr>
            <a:spLocks noGrp="1"/>
          </p:cNvSpPr>
          <p:nvPr>
            <p:ph type="title"/>
          </p:nvPr>
        </p:nvSpPr>
        <p:spPr/>
        <p:txBody>
          <a:bodyPr/>
          <a:lstStyle/>
          <a:p>
            <a:r>
              <a:rPr lang="en-US" dirty="0"/>
              <a:t>How to Potentially Mitigate CARC 222</a:t>
            </a:r>
          </a:p>
        </p:txBody>
      </p:sp>
      <p:graphicFrame>
        <p:nvGraphicFramePr>
          <p:cNvPr id="6" name="TextBox 3">
            <a:extLst>
              <a:ext uri="{FF2B5EF4-FFF2-40B4-BE49-F238E27FC236}">
                <a16:creationId xmlns:a16="http://schemas.microsoft.com/office/drawing/2014/main" id="{6F749E89-A327-BD36-4994-0F1CBC3D3C00}"/>
              </a:ext>
            </a:extLst>
          </p:cNvPr>
          <p:cNvGraphicFramePr/>
          <p:nvPr/>
        </p:nvGraphicFramePr>
        <p:xfrm>
          <a:off x="388471" y="2014070"/>
          <a:ext cx="11158070" cy="37856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0071006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665DBBEF-238B-476B-96AB-8AAC3224EC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38882" y="639193"/>
            <a:ext cx="3571810" cy="3573516"/>
          </a:xfrm>
        </p:spPr>
        <p:txBody>
          <a:bodyPr vert="horz" lIns="91440" tIns="45720" rIns="91440" bIns="45720" rtlCol="0" anchor="b">
            <a:normAutofit/>
          </a:bodyPr>
          <a:lstStyle/>
          <a:p>
            <a:r>
              <a:rPr lang="en-US" sz="4100" kern="1200">
                <a:solidFill>
                  <a:schemeClr val="tx1"/>
                </a:solidFill>
                <a:latin typeface="+mj-lt"/>
                <a:ea typeface="+mj-ea"/>
                <a:cs typeface="+mj-cs"/>
              </a:rPr>
              <a:t>Horizon Health Remark Codes Associated with the Denials</a:t>
            </a:r>
          </a:p>
        </p:txBody>
      </p:sp>
      <p:sp>
        <p:nvSpPr>
          <p:cNvPr id="29"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4409267"/>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 name="Table 2">
            <a:extLst>
              <a:ext uri="{FF2B5EF4-FFF2-40B4-BE49-F238E27FC236}">
                <a16:creationId xmlns:a16="http://schemas.microsoft.com/office/drawing/2014/main" id="{747248DF-52F3-AA42-8B89-5162B6887388}"/>
              </a:ext>
            </a:extLst>
          </p:cNvPr>
          <p:cNvGraphicFramePr>
            <a:graphicFrameLocks noGrp="1"/>
          </p:cNvGraphicFramePr>
          <p:nvPr>
            <p:extLst>
              <p:ext uri="{D42A27DB-BD31-4B8C-83A1-F6EECF244321}">
                <p14:modId xmlns:p14="http://schemas.microsoft.com/office/powerpoint/2010/main" val="2399960901"/>
              </p:ext>
            </p:extLst>
          </p:nvPr>
        </p:nvGraphicFramePr>
        <p:xfrm>
          <a:off x="4900419" y="640080"/>
          <a:ext cx="6722371" cy="5550409"/>
        </p:xfrm>
        <a:graphic>
          <a:graphicData uri="http://schemas.openxmlformats.org/drawingml/2006/table">
            <a:tbl>
              <a:tblPr firstRow="1" bandRow="1">
                <a:tableStyleId>{5C22544A-7EE6-4342-B048-85BDC9FD1C3A}</a:tableStyleId>
              </a:tblPr>
              <a:tblGrid>
                <a:gridCol w="5193044">
                  <a:extLst>
                    <a:ext uri="{9D8B030D-6E8A-4147-A177-3AD203B41FA5}">
                      <a16:colId xmlns:a16="http://schemas.microsoft.com/office/drawing/2014/main" val="1475905005"/>
                    </a:ext>
                  </a:extLst>
                </a:gridCol>
                <a:gridCol w="846626">
                  <a:extLst>
                    <a:ext uri="{9D8B030D-6E8A-4147-A177-3AD203B41FA5}">
                      <a16:colId xmlns:a16="http://schemas.microsoft.com/office/drawing/2014/main" val="3575140142"/>
                    </a:ext>
                  </a:extLst>
                </a:gridCol>
                <a:gridCol w="682701">
                  <a:extLst>
                    <a:ext uri="{9D8B030D-6E8A-4147-A177-3AD203B41FA5}">
                      <a16:colId xmlns:a16="http://schemas.microsoft.com/office/drawing/2014/main" val="441449119"/>
                    </a:ext>
                  </a:extLst>
                </a:gridCol>
              </a:tblGrid>
              <a:tr h="525621">
                <a:tc>
                  <a:txBody>
                    <a:bodyPr/>
                    <a:lstStyle/>
                    <a:p>
                      <a:pPr algn="ctr" fontAlgn="ctr"/>
                      <a:r>
                        <a:rPr lang="en-US" sz="1500" u="none" strike="noStrike">
                          <a:effectLst/>
                        </a:rPr>
                        <a:t>Definition</a:t>
                      </a:r>
                      <a:endParaRPr lang="en-US" sz="1500" b="0" i="0" u="none" strike="noStrike">
                        <a:solidFill>
                          <a:srgbClr val="000000"/>
                        </a:solidFill>
                        <a:effectLst/>
                        <a:latin typeface="Arial" panose="020B0604020202020204" pitchFamily="34" charset="0"/>
                      </a:endParaRPr>
                    </a:p>
                  </a:txBody>
                  <a:tcPr marL="7233" marR="7233" marT="7233" marB="0" anchor="ctr"/>
                </a:tc>
                <a:tc>
                  <a:txBody>
                    <a:bodyPr/>
                    <a:lstStyle/>
                    <a:p>
                      <a:pPr algn="ctr" fontAlgn="ctr"/>
                      <a:r>
                        <a:rPr lang="en-US" sz="1500" u="none" strike="noStrike">
                          <a:effectLst/>
                        </a:rPr>
                        <a:t>Remark Code</a:t>
                      </a:r>
                      <a:endParaRPr lang="en-US" sz="1500" b="0" i="0" u="none" strike="noStrike">
                        <a:solidFill>
                          <a:srgbClr val="000000"/>
                        </a:solidFill>
                        <a:effectLst/>
                        <a:latin typeface="Arial" panose="020B0604020202020204" pitchFamily="34" charset="0"/>
                      </a:endParaRPr>
                    </a:p>
                  </a:txBody>
                  <a:tcPr marL="7233" marR="7233" marT="7233" marB="0" anchor="ctr"/>
                </a:tc>
                <a:tc>
                  <a:txBody>
                    <a:bodyPr/>
                    <a:lstStyle/>
                    <a:p>
                      <a:pPr algn="ctr" fontAlgn="ctr"/>
                      <a:r>
                        <a:rPr lang="en-US" sz="1500" u="none" strike="noStrike">
                          <a:effectLst/>
                        </a:rPr>
                        <a:t>Count</a:t>
                      </a:r>
                      <a:endParaRPr lang="en-US" sz="1500" b="0" i="0" u="none" strike="noStrike">
                        <a:solidFill>
                          <a:srgbClr val="000000"/>
                        </a:solidFill>
                        <a:effectLst/>
                        <a:latin typeface="Arial" panose="020B0604020202020204" pitchFamily="34" charset="0"/>
                      </a:endParaRPr>
                    </a:p>
                  </a:txBody>
                  <a:tcPr marL="7233" marR="7233" marT="7233" marB="0" anchor="ctr"/>
                </a:tc>
                <a:extLst>
                  <a:ext uri="{0D108BD9-81ED-4DB2-BD59-A6C34878D82A}">
                    <a16:rowId xmlns:a16="http://schemas.microsoft.com/office/drawing/2014/main" val="3321276722"/>
                  </a:ext>
                </a:extLst>
              </a:tr>
              <a:tr h="525621">
                <a:tc>
                  <a:txBody>
                    <a:bodyPr/>
                    <a:lstStyle/>
                    <a:p>
                      <a:pPr algn="ctr" fontAlgn="ctr"/>
                      <a:r>
                        <a:rPr lang="en-US" sz="1500" u="none" strike="noStrike">
                          <a:effectLst/>
                        </a:rPr>
                        <a:t>Missing/incomplete/invalid/ deactivated/withdrawn National Drug Code (NDC).</a:t>
                      </a:r>
                      <a:endParaRPr lang="en-US" sz="1500" b="0" i="0" u="none" strike="noStrike">
                        <a:solidFill>
                          <a:srgbClr val="000000"/>
                        </a:solidFill>
                        <a:effectLst/>
                        <a:latin typeface="Arial" panose="020B0604020202020204" pitchFamily="34" charset="0"/>
                      </a:endParaRPr>
                    </a:p>
                  </a:txBody>
                  <a:tcPr marL="7233" marR="7233" marT="7233" marB="0" anchor="ctr"/>
                </a:tc>
                <a:tc>
                  <a:txBody>
                    <a:bodyPr/>
                    <a:lstStyle/>
                    <a:p>
                      <a:pPr algn="ctr" fontAlgn="ctr"/>
                      <a:r>
                        <a:rPr lang="en-US" sz="1500" u="none" strike="noStrike">
                          <a:effectLst/>
                        </a:rPr>
                        <a:t>M119</a:t>
                      </a:r>
                      <a:endParaRPr lang="en-US" sz="1500" b="0" i="0" u="none" strike="noStrike">
                        <a:solidFill>
                          <a:srgbClr val="000000"/>
                        </a:solidFill>
                        <a:effectLst/>
                        <a:latin typeface="Arial" panose="020B0604020202020204" pitchFamily="34" charset="0"/>
                      </a:endParaRPr>
                    </a:p>
                  </a:txBody>
                  <a:tcPr marL="7233" marR="7233" marT="7233" marB="0" anchor="ctr"/>
                </a:tc>
                <a:tc>
                  <a:txBody>
                    <a:bodyPr/>
                    <a:lstStyle/>
                    <a:p>
                      <a:pPr algn="ctr" fontAlgn="ctr"/>
                      <a:r>
                        <a:rPr lang="en-US" sz="1500" u="none" strike="noStrike">
                          <a:effectLst/>
                        </a:rPr>
                        <a:t>321</a:t>
                      </a:r>
                      <a:endParaRPr lang="en-US" sz="1500" b="0" i="0" u="none" strike="noStrike">
                        <a:solidFill>
                          <a:srgbClr val="000000"/>
                        </a:solidFill>
                        <a:effectLst/>
                        <a:latin typeface="Arial" panose="020B0604020202020204" pitchFamily="34" charset="0"/>
                      </a:endParaRPr>
                    </a:p>
                  </a:txBody>
                  <a:tcPr marL="7233" marR="7233" marT="7233" marB="0" anchor="ctr"/>
                </a:tc>
                <a:extLst>
                  <a:ext uri="{0D108BD9-81ED-4DB2-BD59-A6C34878D82A}">
                    <a16:rowId xmlns:a16="http://schemas.microsoft.com/office/drawing/2014/main" val="2705074622"/>
                  </a:ext>
                </a:extLst>
              </a:tr>
              <a:tr h="757045">
                <a:tc>
                  <a:txBody>
                    <a:bodyPr/>
                    <a:lstStyle/>
                    <a:p>
                      <a:pPr algn="ctr" fontAlgn="ctr"/>
                      <a:r>
                        <a:rPr lang="en-US" sz="1500" u="none" strike="noStrike">
                          <a:effectLst/>
                        </a:rPr>
                        <a:t>Consult our contractual agreement for restrictions/billing/payment information related to these charges.</a:t>
                      </a:r>
                      <a:endParaRPr lang="en-US" sz="1500" b="0" i="0" u="none" strike="noStrike">
                        <a:solidFill>
                          <a:srgbClr val="000000"/>
                        </a:solidFill>
                        <a:effectLst/>
                        <a:latin typeface="Arial" panose="020B0604020202020204" pitchFamily="34" charset="0"/>
                      </a:endParaRPr>
                    </a:p>
                  </a:txBody>
                  <a:tcPr marL="7233" marR="7233" marT="7233" marB="0" anchor="ctr"/>
                </a:tc>
                <a:tc>
                  <a:txBody>
                    <a:bodyPr/>
                    <a:lstStyle/>
                    <a:p>
                      <a:pPr algn="ctr" fontAlgn="ctr"/>
                      <a:r>
                        <a:rPr lang="en-US" sz="1500" u="none" strike="noStrike">
                          <a:effectLst/>
                        </a:rPr>
                        <a:t>N381</a:t>
                      </a:r>
                      <a:endParaRPr lang="en-US" sz="1500" b="0" i="0" u="none" strike="noStrike">
                        <a:solidFill>
                          <a:srgbClr val="000000"/>
                        </a:solidFill>
                        <a:effectLst/>
                        <a:latin typeface="Arial" panose="020B0604020202020204" pitchFamily="34" charset="0"/>
                      </a:endParaRPr>
                    </a:p>
                  </a:txBody>
                  <a:tcPr marL="7233" marR="7233" marT="7233" marB="0" anchor="ctr"/>
                </a:tc>
                <a:tc>
                  <a:txBody>
                    <a:bodyPr/>
                    <a:lstStyle/>
                    <a:p>
                      <a:pPr algn="ctr" fontAlgn="ctr"/>
                      <a:r>
                        <a:rPr lang="en-US" sz="1500" u="none" strike="noStrike">
                          <a:effectLst/>
                        </a:rPr>
                        <a:t>175</a:t>
                      </a:r>
                      <a:endParaRPr lang="en-US" sz="1500" b="0" i="0" u="none" strike="noStrike">
                        <a:solidFill>
                          <a:srgbClr val="000000"/>
                        </a:solidFill>
                        <a:effectLst/>
                        <a:latin typeface="Arial" panose="020B0604020202020204" pitchFamily="34" charset="0"/>
                      </a:endParaRPr>
                    </a:p>
                  </a:txBody>
                  <a:tcPr marL="7233" marR="7233" marT="7233" marB="0" anchor="ctr"/>
                </a:tc>
                <a:extLst>
                  <a:ext uri="{0D108BD9-81ED-4DB2-BD59-A6C34878D82A}">
                    <a16:rowId xmlns:a16="http://schemas.microsoft.com/office/drawing/2014/main" val="3576770336"/>
                  </a:ext>
                </a:extLst>
              </a:tr>
              <a:tr h="525621">
                <a:tc>
                  <a:txBody>
                    <a:bodyPr/>
                    <a:lstStyle/>
                    <a:p>
                      <a:pPr algn="ctr" fontAlgn="ctr"/>
                      <a:r>
                        <a:rPr lang="en-US" sz="1500" u="none" strike="noStrike">
                          <a:effectLst/>
                        </a:rPr>
                        <a:t>The original claim  has been processed, submit a corrected claim.</a:t>
                      </a:r>
                      <a:endParaRPr lang="en-US" sz="1500" b="0" i="0" u="none" strike="noStrike">
                        <a:solidFill>
                          <a:srgbClr val="000000"/>
                        </a:solidFill>
                        <a:effectLst/>
                        <a:latin typeface="Arial" panose="020B0604020202020204" pitchFamily="34" charset="0"/>
                      </a:endParaRPr>
                    </a:p>
                  </a:txBody>
                  <a:tcPr marL="7233" marR="7233" marT="7233" marB="0" anchor="ctr"/>
                </a:tc>
                <a:tc>
                  <a:txBody>
                    <a:bodyPr/>
                    <a:lstStyle/>
                    <a:p>
                      <a:pPr algn="ctr" fontAlgn="ctr"/>
                      <a:r>
                        <a:rPr lang="en-US" sz="1500" u="none" strike="noStrike">
                          <a:effectLst/>
                        </a:rPr>
                        <a:t>N380</a:t>
                      </a:r>
                      <a:endParaRPr lang="en-US" sz="1500" b="0" i="0" u="none" strike="noStrike">
                        <a:solidFill>
                          <a:srgbClr val="000000"/>
                        </a:solidFill>
                        <a:effectLst/>
                        <a:latin typeface="Arial" panose="020B0604020202020204" pitchFamily="34" charset="0"/>
                      </a:endParaRPr>
                    </a:p>
                  </a:txBody>
                  <a:tcPr marL="7233" marR="7233" marT="7233" marB="0" anchor="ctr"/>
                </a:tc>
                <a:tc>
                  <a:txBody>
                    <a:bodyPr/>
                    <a:lstStyle/>
                    <a:p>
                      <a:pPr algn="ctr" fontAlgn="ctr"/>
                      <a:r>
                        <a:rPr lang="en-US" sz="1500" u="none" strike="noStrike">
                          <a:effectLst/>
                        </a:rPr>
                        <a:t>25</a:t>
                      </a:r>
                      <a:endParaRPr lang="en-US" sz="1500" b="0" i="0" u="none" strike="noStrike">
                        <a:solidFill>
                          <a:srgbClr val="000000"/>
                        </a:solidFill>
                        <a:effectLst/>
                        <a:latin typeface="Arial" panose="020B0604020202020204" pitchFamily="34" charset="0"/>
                      </a:endParaRPr>
                    </a:p>
                  </a:txBody>
                  <a:tcPr marL="7233" marR="7233" marT="7233" marB="0" anchor="ctr"/>
                </a:tc>
                <a:extLst>
                  <a:ext uri="{0D108BD9-81ED-4DB2-BD59-A6C34878D82A}">
                    <a16:rowId xmlns:a16="http://schemas.microsoft.com/office/drawing/2014/main" val="2448785128"/>
                  </a:ext>
                </a:extLst>
              </a:tr>
              <a:tr h="525621">
                <a:tc>
                  <a:txBody>
                    <a:bodyPr/>
                    <a:lstStyle/>
                    <a:p>
                      <a:pPr algn="ctr" fontAlgn="ctr"/>
                      <a:r>
                        <a:rPr lang="en-US" sz="1500" u="none" strike="noStrike">
                          <a:effectLst/>
                        </a:rPr>
                        <a:t>Missing/incomplete/invalid taxpayer identification number (TIN).</a:t>
                      </a:r>
                      <a:endParaRPr lang="en-US" sz="1500" b="0" i="0" u="none" strike="noStrike">
                        <a:solidFill>
                          <a:srgbClr val="000000"/>
                        </a:solidFill>
                        <a:effectLst/>
                        <a:latin typeface="Arial" panose="020B0604020202020204" pitchFamily="34" charset="0"/>
                      </a:endParaRPr>
                    </a:p>
                  </a:txBody>
                  <a:tcPr marL="7233" marR="7233" marT="7233" marB="0" anchor="ctr"/>
                </a:tc>
                <a:tc>
                  <a:txBody>
                    <a:bodyPr/>
                    <a:lstStyle/>
                    <a:p>
                      <a:pPr algn="ctr" fontAlgn="ctr"/>
                      <a:r>
                        <a:rPr lang="en-US" sz="1500" u="none" strike="noStrike">
                          <a:effectLst/>
                        </a:rPr>
                        <a:t>N209</a:t>
                      </a:r>
                      <a:endParaRPr lang="en-US" sz="1500" b="0" i="0" u="none" strike="noStrike">
                        <a:solidFill>
                          <a:srgbClr val="000000"/>
                        </a:solidFill>
                        <a:effectLst/>
                        <a:latin typeface="Arial" panose="020B0604020202020204" pitchFamily="34" charset="0"/>
                      </a:endParaRPr>
                    </a:p>
                  </a:txBody>
                  <a:tcPr marL="7233" marR="7233" marT="7233" marB="0" anchor="ctr"/>
                </a:tc>
                <a:tc>
                  <a:txBody>
                    <a:bodyPr/>
                    <a:lstStyle/>
                    <a:p>
                      <a:pPr algn="ctr" fontAlgn="ctr"/>
                      <a:r>
                        <a:rPr lang="en-US" sz="1500" u="none" strike="noStrike">
                          <a:effectLst/>
                        </a:rPr>
                        <a:t>16</a:t>
                      </a:r>
                      <a:endParaRPr lang="en-US" sz="1500" b="0" i="0" u="none" strike="noStrike">
                        <a:solidFill>
                          <a:srgbClr val="000000"/>
                        </a:solidFill>
                        <a:effectLst/>
                        <a:latin typeface="Arial" panose="020B0604020202020204" pitchFamily="34" charset="0"/>
                      </a:endParaRPr>
                    </a:p>
                  </a:txBody>
                  <a:tcPr marL="7233" marR="7233" marT="7233" marB="0" anchor="ctr"/>
                </a:tc>
                <a:extLst>
                  <a:ext uri="{0D108BD9-81ED-4DB2-BD59-A6C34878D82A}">
                    <a16:rowId xmlns:a16="http://schemas.microsoft.com/office/drawing/2014/main" val="2421138093"/>
                  </a:ext>
                </a:extLst>
              </a:tr>
              <a:tr h="294198">
                <a:tc>
                  <a:txBody>
                    <a:bodyPr/>
                    <a:lstStyle/>
                    <a:p>
                      <a:pPr algn="ctr" fontAlgn="ctr"/>
                      <a:r>
                        <a:rPr lang="en-US" sz="1500" u="none" strike="noStrike">
                          <a:effectLst/>
                        </a:rPr>
                        <a:t>Missing/Incomplete/Invalid prior Insurance Carrier(s) EOB.</a:t>
                      </a:r>
                      <a:endParaRPr lang="en-US" sz="1500" b="0" i="0" u="none" strike="noStrike">
                        <a:solidFill>
                          <a:srgbClr val="000000"/>
                        </a:solidFill>
                        <a:effectLst/>
                        <a:latin typeface="Arial" panose="020B0604020202020204" pitchFamily="34" charset="0"/>
                      </a:endParaRPr>
                    </a:p>
                  </a:txBody>
                  <a:tcPr marL="7233" marR="7233" marT="7233" marB="0" anchor="ctr"/>
                </a:tc>
                <a:tc>
                  <a:txBody>
                    <a:bodyPr/>
                    <a:lstStyle/>
                    <a:p>
                      <a:pPr algn="ctr" fontAlgn="ctr"/>
                      <a:r>
                        <a:rPr lang="en-US" sz="1500" u="none" strike="noStrike">
                          <a:effectLst/>
                        </a:rPr>
                        <a:t>N4</a:t>
                      </a:r>
                      <a:endParaRPr lang="en-US" sz="1500" b="0" i="0" u="none" strike="noStrike">
                        <a:solidFill>
                          <a:srgbClr val="000000"/>
                        </a:solidFill>
                        <a:effectLst/>
                        <a:latin typeface="Arial" panose="020B0604020202020204" pitchFamily="34" charset="0"/>
                      </a:endParaRPr>
                    </a:p>
                  </a:txBody>
                  <a:tcPr marL="7233" marR="7233" marT="7233" marB="0" anchor="ctr"/>
                </a:tc>
                <a:tc>
                  <a:txBody>
                    <a:bodyPr/>
                    <a:lstStyle/>
                    <a:p>
                      <a:pPr algn="ctr" fontAlgn="ctr"/>
                      <a:r>
                        <a:rPr lang="en-US" sz="1500" u="none" strike="noStrike">
                          <a:effectLst/>
                        </a:rPr>
                        <a:t>10</a:t>
                      </a:r>
                      <a:endParaRPr lang="en-US" sz="1500" b="0" i="0" u="none" strike="noStrike">
                        <a:solidFill>
                          <a:srgbClr val="000000"/>
                        </a:solidFill>
                        <a:effectLst/>
                        <a:latin typeface="Arial" panose="020B0604020202020204" pitchFamily="34" charset="0"/>
                      </a:endParaRPr>
                    </a:p>
                  </a:txBody>
                  <a:tcPr marL="7233" marR="7233" marT="7233" marB="0" anchor="ctr"/>
                </a:tc>
                <a:extLst>
                  <a:ext uri="{0D108BD9-81ED-4DB2-BD59-A6C34878D82A}">
                    <a16:rowId xmlns:a16="http://schemas.microsoft.com/office/drawing/2014/main" val="775373621"/>
                  </a:ext>
                </a:extLst>
              </a:tr>
              <a:tr h="525621">
                <a:tc>
                  <a:txBody>
                    <a:bodyPr/>
                    <a:lstStyle/>
                    <a:p>
                      <a:pPr algn="ctr" fontAlgn="ctr"/>
                      <a:r>
                        <a:rPr lang="en-US" sz="1500" u="none" strike="noStrike">
                          <a:effectLst/>
                        </a:rPr>
                        <a:t>Service denied because payment already made for same/similar procedure within set time frame.</a:t>
                      </a:r>
                      <a:endParaRPr lang="en-US" sz="1500" b="0" i="0" u="none" strike="noStrike">
                        <a:solidFill>
                          <a:srgbClr val="000000"/>
                        </a:solidFill>
                        <a:effectLst/>
                        <a:latin typeface="Arial" panose="020B0604020202020204" pitchFamily="34" charset="0"/>
                      </a:endParaRPr>
                    </a:p>
                  </a:txBody>
                  <a:tcPr marL="7233" marR="7233" marT="7233" marB="0" anchor="ctr"/>
                </a:tc>
                <a:tc>
                  <a:txBody>
                    <a:bodyPr/>
                    <a:lstStyle/>
                    <a:p>
                      <a:pPr algn="ctr" fontAlgn="ctr"/>
                      <a:r>
                        <a:rPr lang="en-US" sz="1500" u="none" strike="noStrike">
                          <a:effectLst/>
                        </a:rPr>
                        <a:t>M86</a:t>
                      </a:r>
                      <a:endParaRPr lang="en-US" sz="1500" b="0" i="0" u="none" strike="noStrike">
                        <a:solidFill>
                          <a:srgbClr val="000000"/>
                        </a:solidFill>
                        <a:effectLst/>
                        <a:latin typeface="Arial" panose="020B0604020202020204" pitchFamily="34" charset="0"/>
                      </a:endParaRPr>
                    </a:p>
                  </a:txBody>
                  <a:tcPr marL="7233" marR="7233" marT="7233" marB="0" anchor="ctr"/>
                </a:tc>
                <a:tc>
                  <a:txBody>
                    <a:bodyPr/>
                    <a:lstStyle/>
                    <a:p>
                      <a:pPr algn="ctr" fontAlgn="ctr"/>
                      <a:r>
                        <a:rPr lang="en-US" sz="1500" u="none" strike="noStrike">
                          <a:effectLst/>
                        </a:rPr>
                        <a:t>4</a:t>
                      </a:r>
                      <a:endParaRPr lang="en-US" sz="1500" b="0" i="0" u="none" strike="noStrike">
                        <a:solidFill>
                          <a:srgbClr val="000000"/>
                        </a:solidFill>
                        <a:effectLst/>
                        <a:latin typeface="Arial" panose="020B0604020202020204" pitchFamily="34" charset="0"/>
                      </a:endParaRPr>
                    </a:p>
                  </a:txBody>
                  <a:tcPr marL="7233" marR="7233" marT="7233" marB="0" anchor="ctr"/>
                </a:tc>
                <a:extLst>
                  <a:ext uri="{0D108BD9-81ED-4DB2-BD59-A6C34878D82A}">
                    <a16:rowId xmlns:a16="http://schemas.microsoft.com/office/drawing/2014/main" val="3003816207"/>
                  </a:ext>
                </a:extLst>
              </a:tr>
              <a:tr h="294198">
                <a:tc>
                  <a:txBody>
                    <a:bodyPr/>
                    <a:lstStyle/>
                    <a:p>
                      <a:pPr algn="ctr" fontAlgn="ctr"/>
                      <a:r>
                        <a:rPr lang="en-US" sz="1500" u="none" strike="noStrike">
                          <a:effectLst/>
                        </a:rPr>
                        <a:t>Missing/incomplete/invalid billing provider taxonomy.</a:t>
                      </a:r>
                      <a:endParaRPr lang="en-US" sz="1500" b="0" i="0" u="none" strike="noStrike">
                        <a:solidFill>
                          <a:srgbClr val="000000"/>
                        </a:solidFill>
                        <a:effectLst/>
                        <a:latin typeface="Arial" panose="020B0604020202020204" pitchFamily="34" charset="0"/>
                      </a:endParaRPr>
                    </a:p>
                  </a:txBody>
                  <a:tcPr marL="7233" marR="7233" marT="7233" marB="0" anchor="ctr"/>
                </a:tc>
                <a:tc>
                  <a:txBody>
                    <a:bodyPr/>
                    <a:lstStyle/>
                    <a:p>
                      <a:pPr algn="ctr" fontAlgn="ctr"/>
                      <a:r>
                        <a:rPr lang="en-US" sz="1500" u="none" strike="noStrike">
                          <a:effectLst/>
                        </a:rPr>
                        <a:t>N255</a:t>
                      </a:r>
                      <a:endParaRPr lang="en-US" sz="1500" b="0" i="0" u="none" strike="noStrike">
                        <a:solidFill>
                          <a:srgbClr val="000000"/>
                        </a:solidFill>
                        <a:effectLst/>
                        <a:latin typeface="Arial" panose="020B0604020202020204" pitchFamily="34" charset="0"/>
                      </a:endParaRPr>
                    </a:p>
                  </a:txBody>
                  <a:tcPr marL="7233" marR="7233" marT="7233" marB="0" anchor="ctr"/>
                </a:tc>
                <a:tc>
                  <a:txBody>
                    <a:bodyPr/>
                    <a:lstStyle/>
                    <a:p>
                      <a:pPr algn="ctr" fontAlgn="ctr"/>
                      <a:r>
                        <a:rPr lang="en-US" sz="1500" u="none" strike="noStrike">
                          <a:effectLst/>
                        </a:rPr>
                        <a:t>3</a:t>
                      </a:r>
                      <a:endParaRPr lang="en-US" sz="1500" b="0" i="0" u="none" strike="noStrike">
                        <a:solidFill>
                          <a:srgbClr val="000000"/>
                        </a:solidFill>
                        <a:effectLst/>
                        <a:latin typeface="Arial" panose="020B0604020202020204" pitchFamily="34" charset="0"/>
                      </a:endParaRPr>
                    </a:p>
                  </a:txBody>
                  <a:tcPr marL="7233" marR="7233" marT="7233" marB="0" anchor="ctr"/>
                </a:tc>
                <a:extLst>
                  <a:ext uri="{0D108BD9-81ED-4DB2-BD59-A6C34878D82A}">
                    <a16:rowId xmlns:a16="http://schemas.microsoft.com/office/drawing/2014/main" val="2647633905"/>
                  </a:ext>
                </a:extLst>
              </a:tr>
              <a:tr h="525621">
                <a:tc>
                  <a:txBody>
                    <a:bodyPr/>
                    <a:lstStyle/>
                    <a:p>
                      <a:pPr algn="ctr" fontAlgn="ctr"/>
                      <a:r>
                        <a:rPr lang="en-US" sz="1500" u="none" strike="noStrike">
                          <a:effectLst/>
                        </a:rPr>
                        <a:t>Please refer to your provider manual for additional program and provider information.</a:t>
                      </a:r>
                      <a:endParaRPr lang="en-US" sz="1500" b="0" i="0" u="none" strike="noStrike">
                        <a:solidFill>
                          <a:srgbClr val="000000"/>
                        </a:solidFill>
                        <a:effectLst/>
                        <a:latin typeface="Arial" panose="020B0604020202020204" pitchFamily="34" charset="0"/>
                      </a:endParaRPr>
                    </a:p>
                  </a:txBody>
                  <a:tcPr marL="7233" marR="7233" marT="7233" marB="0" anchor="ctr"/>
                </a:tc>
                <a:tc>
                  <a:txBody>
                    <a:bodyPr/>
                    <a:lstStyle/>
                    <a:p>
                      <a:pPr algn="ctr" fontAlgn="ctr"/>
                      <a:r>
                        <a:rPr lang="en-US" sz="1500" u="none" strike="noStrike">
                          <a:effectLst/>
                        </a:rPr>
                        <a:t>N59</a:t>
                      </a:r>
                      <a:endParaRPr lang="en-US" sz="1500" b="0" i="0" u="none" strike="noStrike">
                        <a:solidFill>
                          <a:srgbClr val="000000"/>
                        </a:solidFill>
                        <a:effectLst/>
                        <a:latin typeface="Arial" panose="020B0604020202020204" pitchFamily="34" charset="0"/>
                      </a:endParaRPr>
                    </a:p>
                  </a:txBody>
                  <a:tcPr marL="7233" marR="7233" marT="7233" marB="0" anchor="ctr"/>
                </a:tc>
                <a:tc>
                  <a:txBody>
                    <a:bodyPr/>
                    <a:lstStyle/>
                    <a:p>
                      <a:pPr algn="ctr" fontAlgn="ctr"/>
                      <a:r>
                        <a:rPr lang="en-US" sz="1500" u="none" strike="noStrike">
                          <a:effectLst/>
                        </a:rPr>
                        <a:t>3</a:t>
                      </a:r>
                      <a:endParaRPr lang="en-US" sz="1500" b="0" i="0" u="none" strike="noStrike">
                        <a:solidFill>
                          <a:srgbClr val="000000"/>
                        </a:solidFill>
                        <a:effectLst/>
                        <a:latin typeface="Arial" panose="020B0604020202020204" pitchFamily="34" charset="0"/>
                      </a:endParaRPr>
                    </a:p>
                  </a:txBody>
                  <a:tcPr marL="7233" marR="7233" marT="7233" marB="0" anchor="ctr"/>
                </a:tc>
                <a:extLst>
                  <a:ext uri="{0D108BD9-81ED-4DB2-BD59-A6C34878D82A}">
                    <a16:rowId xmlns:a16="http://schemas.microsoft.com/office/drawing/2014/main" val="3746932229"/>
                  </a:ext>
                </a:extLst>
              </a:tr>
              <a:tr h="525621">
                <a:tc>
                  <a:txBody>
                    <a:bodyPr/>
                    <a:lstStyle/>
                    <a:p>
                      <a:pPr algn="ctr" fontAlgn="ctr"/>
                      <a:r>
                        <a:rPr lang="en-US" sz="1500" u="none" strike="noStrike">
                          <a:effectLst/>
                        </a:rPr>
                        <a:t>The number of Days or Units of Service exceeds our acceptable maximum.</a:t>
                      </a:r>
                      <a:endParaRPr lang="en-US" sz="1500" b="0" i="0" u="none" strike="noStrike">
                        <a:solidFill>
                          <a:srgbClr val="000000"/>
                        </a:solidFill>
                        <a:effectLst/>
                        <a:latin typeface="Arial" panose="020B0604020202020204" pitchFamily="34" charset="0"/>
                      </a:endParaRPr>
                    </a:p>
                  </a:txBody>
                  <a:tcPr marL="7233" marR="7233" marT="7233" marB="0" anchor="ctr"/>
                </a:tc>
                <a:tc>
                  <a:txBody>
                    <a:bodyPr/>
                    <a:lstStyle/>
                    <a:p>
                      <a:pPr algn="ctr" fontAlgn="ctr"/>
                      <a:r>
                        <a:rPr lang="en-US" sz="1500" u="none" strike="noStrike">
                          <a:effectLst/>
                        </a:rPr>
                        <a:t>N362</a:t>
                      </a:r>
                      <a:endParaRPr lang="en-US" sz="1500" b="0" i="0" u="none" strike="noStrike">
                        <a:solidFill>
                          <a:srgbClr val="000000"/>
                        </a:solidFill>
                        <a:effectLst/>
                        <a:latin typeface="Arial" panose="020B0604020202020204" pitchFamily="34" charset="0"/>
                      </a:endParaRPr>
                    </a:p>
                  </a:txBody>
                  <a:tcPr marL="7233" marR="7233" marT="7233" marB="0" anchor="ctr"/>
                </a:tc>
                <a:tc>
                  <a:txBody>
                    <a:bodyPr/>
                    <a:lstStyle/>
                    <a:p>
                      <a:pPr algn="ctr" fontAlgn="ctr"/>
                      <a:r>
                        <a:rPr lang="en-US" sz="1500" u="none" strike="noStrike">
                          <a:effectLst/>
                        </a:rPr>
                        <a:t>2</a:t>
                      </a:r>
                      <a:endParaRPr lang="en-US" sz="1500" b="0" i="0" u="none" strike="noStrike">
                        <a:solidFill>
                          <a:srgbClr val="000000"/>
                        </a:solidFill>
                        <a:effectLst/>
                        <a:latin typeface="Arial" panose="020B0604020202020204" pitchFamily="34" charset="0"/>
                      </a:endParaRPr>
                    </a:p>
                  </a:txBody>
                  <a:tcPr marL="7233" marR="7233" marT="7233" marB="0" anchor="ctr"/>
                </a:tc>
                <a:extLst>
                  <a:ext uri="{0D108BD9-81ED-4DB2-BD59-A6C34878D82A}">
                    <a16:rowId xmlns:a16="http://schemas.microsoft.com/office/drawing/2014/main" val="1877728991"/>
                  </a:ext>
                </a:extLst>
              </a:tr>
              <a:tr h="525621">
                <a:tc>
                  <a:txBody>
                    <a:bodyPr/>
                    <a:lstStyle/>
                    <a:p>
                      <a:pPr algn="ctr" fontAlgn="ctr"/>
                      <a:r>
                        <a:rPr lang="en-US" sz="1500" u="none" strike="noStrike">
                          <a:effectLst/>
                        </a:rPr>
                        <a:t>Not covered when performed with, or subsequent to, a non-covered service.</a:t>
                      </a:r>
                      <a:endParaRPr lang="en-US" sz="1500" b="0" i="0" u="none" strike="noStrike">
                        <a:solidFill>
                          <a:srgbClr val="000000"/>
                        </a:solidFill>
                        <a:effectLst/>
                        <a:latin typeface="Arial" panose="020B0604020202020204" pitchFamily="34" charset="0"/>
                      </a:endParaRPr>
                    </a:p>
                  </a:txBody>
                  <a:tcPr marL="7233" marR="7233" marT="7233" marB="0" anchor="ctr"/>
                </a:tc>
                <a:tc>
                  <a:txBody>
                    <a:bodyPr/>
                    <a:lstStyle/>
                    <a:p>
                      <a:pPr algn="ctr" fontAlgn="ctr"/>
                      <a:r>
                        <a:rPr lang="en-US" sz="1500" u="none" strike="noStrike">
                          <a:effectLst/>
                        </a:rPr>
                        <a:t>N356</a:t>
                      </a:r>
                      <a:endParaRPr lang="en-US" sz="1500" b="0" i="0" u="none" strike="noStrike">
                        <a:solidFill>
                          <a:srgbClr val="000000"/>
                        </a:solidFill>
                        <a:effectLst/>
                        <a:latin typeface="Arial" panose="020B0604020202020204" pitchFamily="34" charset="0"/>
                      </a:endParaRPr>
                    </a:p>
                  </a:txBody>
                  <a:tcPr marL="7233" marR="7233" marT="7233" marB="0" anchor="ctr"/>
                </a:tc>
                <a:tc>
                  <a:txBody>
                    <a:bodyPr/>
                    <a:lstStyle/>
                    <a:p>
                      <a:pPr algn="ctr" fontAlgn="ctr"/>
                      <a:r>
                        <a:rPr lang="en-US" sz="1500" u="none" strike="noStrike" dirty="0">
                          <a:effectLst/>
                        </a:rPr>
                        <a:t>1</a:t>
                      </a:r>
                      <a:endParaRPr lang="en-US" sz="1500" b="0" i="0" u="none" strike="noStrike" dirty="0">
                        <a:solidFill>
                          <a:srgbClr val="000000"/>
                        </a:solidFill>
                        <a:effectLst/>
                        <a:latin typeface="Arial" panose="020B0604020202020204" pitchFamily="34" charset="0"/>
                      </a:endParaRPr>
                    </a:p>
                  </a:txBody>
                  <a:tcPr marL="7233" marR="7233" marT="7233" marB="0" anchor="ctr"/>
                </a:tc>
                <a:extLst>
                  <a:ext uri="{0D108BD9-81ED-4DB2-BD59-A6C34878D82A}">
                    <a16:rowId xmlns:a16="http://schemas.microsoft.com/office/drawing/2014/main" val="1778372040"/>
                  </a:ext>
                </a:extLst>
              </a:tr>
            </a:tbl>
          </a:graphicData>
        </a:graphic>
      </p:graphicFrame>
    </p:spTree>
    <p:extLst>
      <p:ext uri="{BB962C8B-B14F-4D97-AF65-F5344CB8AC3E}">
        <p14:creationId xmlns:p14="http://schemas.microsoft.com/office/powerpoint/2010/main" val="7683232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p:cNvSpPr>
            <a:spLocks noGrp="1"/>
          </p:cNvSpPr>
          <p:nvPr>
            <p:ph type="title"/>
          </p:nvPr>
        </p:nvSpPr>
        <p:spPr>
          <a:xfrm>
            <a:off x="660041" y="2767106"/>
            <a:ext cx="2880828" cy="3071906"/>
          </a:xfrm>
        </p:spPr>
        <p:txBody>
          <a:bodyPr vert="horz" lIns="91440" tIns="45720" rIns="91440" bIns="45720" rtlCol="0" anchor="t">
            <a:normAutofit/>
          </a:bodyPr>
          <a:lstStyle/>
          <a:p>
            <a:r>
              <a:rPr lang="en-US" sz="3700" kern="1200">
                <a:solidFill>
                  <a:srgbClr val="FFFFFF"/>
                </a:solidFill>
                <a:latin typeface="+mj-lt"/>
                <a:ea typeface="+mj-ea"/>
                <a:cs typeface="+mj-cs"/>
              </a:rPr>
              <a:t>Spotlight on Clover Health Denials Oct’24-Feb’25</a:t>
            </a:r>
          </a:p>
        </p:txBody>
      </p:sp>
      <p:graphicFrame>
        <p:nvGraphicFramePr>
          <p:cNvPr id="3" name="Table 2">
            <a:extLst>
              <a:ext uri="{FF2B5EF4-FFF2-40B4-BE49-F238E27FC236}">
                <a16:creationId xmlns:a16="http://schemas.microsoft.com/office/drawing/2014/main" id="{9A68DC3C-2A92-C6BB-CEBC-05E154956A0C}"/>
              </a:ext>
            </a:extLst>
          </p:cNvPr>
          <p:cNvGraphicFramePr>
            <a:graphicFrameLocks noGrp="1"/>
          </p:cNvGraphicFramePr>
          <p:nvPr>
            <p:extLst>
              <p:ext uri="{D42A27DB-BD31-4B8C-83A1-F6EECF244321}">
                <p14:modId xmlns:p14="http://schemas.microsoft.com/office/powerpoint/2010/main" val="868914008"/>
              </p:ext>
            </p:extLst>
          </p:nvPr>
        </p:nvGraphicFramePr>
        <p:xfrm>
          <a:off x="4502428" y="875954"/>
          <a:ext cx="7225750" cy="5106101"/>
        </p:xfrm>
        <a:graphic>
          <a:graphicData uri="http://schemas.openxmlformats.org/drawingml/2006/table">
            <a:tbl>
              <a:tblPr firstRow="1" bandRow="1">
                <a:tableStyleId>{5C22544A-7EE6-4342-B048-85BDC9FD1C3A}</a:tableStyleId>
              </a:tblPr>
              <a:tblGrid>
                <a:gridCol w="4470257">
                  <a:extLst>
                    <a:ext uri="{9D8B030D-6E8A-4147-A177-3AD203B41FA5}">
                      <a16:colId xmlns:a16="http://schemas.microsoft.com/office/drawing/2014/main" val="194653919"/>
                    </a:ext>
                  </a:extLst>
                </a:gridCol>
                <a:gridCol w="841866">
                  <a:extLst>
                    <a:ext uri="{9D8B030D-6E8A-4147-A177-3AD203B41FA5}">
                      <a16:colId xmlns:a16="http://schemas.microsoft.com/office/drawing/2014/main" val="2405019157"/>
                    </a:ext>
                  </a:extLst>
                </a:gridCol>
                <a:gridCol w="803821">
                  <a:extLst>
                    <a:ext uri="{9D8B030D-6E8A-4147-A177-3AD203B41FA5}">
                      <a16:colId xmlns:a16="http://schemas.microsoft.com/office/drawing/2014/main" val="4091044179"/>
                    </a:ext>
                  </a:extLst>
                </a:gridCol>
                <a:gridCol w="1109806">
                  <a:extLst>
                    <a:ext uri="{9D8B030D-6E8A-4147-A177-3AD203B41FA5}">
                      <a16:colId xmlns:a16="http://schemas.microsoft.com/office/drawing/2014/main" val="2999435902"/>
                    </a:ext>
                  </a:extLst>
                </a:gridCol>
              </a:tblGrid>
              <a:tr h="371248">
                <a:tc>
                  <a:txBody>
                    <a:bodyPr/>
                    <a:lstStyle/>
                    <a:p>
                      <a:pPr algn="ctr" fontAlgn="ctr"/>
                      <a:r>
                        <a:rPr lang="en-US" sz="1100" u="none" strike="noStrike">
                          <a:effectLst/>
                        </a:rPr>
                        <a:t>Definition</a:t>
                      </a:r>
                      <a:endParaRPr lang="en-US" sz="1100" b="1" i="0" u="none" strike="noStrike">
                        <a:solidFill>
                          <a:srgbClr val="000000"/>
                        </a:solidFill>
                        <a:effectLst/>
                        <a:latin typeface="Arial" panose="020B0604020202020204" pitchFamily="34" charset="0"/>
                      </a:endParaRPr>
                    </a:p>
                  </a:txBody>
                  <a:tcPr marL="4344" marR="4344" marT="4344" marB="0" anchor="ctr"/>
                </a:tc>
                <a:tc>
                  <a:txBody>
                    <a:bodyPr/>
                    <a:lstStyle/>
                    <a:p>
                      <a:pPr algn="ctr" fontAlgn="ctr"/>
                      <a:r>
                        <a:rPr lang="en-US" sz="1100" u="none" strike="noStrike">
                          <a:effectLst/>
                        </a:rPr>
                        <a:t>Reason Code</a:t>
                      </a:r>
                      <a:endParaRPr lang="en-US" sz="1100" b="1" i="0" u="none" strike="noStrike">
                        <a:solidFill>
                          <a:srgbClr val="000000"/>
                        </a:solidFill>
                        <a:effectLst/>
                        <a:latin typeface="Arial" panose="020B0604020202020204" pitchFamily="34" charset="0"/>
                      </a:endParaRPr>
                    </a:p>
                  </a:txBody>
                  <a:tcPr marL="4344" marR="4344" marT="4344" marB="0" anchor="ctr"/>
                </a:tc>
                <a:tc>
                  <a:txBody>
                    <a:bodyPr/>
                    <a:lstStyle/>
                    <a:p>
                      <a:pPr algn="ctr" fontAlgn="ctr"/>
                      <a:r>
                        <a:rPr lang="en-US" sz="1100" u="none" strike="noStrike">
                          <a:effectLst/>
                        </a:rPr>
                        <a:t>True Denials</a:t>
                      </a:r>
                      <a:endParaRPr lang="en-US" sz="1100" b="1" i="0" u="none" strike="noStrike">
                        <a:solidFill>
                          <a:srgbClr val="000000"/>
                        </a:solidFill>
                        <a:effectLst/>
                        <a:latin typeface="Arial" panose="020B0604020202020204" pitchFamily="34" charset="0"/>
                      </a:endParaRPr>
                    </a:p>
                  </a:txBody>
                  <a:tcPr marL="4344" marR="4344" marT="4344" marB="0" anchor="ctr"/>
                </a:tc>
                <a:tc>
                  <a:txBody>
                    <a:bodyPr/>
                    <a:lstStyle/>
                    <a:p>
                      <a:pPr algn="ctr" fontAlgn="ctr"/>
                      <a:r>
                        <a:rPr lang="en-US" sz="1100" u="none" strike="noStrike">
                          <a:effectLst/>
                        </a:rPr>
                        <a:t>% to Total Denials</a:t>
                      </a:r>
                      <a:endParaRPr lang="en-US" sz="1100" b="1" i="0" u="none" strike="noStrike">
                        <a:solidFill>
                          <a:srgbClr val="000000"/>
                        </a:solidFill>
                        <a:effectLst/>
                        <a:latin typeface="Arial" panose="020B0604020202020204" pitchFamily="34" charset="0"/>
                      </a:endParaRPr>
                    </a:p>
                  </a:txBody>
                  <a:tcPr marL="4344" marR="4344" marT="4344" marB="0" anchor="ctr"/>
                </a:tc>
                <a:extLst>
                  <a:ext uri="{0D108BD9-81ED-4DB2-BD59-A6C34878D82A}">
                    <a16:rowId xmlns:a16="http://schemas.microsoft.com/office/drawing/2014/main" val="2406162014"/>
                  </a:ext>
                </a:extLst>
              </a:tr>
              <a:tr h="371248">
                <a:tc>
                  <a:txBody>
                    <a:bodyPr/>
                    <a:lstStyle/>
                    <a:p>
                      <a:pPr algn="ctr" fontAlgn="ctr"/>
                      <a:r>
                        <a:rPr lang="en-US" sz="1100" u="none" strike="noStrike">
                          <a:effectLst/>
                        </a:rPr>
                        <a:t>Prior processing information appears incorrect. At least one Remark Code must be provided</a:t>
                      </a:r>
                      <a:endParaRPr lang="en-US" sz="1100" b="0" i="0" u="none" strike="noStrike">
                        <a:solidFill>
                          <a:srgbClr val="000000"/>
                        </a:solidFill>
                        <a:effectLst/>
                        <a:latin typeface="Arial" panose="020B0604020202020204" pitchFamily="34" charset="0"/>
                      </a:endParaRPr>
                    </a:p>
                  </a:txBody>
                  <a:tcPr marL="4344" marR="4344" marT="4344" marB="0" anchor="ctr"/>
                </a:tc>
                <a:tc>
                  <a:txBody>
                    <a:bodyPr/>
                    <a:lstStyle/>
                    <a:p>
                      <a:pPr algn="ctr" fontAlgn="ctr"/>
                      <a:r>
                        <a:rPr lang="en-US" sz="1100" u="none" strike="noStrike">
                          <a:effectLst/>
                        </a:rPr>
                        <a:t>129</a:t>
                      </a:r>
                      <a:endParaRPr lang="en-US" sz="1100" b="0" i="0" u="none" strike="noStrike">
                        <a:solidFill>
                          <a:srgbClr val="000000"/>
                        </a:solidFill>
                        <a:effectLst/>
                        <a:latin typeface="Arial" panose="020B0604020202020204" pitchFamily="34" charset="0"/>
                      </a:endParaRPr>
                    </a:p>
                  </a:txBody>
                  <a:tcPr marL="4344" marR="4344" marT="4344" marB="0" anchor="ctr"/>
                </a:tc>
                <a:tc>
                  <a:txBody>
                    <a:bodyPr/>
                    <a:lstStyle/>
                    <a:p>
                      <a:pPr algn="ctr" fontAlgn="ctr"/>
                      <a:r>
                        <a:rPr lang="en-US" sz="1100" u="none" strike="noStrike">
                          <a:effectLst/>
                        </a:rPr>
                        <a:t>1,926</a:t>
                      </a:r>
                      <a:endParaRPr lang="en-US" sz="1100" b="0" i="0" u="none" strike="noStrike">
                        <a:solidFill>
                          <a:srgbClr val="000000"/>
                        </a:solidFill>
                        <a:effectLst/>
                        <a:latin typeface="Arial" panose="020B0604020202020204" pitchFamily="34" charset="0"/>
                      </a:endParaRPr>
                    </a:p>
                  </a:txBody>
                  <a:tcPr marL="4344" marR="4344" marT="4344" marB="0" anchor="ctr"/>
                </a:tc>
                <a:tc>
                  <a:txBody>
                    <a:bodyPr/>
                    <a:lstStyle/>
                    <a:p>
                      <a:pPr algn="ctr" fontAlgn="ctr"/>
                      <a:r>
                        <a:rPr lang="en-US" sz="1100" u="none" strike="noStrike">
                          <a:effectLst/>
                        </a:rPr>
                        <a:t>41%</a:t>
                      </a:r>
                      <a:endParaRPr lang="en-US" sz="1100" b="0" i="0" u="none" strike="noStrike">
                        <a:solidFill>
                          <a:srgbClr val="000000"/>
                        </a:solidFill>
                        <a:effectLst/>
                        <a:latin typeface="Arial" panose="020B0604020202020204" pitchFamily="34" charset="0"/>
                      </a:endParaRPr>
                    </a:p>
                  </a:txBody>
                  <a:tcPr marL="4344" marR="4344" marT="4344" marB="0" anchor="ctr"/>
                </a:tc>
                <a:extLst>
                  <a:ext uri="{0D108BD9-81ED-4DB2-BD59-A6C34878D82A}">
                    <a16:rowId xmlns:a16="http://schemas.microsoft.com/office/drawing/2014/main" val="258086763"/>
                  </a:ext>
                </a:extLst>
              </a:tr>
              <a:tr h="371248">
                <a:tc>
                  <a:txBody>
                    <a:bodyPr/>
                    <a:lstStyle/>
                    <a:p>
                      <a:pPr algn="ctr" fontAlgn="ctr"/>
                      <a:r>
                        <a:rPr lang="en-US" sz="1100" u="none" strike="noStrike">
                          <a:effectLst/>
                        </a:rPr>
                        <a:t>Claim/service lacks information or has submission/billing error(s) which is needed for adjudication. . At least one Remark Code must be provided </a:t>
                      </a:r>
                      <a:endParaRPr lang="en-US" sz="1100" b="0" i="0" u="none" strike="noStrike">
                        <a:solidFill>
                          <a:srgbClr val="000000"/>
                        </a:solidFill>
                        <a:effectLst/>
                        <a:latin typeface="Arial" panose="020B0604020202020204" pitchFamily="34" charset="0"/>
                      </a:endParaRPr>
                    </a:p>
                  </a:txBody>
                  <a:tcPr marL="4344" marR="4344" marT="4344" marB="0" anchor="ctr"/>
                </a:tc>
                <a:tc>
                  <a:txBody>
                    <a:bodyPr/>
                    <a:lstStyle/>
                    <a:p>
                      <a:pPr algn="ctr" fontAlgn="ctr"/>
                      <a:r>
                        <a:rPr lang="en-US" sz="1100" u="none" strike="noStrike">
                          <a:effectLst/>
                        </a:rPr>
                        <a:t>16</a:t>
                      </a:r>
                      <a:endParaRPr lang="en-US" sz="1100" b="0" i="0" u="none" strike="noStrike">
                        <a:solidFill>
                          <a:srgbClr val="000000"/>
                        </a:solidFill>
                        <a:effectLst/>
                        <a:latin typeface="Arial" panose="020B0604020202020204" pitchFamily="34" charset="0"/>
                      </a:endParaRPr>
                    </a:p>
                  </a:txBody>
                  <a:tcPr marL="4344" marR="4344" marT="4344" marB="0" anchor="ctr"/>
                </a:tc>
                <a:tc>
                  <a:txBody>
                    <a:bodyPr/>
                    <a:lstStyle/>
                    <a:p>
                      <a:pPr algn="ctr" fontAlgn="ctr"/>
                      <a:r>
                        <a:rPr lang="en-US" sz="1100" u="none" strike="noStrike">
                          <a:effectLst/>
                        </a:rPr>
                        <a:t>814</a:t>
                      </a:r>
                      <a:endParaRPr lang="en-US" sz="1100" b="0" i="0" u="none" strike="noStrike">
                        <a:solidFill>
                          <a:srgbClr val="000000"/>
                        </a:solidFill>
                        <a:effectLst/>
                        <a:latin typeface="Arial" panose="020B0604020202020204" pitchFamily="34" charset="0"/>
                      </a:endParaRPr>
                    </a:p>
                  </a:txBody>
                  <a:tcPr marL="4344" marR="4344" marT="4344" marB="0" anchor="ctr"/>
                </a:tc>
                <a:tc>
                  <a:txBody>
                    <a:bodyPr/>
                    <a:lstStyle/>
                    <a:p>
                      <a:pPr algn="ctr" fontAlgn="ctr"/>
                      <a:r>
                        <a:rPr lang="en-US" sz="1100" u="none" strike="noStrike">
                          <a:effectLst/>
                        </a:rPr>
                        <a:t>17%</a:t>
                      </a:r>
                      <a:endParaRPr lang="en-US" sz="1100" b="0" i="0" u="none" strike="noStrike">
                        <a:solidFill>
                          <a:srgbClr val="000000"/>
                        </a:solidFill>
                        <a:effectLst/>
                        <a:latin typeface="Arial" panose="020B0604020202020204" pitchFamily="34" charset="0"/>
                      </a:endParaRPr>
                    </a:p>
                  </a:txBody>
                  <a:tcPr marL="4344" marR="4344" marT="4344" marB="0" anchor="ctr"/>
                </a:tc>
                <a:extLst>
                  <a:ext uri="{0D108BD9-81ED-4DB2-BD59-A6C34878D82A}">
                    <a16:rowId xmlns:a16="http://schemas.microsoft.com/office/drawing/2014/main" val="2416078788"/>
                  </a:ext>
                </a:extLst>
              </a:tr>
              <a:tr h="204474">
                <a:tc>
                  <a:txBody>
                    <a:bodyPr/>
                    <a:lstStyle/>
                    <a:p>
                      <a:pPr algn="ctr" fontAlgn="ctr"/>
                      <a:r>
                        <a:rPr lang="en-US" sz="1100" u="none" strike="noStrike">
                          <a:effectLst/>
                        </a:rPr>
                        <a:t>Non-covered charge(s). At least one Remark Code must be provided </a:t>
                      </a:r>
                      <a:endParaRPr lang="en-US" sz="1100" b="0" i="0" u="none" strike="noStrike">
                        <a:solidFill>
                          <a:srgbClr val="000000"/>
                        </a:solidFill>
                        <a:effectLst/>
                        <a:latin typeface="Arial" panose="020B0604020202020204" pitchFamily="34" charset="0"/>
                      </a:endParaRPr>
                    </a:p>
                  </a:txBody>
                  <a:tcPr marL="4344" marR="4344" marT="4344" marB="0" anchor="ctr"/>
                </a:tc>
                <a:tc>
                  <a:txBody>
                    <a:bodyPr/>
                    <a:lstStyle/>
                    <a:p>
                      <a:pPr algn="ctr" fontAlgn="ctr"/>
                      <a:r>
                        <a:rPr lang="en-US" sz="1100" u="none" strike="noStrike">
                          <a:effectLst/>
                        </a:rPr>
                        <a:t>96</a:t>
                      </a:r>
                      <a:endParaRPr lang="en-US" sz="1100" b="0" i="0" u="none" strike="noStrike">
                        <a:solidFill>
                          <a:srgbClr val="000000"/>
                        </a:solidFill>
                        <a:effectLst/>
                        <a:latin typeface="Arial" panose="020B0604020202020204" pitchFamily="34" charset="0"/>
                      </a:endParaRPr>
                    </a:p>
                  </a:txBody>
                  <a:tcPr marL="4344" marR="4344" marT="4344" marB="0" anchor="ctr"/>
                </a:tc>
                <a:tc>
                  <a:txBody>
                    <a:bodyPr/>
                    <a:lstStyle/>
                    <a:p>
                      <a:pPr algn="ctr" fontAlgn="ctr"/>
                      <a:r>
                        <a:rPr lang="en-US" sz="1100" u="none" strike="noStrike">
                          <a:effectLst/>
                        </a:rPr>
                        <a:t>464</a:t>
                      </a:r>
                      <a:endParaRPr lang="en-US" sz="1100" b="0" i="0" u="none" strike="noStrike">
                        <a:solidFill>
                          <a:srgbClr val="000000"/>
                        </a:solidFill>
                        <a:effectLst/>
                        <a:latin typeface="Arial" panose="020B0604020202020204" pitchFamily="34" charset="0"/>
                      </a:endParaRPr>
                    </a:p>
                  </a:txBody>
                  <a:tcPr marL="4344" marR="4344" marT="4344" marB="0" anchor="ctr"/>
                </a:tc>
                <a:tc>
                  <a:txBody>
                    <a:bodyPr/>
                    <a:lstStyle/>
                    <a:p>
                      <a:pPr algn="ctr" fontAlgn="ctr"/>
                      <a:r>
                        <a:rPr lang="en-US" sz="1100" u="none" strike="noStrike">
                          <a:effectLst/>
                        </a:rPr>
                        <a:t>10%</a:t>
                      </a:r>
                      <a:endParaRPr lang="en-US" sz="1100" b="0" i="0" u="none" strike="noStrike">
                        <a:solidFill>
                          <a:srgbClr val="000000"/>
                        </a:solidFill>
                        <a:effectLst/>
                        <a:latin typeface="Arial" panose="020B0604020202020204" pitchFamily="34" charset="0"/>
                      </a:endParaRPr>
                    </a:p>
                  </a:txBody>
                  <a:tcPr marL="4344" marR="4344" marT="4344" marB="0" anchor="ctr"/>
                </a:tc>
                <a:extLst>
                  <a:ext uri="{0D108BD9-81ED-4DB2-BD59-A6C34878D82A}">
                    <a16:rowId xmlns:a16="http://schemas.microsoft.com/office/drawing/2014/main" val="3772237395"/>
                  </a:ext>
                </a:extLst>
              </a:tr>
              <a:tr h="204474">
                <a:tc>
                  <a:txBody>
                    <a:bodyPr/>
                    <a:lstStyle/>
                    <a:p>
                      <a:pPr algn="ctr" fontAlgn="ctr"/>
                      <a:r>
                        <a:rPr lang="en-US" sz="1100" u="none" strike="noStrike">
                          <a:effectLst/>
                        </a:rPr>
                        <a:t>The time limit for filing has expired.</a:t>
                      </a:r>
                      <a:endParaRPr lang="en-US" sz="1100" b="0" i="0" u="none" strike="noStrike">
                        <a:solidFill>
                          <a:srgbClr val="000000"/>
                        </a:solidFill>
                        <a:effectLst/>
                        <a:latin typeface="Arial" panose="020B0604020202020204" pitchFamily="34" charset="0"/>
                      </a:endParaRPr>
                    </a:p>
                  </a:txBody>
                  <a:tcPr marL="4344" marR="4344" marT="4344" marB="0" anchor="ctr"/>
                </a:tc>
                <a:tc>
                  <a:txBody>
                    <a:bodyPr/>
                    <a:lstStyle/>
                    <a:p>
                      <a:pPr algn="ctr" fontAlgn="ctr"/>
                      <a:r>
                        <a:rPr lang="en-US" sz="1100" u="none" strike="noStrike">
                          <a:effectLst/>
                        </a:rPr>
                        <a:t>29</a:t>
                      </a:r>
                      <a:endParaRPr lang="en-US" sz="1100" b="0" i="0" u="none" strike="noStrike">
                        <a:solidFill>
                          <a:srgbClr val="000000"/>
                        </a:solidFill>
                        <a:effectLst/>
                        <a:latin typeface="Arial" panose="020B0604020202020204" pitchFamily="34" charset="0"/>
                      </a:endParaRPr>
                    </a:p>
                  </a:txBody>
                  <a:tcPr marL="4344" marR="4344" marT="4344" marB="0" anchor="ctr"/>
                </a:tc>
                <a:tc>
                  <a:txBody>
                    <a:bodyPr/>
                    <a:lstStyle/>
                    <a:p>
                      <a:pPr algn="ctr" fontAlgn="ctr"/>
                      <a:r>
                        <a:rPr lang="en-US" sz="1100" u="none" strike="noStrike">
                          <a:effectLst/>
                        </a:rPr>
                        <a:t>427</a:t>
                      </a:r>
                      <a:endParaRPr lang="en-US" sz="1100" b="0" i="0" u="none" strike="noStrike">
                        <a:solidFill>
                          <a:srgbClr val="000000"/>
                        </a:solidFill>
                        <a:effectLst/>
                        <a:latin typeface="Arial" panose="020B0604020202020204" pitchFamily="34" charset="0"/>
                      </a:endParaRPr>
                    </a:p>
                  </a:txBody>
                  <a:tcPr marL="4344" marR="4344" marT="4344" marB="0" anchor="ctr"/>
                </a:tc>
                <a:tc>
                  <a:txBody>
                    <a:bodyPr/>
                    <a:lstStyle/>
                    <a:p>
                      <a:pPr algn="ctr" fontAlgn="ctr"/>
                      <a:r>
                        <a:rPr lang="en-US" sz="1100" u="none" strike="noStrike">
                          <a:effectLst/>
                        </a:rPr>
                        <a:t>9%</a:t>
                      </a:r>
                      <a:endParaRPr lang="en-US" sz="1100" b="0" i="0" u="none" strike="noStrike">
                        <a:solidFill>
                          <a:srgbClr val="000000"/>
                        </a:solidFill>
                        <a:effectLst/>
                        <a:latin typeface="Arial" panose="020B0604020202020204" pitchFamily="34" charset="0"/>
                      </a:endParaRPr>
                    </a:p>
                  </a:txBody>
                  <a:tcPr marL="4344" marR="4344" marT="4344" marB="0" anchor="ctr"/>
                </a:tc>
                <a:extLst>
                  <a:ext uri="{0D108BD9-81ED-4DB2-BD59-A6C34878D82A}">
                    <a16:rowId xmlns:a16="http://schemas.microsoft.com/office/drawing/2014/main" val="1218328555"/>
                  </a:ext>
                </a:extLst>
              </a:tr>
              <a:tr h="704798">
                <a:tc>
                  <a:txBody>
                    <a:bodyPr/>
                    <a:lstStyle/>
                    <a:p>
                      <a:pPr algn="ctr" fontAlgn="ctr"/>
                      <a:r>
                        <a:rPr lang="en-US" sz="1100" u="none" strike="noStrike">
                          <a:effectLst/>
                        </a:rPr>
                        <a:t>This procedure or procedure/modifier combination is not compatible with another procedure or procedure/modifier combination provided on the same day according to the National Correct Coding Initiative or workers compensation state regulations/ fee schedule requirements.</a:t>
                      </a:r>
                      <a:endParaRPr lang="en-US" sz="1100" b="0" i="0" u="none" strike="noStrike">
                        <a:solidFill>
                          <a:srgbClr val="000000"/>
                        </a:solidFill>
                        <a:effectLst/>
                        <a:latin typeface="Arial" panose="020B0604020202020204" pitchFamily="34" charset="0"/>
                      </a:endParaRPr>
                    </a:p>
                  </a:txBody>
                  <a:tcPr marL="4344" marR="4344" marT="4344" marB="0" anchor="ctr"/>
                </a:tc>
                <a:tc>
                  <a:txBody>
                    <a:bodyPr/>
                    <a:lstStyle/>
                    <a:p>
                      <a:pPr algn="ctr" fontAlgn="ctr"/>
                      <a:r>
                        <a:rPr lang="en-US" sz="1100" u="none" strike="noStrike">
                          <a:effectLst/>
                        </a:rPr>
                        <a:t>236</a:t>
                      </a:r>
                      <a:endParaRPr lang="en-US" sz="1100" b="0" i="0" u="none" strike="noStrike">
                        <a:solidFill>
                          <a:srgbClr val="000000"/>
                        </a:solidFill>
                        <a:effectLst/>
                        <a:latin typeface="Arial" panose="020B0604020202020204" pitchFamily="34" charset="0"/>
                      </a:endParaRPr>
                    </a:p>
                  </a:txBody>
                  <a:tcPr marL="4344" marR="4344" marT="4344" marB="0" anchor="ctr"/>
                </a:tc>
                <a:tc>
                  <a:txBody>
                    <a:bodyPr/>
                    <a:lstStyle/>
                    <a:p>
                      <a:pPr algn="ctr" fontAlgn="ctr"/>
                      <a:r>
                        <a:rPr lang="en-US" sz="1100" u="none" strike="noStrike">
                          <a:effectLst/>
                        </a:rPr>
                        <a:t>423</a:t>
                      </a:r>
                      <a:endParaRPr lang="en-US" sz="1100" b="0" i="0" u="none" strike="noStrike">
                        <a:solidFill>
                          <a:srgbClr val="000000"/>
                        </a:solidFill>
                        <a:effectLst/>
                        <a:latin typeface="Arial" panose="020B0604020202020204" pitchFamily="34" charset="0"/>
                      </a:endParaRPr>
                    </a:p>
                  </a:txBody>
                  <a:tcPr marL="4344" marR="4344" marT="4344" marB="0" anchor="ctr"/>
                </a:tc>
                <a:tc>
                  <a:txBody>
                    <a:bodyPr/>
                    <a:lstStyle/>
                    <a:p>
                      <a:pPr algn="ctr" fontAlgn="ctr"/>
                      <a:r>
                        <a:rPr lang="en-US" sz="1100" u="none" strike="noStrike">
                          <a:effectLst/>
                        </a:rPr>
                        <a:t>9%</a:t>
                      </a:r>
                      <a:endParaRPr lang="en-US" sz="1100" b="0" i="0" u="none" strike="noStrike">
                        <a:solidFill>
                          <a:srgbClr val="000000"/>
                        </a:solidFill>
                        <a:effectLst/>
                        <a:latin typeface="Arial" panose="020B0604020202020204" pitchFamily="34" charset="0"/>
                      </a:endParaRPr>
                    </a:p>
                  </a:txBody>
                  <a:tcPr marL="4344" marR="4344" marT="4344" marB="0" anchor="ctr"/>
                </a:tc>
                <a:extLst>
                  <a:ext uri="{0D108BD9-81ED-4DB2-BD59-A6C34878D82A}">
                    <a16:rowId xmlns:a16="http://schemas.microsoft.com/office/drawing/2014/main" val="4073071520"/>
                  </a:ext>
                </a:extLst>
              </a:tr>
              <a:tr h="204474">
                <a:tc>
                  <a:txBody>
                    <a:bodyPr/>
                    <a:lstStyle/>
                    <a:p>
                      <a:pPr algn="ctr" fontAlgn="ctr"/>
                      <a:r>
                        <a:rPr lang="en-US" sz="1100" u="none" strike="noStrike">
                          <a:effectLst/>
                        </a:rPr>
                        <a:t>Precertification/authorization/notification absent.</a:t>
                      </a:r>
                      <a:endParaRPr lang="en-US" sz="1100" b="0" i="0" u="none" strike="noStrike">
                        <a:solidFill>
                          <a:srgbClr val="000000"/>
                        </a:solidFill>
                        <a:effectLst/>
                        <a:latin typeface="Arial" panose="020B0604020202020204" pitchFamily="34" charset="0"/>
                      </a:endParaRPr>
                    </a:p>
                  </a:txBody>
                  <a:tcPr marL="4344" marR="4344" marT="4344" marB="0" anchor="ctr"/>
                </a:tc>
                <a:tc>
                  <a:txBody>
                    <a:bodyPr/>
                    <a:lstStyle/>
                    <a:p>
                      <a:pPr algn="ctr" fontAlgn="ctr"/>
                      <a:r>
                        <a:rPr lang="en-US" sz="1100" u="none" strike="noStrike">
                          <a:effectLst/>
                        </a:rPr>
                        <a:t>197</a:t>
                      </a:r>
                      <a:endParaRPr lang="en-US" sz="1100" b="0" i="0" u="none" strike="noStrike">
                        <a:solidFill>
                          <a:srgbClr val="000000"/>
                        </a:solidFill>
                        <a:effectLst/>
                        <a:latin typeface="Arial" panose="020B0604020202020204" pitchFamily="34" charset="0"/>
                      </a:endParaRPr>
                    </a:p>
                  </a:txBody>
                  <a:tcPr marL="4344" marR="4344" marT="4344" marB="0" anchor="ctr"/>
                </a:tc>
                <a:tc>
                  <a:txBody>
                    <a:bodyPr/>
                    <a:lstStyle/>
                    <a:p>
                      <a:pPr algn="ctr" fontAlgn="ctr"/>
                      <a:r>
                        <a:rPr lang="en-US" sz="1100" u="none" strike="noStrike">
                          <a:effectLst/>
                        </a:rPr>
                        <a:t>409</a:t>
                      </a:r>
                      <a:endParaRPr lang="en-US" sz="1100" b="0" i="0" u="none" strike="noStrike">
                        <a:solidFill>
                          <a:srgbClr val="000000"/>
                        </a:solidFill>
                        <a:effectLst/>
                        <a:latin typeface="Arial" panose="020B0604020202020204" pitchFamily="34" charset="0"/>
                      </a:endParaRPr>
                    </a:p>
                  </a:txBody>
                  <a:tcPr marL="4344" marR="4344" marT="4344" marB="0" anchor="ctr"/>
                </a:tc>
                <a:tc>
                  <a:txBody>
                    <a:bodyPr/>
                    <a:lstStyle/>
                    <a:p>
                      <a:pPr algn="ctr" fontAlgn="ctr"/>
                      <a:r>
                        <a:rPr lang="en-US" sz="1100" u="none" strike="noStrike">
                          <a:effectLst/>
                        </a:rPr>
                        <a:t>9%</a:t>
                      </a:r>
                      <a:endParaRPr lang="en-US" sz="1100" b="0" i="0" u="none" strike="noStrike">
                        <a:solidFill>
                          <a:srgbClr val="000000"/>
                        </a:solidFill>
                        <a:effectLst/>
                        <a:latin typeface="Arial" panose="020B0604020202020204" pitchFamily="34" charset="0"/>
                      </a:endParaRPr>
                    </a:p>
                  </a:txBody>
                  <a:tcPr marL="4344" marR="4344" marT="4344" marB="0" anchor="ctr"/>
                </a:tc>
                <a:extLst>
                  <a:ext uri="{0D108BD9-81ED-4DB2-BD59-A6C34878D82A}">
                    <a16:rowId xmlns:a16="http://schemas.microsoft.com/office/drawing/2014/main" val="866951832"/>
                  </a:ext>
                </a:extLst>
              </a:tr>
              <a:tr h="204474">
                <a:tc>
                  <a:txBody>
                    <a:bodyPr/>
                    <a:lstStyle/>
                    <a:p>
                      <a:pPr algn="ctr" fontAlgn="ctr"/>
                      <a:r>
                        <a:rPr lang="en-US" sz="1100" u="none" strike="noStrike">
                          <a:effectLst/>
                        </a:rPr>
                        <a:t>Expenses incurred after coverage terminated.</a:t>
                      </a:r>
                      <a:endParaRPr lang="en-US" sz="1100" b="0" i="0" u="none" strike="noStrike">
                        <a:solidFill>
                          <a:srgbClr val="000000"/>
                        </a:solidFill>
                        <a:effectLst/>
                        <a:latin typeface="Arial" panose="020B0604020202020204" pitchFamily="34" charset="0"/>
                      </a:endParaRPr>
                    </a:p>
                  </a:txBody>
                  <a:tcPr marL="4344" marR="4344" marT="4344" marB="0" anchor="ctr"/>
                </a:tc>
                <a:tc>
                  <a:txBody>
                    <a:bodyPr/>
                    <a:lstStyle/>
                    <a:p>
                      <a:pPr algn="ctr" fontAlgn="ctr"/>
                      <a:r>
                        <a:rPr lang="en-US" sz="1100" u="none" strike="noStrike">
                          <a:effectLst/>
                        </a:rPr>
                        <a:t>27</a:t>
                      </a:r>
                      <a:endParaRPr lang="en-US" sz="1100" b="0" i="0" u="none" strike="noStrike">
                        <a:solidFill>
                          <a:srgbClr val="000000"/>
                        </a:solidFill>
                        <a:effectLst/>
                        <a:latin typeface="Arial" panose="020B0604020202020204" pitchFamily="34" charset="0"/>
                      </a:endParaRPr>
                    </a:p>
                  </a:txBody>
                  <a:tcPr marL="4344" marR="4344" marT="4344" marB="0" anchor="ctr"/>
                </a:tc>
                <a:tc>
                  <a:txBody>
                    <a:bodyPr/>
                    <a:lstStyle/>
                    <a:p>
                      <a:pPr algn="ctr" fontAlgn="ctr"/>
                      <a:r>
                        <a:rPr lang="en-US" sz="1100" u="none" strike="noStrike">
                          <a:effectLst/>
                        </a:rPr>
                        <a:t>78</a:t>
                      </a:r>
                      <a:endParaRPr lang="en-US" sz="1100" b="0" i="0" u="none" strike="noStrike">
                        <a:solidFill>
                          <a:srgbClr val="000000"/>
                        </a:solidFill>
                        <a:effectLst/>
                        <a:latin typeface="Arial" panose="020B0604020202020204" pitchFamily="34" charset="0"/>
                      </a:endParaRPr>
                    </a:p>
                  </a:txBody>
                  <a:tcPr marL="4344" marR="4344" marT="4344" marB="0" anchor="ctr"/>
                </a:tc>
                <a:tc>
                  <a:txBody>
                    <a:bodyPr/>
                    <a:lstStyle/>
                    <a:p>
                      <a:pPr algn="ctr" fontAlgn="ctr"/>
                      <a:r>
                        <a:rPr lang="en-US" sz="1100" u="none" strike="noStrike">
                          <a:effectLst/>
                        </a:rPr>
                        <a:t>2%</a:t>
                      </a:r>
                      <a:endParaRPr lang="en-US" sz="1100" b="0" i="0" u="none" strike="noStrike">
                        <a:solidFill>
                          <a:srgbClr val="000000"/>
                        </a:solidFill>
                        <a:effectLst/>
                        <a:latin typeface="Arial" panose="020B0604020202020204" pitchFamily="34" charset="0"/>
                      </a:endParaRPr>
                    </a:p>
                  </a:txBody>
                  <a:tcPr marL="4344" marR="4344" marT="4344" marB="0" anchor="ctr"/>
                </a:tc>
                <a:extLst>
                  <a:ext uri="{0D108BD9-81ED-4DB2-BD59-A6C34878D82A}">
                    <a16:rowId xmlns:a16="http://schemas.microsoft.com/office/drawing/2014/main" val="2237809580"/>
                  </a:ext>
                </a:extLst>
              </a:tr>
              <a:tr h="204474">
                <a:tc>
                  <a:txBody>
                    <a:bodyPr/>
                    <a:lstStyle/>
                    <a:p>
                      <a:pPr algn="ctr" fontAlgn="ctr"/>
                      <a:r>
                        <a:rPr lang="en-US" sz="1100" u="none" strike="noStrike">
                          <a:effectLst/>
                        </a:rPr>
                        <a:t>The diagnosis is inconsistent with the procedure. </a:t>
                      </a:r>
                      <a:endParaRPr lang="en-US" sz="1100" b="0" i="0" u="none" strike="noStrike">
                        <a:solidFill>
                          <a:srgbClr val="000000"/>
                        </a:solidFill>
                        <a:effectLst/>
                        <a:latin typeface="Arial" panose="020B0604020202020204" pitchFamily="34" charset="0"/>
                      </a:endParaRPr>
                    </a:p>
                  </a:txBody>
                  <a:tcPr marL="4344" marR="4344" marT="4344" marB="0" anchor="ctr"/>
                </a:tc>
                <a:tc>
                  <a:txBody>
                    <a:bodyPr/>
                    <a:lstStyle/>
                    <a:p>
                      <a:pPr algn="ctr" fontAlgn="ctr"/>
                      <a:r>
                        <a:rPr lang="en-US" sz="1100" u="none" strike="noStrike">
                          <a:effectLst/>
                        </a:rPr>
                        <a:t>11</a:t>
                      </a:r>
                      <a:endParaRPr lang="en-US" sz="1100" b="0" i="0" u="none" strike="noStrike">
                        <a:solidFill>
                          <a:srgbClr val="000000"/>
                        </a:solidFill>
                        <a:effectLst/>
                        <a:latin typeface="Arial" panose="020B0604020202020204" pitchFamily="34" charset="0"/>
                      </a:endParaRPr>
                    </a:p>
                  </a:txBody>
                  <a:tcPr marL="4344" marR="4344" marT="4344" marB="0" anchor="ctr"/>
                </a:tc>
                <a:tc>
                  <a:txBody>
                    <a:bodyPr/>
                    <a:lstStyle/>
                    <a:p>
                      <a:pPr algn="ctr" fontAlgn="ctr"/>
                      <a:r>
                        <a:rPr lang="en-US" sz="1100" u="none" strike="noStrike">
                          <a:effectLst/>
                        </a:rPr>
                        <a:t>66</a:t>
                      </a:r>
                      <a:endParaRPr lang="en-US" sz="1100" b="0" i="0" u="none" strike="noStrike">
                        <a:solidFill>
                          <a:srgbClr val="000000"/>
                        </a:solidFill>
                        <a:effectLst/>
                        <a:latin typeface="Arial" panose="020B0604020202020204" pitchFamily="34" charset="0"/>
                      </a:endParaRPr>
                    </a:p>
                  </a:txBody>
                  <a:tcPr marL="4344" marR="4344" marT="4344" marB="0" anchor="ctr"/>
                </a:tc>
                <a:tc>
                  <a:txBody>
                    <a:bodyPr/>
                    <a:lstStyle/>
                    <a:p>
                      <a:pPr algn="ctr" fontAlgn="ctr"/>
                      <a:r>
                        <a:rPr lang="en-US" sz="1100" u="none" strike="noStrike">
                          <a:effectLst/>
                        </a:rPr>
                        <a:t>1%</a:t>
                      </a:r>
                      <a:endParaRPr lang="en-US" sz="1100" b="0" i="0" u="none" strike="noStrike">
                        <a:solidFill>
                          <a:srgbClr val="000000"/>
                        </a:solidFill>
                        <a:effectLst/>
                        <a:latin typeface="Arial" panose="020B0604020202020204" pitchFamily="34" charset="0"/>
                      </a:endParaRPr>
                    </a:p>
                  </a:txBody>
                  <a:tcPr marL="4344" marR="4344" marT="4344" marB="0" anchor="ctr"/>
                </a:tc>
                <a:extLst>
                  <a:ext uri="{0D108BD9-81ED-4DB2-BD59-A6C34878D82A}">
                    <a16:rowId xmlns:a16="http://schemas.microsoft.com/office/drawing/2014/main" val="1529324622"/>
                  </a:ext>
                </a:extLst>
              </a:tr>
              <a:tr h="371248">
                <a:tc>
                  <a:txBody>
                    <a:bodyPr/>
                    <a:lstStyle/>
                    <a:p>
                      <a:pPr algn="ctr" fontAlgn="ctr"/>
                      <a:r>
                        <a:rPr lang="en-US" sz="1100" u="none" strike="noStrike">
                          <a:effectLst/>
                        </a:rPr>
                        <a:t>This service/equipment/drug is not covered under the patient’s current benefit plan</a:t>
                      </a:r>
                      <a:endParaRPr lang="en-US" sz="1100" b="0" i="0" u="none" strike="noStrike">
                        <a:solidFill>
                          <a:srgbClr val="000000"/>
                        </a:solidFill>
                        <a:effectLst/>
                        <a:latin typeface="Arial" panose="020B0604020202020204" pitchFamily="34" charset="0"/>
                      </a:endParaRPr>
                    </a:p>
                  </a:txBody>
                  <a:tcPr marL="4344" marR="4344" marT="4344" marB="0" anchor="ctr"/>
                </a:tc>
                <a:tc>
                  <a:txBody>
                    <a:bodyPr/>
                    <a:lstStyle/>
                    <a:p>
                      <a:pPr algn="ctr" fontAlgn="ctr"/>
                      <a:r>
                        <a:rPr lang="en-US" sz="1100" u="none" strike="noStrike">
                          <a:effectLst/>
                        </a:rPr>
                        <a:t>204</a:t>
                      </a:r>
                      <a:endParaRPr lang="en-US" sz="1100" b="0" i="0" u="none" strike="noStrike">
                        <a:solidFill>
                          <a:srgbClr val="000000"/>
                        </a:solidFill>
                        <a:effectLst/>
                        <a:latin typeface="Arial" panose="020B0604020202020204" pitchFamily="34" charset="0"/>
                      </a:endParaRPr>
                    </a:p>
                  </a:txBody>
                  <a:tcPr marL="4344" marR="4344" marT="4344" marB="0" anchor="ctr"/>
                </a:tc>
                <a:tc>
                  <a:txBody>
                    <a:bodyPr/>
                    <a:lstStyle/>
                    <a:p>
                      <a:pPr algn="ctr" fontAlgn="ctr"/>
                      <a:r>
                        <a:rPr lang="en-US" sz="1100" u="none" strike="noStrike">
                          <a:effectLst/>
                        </a:rPr>
                        <a:t>31</a:t>
                      </a:r>
                      <a:endParaRPr lang="en-US" sz="1100" b="0" i="0" u="none" strike="noStrike">
                        <a:solidFill>
                          <a:srgbClr val="000000"/>
                        </a:solidFill>
                        <a:effectLst/>
                        <a:latin typeface="Arial" panose="020B0604020202020204" pitchFamily="34" charset="0"/>
                      </a:endParaRPr>
                    </a:p>
                  </a:txBody>
                  <a:tcPr marL="4344" marR="4344" marT="4344" marB="0" anchor="ctr"/>
                </a:tc>
                <a:tc>
                  <a:txBody>
                    <a:bodyPr/>
                    <a:lstStyle/>
                    <a:p>
                      <a:pPr algn="ctr" fontAlgn="ctr"/>
                      <a:r>
                        <a:rPr lang="en-US" sz="1100" u="none" strike="noStrike">
                          <a:effectLst/>
                        </a:rPr>
                        <a:t>1%</a:t>
                      </a:r>
                      <a:endParaRPr lang="en-US" sz="1100" b="0" i="0" u="none" strike="noStrike">
                        <a:solidFill>
                          <a:srgbClr val="000000"/>
                        </a:solidFill>
                        <a:effectLst/>
                        <a:latin typeface="Arial" panose="020B0604020202020204" pitchFamily="34" charset="0"/>
                      </a:endParaRPr>
                    </a:p>
                  </a:txBody>
                  <a:tcPr marL="4344" marR="4344" marT="4344" marB="0" anchor="ctr"/>
                </a:tc>
                <a:extLst>
                  <a:ext uri="{0D108BD9-81ED-4DB2-BD59-A6C34878D82A}">
                    <a16:rowId xmlns:a16="http://schemas.microsoft.com/office/drawing/2014/main" val="832851741"/>
                  </a:ext>
                </a:extLst>
              </a:tr>
              <a:tr h="204474">
                <a:tc>
                  <a:txBody>
                    <a:bodyPr/>
                    <a:lstStyle/>
                    <a:p>
                      <a:pPr algn="ctr" fontAlgn="ctr"/>
                      <a:r>
                        <a:rPr lang="en-US" sz="1100" u="none" strike="noStrike">
                          <a:effectLst/>
                        </a:rPr>
                        <a:t>This care may be covered by another payer per coordination of benefits.</a:t>
                      </a:r>
                      <a:endParaRPr lang="en-US" sz="1100" b="0" i="0" u="none" strike="noStrike">
                        <a:solidFill>
                          <a:srgbClr val="000000"/>
                        </a:solidFill>
                        <a:effectLst/>
                        <a:latin typeface="Arial" panose="020B0604020202020204" pitchFamily="34" charset="0"/>
                      </a:endParaRPr>
                    </a:p>
                  </a:txBody>
                  <a:tcPr marL="4344" marR="4344" marT="4344" marB="0" anchor="ctr"/>
                </a:tc>
                <a:tc>
                  <a:txBody>
                    <a:bodyPr/>
                    <a:lstStyle/>
                    <a:p>
                      <a:pPr algn="ctr" fontAlgn="ctr"/>
                      <a:r>
                        <a:rPr lang="en-US" sz="1100" u="none" strike="noStrike">
                          <a:effectLst/>
                        </a:rPr>
                        <a:t>22</a:t>
                      </a:r>
                      <a:endParaRPr lang="en-US" sz="1100" b="0" i="0" u="none" strike="noStrike">
                        <a:solidFill>
                          <a:srgbClr val="000000"/>
                        </a:solidFill>
                        <a:effectLst/>
                        <a:latin typeface="Arial" panose="020B0604020202020204" pitchFamily="34" charset="0"/>
                      </a:endParaRPr>
                    </a:p>
                  </a:txBody>
                  <a:tcPr marL="4344" marR="4344" marT="4344" marB="0" anchor="ctr"/>
                </a:tc>
                <a:tc>
                  <a:txBody>
                    <a:bodyPr/>
                    <a:lstStyle/>
                    <a:p>
                      <a:pPr algn="ctr" fontAlgn="ctr"/>
                      <a:r>
                        <a:rPr lang="en-US" sz="1100" u="none" strike="noStrike">
                          <a:effectLst/>
                        </a:rPr>
                        <a:t>21</a:t>
                      </a:r>
                      <a:endParaRPr lang="en-US" sz="1100" b="0" i="0" u="none" strike="noStrike">
                        <a:solidFill>
                          <a:srgbClr val="000000"/>
                        </a:solidFill>
                        <a:effectLst/>
                        <a:latin typeface="Arial" panose="020B0604020202020204" pitchFamily="34" charset="0"/>
                      </a:endParaRPr>
                    </a:p>
                  </a:txBody>
                  <a:tcPr marL="4344" marR="4344" marT="4344" marB="0" anchor="ctr"/>
                </a:tc>
                <a:tc>
                  <a:txBody>
                    <a:bodyPr/>
                    <a:lstStyle/>
                    <a:p>
                      <a:pPr algn="ctr" fontAlgn="ctr"/>
                      <a:r>
                        <a:rPr lang="en-US" sz="1100" u="none" strike="noStrike">
                          <a:effectLst/>
                        </a:rPr>
                        <a:t>0%</a:t>
                      </a:r>
                      <a:endParaRPr lang="en-US" sz="1100" b="0" i="0" u="none" strike="noStrike">
                        <a:solidFill>
                          <a:srgbClr val="000000"/>
                        </a:solidFill>
                        <a:effectLst/>
                        <a:latin typeface="Arial" panose="020B0604020202020204" pitchFamily="34" charset="0"/>
                      </a:endParaRPr>
                    </a:p>
                  </a:txBody>
                  <a:tcPr marL="4344" marR="4344" marT="4344" marB="0" anchor="ctr"/>
                </a:tc>
                <a:extLst>
                  <a:ext uri="{0D108BD9-81ED-4DB2-BD59-A6C34878D82A}">
                    <a16:rowId xmlns:a16="http://schemas.microsoft.com/office/drawing/2014/main" val="1826780807"/>
                  </a:ext>
                </a:extLst>
              </a:tr>
              <a:tr h="371248">
                <a:tc>
                  <a:txBody>
                    <a:bodyPr/>
                    <a:lstStyle/>
                    <a:p>
                      <a:pPr algn="ctr" fontAlgn="ctr"/>
                      <a:r>
                        <a:rPr lang="en-US" sz="1100" u="none" strike="noStrike">
                          <a:effectLst/>
                        </a:rPr>
                        <a:t>Payment adjusted because the payer deems the information submitted does not support this many/frequency of services.</a:t>
                      </a:r>
                      <a:endParaRPr lang="en-US" sz="1100" b="0" i="0" u="none" strike="noStrike">
                        <a:solidFill>
                          <a:srgbClr val="000000"/>
                        </a:solidFill>
                        <a:effectLst/>
                        <a:latin typeface="Arial" panose="020B0604020202020204" pitchFamily="34" charset="0"/>
                      </a:endParaRPr>
                    </a:p>
                  </a:txBody>
                  <a:tcPr marL="4344" marR="4344" marT="4344" marB="0" anchor="ctr"/>
                </a:tc>
                <a:tc>
                  <a:txBody>
                    <a:bodyPr/>
                    <a:lstStyle/>
                    <a:p>
                      <a:pPr algn="ctr" fontAlgn="ctr"/>
                      <a:r>
                        <a:rPr lang="en-US" sz="1100" u="none" strike="noStrike">
                          <a:effectLst/>
                        </a:rPr>
                        <a:t>151</a:t>
                      </a:r>
                      <a:endParaRPr lang="en-US" sz="1100" b="0" i="0" u="none" strike="noStrike">
                        <a:solidFill>
                          <a:srgbClr val="000000"/>
                        </a:solidFill>
                        <a:effectLst/>
                        <a:latin typeface="Arial" panose="020B0604020202020204" pitchFamily="34" charset="0"/>
                      </a:endParaRPr>
                    </a:p>
                  </a:txBody>
                  <a:tcPr marL="4344" marR="4344" marT="4344" marB="0" anchor="ctr"/>
                </a:tc>
                <a:tc>
                  <a:txBody>
                    <a:bodyPr/>
                    <a:lstStyle/>
                    <a:p>
                      <a:pPr algn="ctr" fontAlgn="ctr"/>
                      <a:r>
                        <a:rPr lang="en-US" sz="1100" u="none" strike="noStrike">
                          <a:effectLst/>
                        </a:rPr>
                        <a:t>17</a:t>
                      </a:r>
                      <a:endParaRPr lang="en-US" sz="1100" b="0" i="0" u="none" strike="noStrike">
                        <a:solidFill>
                          <a:srgbClr val="000000"/>
                        </a:solidFill>
                        <a:effectLst/>
                        <a:latin typeface="Arial" panose="020B0604020202020204" pitchFamily="34" charset="0"/>
                      </a:endParaRPr>
                    </a:p>
                  </a:txBody>
                  <a:tcPr marL="4344" marR="4344" marT="4344" marB="0" anchor="ctr"/>
                </a:tc>
                <a:tc>
                  <a:txBody>
                    <a:bodyPr/>
                    <a:lstStyle/>
                    <a:p>
                      <a:pPr algn="ctr" fontAlgn="ctr"/>
                      <a:r>
                        <a:rPr lang="en-US" sz="1100" u="none" strike="noStrike">
                          <a:effectLst/>
                        </a:rPr>
                        <a:t>0%</a:t>
                      </a:r>
                      <a:endParaRPr lang="en-US" sz="1100" b="0" i="0" u="none" strike="noStrike">
                        <a:solidFill>
                          <a:srgbClr val="000000"/>
                        </a:solidFill>
                        <a:effectLst/>
                        <a:latin typeface="Arial" panose="020B0604020202020204" pitchFamily="34" charset="0"/>
                      </a:endParaRPr>
                    </a:p>
                  </a:txBody>
                  <a:tcPr marL="4344" marR="4344" marT="4344" marB="0" anchor="ctr"/>
                </a:tc>
                <a:extLst>
                  <a:ext uri="{0D108BD9-81ED-4DB2-BD59-A6C34878D82A}">
                    <a16:rowId xmlns:a16="http://schemas.microsoft.com/office/drawing/2014/main" val="1044241546"/>
                  </a:ext>
                </a:extLst>
              </a:tr>
              <a:tr h="204474">
                <a:tc>
                  <a:txBody>
                    <a:bodyPr/>
                    <a:lstStyle/>
                    <a:p>
                      <a:pPr algn="ctr" fontAlgn="ctr"/>
                      <a:r>
                        <a:rPr lang="en-US" sz="1100" u="none" strike="noStrike">
                          <a:effectLst/>
                        </a:rPr>
                        <a:t>Expenses incurred prior to coverage.</a:t>
                      </a:r>
                      <a:endParaRPr lang="en-US" sz="1100" b="0" i="0" u="none" strike="noStrike">
                        <a:solidFill>
                          <a:srgbClr val="000000"/>
                        </a:solidFill>
                        <a:effectLst/>
                        <a:latin typeface="Arial" panose="020B0604020202020204" pitchFamily="34" charset="0"/>
                      </a:endParaRPr>
                    </a:p>
                  </a:txBody>
                  <a:tcPr marL="4344" marR="4344" marT="4344" marB="0" anchor="ctr"/>
                </a:tc>
                <a:tc>
                  <a:txBody>
                    <a:bodyPr/>
                    <a:lstStyle/>
                    <a:p>
                      <a:pPr algn="ctr" fontAlgn="ctr"/>
                      <a:r>
                        <a:rPr lang="en-US" sz="1100" u="none" strike="noStrike">
                          <a:effectLst/>
                        </a:rPr>
                        <a:t>26</a:t>
                      </a:r>
                      <a:endParaRPr lang="en-US" sz="1100" b="0" i="0" u="none" strike="noStrike">
                        <a:solidFill>
                          <a:srgbClr val="000000"/>
                        </a:solidFill>
                        <a:effectLst/>
                        <a:latin typeface="Arial" panose="020B0604020202020204" pitchFamily="34" charset="0"/>
                      </a:endParaRPr>
                    </a:p>
                  </a:txBody>
                  <a:tcPr marL="4344" marR="4344" marT="4344" marB="0" anchor="ctr"/>
                </a:tc>
                <a:tc>
                  <a:txBody>
                    <a:bodyPr/>
                    <a:lstStyle/>
                    <a:p>
                      <a:pPr algn="ctr" fontAlgn="ctr"/>
                      <a:r>
                        <a:rPr lang="en-US" sz="1100" u="none" strike="noStrike">
                          <a:effectLst/>
                        </a:rPr>
                        <a:t>8</a:t>
                      </a:r>
                      <a:endParaRPr lang="en-US" sz="1100" b="0" i="0" u="none" strike="noStrike">
                        <a:solidFill>
                          <a:srgbClr val="000000"/>
                        </a:solidFill>
                        <a:effectLst/>
                        <a:latin typeface="Arial" panose="020B0604020202020204" pitchFamily="34" charset="0"/>
                      </a:endParaRPr>
                    </a:p>
                  </a:txBody>
                  <a:tcPr marL="4344" marR="4344" marT="4344" marB="0" anchor="ctr"/>
                </a:tc>
                <a:tc>
                  <a:txBody>
                    <a:bodyPr/>
                    <a:lstStyle/>
                    <a:p>
                      <a:pPr algn="ctr" fontAlgn="ctr"/>
                      <a:r>
                        <a:rPr lang="en-US" sz="1100" u="none" strike="noStrike">
                          <a:effectLst/>
                        </a:rPr>
                        <a:t>0%</a:t>
                      </a:r>
                      <a:endParaRPr lang="en-US" sz="1100" b="0" i="0" u="none" strike="noStrike">
                        <a:solidFill>
                          <a:srgbClr val="000000"/>
                        </a:solidFill>
                        <a:effectLst/>
                        <a:latin typeface="Arial" panose="020B0604020202020204" pitchFamily="34" charset="0"/>
                      </a:endParaRPr>
                    </a:p>
                  </a:txBody>
                  <a:tcPr marL="4344" marR="4344" marT="4344" marB="0" anchor="ctr"/>
                </a:tc>
                <a:extLst>
                  <a:ext uri="{0D108BD9-81ED-4DB2-BD59-A6C34878D82A}">
                    <a16:rowId xmlns:a16="http://schemas.microsoft.com/office/drawing/2014/main" val="1599214194"/>
                  </a:ext>
                </a:extLst>
              </a:tr>
              <a:tr h="371248">
                <a:tc>
                  <a:txBody>
                    <a:bodyPr/>
                    <a:lstStyle/>
                    <a:p>
                      <a:pPr algn="ctr" fontAlgn="ctr"/>
                      <a:r>
                        <a:rPr lang="en-US" sz="1100" u="none" strike="noStrike">
                          <a:effectLst/>
                        </a:rPr>
                        <a:t>The benefit for this service is included in the payment/allowance for another service/procedure that has already been adjudicated</a:t>
                      </a:r>
                      <a:endParaRPr lang="en-US" sz="1100" b="0" i="0" u="none" strike="noStrike">
                        <a:solidFill>
                          <a:srgbClr val="000000"/>
                        </a:solidFill>
                        <a:effectLst/>
                        <a:latin typeface="Arial" panose="020B0604020202020204" pitchFamily="34" charset="0"/>
                      </a:endParaRPr>
                    </a:p>
                  </a:txBody>
                  <a:tcPr marL="4344" marR="4344" marT="4344" marB="0" anchor="ctr"/>
                </a:tc>
                <a:tc>
                  <a:txBody>
                    <a:bodyPr/>
                    <a:lstStyle/>
                    <a:p>
                      <a:pPr algn="ctr" fontAlgn="ctr"/>
                      <a:r>
                        <a:rPr lang="en-US" sz="1100" u="none" strike="noStrike">
                          <a:effectLst/>
                        </a:rPr>
                        <a:t>97</a:t>
                      </a:r>
                      <a:endParaRPr lang="en-US" sz="1100" b="0" i="0" u="none" strike="noStrike">
                        <a:solidFill>
                          <a:srgbClr val="000000"/>
                        </a:solidFill>
                        <a:effectLst/>
                        <a:latin typeface="Arial" panose="020B0604020202020204" pitchFamily="34" charset="0"/>
                      </a:endParaRPr>
                    </a:p>
                  </a:txBody>
                  <a:tcPr marL="4344" marR="4344" marT="4344" marB="0" anchor="ctr"/>
                </a:tc>
                <a:tc>
                  <a:txBody>
                    <a:bodyPr/>
                    <a:lstStyle/>
                    <a:p>
                      <a:pPr algn="ctr" fontAlgn="ctr"/>
                      <a:r>
                        <a:rPr lang="en-US" sz="1100" u="none" strike="noStrike">
                          <a:effectLst/>
                        </a:rPr>
                        <a:t>4</a:t>
                      </a:r>
                      <a:endParaRPr lang="en-US" sz="1100" b="0" i="0" u="none" strike="noStrike">
                        <a:solidFill>
                          <a:srgbClr val="000000"/>
                        </a:solidFill>
                        <a:effectLst/>
                        <a:latin typeface="Arial" panose="020B0604020202020204" pitchFamily="34" charset="0"/>
                      </a:endParaRPr>
                    </a:p>
                  </a:txBody>
                  <a:tcPr marL="4344" marR="4344" marT="4344" marB="0" anchor="ctr"/>
                </a:tc>
                <a:tc>
                  <a:txBody>
                    <a:bodyPr/>
                    <a:lstStyle/>
                    <a:p>
                      <a:pPr algn="ctr" fontAlgn="ctr"/>
                      <a:r>
                        <a:rPr lang="en-US" sz="1100" u="none" strike="noStrike">
                          <a:effectLst/>
                        </a:rPr>
                        <a:t>0%</a:t>
                      </a:r>
                      <a:endParaRPr lang="en-US" sz="1100" b="0" i="0" u="none" strike="noStrike">
                        <a:solidFill>
                          <a:srgbClr val="000000"/>
                        </a:solidFill>
                        <a:effectLst/>
                        <a:latin typeface="Arial" panose="020B0604020202020204" pitchFamily="34" charset="0"/>
                      </a:endParaRPr>
                    </a:p>
                  </a:txBody>
                  <a:tcPr marL="4344" marR="4344" marT="4344" marB="0" anchor="ctr"/>
                </a:tc>
                <a:extLst>
                  <a:ext uri="{0D108BD9-81ED-4DB2-BD59-A6C34878D82A}">
                    <a16:rowId xmlns:a16="http://schemas.microsoft.com/office/drawing/2014/main" val="1873523275"/>
                  </a:ext>
                </a:extLst>
              </a:tr>
              <a:tr h="538023">
                <a:tc>
                  <a:txBody>
                    <a:bodyPr/>
                    <a:lstStyle/>
                    <a:p>
                      <a:pPr algn="ctr" fontAlgn="ctr"/>
                      <a:r>
                        <a:rPr lang="en-US" sz="1100" u="none" strike="noStrike">
                          <a:effectLst/>
                        </a:rPr>
                        <a:t>Information requested from the Billing/Rendering Provider was not provided or not provided timely or was insufficient/incomplete. At least one Remark Code must be provided</a:t>
                      </a:r>
                      <a:endParaRPr lang="en-US" sz="1100" b="0" i="0" u="none" strike="noStrike">
                        <a:solidFill>
                          <a:srgbClr val="000000"/>
                        </a:solidFill>
                        <a:effectLst/>
                        <a:latin typeface="Arial" panose="020B0604020202020204" pitchFamily="34" charset="0"/>
                      </a:endParaRPr>
                    </a:p>
                  </a:txBody>
                  <a:tcPr marL="4344" marR="4344" marT="4344" marB="0" anchor="ctr"/>
                </a:tc>
                <a:tc>
                  <a:txBody>
                    <a:bodyPr/>
                    <a:lstStyle/>
                    <a:p>
                      <a:pPr algn="ctr" fontAlgn="ctr"/>
                      <a:r>
                        <a:rPr lang="en-US" sz="1100" u="none" strike="noStrike">
                          <a:effectLst/>
                        </a:rPr>
                        <a:t>226</a:t>
                      </a:r>
                      <a:endParaRPr lang="en-US" sz="1100" b="0" i="0" u="none" strike="noStrike">
                        <a:solidFill>
                          <a:srgbClr val="000000"/>
                        </a:solidFill>
                        <a:effectLst/>
                        <a:latin typeface="Arial" panose="020B0604020202020204" pitchFamily="34" charset="0"/>
                      </a:endParaRPr>
                    </a:p>
                  </a:txBody>
                  <a:tcPr marL="4344" marR="4344" marT="4344" marB="0" anchor="ctr"/>
                </a:tc>
                <a:tc>
                  <a:txBody>
                    <a:bodyPr/>
                    <a:lstStyle/>
                    <a:p>
                      <a:pPr algn="ctr" fontAlgn="ctr"/>
                      <a:r>
                        <a:rPr lang="en-US" sz="1100" u="none" strike="noStrike">
                          <a:effectLst/>
                        </a:rPr>
                        <a:t>2</a:t>
                      </a:r>
                      <a:endParaRPr lang="en-US" sz="1100" b="0" i="0" u="none" strike="noStrike">
                        <a:solidFill>
                          <a:srgbClr val="000000"/>
                        </a:solidFill>
                        <a:effectLst/>
                        <a:latin typeface="Arial" panose="020B0604020202020204" pitchFamily="34" charset="0"/>
                      </a:endParaRPr>
                    </a:p>
                  </a:txBody>
                  <a:tcPr marL="4344" marR="4344" marT="4344" marB="0" anchor="ctr"/>
                </a:tc>
                <a:tc>
                  <a:txBody>
                    <a:bodyPr/>
                    <a:lstStyle/>
                    <a:p>
                      <a:pPr algn="ctr" fontAlgn="ctr"/>
                      <a:r>
                        <a:rPr lang="en-US" sz="1100" u="none" strike="noStrike">
                          <a:effectLst/>
                        </a:rPr>
                        <a:t>0%</a:t>
                      </a:r>
                      <a:endParaRPr lang="en-US" sz="1100" b="0" i="0" u="none" strike="noStrike">
                        <a:solidFill>
                          <a:srgbClr val="000000"/>
                        </a:solidFill>
                        <a:effectLst/>
                        <a:latin typeface="Arial" panose="020B0604020202020204" pitchFamily="34" charset="0"/>
                      </a:endParaRPr>
                    </a:p>
                  </a:txBody>
                  <a:tcPr marL="4344" marR="4344" marT="4344" marB="0" anchor="ctr"/>
                </a:tc>
                <a:extLst>
                  <a:ext uri="{0D108BD9-81ED-4DB2-BD59-A6C34878D82A}">
                    <a16:rowId xmlns:a16="http://schemas.microsoft.com/office/drawing/2014/main" val="3640527195"/>
                  </a:ext>
                </a:extLst>
              </a:tr>
              <a:tr h="204474">
                <a:tc>
                  <a:txBody>
                    <a:bodyPr/>
                    <a:lstStyle/>
                    <a:p>
                      <a:pPr algn="ctr" fontAlgn="ctr"/>
                      <a:r>
                        <a:rPr lang="en-US" sz="1100" u="none" strike="noStrike">
                          <a:effectLst/>
                        </a:rPr>
                        <a:t>Precertification/authorization exceeded.</a:t>
                      </a:r>
                      <a:endParaRPr lang="en-US" sz="1100" b="0" i="0" u="none" strike="noStrike">
                        <a:solidFill>
                          <a:srgbClr val="000000"/>
                        </a:solidFill>
                        <a:effectLst/>
                        <a:latin typeface="Arial" panose="020B0604020202020204" pitchFamily="34" charset="0"/>
                      </a:endParaRPr>
                    </a:p>
                  </a:txBody>
                  <a:tcPr marL="4344" marR="4344" marT="4344" marB="0" anchor="ctr"/>
                </a:tc>
                <a:tc>
                  <a:txBody>
                    <a:bodyPr/>
                    <a:lstStyle/>
                    <a:p>
                      <a:pPr algn="ctr" fontAlgn="ctr"/>
                      <a:r>
                        <a:rPr lang="en-US" sz="1100" u="none" strike="noStrike">
                          <a:effectLst/>
                        </a:rPr>
                        <a:t>198</a:t>
                      </a:r>
                      <a:endParaRPr lang="en-US" sz="1100" b="0" i="0" u="none" strike="noStrike">
                        <a:solidFill>
                          <a:srgbClr val="000000"/>
                        </a:solidFill>
                        <a:effectLst/>
                        <a:latin typeface="Arial" panose="020B0604020202020204" pitchFamily="34" charset="0"/>
                      </a:endParaRPr>
                    </a:p>
                  </a:txBody>
                  <a:tcPr marL="4344" marR="4344" marT="4344" marB="0" anchor="ctr"/>
                </a:tc>
                <a:tc>
                  <a:txBody>
                    <a:bodyPr/>
                    <a:lstStyle/>
                    <a:p>
                      <a:pPr algn="ctr" fontAlgn="ctr"/>
                      <a:r>
                        <a:rPr lang="en-US" sz="1100" u="none" strike="noStrike">
                          <a:effectLst/>
                        </a:rPr>
                        <a:t>2</a:t>
                      </a:r>
                      <a:endParaRPr lang="en-US" sz="1100" b="0" i="0" u="none" strike="noStrike">
                        <a:solidFill>
                          <a:srgbClr val="000000"/>
                        </a:solidFill>
                        <a:effectLst/>
                        <a:latin typeface="Arial" panose="020B0604020202020204" pitchFamily="34" charset="0"/>
                      </a:endParaRPr>
                    </a:p>
                  </a:txBody>
                  <a:tcPr marL="4344" marR="4344" marT="4344" marB="0" anchor="ctr"/>
                </a:tc>
                <a:tc>
                  <a:txBody>
                    <a:bodyPr/>
                    <a:lstStyle/>
                    <a:p>
                      <a:pPr algn="ctr" fontAlgn="ctr"/>
                      <a:r>
                        <a:rPr lang="en-US" sz="1100" u="none" strike="noStrike">
                          <a:effectLst/>
                        </a:rPr>
                        <a:t>0%</a:t>
                      </a:r>
                      <a:endParaRPr lang="en-US" sz="1100" b="0" i="0" u="none" strike="noStrike">
                        <a:solidFill>
                          <a:srgbClr val="000000"/>
                        </a:solidFill>
                        <a:effectLst/>
                        <a:latin typeface="Arial" panose="020B0604020202020204" pitchFamily="34" charset="0"/>
                      </a:endParaRPr>
                    </a:p>
                  </a:txBody>
                  <a:tcPr marL="4344" marR="4344" marT="4344" marB="0" anchor="ctr"/>
                </a:tc>
                <a:extLst>
                  <a:ext uri="{0D108BD9-81ED-4DB2-BD59-A6C34878D82A}">
                    <a16:rowId xmlns:a16="http://schemas.microsoft.com/office/drawing/2014/main" val="1495645774"/>
                  </a:ext>
                </a:extLst>
              </a:tr>
            </a:tbl>
          </a:graphicData>
        </a:graphic>
      </p:graphicFrame>
    </p:spTree>
    <p:extLst>
      <p:ext uri="{BB962C8B-B14F-4D97-AF65-F5344CB8AC3E}">
        <p14:creationId xmlns:p14="http://schemas.microsoft.com/office/powerpoint/2010/main" val="168149192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7B8A99F-DCD1-070A-FA0C-CFF5A4281D07}"/>
            </a:ext>
          </a:extLst>
        </p:cNvPr>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1BA80971-28B5-954A-2C88-F71C44C2DA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44C89B8-50F1-8E9C-ADA9-90DC918D144B}"/>
              </a:ext>
            </a:extLst>
          </p:cNvPr>
          <p:cNvSpPr>
            <a:spLocks noGrp="1"/>
          </p:cNvSpPr>
          <p:nvPr>
            <p:ph type="title"/>
          </p:nvPr>
        </p:nvSpPr>
        <p:spPr>
          <a:xfrm>
            <a:off x="638882" y="639193"/>
            <a:ext cx="3571810" cy="3573516"/>
          </a:xfrm>
        </p:spPr>
        <p:txBody>
          <a:bodyPr vert="horz" lIns="91440" tIns="45720" rIns="91440" bIns="45720" rtlCol="0" anchor="b">
            <a:normAutofit/>
          </a:bodyPr>
          <a:lstStyle/>
          <a:p>
            <a:r>
              <a:rPr lang="en-US" sz="4100" kern="1200" dirty="0">
                <a:solidFill>
                  <a:schemeClr val="tx1"/>
                </a:solidFill>
                <a:latin typeface="+mj-lt"/>
                <a:ea typeface="+mj-ea"/>
                <a:cs typeface="+mj-cs"/>
              </a:rPr>
              <a:t>Clover Health Remark Codes Associated with the Denials</a:t>
            </a:r>
          </a:p>
        </p:txBody>
      </p:sp>
      <p:sp>
        <p:nvSpPr>
          <p:cNvPr id="29" name="sketch line">
            <a:extLst>
              <a:ext uri="{FF2B5EF4-FFF2-40B4-BE49-F238E27FC236}">
                <a16:creationId xmlns:a16="http://schemas.microsoft.com/office/drawing/2014/main" id="{6166FE23-26BD-CB86-7410-8751EDA3FB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4409267"/>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Table 4">
            <a:extLst>
              <a:ext uri="{FF2B5EF4-FFF2-40B4-BE49-F238E27FC236}">
                <a16:creationId xmlns:a16="http://schemas.microsoft.com/office/drawing/2014/main" id="{2A2FAD01-80B4-CF6A-CE3A-901D4ED1248F}"/>
              </a:ext>
            </a:extLst>
          </p:cNvPr>
          <p:cNvGraphicFramePr>
            <a:graphicFrameLocks noGrp="1"/>
          </p:cNvGraphicFramePr>
          <p:nvPr>
            <p:extLst>
              <p:ext uri="{D42A27DB-BD31-4B8C-83A1-F6EECF244321}">
                <p14:modId xmlns:p14="http://schemas.microsoft.com/office/powerpoint/2010/main" val="2375210290"/>
              </p:ext>
            </p:extLst>
          </p:nvPr>
        </p:nvGraphicFramePr>
        <p:xfrm>
          <a:off x="4775200" y="1159435"/>
          <a:ext cx="7052235" cy="4721415"/>
        </p:xfrm>
        <a:graphic>
          <a:graphicData uri="http://schemas.openxmlformats.org/drawingml/2006/table">
            <a:tbl>
              <a:tblPr/>
              <a:tblGrid>
                <a:gridCol w="4725956">
                  <a:extLst>
                    <a:ext uri="{9D8B030D-6E8A-4147-A177-3AD203B41FA5}">
                      <a16:colId xmlns:a16="http://schemas.microsoft.com/office/drawing/2014/main" val="4242644419"/>
                    </a:ext>
                  </a:extLst>
                </a:gridCol>
                <a:gridCol w="1402366">
                  <a:extLst>
                    <a:ext uri="{9D8B030D-6E8A-4147-A177-3AD203B41FA5}">
                      <a16:colId xmlns:a16="http://schemas.microsoft.com/office/drawing/2014/main" val="2418848378"/>
                    </a:ext>
                  </a:extLst>
                </a:gridCol>
                <a:gridCol w="923913">
                  <a:extLst>
                    <a:ext uri="{9D8B030D-6E8A-4147-A177-3AD203B41FA5}">
                      <a16:colId xmlns:a16="http://schemas.microsoft.com/office/drawing/2014/main" val="3593040845"/>
                    </a:ext>
                  </a:extLst>
                </a:gridCol>
              </a:tblGrid>
              <a:tr h="349054">
                <a:tc>
                  <a:txBody>
                    <a:bodyPr/>
                    <a:lstStyle/>
                    <a:p>
                      <a:pPr algn="ctr" fontAlgn="ctr"/>
                      <a:r>
                        <a:rPr lang="en-US" sz="1400" b="1" i="0" u="none" strike="noStrike">
                          <a:solidFill>
                            <a:srgbClr val="FFFFFF"/>
                          </a:solidFill>
                          <a:effectLst/>
                          <a:latin typeface="Arial" panose="020B0604020202020204" pitchFamily="34" charset="0"/>
                        </a:rPr>
                        <a:t>Definition</a:t>
                      </a:r>
                    </a:p>
                  </a:txBody>
                  <a:tcPr marL="4763" marR="4763" marT="4763" marB="0" anchor="ctr">
                    <a:lnL w="6350" cap="flat" cmpd="sng" algn="ctr">
                      <a:solidFill>
                        <a:srgbClr val="61CBF3"/>
                      </a:solidFill>
                      <a:prstDash val="solid"/>
                      <a:round/>
                      <a:headEnd type="none" w="med" len="med"/>
                      <a:tailEnd type="none" w="med" len="med"/>
                    </a:lnL>
                    <a:lnR>
                      <a:noFill/>
                    </a:lnR>
                    <a:lnT w="6350" cap="flat" cmpd="sng" algn="ctr">
                      <a:solidFill>
                        <a:srgbClr val="61CBF3"/>
                      </a:solidFill>
                      <a:prstDash val="solid"/>
                      <a:round/>
                      <a:headEnd type="none" w="med" len="med"/>
                      <a:tailEnd type="none" w="med" len="med"/>
                    </a:lnT>
                    <a:lnB w="6350" cap="flat" cmpd="sng" algn="ctr">
                      <a:solidFill>
                        <a:srgbClr val="61CBF3"/>
                      </a:solidFill>
                      <a:prstDash val="solid"/>
                      <a:round/>
                      <a:headEnd type="none" w="med" len="med"/>
                      <a:tailEnd type="none" w="med" len="med"/>
                    </a:lnB>
                    <a:solidFill>
                      <a:srgbClr val="0F9ED5"/>
                    </a:solidFill>
                  </a:tcPr>
                </a:tc>
                <a:tc>
                  <a:txBody>
                    <a:bodyPr/>
                    <a:lstStyle/>
                    <a:p>
                      <a:pPr algn="ctr" fontAlgn="ctr"/>
                      <a:r>
                        <a:rPr lang="en-US" sz="1400" b="1" i="0" u="none" strike="noStrike">
                          <a:solidFill>
                            <a:srgbClr val="FFFFFF"/>
                          </a:solidFill>
                          <a:effectLst/>
                          <a:latin typeface="Arial" panose="020B0604020202020204" pitchFamily="34" charset="0"/>
                        </a:rPr>
                        <a:t>Remark Code</a:t>
                      </a:r>
                    </a:p>
                  </a:txBody>
                  <a:tcPr marL="4763" marR="4763" marT="4763" marB="0" anchor="ctr">
                    <a:lnL>
                      <a:noFill/>
                    </a:lnL>
                    <a:lnR>
                      <a:noFill/>
                    </a:lnR>
                    <a:lnT w="6350" cap="flat" cmpd="sng" algn="ctr">
                      <a:solidFill>
                        <a:srgbClr val="61CBF3"/>
                      </a:solidFill>
                      <a:prstDash val="solid"/>
                      <a:round/>
                      <a:headEnd type="none" w="med" len="med"/>
                      <a:tailEnd type="none" w="med" len="med"/>
                    </a:lnT>
                    <a:lnB w="6350" cap="flat" cmpd="sng" algn="ctr">
                      <a:solidFill>
                        <a:srgbClr val="61CBF3"/>
                      </a:solidFill>
                      <a:prstDash val="solid"/>
                      <a:round/>
                      <a:headEnd type="none" w="med" len="med"/>
                      <a:tailEnd type="none" w="med" len="med"/>
                    </a:lnB>
                    <a:solidFill>
                      <a:srgbClr val="0F9ED5"/>
                    </a:solidFill>
                  </a:tcPr>
                </a:tc>
                <a:tc>
                  <a:txBody>
                    <a:bodyPr/>
                    <a:lstStyle/>
                    <a:p>
                      <a:pPr algn="ctr" fontAlgn="ctr"/>
                      <a:r>
                        <a:rPr lang="en-US" sz="1400" b="1" i="0" u="none" strike="noStrike">
                          <a:solidFill>
                            <a:srgbClr val="FFFFFF"/>
                          </a:solidFill>
                          <a:effectLst/>
                          <a:latin typeface="Arial" panose="020B0604020202020204" pitchFamily="34" charset="0"/>
                        </a:rPr>
                        <a:t>Number</a:t>
                      </a:r>
                    </a:p>
                  </a:txBody>
                  <a:tcPr marL="4763" marR="4763" marT="4763" marB="0" anchor="ctr">
                    <a:lnL>
                      <a:noFill/>
                    </a:lnL>
                    <a:lnR w="6350" cap="flat" cmpd="sng" algn="ctr">
                      <a:solidFill>
                        <a:srgbClr val="61CBF3"/>
                      </a:solidFill>
                      <a:prstDash val="solid"/>
                      <a:round/>
                      <a:headEnd type="none" w="med" len="med"/>
                      <a:tailEnd type="none" w="med" len="med"/>
                    </a:lnR>
                    <a:lnT w="6350" cap="flat" cmpd="sng" algn="ctr">
                      <a:solidFill>
                        <a:srgbClr val="61CBF3"/>
                      </a:solidFill>
                      <a:prstDash val="solid"/>
                      <a:round/>
                      <a:headEnd type="none" w="med" len="med"/>
                      <a:tailEnd type="none" w="med" len="med"/>
                    </a:lnT>
                    <a:lnB w="6350" cap="flat" cmpd="sng" algn="ctr">
                      <a:solidFill>
                        <a:srgbClr val="61CBF3"/>
                      </a:solidFill>
                      <a:prstDash val="solid"/>
                      <a:round/>
                      <a:headEnd type="none" w="med" len="med"/>
                      <a:tailEnd type="none" w="med" len="med"/>
                    </a:lnB>
                    <a:solidFill>
                      <a:srgbClr val="0F9ED5"/>
                    </a:solidFill>
                  </a:tcPr>
                </a:tc>
                <a:extLst>
                  <a:ext uri="{0D108BD9-81ED-4DB2-BD59-A6C34878D82A}">
                    <a16:rowId xmlns:a16="http://schemas.microsoft.com/office/drawing/2014/main" val="101196688"/>
                  </a:ext>
                </a:extLst>
              </a:tr>
              <a:tr h="992048">
                <a:tc>
                  <a:txBody>
                    <a:bodyPr/>
                    <a:lstStyle/>
                    <a:p>
                      <a:pPr algn="ctr" fontAlgn="ctr"/>
                      <a:r>
                        <a:rPr lang="en-US" sz="1400" b="0" i="0" u="none" strike="noStrike" dirty="0">
                          <a:solidFill>
                            <a:srgbClr val="000000"/>
                          </a:solidFill>
                          <a:effectLst/>
                          <a:latin typeface="Arial" panose="020B0604020202020204" pitchFamily="34" charset="0"/>
                        </a:rPr>
                        <a:t>Adjustment based on the findings of a review organization/professional consult/manual adjudication/medical advisor/dental advisor/peer review.</a:t>
                      </a:r>
                    </a:p>
                  </a:txBody>
                  <a:tcPr marL="4763" marR="4763" marT="4763" marB="0" anchor="ctr">
                    <a:lnL w="6350" cap="flat" cmpd="sng" algn="ctr">
                      <a:solidFill>
                        <a:srgbClr val="61CBF3"/>
                      </a:solidFill>
                      <a:prstDash val="solid"/>
                      <a:round/>
                      <a:headEnd type="none" w="med" len="med"/>
                      <a:tailEnd type="none" w="med" len="med"/>
                    </a:lnL>
                    <a:lnR>
                      <a:noFill/>
                    </a:lnR>
                    <a:lnT w="6350" cap="flat" cmpd="sng" algn="ctr">
                      <a:solidFill>
                        <a:srgbClr val="61CBF3"/>
                      </a:solidFill>
                      <a:prstDash val="solid"/>
                      <a:round/>
                      <a:headEnd type="none" w="med" len="med"/>
                      <a:tailEnd type="none" w="med" len="med"/>
                    </a:lnT>
                    <a:lnB w="6350" cap="flat" cmpd="sng" algn="ctr">
                      <a:solidFill>
                        <a:srgbClr val="61CBF3"/>
                      </a:solidFill>
                      <a:prstDash val="solid"/>
                      <a:round/>
                      <a:headEnd type="none" w="med" len="med"/>
                      <a:tailEnd type="none" w="med" len="med"/>
                    </a:lnB>
                    <a:solidFill>
                      <a:schemeClr val="accent1">
                        <a:lumMod val="40000"/>
                        <a:lumOff val="60000"/>
                      </a:schemeClr>
                    </a:solidFill>
                  </a:tcPr>
                </a:tc>
                <a:tc>
                  <a:txBody>
                    <a:bodyPr/>
                    <a:lstStyle/>
                    <a:p>
                      <a:pPr algn="ctr" fontAlgn="ctr"/>
                      <a:r>
                        <a:rPr lang="en-US" sz="1400" b="0" i="0" u="none" strike="noStrike" dirty="0">
                          <a:solidFill>
                            <a:srgbClr val="000000"/>
                          </a:solidFill>
                          <a:effectLst/>
                          <a:latin typeface="Arial" panose="020B0604020202020204" pitchFamily="34" charset="0"/>
                        </a:rPr>
                        <a:t>N10</a:t>
                      </a:r>
                    </a:p>
                  </a:txBody>
                  <a:tcPr marL="4763" marR="4763" marT="4763" marB="0" anchor="ctr">
                    <a:lnL>
                      <a:noFill/>
                    </a:lnL>
                    <a:lnR>
                      <a:noFill/>
                    </a:lnR>
                    <a:lnT w="6350" cap="flat" cmpd="sng" algn="ctr">
                      <a:solidFill>
                        <a:srgbClr val="61CBF3"/>
                      </a:solidFill>
                      <a:prstDash val="solid"/>
                      <a:round/>
                      <a:headEnd type="none" w="med" len="med"/>
                      <a:tailEnd type="none" w="med" len="med"/>
                    </a:lnT>
                    <a:lnB w="6350" cap="flat" cmpd="sng" algn="ctr">
                      <a:solidFill>
                        <a:srgbClr val="61CBF3"/>
                      </a:solidFill>
                      <a:prstDash val="solid"/>
                      <a:round/>
                      <a:headEnd type="none" w="med" len="med"/>
                      <a:tailEnd type="none" w="med" len="med"/>
                    </a:lnB>
                    <a:solidFill>
                      <a:schemeClr val="accent1">
                        <a:lumMod val="40000"/>
                        <a:lumOff val="60000"/>
                      </a:schemeClr>
                    </a:solidFill>
                  </a:tcPr>
                </a:tc>
                <a:tc>
                  <a:txBody>
                    <a:bodyPr/>
                    <a:lstStyle/>
                    <a:p>
                      <a:pPr algn="ctr" fontAlgn="ctr"/>
                      <a:r>
                        <a:rPr lang="en-US" sz="1400" b="0" i="0" u="none" strike="noStrike" dirty="0">
                          <a:solidFill>
                            <a:srgbClr val="000000"/>
                          </a:solidFill>
                          <a:effectLst/>
                          <a:latin typeface="Arial" panose="020B0604020202020204" pitchFamily="34" charset="0"/>
                        </a:rPr>
                        <a:t>566</a:t>
                      </a:r>
                    </a:p>
                  </a:txBody>
                  <a:tcPr marL="4763" marR="4763" marT="4763" marB="0" anchor="ctr">
                    <a:lnL>
                      <a:noFill/>
                    </a:lnL>
                    <a:lnR w="6350" cap="flat" cmpd="sng" algn="ctr">
                      <a:solidFill>
                        <a:srgbClr val="61CBF3"/>
                      </a:solidFill>
                      <a:prstDash val="solid"/>
                      <a:round/>
                      <a:headEnd type="none" w="med" len="med"/>
                      <a:tailEnd type="none" w="med" len="med"/>
                    </a:lnR>
                    <a:lnT w="6350" cap="flat" cmpd="sng" algn="ctr">
                      <a:solidFill>
                        <a:srgbClr val="61CBF3"/>
                      </a:solidFill>
                      <a:prstDash val="solid"/>
                      <a:round/>
                      <a:headEnd type="none" w="med" len="med"/>
                      <a:tailEnd type="none" w="med" len="med"/>
                    </a:lnT>
                    <a:lnB w="6350" cap="flat" cmpd="sng" algn="ctr">
                      <a:solidFill>
                        <a:srgbClr val="61CBF3"/>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506058986"/>
                  </a:ext>
                </a:extLst>
              </a:tr>
              <a:tr h="349054">
                <a:tc>
                  <a:txBody>
                    <a:bodyPr/>
                    <a:lstStyle/>
                    <a:p>
                      <a:pPr algn="ctr" fontAlgn="ctr"/>
                      <a:r>
                        <a:rPr lang="en-US" sz="1400" b="0" i="0" u="none" strike="noStrike">
                          <a:solidFill>
                            <a:srgbClr val="000000"/>
                          </a:solidFill>
                          <a:effectLst/>
                          <a:latin typeface="Arial" panose="020B0604020202020204" pitchFamily="34" charset="0"/>
                        </a:rPr>
                        <a:t>Missing/incomplete/invalid other diagnosis.</a:t>
                      </a:r>
                    </a:p>
                  </a:txBody>
                  <a:tcPr marL="4763" marR="4763" marT="4763" marB="0" anchor="ctr">
                    <a:lnL w="6350" cap="flat" cmpd="sng" algn="ctr">
                      <a:solidFill>
                        <a:srgbClr val="61CBF3"/>
                      </a:solidFill>
                      <a:prstDash val="solid"/>
                      <a:round/>
                      <a:headEnd type="none" w="med" len="med"/>
                      <a:tailEnd type="none" w="med" len="med"/>
                    </a:lnL>
                    <a:lnR>
                      <a:noFill/>
                    </a:lnR>
                    <a:lnT w="6350" cap="flat" cmpd="sng" algn="ctr">
                      <a:solidFill>
                        <a:srgbClr val="61CBF3"/>
                      </a:solidFill>
                      <a:prstDash val="solid"/>
                      <a:round/>
                      <a:headEnd type="none" w="med" len="med"/>
                      <a:tailEnd type="none" w="med" len="med"/>
                    </a:lnT>
                    <a:lnB w="6350" cap="flat" cmpd="sng" algn="ctr">
                      <a:solidFill>
                        <a:srgbClr val="61CBF3"/>
                      </a:solidFill>
                      <a:prstDash val="solid"/>
                      <a:round/>
                      <a:headEnd type="none" w="med" len="med"/>
                      <a:tailEnd type="none" w="med" len="med"/>
                    </a:lnB>
                    <a:noFill/>
                  </a:tcPr>
                </a:tc>
                <a:tc>
                  <a:txBody>
                    <a:bodyPr/>
                    <a:lstStyle/>
                    <a:p>
                      <a:pPr algn="ctr" fontAlgn="ctr"/>
                      <a:r>
                        <a:rPr lang="en-US" sz="1400" b="0" i="0" u="none" strike="noStrike">
                          <a:solidFill>
                            <a:srgbClr val="000000"/>
                          </a:solidFill>
                          <a:effectLst/>
                          <a:latin typeface="Arial" panose="020B0604020202020204" pitchFamily="34" charset="0"/>
                        </a:rPr>
                        <a:t>M64</a:t>
                      </a:r>
                    </a:p>
                  </a:txBody>
                  <a:tcPr marL="4763" marR="4763" marT="4763" marB="0" anchor="ctr">
                    <a:lnL>
                      <a:noFill/>
                    </a:lnL>
                    <a:lnR>
                      <a:noFill/>
                    </a:lnR>
                    <a:lnT w="6350" cap="flat" cmpd="sng" algn="ctr">
                      <a:solidFill>
                        <a:srgbClr val="61CBF3"/>
                      </a:solidFill>
                      <a:prstDash val="solid"/>
                      <a:round/>
                      <a:headEnd type="none" w="med" len="med"/>
                      <a:tailEnd type="none" w="med" len="med"/>
                    </a:lnT>
                    <a:lnB w="6350" cap="flat" cmpd="sng" algn="ctr">
                      <a:solidFill>
                        <a:srgbClr val="61CBF3"/>
                      </a:solidFill>
                      <a:prstDash val="solid"/>
                      <a:round/>
                      <a:headEnd type="none" w="med" len="med"/>
                      <a:tailEnd type="none" w="med" len="med"/>
                    </a:lnB>
                    <a:noFill/>
                  </a:tcPr>
                </a:tc>
                <a:tc>
                  <a:txBody>
                    <a:bodyPr/>
                    <a:lstStyle/>
                    <a:p>
                      <a:pPr algn="ctr" fontAlgn="ctr"/>
                      <a:r>
                        <a:rPr lang="en-US" sz="1400" b="0" i="0" u="none" strike="noStrike">
                          <a:solidFill>
                            <a:srgbClr val="000000"/>
                          </a:solidFill>
                          <a:effectLst/>
                          <a:latin typeface="Arial" panose="020B0604020202020204" pitchFamily="34" charset="0"/>
                        </a:rPr>
                        <a:t>342</a:t>
                      </a:r>
                    </a:p>
                  </a:txBody>
                  <a:tcPr marL="4763" marR="4763" marT="4763" marB="0" anchor="ctr">
                    <a:lnL>
                      <a:noFill/>
                    </a:lnL>
                    <a:lnR w="6350" cap="flat" cmpd="sng" algn="ctr">
                      <a:solidFill>
                        <a:srgbClr val="61CBF3"/>
                      </a:solidFill>
                      <a:prstDash val="solid"/>
                      <a:round/>
                      <a:headEnd type="none" w="med" len="med"/>
                      <a:tailEnd type="none" w="med" len="med"/>
                    </a:lnR>
                    <a:lnT w="6350" cap="flat" cmpd="sng" algn="ctr">
                      <a:solidFill>
                        <a:srgbClr val="61CBF3"/>
                      </a:solidFill>
                      <a:prstDash val="solid"/>
                      <a:round/>
                      <a:headEnd type="none" w="med" len="med"/>
                      <a:tailEnd type="none" w="med" len="med"/>
                    </a:lnT>
                    <a:lnB w="6350" cap="flat" cmpd="sng" algn="ctr">
                      <a:solidFill>
                        <a:srgbClr val="61CBF3"/>
                      </a:solidFill>
                      <a:prstDash val="solid"/>
                      <a:round/>
                      <a:headEnd type="none" w="med" len="med"/>
                      <a:tailEnd type="none" w="med" len="med"/>
                    </a:lnB>
                    <a:noFill/>
                  </a:tcPr>
                </a:tc>
                <a:extLst>
                  <a:ext uri="{0D108BD9-81ED-4DB2-BD59-A6C34878D82A}">
                    <a16:rowId xmlns:a16="http://schemas.microsoft.com/office/drawing/2014/main" val="3503559899"/>
                  </a:ext>
                </a:extLst>
              </a:tr>
              <a:tr h="349054">
                <a:tc>
                  <a:txBody>
                    <a:bodyPr/>
                    <a:lstStyle/>
                    <a:p>
                      <a:pPr algn="ctr" fontAlgn="ctr"/>
                      <a:r>
                        <a:rPr lang="en-US" sz="1400" b="0" i="0" u="none" strike="noStrike" dirty="0">
                          <a:solidFill>
                            <a:srgbClr val="000000"/>
                          </a:solidFill>
                          <a:effectLst/>
                          <a:latin typeface="Arial" panose="020B0604020202020204" pitchFamily="34" charset="0"/>
                        </a:rPr>
                        <a:t>Missing/incomplete/invalid diagnosis or condition.</a:t>
                      </a:r>
                    </a:p>
                  </a:txBody>
                  <a:tcPr marL="4763" marR="4763" marT="4763" marB="0" anchor="ctr">
                    <a:lnL w="6350" cap="flat" cmpd="sng" algn="ctr">
                      <a:solidFill>
                        <a:srgbClr val="61CBF3"/>
                      </a:solidFill>
                      <a:prstDash val="solid"/>
                      <a:round/>
                      <a:headEnd type="none" w="med" len="med"/>
                      <a:tailEnd type="none" w="med" len="med"/>
                    </a:lnL>
                    <a:lnR>
                      <a:noFill/>
                    </a:lnR>
                    <a:lnT w="6350" cap="flat" cmpd="sng" algn="ctr">
                      <a:solidFill>
                        <a:srgbClr val="61CBF3"/>
                      </a:solidFill>
                      <a:prstDash val="solid"/>
                      <a:round/>
                      <a:headEnd type="none" w="med" len="med"/>
                      <a:tailEnd type="none" w="med" len="med"/>
                    </a:lnT>
                    <a:lnB w="6350" cap="flat" cmpd="sng" algn="ctr">
                      <a:solidFill>
                        <a:srgbClr val="61CBF3"/>
                      </a:solidFill>
                      <a:prstDash val="solid"/>
                      <a:round/>
                      <a:headEnd type="none" w="med" len="med"/>
                      <a:tailEnd type="none" w="med" len="med"/>
                    </a:lnB>
                    <a:solidFill>
                      <a:schemeClr val="accent1">
                        <a:lumMod val="40000"/>
                        <a:lumOff val="60000"/>
                      </a:schemeClr>
                    </a:solidFill>
                  </a:tcPr>
                </a:tc>
                <a:tc>
                  <a:txBody>
                    <a:bodyPr/>
                    <a:lstStyle/>
                    <a:p>
                      <a:pPr algn="ctr" fontAlgn="ctr"/>
                      <a:r>
                        <a:rPr lang="en-US" sz="1400" b="0" i="0" u="none" strike="noStrike" dirty="0">
                          <a:solidFill>
                            <a:srgbClr val="000000"/>
                          </a:solidFill>
                          <a:effectLst/>
                          <a:latin typeface="Arial" panose="020B0604020202020204" pitchFamily="34" charset="0"/>
                        </a:rPr>
                        <a:t>M76</a:t>
                      </a:r>
                    </a:p>
                  </a:txBody>
                  <a:tcPr marL="4763" marR="4763" marT="4763" marB="0" anchor="ctr">
                    <a:lnL>
                      <a:noFill/>
                    </a:lnL>
                    <a:lnR>
                      <a:noFill/>
                    </a:lnR>
                    <a:lnT w="6350" cap="flat" cmpd="sng" algn="ctr">
                      <a:solidFill>
                        <a:srgbClr val="61CBF3"/>
                      </a:solidFill>
                      <a:prstDash val="solid"/>
                      <a:round/>
                      <a:headEnd type="none" w="med" len="med"/>
                      <a:tailEnd type="none" w="med" len="med"/>
                    </a:lnT>
                    <a:lnB w="6350" cap="flat" cmpd="sng" algn="ctr">
                      <a:solidFill>
                        <a:srgbClr val="61CBF3"/>
                      </a:solidFill>
                      <a:prstDash val="solid"/>
                      <a:round/>
                      <a:headEnd type="none" w="med" len="med"/>
                      <a:tailEnd type="none" w="med" len="med"/>
                    </a:lnB>
                    <a:solidFill>
                      <a:schemeClr val="accent1">
                        <a:lumMod val="40000"/>
                        <a:lumOff val="60000"/>
                      </a:schemeClr>
                    </a:solidFill>
                  </a:tcPr>
                </a:tc>
                <a:tc>
                  <a:txBody>
                    <a:bodyPr/>
                    <a:lstStyle/>
                    <a:p>
                      <a:pPr algn="ctr" fontAlgn="ctr"/>
                      <a:r>
                        <a:rPr lang="en-US" sz="1400" b="0" i="0" u="none" strike="noStrike" dirty="0">
                          <a:solidFill>
                            <a:srgbClr val="000000"/>
                          </a:solidFill>
                          <a:effectLst/>
                          <a:latin typeface="Arial" panose="020B0604020202020204" pitchFamily="34" charset="0"/>
                        </a:rPr>
                        <a:t>6</a:t>
                      </a:r>
                    </a:p>
                  </a:txBody>
                  <a:tcPr marL="4763" marR="4763" marT="4763" marB="0" anchor="ctr">
                    <a:lnL>
                      <a:noFill/>
                    </a:lnL>
                    <a:lnR w="6350" cap="flat" cmpd="sng" algn="ctr">
                      <a:solidFill>
                        <a:srgbClr val="61CBF3"/>
                      </a:solidFill>
                      <a:prstDash val="solid"/>
                      <a:round/>
                      <a:headEnd type="none" w="med" len="med"/>
                      <a:tailEnd type="none" w="med" len="med"/>
                    </a:lnR>
                    <a:lnT w="6350" cap="flat" cmpd="sng" algn="ctr">
                      <a:solidFill>
                        <a:srgbClr val="61CBF3"/>
                      </a:solidFill>
                      <a:prstDash val="solid"/>
                      <a:round/>
                      <a:headEnd type="none" w="med" len="med"/>
                      <a:tailEnd type="none" w="med" len="med"/>
                    </a:lnT>
                    <a:lnB w="6350" cap="flat" cmpd="sng" algn="ctr">
                      <a:solidFill>
                        <a:srgbClr val="61CBF3"/>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4094985459"/>
                  </a:ext>
                </a:extLst>
              </a:tr>
              <a:tr h="349054">
                <a:tc>
                  <a:txBody>
                    <a:bodyPr/>
                    <a:lstStyle/>
                    <a:p>
                      <a:pPr algn="ctr" fontAlgn="ctr"/>
                      <a:r>
                        <a:rPr lang="en-US" sz="1400" b="0" i="0" u="none" strike="noStrike">
                          <a:solidFill>
                            <a:srgbClr val="000000"/>
                          </a:solidFill>
                          <a:effectLst/>
                          <a:latin typeface="Arial" panose="020B0604020202020204" pitchFamily="34" charset="0"/>
                        </a:rPr>
                        <a:t>Missing patient medical record for this service.</a:t>
                      </a:r>
                    </a:p>
                  </a:txBody>
                  <a:tcPr marL="4763" marR="4763" marT="4763" marB="0" anchor="ctr">
                    <a:lnL w="6350" cap="flat" cmpd="sng" algn="ctr">
                      <a:solidFill>
                        <a:srgbClr val="61CBF3"/>
                      </a:solidFill>
                      <a:prstDash val="solid"/>
                      <a:round/>
                      <a:headEnd type="none" w="med" len="med"/>
                      <a:tailEnd type="none" w="med" len="med"/>
                    </a:lnL>
                    <a:lnR>
                      <a:noFill/>
                    </a:lnR>
                    <a:lnT w="6350" cap="flat" cmpd="sng" algn="ctr">
                      <a:solidFill>
                        <a:srgbClr val="61CBF3"/>
                      </a:solidFill>
                      <a:prstDash val="solid"/>
                      <a:round/>
                      <a:headEnd type="none" w="med" len="med"/>
                      <a:tailEnd type="none" w="med" len="med"/>
                    </a:lnT>
                    <a:lnB w="6350" cap="flat" cmpd="sng" algn="ctr">
                      <a:solidFill>
                        <a:srgbClr val="61CBF3"/>
                      </a:solidFill>
                      <a:prstDash val="solid"/>
                      <a:round/>
                      <a:headEnd type="none" w="med" len="med"/>
                      <a:tailEnd type="none" w="med" len="med"/>
                    </a:lnB>
                    <a:noFill/>
                  </a:tcPr>
                </a:tc>
                <a:tc>
                  <a:txBody>
                    <a:bodyPr/>
                    <a:lstStyle/>
                    <a:p>
                      <a:pPr algn="ctr" fontAlgn="ctr"/>
                      <a:r>
                        <a:rPr lang="en-US" sz="1400" b="0" i="0" u="none" strike="noStrike">
                          <a:solidFill>
                            <a:srgbClr val="000000"/>
                          </a:solidFill>
                          <a:effectLst/>
                          <a:latin typeface="Arial" panose="020B0604020202020204" pitchFamily="34" charset="0"/>
                        </a:rPr>
                        <a:t>M127</a:t>
                      </a:r>
                    </a:p>
                  </a:txBody>
                  <a:tcPr marL="4763" marR="4763" marT="4763" marB="0" anchor="ctr">
                    <a:lnL>
                      <a:noFill/>
                    </a:lnL>
                    <a:lnR>
                      <a:noFill/>
                    </a:lnR>
                    <a:lnT w="6350" cap="flat" cmpd="sng" algn="ctr">
                      <a:solidFill>
                        <a:srgbClr val="61CBF3"/>
                      </a:solidFill>
                      <a:prstDash val="solid"/>
                      <a:round/>
                      <a:headEnd type="none" w="med" len="med"/>
                      <a:tailEnd type="none" w="med" len="med"/>
                    </a:lnT>
                    <a:lnB w="6350" cap="flat" cmpd="sng" algn="ctr">
                      <a:solidFill>
                        <a:srgbClr val="61CBF3"/>
                      </a:solidFill>
                      <a:prstDash val="solid"/>
                      <a:round/>
                      <a:headEnd type="none" w="med" len="med"/>
                      <a:tailEnd type="none" w="med" len="med"/>
                    </a:lnB>
                    <a:noFill/>
                  </a:tcPr>
                </a:tc>
                <a:tc>
                  <a:txBody>
                    <a:bodyPr/>
                    <a:lstStyle/>
                    <a:p>
                      <a:pPr algn="ctr" fontAlgn="ctr"/>
                      <a:r>
                        <a:rPr lang="en-US" sz="1400" b="0" i="0" u="none" strike="noStrike">
                          <a:solidFill>
                            <a:srgbClr val="000000"/>
                          </a:solidFill>
                          <a:effectLst/>
                          <a:latin typeface="Arial" panose="020B0604020202020204" pitchFamily="34" charset="0"/>
                        </a:rPr>
                        <a:t>2</a:t>
                      </a:r>
                    </a:p>
                  </a:txBody>
                  <a:tcPr marL="4763" marR="4763" marT="4763" marB="0" anchor="ctr">
                    <a:lnL>
                      <a:noFill/>
                    </a:lnL>
                    <a:lnR w="6350" cap="flat" cmpd="sng" algn="ctr">
                      <a:solidFill>
                        <a:srgbClr val="61CBF3"/>
                      </a:solidFill>
                      <a:prstDash val="solid"/>
                      <a:round/>
                      <a:headEnd type="none" w="med" len="med"/>
                      <a:tailEnd type="none" w="med" len="med"/>
                    </a:lnR>
                    <a:lnT w="6350" cap="flat" cmpd="sng" algn="ctr">
                      <a:solidFill>
                        <a:srgbClr val="61CBF3"/>
                      </a:solidFill>
                      <a:prstDash val="solid"/>
                      <a:round/>
                      <a:headEnd type="none" w="med" len="med"/>
                      <a:tailEnd type="none" w="med" len="med"/>
                    </a:lnT>
                    <a:lnB w="6350" cap="flat" cmpd="sng" algn="ctr">
                      <a:solidFill>
                        <a:srgbClr val="61CBF3"/>
                      </a:solidFill>
                      <a:prstDash val="solid"/>
                      <a:round/>
                      <a:headEnd type="none" w="med" len="med"/>
                      <a:tailEnd type="none" w="med" len="med"/>
                    </a:lnB>
                    <a:noFill/>
                  </a:tcPr>
                </a:tc>
                <a:extLst>
                  <a:ext uri="{0D108BD9-81ED-4DB2-BD59-A6C34878D82A}">
                    <a16:rowId xmlns:a16="http://schemas.microsoft.com/office/drawing/2014/main" val="405364001"/>
                  </a:ext>
                </a:extLst>
              </a:tr>
              <a:tr h="349054">
                <a:tc>
                  <a:txBody>
                    <a:bodyPr/>
                    <a:lstStyle/>
                    <a:p>
                      <a:pPr algn="ctr" fontAlgn="ctr"/>
                      <a:r>
                        <a:rPr lang="en-US" sz="1400" b="0" i="0" u="none" strike="noStrike" dirty="0">
                          <a:solidFill>
                            <a:srgbClr val="000000"/>
                          </a:solidFill>
                          <a:effectLst/>
                          <a:latin typeface="Arial" panose="020B0604020202020204" pitchFamily="34" charset="0"/>
                        </a:rPr>
                        <a:t>Missing/incomplete/invalid/inappropriate place of service.</a:t>
                      </a:r>
                    </a:p>
                  </a:txBody>
                  <a:tcPr marL="4763" marR="4763" marT="4763" marB="0" anchor="ctr">
                    <a:lnL w="6350" cap="flat" cmpd="sng" algn="ctr">
                      <a:solidFill>
                        <a:srgbClr val="61CBF3"/>
                      </a:solidFill>
                      <a:prstDash val="solid"/>
                      <a:round/>
                      <a:headEnd type="none" w="med" len="med"/>
                      <a:tailEnd type="none" w="med" len="med"/>
                    </a:lnL>
                    <a:lnR>
                      <a:noFill/>
                    </a:lnR>
                    <a:lnT w="6350" cap="flat" cmpd="sng" algn="ctr">
                      <a:solidFill>
                        <a:srgbClr val="61CBF3"/>
                      </a:solidFill>
                      <a:prstDash val="solid"/>
                      <a:round/>
                      <a:headEnd type="none" w="med" len="med"/>
                      <a:tailEnd type="none" w="med" len="med"/>
                    </a:lnT>
                    <a:lnB w="6350" cap="flat" cmpd="sng" algn="ctr">
                      <a:solidFill>
                        <a:srgbClr val="61CBF3"/>
                      </a:solidFill>
                      <a:prstDash val="solid"/>
                      <a:round/>
                      <a:headEnd type="none" w="med" len="med"/>
                      <a:tailEnd type="none" w="med" len="med"/>
                    </a:lnB>
                    <a:solidFill>
                      <a:schemeClr val="accent1">
                        <a:lumMod val="40000"/>
                        <a:lumOff val="60000"/>
                      </a:schemeClr>
                    </a:solidFill>
                  </a:tcPr>
                </a:tc>
                <a:tc>
                  <a:txBody>
                    <a:bodyPr/>
                    <a:lstStyle/>
                    <a:p>
                      <a:pPr algn="ctr" fontAlgn="ctr"/>
                      <a:r>
                        <a:rPr lang="en-US" sz="1400" b="0" i="0" u="none" strike="noStrike" dirty="0">
                          <a:solidFill>
                            <a:srgbClr val="000000"/>
                          </a:solidFill>
                          <a:effectLst/>
                          <a:latin typeface="Arial" panose="020B0604020202020204" pitchFamily="34" charset="0"/>
                        </a:rPr>
                        <a:t>M77</a:t>
                      </a:r>
                    </a:p>
                  </a:txBody>
                  <a:tcPr marL="4763" marR="4763" marT="4763" marB="0" anchor="ctr">
                    <a:lnL>
                      <a:noFill/>
                    </a:lnL>
                    <a:lnR>
                      <a:noFill/>
                    </a:lnR>
                    <a:lnT w="6350" cap="flat" cmpd="sng" algn="ctr">
                      <a:solidFill>
                        <a:srgbClr val="61CBF3"/>
                      </a:solidFill>
                      <a:prstDash val="solid"/>
                      <a:round/>
                      <a:headEnd type="none" w="med" len="med"/>
                      <a:tailEnd type="none" w="med" len="med"/>
                    </a:lnT>
                    <a:lnB w="6350" cap="flat" cmpd="sng" algn="ctr">
                      <a:solidFill>
                        <a:srgbClr val="61CBF3"/>
                      </a:solidFill>
                      <a:prstDash val="solid"/>
                      <a:round/>
                      <a:headEnd type="none" w="med" len="med"/>
                      <a:tailEnd type="none" w="med" len="med"/>
                    </a:lnB>
                    <a:solidFill>
                      <a:schemeClr val="accent1">
                        <a:lumMod val="40000"/>
                        <a:lumOff val="60000"/>
                      </a:schemeClr>
                    </a:solidFill>
                  </a:tcPr>
                </a:tc>
                <a:tc>
                  <a:txBody>
                    <a:bodyPr/>
                    <a:lstStyle/>
                    <a:p>
                      <a:pPr algn="ctr" fontAlgn="ctr"/>
                      <a:r>
                        <a:rPr lang="en-US" sz="1400" b="0" i="0" u="none" strike="noStrike" dirty="0">
                          <a:solidFill>
                            <a:srgbClr val="000000"/>
                          </a:solidFill>
                          <a:effectLst/>
                          <a:latin typeface="Arial" panose="020B0604020202020204" pitchFamily="34" charset="0"/>
                        </a:rPr>
                        <a:t>2</a:t>
                      </a:r>
                    </a:p>
                  </a:txBody>
                  <a:tcPr marL="4763" marR="4763" marT="4763" marB="0" anchor="ctr">
                    <a:lnL>
                      <a:noFill/>
                    </a:lnL>
                    <a:lnR w="6350" cap="flat" cmpd="sng" algn="ctr">
                      <a:solidFill>
                        <a:srgbClr val="61CBF3"/>
                      </a:solidFill>
                      <a:prstDash val="solid"/>
                      <a:round/>
                      <a:headEnd type="none" w="med" len="med"/>
                      <a:tailEnd type="none" w="med" len="med"/>
                    </a:lnR>
                    <a:lnT w="6350" cap="flat" cmpd="sng" algn="ctr">
                      <a:solidFill>
                        <a:srgbClr val="61CBF3"/>
                      </a:solidFill>
                      <a:prstDash val="solid"/>
                      <a:round/>
                      <a:headEnd type="none" w="med" len="med"/>
                      <a:tailEnd type="none" w="med" len="med"/>
                    </a:lnT>
                    <a:lnB w="6350" cap="flat" cmpd="sng" algn="ctr">
                      <a:solidFill>
                        <a:srgbClr val="61CBF3"/>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321672810"/>
                  </a:ext>
                </a:extLst>
              </a:tr>
              <a:tr h="661366">
                <a:tc>
                  <a:txBody>
                    <a:bodyPr/>
                    <a:lstStyle/>
                    <a:p>
                      <a:pPr algn="ctr" fontAlgn="ctr"/>
                      <a:r>
                        <a:rPr lang="en-US" sz="1400" b="0" i="0" u="none" strike="noStrike">
                          <a:solidFill>
                            <a:srgbClr val="000000"/>
                          </a:solidFill>
                          <a:effectLst/>
                          <a:latin typeface="Arial" panose="020B0604020202020204" pitchFamily="34" charset="0"/>
                        </a:rPr>
                        <a:t>The number of Days or Units of Service exceeds our acceptable maximum.</a:t>
                      </a:r>
                    </a:p>
                  </a:txBody>
                  <a:tcPr marL="4763" marR="4763" marT="4763" marB="0" anchor="ctr">
                    <a:lnL w="6350" cap="flat" cmpd="sng" algn="ctr">
                      <a:solidFill>
                        <a:srgbClr val="61CBF3"/>
                      </a:solidFill>
                      <a:prstDash val="solid"/>
                      <a:round/>
                      <a:headEnd type="none" w="med" len="med"/>
                      <a:tailEnd type="none" w="med" len="med"/>
                    </a:lnL>
                    <a:lnR>
                      <a:noFill/>
                    </a:lnR>
                    <a:lnT w="6350" cap="flat" cmpd="sng" algn="ctr">
                      <a:solidFill>
                        <a:srgbClr val="61CBF3"/>
                      </a:solidFill>
                      <a:prstDash val="solid"/>
                      <a:round/>
                      <a:headEnd type="none" w="med" len="med"/>
                      <a:tailEnd type="none" w="med" len="med"/>
                    </a:lnT>
                    <a:lnB w="6350" cap="flat" cmpd="sng" algn="ctr">
                      <a:solidFill>
                        <a:srgbClr val="61CBF3"/>
                      </a:solidFill>
                      <a:prstDash val="solid"/>
                      <a:round/>
                      <a:headEnd type="none" w="med" len="med"/>
                      <a:tailEnd type="none" w="med" len="med"/>
                    </a:lnB>
                    <a:noFill/>
                  </a:tcPr>
                </a:tc>
                <a:tc>
                  <a:txBody>
                    <a:bodyPr/>
                    <a:lstStyle/>
                    <a:p>
                      <a:pPr algn="ctr" fontAlgn="ctr"/>
                      <a:r>
                        <a:rPr lang="en-US" sz="1400" b="0" i="0" u="none" strike="noStrike">
                          <a:solidFill>
                            <a:srgbClr val="000000"/>
                          </a:solidFill>
                          <a:effectLst/>
                          <a:latin typeface="Arial" panose="020B0604020202020204" pitchFamily="34" charset="0"/>
                        </a:rPr>
                        <a:t>N362</a:t>
                      </a:r>
                    </a:p>
                  </a:txBody>
                  <a:tcPr marL="4763" marR="4763" marT="4763" marB="0" anchor="ctr">
                    <a:lnL>
                      <a:noFill/>
                    </a:lnL>
                    <a:lnR>
                      <a:noFill/>
                    </a:lnR>
                    <a:lnT w="6350" cap="flat" cmpd="sng" algn="ctr">
                      <a:solidFill>
                        <a:srgbClr val="61CBF3"/>
                      </a:solidFill>
                      <a:prstDash val="solid"/>
                      <a:round/>
                      <a:headEnd type="none" w="med" len="med"/>
                      <a:tailEnd type="none" w="med" len="med"/>
                    </a:lnT>
                    <a:lnB w="6350" cap="flat" cmpd="sng" algn="ctr">
                      <a:solidFill>
                        <a:srgbClr val="61CBF3"/>
                      </a:solidFill>
                      <a:prstDash val="solid"/>
                      <a:round/>
                      <a:headEnd type="none" w="med" len="med"/>
                      <a:tailEnd type="none" w="med" len="med"/>
                    </a:lnB>
                    <a:noFill/>
                  </a:tcPr>
                </a:tc>
                <a:tc>
                  <a:txBody>
                    <a:bodyPr/>
                    <a:lstStyle/>
                    <a:p>
                      <a:pPr algn="ctr" fontAlgn="ctr"/>
                      <a:r>
                        <a:rPr lang="en-US" sz="1400" b="0" i="0" u="none" strike="noStrike">
                          <a:solidFill>
                            <a:srgbClr val="000000"/>
                          </a:solidFill>
                          <a:effectLst/>
                          <a:latin typeface="Arial" panose="020B0604020202020204" pitchFamily="34" charset="0"/>
                        </a:rPr>
                        <a:t>2</a:t>
                      </a:r>
                    </a:p>
                  </a:txBody>
                  <a:tcPr marL="4763" marR="4763" marT="4763" marB="0" anchor="ctr">
                    <a:lnL>
                      <a:noFill/>
                    </a:lnL>
                    <a:lnR w="6350" cap="flat" cmpd="sng" algn="ctr">
                      <a:solidFill>
                        <a:srgbClr val="61CBF3"/>
                      </a:solidFill>
                      <a:prstDash val="solid"/>
                      <a:round/>
                      <a:headEnd type="none" w="med" len="med"/>
                      <a:tailEnd type="none" w="med" len="med"/>
                    </a:lnR>
                    <a:lnT w="6350" cap="flat" cmpd="sng" algn="ctr">
                      <a:solidFill>
                        <a:srgbClr val="61CBF3"/>
                      </a:solidFill>
                      <a:prstDash val="solid"/>
                      <a:round/>
                      <a:headEnd type="none" w="med" len="med"/>
                      <a:tailEnd type="none" w="med" len="med"/>
                    </a:lnT>
                    <a:lnB w="6350" cap="flat" cmpd="sng" algn="ctr">
                      <a:solidFill>
                        <a:srgbClr val="61CBF3"/>
                      </a:solidFill>
                      <a:prstDash val="solid"/>
                      <a:round/>
                      <a:headEnd type="none" w="med" len="med"/>
                      <a:tailEnd type="none" w="med" len="med"/>
                    </a:lnB>
                    <a:noFill/>
                  </a:tcPr>
                </a:tc>
                <a:extLst>
                  <a:ext uri="{0D108BD9-81ED-4DB2-BD59-A6C34878D82A}">
                    <a16:rowId xmlns:a16="http://schemas.microsoft.com/office/drawing/2014/main" val="3370401729"/>
                  </a:ext>
                </a:extLst>
              </a:tr>
              <a:tr h="1322731">
                <a:tc>
                  <a:txBody>
                    <a:bodyPr/>
                    <a:lstStyle/>
                    <a:p>
                      <a:pPr algn="ctr" fontAlgn="ctr"/>
                      <a:r>
                        <a:rPr lang="en-US" sz="1400" b="0" i="0" u="none" strike="noStrike" dirty="0">
                          <a:solidFill>
                            <a:srgbClr val="000000"/>
                          </a:solidFill>
                          <a:effectLst/>
                          <a:latin typeface="Arial" panose="020B0604020202020204" pitchFamily="34" charset="0"/>
                        </a:rPr>
                        <a:t>Your claim contains incomplete and/or invalid information, and no appeal rights are afforded because the claim is </a:t>
                      </a:r>
                      <a:r>
                        <a:rPr lang="en-US" sz="1400" b="0" i="0" u="none" strike="noStrike" dirty="0" err="1">
                          <a:solidFill>
                            <a:srgbClr val="000000"/>
                          </a:solidFill>
                          <a:effectLst/>
                          <a:latin typeface="Arial" panose="020B0604020202020204" pitchFamily="34" charset="0"/>
                        </a:rPr>
                        <a:t>unprocessable</a:t>
                      </a:r>
                      <a:r>
                        <a:rPr lang="en-US" sz="1400" b="0" i="0" u="none" strike="noStrike" dirty="0">
                          <a:solidFill>
                            <a:srgbClr val="000000"/>
                          </a:solidFill>
                          <a:effectLst/>
                          <a:latin typeface="Arial" panose="020B0604020202020204" pitchFamily="34" charset="0"/>
                        </a:rPr>
                        <a:t>.  Please submit a new claim with the complete/correct information.</a:t>
                      </a:r>
                    </a:p>
                  </a:txBody>
                  <a:tcPr marL="4763" marR="4763" marT="4763" marB="0" anchor="ctr">
                    <a:lnL w="6350" cap="flat" cmpd="sng" algn="ctr">
                      <a:solidFill>
                        <a:srgbClr val="61CBF3"/>
                      </a:solidFill>
                      <a:prstDash val="solid"/>
                      <a:round/>
                      <a:headEnd type="none" w="med" len="med"/>
                      <a:tailEnd type="none" w="med" len="med"/>
                    </a:lnL>
                    <a:lnR>
                      <a:noFill/>
                    </a:lnR>
                    <a:lnT w="6350" cap="flat" cmpd="sng" algn="ctr">
                      <a:solidFill>
                        <a:srgbClr val="61CBF3"/>
                      </a:solidFill>
                      <a:prstDash val="solid"/>
                      <a:round/>
                      <a:headEnd type="none" w="med" len="med"/>
                      <a:tailEnd type="none" w="med" len="med"/>
                    </a:lnT>
                    <a:lnB w="6350" cap="flat" cmpd="sng" algn="ctr">
                      <a:solidFill>
                        <a:srgbClr val="61CBF3"/>
                      </a:solidFill>
                      <a:prstDash val="solid"/>
                      <a:round/>
                      <a:headEnd type="none" w="med" len="med"/>
                      <a:tailEnd type="none" w="med" len="med"/>
                    </a:lnB>
                    <a:solidFill>
                      <a:schemeClr val="accent1">
                        <a:lumMod val="40000"/>
                        <a:lumOff val="60000"/>
                      </a:schemeClr>
                    </a:solidFill>
                  </a:tcPr>
                </a:tc>
                <a:tc>
                  <a:txBody>
                    <a:bodyPr/>
                    <a:lstStyle/>
                    <a:p>
                      <a:pPr algn="ctr" fontAlgn="ctr"/>
                      <a:r>
                        <a:rPr lang="en-US" sz="1400" b="0" i="0" u="none" strike="noStrike" dirty="0">
                          <a:solidFill>
                            <a:srgbClr val="000000"/>
                          </a:solidFill>
                          <a:effectLst/>
                          <a:latin typeface="Arial" panose="020B0604020202020204" pitchFamily="34" charset="0"/>
                        </a:rPr>
                        <a:t>MA130</a:t>
                      </a:r>
                    </a:p>
                  </a:txBody>
                  <a:tcPr marL="4763" marR="4763" marT="4763" marB="0" anchor="ctr">
                    <a:lnL>
                      <a:noFill/>
                    </a:lnL>
                    <a:lnR>
                      <a:noFill/>
                    </a:lnR>
                    <a:lnT w="6350" cap="flat" cmpd="sng" algn="ctr">
                      <a:solidFill>
                        <a:srgbClr val="61CBF3"/>
                      </a:solidFill>
                      <a:prstDash val="solid"/>
                      <a:round/>
                      <a:headEnd type="none" w="med" len="med"/>
                      <a:tailEnd type="none" w="med" len="med"/>
                    </a:lnT>
                    <a:lnB w="6350" cap="flat" cmpd="sng" algn="ctr">
                      <a:solidFill>
                        <a:srgbClr val="61CBF3"/>
                      </a:solidFill>
                      <a:prstDash val="solid"/>
                      <a:round/>
                      <a:headEnd type="none" w="med" len="med"/>
                      <a:tailEnd type="none" w="med" len="med"/>
                    </a:lnB>
                    <a:solidFill>
                      <a:schemeClr val="accent1">
                        <a:lumMod val="40000"/>
                        <a:lumOff val="60000"/>
                      </a:schemeClr>
                    </a:solidFill>
                  </a:tcPr>
                </a:tc>
                <a:tc>
                  <a:txBody>
                    <a:bodyPr/>
                    <a:lstStyle/>
                    <a:p>
                      <a:pPr algn="ctr" fontAlgn="ctr"/>
                      <a:r>
                        <a:rPr lang="en-US" sz="1400" b="0" i="0" u="none" strike="noStrike" dirty="0">
                          <a:solidFill>
                            <a:srgbClr val="000000"/>
                          </a:solidFill>
                          <a:effectLst/>
                          <a:latin typeface="Arial" panose="020B0604020202020204" pitchFamily="34" charset="0"/>
                        </a:rPr>
                        <a:t>2</a:t>
                      </a:r>
                    </a:p>
                  </a:txBody>
                  <a:tcPr marL="4763" marR="4763" marT="4763" marB="0" anchor="ctr">
                    <a:lnL>
                      <a:noFill/>
                    </a:lnL>
                    <a:lnR w="6350" cap="flat" cmpd="sng" algn="ctr">
                      <a:solidFill>
                        <a:srgbClr val="61CBF3"/>
                      </a:solidFill>
                      <a:prstDash val="solid"/>
                      <a:round/>
                      <a:headEnd type="none" w="med" len="med"/>
                      <a:tailEnd type="none" w="med" len="med"/>
                    </a:lnR>
                    <a:lnT w="6350" cap="flat" cmpd="sng" algn="ctr">
                      <a:solidFill>
                        <a:srgbClr val="61CBF3"/>
                      </a:solidFill>
                      <a:prstDash val="solid"/>
                      <a:round/>
                      <a:headEnd type="none" w="med" len="med"/>
                      <a:tailEnd type="none" w="med" len="med"/>
                    </a:lnT>
                    <a:lnB w="6350" cap="flat" cmpd="sng" algn="ctr">
                      <a:solidFill>
                        <a:srgbClr val="61CBF3"/>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729837308"/>
                  </a:ext>
                </a:extLst>
              </a:tr>
            </a:tbl>
          </a:graphicData>
        </a:graphic>
      </p:graphicFrame>
    </p:spTree>
    <p:extLst>
      <p:ext uri="{BB962C8B-B14F-4D97-AF65-F5344CB8AC3E}">
        <p14:creationId xmlns:p14="http://schemas.microsoft.com/office/powerpoint/2010/main" val="410160996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1D23E7D-94DD-73F6-50B2-C53AE67E2413}"/>
            </a:ext>
          </a:extLst>
        </p:cNvPr>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00037321-9488-53D8-A272-AC334DE7E8C5}"/>
              </a:ext>
            </a:extLst>
          </p:cNvPr>
          <p:cNvSpPr>
            <a:spLocks noGrp="1"/>
          </p:cNvSpPr>
          <p:nvPr>
            <p:ph type="title"/>
          </p:nvPr>
        </p:nvSpPr>
        <p:spPr>
          <a:xfrm>
            <a:off x="660041" y="2767106"/>
            <a:ext cx="2880828" cy="3071906"/>
          </a:xfrm>
        </p:spPr>
        <p:txBody>
          <a:bodyPr vert="horz" lIns="91440" tIns="45720" rIns="91440" bIns="45720" rtlCol="0" anchor="t">
            <a:normAutofit/>
          </a:bodyPr>
          <a:lstStyle/>
          <a:p>
            <a:r>
              <a:rPr lang="en-US" sz="3700" kern="1200">
                <a:solidFill>
                  <a:srgbClr val="FFFFFF"/>
                </a:solidFill>
                <a:latin typeface="+mj-lt"/>
                <a:ea typeface="+mj-ea"/>
                <a:cs typeface="+mj-cs"/>
              </a:rPr>
              <a:t>Spotlight on United Healthcare NJ Denials Oct’24-Feb’25</a:t>
            </a:r>
          </a:p>
        </p:txBody>
      </p:sp>
      <p:graphicFrame>
        <p:nvGraphicFramePr>
          <p:cNvPr id="4" name="Table 3">
            <a:extLst>
              <a:ext uri="{FF2B5EF4-FFF2-40B4-BE49-F238E27FC236}">
                <a16:creationId xmlns:a16="http://schemas.microsoft.com/office/drawing/2014/main" id="{E4CE978F-091B-8FDD-7309-CBB71516CE81}"/>
              </a:ext>
            </a:extLst>
          </p:cNvPr>
          <p:cNvGraphicFramePr>
            <a:graphicFrameLocks noGrp="1"/>
          </p:cNvGraphicFramePr>
          <p:nvPr>
            <p:extLst>
              <p:ext uri="{D42A27DB-BD31-4B8C-83A1-F6EECF244321}">
                <p14:modId xmlns:p14="http://schemas.microsoft.com/office/powerpoint/2010/main" val="2106028217"/>
              </p:ext>
            </p:extLst>
          </p:nvPr>
        </p:nvGraphicFramePr>
        <p:xfrm>
          <a:off x="4502428" y="1017219"/>
          <a:ext cx="7225749" cy="4823570"/>
        </p:xfrm>
        <a:graphic>
          <a:graphicData uri="http://schemas.openxmlformats.org/drawingml/2006/table">
            <a:tbl>
              <a:tblPr firstRow="1" bandRow="1">
                <a:tableStyleId>{5C22544A-7EE6-4342-B048-85BDC9FD1C3A}</a:tableStyleId>
              </a:tblPr>
              <a:tblGrid>
                <a:gridCol w="4496106">
                  <a:extLst>
                    <a:ext uri="{9D8B030D-6E8A-4147-A177-3AD203B41FA5}">
                      <a16:colId xmlns:a16="http://schemas.microsoft.com/office/drawing/2014/main" val="272784902"/>
                    </a:ext>
                  </a:extLst>
                </a:gridCol>
                <a:gridCol w="834881">
                  <a:extLst>
                    <a:ext uri="{9D8B030D-6E8A-4147-A177-3AD203B41FA5}">
                      <a16:colId xmlns:a16="http://schemas.microsoft.com/office/drawing/2014/main" val="731318127"/>
                    </a:ext>
                  </a:extLst>
                </a:gridCol>
                <a:gridCol w="797151">
                  <a:extLst>
                    <a:ext uri="{9D8B030D-6E8A-4147-A177-3AD203B41FA5}">
                      <a16:colId xmlns:a16="http://schemas.microsoft.com/office/drawing/2014/main" val="1273573218"/>
                    </a:ext>
                  </a:extLst>
                </a:gridCol>
                <a:gridCol w="1097611">
                  <a:extLst>
                    <a:ext uri="{9D8B030D-6E8A-4147-A177-3AD203B41FA5}">
                      <a16:colId xmlns:a16="http://schemas.microsoft.com/office/drawing/2014/main" val="3627417110"/>
                    </a:ext>
                  </a:extLst>
                </a:gridCol>
              </a:tblGrid>
              <a:tr h="368168">
                <a:tc>
                  <a:txBody>
                    <a:bodyPr/>
                    <a:lstStyle/>
                    <a:p>
                      <a:pPr algn="ctr" fontAlgn="ctr"/>
                      <a:r>
                        <a:rPr lang="en-US" sz="1100" u="none" strike="noStrike">
                          <a:effectLst/>
                        </a:rPr>
                        <a:t>Definition</a:t>
                      </a:r>
                      <a:endParaRPr lang="en-US" sz="1100" b="1" i="0" u="none" strike="noStrike">
                        <a:solidFill>
                          <a:srgbClr val="000000"/>
                        </a:solidFill>
                        <a:effectLst/>
                        <a:latin typeface="Arial" panose="020B0604020202020204" pitchFamily="34" charset="0"/>
                      </a:endParaRPr>
                    </a:p>
                  </a:txBody>
                  <a:tcPr marL="4308" marR="4308" marT="4308" marB="0" anchor="ctr"/>
                </a:tc>
                <a:tc>
                  <a:txBody>
                    <a:bodyPr/>
                    <a:lstStyle/>
                    <a:p>
                      <a:pPr algn="ctr" fontAlgn="ctr"/>
                      <a:r>
                        <a:rPr lang="en-US" sz="1100" u="none" strike="noStrike">
                          <a:effectLst/>
                        </a:rPr>
                        <a:t>Reason Code</a:t>
                      </a:r>
                      <a:endParaRPr lang="en-US" sz="1100" b="1" i="0" u="none" strike="noStrike">
                        <a:solidFill>
                          <a:srgbClr val="000000"/>
                        </a:solidFill>
                        <a:effectLst/>
                        <a:latin typeface="Arial" panose="020B0604020202020204" pitchFamily="34" charset="0"/>
                      </a:endParaRPr>
                    </a:p>
                  </a:txBody>
                  <a:tcPr marL="4308" marR="4308" marT="4308" marB="0" anchor="ctr"/>
                </a:tc>
                <a:tc>
                  <a:txBody>
                    <a:bodyPr/>
                    <a:lstStyle/>
                    <a:p>
                      <a:pPr algn="ctr" fontAlgn="ctr"/>
                      <a:r>
                        <a:rPr lang="en-US" sz="1100" u="none" strike="noStrike">
                          <a:effectLst/>
                        </a:rPr>
                        <a:t>True Denials</a:t>
                      </a:r>
                      <a:endParaRPr lang="en-US" sz="1100" b="1" i="0" u="none" strike="noStrike">
                        <a:solidFill>
                          <a:srgbClr val="000000"/>
                        </a:solidFill>
                        <a:effectLst/>
                        <a:latin typeface="Arial" panose="020B0604020202020204" pitchFamily="34" charset="0"/>
                      </a:endParaRPr>
                    </a:p>
                  </a:txBody>
                  <a:tcPr marL="4308" marR="4308" marT="4308" marB="0" anchor="ctr"/>
                </a:tc>
                <a:tc>
                  <a:txBody>
                    <a:bodyPr/>
                    <a:lstStyle/>
                    <a:p>
                      <a:pPr algn="ctr" fontAlgn="ctr"/>
                      <a:r>
                        <a:rPr lang="en-US" sz="1100" u="none" strike="noStrike">
                          <a:effectLst/>
                        </a:rPr>
                        <a:t>% of Total Denials</a:t>
                      </a:r>
                      <a:endParaRPr lang="en-US" sz="1100" b="1" i="0" u="none" strike="noStrike">
                        <a:solidFill>
                          <a:srgbClr val="000000"/>
                        </a:solidFill>
                        <a:effectLst/>
                        <a:latin typeface="Arial" panose="020B0604020202020204" pitchFamily="34" charset="0"/>
                      </a:endParaRPr>
                    </a:p>
                  </a:txBody>
                  <a:tcPr marL="4308" marR="4308" marT="4308" marB="0" anchor="ctr"/>
                </a:tc>
                <a:extLst>
                  <a:ext uri="{0D108BD9-81ED-4DB2-BD59-A6C34878D82A}">
                    <a16:rowId xmlns:a16="http://schemas.microsoft.com/office/drawing/2014/main" val="991207855"/>
                  </a:ext>
                </a:extLst>
              </a:tr>
              <a:tr h="368168">
                <a:tc>
                  <a:txBody>
                    <a:bodyPr/>
                    <a:lstStyle/>
                    <a:p>
                      <a:pPr algn="ctr" fontAlgn="ctr"/>
                      <a:r>
                        <a:rPr lang="en-US" sz="1100" u="none" strike="noStrike">
                          <a:effectLst/>
                        </a:rPr>
                        <a:t>Claim/service lacks information or has submission/billing error(s) which is needed for adjudication. At least one Remark Code must be provided </a:t>
                      </a:r>
                      <a:endParaRPr lang="en-US" sz="1100" b="0" i="0" u="none" strike="noStrike">
                        <a:solidFill>
                          <a:srgbClr val="000000"/>
                        </a:solidFill>
                        <a:effectLst/>
                        <a:latin typeface="Arial" panose="020B0604020202020204" pitchFamily="34" charset="0"/>
                      </a:endParaRPr>
                    </a:p>
                  </a:txBody>
                  <a:tcPr marL="4308" marR="4308" marT="4308" marB="0" anchor="ctr"/>
                </a:tc>
                <a:tc>
                  <a:txBody>
                    <a:bodyPr/>
                    <a:lstStyle/>
                    <a:p>
                      <a:pPr algn="ctr" fontAlgn="ctr"/>
                      <a:r>
                        <a:rPr lang="en-US" sz="1100" u="none" strike="noStrike">
                          <a:effectLst/>
                        </a:rPr>
                        <a:t>16</a:t>
                      </a:r>
                      <a:endParaRPr lang="en-US" sz="1100" b="0" i="0" u="none" strike="noStrike">
                        <a:solidFill>
                          <a:srgbClr val="000000"/>
                        </a:solidFill>
                        <a:effectLst/>
                        <a:latin typeface="Arial" panose="020B0604020202020204" pitchFamily="34" charset="0"/>
                      </a:endParaRPr>
                    </a:p>
                  </a:txBody>
                  <a:tcPr marL="4308" marR="4308" marT="4308" marB="0" anchor="ctr"/>
                </a:tc>
                <a:tc>
                  <a:txBody>
                    <a:bodyPr/>
                    <a:lstStyle/>
                    <a:p>
                      <a:pPr algn="ctr" fontAlgn="ctr"/>
                      <a:r>
                        <a:rPr lang="en-US" sz="1100" u="none" strike="noStrike">
                          <a:effectLst/>
                        </a:rPr>
                        <a:t>2,345</a:t>
                      </a:r>
                      <a:endParaRPr lang="en-US" sz="1100" b="0" i="0" u="none" strike="noStrike">
                        <a:solidFill>
                          <a:srgbClr val="000000"/>
                        </a:solidFill>
                        <a:effectLst/>
                        <a:latin typeface="Arial" panose="020B0604020202020204" pitchFamily="34" charset="0"/>
                      </a:endParaRPr>
                    </a:p>
                  </a:txBody>
                  <a:tcPr marL="4308" marR="4308" marT="4308" marB="0" anchor="ctr"/>
                </a:tc>
                <a:tc>
                  <a:txBody>
                    <a:bodyPr/>
                    <a:lstStyle/>
                    <a:p>
                      <a:pPr algn="ctr" fontAlgn="ctr"/>
                      <a:r>
                        <a:rPr lang="en-US" sz="1100" u="none" strike="noStrike">
                          <a:effectLst/>
                        </a:rPr>
                        <a:t>49%</a:t>
                      </a:r>
                      <a:endParaRPr lang="en-US" sz="1100" b="0" i="0" u="none" strike="noStrike">
                        <a:solidFill>
                          <a:srgbClr val="000000"/>
                        </a:solidFill>
                        <a:effectLst/>
                        <a:latin typeface="Arial" panose="020B0604020202020204" pitchFamily="34" charset="0"/>
                      </a:endParaRPr>
                    </a:p>
                  </a:txBody>
                  <a:tcPr marL="4308" marR="4308" marT="4308" marB="0" anchor="ctr"/>
                </a:tc>
                <a:extLst>
                  <a:ext uri="{0D108BD9-81ED-4DB2-BD59-A6C34878D82A}">
                    <a16:rowId xmlns:a16="http://schemas.microsoft.com/office/drawing/2014/main" val="167212029"/>
                  </a:ext>
                </a:extLst>
              </a:tr>
              <a:tr h="368168">
                <a:tc>
                  <a:txBody>
                    <a:bodyPr/>
                    <a:lstStyle/>
                    <a:p>
                      <a:pPr algn="ctr" fontAlgn="ctr"/>
                      <a:r>
                        <a:rPr lang="en-US" sz="1100" u="none" strike="noStrike">
                          <a:effectLst/>
                        </a:rPr>
                        <a:t>An attachment/other documentation is required to adjudicate this claim/service. At least one Remark Code must be provided </a:t>
                      </a:r>
                      <a:endParaRPr lang="en-US" sz="1100" b="0" i="0" u="none" strike="noStrike">
                        <a:solidFill>
                          <a:srgbClr val="000000"/>
                        </a:solidFill>
                        <a:effectLst/>
                        <a:latin typeface="Arial" panose="020B0604020202020204" pitchFamily="34" charset="0"/>
                      </a:endParaRPr>
                    </a:p>
                  </a:txBody>
                  <a:tcPr marL="4308" marR="4308" marT="4308" marB="0" anchor="ctr"/>
                </a:tc>
                <a:tc>
                  <a:txBody>
                    <a:bodyPr/>
                    <a:lstStyle/>
                    <a:p>
                      <a:pPr algn="ctr" fontAlgn="ctr"/>
                      <a:r>
                        <a:rPr lang="en-US" sz="1100" u="none" strike="noStrike">
                          <a:effectLst/>
                        </a:rPr>
                        <a:t>252</a:t>
                      </a:r>
                      <a:endParaRPr lang="en-US" sz="1100" b="0" i="0" u="none" strike="noStrike">
                        <a:solidFill>
                          <a:srgbClr val="000000"/>
                        </a:solidFill>
                        <a:effectLst/>
                        <a:latin typeface="Arial" panose="020B0604020202020204" pitchFamily="34" charset="0"/>
                      </a:endParaRPr>
                    </a:p>
                  </a:txBody>
                  <a:tcPr marL="4308" marR="4308" marT="4308" marB="0" anchor="ctr"/>
                </a:tc>
                <a:tc>
                  <a:txBody>
                    <a:bodyPr/>
                    <a:lstStyle/>
                    <a:p>
                      <a:pPr algn="ctr" fontAlgn="ctr"/>
                      <a:r>
                        <a:rPr lang="en-US" sz="1100" u="none" strike="noStrike">
                          <a:effectLst/>
                        </a:rPr>
                        <a:t>490</a:t>
                      </a:r>
                      <a:endParaRPr lang="en-US" sz="1100" b="0" i="0" u="none" strike="noStrike">
                        <a:solidFill>
                          <a:srgbClr val="000000"/>
                        </a:solidFill>
                        <a:effectLst/>
                        <a:latin typeface="Arial" panose="020B0604020202020204" pitchFamily="34" charset="0"/>
                      </a:endParaRPr>
                    </a:p>
                  </a:txBody>
                  <a:tcPr marL="4308" marR="4308" marT="4308" marB="0" anchor="ctr"/>
                </a:tc>
                <a:tc>
                  <a:txBody>
                    <a:bodyPr/>
                    <a:lstStyle/>
                    <a:p>
                      <a:pPr algn="ctr" fontAlgn="ctr"/>
                      <a:r>
                        <a:rPr lang="en-US" sz="1100" u="none" strike="noStrike">
                          <a:effectLst/>
                        </a:rPr>
                        <a:t>10%</a:t>
                      </a:r>
                      <a:endParaRPr lang="en-US" sz="1100" b="0" i="0" u="none" strike="noStrike">
                        <a:solidFill>
                          <a:srgbClr val="000000"/>
                        </a:solidFill>
                        <a:effectLst/>
                        <a:latin typeface="Arial" panose="020B0604020202020204" pitchFamily="34" charset="0"/>
                      </a:endParaRPr>
                    </a:p>
                  </a:txBody>
                  <a:tcPr marL="4308" marR="4308" marT="4308" marB="0" anchor="ctr"/>
                </a:tc>
                <a:extLst>
                  <a:ext uri="{0D108BD9-81ED-4DB2-BD59-A6C34878D82A}">
                    <a16:rowId xmlns:a16="http://schemas.microsoft.com/office/drawing/2014/main" val="3828261278"/>
                  </a:ext>
                </a:extLst>
              </a:tr>
              <a:tr h="202777">
                <a:tc>
                  <a:txBody>
                    <a:bodyPr/>
                    <a:lstStyle/>
                    <a:p>
                      <a:pPr algn="ctr" fontAlgn="ctr"/>
                      <a:r>
                        <a:rPr lang="en-US" sz="1100" u="none" strike="noStrike">
                          <a:effectLst/>
                        </a:rPr>
                        <a:t>Precertification/authorization/notification absent.</a:t>
                      </a:r>
                      <a:endParaRPr lang="en-US" sz="1100" b="0" i="0" u="none" strike="noStrike">
                        <a:solidFill>
                          <a:srgbClr val="000000"/>
                        </a:solidFill>
                        <a:effectLst/>
                        <a:latin typeface="Arial" panose="020B0604020202020204" pitchFamily="34" charset="0"/>
                      </a:endParaRPr>
                    </a:p>
                  </a:txBody>
                  <a:tcPr marL="4308" marR="4308" marT="4308" marB="0" anchor="ctr"/>
                </a:tc>
                <a:tc>
                  <a:txBody>
                    <a:bodyPr/>
                    <a:lstStyle/>
                    <a:p>
                      <a:pPr algn="ctr" fontAlgn="ctr"/>
                      <a:r>
                        <a:rPr lang="en-US" sz="1100" u="none" strike="noStrike">
                          <a:effectLst/>
                        </a:rPr>
                        <a:t>197</a:t>
                      </a:r>
                      <a:endParaRPr lang="en-US" sz="1100" b="0" i="0" u="none" strike="noStrike">
                        <a:solidFill>
                          <a:srgbClr val="000000"/>
                        </a:solidFill>
                        <a:effectLst/>
                        <a:latin typeface="Arial" panose="020B0604020202020204" pitchFamily="34" charset="0"/>
                      </a:endParaRPr>
                    </a:p>
                  </a:txBody>
                  <a:tcPr marL="4308" marR="4308" marT="4308" marB="0" anchor="ctr"/>
                </a:tc>
                <a:tc>
                  <a:txBody>
                    <a:bodyPr/>
                    <a:lstStyle/>
                    <a:p>
                      <a:pPr algn="ctr" fontAlgn="ctr"/>
                      <a:r>
                        <a:rPr lang="en-US" sz="1100" u="none" strike="noStrike">
                          <a:effectLst/>
                        </a:rPr>
                        <a:t>375</a:t>
                      </a:r>
                      <a:endParaRPr lang="en-US" sz="1100" b="0" i="0" u="none" strike="noStrike">
                        <a:solidFill>
                          <a:srgbClr val="000000"/>
                        </a:solidFill>
                        <a:effectLst/>
                        <a:latin typeface="Arial" panose="020B0604020202020204" pitchFamily="34" charset="0"/>
                      </a:endParaRPr>
                    </a:p>
                  </a:txBody>
                  <a:tcPr marL="4308" marR="4308" marT="4308" marB="0" anchor="ctr"/>
                </a:tc>
                <a:tc>
                  <a:txBody>
                    <a:bodyPr/>
                    <a:lstStyle/>
                    <a:p>
                      <a:pPr algn="ctr" fontAlgn="ctr"/>
                      <a:r>
                        <a:rPr lang="en-US" sz="1100" u="none" strike="noStrike">
                          <a:effectLst/>
                        </a:rPr>
                        <a:t>8%</a:t>
                      </a:r>
                      <a:endParaRPr lang="en-US" sz="1100" b="0" i="0" u="none" strike="noStrike">
                        <a:solidFill>
                          <a:srgbClr val="000000"/>
                        </a:solidFill>
                        <a:effectLst/>
                        <a:latin typeface="Arial" panose="020B0604020202020204" pitchFamily="34" charset="0"/>
                      </a:endParaRPr>
                    </a:p>
                  </a:txBody>
                  <a:tcPr marL="4308" marR="4308" marT="4308" marB="0" anchor="ctr"/>
                </a:tc>
                <a:extLst>
                  <a:ext uri="{0D108BD9-81ED-4DB2-BD59-A6C34878D82A}">
                    <a16:rowId xmlns:a16="http://schemas.microsoft.com/office/drawing/2014/main" val="943367203"/>
                  </a:ext>
                </a:extLst>
              </a:tr>
              <a:tr h="533559">
                <a:tc>
                  <a:txBody>
                    <a:bodyPr/>
                    <a:lstStyle/>
                    <a:p>
                      <a:pPr algn="ctr" fontAlgn="ctr"/>
                      <a:r>
                        <a:rPr lang="en-US" sz="1100" u="none" strike="noStrike">
                          <a:effectLst/>
                        </a:rPr>
                        <a:t>Information requested from the Billing/Rendering Provider was not provided or not provided timely or was insufficient/incomplete. At least one Remark Code must be provided</a:t>
                      </a:r>
                      <a:endParaRPr lang="en-US" sz="1100" b="0" i="0" u="none" strike="noStrike">
                        <a:solidFill>
                          <a:srgbClr val="000000"/>
                        </a:solidFill>
                        <a:effectLst/>
                        <a:latin typeface="Arial" panose="020B0604020202020204" pitchFamily="34" charset="0"/>
                      </a:endParaRPr>
                    </a:p>
                  </a:txBody>
                  <a:tcPr marL="4308" marR="4308" marT="4308" marB="0" anchor="ctr"/>
                </a:tc>
                <a:tc>
                  <a:txBody>
                    <a:bodyPr/>
                    <a:lstStyle/>
                    <a:p>
                      <a:pPr algn="ctr" fontAlgn="ctr"/>
                      <a:r>
                        <a:rPr lang="en-US" sz="1100" u="none" strike="noStrike">
                          <a:effectLst/>
                        </a:rPr>
                        <a:t>226</a:t>
                      </a:r>
                      <a:endParaRPr lang="en-US" sz="1100" b="0" i="0" u="none" strike="noStrike">
                        <a:solidFill>
                          <a:srgbClr val="000000"/>
                        </a:solidFill>
                        <a:effectLst/>
                        <a:latin typeface="Arial" panose="020B0604020202020204" pitchFamily="34" charset="0"/>
                      </a:endParaRPr>
                    </a:p>
                  </a:txBody>
                  <a:tcPr marL="4308" marR="4308" marT="4308" marB="0" anchor="ctr"/>
                </a:tc>
                <a:tc>
                  <a:txBody>
                    <a:bodyPr/>
                    <a:lstStyle/>
                    <a:p>
                      <a:pPr algn="ctr" fontAlgn="ctr"/>
                      <a:r>
                        <a:rPr lang="en-US" sz="1100" u="none" strike="noStrike">
                          <a:effectLst/>
                        </a:rPr>
                        <a:t>366</a:t>
                      </a:r>
                      <a:endParaRPr lang="en-US" sz="1100" b="0" i="0" u="none" strike="noStrike">
                        <a:solidFill>
                          <a:srgbClr val="000000"/>
                        </a:solidFill>
                        <a:effectLst/>
                        <a:latin typeface="Arial" panose="020B0604020202020204" pitchFamily="34" charset="0"/>
                      </a:endParaRPr>
                    </a:p>
                  </a:txBody>
                  <a:tcPr marL="4308" marR="4308" marT="4308" marB="0" anchor="ctr"/>
                </a:tc>
                <a:tc>
                  <a:txBody>
                    <a:bodyPr/>
                    <a:lstStyle/>
                    <a:p>
                      <a:pPr algn="ctr" fontAlgn="ctr"/>
                      <a:r>
                        <a:rPr lang="en-US" sz="1100" u="none" strike="noStrike">
                          <a:effectLst/>
                        </a:rPr>
                        <a:t>8%</a:t>
                      </a:r>
                      <a:endParaRPr lang="en-US" sz="1100" b="0" i="0" u="none" strike="noStrike">
                        <a:solidFill>
                          <a:srgbClr val="000000"/>
                        </a:solidFill>
                        <a:effectLst/>
                        <a:latin typeface="Arial" panose="020B0604020202020204" pitchFamily="34" charset="0"/>
                      </a:endParaRPr>
                    </a:p>
                  </a:txBody>
                  <a:tcPr marL="4308" marR="4308" marT="4308" marB="0" anchor="ctr"/>
                </a:tc>
                <a:extLst>
                  <a:ext uri="{0D108BD9-81ED-4DB2-BD59-A6C34878D82A}">
                    <a16:rowId xmlns:a16="http://schemas.microsoft.com/office/drawing/2014/main" val="455493830"/>
                  </a:ext>
                </a:extLst>
              </a:tr>
              <a:tr h="368168">
                <a:tc>
                  <a:txBody>
                    <a:bodyPr/>
                    <a:lstStyle/>
                    <a:p>
                      <a:pPr algn="ctr" fontAlgn="ctr"/>
                      <a:r>
                        <a:rPr lang="en-US" sz="1100" u="none" strike="noStrike">
                          <a:effectLst/>
                        </a:rPr>
                        <a:t>The claim/service has been transferred to the proper payer/processor for processing. Claim/service not covered by this payer/processor.</a:t>
                      </a:r>
                      <a:endParaRPr lang="en-US" sz="1100" b="0" i="0" u="none" strike="noStrike">
                        <a:solidFill>
                          <a:srgbClr val="000000"/>
                        </a:solidFill>
                        <a:effectLst/>
                        <a:latin typeface="Arial" panose="020B0604020202020204" pitchFamily="34" charset="0"/>
                      </a:endParaRPr>
                    </a:p>
                  </a:txBody>
                  <a:tcPr marL="4308" marR="4308" marT="4308" marB="0" anchor="ctr"/>
                </a:tc>
                <a:tc>
                  <a:txBody>
                    <a:bodyPr/>
                    <a:lstStyle/>
                    <a:p>
                      <a:pPr algn="ctr" fontAlgn="ctr"/>
                      <a:r>
                        <a:rPr lang="en-US" sz="1100" u="none" strike="noStrike">
                          <a:effectLst/>
                        </a:rPr>
                        <a:t>B11</a:t>
                      </a:r>
                      <a:endParaRPr lang="en-US" sz="1100" b="0" i="0" u="none" strike="noStrike">
                        <a:solidFill>
                          <a:srgbClr val="000000"/>
                        </a:solidFill>
                        <a:effectLst/>
                        <a:latin typeface="Arial" panose="020B0604020202020204" pitchFamily="34" charset="0"/>
                      </a:endParaRPr>
                    </a:p>
                  </a:txBody>
                  <a:tcPr marL="4308" marR="4308" marT="4308" marB="0" anchor="ctr"/>
                </a:tc>
                <a:tc>
                  <a:txBody>
                    <a:bodyPr/>
                    <a:lstStyle/>
                    <a:p>
                      <a:pPr algn="ctr" fontAlgn="ctr"/>
                      <a:r>
                        <a:rPr lang="en-US" sz="1100" u="none" strike="noStrike">
                          <a:effectLst/>
                        </a:rPr>
                        <a:t>257</a:t>
                      </a:r>
                      <a:endParaRPr lang="en-US" sz="1100" b="0" i="0" u="none" strike="noStrike">
                        <a:solidFill>
                          <a:srgbClr val="000000"/>
                        </a:solidFill>
                        <a:effectLst/>
                        <a:latin typeface="Arial" panose="020B0604020202020204" pitchFamily="34" charset="0"/>
                      </a:endParaRPr>
                    </a:p>
                  </a:txBody>
                  <a:tcPr marL="4308" marR="4308" marT="4308" marB="0" anchor="ctr"/>
                </a:tc>
                <a:tc>
                  <a:txBody>
                    <a:bodyPr/>
                    <a:lstStyle/>
                    <a:p>
                      <a:pPr algn="ctr" fontAlgn="ctr"/>
                      <a:r>
                        <a:rPr lang="en-US" sz="1100" u="none" strike="noStrike">
                          <a:effectLst/>
                        </a:rPr>
                        <a:t>5%</a:t>
                      </a:r>
                      <a:endParaRPr lang="en-US" sz="1100" b="0" i="0" u="none" strike="noStrike">
                        <a:solidFill>
                          <a:srgbClr val="000000"/>
                        </a:solidFill>
                        <a:effectLst/>
                        <a:latin typeface="Arial" panose="020B0604020202020204" pitchFamily="34" charset="0"/>
                      </a:endParaRPr>
                    </a:p>
                  </a:txBody>
                  <a:tcPr marL="4308" marR="4308" marT="4308" marB="0" anchor="ctr"/>
                </a:tc>
                <a:extLst>
                  <a:ext uri="{0D108BD9-81ED-4DB2-BD59-A6C34878D82A}">
                    <a16:rowId xmlns:a16="http://schemas.microsoft.com/office/drawing/2014/main" val="3672429620"/>
                  </a:ext>
                </a:extLst>
              </a:tr>
              <a:tr h="202777">
                <a:tc>
                  <a:txBody>
                    <a:bodyPr/>
                    <a:lstStyle/>
                    <a:p>
                      <a:pPr algn="ctr" fontAlgn="ctr"/>
                      <a:r>
                        <a:rPr lang="en-US" sz="1100" u="none" strike="noStrike">
                          <a:effectLst/>
                        </a:rPr>
                        <a:t>The time limit for filing has expired.</a:t>
                      </a:r>
                      <a:endParaRPr lang="en-US" sz="1100" b="0" i="0" u="none" strike="noStrike">
                        <a:solidFill>
                          <a:srgbClr val="000000"/>
                        </a:solidFill>
                        <a:effectLst/>
                        <a:latin typeface="Arial" panose="020B0604020202020204" pitchFamily="34" charset="0"/>
                      </a:endParaRPr>
                    </a:p>
                  </a:txBody>
                  <a:tcPr marL="4308" marR="4308" marT="4308" marB="0" anchor="ctr"/>
                </a:tc>
                <a:tc>
                  <a:txBody>
                    <a:bodyPr/>
                    <a:lstStyle/>
                    <a:p>
                      <a:pPr algn="ctr" fontAlgn="ctr"/>
                      <a:r>
                        <a:rPr lang="en-US" sz="1100" u="none" strike="noStrike">
                          <a:effectLst/>
                        </a:rPr>
                        <a:t>29</a:t>
                      </a:r>
                      <a:endParaRPr lang="en-US" sz="1100" b="0" i="0" u="none" strike="noStrike">
                        <a:solidFill>
                          <a:srgbClr val="000000"/>
                        </a:solidFill>
                        <a:effectLst/>
                        <a:latin typeface="Arial" panose="020B0604020202020204" pitchFamily="34" charset="0"/>
                      </a:endParaRPr>
                    </a:p>
                  </a:txBody>
                  <a:tcPr marL="4308" marR="4308" marT="4308" marB="0" anchor="ctr"/>
                </a:tc>
                <a:tc>
                  <a:txBody>
                    <a:bodyPr/>
                    <a:lstStyle/>
                    <a:p>
                      <a:pPr algn="ctr" fontAlgn="ctr"/>
                      <a:r>
                        <a:rPr lang="en-US" sz="1100" u="none" strike="noStrike">
                          <a:effectLst/>
                        </a:rPr>
                        <a:t>219</a:t>
                      </a:r>
                      <a:endParaRPr lang="en-US" sz="1100" b="0" i="0" u="none" strike="noStrike">
                        <a:solidFill>
                          <a:srgbClr val="000000"/>
                        </a:solidFill>
                        <a:effectLst/>
                        <a:latin typeface="Arial" panose="020B0604020202020204" pitchFamily="34" charset="0"/>
                      </a:endParaRPr>
                    </a:p>
                  </a:txBody>
                  <a:tcPr marL="4308" marR="4308" marT="4308" marB="0" anchor="ctr"/>
                </a:tc>
                <a:tc>
                  <a:txBody>
                    <a:bodyPr/>
                    <a:lstStyle/>
                    <a:p>
                      <a:pPr algn="ctr" fontAlgn="ctr"/>
                      <a:r>
                        <a:rPr lang="en-US" sz="1100" u="none" strike="noStrike">
                          <a:effectLst/>
                        </a:rPr>
                        <a:t>5%</a:t>
                      </a:r>
                      <a:endParaRPr lang="en-US" sz="1100" b="0" i="0" u="none" strike="noStrike">
                        <a:solidFill>
                          <a:srgbClr val="000000"/>
                        </a:solidFill>
                        <a:effectLst/>
                        <a:latin typeface="Arial" panose="020B0604020202020204" pitchFamily="34" charset="0"/>
                      </a:endParaRPr>
                    </a:p>
                  </a:txBody>
                  <a:tcPr marL="4308" marR="4308" marT="4308" marB="0" anchor="ctr"/>
                </a:tc>
                <a:extLst>
                  <a:ext uri="{0D108BD9-81ED-4DB2-BD59-A6C34878D82A}">
                    <a16:rowId xmlns:a16="http://schemas.microsoft.com/office/drawing/2014/main" val="3517634083"/>
                  </a:ext>
                </a:extLst>
              </a:tr>
              <a:tr h="368168">
                <a:tc>
                  <a:txBody>
                    <a:bodyPr/>
                    <a:lstStyle/>
                    <a:p>
                      <a:pPr algn="ctr" fontAlgn="ctr"/>
                      <a:r>
                        <a:rPr lang="en-US" sz="1100" u="none" strike="noStrike">
                          <a:effectLst/>
                        </a:rPr>
                        <a:t>This procedure is not paid separately. At least one Remark Code must be provided</a:t>
                      </a:r>
                      <a:endParaRPr lang="en-US" sz="1100" b="0" i="0" u="none" strike="noStrike">
                        <a:solidFill>
                          <a:srgbClr val="000000"/>
                        </a:solidFill>
                        <a:effectLst/>
                        <a:latin typeface="Arial" panose="020B0604020202020204" pitchFamily="34" charset="0"/>
                      </a:endParaRPr>
                    </a:p>
                  </a:txBody>
                  <a:tcPr marL="4308" marR="4308" marT="4308" marB="0" anchor="ctr"/>
                </a:tc>
                <a:tc>
                  <a:txBody>
                    <a:bodyPr/>
                    <a:lstStyle/>
                    <a:p>
                      <a:pPr algn="ctr" fontAlgn="ctr"/>
                      <a:r>
                        <a:rPr lang="en-US" sz="1100" u="none" strike="noStrike">
                          <a:effectLst/>
                        </a:rPr>
                        <a:t>234</a:t>
                      </a:r>
                      <a:endParaRPr lang="en-US" sz="1100" b="0" i="0" u="none" strike="noStrike">
                        <a:solidFill>
                          <a:srgbClr val="000000"/>
                        </a:solidFill>
                        <a:effectLst/>
                        <a:latin typeface="Arial" panose="020B0604020202020204" pitchFamily="34" charset="0"/>
                      </a:endParaRPr>
                    </a:p>
                  </a:txBody>
                  <a:tcPr marL="4308" marR="4308" marT="4308" marB="0" anchor="ctr"/>
                </a:tc>
                <a:tc>
                  <a:txBody>
                    <a:bodyPr/>
                    <a:lstStyle/>
                    <a:p>
                      <a:pPr algn="ctr" fontAlgn="ctr"/>
                      <a:r>
                        <a:rPr lang="en-US" sz="1100" u="none" strike="noStrike">
                          <a:effectLst/>
                        </a:rPr>
                        <a:t>156</a:t>
                      </a:r>
                      <a:endParaRPr lang="en-US" sz="1100" b="0" i="0" u="none" strike="noStrike">
                        <a:solidFill>
                          <a:srgbClr val="000000"/>
                        </a:solidFill>
                        <a:effectLst/>
                        <a:latin typeface="Arial" panose="020B0604020202020204" pitchFamily="34" charset="0"/>
                      </a:endParaRPr>
                    </a:p>
                  </a:txBody>
                  <a:tcPr marL="4308" marR="4308" marT="4308" marB="0" anchor="ctr"/>
                </a:tc>
                <a:tc>
                  <a:txBody>
                    <a:bodyPr/>
                    <a:lstStyle/>
                    <a:p>
                      <a:pPr algn="ctr" fontAlgn="ctr"/>
                      <a:r>
                        <a:rPr lang="en-US" sz="1100" u="none" strike="noStrike">
                          <a:effectLst/>
                        </a:rPr>
                        <a:t>3%</a:t>
                      </a:r>
                      <a:endParaRPr lang="en-US" sz="1100" b="0" i="0" u="none" strike="noStrike">
                        <a:solidFill>
                          <a:srgbClr val="000000"/>
                        </a:solidFill>
                        <a:effectLst/>
                        <a:latin typeface="Arial" panose="020B0604020202020204" pitchFamily="34" charset="0"/>
                      </a:endParaRPr>
                    </a:p>
                  </a:txBody>
                  <a:tcPr marL="4308" marR="4308" marT="4308" marB="0" anchor="ctr"/>
                </a:tc>
                <a:extLst>
                  <a:ext uri="{0D108BD9-81ED-4DB2-BD59-A6C34878D82A}">
                    <a16:rowId xmlns:a16="http://schemas.microsoft.com/office/drawing/2014/main" val="993753569"/>
                  </a:ext>
                </a:extLst>
              </a:tr>
              <a:tr h="368168">
                <a:tc>
                  <a:txBody>
                    <a:bodyPr/>
                    <a:lstStyle/>
                    <a:p>
                      <a:pPr algn="ctr" fontAlgn="ctr"/>
                      <a:r>
                        <a:rPr lang="en-US" sz="1100" u="none" strike="noStrike">
                          <a:effectLst/>
                        </a:rPr>
                        <a:t>Claim/service not covered by this payer/contractor. You must send the claim/service to the correct payer/contractor.</a:t>
                      </a:r>
                      <a:endParaRPr lang="en-US" sz="1100" b="0" i="0" u="none" strike="noStrike">
                        <a:solidFill>
                          <a:srgbClr val="000000"/>
                        </a:solidFill>
                        <a:effectLst/>
                        <a:latin typeface="Arial" panose="020B0604020202020204" pitchFamily="34" charset="0"/>
                      </a:endParaRPr>
                    </a:p>
                  </a:txBody>
                  <a:tcPr marL="4308" marR="4308" marT="4308" marB="0" anchor="ctr"/>
                </a:tc>
                <a:tc>
                  <a:txBody>
                    <a:bodyPr/>
                    <a:lstStyle/>
                    <a:p>
                      <a:pPr algn="ctr" fontAlgn="ctr"/>
                      <a:r>
                        <a:rPr lang="en-US" sz="1100" u="none" strike="noStrike">
                          <a:effectLst/>
                        </a:rPr>
                        <a:t>109</a:t>
                      </a:r>
                      <a:endParaRPr lang="en-US" sz="1100" b="0" i="0" u="none" strike="noStrike">
                        <a:solidFill>
                          <a:srgbClr val="000000"/>
                        </a:solidFill>
                        <a:effectLst/>
                        <a:latin typeface="Arial" panose="020B0604020202020204" pitchFamily="34" charset="0"/>
                      </a:endParaRPr>
                    </a:p>
                  </a:txBody>
                  <a:tcPr marL="4308" marR="4308" marT="4308" marB="0" anchor="ctr"/>
                </a:tc>
                <a:tc>
                  <a:txBody>
                    <a:bodyPr/>
                    <a:lstStyle/>
                    <a:p>
                      <a:pPr algn="ctr" fontAlgn="ctr"/>
                      <a:r>
                        <a:rPr lang="en-US" sz="1100" u="none" strike="noStrike">
                          <a:effectLst/>
                        </a:rPr>
                        <a:t>85</a:t>
                      </a:r>
                      <a:endParaRPr lang="en-US" sz="1100" b="0" i="0" u="none" strike="noStrike">
                        <a:solidFill>
                          <a:srgbClr val="000000"/>
                        </a:solidFill>
                        <a:effectLst/>
                        <a:latin typeface="Arial" panose="020B0604020202020204" pitchFamily="34" charset="0"/>
                      </a:endParaRPr>
                    </a:p>
                  </a:txBody>
                  <a:tcPr marL="4308" marR="4308" marT="4308" marB="0" anchor="ctr"/>
                </a:tc>
                <a:tc>
                  <a:txBody>
                    <a:bodyPr/>
                    <a:lstStyle/>
                    <a:p>
                      <a:pPr algn="ctr" fontAlgn="ctr"/>
                      <a:r>
                        <a:rPr lang="en-US" sz="1100" u="none" strike="noStrike">
                          <a:effectLst/>
                        </a:rPr>
                        <a:t>2%</a:t>
                      </a:r>
                      <a:endParaRPr lang="en-US" sz="1100" b="0" i="0" u="none" strike="noStrike">
                        <a:solidFill>
                          <a:srgbClr val="000000"/>
                        </a:solidFill>
                        <a:effectLst/>
                        <a:latin typeface="Arial" panose="020B0604020202020204" pitchFamily="34" charset="0"/>
                      </a:endParaRPr>
                    </a:p>
                  </a:txBody>
                  <a:tcPr marL="4308" marR="4308" marT="4308" marB="0" anchor="ctr"/>
                </a:tc>
                <a:extLst>
                  <a:ext uri="{0D108BD9-81ED-4DB2-BD59-A6C34878D82A}">
                    <a16:rowId xmlns:a16="http://schemas.microsoft.com/office/drawing/2014/main" val="1845892584"/>
                  </a:ext>
                </a:extLst>
              </a:tr>
              <a:tr h="202777">
                <a:tc>
                  <a:txBody>
                    <a:bodyPr/>
                    <a:lstStyle/>
                    <a:p>
                      <a:pPr algn="ctr" fontAlgn="ctr"/>
                      <a:r>
                        <a:rPr lang="en-US" sz="1100" u="none" strike="noStrike">
                          <a:effectLst/>
                        </a:rPr>
                        <a:t>Non-covered charge(s). At least one Remark Code must be provided</a:t>
                      </a:r>
                      <a:endParaRPr lang="en-US" sz="1100" b="0" i="0" u="none" strike="noStrike">
                        <a:solidFill>
                          <a:srgbClr val="000000"/>
                        </a:solidFill>
                        <a:effectLst/>
                        <a:latin typeface="Arial" panose="020B0604020202020204" pitchFamily="34" charset="0"/>
                      </a:endParaRPr>
                    </a:p>
                  </a:txBody>
                  <a:tcPr marL="4308" marR="4308" marT="4308" marB="0" anchor="ctr"/>
                </a:tc>
                <a:tc>
                  <a:txBody>
                    <a:bodyPr/>
                    <a:lstStyle/>
                    <a:p>
                      <a:pPr algn="ctr" fontAlgn="ctr"/>
                      <a:r>
                        <a:rPr lang="en-US" sz="1100" u="none" strike="noStrike">
                          <a:effectLst/>
                        </a:rPr>
                        <a:t>96</a:t>
                      </a:r>
                      <a:endParaRPr lang="en-US" sz="1100" b="0" i="0" u="none" strike="noStrike">
                        <a:solidFill>
                          <a:srgbClr val="000000"/>
                        </a:solidFill>
                        <a:effectLst/>
                        <a:latin typeface="Arial" panose="020B0604020202020204" pitchFamily="34" charset="0"/>
                      </a:endParaRPr>
                    </a:p>
                  </a:txBody>
                  <a:tcPr marL="4308" marR="4308" marT="4308" marB="0" anchor="ctr"/>
                </a:tc>
                <a:tc>
                  <a:txBody>
                    <a:bodyPr/>
                    <a:lstStyle/>
                    <a:p>
                      <a:pPr algn="ctr" fontAlgn="ctr"/>
                      <a:r>
                        <a:rPr lang="en-US" sz="1100" u="none" strike="noStrike">
                          <a:effectLst/>
                        </a:rPr>
                        <a:t>84</a:t>
                      </a:r>
                      <a:endParaRPr lang="en-US" sz="1100" b="0" i="0" u="none" strike="noStrike">
                        <a:solidFill>
                          <a:srgbClr val="000000"/>
                        </a:solidFill>
                        <a:effectLst/>
                        <a:latin typeface="Arial" panose="020B0604020202020204" pitchFamily="34" charset="0"/>
                      </a:endParaRPr>
                    </a:p>
                  </a:txBody>
                  <a:tcPr marL="4308" marR="4308" marT="4308" marB="0" anchor="ctr"/>
                </a:tc>
                <a:tc>
                  <a:txBody>
                    <a:bodyPr/>
                    <a:lstStyle/>
                    <a:p>
                      <a:pPr algn="ctr" fontAlgn="ctr"/>
                      <a:r>
                        <a:rPr lang="en-US" sz="1100" u="none" strike="noStrike">
                          <a:effectLst/>
                        </a:rPr>
                        <a:t>2%</a:t>
                      </a:r>
                      <a:endParaRPr lang="en-US" sz="1100" b="0" i="0" u="none" strike="noStrike">
                        <a:solidFill>
                          <a:srgbClr val="000000"/>
                        </a:solidFill>
                        <a:effectLst/>
                        <a:latin typeface="Arial" panose="020B0604020202020204" pitchFamily="34" charset="0"/>
                      </a:endParaRPr>
                    </a:p>
                  </a:txBody>
                  <a:tcPr marL="4308" marR="4308" marT="4308" marB="0" anchor="ctr"/>
                </a:tc>
                <a:extLst>
                  <a:ext uri="{0D108BD9-81ED-4DB2-BD59-A6C34878D82A}">
                    <a16:rowId xmlns:a16="http://schemas.microsoft.com/office/drawing/2014/main" val="1794407318"/>
                  </a:ext>
                </a:extLst>
              </a:tr>
              <a:tr h="368168">
                <a:tc>
                  <a:txBody>
                    <a:bodyPr/>
                    <a:lstStyle/>
                    <a:p>
                      <a:pPr algn="ctr" fontAlgn="ctr"/>
                      <a:r>
                        <a:rPr lang="en-US" sz="1100" u="none" strike="noStrike">
                          <a:effectLst/>
                        </a:rPr>
                        <a:t>Payer deems the information submitted does not support this level of service.</a:t>
                      </a:r>
                      <a:endParaRPr lang="en-US" sz="1100" b="0" i="0" u="none" strike="noStrike">
                        <a:solidFill>
                          <a:srgbClr val="000000"/>
                        </a:solidFill>
                        <a:effectLst/>
                        <a:latin typeface="Arial" panose="020B0604020202020204" pitchFamily="34" charset="0"/>
                      </a:endParaRPr>
                    </a:p>
                  </a:txBody>
                  <a:tcPr marL="4308" marR="4308" marT="4308" marB="0" anchor="ctr"/>
                </a:tc>
                <a:tc>
                  <a:txBody>
                    <a:bodyPr/>
                    <a:lstStyle/>
                    <a:p>
                      <a:pPr algn="ctr" fontAlgn="ctr"/>
                      <a:r>
                        <a:rPr lang="en-US" sz="1100" u="none" strike="noStrike">
                          <a:effectLst/>
                        </a:rPr>
                        <a:t>150</a:t>
                      </a:r>
                      <a:endParaRPr lang="en-US" sz="1100" b="0" i="0" u="none" strike="noStrike">
                        <a:solidFill>
                          <a:srgbClr val="000000"/>
                        </a:solidFill>
                        <a:effectLst/>
                        <a:latin typeface="Arial" panose="020B0604020202020204" pitchFamily="34" charset="0"/>
                      </a:endParaRPr>
                    </a:p>
                  </a:txBody>
                  <a:tcPr marL="4308" marR="4308" marT="4308" marB="0" anchor="ctr"/>
                </a:tc>
                <a:tc>
                  <a:txBody>
                    <a:bodyPr/>
                    <a:lstStyle/>
                    <a:p>
                      <a:pPr algn="ctr" fontAlgn="ctr"/>
                      <a:r>
                        <a:rPr lang="en-US" sz="1100" u="none" strike="noStrike">
                          <a:effectLst/>
                        </a:rPr>
                        <a:t>48</a:t>
                      </a:r>
                      <a:endParaRPr lang="en-US" sz="1100" b="0" i="0" u="none" strike="noStrike">
                        <a:solidFill>
                          <a:srgbClr val="000000"/>
                        </a:solidFill>
                        <a:effectLst/>
                        <a:latin typeface="Arial" panose="020B0604020202020204" pitchFamily="34" charset="0"/>
                      </a:endParaRPr>
                    </a:p>
                  </a:txBody>
                  <a:tcPr marL="4308" marR="4308" marT="4308" marB="0" anchor="ctr"/>
                </a:tc>
                <a:tc>
                  <a:txBody>
                    <a:bodyPr/>
                    <a:lstStyle/>
                    <a:p>
                      <a:pPr algn="ctr" fontAlgn="ctr"/>
                      <a:r>
                        <a:rPr lang="en-US" sz="1100" u="none" strike="noStrike">
                          <a:effectLst/>
                        </a:rPr>
                        <a:t>1%</a:t>
                      </a:r>
                      <a:endParaRPr lang="en-US" sz="1100" b="0" i="0" u="none" strike="noStrike">
                        <a:solidFill>
                          <a:srgbClr val="000000"/>
                        </a:solidFill>
                        <a:effectLst/>
                        <a:latin typeface="Arial" panose="020B0604020202020204" pitchFamily="34" charset="0"/>
                      </a:endParaRPr>
                    </a:p>
                  </a:txBody>
                  <a:tcPr marL="4308" marR="4308" marT="4308" marB="0" anchor="ctr"/>
                </a:tc>
                <a:extLst>
                  <a:ext uri="{0D108BD9-81ED-4DB2-BD59-A6C34878D82A}">
                    <a16:rowId xmlns:a16="http://schemas.microsoft.com/office/drawing/2014/main" val="400863640"/>
                  </a:ext>
                </a:extLst>
              </a:tr>
              <a:tr h="368168">
                <a:tc>
                  <a:txBody>
                    <a:bodyPr/>
                    <a:lstStyle/>
                    <a:p>
                      <a:pPr algn="ctr" fontAlgn="ctr"/>
                      <a:r>
                        <a:rPr lang="en-US" sz="1100" u="none" strike="noStrike">
                          <a:effectLst/>
                        </a:rPr>
                        <a:t>Payment adjusted because the payer deems the information submitted does not support this many/frequency of services.</a:t>
                      </a:r>
                      <a:endParaRPr lang="en-US" sz="1100" b="0" i="0" u="none" strike="noStrike">
                        <a:solidFill>
                          <a:srgbClr val="000000"/>
                        </a:solidFill>
                        <a:effectLst/>
                        <a:latin typeface="Arial" panose="020B0604020202020204" pitchFamily="34" charset="0"/>
                      </a:endParaRPr>
                    </a:p>
                  </a:txBody>
                  <a:tcPr marL="4308" marR="4308" marT="4308" marB="0" anchor="ctr"/>
                </a:tc>
                <a:tc>
                  <a:txBody>
                    <a:bodyPr/>
                    <a:lstStyle/>
                    <a:p>
                      <a:pPr algn="ctr" fontAlgn="ctr"/>
                      <a:r>
                        <a:rPr lang="en-US" sz="1100" u="none" strike="noStrike">
                          <a:effectLst/>
                        </a:rPr>
                        <a:t>151</a:t>
                      </a:r>
                      <a:endParaRPr lang="en-US" sz="1100" b="0" i="0" u="none" strike="noStrike">
                        <a:solidFill>
                          <a:srgbClr val="000000"/>
                        </a:solidFill>
                        <a:effectLst/>
                        <a:latin typeface="Arial" panose="020B0604020202020204" pitchFamily="34" charset="0"/>
                      </a:endParaRPr>
                    </a:p>
                  </a:txBody>
                  <a:tcPr marL="4308" marR="4308" marT="4308" marB="0" anchor="ctr"/>
                </a:tc>
                <a:tc>
                  <a:txBody>
                    <a:bodyPr/>
                    <a:lstStyle/>
                    <a:p>
                      <a:pPr algn="ctr" fontAlgn="ctr"/>
                      <a:r>
                        <a:rPr lang="en-US" sz="1100" u="none" strike="noStrike">
                          <a:effectLst/>
                        </a:rPr>
                        <a:t>39</a:t>
                      </a:r>
                      <a:endParaRPr lang="en-US" sz="1100" b="0" i="0" u="none" strike="noStrike">
                        <a:solidFill>
                          <a:srgbClr val="000000"/>
                        </a:solidFill>
                        <a:effectLst/>
                        <a:latin typeface="Arial" panose="020B0604020202020204" pitchFamily="34" charset="0"/>
                      </a:endParaRPr>
                    </a:p>
                  </a:txBody>
                  <a:tcPr marL="4308" marR="4308" marT="4308" marB="0" anchor="ctr"/>
                </a:tc>
                <a:tc>
                  <a:txBody>
                    <a:bodyPr/>
                    <a:lstStyle/>
                    <a:p>
                      <a:pPr algn="ctr" fontAlgn="ctr"/>
                      <a:r>
                        <a:rPr lang="en-US" sz="1100" u="none" strike="noStrike">
                          <a:effectLst/>
                        </a:rPr>
                        <a:t>1%</a:t>
                      </a:r>
                      <a:endParaRPr lang="en-US" sz="1100" b="0" i="0" u="none" strike="noStrike">
                        <a:solidFill>
                          <a:srgbClr val="000000"/>
                        </a:solidFill>
                        <a:effectLst/>
                        <a:latin typeface="Arial" panose="020B0604020202020204" pitchFamily="34" charset="0"/>
                      </a:endParaRPr>
                    </a:p>
                  </a:txBody>
                  <a:tcPr marL="4308" marR="4308" marT="4308" marB="0" anchor="ctr"/>
                </a:tc>
                <a:extLst>
                  <a:ext uri="{0D108BD9-81ED-4DB2-BD59-A6C34878D82A}">
                    <a16:rowId xmlns:a16="http://schemas.microsoft.com/office/drawing/2014/main" val="3185221715"/>
                  </a:ext>
                </a:extLst>
              </a:tr>
              <a:tr h="368168">
                <a:tc>
                  <a:txBody>
                    <a:bodyPr/>
                    <a:lstStyle/>
                    <a:p>
                      <a:pPr algn="ctr" fontAlgn="ctr"/>
                      <a:r>
                        <a:rPr lang="en-US" sz="1100" u="none" strike="noStrike">
                          <a:effectLst/>
                        </a:rPr>
                        <a:t>Attachment/other documentation referenced on the claim was not received.</a:t>
                      </a:r>
                      <a:endParaRPr lang="en-US" sz="1100" b="0" i="0" u="none" strike="noStrike">
                        <a:solidFill>
                          <a:srgbClr val="000000"/>
                        </a:solidFill>
                        <a:effectLst/>
                        <a:latin typeface="Arial" panose="020B0604020202020204" pitchFamily="34" charset="0"/>
                      </a:endParaRPr>
                    </a:p>
                  </a:txBody>
                  <a:tcPr marL="4308" marR="4308" marT="4308" marB="0" anchor="ctr"/>
                </a:tc>
                <a:tc>
                  <a:txBody>
                    <a:bodyPr/>
                    <a:lstStyle/>
                    <a:p>
                      <a:pPr algn="ctr" fontAlgn="ctr"/>
                      <a:r>
                        <a:rPr lang="en-US" sz="1100" u="none" strike="noStrike">
                          <a:effectLst/>
                        </a:rPr>
                        <a:t>163</a:t>
                      </a:r>
                      <a:endParaRPr lang="en-US" sz="1100" b="0" i="0" u="none" strike="noStrike">
                        <a:solidFill>
                          <a:srgbClr val="000000"/>
                        </a:solidFill>
                        <a:effectLst/>
                        <a:latin typeface="Arial" panose="020B0604020202020204" pitchFamily="34" charset="0"/>
                      </a:endParaRPr>
                    </a:p>
                  </a:txBody>
                  <a:tcPr marL="4308" marR="4308" marT="4308" marB="0" anchor="ctr"/>
                </a:tc>
                <a:tc>
                  <a:txBody>
                    <a:bodyPr/>
                    <a:lstStyle/>
                    <a:p>
                      <a:pPr algn="ctr" fontAlgn="ctr"/>
                      <a:r>
                        <a:rPr lang="en-US" sz="1100" u="none" strike="noStrike">
                          <a:effectLst/>
                        </a:rPr>
                        <a:t>36</a:t>
                      </a:r>
                      <a:endParaRPr lang="en-US" sz="1100" b="0" i="0" u="none" strike="noStrike">
                        <a:solidFill>
                          <a:srgbClr val="000000"/>
                        </a:solidFill>
                        <a:effectLst/>
                        <a:latin typeface="Arial" panose="020B0604020202020204" pitchFamily="34" charset="0"/>
                      </a:endParaRPr>
                    </a:p>
                  </a:txBody>
                  <a:tcPr marL="4308" marR="4308" marT="4308" marB="0" anchor="ctr"/>
                </a:tc>
                <a:tc>
                  <a:txBody>
                    <a:bodyPr/>
                    <a:lstStyle/>
                    <a:p>
                      <a:pPr algn="ctr" fontAlgn="ctr"/>
                      <a:r>
                        <a:rPr lang="en-US" sz="1100" u="none" strike="noStrike">
                          <a:effectLst/>
                        </a:rPr>
                        <a:t>1%</a:t>
                      </a:r>
                      <a:endParaRPr lang="en-US" sz="1100" b="0" i="0" u="none" strike="noStrike">
                        <a:solidFill>
                          <a:srgbClr val="000000"/>
                        </a:solidFill>
                        <a:effectLst/>
                        <a:latin typeface="Arial" panose="020B0604020202020204" pitchFamily="34" charset="0"/>
                      </a:endParaRPr>
                    </a:p>
                  </a:txBody>
                  <a:tcPr marL="4308" marR="4308" marT="4308" marB="0" anchor="ctr"/>
                </a:tc>
                <a:extLst>
                  <a:ext uri="{0D108BD9-81ED-4DB2-BD59-A6C34878D82A}">
                    <a16:rowId xmlns:a16="http://schemas.microsoft.com/office/drawing/2014/main" val="150051454"/>
                  </a:ext>
                </a:extLst>
              </a:tr>
              <a:tr h="368168">
                <a:tc>
                  <a:txBody>
                    <a:bodyPr/>
                    <a:lstStyle/>
                    <a:p>
                      <a:pPr algn="ctr" fontAlgn="ctr"/>
                      <a:r>
                        <a:rPr lang="en-US" sz="1100" u="none" strike="noStrike">
                          <a:effectLst/>
                        </a:rPr>
                        <a:t>Exceeds the contracted maximum number of hours/days/units by this provider for this period. This is not patient specific. </a:t>
                      </a:r>
                      <a:endParaRPr lang="en-US" sz="1100" b="0" i="0" u="none" strike="noStrike">
                        <a:solidFill>
                          <a:srgbClr val="000000"/>
                        </a:solidFill>
                        <a:effectLst/>
                        <a:latin typeface="Arial" panose="020B0604020202020204" pitchFamily="34" charset="0"/>
                      </a:endParaRPr>
                    </a:p>
                  </a:txBody>
                  <a:tcPr marL="4308" marR="4308" marT="4308" marB="0" anchor="ctr"/>
                </a:tc>
                <a:tc>
                  <a:txBody>
                    <a:bodyPr/>
                    <a:lstStyle/>
                    <a:p>
                      <a:pPr algn="ctr" fontAlgn="ctr"/>
                      <a:r>
                        <a:rPr lang="en-US" sz="1100" u="none" strike="noStrike">
                          <a:effectLst/>
                        </a:rPr>
                        <a:t>222</a:t>
                      </a:r>
                      <a:endParaRPr lang="en-US" sz="1100" b="0" i="0" u="none" strike="noStrike">
                        <a:solidFill>
                          <a:srgbClr val="000000"/>
                        </a:solidFill>
                        <a:effectLst/>
                        <a:latin typeface="Arial" panose="020B0604020202020204" pitchFamily="34" charset="0"/>
                      </a:endParaRPr>
                    </a:p>
                  </a:txBody>
                  <a:tcPr marL="4308" marR="4308" marT="4308" marB="0" anchor="ctr"/>
                </a:tc>
                <a:tc>
                  <a:txBody>
                    <a:bodyPr/>
                    <a:lstStyle/>
                    <a:p>
                      <a:pPr algn="ctr" fontAlgn="ctr"/>
                      <a:r>
                        <a:rPr lang="en-US" sz="1100" u="none" strike="noStrike">
                          <a:effectLst/>
                        </a:rPr>
                        <a:t>34</a:t>
                      </a:r>
                      <a:endParaRPr lang="en-US" sz="1100" b="0" i="0" u="none" strike="noStrike">
                        <a:solidFill>
                          <a:srgbClr val="000000"/>
                        </a:solidFill>
                        <a:effectLst/>
                        <a:latin typeface="Arial" panose="020B0604020202020204" pitchFamily="34" charset="0"/>
                      </a:endParaRPr>
                    </a:p>
                  </a:txBody>
                  <a:tcPr marL="4308" marR="4308" marT="4308" marB="0" anchor="ctr"/>
                </a:tc>
                <a:tc>
                  <a:txBody>
                    <a:bodyPr/>
                    <a:lstStyle/>
                    <a:p>
                      <a:pPr algn="ctr" fontAlgn="ctr"/>
                      <a:r>
                        <a:rPr lang="en-US" sz="1100" u="none" strike="noStrike">
                          <a:effectLst/>
                        </a:rPr>
                        <a:t>1%</a:t>
                      </a:r>
                      <a:endParaRPr lang="en-US" sz="1100" b="0" i="0" u="none" strike="noStrike">
                        <a:solidFill>
                          <a:srgbClr val="000000"/>
                        </a:solidFill>
                        <a:effectLst/>
                        <a:latin typeface="Arial" panose="020B0604020202020204" pitchFamily="34" charset="0"/>
                      </a:endParaRPr>
                    </a:p>
                  </a:txBody>
                  <a:tcPr marL="4308" marR="4308" marT="4308" marB="0" anchor="ctr"/>
                </a:tc>
                <a:extLst>
                  <a:ext uri="{0D108BD9-81ED-4DB2-BD59-A6C34878D82A}">
                    <a16:rowId xmlns:a16="http://schemas.microsoft.com/office/drawing/2014/main" val="2750421748"/>
                  </a:ext>
                </a:extLst>
              </a:tr>
            </a:tbl>
          </a:graphicData>
        </a:graphic>
      </p:graphicFrame>
    </p:spTree>
    <p:extLst>
      <p:ext uri="{BB962C8B-B14F-4D97-AF65-F5344CB8AC3E}">
        <p14:creationId xmlns:p14="http://schemas.microsoft.com/office/powerpoint/2010/main" val="12109384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onPoint focalPoint® Data for Oct 2024-Feb’25</a:t>
            </a:r>
          </a:p>
        </p:txBody>
      </p:sp>
      <p:sp>
        <p:nvSpPr>
          <p:cNvPr id="5" name="Content Placeholder 4"/>
          <p:cNvSpPr>
            <a:spLocks noGrp="1"/>
          </p:cNvSpPr>
          <p:nvPr>
            <p:ph idx="4294967295"/>
          </p:nvPr>
        </p:nvSpPr>
        <p:spPr>
          <a:xfrm>
            <a:off x="7196138" y="1728788"/>
            <a:ext cx="3471863" cy="3524250"/>
          </a:xfrm>
        </p:spPr>
        <p:txBody>
          <a:bodyPr>
            <a:noAutofit/>
          </a:bodyPr>
          <a:lstStyle/>
          <a:p>
            <a:r>
              <a:rPr lang="en-US" sz="1800" dirty="0"/>
              <a:t>Demographics</a:t>
            </a:r>
          </a:p>
          <a:p>
            <a:pPr lvl="1"/>
            <a:r>
              <a:rPr lang="en-US" sz="1800" dirty="0"/>
              <a:t>2500+ physicians</a:t>
            </a:r>
          </a:p>
          <a:p>
            <a:pPr lvl="1"/>
            <a:r>
              <a:rPr lang="en-US" sz="1800" dirty="0"/>
              <a:t>175+ practices</a:t>
            </a:r>
          </a:p>
          <a:p>
            <a:pPr lvl="1"/>
            <a:r>
              <a:rPr lang="en-US" sz="1800" dirty="0"/>
              <a:t>2.65 million claims in 2024</a:t>
            </a:r>
          </a:p>
          <a:p>
            <a:pPr lvl="1"/>
            <a:r>
              <a:rPr lang="en-US" sz="1800" dirty="0"/>
              <a:t>550,000 patients</a:t>
            </a:r>
          </a:p>
          <a:p>
            <a:r>
              <a:rPr lang="en-US" sz="1800" dirty="0"/>
              <a:t>Data</a:t>
            </a:r>
          </a:p>
          <a:p>
            <a:pPr lvl="1"/>
            <a:r>
              <a:rPr lang="en-US" sz="1800" dirty="0"/>
              <a:t>Drug claims processed yesterday are available today</a:t>
            </a:r>
          </a:p>
          <a:p>
            <a:pPr lvl="1"/>
            <a:r>
              <a:rPr lang="en-US" sz="1800" dirty="0"/>
              <a:t>All other transactions by report</a:t>
            </a:r>
          </a:p>
          <a:p>
            <a:pPr lvl="1"/>
            <a:r>
              <a:rPr lang="en-US" sz="1800" dirty="0"/>
              <a:t>All data is for INSURANCE ONLY</a:t>
            </a:r>
          </a:p>
        </p:txBody>
      </p:sp>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09655" y="2397919"/>
            <a:ext cx="4391019" cy="3174206"/>
          </a:xfrm>
          <a:prstGeom prst="rect">
            <a:avLst/>
          </a:prstGeom>
        </p:spPr>
      </p:pic>
    </p:spTree>
    <p:extLst>
      <p:ext uri="{BB962C8B-B14F-4D97-AF65-F5344CB8AC3E}">
        <p14:creationId xmlns:p14="http://schemas.microsoft.com/office/powerpoint/2010/main" val="42462235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665DBBEF-238B-476B-96AB-8AAC3224EC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38882" y="639193"/>
            <a:ext cx="3571810" cy="3573516"/>
          </a:xfrm>
        </p:spPr>
        <p:txBody>
          <a:bodyPr vert="horz" lIns="91440" tIns="45720" rIns="91440" bIns="45720" rtlCol="0" anchor="b">
            <a:normAutofit/>
          </a:bodyPr>
          <a:lstStyle/>
          <a:p>
            <a:r>
              <a:rPr lang="en-US" sz="4100" kern="1200">
                <a:solidFill>
                  <a:schemeClr val="tx1"/>
                </a:solidFill>
                <a:latin typeface="+mj-lt"/>
                <a:ea typeface="+mj-ea"/>
                <a:cs typeface="+mj-cs"/>
              </a:rPr>
              <a:t>United Healthcare Remark Codes associated with the Denials</a:t>
            </a:r>
          </a:p>
        </p:txBody>
      </p:sp>
      <p:sp>
        <p:nvSpPr>
          <p:cNvPr id="20"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4409267"/>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 name="Table 2">
            <a:extLst>
              <a:ext uri="{FF2B5EF4-FFF2-40B4-BE49-F238E27FC236}">
                <a16:creationId xmlns:a16="http://schemas.microsoft.com/office/drawing/2014/main" id="{51F57F24-5C39-A9F0-6D92-484A20F3F06B}"/>
              </a:ext>
            </a:extLst>
          </p:cNvPr>
          <p:cNvGraphicFramePr>
            <a:graphicFrameLocks noGrp="1"/>
          </p:cNvGraphicFramePr>
          <p:nvPr>
            <p:extLst>
              <p:ext uri="{D42A27DB-BD31-4B8C-83A1-F6EECF244321}">
                <p14:modId xmlns:p14="http://schemas.microsoft.com/office/powerpoint/2010/main" val="1513144948"/>
              </p:ext>
            </p:extLst>
          </p:nvPr>
        </p:nvGraphicFramePr>
        <p:xfrm>
          <a:off x="4368800" y="280894"/>
          <a:ext cx="7500114" cy="6320304"/>
        </p:xfrm>
        <a:graphic>
          <a:graphicData uri="http://schemas.openxmlformats.org/drawingml/2006/table">
            <a:tbl>
              <a:tblPr firstRow="1" bandRow="1">
                <a:tableStyleId>{5C22544A-7EE6-4342-B048-85BDC9FD1C3A}</a:tableStyleId>
              </a:tblPr>
              <a:tblGrid>
                <a:gridCol w="5796525">
                  <a:extLst>
                    <a:ext uri="{9D8B030D-6E8A-4147-A177-3AD203B41FA5}">
                      <a16:colId xmlns:a16="http://schemas.microsoft.com/office/drawing/2014/main" val="3843175144"/>
                    </a:ext>
                  </a:extLst>
                </a:gridCol>
                <a:gridCol w="942459">
                  <a:extLst>
                    <a:ext uri="{9D8B030D-6E8A-4147-A177-3AD203B41FA5}">
                      <a16:colId xmlns:a16="http://schemas.microsoft.com/office/drawing/2014/main" val="2008300903"/>
                    </a:ext>
                  </a:extLst>
                </a:gridCol>
                <a:gridCol w="761130">
                  <a:extLst>
                    <a:ext uri="{9D8B030D-6E8A-4147-A177-3AD203B41FA5}">
                      <a16:colId xmlns:a16="http://schemas.microsoft.com/office/drawing/2014/main" val="3510195393"/>
                    </a:ext>
                  </a:extLst>
                </a:gridCol>
              </a:tblGrid>
              <a:tr h="253422">
                <a:tc>
                  <a:txBody>
                    <a:bodyPr/>
                    <a:lstStyle/>
                    <a:p>
                      <a:pPr algn="ctr" fontAlgn="ctr"/>
                      <a:r>
                        <a:rPr lang="en-US" sz="1300" u="none" strike="noStrike">
                          <a:effectLst/>
                        </a:rPr>
                        <a:t>Definition</a:t>
                      </a:r>
                      <a:endParaRPr lang="en-US" sz="1300" b="0" i="0" u="none" strike="noStrike">
                        <a:solidFill>
                          <a:srgbClr val="000000"/>
                        </a:solidFill>
                        <a:effectLst/>
                        <a:latin typeface="Arial" panose="020B0604020202020204" pitchFamily="34" charset="0"/>
                      </a:endParaRPr>
                    </a:p>
                  </a:txBody>
                  <a:tcPr marL="5384" marR="5384" marT="5384" marB="0" anchor="ctr"/>
                </a:tc>
                <a:tc>
                  <a:txBody>
                    <a:bodyPr/>
                    <a:lstStyle/>
                    <a:p>
                      <a:pPr algn="ctr" fontAlgn="ctr"/>
                      <a:r>
                        <a:rPr lang="en-US" sz="1300" u="none" strike="noStrike">
                          <a:effectLst/>
                        </a:rPr>
                        <a:t>Remark Code</a:t>
                      </a:r>
                      <a:endParaRPr lang="en-US" sz="1300" b="0" i="0" u="none" strike="noStrike">
                        <a:solidFill>
                          <a:srgbClr val="000000"/>
                        </a:solidFill>
                        <a:effectLst/>
                        <a:latin typeface="Arial" panose="020B0604020202020204" pitchFamily="34" charset="0"/>
                      </a:endParaRPr>
                    </a:p>
                  </a:txBody>
                  <a:tcPr marL="5384" marR="5384" marT="5384" marB="0" anchor="ctr"/>
                </a:tc>
                <a:tc>
                  <a:txBody>
                    <a:bodyPr/>
                    <a:lstStyle/>
                    <a:p>
                      <a:pPr algn="ctr" fontAlgn="ctr"/>
                      <a:r>
                        <a:rPr lang="en-US" sz="1300" u="none" strike="noStrike">
                          <a:effectLst/>
                        </a:rPr>
                        <a:t>Count</a:t>
                      </a:r>
                      <a:endParaRPr lang="en-US" sz="1300" b="0" i="0" u="none" strike="noStrike">
                        <a:solidFill>
                          <a:srgbClr val="000000"/>
                        </a:solidFill>
                        <a:effectLst/>
                        <a:latin typeface="Arial" panose="020B0604020202020204" pitchFamily="34" charset="0"/>
                      </a:endParaRPr>
                    </a:p>
                  </a:txBody>
                  <a:tcPr marL="5384" marR="5384" marT="5384" marB="0" anchor="ctr"/>
                </a:tc>
                <a:extLst>
                  <a:ext uri="{0D108BD9-81ED-4DB2-BD59-A6C34878D82A}">
                    <a16:rowId xmlns:a16="http://schemas.microsoft.com/office/drawing/2014/main" val="466942486"/>
                  </a:ext>
                </a:extLst>
              </a:tr>
              <a:tr h="253422">
                <a:tc>
                  <a:txBody>
                    <a:bodyPr/>
                    <a:lstStyle/>
                    <a:p>
                      <a:pPr algn="ctr" fontAlgn="ctr"/>
                      <a:r>
                        <a:rPr lang="en-US" sz="1300" u="none" strike="noStrike">
                          <a:effectLst/>
                        </a:rPr>
                        <a:t>Missing procedure modifier(s).</a:t>
                      </a:r>
                      <a:endParaRPr lang="en-US" sz="1300" b="0" i="0" u="none" strike="noStrike">
                        <a:solidFill>
                          <a:srgbClr val="000000"/>
                        </a:solidFill>
                        <a:effectLst/>
                        <a:latin typeface="Arial" panose="020B0604020202020204" pitchFamily="34" charset="0"/>
                      </a:endParaRPr>
                    </a:p>
                  </a:txBody>
                  <a:tcPr marL="5384" marR="5384" marT="5384" marB="0" anchor="ctr"/>
                </a:tc>
                <a:tc>
                  <a:txBody>
                    <a:bodyPr/>
                    <a:lstStyle/>
                    <a:p>
                      <a:pPr algn="ctr" fontAlgn="ctr"/>
                      <a:r>
                        <a:rPr lang="en-US" sz="1300" u="none" strike="noStrike">
                          <a:effectLst/>
                        </a:rPr>
                        <a:t>N822</a:t>
                      </a:r>
                      <a:endParaRPr lang="en-US" sz="1300" b="0" i="0" u="none" strike="noStrike">
                        <a:solidFill>
                          <a:srgbClr val="000000"/>
                        </a:solidFill>
                        <a:effectLst/>
                        <a:latin typeface="Arial" panose="020B0604020202020204" pitchFamily="34" charset="0"/>
                      </a:endParaRPr>
                    </a:p>
                  </a:txBody>
                  <a:tcPr marL="5384" marR="5384" marT="5384" marB="0" anchor="ctr"/>
                </a:tc>
                <a:tc>
                  <a:txBody>
                    <a:bodyPr/>
                    <a:lstStyle/>
                    <a:p>
                      <a:pPr algn="ctr" fontAlgn="ctr"/>
                      <a:r>
                        <a:rPr lang="en-US" sz="1300" u="none" strike="noStrike">
                          <a:effectLst/>
                        </a:rPr>
                        <a:t>595</a:t>
                      </a:r>
                      <a:endParaRPr lang="en-US" sz="1300" b="0" i="0" u="none" strike="noStrike">
                        <a:solidFill>
                          <a:srgbClr val="000000"/>
                        </a:solidFill>
                        <a:effectLst/>
                        <a:latin typeface="Arial" panose="020B0604020202020204" pitchFamily="34" charset="0"/>
                      </a:endParaRPr>
                    </a:p>
                  </a:txBody>
                  <a:tcPr marL="5384" marR="5384" marT="5384" marB="0" anchor="ctr"/>
                </a:tc>
                <a:extLst>
                  <a:ext uri="{0D108BD9-81ED-4DB2-BD59-A6C34878D82A}">
                    <a16:rowId xmlns:a16="http://schemas.microsoft.com/office/drawing/2014/main" val="1591928694"/>
                  </a:ext>
                </a:extLst>
              </a:tr>
              <a:tr h="253422">
                <a:tc>
                  <a:txBody>
                    <a:bodyPr/>
                    <a:lstStyle/>
                    <a:p>
                      <a:pPr algn="ctr" fontAlgn="ctr"/>
                      <a:r>
                        <a:rPr lang="en-US" sz="1300" u="none" strike="noStrike">
                          <a:effectLst/>
                        </a:rPr>
                        <a:t>Missing/incomplete/invalid/ deactivated/withdrawn National Drug Code (NDC).</a:t>
                      </a:r>
                      <a:endParaRPr lang="en-US" sz="1300" b="0" i="0" u="none" strike="noStrike">
                        <a:solidFill>
                          <a:srgbClr val="000000"/>
                        </a:solidFill>
                        <a:effectLst/>
                        <a:latin typeface="Arial" panose="020B0604020202020204" pitchFamily="34" charset="0"/>
                      </a:endParaRPr>
                    </a:p>
                  </a:txBody>
                  <a:tcPr marL="5384" marR="5384" marT="5384" marB="0" anchor="ctr"/>
                </a:tc>
                <a:tc>
                  <a:txBody>
                    <a:bodyPr/>
                    <a:lstStyle/>
                    <a:p>
                      <a:pPr algn="ctr" fontAlgn="ctr"/>
                      <a:r>
                        <a:rPr lang="en-US" sz="1300" u="none" strike="noStrike">
                          <a:effectLst/>
                        </a:rPr>
                        <a:t>M119</a:t>
                      </a:r>
                      <a:endParaRPr lang="en-US" sz="1300" b="0" i="0" u="none" strike="noStrike">
                        <a:solidFill>
                          <a:srgbClr val="000000"/>
                        </a:solidFill>
                        <a:effectLst/>
                        <a:latin typeface="Arial" panose="020B0604020202020204" pitchFamily="34" charset="0"/>
                      </a:endParaRPr>
                    </a:p>
                  </a:txBody>
                  <a:tcPr marL="5384" marR="5384" marT="5384" marB="0" anchor="ctr"/>
                </a:tc>
                <a:tc>
                  <a:txBody>
                    <a:bodyPr/>
                    <a:lstStyle/>
                    <a:p>
                      <a:pPr algn="ctr" fontAlgn="ctr"/>
                      <a:r>
                        <a:rPr lang="en-US" sz="1300" u="none" strike="noStrike">
                          <a:effectLst/>
                        </a:rPr>
                        <a:t>280</a:t>
                      </a:r>
                      <a:endParaRPr lang="en-US" sz="1300" b="0" i="0" u="none" strike="noStrike">
                        <a:solidFill>
                          <a:srgbClr val="000000"/>
                        </a:solidFill>
                        <a:effectLst/>
                        <a:latin typeface="Arial" panose="020B0604020202020204" pitchFamily="34" charset="0"/>
                      </a:endParaRPr>
                    </a:p>
                  </a:txBody>
                  <a:tcPr marL="5384" marR="5384" marT="5384" marB="0" anchor="ctr"/>
                </a:tc>
                <a:extLst>
                  <a:ext uri="{0D108BD9-81ED-4DB2-BD59-A6C34878D82A}">
                    <a16:rowId xmlns:a16="http://schemas.microsoft.com/office/drawing/2014/main" val="2896266688"/>
                  </a:ext>
                </a:extLst>
              </a:tr>
              <a:tr h="253422">
                <a:tc>
                  <a:txBody>
                    <a:bodyPr/>
                    <a:lstStyle/>
                    <a:p>
                      <a:pPr algn="ctr" fontAlgn="ctr"/>
                      <a:r>
                        <a:rPr lang="en-US" sz="1300" u="none" strike="noStrike">
                          <a:effectLst/>
                        </a:rPr>
                        <a:t>Missing patient medical record for this service.</a:t>
                      </a:r>
                      <a:endParaRPr lang="en-US" sz="1300" b="0" i="0" u="none" strike="noStrike">
                        <a:solidFill>
                          <a:srgbClr val="000000"/>
                        </a:solidFill>
                        <a:effectLst/>
                        <a:latin typeface="Arial" panose="020B0604020202020204" pitchFamily="34" charset="0"/>
                      </a:endParaRPr>
                    </a:p>
                  </a:txBody>
                  <a:tcPr marL="5384" marR="5384" marT="5384" marB="0" anchor="ctr"/>
                </a:tc>
                <a:tc>
                  <a:txBody>
                    <a:bodyPr/>
                    <a:lstStyle/>
                    <a:p>
                      <a:pPr algn="ctr" fontAlgn="ctr"/>
                      <a:r>
                        <a:rPr lang="en-US" sz="1300" u="none" strike="noStrike">
                          <a:effectLst/>
                        </a:rPr>
                        <a:t>M127</a:t>
                      </a:r>
                      <a:endParaRPr lang="en-US" sz="1300" b="0" i="0" u="none" strike="noStrike">
                        <a:solidFill>
                          <a:srgbClr val="000000"/>
                        </a:solidFill>
                        <a:effectLst/>
                        <a:latin typeface="Arial" panose="020B0604020202020204" pitchFamily="34" charset="0"/>
                      </a:endParaRPr>
                    </a:p>
                  </a:txBody>
                  <a:tcPr marL="5384" marR="5384" marT="5384" marB="0" anchor="ctr"/>
                </a:tc>
                <a:tc>
                  <a:txBody>
                    <a:bodyPr/>
                    <a:lstStyle/>
                    <a:p>
                      <a:pPr algn="ctr" fontAlgn="ctr"/>
                      <a:r>
                        <a:rPr lang="en-US" sz="1300" u="none" strike="noStrike">
                          <a:effectLst/>
                        </a:rPr>
                        <a:t>212</a:t>
                      </a:r>
                      <a:endParaRPr lang="en-US" sz="1300" b="0" i="0" u="none" strike="noStrike">
                        <a:solidFill>
                          <a:srgbClr val="000000"/>
                        </a:solidFill>
                        <a:effectLst/>
                        <a:latin typeface="Arial" panose="020B0604020202020204" pitchFamily="34" charset="0"/>
                      </a:endParaRPr>
                    </a:p>
                  </a:txBody>
                  <a:tcPr marL="5384" marR="5384" marT="5384" marB="0" anchor="ctr"/>
                </a:tc>
                <a:extLst>
                  <a:ext uri="{0D108BD9-81ED-4DB2-BD59-A6C34878D82A}">
                    <a16:rowId xmlns:a16="http://schemas.microsoft.com/office/drawing/2014/main" val="338676810"/>
                  </a:ext>
                </a:extLst>
              </a:tr>
              <a:tr h="253422">
                <a:tc>
                  <a:txBody>
                    <a:bodyPr/>
                    <a:lstStyle/>
                    <a:p>
                      <a:pPr algn="ctr" fontAlgn="ctr"/>
                      <a:r>
                        <a:rPr lang="en-US" sz="1300" u="none" strike="noStrike">
                          <a:effectLst/>
                        </a:rPr>
                        <a:t>Missing documentation.</a:t>
                      </a:r>
                      <a:endParaRPr lang="en-US" sz="1300" b="0" i="0" u="none" strike="noStrike">
                        <a:solidFill>
                          <a:srgbClr val="000000"/>
                        </a:solidFill>
                        <a:effectLst/>
                        <a:latin typeface="Arial" panose="020B0604020202020204" pitchFamily="34" charset="0"/>
                      </a:endParaRPr>
                    </a:p>
                  </a:txBody>
                  <a:tcPr marL="5384" marR="5384" marT="5384" marB="0" anchor="ctr"/>
                </a:tc>
                <a:tc>
                  <a:txBody>
                    <a:bodyPr/>
                    <a:lstStyle/>
                    <a:p>
                      <a:pPr algn="ctr" fontAlgn="ctr"/>
                      <a:r>
                        <a:rPr lang="en-US" sz="1300" u="none" strike="noStrike">
                          <a:effectLst/>
                        </a:rPr>
                        <a:t>N706</a:t>
                      </a:r>
                      <a:endParaRPr lang="en-US" sz="1300" b="0" i="0" u="none" strike="noStrike">
                        <a:solidFill>
                          <a:srgbClr val="000000"/>
                        </a:solidFill>
                        <a:effectLst/>
                        <a:latin typeface="Arial" panose="020B0604020202020204" pitchFamily="34" charset="0"/>
                      </a:endParaRPr>
                    </a:p>
                  </a:txBody>
                  <a:tcPr marL="5384" marR="5384" marT="5384" marB="0" anchor="ctr"/>
                </a:tc>
                <a:tc>
                  <a:txBody>
                    <a:bodyPr/>
                    <a:lstStyle/>
                    <a:p>
                      <a:pPr algn="ctr" fontAlgn="ctr"/>
                      <a:r>
                        <a:rPr lang="en-US" sz="1300" u="none" strike="noStrike">
                          <a:effectLst/>
                        </a:rPr>
                        <a:t>110</a:t>
                      </a:r>
                      <a:endParaRPr lang="en-US" sz="1300" b="0" i="0" u="none" strike="noStrike">
                        <a:solidFill>
                          <a:srgbClr val="000000"/>
                        </a:solidFill>
                        <a:effectLst/>
                        <a:latin typeface="Arial" panose="020B0604020202020204" pitchFamily="34" charset="0"/>
                      </a:endParaRPr>
                    </a:p>
                  </a:txBody>
                  <a:tcPr marL="5384" marR="5384" marT="5384" marB="0" anchor="ctr"/>
                </a:tc>
                <a:extLst>
                  <a:ext uri="{0D108BD9-81ED-4DB2-BD59-A6C34878D82A}">
                    <a16:rowId xmlns:a16="http://schemas.microsoft.com/office/drawing/2014/main" val="2212595371"/>
                  </a:ext>
                </a:extLst>
              </a:tr>
              <a:tr h="253422">
                <a:tc>
                  <a:txBody>
                    <a:bodyPr/>
                    <a:lstStyle/>
                    <a:p>
                      <a:pPr algn="ctr" fontAlgn="ctr"/>
                      <a:r>
                        <a:rPr lang="en-US" sz="1300" u="none" strike="noStrike">
                          <a:effectLst/>
                        </a:rPr>
                        <a:t>Missing/Incomplete/Invalid NDC Unit of Measure</a:t>
                      </a:r>
                      <a:endParaRPr lang="en-US" sz="1300" b="0" i="0" u="none" strike="noStrike">
                        <a:solidFill>
                          <a:srgbClr val="000000"/>
                        </a:solidFill>
                        <a:effectLst/>
                        <a:latin typeface="Arial" panose="020B0604020202020204" pitchFamily="34" charset="0"/>
                      </a:endParaRPr>
                    </a:p>
                  </a:txBody>
                  <a:tcPr marL="5384" marR="5384" marT="5384" marB="0" anchor="ctr"/>
                </a:tc>
                <a:tc>
                  <a:txBody>
                    <a:bodyPr/>
                    <a:lstStyle/>
                    <a:p>
                      <a:pPr algn="ctr" fontAlgn="ctr"/>
                      <a:r>
                        <a:rPr lang="en-US" sz="1300" u="none" strike="noStrike">
                          <a:effectLst/>
                        </a:rPr>
                        <a:t>N816</a:t>
                      </a:r>
                      <a:endParaRPr lang="en-US" sz="1300" b="0" i="0" u="none" strike="noStrike">
                        <a:solidFill>
                          <a:srgbClr val="000000"/>
                        </a:solidFill>
                        <a:effectLst/>
                        <a:latin typeface="Arial" panose="020B0604020202020204" pitchFamily="34" charset="0"/>
                      </a:endParaRPr>
                    </a:p>
                  </a:txBody>
                  <a:tcPr marL="5384" marR="5384" marT="5384" marB="0" anchor="ctr"/>
                </a:tc>
                <a:tc>
                  <a:txBody>
                    <a:bodyPr/>
                    <a:lstStyle/>
                    <a:p>
                      <a:pPr algn="ctr" fontAlgn="ctr"/>
                      <a:r>
                        <a:rPr lang="en-US" sz="1300" u="none" strike="noStrike">
                          <a:effectLst/>
                        </a:rPr>
                        <a:t>43</a:t>
                      </a:r>
                      <a:endParaRPr lang="en-US" sz="1300" b="0" i="0" u="none" strike="noStrike">
                        <a:solidFill>
                          <a:srgbClr val="000000"/>
                        </a:solidFill>
                        <a:effectLst/>
                        <a:latin typeface="Arial" panose="020B0604020202020204" pitchFamily="34" charset="0"/>
                      </a:endParaRPr>
                    </a:p>
                  </a:txBody>
                  <a:tcPr marL="5384" marR="5384" marT="5384" marB="0" anchor="ctr"/>
                </a:tc>
                <a:extLst>
                  <a:ext uri="{0D108BD9-81ED-4DB2-BD59-A6C34878D82A}">
                    <a16:rowId xmlns:a16="http://schemas.microsoft.com/office/drawing/2014/main" val="3137948266"/>
                  </a:ext>
                </a:extLst>
              </a:tr>
              <a:tr h="253422">
                <a:tc>
                  <a:txBody>
                    <a:bodyPr/>
                    <a:lstStyle/>
                    <a:p>
                      <a:pPr algn="ctr" fontAlgn="ctr"/>
                      <a:r>
                        <a:rPr lang="en-US" sz="1300" u="none" strike="noStrike">
                          <a:effectLst/>
                        </a:rPr>
                        <a:t>Missing/Incomplete/Invalid NDC Unit Count</a:t>
                      </a:r>
                      <a:endParaRPr lang="en-US" sz="1300" b="0" i="0" u="none" strike="noStrike">
                        <a:solidFill>
                          <a:srgbClr val="000000"/>
                        </a:solidFill>
                        <a:effectLst/>
                        <a:latin typeface="Arial" panose="020B0604020202020204" pitchFamily="34" charset="0"/>
                      </a:endParaRPr>
                    </a:p>
                  </a:txBody>
                  <a:tcPr marL="5384" marR="5384" marT="5384" marB="0" anchor="ctr"/>
                </a:tc>
                <a:tc>
                  <a:txBody>
                    <a:bodyPr/>
                    <a:lstStyle/>
                    <a:p>
                      <a:pPr algn="ctr" fontAlgn="ctr"/>
                      <a:r>
                        <a:rPr lang="en-US" sz="1300" u="none" strike="noStrike">
                          <a:effectLst/>
                        </a:rPr>
                        <a:t>N815</a:t>
                      </a:r>
                      <a:endParaRPr lang="en-US" sz="1300" b="0" i="0" u="none" strike="noStrike">
                        <a:solidFill>
                          <a:srgbClr val="000000"/>
                        </a:solidFill>
                        <a:effectLst/>
                        <a:latin typeface="Arial" panose="020B0604020202020204" pitchFamily="34" charset="0"/>
                      </a:endParaRPr>
                    </a:p>
                  </a:txBody>
                  <a:tcPr marL="5384" marR="5384" marT="5384" marB="0" anchor="ctr"/>
                </a:tc>
                <a:tc>
                  <a:txBody>
                    <a:bodyPr/>
                    <a:lstStyle/>
                    <a:p>
                      <a:pPr algn="ctr" fontAlgn="ctr"/>
                      <a:r>
                        <a:rPr lang="en-US" sz="1300" u="none" strike="noStrike">
                          <a:effectLst/>
                        </a:rPr>
                        <a:t>42</a:t>
                      </a:r>
                      <a:endParaRPr lang="en-US" sz="1300" b="0" i="0" u="none" strike="noStrike">
                        <a:solidFill>
                          <a:srgbClr val="000000"/>
                        </a:solidFill>
                        <a:effectLst/>
                        <a:latin typeface="Arial" panose="020B0604020202020204" pitchFamily="34" charset="0"/>
                      </a:endParaRPr>
                    </a:p>
                  </a:txBody>
                  <a:tcPr marL="5384" marR="5384" marT="5384" marB="0" anchor="ctr"/>
                </a:tc>
                <a:extLst>
                  <a:ext uri="{0D108BD9-81ED-4DB2-BD59-A6C34878D82A}">
                    <a16:rowId xmlns:a16="http://schemas.microsoft.com/office/drawing/2014/main" val="2245007350"/>
                  </a:ext>
                </a:extLst>
              </a:tr>
              <a:tr h="253422">
                <a:tc>
                  <a:txBody>
                    <a:bodyPr/>
                    <a:lstStyle/>
                    <a:p>
                      <a:pPr algn="ctr" fontAlgn="ctr"/>
                      <a:r>
                        <a:rPr lang="en-US" sz="1300" u="none" strike="noStrike">
                          <a:effectLst/>
                        </a:rPr>
                        <a:t>consult our contractual agreement</a:t>
                      </a:r>
                      <a:endParaRPr lang="en-US" sz="1300" b="0" i="0" u="none" strike="noStrike">
                        <a:solidFill>
                          <a:srgbClr val="000000"/>
                        </a:solidFill>
                        <a:effectLst/>
                        <a:latin typeface="Arial" panose="020B0604020202020204" pitchFamily="34" charset="0"/>
                      </a:endParaRPr>
                    </a:p>
                  </a:txBody>
                  <a:tcPr marL="5384" marR="5384" marT="5384" marB="0" anchor="ctr"/>
                </a:tc>
                <a:tc>
                  <a:txBody>
                    <a:bodyPr/>
                    <a:lstStyle/>
                    <a:p>
                      <a:pPr algn="ctr" fontAlgn="ctr"/>
                      <a:r>
                        <a:rPr lang="en-US" sz="1300" u="none" strike="noStrike">
                          <a:effectLst/>
                        </a:rPr>
                        <a:t>N381</a:t>
                      </a:r>
                      <a:endParaRPr lang="en-US" sz="1300" b="0" i="0" u="none" strike="noStrike">
                        <a:solidFill>
                          <a:srgbClr val="000000"/>
                        </a:solidFill>
                        <a:effectLst/>
                        <a:latin typeface="Arial" panose="020B0604020202020204" pitchFamily="34" charset="0"/>
                      </a:endParaRPr>
                    </a:p>
                  </a:txBody>
                  <a:tcPr marL="5384" marR="5384" marT="5384" marB="0" anchor="ctr"/>
                </a:tc>
                <a:tc>
                  <a:txBody>
                    <a:bodyPr/>
                    <a:lstStyle/>
                    <a:p>
                      <a:pPr algn="ctr" fontAlgn="ctr"/>
                      <a:r>
                        <a:rPr lang="en-US" sz="1300" u="none" strike="noStrike">
                          <a:effectLst/>
                        </a:rPr>
                        <a:t>40</a:t>
                      </a:r>
                      <a:endParaRPr lang="en-US" sz="1300" b="0" i="0" u="none" strike="noStrike">
                        <a:solidFill>
                          <a:srgbClr val="000000"/>
                        </a:solidFill>
                        <a:effectLst/>
                        <a:latin typeface="Arial" panose="020B0604020202020204" pitchFamily="34" charset="0"/>
                      </a:endParaRPr>
                    </a:p>
                  </a:txBody>
                  <a:tcPr marL="5384" marR="5384" marT="5384" marB="0" anchor="ctr"/>
                </a:tc>
                <a:extLst>
                  <a:ext uri="{0D108BD9-81ED-4DB2-BD59-A6C34878D82A}">
                    <a16:rowId xmlns:a16="http://schemas.microsoft.com/office/drawing/2014/main" val="624266379"/>
                  </a:ext>
                </a:extLst>
              </a:tr>
              <a:tr h="253422">
                <a:tc>
                  <a:txBody>
                    <a:bodyPr/>
                    <a:lstStyle/>
                    <a:p>
                      <a:pPr algn="ctr" fontAlgn="ctr"/>
                      <a:r>
                        <a:rPr lang="en-US" sz="1300" u="none" strike="noStrike">
                          <a:effectLst/>
                        </a:rPr>
                        <a:t>Medical record does not support code billed per the code definition.</a:t>
                      </a:r>
                      <a:endParaRPr lang="en-US" sz="1300" b="0" i="0" u="none" strike="noStrike">
                        <a:solidFill>
                          <a:srgbClr val="000000"/>
                        </a:solidFill>
                        <a:effectLst/>
                        <a:latin typeface="Arial" panose="020B0604020202020204" pitchFamily="34" charset="0"/>
                      </a:endParaRPr>
                    </a:p>
                  </a:txBody>
                  <a:tcPr marL="5384" marR="5384" marT="5384" marB="0" anchor="ctr"/>
                </a:tc>
                <a:tc>
                  <a:txBody>
                    <a:bodyPr/>
                    <a:lstStyle/>
                    <a:p>
                      <a:pPr algn="ctr" fontAlgn="ctr"/>
                      <a:r>
                        <a:rPr lang="en-US" sz="1300" u="none" strike="noStrike">
                          <a:effectLst/>
                        </a:rPr>
                        <a:t>N163</a:t>
                      </a:r>
                      <a:endParaRPr lang="en-US" sz="1300" b="0" i="0" u="none" strike="noStrike">
                        <a:solidFill>
                          <a:srgbClr val="000000"/>
                        </a:solidFill>
                        <a:effectLst/>
                        <a:latin typeface="Arial" panose="020B0604020202020204" pitchFamily="34" charset="0"/>
                      </a:endParaRPr>
                    </a:p>
                  </a:txBody>
                  <a:tcPr marL="5384" marR="5384" marT="5384" marB="0" anchor="ctr"/>
                </a:tc>
                <a:tc>
                  <a:txBody>
                    <a:bodyPr/>
                    <a:lstStyle/>
                    <a:p>
                      <a:pPr algn="ctr" fontAlgn="ctr"/>
                      <a:r>
                        <a:rPr lang="en-US" sz="1300" u="none" strike="noStrike">
                          <a:effectLst/>
                        </a:rPr>
                        <a:t>32</a:t>
                      </a:r>
                      <a:endParaRPr lang="en-US" sz="1300" b="0" i="0" u="none" strike="noStrike">
                        <a:solidFill>
                          <a:srgbClr val="000000"/>
                        </a:solidFill>
                        <a:effectLst/>
                        <a:latin typeface="Arial" panose="020B0604020202020204" pitchFamily="34" charset="0"/>
                      </a:endParaRPr>
                    </a:p>
                  </a:txBody>
                  <a:tcPr marL="5384" marR="5384" marT="5384" marB="0" anchor="ctr"/>
                </a:tc>
                <a:extLst>
                  <a:ext uri="{0D108BD9-81ED-4DB2-BD59-A6C34878D82A}">
                    <a16:rowId xmlns:a16="http://schemas.microsoft.com/office/drawing/2014/main" val="3352390950"/>
                  </a:ext>
                </a:extLst>
              </a:tr>
              <a:tr h="253422">
                <a:tc>
                  <a:txBody>
                    <a:bodyPr/>
                    <a:lstStyle/>
                    <a:p>
                      <a:pPr algn="ctr" fontAlgn="ctr"/>
                      <a:r>
                        <a:rPr lang="en-US" sz="1300" u="none" strike="noStrike">
                          <a:effectLst/>
                        </a:rPr>
                        <a:t>The number of Days or Units of Service exceeds our acceptable maximum.</a:t>
                      </a:r>
                      <a:endParaRPr lang="en-US" sz="1300" b="0" i="0" u="none" strike="noStrike">
                        <a:solidFill>
                          <a:srgbClr val="000000"/>
                        </a:solidFill>
                        <a:effectLst/>
                        <a:latin typeface="Arial" panose="020B0604020202020204" pitchFamily="34" charset="0"/>
                      </a:endParaRPr>
                    </a:p>
                  </a:txBody>
                  <a:tcPr marL="5384" marR="5384" marT="5384" marB="0" anchor="ctr"/>
                </a:tc>
                <a:tc>
                  <a:txBody>
                    <a:bodyPr/>
                    <a:lstStyle/>
                    <a:p>
                      <a:pPr algn="ctr" fontAlgn="ctr"/>
                      <a:r>
                        <a:rPr lang="en-US" sz="1300" u="none" strike="noStrike">
                          <a:effectLst/>
                        </a:rPr>
                        <a:t>N362</a:t>
                      </a:r>
                      <a:endParaRPr lang="en-US" sz="1300" b="0" i="0" u="none" strike="noStrike">
                        <a:solidFill>
                          <a:srgbClr val="000000"/>
                        </a:solidFill>
                        <a:effectLst/>
                        <a:latin typeface="Arial" panose="020B0604020202020204" pitchFamily="34" charset="0"/>
                      </a:endParaRPr>
                    </a:p>
                  </a:txBody>
                  <a:tcPr marL="5384" marR="5384" marT="5384" marB="0" anchor="ctr"/>
                </a:tc>
                <a:tc>
                  <a:txBody>
                    <a:bodyPr/>
                    <a:lstStyle/>
                    <a:p>
                      <a:pPr algn="ctr" fontAlgn="ctr"/>
                      <a:r>
                        <a:rPr lang="en-US" sz="1300" u="none" strike="noStrike">
                          <a:effectLst/>
                        </a:rPr>
                        <a:t>17</a:t>
                      </a:r>
                      <a:endParaRPr lang="en-US" sz="1300" b="0" i="0" u="none" strike="noStrike">
                        <a:solidFill>
                          <a:srgbClr val="000000"/>
                        </a:solidFill>
                        <a:effectLst/>
                        <a:latin typeface="Arial" panose="020B0604020202020204" pitchFamily="34" charset="0"/>
                      </a:endParaRPr>
                    </a:p>
                  </a:txBody>
                  <a:tcPr marL="5384" marR="5384" marT="5384" marB="0" anchor="ctr"/>
                </a:tc>
                <a:extLst>
                  <a:ext uri="{0D108BD9-81ED-4DB2-BD59-A6C34878D82A}">
                    <a16:rowId xmlns:a16="http://schemas.microsoft.com/office/drawing/2014/main" val="2455376775"/>
                  </a:ext>
                </a:extLst>
              </a:tr>
              <a:tr h="253422">
                <a:tc>
                  <a:txBody>
                    <a:bodyPr/>
                    <a:lstStyle/>
                    <a:p>
                      <a:pPr algn="ctr" fontAlgn="ctr"/>
                      <a:r>
                        <a:rPr lang="en-US" sz="1300" u="none" strike="noStrike">
                          <a:effectLst/>
                        </a:rPr>
                        <a:t>National Drug Code (NDC) supplied does not correspond to the HCPCs/CPT billed</a:t>
                      </a:r>
                      <a:endParaRPr lang="en-US" sz="1300" b="0" i="0" u="none" strike="noStrike">
                        <a:solidFill>
                          <a:srgbClr val="000000"/>
                        </a:solidFill>
                        <a:effectLst/>
                        <a:latin typeface="Arial" panose="020B0604020202020204" pitchFamily="34" charset="0"/>
                      </a:endParaRPr>
                    </a:p>
                  </a:txBody>
                  <a:tcPr marL="5384" marR="5384" marT="5384" marB="0" anchor="ctr"/>
                </a:tc>
                <a:tc>
                  <a:txBody>
                    <a:bodyPr/>
                    <a:lstStyle/>
                    <a:p>
                      <a:pPr algn="ctr" fontAlgn="ctr"/>
                      <a:r>
                        <a:rPr lang="en-US" sz="1300" u="none" strike="noStrike">
                          <a:effectLst/>
                        </a:rPr>
                        <a:t>N846</a:t>
                      </a:r>
                      <a:endParaRPr lang="en-US" sz="1300" b="0" i="0" u="none" strike="noStrike">
                        <a:solidFill>
                          <a:srgbClr val="000000"/>
                        </a:solidFill>
                        <a:effectLst/>
                        <a:latin typeface="Arial" panose="020B0604020202020204" pitchFamily="34" charset="0"/>
                      </a:endParaRPr>
                    </a:p>
                  </a:txBody>
                  <a:tcPr marL="5384" marR="5384" marT="5384" marB="0" anchor="ctr"/>
                </a:tc>
                <a:tc>
                  <a:txBody>
                    <a:bodyPr/>
                    <a:lstStyle/>
                    <a:p>
                      <a:pPr algn="ctr" fontAlgn="ctr"/>
                      <a:r>
                        <a:rPr lang="en-US" sz="1300" u="none" strike="noStrike">
                          <a:effectLst/>
                        </a:rPr>
                        <a:t>14</a:t>
                      </a:r>
                      <a:endParaRPr lang="en-US" sz="1300" b="0" i="0" u="none" strike="noStrike">
                        <a:solidFill>
                          <a:srgbClr val="000000"/>
                        </a:solidFill>
                        <a:effectLst/>
                        <a:latin typeface="Arial" panose="020B0604020202020204" pitchFamily="34" charset="0"/>
                      </a:endParaRPr>
                    </a:p>
                  </a:txBody>
                  <a:tcPr marL="5384" marR="5384" marT="5384" marB="0" anchor="ctr"/>
                </a:tc>
                <a:extLst>
                  <a:ext uri="{0D108BD9-81ED-4DB2-BD59-A6C34878D82A}">
                    <a16:rowId xmlns:a16="http://schemas.microsoft.com/office/drawing/2014/main" val="77609946"/>
                  </a:ext>
                </a:extLst>
              </a:tr>
              <a:tr h="253422">
                <a:tc>
                  <a:txBody>
                    <a:bodyPr/>
                    <a:lstStyle/>
                    <a:p>
                      <a:pPr algn="ctr" fontAlgn="ctr"/>
                      <a:r>
                        <a:rPr lang="en-US" sz="1300" u="none" strike="noStrike">
                          <a:effectLst/>
                        </a:rPr>
                        <a:t>Incomplete/Invalid procedure modifier(s).</a:t>
                      </a:r>
                      <a:endParaRPr lang="en-US" sz="1300" b="0" i="0" u="none" strike="noStrike">
                        <a:solidFill>
                          <a:srgbClr val="000000"/>
                        </a:solidFill>
                        <a:effectLst/>
                        <a:latin typeface="Arial" panose="020B0604020202020204" pitchFamily="34" charset="0"/>
                      </a:endParaRPr>
                    </a:p>
                  </a:txBody>
                  <a:tcPr marL="5384" marR="5384" marT="5384" marB="0" anchor="ctr"/>
                </a:tc>
                <a:tc>
                  <a:txBody>
                    <a:bodyPr/>
                    <a:lstStyle/>
                    <a:p>
                      <a:pPr algn="ctr" fontAlgn="ctr"/>
                      <a:r>
                        <a:rPr lang="en-US" sz="1300" u="none" strike="noStrike">
                          <a:effectLst/>
                        </a:rPr>
                        <a:t>N823</a:t>
                      </a:r>
                      <a:endParaRPr lang="en-US" sz="1300" b="0" i="0" u="none" strike="noStrike">
                        <a:solidFill>
                          <a:srgbClr val="000000"/>
                        </a:solidFill>
                        <a:effectLst/>
                        <a:latin typeface="Arial" panose="020B0604020202020204" pitchFamily="34" charset="0"/>
                      </a:endParaRPr>
                    </a:p>
                  </a:txBody>
                  <a:tcPr marL="5384" marR="5384" marT="5384" marB="0" anchor="ctr"/>
                </a:tc>
                <a:tc>
                  <a:txBody>
                    <a:bodyPr/>
                    <a:lstStyle/>
                    <a:p>
                      <a:pPr algn="ctr" fontAlgn="ctr"/>
                      <a:r>
                        <a:rPr lang="en-US" sz="1300" u="none" strike="noStrike">
                          <a:effectLst/>
                        </a:rPr>
                        <a:t>12</a:t>
                      </a:r>
                      <a:endParaRPr lang="en-US" sz="1300" b="0" i="0" u="none" strike="noStrike">
                        <a:solidFill>
                          <a:srgbClr val="000000"/>
                        </a:solidFill>
                        <a:effectLst/>
                        <a:latin typeface="Arial" panose="020B0604020202020204" pitchFamily="34" charset="0"/>
                      </a:endParaRPr>
                    </a:p>
                  </a:txBody>
                  <a:tcPr marL="5384" marR="5384" marT="5384" marB="0" anchor="ctr"/>
                </a:tc>
                <a:extLst>
                  <a:ext uri="{0D108BD9-81ED-4DB2-BD59-A6C34878D82A}">
                    <a16:rowId xmlns:a16="http://schemas.microsoft.com/office/drawing/2014/main" val="3728991323"/>
                  </a:ext>
                </a:extLst>
              </a:tr>
              <a:tr h="253422">
                <a:tc>
                  <a:txBody>
                    <a:bodyPr/>
                    <a:lstStyle/>
                    <a:p>
                      <a:pPr algn="ctr" fontAlgn="ctr"/>
                      <a:r>
                        <a:rPr lang="en-US" sz="1300" u="none" strike="noStrike">
                          <a:effectLst/>
                        </a:rPr>
                        <a:t>Missing/Incomplete/Invalid prior Insurance Carrier(s) EOB.</a:t>
                      </a:r>
                      <a:endParaRPr lang="en-US" sz="1300" b="0" i="0" u="none" strike="noStrike">
                        <a:solidFill>
                          <a:srgbClr val="000000"/>
                        </a:solidFill>
                        <a:effectLst/>
                        <a:latin typeface="Arial" panose="020B0604020202020204" pitchFamily="34" charset="0"/>
                      </a:endParaRPr>
                    </a:p>
                  </a:txBody>
                  <a:tcPr marL="5384" marR="5384" marT="5384" marB="0" anchor="ctr"/>
                </a:tc>
                <a:tc>
                  <a:txBody>
                    <a:bodyPr/>
                    <a:lstStyle/>
                    <a:p>
                      <a:pPr algn="ctr" fontAlgn="ctr"/>
                      <a:r>
                        <a:rPr lang="en-US" sz="1300" u="none" strike="noStrike">
                          <a:effectLst/>
                        </a:rPr>
                        <a:t>N4</a:t>
                      </a:r>
                      <a:endParaRPr lang="en-US" sz="1300" b="0" i="0" u="none" strike="noStrike">
                        <a:solidFill>
                          <a:srgbClr val="000000"/>
                        </a:solidFill>
                        <a:effectLst/>
                        <a:latin typeface="Arial" panose="020B0604020202020204" pitchFamily="34" charset="0"/>
                      </a:endParaRPr>
                    </a:p>
                  </a:txBody>
                  <a:tcPr marL="5384" marR="5384" marT="5384" marB="0" anchor="ctr"/>
                </a:tc>
                <a:tc>
                  <a:txBody>
                    <a:bodyPr/>
                    <a:lstStyle/>
                    <a:p>
                      <a:pPr algn="ctr" fontAlgn="ctr"/>
                      <a:r>
                        <a:rPr lang="en-US" sz="1300" u="none" strike="noStrike">
                          <a:effectLst/>
                        </a:rPr>
                        <a:t>5</a:t>
                      </a:r>
                      <a:endParaRPr lang="en-US" sz="1300" b="0" i="0" u="none" strike="noStrike">
                        <a:solidFill>
                          <a:srgbClr val="000000"/>
                        </a:solidFill>
                        <a:effectLst/>
                        <a:latin typeface="Arial" panose="020B0604020202020204" pitchFamily="34" charset="0"/>
                      </a:endParaRPr>
                    </a:p>
                  </a:txBody>
                  <a:tcPr marL="5384" marR="5384" marT="5384" marB="0" anchor="ctr"/>
                </a:tc>
                <a:extLst>
                  <a:ext uri="{0D108BD9-81ED-4DB2-BD59-A6C34878D82A}">
                    <a16:rowId xmlns:a16="http://schemas.microsoft.com/office/drawing/2014/main" val="3493739709"/>
                  </a:ext>
                </a:extLst>
              </a:tr>
              <a:tr h="253422">
                <a:tc>
                  <a:txBody>
                    <a:bodyPr/>
                    <a:lstStyle/>
                    <a:p>
                      <a:pPr algn="ctr" fontAlgn="ctr"/>
                      <a:r>
                        <a:rPr lang="en-US" sz="1300" u="none" strike="noStrike">
                          <a:effectLst/>
                        </a:rPr>
                        <a:t>Missing/incomplete/invalid diagnosis or condition.</a:t>
                      </a:r>
                      <a:endParaRPr lang="en-US" sz="1300" b="0" i="0" u="none" strike="noStrike">
                        <a:solidFill>
                          <a:srgbClr val="000000"/>
                        </a:solidFill>
                        <a:effectLst/>
                        <a:latin typeface="Arial" panose="020B0604020202020204" pitchFamily="34" charset="0"/>
                      </a:endParaRPr>
                    </a:p>
                  </a:txBody>
                  <a:tcPr marL="5384" marR="5384" marT="5384" marB="0" anchor="ctr"/>
                </a:tc>
                <a:tc>
                  <a:txBody>
                    <a:bodyPr/>
                    <a:lstStyle/>
                    <a:p>
                      <a:pPr algn="ctr" fontAlgn="ctr"/>
                      <a:r>
                        <a:rPr lang="en-US" sz="1300" u="none" strike="noStrike">
                          <a:effectLst/>
                        </a:rPr>
                        <a:t>M76</a:t>
                      </a:r>
                      <a:endParaRPr lang="en-US" sz="1300" b="0" i="0" u="none" strike="noStrike">
                        <a:solidFill>
                          <a:srgbClr val="000000"/>
                        </a:solidFill>
                        <a:effectLst/>
                        <a:latin typeface="Arial" panose="020B0604020202020204" pitchFamily="34" charset="0"/>
                      </a:endParaRPr>
                    </a:p>
                  </a:txBody>
                  <a:tcPr marL="5384" marR="5384" marT="5384" marB="0" anchor="ctr"/>
                </a:tc>
                <a:tc>
                  <a:txBody>
                    <a:bodyPr/>
                    <a:lstStyle/>
                    <a:p>
                      <a:pPr algn="ctr" fontAlgn="ctr"/>
                      <a:r>
                        <a:rPr lang="en-US" sz="1300" u="none" strike="noStrike">
                          <a:effectLst/>
                        </a:rPr>
                        <a:t>4</a:t>
                      </a:r>
                      <a:endParaRPr lang="en-US" sz="1300" b="0" i="0" u="none" strike="noStrike">
                        <a:solidFill>
                          <a:srgbClr val="000000"/>
                        </a:solidFill>
                        <a:effectLst/>
                        <a:latin typeface="Arial" panose="020B0604020202020204" pitchFamily="34" charset="0"/>
                      </a:endParaRPr>
                    </a:p>
                  </a:txBody>
                  <a:tcPr marL="5384" marR="5384" marT="5384" marB="0" anchor="ctr"/>
                </a:tc>
                <a:extLst>
                  <a:ext uri="{0D108BD9-81ED-4DB2-BD59-A6C34878D82A}">
                    <a16:rowId xmlns:a16="http://schemas.microsoft.com/office/drawing/2014/main" val="2818906229"/>
                  </a:ext>
                </a:extLst>
              </a:tr>
              <a:tr h="253422">
                <a:tc>
                  <a:txBody>
                    <a:bodyPr/>
                    <a:lstStyle/>
                    <a:p>
                      <a:pPr algn="ctr" fontAlgn="ctr"/>
                      <a:r>
                        <a:rPr lang="en-US" sz="1300" u="none" strike="noStrike">
                          <a:effectLst/>
                        </a:rPr>
                        <a:t>Missing/incomplete/invalid referral date.</a:t>
                      </a:r>
                      <a:endParaRPr lang="en-US" sz="1300" b="0" i="0" u="none" strike="noStrike">
                        <a:solidFill>
                          <a:srgbClr val="000000"/>
                        </a:solidFill>
                        <a:effectLst/>
                        <a:latin typeface="Arial" panose="020B0604020202020204" pitchFamily="34" charset="0"/>
                      </a:endParaRPr>
                    </a:p>
                  </a:txBody>
                  <a:tcPr marL="5384" marR="5384" marT="5384" marB="0" anchor="ctr"/>
                </a:tc>
                <a:tc>
                  <a:txBody>
                    <a:bodyPr/>
                    <a:lstStyle/>
                    <a:p>
                      <a:pPr algn="ctr" fontAlgn="ctr"/>
                      <a:r>
                        <a:rPr lang="en-US" sz="1300" u="none" strike="noStrike">
                          <a:effectLst/>
                        </a:rPr>
                        <a:t>N335</a:t>
                      </a:r>
                      <a:endParaRPr lang="en-US" sz="1300" b="0" i="0" u="none" strike="noStrike">
                        <a:solidFill>
                          <a:srgbClr val="000000"/>
                        </a:solidFill>
                        <a:effectLst/>
                        <a:latin typeface="Arial" panose="020B0604020202020204" pitchFamily="34" charset="0"/>
                      </a:endParaRPr>
                    </a:p>
                  </a:txBody>
                  <a:tcPr marL="5384" marR="5384" marT="5384" marB="0" anchor="ctr"/>
                </a:tc>
                <a:tc>
                  <a:txBody>
                    <a:bodyPr/>
                    <a:lstStyle/>
                    <a:p>
                      <a:pPr algn="ctr" fontAlgn="ctr"/>
                      <a:r>
                        <a:rPr lang="en-US" sz="1300" u="none" strike="noStrike">
                          <a:effectLst/>
                        </a:rPr>
                        <a:t>4</a:t>
                      </a:r>
                      <a:endParaRPr lang="en-US" sz="1300" b="0" i="0" u="none" strike="noStrike">
                        <a:solidFill>
                          <a:srgbClr val="000000"/>
                        </a:solidFill>
                        <a:effectLst/>
                        <a:latin typeface="Arial" panose="020B0604020202020204" pitchFamily="34" charset="0"/>
                      </a:endParaRPr>
                    </a:p>
                  </a:txBody>
                  <a:tcPr marL="5384" marR="5384" marT="5384" marB="0" anchor="ctr"/>
                </a:tc>
                <a:extLst>
                  <a:ext uri="{0D108BD9-81ED-4DB2-BD59-A6C34878D82A}">
                    <a16:rowId xmlns:a16="http://schemas.microsoft.com/office/drawing/2014/main" val="2014591205"/>
                  </a:ext>
                </a:extLst>
              </a:tr>
              <a:tr h="452771">
                <a:tc>
                  <a:txBody>
                    <a:bodyPr/>
                    <a:lstStyle/>
                    <a:p>
                      <a:pPr algn="ctr" fontAlgn="ctr"/>
                      <a:r>
                        <a:rPr lang="en-US" sz="1300" u="none" strike="noStrike">
                          <a:effectLst/>
                        </a:rPr>
                        <a:t>Secondary payment cannot be considered without the identity of or payment information from the primary payer.  The information was either not reported or was illegible.</a:t>
                      </a:r>
                      <a:endParaRPr lang="en-US" sz="1300" b="0" i="0" u="none" strike="noStrike">
                        <a:solidFill>
                          <a:srgbClr val="000000"/>
                        </a:solidFill>
                        <a:effectLst/>
                        <a:latin typeface="Arial" panose="020B0604020202020204" pitchFamily="34" charset="0"/>
                      </a:endParaRPr>
                    </a:p>
                  </a:txBody>
                  <a:tcPr marL="5384" marR="5384" marT="5384" marB="0" anchor="ctr"/>
                </a:tc>
                <a:tc>
                  <a:txBody>
                    <a:bodyPr/>
                    <a:lstStyle/>
                    <a:p>
                      <a:pPr algn="ctr" fontAlgn="ctr"/>
                      <a:r>
                        <a:rPr lang="en-US" sz="1300" u="none" strike="noStrike">
                          <a:effectLst/>
                        </a:rPr>
                        <a:t>MA04</a:t>
                      </a:r>
                      <a:endParaRPr lang="en-US" sz="1300" b="0" i="0" u="none" strike="noStrike">
                        <a:solidFill>
                          <a:srgbClr val="000000"/>
                        </a:solidFill>
                        <a:effectLst/>
                        <a:latin typeface="Arial" panose="020B0604020202020204" pitchFamily="34" charset="0"/>
                      </a:endParaRPr>
                    </a:p>
                  </a:txBody>
                  <a:tcPr marL="5384" marR="5384" marT="5384" marB="0" anchor="ctr"/>
                </a:tc>
                <a:tc>
                  <a:txBody>
                    <a:bodyPr/>
                    <a:lstStyle/>
                    <a:p>
                      <a:pPr algn="ctr" fontAlgn="ctr"/>
                      <a:r>
                        <a:rPr lang="en-US" sz="1300" u="none" strike="noStrike">
                          <a:effectLst/>
                        </a:rPr>
                        <a:t>4</a:t>
                      </a:r>
                      <a:endParaRPr lang="en-US" sz="1300" b="0" i="0" u="none" strike="noStrike">
                        <a:solidFill>
                          <a:srgbClr val="000000"/>
                        </a:solidFill>
                        <a:effectLst/>
                        <a:latin typeface="Arial" panose="020B0604020202020204" pitchFamily="34" charset="0"/>
                      </a:endParaRPr>
                    </a:p>
                  </a:txBody>
                  <a:tcPr marL="5384" marR="5384" marT="5384" marB="0" anchor="ctr"/>
                </a:tc>
                <a:extLst>
                  <a:ext uri="{0D108BD9-81ED-4DB2-BD59-A6C34878D82A}">
                    <a16:rowId xmlns:a16="http://schemas.microsoft.com/office/drawing/2014/main" val="4047298160"/>
                  </a:ext>
                </a:extLst>
              </a:tr>
              <a:tr h="253422">
                <a:tc>
                  <a:txBody>
                    <a:bodyPr/>
                    <a:lstStyle/>
                    <a:p>
                      <a:pPr algn="ctr" fontAlgn="ctr"/>
                      <a:r>
                        <a:rPr lang="en-US" sz="1300" u="none" strike="noStrike">
                          <a:effectLst/>
                        </a:rPr>
                        <a:t>Missing invoice.</a:t>
                      </a:r>
                      <a:endParaRPr lang="en-US" sz="1300" b="0" i="0" u="none" strike="noStrike">
                        <a:solidFill>
                          <a:srgbClr val="000000"/>
                        </a:solidFill>
                        <a:effectLst/>
                        <a:latin typeface="Arial" panose="020B0604020202020204" pitchFamily="34" charset="0"/>
                      </a:endParaRPr>
                    </a:p>
                  </a:txBody>
                  <a:tcPr marL="5384" marR="5384" marT="5384" marB="0" anchor="ctr"/>
                </a:tc>
                <a:tc>
                  <a:txBody>
                    <a:bodyPr/>
                    <a:lstStyle/>
                    <a:p>
                      <a:pPr algn="ctr" fontAlgn="ctr"/>
                      <a:r>
                        <a:rPr lang="en-US" sz="1300" u="none" strike="noStrike">
                          <a:effectLst/>
                        </a:rPr>
                        <a:t>M23</a:t>
                      </a:r>
                      <a:endParaRPr lang="en-US" sz="1300" b="0" i="0" u="none" strike="noStrike">
                        <a:solidFill>
                          <a:srgbClr val="000000"/>
                        </a:solidFill>
                        <a:effectLst/>
                        <a:latin typeface="Arial" panose="020B0604020202020204" pitchFamily="34" charset="0"/>
                      </a:endParaRPr>
                    </a:p>
                  </a:txBody>
                  <a:tcPr marL="5384" marR="5384" marT="5384" marB="0" anchor="ctr"/>
                </a:tc>
                <a:tc>
                  <a:txBody>
                    <a:bodyPr/>
                    <a:lstStyle/>
                    <a:p>
                      <a:pPr algn="ctr" fontAlgn="ctr"/>
                      <a:r>
                        <a:rPr lang="en-US" sz="1300" u="none" strike="noStrike">
                          <a:effectLst/>
                        </a:rPr>
                        <a:t>3</a:t>
                      </a:r>
                      <a:endParaRPr lang="en-US" sz="1300" b="0" i="0" u="none" strike="noStrike">
                        <a:solidFill>
                          <a:srgbClr val="000000"/>
                        </a:solidFill>
                        <a:effectLst/>
                        <a:latin typeface="Arial" panose="020B0604020202020204" pitchFamily="34" charset="0"/>
                      </a:endParaRPr>
                    </a:p>
                  </a:txBody>
                  <a:tcPr marL="5384" marR="5384" marT="5384" marB="0" anchor="ctr"/>
                </a:tc>
                <a:extLst>
                  <a:ext uri="{0D108BD9-81ED-4DB2-BD59-A6C34878D82A}">
                    <a16:rowId xmlns:a16="http://schemas.microsoft.com/office/drawing/2014/main" val="1584637185"/>
                  </a:ext>
                </a:extLst>
              </a:tr>
              <a:tr h="253422">
                <a:tc>
                  <a:txBody>
                    <a:bodyPr/>
                    <a:lstStyle/>
                    <a:p>
                      <a:pPr algn="ctr" fontAlgn="ctr"/>
                      <a:r>
                        <a:rPr lang="en-US" sz="1300" u="none" strike="noStrike">
                          <a:effectLst/>
                        </a:rPr>
                        <a:t>Missing/incomplete/invalid billing provider taxonomy.</a:t>
                      </a:r>
                      <a:endParaRPr lang="en-US" sz="1300" b="0" i="0" u="none" strike="noStrike">
                        <a:solidFill>
                          <a:srgbClr val="000000"/>
                        </a:solidFill>
                        <a:effectLst/>
                        <a:latin typeface="Arial" panose="020B0604020202020204" pitchFamily="34" charset="0"/>
                      </a:endParaRPr>
                    </a:p>
                  </a:txBody>
                  <a:tcPr marL="5384" marR="5384" marT="5384" marB="0" anchor="ctr"/>
                </a:tc>
                <a:tc>
                  <a:txBody>
                    <a:bodyPr/>
                    <a:lstStyle/>
                    <a:p>
                      <a:pPr algn="ctr" fontAlgn="ctr"/>
                      <a:r>
                        <a:rPr lang="en-US" sz="1300" u="none" strike="noStrike">
                          <a:effectLst/>
                        </a:rPr>
                        <a:t>N255</a:t>
                      </a:r>
                      <a:endParaRPr lang="en-US" sz="1300" b="0" i="0" u="none" strike="noStrike">
                        <a:solidFill>
                          <a:srgbClr val="000000"/>
                        </a:solidFill>
                        <a:effectLst/>
                        <a:latin typeface="Arial" panose="020B0604020202020204" pitchFamily="34" charset="0"/>
                      </a:endParaRPr>
                    </a:p>
                  </a:txBody>
                  <a:tcPr marL="5384" marR="5384" marT="5384" marB="0" anchor="ctr"/>
                </a:tc>
                <a:tc>
                  <a:txBody>
                    <a:bodyPr/>
                    <a:lstStyle/>
                    <a:p>
                      <a:pPr algn="ctr" fontAlgn="ctr"/>
                      <a:r>
                        <a:rPr lang="en-US" sz="1300" u="none" strike="noStrike">
                          <a:effectLst/>
                        </a:rPr>
                        <a:t>3</a:t>
                      </a:r>
                      <a:endParaRPr lang="en-US" sz="1300" b="0" i="0" u="none" strike="noStrike">
                        <a:solidFill>
                          <a:srgbClr val="000000"/>
                        </a:solidFill>
                        <a:effectLst/>
                        <a:latin typeface="Arial" panose="020B0604020202020204" pitchFamily="34" charset="0"/>
                      </a:endParaRPr>
                    </a:p>
                  </a:txBody>
                  <a:tcPr marL="5384" marR="5384" marT="5384" marB="0" anchor="ctr"/>
                </a:tc>
                <a:extLst>
                  <a:ext uri="{0D108BD9-81ED-4DB2-BD59-A6C34878D82A}">
                    <a16:rowId xmlns:a16="http://schemas.microsoft.com/office/drawing/2014/main" val="919173549"/>
                  </a:ext>
                </a:extLst>
              </a:tr>
              <a:tr h="253422">
                <a:tc>
                  <a:txBody>
                    <a:bodyPr/>
                    <a:lstStyle/>
                    <a:p>
                      <a:pPr algn="ctr" fontAlgn="ctr"/>
                      <a:r>
                        <a:rPr lang="en-US" sz="1300" u="none" strike="noStrike">
                          <a:effectLst/>
                        </a:rPr>
                        <a:t>Correction to a prior claim.</a:t>
                      </a:r>
                      <a:endParaRPr lang="en-US" sz="1300" b="0" i="0" u="none" strike="noStrike">
                        <a:solidFill>
                          <a:srgbClr val="000000"/>
                        </a:solidFill>
                        <a:effectLst/>
                        <a:latin typeface="Arial" panose="020B0604020202020204" pitchFamily="34" charset="0"/>
                      </a:endParaRPr>
                    </a:p>
                  </a:txBody>
                  <a:tcPr marL="5384" marR="5384" marT="5384" marB="0" anchor="ctr"/>
                </a:tc>
                <a:tc>
                  <a:txBody>
                    <a:bodyPr/>
                    <a:lstStyle/>
                    <a:p>
                      <a:pPr algn="ctr" fontAlgn="ctr"/>
                      <a:r>
                        <a:rPr lang="en-US" sz="1300" u="none" strike="noStrike">
                          <a:effectLst/>
                        </a:rPr>
                        <a:t>MA67</a:t>
                      </a:r>
                      <a:endParaRPr lang="en-US" sz="1300" b="0" i="0" u="none" strike="noStrike">
                        <a:solidFill>
                          <a:srgbClr val="000000"/>
                        </a:solidFill>
                        <a:effectLst/>
                        <a:latin typeface="Arial" panose="020B0604020202020204" pitchFamily="34" charset="0"/>
                      </a:endParaRPr>
                    </a:p>
                  </a:txBody>
                  <a:tcPr marL="5384" marR="5384" marT="5384" marB="0" anchor="ctr"/>
                </a:tc>
                <a:tc>
                  <a:txBody>
                    <a:bodyPr/>
                    <a:lstStyle/>
                    <a:p>
                      <a:pPr algn="ctr" fontAlgn="ctr"/>
                      <a:r>
                        <a:rPr lang="en-US" sz="1300" u="none" strike="noStrike">
                          <a:effectLst/>
                        </a:rPr>
                        <a:t>2</a:t>
                      </a:r>
                      <a:endParaRPr lang="en-US" sz="1300" b="0" i="0" u="none" strike="noStrike">
                        <a:solidFill>
                          <a:srgbClr val="000000"/>
                        </a:solidFill>
                        <a:effectLst/>
                        <a:latin typeface="Arial" panose="020B0604020202020204" pitchFamily="34" charset="0"/>
                      </a:endParaRPr>
                    </a:p>
                  </a:txBody>
                  <a:tcPr marL="5384" marR="5384" marT="5384" marB="0" anchor="ctr"/>
                </a:tc>
                <a:extLst>
                  <a:ext uri="{0D108BD9-81ED-4DB2-BD59-A6C34878D82A}">
                    <a16:rowId xmlns:a16="http://schemas.microsoft.com/office/drawing/2014/main" val="1113226668"/>
                  </a:ext>
                </a:extLst>
              </a:tr>
              <a:tr h="253422">
                <a:tc>
                  <a:txBody>
                    <a:bodyPr/>
                    <a:lstStyle/>
                    <a:p>
                      <a:pPr algn="ctr" fontAlgn="ctr"/>
                      <a:r>
                        <a:rPr lang="en-US" sz="1300" u="none" strike="noStrike">
                          <a:effectLst/>
                        </a:rPr>
                        <a:t>Incomplete/invalid progress notes/report.</a:t>
                      </a:r>
                      <a:endParaRPr lang="en-US" sz="1300" b="0" i="0" u="none" strike="noStrike">
                        <a:solidFill>
                          <a:srgbClr val="000000"/>
                        </a:solidFill>
                        <a:effectLst/>
                        <a:latin typeface="Arial" panose="020B0604020202020204" pitchFamily="34" charset="0"/>
                      </a:endParaRPr>
                    </a:p>
                  </a:txBody>
                  <a:tcPr marL="5384" marR="5384" marT="5384" marB="0" anchor="ctr"/>
                </a:tc>
                <a:tc>
                  <a:txBody>
                    <a:bodyPr/>
                    <a:lstStyle/>
                    <a:p>
                      <a:pPr algn="ctr" fontAlgn="ctr"/>
                      <a:r>
                        <a:rPr lang="en-US" sz="1300" u="none" strike="noStrike">
                          <a:effectLst/>
                        </a:rPr>
                        <a:t>N394</a:t>
                      </a:r>
                      <a:endParaRPr lang="en-US" sz="1300" b="0" i="0" u="none" strike="noStrike">
                        <a:solidFill>
                          <a:srgbClr val="000000"/>
                        </a:solidFill>
                        <a:effectLst/>
                        <a:latin typeface="Arial" panose="020B0604020202020204" pitchFamily="34" charset="0"/>
                      </a:endParaRPr>
                    </a:p>
                  </a:txBody>
                  <a:tcPr marL="5384" marR="5384" marT="5384" marB="0" anchor="ctr"/>
                </a:tc>
                <a:tc>
                  <a:txBody>
                    <a:bodyPr/>
                    <a:lstStyle/>
                    <a:p>
                      <a:pPr algn="ctr" fontAlgn="ctr"/>
                      <a:r>
                        <a:rPr lang="en-US" sz="1300" u="none" strike="noStrike">
                          <a:effectLst/>
                        </a:rPr>
                        <a:t>2</a:t>
                      </a:r>
                      <a:endParaRPr lang="en-US" sz="1300" b="0" i="0" u="none" strike="noStrike">
                        <a:solidFill>
                          <a:srgbClr val="000000"/>
                        </a:solidFill>
                        <a:effectLst/>
                        <a:latin typeface="Arial" panose="020B0604020202020204" pitchFamily="34" charset="0"/>
                      </a:endParaRPr>
                    </a:p>
                  </a:txBody>
                  <a:tcPr marL="5384" marR="5384" marT="5384" marB="0" anchor="ctr"/>
                </a:tc>
                <a:extLst>
                  <a:ext uri="{0D108BD9-81ED-4DB2-BD59-A6C34878D82A}">
                    <a16:rowId xmlns:a16="http://schemas.microsoft.com/office/drawing/2014/main" val="1621172878"/>
                  </a:ext>
                </a:extLst>
              </a:tr>
              <a:tr h="452771">
                <a:tc>
                  <a:txBody>
                    <a:bodyPr/>
                    <a:lstStyle/>
                    <a:p>
                      <a:pPr algn="ctr" fontAlgn="ctr"/>
                      <a:r>
                        <a:rPr lang="en-US" sz="1300" u="none" strike="noStrike">
                          <a:effectLst/>
                        </a:rPr>
                        <a:t>Requested information not provided. The claim will be reopened if the information previously requested is submitted within one year after the date of this denial notice.</a:t>
                      </a:r>
                      <a:endParaRPr lang="en-US" sz="1300" b="0" i="0" u="none" strike="noStrike">
                        <a:solidFill>
                          <a:srgbClr val="000000"/>
                        </a:solidFill>
                        <a:effectLst/>
                        <a:latin typeface="Arial" panose="020B0604020202020204" pitchFamily="34" charset="0"/>
                      </a:endParaRPr>
                    </a:p>
                  </a:txBody>
                  <a:tcPr marL="5384" marR="5384" marT="5384" marB="0" anchor="ctr"/>
                </a:tc>
                <a:tc>
                  <a:txBody>
                    <a:bodyPr/>
                    <a:lstStyle/>
                    <a:p>
                      <a:pPr algn="ctr" fontAlgn="ctr"/>
                      <a:r>
                        <a:rPr lang="en-US" sz="1300" u="none" strike="noStrike">
                          <a:effectLst/>
                        </a:rPr>
                        <a:t>N366</a:t>
                      </a:r>
                      <a:endParaRPr lang="en-US" sz="1300" b="0" i="0" u="none" strike="noStrike">
                        <a:solidFill>
                          <a:srgbClr val="000000"/>
                        </a:solidFill>
                        <a:effectLst/>
                        <a:latin typeface="Arial" panose="020B0604020202020204" pitchFamily="34" charset="0"/>
                      </a:endParaRPr>
                    </a:p>
                  </a:txBody>
                  <a:tcPr marL="5384" marR="5384" marT="5384" marB="0" anchor="ctr"/>
                </a:tc>
                <a:tc>
                  <a:txBody>
                    <a:bodyPr/>
                    <a:lstStyle/>
                    <a:p>
                      <a:pPr algn="ctr" fontAlgn="ctr"/>
                      <a:r>
                        <a:rPr lang="en-US" sz="1300" u="none" strike="noStrike">
                          <a:effectLst/>
                        </a:rPr>
                        <a:t>1</a:t>
                      </a:r>
                      <a:endParaRPr lang="en-US" sz="1300" b="0" i="0" u="none" strike="noStrike">
                        <a:solidFill>
                          <a:srgbClr val="000000"/>
                        </a:solidFill>
                        <a:effectLst/>
                        <a:latin typeface="Arial" panose="020B0604020202020204" pitchFamily="34" charset="0"/>
                      </a:endParaRPr>
                    </a:p>
                  </a:txBody>
                  <a:tcPr marL="5384" marR="5384" marT="5384" marB="0" anchor="ctr"/>
                </a:tc>
                <a:extLst>
                  <a:ext uri="{0D108BD9-81ED-4DB2-BD59-A6C34878D82A}">
                    <a16:rowId xmlns:a16="http://schemas.microsoft.com/office/drawing/2014/main" val="607478181"/>
                  </a:ext>
                </a:extLst>
              </a:tr>
              <a:tr h="452771">
                <a:tc>
                  <a:txBody>
                    <a:bodyPr/>
                    <a:lstStyle/>
                    <a:p>
                      <a:pPr algn="ctr" fontAlgn="ctr"/>
                      <a:r>
                        <a:rPr lang="en-US" sz="1300" u="none" strike="noStrike">
                          <a:effectLst/>
                        </a:rPr>
                        <a:t>Separately billed services/tests have been bundled as they are considered components of the same procedure. Separate payment is not allowed.</a:t>
                      </a:r>
                      <a:endParaRPr lang="en-US" sz="1300" b="0" i="0" u="none" strike="noStrike">
                        <a:solidFill>
                          <a:srgbClr val="000000"/>
                        </a:solidFill>
                        <a:effectLst/>
                        <a:latin typeface="Arial" panose="020B0604020202020204" pitchFamily="34" charset="0"/>
                      </a:endParaRPr>
                    </a:p>
                  </a:txBody>
                  <a:tcPr marL="5384" marR="5384" marT="5384" marB="0" anchor="ctr"/>
                </a:tc>
                <a:tc>
                  <a:txBody>
                    <a:bodyPr/>
                    <a:lstStyle/>
                    <a:p>
                      <a:pPr algn="ctr" fontAlgn="ctr"/>
                      <a:r>
                        <a:rPr lang="en-US" sz="1300" u="none" strike="noStrike">
                          <a:effectLst/>
                        </a:rPr>
                        <a:t>M15</a:t>
                      </a:r>
                      <a:endParaRPr lang="en-US" sz="1300" b="0" i="0" u="none" strike="noStrike">
                        <a:solidFill>
                          <a:srgbClr val="000000"/>
                        </a:solidFill>
                        <a:effectLst/>
                        <a:latin typeface="Arial" panose="020B0604020202020204" pitchFamily="34" charset="0"/>
                      </a:endParaRPr>
                    </a:p>
                  </a:txBody>
                  <a:tcPr marL="5384" marR="5384" marT="5384" marB="0" anchor="ctr"/>
                </a:tc>
                <a:tc>
                  <a:txBody>
                    <a:bodyPr/>
                    <a:lstStyle/>
                    <a:p>
                      <a:pPr algn="ctr" fontAlgn="ctr"/>
                      <a:r>
                        <a:rPr lang="en-US" sz="1300" u="none" strike="noStrike" dirty="0">
                          <a:effectLst/>
                        </a:rPr>
                        <a:t>1</a:t>
                      </a:r>
                      <a:endParaRPr lang="en-US" sz="1300" b="0" i="0" u="none" strike="noStrike" dirty="0">
                        <a:solidFill>
                          <a:srgbClr val="000000"/>
                        </a:solidFill>
                        <a:effectLst/>
                        <a:latin typeface="Arial" panose="020B0604020202020204" pitchFamily="34" charset="0"/>
                      </a:endParaRPr>
                    </a:p>
                  </a:txBody>
                  <a:tcPr marL="5384" marR="5384" marT="5384" marB="0" anchor="ctr"/>
                </a:tc>
                <a:extLst>
                  <a:ext uri="{0D108BD9-81ED-4DB2-BD59-A6C34878D82A}">
                    <a16:rowId xmlns:a16="http://schemas.microsoft.com/office/drawing/2014/main" val="365376599"/>
                  </a:ext>
                </a:extLst>
              </a:tr>
            </a:tbl>
          </a:graphicData>
        </a:graphic>
      </p:graphicFrame>
    </p:spTree>
    <p:extLst>
      <p:ext uri="{BB962C8B-B14F-4D97-AF65-F5344CB8AC3E}">
        <p14:creationId xmlns:p14="http://schemas.microsoft.com/office/powerpoint/2010/main" val="52732714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C21E55-10E0-F5D8-681E-7400F38555F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C3102EB-7E36-8E76-E04C-FD40F587D7BC}"/>
              </a:ext>
            </a:extLst>
          </p:cNvPr>
          <p:cNvSpPr>
            <a:spLocks noGrp="1"/>
          </p:cNvSpPr>
          <p:nvPr>
            <p:ph type="title"/>
          </p:nvPr>
        </p:nvSpPr>
        <p:spPr>
          <a:xfrm>
            <a:off x="1295400" y="255134"/>
            <a:ext cx="9601200" cy="1036850"/>
          </a:xfrm>
        </p:spPr>
        <p:txBody>
          <a:bodyPr anchor="b">
            <a:normAutofit/>
          </a:bodyPr>
          <a:lstStyle/>
          <a:p>
            <a:r>
              <a:rPr lang="en-US" dirty="0"/>
              <a:t>United MA DTP versus Other MAs</a:t>
            </a:r>
          </a:p>
        </p:txBody>
      </p:sp>
      <p:graphicFrame>
        <p:nvGraphicFramePr>
          <p:cNvPr id="3" name="Chart 2">
            <a:extLst>
              <a:ext uri="{FF2B5EF4-FFF2-40B4-BE49-F238E27FC236}">
                <a16:creationId xmlns:a16="http://schemas.microsoft.com/office/drawing/2014/main" id="{8EBB5D4D-8D2E-0DE3-5918-13AE327C7B3F}"/>
              </a:ext>
            </a:extLst>
          </p:cNvPr>
          <p:cNvGraphicFramePr>
            <a:graphicFrameLocks/>
          </p:cNvGraphicFramePr>
          <p:nvPr>
            <p:extLst>
              <p:ext uri="{D42A27DB-BD31-4B8C-83A1-F6EECF244321}">
                <p14:modId xmlns:p14="http://schemas.microsoft.com/office/powerpoint/2010/main" val="3585634372"/>
              </p:ext>
            </p:extLst>
          </p:nvPr>
        </p:nvGraphicFramePr>
        <p:xfrm>
          <a:off x="1295400" y="1828800"/>
          <a:ext cx="9601200" cy="43434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78789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581971-988F-2D9D-46D1-7B0123129DC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DC79F8F-7A91-9D98-E4D4-A17FCC4EC093}"/>
              </a:ext>
            </a:extLst>
          </p:cNvPr>
          <p:cNvSpPr>
            <a:spLocks noGrp="1"/>
          </p:cNvSpPr>
          <p:nvPr>
            <p:ph type="title"/>
          </p:nvPr>
        </p:nvSpPr>
        <p:spPr>
          <a:xfrm>
            <a:off x="1295400" y="255134"/>
            <a:ext cx="9601200" cy="1036850"/>
          </a:xfrm>
        </p:spPr>
        <p:txBody>
          <a:bodyPr anchor="b">
            <a:normAutofit/>
          </a:bodyPr>
          <a:lstStyle/>
          <a:p>
            <a:r>
              <a:rPr lang="en-US" dirty="0"/>
              <a:t>United MA Denial % versus Other MAs</a:t>
            </a:r>
          </a:p>
        </p:txBody>
      </p:sp>
      <p:graphicFrame>
        <p:nvGraphicFramePr>
          <p:cNvPr id="4" name="Chart 3">
            <a:extLst>
              <a:ext uri="{FF2B5EF4-FFF2-40B4-BE49-F238E27FC236}">
                <a16:creationId xmlns:a16="http://schemas.microsoft.com/office/drawing/2014/main" id="{4AE3DD0C-B471-9E33-597B-7C4680C34F89}"/>
              </a:ext>
            </a:extLst>
          </p:cNvPr>
          <p:cNvGraphicFramePr>
            <a:graphicFrameLocks/>
          </p:cNvGraphicFramePr>
          <p:nvPr>
            <p:extLst>
              <p:ext uri="{D42A27DB-BD31-4B8C-83A1-F6EECF244321}">
                <p14:modId xmlns:p14="http://schemas.microsoft.com/office/powerpoint/2010/main" val="47424928"/>
              </p:ext>
            </p:extLst>
          </p:nvPr>
        </p:nvGraphicFramePr>
        <p:xfrm>
          <a:off x="1054100" y="1828800"/>
          <a:ext cx="10312400" cy="433705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475326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209862" y="963877"/>
            <a:ext cx="3057994" cy="4930246"/>
          </a:xfrm>
        </p:spPr>
        <p:txBody>
          <a:bodyPr rtlCol="0">
            <a:normAutofit/>
          </a:bodyPr>
          <a:lstStyle/>
          <a:p>
            <a:pPr algn="r">
              <a:defRPr/>
            </a:pPr>
            <a:r>
              <a:rPr lang="en-US" dirty="0">
                <a:solidFill>
                  <a:schemeClr val="accent1"/>
                </a:solidFill>
                <a:effectLst>
                  <a:outerShdw blurRad="38100" dist="38100" dir="2700000" algn="tl">
                    <a:srgbClr val="DDDDDD"/>
                  </a:outerShdw>
                </a:effectLst>
                <a:latin typeface="+mn-lt"/>
              </a:rPr>
              <a:t>To Do’s for New Jersey</a:t>
            </a:r>
          </a:p>
        </p:txBody>
      </p:sp>
      <p:sp>
        <p:nvSpPr>
          <p:cNvPr id="195586" name="Rectangle 3"/>
          <p:cNvSpPr>
            <a:spLocks noGrp="1" noChangeArrowheads="1"/>
          </p:cNvSpPr>
          <p:nvPr>
            <p:ph idx="1"/>
          </p:nvPr>
        </p:nvSpPr>
        <p:spPr>
          <a:xfrm>
            <a:off x="3657101" y="631711"/>
            <a:ext cx="7629644" cy="5594578"/>
          </a:xfrm>
        </p:spPr>
        <p:txBody>
          <a:bodyPr anchor="ctr">
            <a:normAutofit fontScale="70000" lnSpcReduction="20000"/>
          </a:bodyPr>
          <a:lstStyle/>
          <a:p>
            <a:pPr eaLnBrk="1" hangingPunct="1"/>
            <a:r>
              <a:rPr lang="en-US" dirty="0"/>
              <a:t>The problems with Horizon Health have not abated (but has improved slightly). It has impacted your numbers across the board. It seems they are not efficiently processing claims and using denial codes no one else does.  Are they in compliance with insurance laws?</a:t>
            </a:r>
          </a:p>
          <a:p>
            <a:pPr eaLnBrk="1" hangingPunct="1"/>
            <a:r>
              <a:rPr lang="en-US" dirty="0"/>
              <a:t>Note that for UHC in particular, they are looking at the JZ and JW modifiers.  All Single use vials have to have a JZ or JW modifier.  This includes drugs without a specific HCPCS code</a:t>
            </a:r>
          </a:p>
          <a:p>
            <a:pPr eaLnBrk="1" hangingPunct="1"/>
            <a:r>
              <a:rPr lang="en-US" dirty="0"/>
              <a:t>Clover Health may be trying to get money back for some issue they have, we have seen this with Centene payers currently and in the past.  Be careful with the Dx codes especially if you use a secondary or tertiary code</a:t>
            </a:r>
          </a:p>
          <a:p>
            <a:pPr eaLnBrk="1" hangingPunct="1"/>
            <a:r>
              <a:rPr lang="en-US" dirty="0"/>
              <a:t>Coding is really important for all payers, but particularly for Medicare.  Do not use any code stating UNSPECIFIED, unless you absolutely cannot avoid it.</a:t>
            </a:r>
          </a:p>
          <a:p>
            <a:pPr eaLnBrk="1" hangingPunct="1"/>
            <a:r>
              <a:rPr lang="en-US" dirty="0"/>
              <a:t>Buff up the communication between who does PA on the front end with back end billing—in terms of what was submitted; what code(s) were approved; what needs to be on the claims; and, when a PA renewal is necessary.</a:t>
            </a:r>
          </a:p>
          <a:p>
            <a:pPr eaLnBrk="1" hangingPunct="1"/>
            <a:r>
              <a:rPr lang="en-US" dirty="0"/>
              <a:t>For your major payers, know when claims submission expires.  You are leaving money on the table which cannot be recovered.  We said this last year</a:t>
            </a:r>
            <a:r>
              <a:rPr lang="is-IS" dirty="0"/>
              <a:t>…</a:t>
            </a:r>
          </a:p>
          <a:p>
            <a:pPr lvl="1"/>
            <a:endParaRPr lang="en-US" b="0" dirty="0">
              <a:latin typeface="+mn-lt"/>
            </a:endParaRPr>
          </a:p>
        </p:txBody>
      </p:sp>
    </p:spTree>
    <p:extLst>
      <p:ext uri="{BB962C8B-B14F-4D97-AF65-F5344CB8AC3E}">
        <p14:creationId xmlns:p14="http://schemas.microsoft.com/office/powerpoint/2010/main" val="27319332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Appendices—</a:t>
            </a:r>
            <a:br>
              <a:rPr lang="en-US" dirty="0"/>
            </a:br>
            <a:r>
              <a:rPr lang="en-US" dirty="0"/>
              <a:t>Appeals Processes</a:t>
            </a:r>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4350722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63877"/>
            <a:ext cx="3494362" cy="4930246"/>
          </a:xfrm>
        </p:spPr>
        <p:txBody>
          <a:bodyPr>
            <a:normAutofit/>
          </a:bodyPr>
          <a:lstStyle/>
          <a:p>
            <a:pPr algn="r"/>
            <a:r>
              <a:rPr lang="en-US" dirty="0">
                <a:solidFill>
                  <a:schemeClr val="accent1"/>
                </a:solidFill>
                <a:cs typeface="Georgia"/>
              </a:rPr>
              <a:t>Denial Code 16—Missing Information</a:t>
            </a:r>
          </a:p>
        </p:txBody>
      </p:sp>
      <p:sp>
        <p:nvSpPr>
          <p:cNvPr id="4" name="Content Placeholder 3"/>
          <p:cNvSpPr>
            <a:spLocks noGrp="1"/>
          </p:cNvSpPr>
          <p:nvPr>
            <p:ph idx="1"/>
          </p:nvPr>
        </p:nvSpPr>
        <p:spPr>
          <a:xfrm>
            <a:off x="4976031" y="963877"/>
            <a:ext cx="6377769" cy="4930246"/>
          </a:xfrm>
        </p:spPr>
        <p:txBody>
          <a:bodyPr anchor="ctr">
            <a:normAutofit/>
          </a:bodyPr>
          <a:lstStyle/>
          <a:p>
            <a:pPr>
              <a:lnSpc>
                <a:spcPct val="70000"/>
              </a:lnSpc>
            </a:pPr>
            <a:r>
              <a:rPr lang="en-US" sz="2200" dirty="0"/>
              <a:t>Most frequent denial code for all items and services outside of Oncology</a:t>
            </a:r>
          </a:p>
          <a:p>
            <a:pPr>
              <a:lnSpc>
                <a:spcPct val="70000"/>
              </a:lnSpc>
            </a:pPr>
            <a:r>
              <a:rPr lang="en-US" sz="2200" dirty="0"/>
              <a:t>Mostly clerical errors in billing </a:t>
            </a:r>
          </a:p>
          <a:p>
            <a:pPr>
              <a:lnSpc>
                <a:spcPct val="70000"/>
              </a:lnSpc>
            </a:pPr>
            <a:r>
              <a:rPr lang="en-US" sz="2200" dirty="0"/>
              <a:t>Consult your contract means you are billing off-regimen, off-cycle, don’t have a PA or referral</a:t>
            </a:r>
          </a:p>
          <a:p>
            <a:pPr>
              <a:lnSpc>
                <a:spcPct val="70000"/>
              </a:lnSpc>
            </a:pPr>
            <a:r>
              <a:rPr lang="en-US" sz="2200" dirty="0"/>
              <a:t>What is the units of service issue?</a:t>
            </a:r>
          </a:p>
          <a:p>
            <a:pPr>
              <a:lnSpc>
                <a:spcPct val="70000"/>
              </a:lnSpc>
            </a:pPr>
            <a:r>
              <a:rPr lang="en-US" sz="2200" dirty="0"/>
              <a:t>Tips</a:t>
            </a:r>
          </a:p>
          <a:p>
            <a:pPr lvl="1">
              <a:lnSpc>
                <a:spcPct val="70000"/>
              </a:lnSpc>
            </a:pPr>
            <a:r>
              <a:rPr lang="en-US" sz="2200" dirty="0"/>
              <a:t>NDC must be 5-4-2</a:t>
            </a:r>
          </a:p>
          <a:p>
            <a:pPr lvl="1">
              <a:lnSpc>
                <a:spcPct val="70000"/>
              </a:lnSpc>
            </a:pPr>
            <a:r>
              <a:rPr lang="en-US" sz="2200" dirty="0"/>
              <a:t>We recommend NDCs on EVERY Claim—91% in our database for 2019</a:t>
            </a:r>
          </a:p>
          <a:p>
            <a:pPr lvl="1">
              <a:lnSpc>
                <a:spcPct val="70000"/>
              </a:lnSpc>
            </a:pPr>
            <a:r>
              <a:rPr lang="en-US" sz="2200" dirty="0"/>
              <a:t>JW/JZ Modifiers are </a:t>
            </a:r>
            <a:r>
              <a:rPr lang="en-US" sz="2200" dirty="0" err="1"/>
              <a:t>recommened</a:t>
            </a:r>
            <a:r>
              <a:rPr lang="en-US" sz="2200"/>
              <a:t> as well</a:t>
            </a:r>
            <a:endParaRPr lang="en-US" sz="2200" dirty="0"/>
          </a:p>
          <a:p>
            <a:pPr marL="274638" lvl="1" indent="0">
              <a:lnSpc>
                <a:spcPct val="70000"/>
              </a:lnSpc>
              <a:buNone/>
            </a:pPr>
            <a:endParaRPr lang="en-US" sz="2200" dirty="0"/>
          </a:p>
        </p:txBody>
      </p:sp>
      <p:sp>
        <p:nvSpPr>
          <p:cNvPr id="3" name="Slide Number Placeholder 2"/>
          <p:cNvSpPr>
            <a:spLocks noGrp="1"/>
          </p:cNvSpPr>
          <p:nvPr>
            <p:ph type="sldNum" sz="quarter" idx="12"/>
          </p:nvPr>
        </p:nvSpPr>
        <p:spPr>
          <a:xfrm>
            <a:off x="10571516" y="6033479"/>
            <a:ext cx="782283" cy="365125"/>
          </a:xfrm>
          <a:prstGeom prst="rect">
            <a:avLst/>
          </a:prstGeom>
        </p:spPr>
        <p:txBody>
          <a:bodyPr>
            <a:normAutofit/>
          </a:bodyPr>
          <a:lstStyle/>
          <a:p>
            <a:pPr fontAlgn="base">
              <a:spcBef>
                <a:spcPct val="0"/>
              </a:spcBef>
              <a:spcAft>
                <a:spcPct val="0"/>
              </a:spcAft>
              <a:defRPr/>
            </a:pPr>
            <a:fld id="{A8665A96-2C2D-452E-A932-4B46C4A2448E}" type="slidenum">
              <a:rPr lang="en-US" sz="1050">
                <a:solidFill>
                  <a:schemeClr val="tx1">
                    <a:alpha val="80000"/>
                  </a:schemeClr>
                </a:solidFill>
                <a:latin typeface="Arial" charset="0"/>
              </a:rPr>
              <a:pPr fontAlgn="base">
                <a:spcBef>
                  <a:spcPct val="0"/>
                </a:spcBef>
                <a:spcAft>
                  <a:spcPct val="0"/>
                </a:spcAft>
                <a:defRPr/>
              </a:pPr>
              <a:t>45</a:t>
            </a:fld>
            <a:endParaRPr lang="en-US" sz="1050">
              <a:solidFill>
                <a:schemeClr val="tx1">
                  <a:alpha val="80000"/>
                </a:schemeClr>
              </a:solidFill>
              <a:latin typeface="Arial" charset="0"/>
            </a:endParaRPr>
          </a:p>
        </p:txBody>
      </p:sp>
    </p:spTree>
    <p:extLst>
      <p:ext uri="{BB962C8B-B14F-4D97-AF65-F5344CB8AC3E}">
        <p14:creationId xmlns:p14="http://schemas.microsoft.com/office/powerpoint/2010/main" val="263172285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963877"/>
            <a:ext cx="3494362" cy="4930246"/>
          </a:xfrm>
        </p:spPr>
        <p:txBody>
          <a:bodyPr>
            <a:normAutofit/>
          </a:bodyPr>
          <a:lstStyle/>
          <a:p>
            <a:pPr algn="r"/>
            <a:r>
              <a:rPr lang="en-US">
                <a:solidFill>
                  <a:schemeClr val="accent1"/>
                </a:solidFill>
              </a:rPr>
              <a:t>Denial Code 97—Bundled or Paid Claim</a:t>
            </a:r>
          </a:p>
        </p:txBody>
      </p:sp>
      <p:cxnSp>
        <p:nvCxnSpPr>
          <p:cNvPr id="10"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4976031" y="963877"/>
            <a:ext cx="6377769" cy="4930246"/>
          </a:xfrm>
        </p:spPr>
        <p:txBody>
          <a:bodyPr anchor="ctr">
            <a:normAutofit/>
          </a:bodyPr>
          <a:lstStyle/>
          <a:p>
            <a:r>
              <a:rPr lang="en-US" sz="2400" dirty="0"/>
              <a:t>Do not use duplicate claims to track payments.  It is a RAC issue and can trigger other audits</a:t>
            </a:r>
          </a:p>
          <a:p>
            <a:r>
              <a:rPr lang="en-US" sz="2400" dirty="0"/>
              <a:t>Fluids and draws from PICCs and ports are always bundled. Stop billing them!</a:t>
            </a:r>
          </a:p>
          <a:p>
            <a:r>
              <a:rPr lang="en-US" sz="2400" dirty="0"/>
              <a:t>Supplies are bundled.  Don’t bill them either.</a:t>
            </a:r>
          </a:p>
        </p:txBody>
      </p:sp>
    </p:spTree>
    <p:extLst>
      <p:ext uri="{BB962C8B-B14F-4D97-AF65-F5344CB8AC3E}">
        <p14:creationId xmlns:p14="http://schemas.microsoft.com/office/powerpoint/2010/main" val="136804835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98120" y="963877"/>
            <a:ext cx="4261275" cy="4930246"/>
          </a:xfrm>
        </p:spPr>
        <p:txBody>
          <a:bodyPr>
            <a:normAutofit/>
          </a:bodyPr>
          <a:lstStyle/>
          <a:p>
            <a:pPr algn="r"/>
            <a:r>
              <a:rPr lang="en-US" dirty="0">
                <a:solidFill>
                  <a:schemeClr val="accent1"/>
                </a:solidFill>
              </a:rPr>
              <a:t>Denial Code 29—Time for Filing Has Expired</a:t>
            </a:r>
          </a:p>
        </p:txBody>
      </p:sp>
      <p:cxnSp>
        <p:nvCxnSpPr>
          <p:cNvPr id="10"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4976031" y="963877"/>
            <a:ext cx="6377769" cy="2434643"/>
          </a:xfrm>
        </p:spPr>
        <p:txBody>
          <a:bodyPr anchor="ctr">
            <a:normAutofit/>
          </a:bodyPr>
          <a:lstStyle/>
          <a:p>
            <a:r>
              <a:rPr lang="en-US" sz="2400" dirty="0"/>
              <a:t>This is bad! Game over</a:t>
            </a:r>
          </a:p>
          <a:p>
            <a:r>
              <a:rPr lang="en-US" sz="2400" dirty="0"/>
              <a:t>For Medicare, this is 365 days to the minute</a:t>
            </a:r>
          </a:p>
          <a:p>
            <a:r>
              <a:rPr lang="en-US" sz="2400" dirty="0"/>
              <a:t>Check all contracts for the billing ‘window’</a:t>
            </a:r>
          </a:p>
        </p:txBody>
      </p:sp>
      <p:graphicFrame>
        <p:nvGraphicFramePr>
          <p:cNvPr id="4" name="Object 3"/>
          <p:cNvGraphicFramePr>
            <a:graphicFrameLocks noChangeAspect="1"/>
          </p:cNvGraphicFramePr>
          <p:nvPr>
            <p:extLst>
              <p:ext uri="{D42A27DB-BD31-4B8C-83A1-F6EECF244321}">
                <p14:modId xmlns:p14="http://schemas.microsoft.com/office/powerpoint/2010/main" val="1249637514"/>
              </p:ext>
            </p:extLst>
          </p:nvPr>
        </p:nvGraphicFramePr>
        <p:xfrm>
          <a:off x="5885180" y="2892743"/>
          <a:ext cx="3530600" cy="3263900"/>
        </p:xfrm>
        <a:graphic>
          <a:graphicData uri="http://schemas.openxmlformats.org/presentationml/2006/ole">
            <mc:AlternateContent xmlns:mc="http://schemas.openxmlformats.org/markup-compatibility/2006">
              <mc:Choice xmlns:v="urn:schemas-microsoft-com:vml" Requires="v">
                <p:oleObj name="Worksheet" r:id="rId2" imgW="3530600" imgH="3263900" progId="Excel.Sheet.12">
                  <p:embed/>
                </p:oleObj>
              </mc:Choice>
              <mc:Fallback>
                <p:oleObj name="Worksheet" r:id="rId2" imgW="3530600" imgH="3263900" progId="Excel.Sheet.12">
                  <p:embed/>
                  <p:pic>
                    <p:nvPicPr>
                      <p:cNvPr id="4" name="Object 3"/>
                      <p:cNvPicPr/>
                      <p:nvPr/>
                    </p:nvPicPr>
                    <p:blipFill>
                      <a:blip r:embed="rId3"/>
                      <a:stretch>
                        <a:fillRect/>
                      </a:stretch>
                    </p:blipFill>
                    <p:spPr>
                      <a:xfrm>
                        <a:off x="5885180" y="2892743"/>
                        <a:ext cx="3530600" cy="3263900"/>
                      </a:xfrm>
                      <a:prstGeom prst="rect">
                        <a:avLst/>
                      </a:prstGeom>
                    </p:spPr>
                  </p:pic>
                </p:oleObj>
              </mc:Fallback>
            </mc:AlternateContent>
          </a:graphicData>
        </a:graphic>
      </p:graphicFrame>
    </p:spTree>
    <p:extLst>
      <p:ext uri="{BB962C8B-B14F-4D97-AF65-F5344CB8AC3E}">
        <p14:creationId xmlns:p14="http://schemas.microsoft.com/office/powerpoint/2010/main" val="61280500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63877"/>
            <a:ext cx="3494362" cy="4930246"/>
          </a:xfrm>
        </p:spPr>
        <p:txBody>
          <a:bodyPr>
            <a:normAutofit/>
          </a:bodyPr>
          <a:lstStyle/>
          <a:p>
            <a:pPr algn="r"/>
            <a:r>
              <a:rPr lang="en-US" dirty="0">
                <a:solidFill>
                  <a:schemeClr val="accent1"/>
                </a:solidFill>
              </a:rPr>
              <a:t>Denial Code 50—Not Medically Necessary</a:t>
            </a:r>
          </a:p>
        </p:txBody>
      </p:sp>
      <p:sp>
        <p:nvSpPr>
          <p:cNvPr id="3" name="Content Placeholder 2"/>
          <p:cNvSpPr>
            <a:spLocks noGrp="1"/>
          </p:cNvSpPr>
          <p:nvPr>
            <p:ph idx="1"/>
          </p:nvPr>
        </p:nvSpPr>
        <p:spPr>
          <a:xfrm>
            <a:off x="4976031" y="963877"/>
            <a:ext cx="6377769" cy="4930246"/>
          </a:xfrm>
        </p:spPr>
        <p:txBody>
          <a:bodyPr anchor="ctr">
            <a:normAutofit lnSpcReduction="10000"/>
          </a:bodyPr>
          <a:lstStyle/>
          <a:p>
            <a:r>
              <a:rPr lang="en-US" sz="2400" dirty="0"/>
              <a:t>Most people think this is due to off-label use; but, do not ignore vague coding or incorrect coding, particularly for Medicare where 97% of the 50s for coding occur across the country</a:t>
            </a:r>
          </a:p>
          <a:p>
            <a:r>
              <a:rPr lang="en-US" sz="2400" dirty="0"/>
              <a:t>If it is truly off-label, appeal using</a:t>
            </a:r>
          </a:p>
          <a:p>
            <a:pPr lvl="1"/>
            <a:r>
              <a:rPr lang="en-US" dirty="0"/>
              <a:t>Compendia support that meets state requirements. </a:t>
            </a:r>
            <a:r>
              <a:rPr lang="en-US" dirty="0">
                <a:solidFill>
                  <a:srgbClr val="FF0000"/>
                </a:solidFill>
              </a:rPr>
              <a:t> Best resource: use NCCN coding.</a:t>
            </a:r>
          </a:p>
          <a:p>
            <a:pPr lvl="1"/>
            <a:r>
              <a:rPr lang="en-US" dirty="0"/>
              <a:t>Evidence-based guidelines used for the patient</a:t>
            </a:r>
          </a:p>
          <a:p>
            <a:pPr lvl="1"/>
            <a:r>
              <a:rPr lang="en-US" dirty="0"/>
              <a:t>All previously failed therapies</a:t>
            </a:r>
          </a:p>
          <a:p>
            <a:pPr lvl="1"/>
            <a:r>
              <a:rPr lang="en-US" dirty="0"/>
              <a:t>All therapies ruled out</a:t>
            </a:r>
          </a:p>
          <a:p>
            <a:r>
              <a:rPr lang="en-US" sz="2400" dirty="0"/>
              <a:t>Some drug companies can help you with literature</a:t>
            </a:r>
          </a:p>
        </p:txBody>
      </p:sp>
      <p:sp>
        <p:nvSpPr>
          <p:cNvPr id="4" name="Slide Number Placeholder 3"/>
          <p:cNvSpPr>
            <a:spLocks noGrp="1"/>
          </p:cNvSpPr>
          <p:nvPr>
            <p:ph type="sldNum" sz="quarter" idx="12"/>
          </p:nvPr>
        </p:nvSpPr>
        <p:spPr>
          <a:xfrm>
            <a:off x="10571516" y="6033479"/>
            <a:ext cx="782283" cy="365125"/>
          </a:xfrm>
        </p:spPr>
        <p:txBody>
          <a:bodyPr>
            <a:normAutofit/>
          </a:bodyPr>
          <a:lstStyle/>
          <a:p>
            <a:fld id="{89DBC060-E208-494B-B9E1-A435D7A34E8B}" type="slidenum">
              <a:rPr lang="en-US" sz="1050">
                <a:solidFill>
                  <a:schemeClr val="tx1">
                    <a:alpha val="80000"/>
                  </a:schemeClr>
                </a:solidFill>
              </a:rPr>
              <a:pPr/>
              <a:t>48</a:t>
            </a:fld>
            <a:endParaRPr lang="en-US" sz="1050">
              <a:solidFill>
                <a:schemeClr val="tx1">
                  <a:alpha val="80000"/>
                </a:schemeClr>
              </a:solidFill>
            </a:endParaRPr>
          </a:p>
        </p:txBody>
      </p:sp>
    </p:spTree>
    <p:extLst>
      <p:ext uri="{BB962C8B-B14F-4D97-AF65-F5344CB8AC3E}">
        <p14:creationId xmlns:p14="http://schemas.microsoft.com/office/powerpoint/2010/main" val="158760909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963877"/>
            <a:ext cx="3494362" cy="4930246"/>
          </a:xfrm>
        </p:spPr>
        <p:txBody>
          <a:bodyPr>
            <a:normAutofit/>
          </a:bodyPr>
          <a:lstStyle/>
          <a:p>
            <a:pPr algn="r"/>
            <a:r>
              <a:rPr lang="en-US">
                <a:solidFill>
                  <a:schemeClr val="accent1"/>
                </a:solidFill>
              </a:rPr>
              <a:t>Denial Code 252—Missing Medical Record</a:t>
            </a:r>
          </a:p>
        </p:txBody>
      </p:sp>
      <p:cxnSp>
        <p:nvCxnSpPr>
          <p:cNvPr id="10"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4976031" y="963877"/>
            <a:ext cx="6377769" cy="4930246"/>
          </a:xfrm>
        </p:spPr>
        <p:txBody>
          <a:bodyPr anchor="ctr">
            <a:normAutofit/>
          </a:bodyPr>
          <a:lstStyle/>
          <a:p>
            <a:r>
              <a:rPr lang="en-US" sz="2400" dirty="0"/>
              <a:t>The most up and coming denial code</a:t>
            </a:r>
          </a:p>
          <a:p>
            <a:r>
              <a:rPr lang="en-US" sz="2400" dirty="0"/>
              <a:t>Not always just about medical records. Can be</a:t>
            </a:r>
          </a:p>
          <a:p>
            <a:pPr lvl="1"/>
            <a:r>
              <a:rPr lang="en-US" sz="2000" dirty="0"/>
              <a:t>H &amp; P</a:t>
            </a:r>
          </a:p>
          <a:p>
            <a:pPr lvl="1"/>
            <a:r>
              <a:rPr lang="en-US" sz="2000" dirty="0"/>
              <a:t>Lab results</a:t>
            </a:r>
          </a:p>
          <a:p>
            <a:pPr lvl="1"/>
            <a:r>
              <a:rPr lang="en-US" sz="2000" dirty="0"/>
              <a:t>Certificate of medical necessity</a:t>
            </a:r>
          </a:p>
          <a:p>
            <a:pPr lvl="1"/>
            <a:r>
              <a:rPr lang="en-US" sz="2000" dirty="0"/>
              <a:t>EOB (Secondary payers)</a:t>
            </a:r>
          </a:p>
          <a:p>
            <a:pPr lvl="1"/>
            <a:r>
              <a:rPr lang="en-US" sz="2000" dirty="0"/>
              <a:t>Treatment plan</a:t>
            </a:r>
          </a:p>
          <a:p>
            <a:pPr lvl="1"/>
            <a:r>
              <a:rPr lang="en-US" sz="2000" dirty="0"/>
              <a:t>Orders (Bad for Medicare, if not produced)</a:t>
            </a:r>
          </a:p>
        </p:txBody>
      </p:sp>
    </p:spTree>
    <p:extLst>
      <p:ext uri="{BB962C8B-B14F-4D97-AF65-F5344CB8AC3E}">
        <p14:creationId xmlns:p14="http://schemas.microsoft.com/office/powerpoint/2010/main" val="27540138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1524000" y="922735"/>
            <a:ext cx="9080770" cy="892394"/>
          </a:xfrm>
        </p:spPr>
        <p:txBody>
          <a:bodyPr>
            <a:normAutofit fontScale="90000"/>
          </a:bodyPr>
          <a:lstStyle/>
          <a:p>
            <a:pPr algn="ctr" eaLnBrk="1" hangingPunct="1"/>
            <a:r>
              <a:rPr lang="en-US" altLang="en-US" sz="4000" dirty="0"/>
              <a:t>Our Data Source</a:t>
            </a:r>
            <a:br>
              <a:rPr lang="en-US" altLang="en-US" sz="4000" dirty="0"/>
            </a:br>
            <a:r>
              <a:rPr lang="en-US" altLang="en-US" sz="4000" dirty="0"/>
              <a:t>Claims Adjudicated in Oct 2024/Feb 2025</a:t>
            </a:r>
            <a:br>
              <a:rPr lang="en-US" altLang="en-US" sz="4000" dirty="0"/>
            </a:br>
            <a:endParaRPr lang="en-US" altLang="en-US" sz="4000" dirty="0"/>
          </a:p>
        </p:txBody>
      </p:sp>
      <p:pic>
        <p:nvPicPr>
          <p:cNvPr id="11"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882191" y="2378581"/>
            <a:ext cx="3846910" cy="1664403"/>
          </a:xfrm>
          <a:prstGeom prst="rect">
            <a:avLst/>
          </a:prstGeom>
          <a:ln>
            <a:noFill/>
          </a:ln>
          <a:effectLst>
            <a:outerShdw blurRad="292100" dist="139700" dir="2700000" algn="tl" rotWithShape="0">
              <a:srgbClr val="333333">
                <a:alpha val="65000"/>
              </a:srgbClr>
            </a:outerShdw>
          </a:effectLst>
        </p:spPr>
      </p:pic>
      <p:graphicFrame>
        <p:nvGraphicFramePr>
          <p:cNvPr id="2" name="Table 1"/>
          <p:cNvGraphicFramePr>
            <a:graphicFrameLocks noGrp="1"/>
          </p:cNvGraphicFramePr>
          <p:nvPr>
            <p:extLst>
              <p:ext uri="{D42A27DB-BD31-4B8C-83A1-F6EECF244321}">
                <p14:modId xmlns:p14="http://schemas.microsoft.com/office/powerpoint/2010/main" val="502481268"/>
              </p:ext>
            </p:extLst>
          </p:nvPr>
        </p:nvGraphicFramePr>
        <p:xfrm>
          <a:off x="3340847" y="4183529"/>
          <a:ext cx="5147832" cy="2510118"/>
        </p:xfrm>
        <a:graphic>
          <a:graphicData uri="http://schemas.openxmlformats.org/drawingml/2006/table">
            <a:tbl>
              <a:tblPr firstRow="1" bandRow="1">
                <a:tableStyleId>{7DF18680-E054-41AD-8BC1-D1AEF772440D}</a:tableStyleId>
              </a:tblPr>
              <a:tblGrid>
                <a:gridCol w="2230474">
                  <a:extLst>
                    <a:ext uri="{9D8B030D-6E8A-4147-A177-3AD203B41FA5}">
                      <a16:colId xmlns:a16="http://schemas.microsoft.com/office/drawing/2014/main" val="20000"/>
                    </a:ext>
                  </a:extLst>
                </a:gridCol>
                <a:gridCol w="1458679">
                  <a:extLst>
                    <a:ext uri="{9D8B030D-6E8A-4147-A177-3AD203B41FA5}">
                      <a16:colId xmlns:a16="http://schemas.microsoft.com/office/drawing/2014/main" val="20002"/>
                    </a:ext>
                  </a:extLst>
                </a:gridCol>
                <a:gridCol w="1458679">
                  <a:extLst>
                    <a:ext uri="{9D8B030D-6E8A-4147-A177-3AD203B41FA5}">
                      <a16:colId xmlns:a16="http://schemas.microsoft.com/office/drawing/2014/main" val="20003"/>
                    </a:ext>
                  </a:extLst>
                </a:gridCol>
              </a:tblGrid>
              <a:tr h="1057540">
                <a:tc>
                  <a:txBody>
                    <a:bodyPr/>
                    <a:lstStyle/>
                    <a:p>
                      <a:pPr algn="l" fontAlgn="b"/>
                      <a:r>
                        <a:rPr lang="en-US" sz="1000" u="none" strike="noStrike" dirty="0">
                          <a:effectLst/>
                        </a:rPr>
                        <a:t>Metrics Oct 1, 2024-March 1, 2025</a:t>
                      </a:r>
                      <a:endParaRPr lang="en-US" sz="1000" b="1" i="0" u="none" strike="noStrike" dirty="0">
                        <a:solidFill>
                          <a:schemeClr val="tx1"/>
                        </a:solidFill>
                        <a:effectLst/>
                        <a:latin typeface="+mj-lt"/>
                      </a:endParaRPr>
                    </a:p>
                  </a:txBody>
                  <a:tcPr marL="7144" marR="7144" marT="7144" marB="0" anchor="ctr"/>
                </a:tc>
                <a:tc>
                  <a:txBody>
                    <a:bodyPr/>
                    <a:lstStyle/>
                    <a:p>
                      <a:pPr algn="ctr" fontAlgn="b"/>
                      <a:r>
                        <a:rPr lang="en-US" sz="1000" u="none" strike="noStrike" dirty="0">
                          <a:effectLst/>
                        </a:rPr>
                        <a:t>Total  for Oncology Drugs</a:t>
                      </a:r>
                      <a:endParaRPr lang="en-US" sz="1000" b="1" i="0" u="none" strike="noStrike" dirty="0">
                        <a:solidFill>
                          <a:schemeClr val="tx1"/>
                        </a:solidFill>
                        <a:effectLst/>
                        <a:latin typeface="+mj-lt"/>
                      </a:endParaRPr>
                    </a:p>
                  </a:txBody>
                  <a:tcPr marL="7144" marR="7144" marT="7144" marB="0" anchor="ctr"/>
                </a:tc>
                <a:tc>
                  <a:txBody>
                    <a:bodyPr/>
                    <a:lstStyle/>
                    <a:p>
                      <a:pPr algn="ctr" fontAlgn="b"/>
                      <a:r>
                        <a:rPr lang="en-US" sz="1000" b="1" i="0" u="none" strike="noStrike" dirty="0">
                          <a:solidFill>
                            <a:schemeClr val="lt1"/>
                          </a:solidFill>
                          <a:effectLst/>
                          <a:latin typeface="+mn-lt"/>
                        </a:rPr>
                        <a:t>New</a:t>
                      </a:r>
                      <a:r>
                        <a:rPr lang="en-US" sz="1000" b="1" i="0" u="none" strike="noStrike" baseline="0" dirty="0">
                          <a:solidFill>
                            <a:schemeClr val="lt1"/>
                          </a:solidFill>
                          <a:effectLst/>
                          <a:latin typeface="+mn-lt"/>
                        </a:rPr>
                        <a:t> Jersey for Oncology Drugs</a:t>
                      </a:r>
                      <a:endParaRPr lang="en-US" sz="1000" b="1" i="0" u="none" strike="noStrike" dirty="0">
                        <a:solidFill>
                          <a:schemeClr val="tx1"/>
                        </a:solidFill>
                        <a:effectLst/>
                        <a:latin typeface="+mj-lt"/>
                      </a:endParaRPr>
                    </a:p>
                  </a:txBody>
                  <a:tcPr marL="7144" marR="7144" marT="7144" marB="0" anchor="ctr"/>
                </a:tc>
                <a:extLst>
                  <a:ext uri="{0D108BD9-81ED-4DB2-BD59-A6C34878D82A}">
                    <a16:rowId xmlns:a16="http://schemas.microsoft.com/office/drawing/2014/main" val="10000"/>
                  </a:ext>
                </a:extLst>
              </a:tr>
              <a:tr h="728195">
                <a:tc>
                  <a:txBody>
                    <a:bodyPr/>
                    <a:lstStyle/>
                    <a:p>
                      <a:pPr algn="l" fontAlgn="b"/>
                      <a:r>
                        <a:rPr lang="en-US" sz="1000" u="none" strike="noStrike" dirty="0">
                          <a:effectLst/>
                        </a:rPr>
                        <a:t>Payer responses to claims </a:t>
                      </a:r>
                      <a:br>
                        <a:rPr lang="en-US" sz="1000" u="none" strike="noStrike" dirty="0">
                          <a:effectLst/>
                        </a:rPr>
                      </a:br>
                      <a:r>
                        <a:rPr lang="en-US" sz="1000" u="none" strike="noStrike" dirty="0">
                          <a:effectLst/>
                        </a:rPr>
                        <a:t>(includes submission and resubmissions)</a:t>
                      </a:r>
                      <a:endParaRPr lang="en-US" sz="1000" b="0" i="0" u="none" strike="noStrike" dirty="0">
                        <a:solidFill>
                          <a:schemeClr val="tx1"/>
                        </a:solidFill>
                        <a:effectLst/>
                        <a:latin typeface="+mj-lt"/>
                      </a:endParaRPr>
                    </a:p>
                  </a:txBody>
                  <a:tcPr marL="68580" marR="7144" marT="7144" marB="0" anchor="ctr"/>
                </a:tc>
                <a:tc>
                  <a:txBody>
                    <a:bodyPr/>
                    <a:lstStyle/>
                    <a:p>
                      <a:pPr algn="ctr" fontAlgn="b"/>
                      <a:r>
                        <a:rPr lang="fi-FI" sz="1000" b="1" i="0" u="none" strike="noStrike" dirty="0">
                          <a:solidFill>
                            <a:schemeClr val="tx1"/>
                          </a:solidFill>
                          <a:effectLst/>
                          <a:latin typeface="+mn-lt"/>
                          <a:cs typeface="Arial" panose="020B0604020202020204" pitchFamily="34" charset="0"/>
                        </a:rPr>
                        <a:t>4,935,675</a:t>
                      </a:r>
                      <a:endParaRPr lang="en-US" sz="1000" b="1" i="0" u="none" strike="noStrike" dirty="0">
                        <a:solidFill>
                          <a:schemeClr val="tx1"/>
                        </a:solidFill>
                        <a:effectLst/>
                        <a:latin typeface="+mn-lt"/>
                        <a:cs typeface="Arial" panose="020B0604020202020204" pitchFamily="34" charset="0"/>
                      </a:endParaRPr>
                    </a:p>
                  </a:txBody>
                  <a:tcPr marL="7144" marR="68580" marT="7144" marB="0" anchor="ctr"/>
                </a:tc>
                <a:tc>
                  <a:txBody>
                    <a:bodyPr/>
                    <a:lstStyle/>
                    <a:p>
                      <a:pPr algn="ctr" fontAlgn="b"/>
                      <a:r>
                        <a:rPr lang="en-US" sz="1000" b="1" i="0" u="none" strike="noStrike" dirty="0">
                          <a:solidFill>
                            <a:schemeClr val="tx1"/>
                          </a:solidFill>
                          <a:effectLst/>
                          <a:latin typeface="+mn-lt"/>
                          <a:cs typeface="Arial" panose="020B0604020202020204" pitchFamily="34" charset="0"/>
                        </a:rPr>
                        <a:t>166,399</a:t>
                      </a:r>
                    </a:p>
                  </a:txBody>
                  <a:tcPr marL="7144" marR="68580" marT="7144" marB="0" anchor="ctr"/>
                </a:tc>
                <a:extLst>
                  <a:ext uri="{0D108BD9-81ED-4DB2-BD59-A6C34878D82A}">
                    <a16:rowId xmlns:a16="http://schemas.microsoft.com/office/drawing/2014/main" val="10003"/>
                  </a:ext>
                </a:extLst>
              </a:tr>
              <a:tr h="250200">
                <a:tc>
                  <a:txBody>
                    <a:bodyPr/>
                    <a:lstStyle/>
                    <a:p>
                      <a:pPr algn="l" fontAlgn="b"/>
                      <a:r>
                        <a:rPr lang="en-US" sz="1000" u="none" strike="noStrike" dirty="0">
                          <a:effectLst/>
                        </a:rPr>
                        <a:t>Distinct patients</a:t>
                      </a:r>
                      <a:endParaRPr lang="en-US" sz="1000" b="0" i="0" u="none" strike="noStrike" dirty="0">
                        <a:solidFill>
                          <a:schemeClr val="tx1"/>
                        </a:solidFill>
                        <a:effectLst/>
                        <a:latin typeface="+mj-lt"/>
                      </a:endParaRPr>
                    </a:p>
                  </a:txBody>
                  <a:tcPr marL="68580" marR="7144" marT="7144" marB="0" anchor="ctr"/>
                </a:tc>
                <a:tc>
                  <a:txBody>
                    <a:bodyPr/>
                    <a:lstStyle/>
                    <a:p>
                      <a:pPr algn="ctr" fontAlgn="b"/>
                      <a:r>
                        <a:rPr lang="is-IS" sz="1000" b="1" i="0" u="none" strike="noStrike" dirty="0">
                          <a:solidFill>
                            <a:srgbClr val="000000"/>
                          </a:solidFill>
                          <a:effectLst/>
                          <a:latin typeface="+mn-lt"/>
                        </a:rPr>
                        <a:t>420,803</a:t>
                      </a:r>
                    </a:p>
                  </a:txBody>
                  <a:tcPr marL="6350" marR="6350" marT="6350" marB="0" anchor="b"/>
                </a:tc>
                <a:tc>
                  <a:txBody>
                    <a:bodyPr/>
                    <a:lstStyle/>
                    <a:p>
                      <a:pPr algn="ctr" fontAlgn="b"/>
                      <a:r>
                        <a:rPr lang="en-US" sz="1000" b="1" i="0" u="none" strike="noStrike" dirty="0">
                          <a:solidFill>
                            <a:schemeClr val="tx1"/>
                          </a:solidFill>
                          <a:effectLst/>
                          <a:latin typeface="+mn-lt"/>
                          <a:cs typeface="Arial" panose="020B0604020202020204" pitchFamily="34" charset="0"/>
                        </a:rPr>
                        <a:t>11,660</a:t>
                      </a:r>
                    </a:p>
                  </a:txBody>
                  <a:tcPr marL="7144" marR="68580" marT="7144" marB="0" anchor="ctr"/>
                </a:tc>
                <a:extLst>
                  <a:ext uri="{0D108BD9-81ED-4DB2-BD59-A6C34878D82A}">
                    <a16:rowId xmlns:a16="http://schemas.microsoft.com/office/drawing/2014/main" val="10004"/>
                  </a:ext>
                </a:extLst>
              </a:tr>
              <a:tr h="474183">
                <a:tc>
                  <a:txBody>
                    <a:bodyPr/>
                    <a:lstStyle/>
                    <a:p>
                      <a:pPr algn="l" fontAlgn="b"/>
                      <a:r>
                        <a:rPr lang="en-US" sz="1000" u="none" strike="noStrike" dirty="0">
                          <a:effectLst/>
                        </a:rPr>
                        <a:t>Distinct claims</a:t>
                      </a:r>
                      <a:endParaRPr lang="en-US" sz="1000" b="0" i="0" u="none" strike="noStrike" dirty="0">
                        <a:solidFill>
                          <a:schemeClr val="tx1"/>
                        </a:solidFill>
                        <a:effectLst/>
                        <a:latin typeface="+mj-lt"/>
                      </a:endParaRPr>
                    </a:p>
                  </a:txBody>
                  <a:tcPr marL="68580" marR="7144" marT="7144" marB="0" anchor="ctr"/>
                </a:tc>
                <a:tc>
                  <a:txBody>
                    <a:bodyPr/>
                    <a:lstStyle/>
                    <a:p>
                      <a:pPr algn="ctr" fontAlgn="b"/>
                      <a:r>
                        <a:rPr lang="fi-FI" sz="1000" b="1" i="0" u="none" strike="noStrike" dirty="0">
                          <a:solidFill>
                            <a:schemeClr val="tx1"/>
                          </a:solidFill>
                          <a:effectLst/>
                          <a:latin typeface="+mn-lt"/>
                          <a:cs typeface="Arial" panose="020B0604020202020204" pitchFamily="34" charset="0"/>
                        </a:rPr>
                        <a:t>5,522,347</a:t>
                      </a:r>
                      <a:endParaRPr lang="en-US" sz="1000" b="1" i="0" u="none" strike="noStrike" dirty="0">
                        <a:solidFill>
                          <a:schemeClr val="tx1"/>
                        </a:solidFill>
                        <a:effectLst/>
                        <a:latin typeface="+mn-lt"/>
                        <a:cs typeface="Arial" panose="020B0604020202020204" pitchFamily="34" charset="0"/>
                      </a:endParaRPr>
                    </a:p>
                  </a:txBody>
                  <a:tcPr marL="7144" marR="68580" marT="7144" marB="0" anchor="ctr"/>
                </a:tc>
                <a:tc>
                  <a:txBody>
                    <a:bodyPr/>
                    <a:lstStyle/>
                    <a:p>
                      <a:pPr algn="ctr" fontAlgn="b"/>
                      <a:r>
                        <a:rPr lang="is-IS" sz="1000" b="1" i="0" u="none" strike="noStrike" dirty="0">
                          <a:solidFill>
                            <a:schemeClr val="tx1"/>
                          </a:solidFill>
                          <a:effectLst/>
                          <a:latin typeface="+mn-lt"/>
                          <a:cs typeface="Arial" panose="020B0604020202020204" pitchFamily="34" charset="0"/>
                        </a:rPr>
                        <a:t>44,793</a:t>
                      </a:r>
                      <a:endParaRPr lang="en-US" sz="1000" b="1" i="0" u="none" strike="noStrike" dirty="0">
                        <a:solidFill>
                          <a:schemeClr val="tx1"/>
                        </a:solidFill>
                        <a:effectLst/>
                        <a:latin typeface="+mn-lt"/>
                        <a:cs typeface="Arial" panose="020B0604020202020204" pitchFamily="34" charset="0"/>
                      </a:endParaRPr>
                    </a:p>
                  </a:txBody>
                  <a:tcPr marL="7144" marR="68580" marT="7144" marB="0" anchor="ctr"/>
                </a:tc>
                <a:extLst>
                  <a:ext uri="{0D108BD9-81ED-4DB2-BD59-A6C34878D82A}">
                    <a16:rowId xmlns:a16="http://schemas.microsoft.com/office/drawing/2014/main" val="10005"/>
                  </a:ext>
                </a:extLst>
              </a:tr>
            </a:tbl>
          </a:graphicData>
        </a:graphic>
      </p:graphicFrame>
      <p:sp>
        <p:nvSpPr>
          <p:cNvPr id="3" name="Right Arrow 2"/>
          <p:cNvSpPr/>
          <p:nvPr/>
        </p:nvSpPr>
        <p:spPr>
          <a:xfrm flipH="1">
            <a:off x="7035804" y="2872650"/>
            <a:ext cx="1379097" cy="404734"/>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5448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838200" y="963877"/>
            <a:ext cx="3494362" cy="4930246"/>
          </a:xfrm>
        </p:spPr>
        <p:txBody>
          <a:bodyPr>
            <a:normAutofit/>
          </a:bodyPr>
          <a:lstStyle/>
          <a:p>
            <a:pPr algn="r" eaLnBrk="1" hangingPunct="1"/>
            <a:r>
              <a:rPr lang="en-US">
                <a:solidFill>
                  <a:schemeClr val="accent1"/>
                </a:solidFill>
                <a:effectLst>
                  <a:outerShdw blurRad="38100" dist="38100" dir="2700000" algn="tl">
                    <a:srgbClr val="DDDDDD"/>
                  </a:outerShdw>
                </a:effectLst>
                <a:ea typeface="ＭＳ Ｐゴシック" charset="0"/>
                <a:cs typeface="ＭＳ Ｐゴシック" charset="0"/>
              </a:rPr>
              <a:t>MEDICARE ADVANTAGE (MA) </a:t>
            </a:r>
            <a:br>
              <a:rPr lang="en-US">
                <a:solidFill>
                  <a:schemeClr val="accent1"/>
                </a:solidFill>
                <a:effectLst>
                  <a:outerShdw blurRad="38100" dist="38100" dir="2700000" algn="tl">
                    <a:srgbClr val="DDDDDD"/>
                  </a:outerShdw>
                </a:effectLst>
                <a:ea typeface="ＭＳ Ｐゴシック" charset="0"/>
                <a:cs typeface="ＭＳ Ｐゴシック" charset="0"/>
              </a:rPr>
            </a:br>
            <a:endParaRPr lang="en-US">
              <a:solidFill>
                <a:schemeClr val="accent1"/>
              </a:solidFill>
              <a:effectLst>
                <a:outerShdw blurRad="38100" dist="38100" dir="2700000" algn="tl">
                  <a:srgbClr val="DDDDDD"/>
                </a:outerShdw>
              </a:effectLst>
              <a:ea typeface="ＭＳ Ｐゴシック" charset="0"/>
              <a:cs typeface="ＭＳ Ｐゴシック" charset="0"/>
            </a:endParaRPr>
          </a:p>
        </p:txBody>
      </p:sp>
      <p:sp>
        <p:nvSpPr>
          <p:cNvPr id="124931" name="Rectangle 3"/>
          <p:cNvSpPr>
            <a:spLocks noGrp="1" noChangeArrowheads="1"/>
          </p:cNvSpPr>
          <p:nvPr>
            <p:ph idx="1"/>
          </p:nvPr>
        </p:nvSpPr>
        <p:spPr>
          <a:xfrm>
            <a:off x="4976031" y="963877"/>
            <a:ext cx="6377769" cy="4930246"/>
          </a:xfrm>
        </p:spPr>
        <p:txBody>
          <a:bodyPr anchor="ctr">
            <a:normAutofit/>
          </a:bodyPr>
          <a:lstStyle/>
          <a:p>
            <a:pPr eaLnBrk="1" hangingPunct="1"/>
            <a:r>
              <a:rPr lang="en-US" sz="2200">
                <a:latin typeface="+mj-lt"/>
                <a:ea typeface="ＭＳ Ｐゴシック" charset="0"/>
                <a:cs typeface="ＭＳ Ｐゴシック" charset="0"/>
              </a:rPr>
              <a:t>Request reconsideration w/i 60 days of notice of the organization determination. </a:t>
            </a:r>
          </a:p>
          <a:p>
            <a:pPr eaLnBrk="1" hangingPunct="1"/>
            <a:r>
              <a:rPr lang="en-US" sz="2200">
                <a:latin typeface="+mj-lt"/>
                <a:ea typeface="ＭＳ Ｐゴシック" charset="0"/>
                <a:cs typeface="ＭＳ Ｐゴシック" charset="0"/>
              </a:rPr>
              <a:t>Reconsideration decision issued within</a:t>
            </a:r>
          </a:p>
          <a:p>
            <a:pPr lvl="1" eaLnBrk="1" hangingPunct="1"/>
            <a:r>
              <a:rPr lang="en-US" sz="2200">
                <a:latin typeface="+mj-lt"/>
                <a:ea typeface="ＭＳ Ｐゴシック" charset="0"/>
              </a:rPr>
              <a:t>30 days for standard reconsideration. </a:t>
            </a:r>
          </a:p>
          <a:p>
            <a:pPr lvl="1" eaLnBrk="1" hangingPunct="1"/>
            <a:r>
              <a:rPr lang="en-US" sz="2200">
                <a:latin typeface="+mj-lt"/>
                <a:ea typeface="ＭＳ Ｐゴシック" charset="0"/>
              </a:rPr>
              <a:t>72 hours for expedited reconsideration. </a:t>
            </a:r>
          </a:p>
          <a:p>
            <a:pPr eaLnBrk="1" hangingPunct="1"/>
            <a:r>
              <a:rPr lang="en-US" sz="2200">
                <a:latin typeface="+mj-lt"/>
                <a:ea typeface="ＭＳ Ｐゴシック" charset="0"/>
                <a:cs typeface="ＭＳ Ｐゴシック" charset="0"/>
              </a:rPr>
              <a:t>Unfavorable reconsiderations automatically referred to independent review entity (IRE). </a:t>
            </a:r>
          </a:p>
          <a:p>
            <a:pPr lvl="1" eaLnBrk="1" hangingPunct="1"/>
            <a:r>
              <a:rPr lang="en-US" sz="2200">
                <a:latin typeface="+mj-lt"/>
                <a:ea typeface="ＭＳ Ｐゴシック" charset="0"/>
              </a:rPr>
              <a:t>Time frame for decision set by contract, not regulation </a:t>
            </a:r>
          </a:p>
          <a:p>
            <a:pPr eaLnBrk="1" hangingPunct="1"/>
            <a:r>
              <a:rPr lang="en-US" sz="2200">
                <a:latin typeface="+mj-lt"/>
                <a:ea typeface="ＭＳ Ｐゴシック" charset="0"/>
                <a:cs typeface="ＭＳ Ｐゴシック" charset="0"/>
              </a:rPr>
              <a:t>Unfavorable IRE decisions may be appealed </a:t>
            </a:r>
          </a:p>
          <a:p>
            <a:pPr lvl="1" eaLnBrk="1" hangingPunct="1"/>
            <a:r>
              <a:rPr lang="en-US" sz="2200">
                <a:latin typeface="+mj-lt"/>
                <a:ea typeface="ＭＳ Ｐゴシック" charset="0"/>
              </a:rPr>
              <a:t>to ALJ </a:t>
            </a:r>
          </a:p>
          <a:p>
            <a:pPr lvl="1" eaLnBrk="1" hangingPunct="1"/>
            <a:r>
              <a:rPr lang="en-US" sz="2200">
                <a:latin typeface="+mj-lt"/>
                <a:ea typeface="ＭＳ Ｐゴシック" charset="0"/>
              </a:rPr>
              <a:t>to MAC </a:t>
            </a:r>
          </a:p>
          <a:p>
            <a:pPr lvl="1" eaLnBrk="1" hangingPunct="1"/>
            <a:r>
              <a:rPr lang="en-US" sz="2200">
                <a:latin typeface="+mj-lt"/>
                <a:ea typeface="ＭＳ Ｐゴシック" charset="0"/>
              </a:rPr>
              <a:t>to Federal Court</a:t>
            </a:r>
          </a:p>
        </p:txBody>
      </p:sp>
    </p:spTree>
    <p:extLst>
      <p:ext uri="{BB962C8B-B14F-4D97-AF65-F5344CB8AC3E}">
        <p14:creationId xmlns:p14="http://schemas.microsoft.com/office/powerpoint/2010/main" val="302397495"/>
      </p:ext>
    </p:ext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943277" y="712269"/>
            <a:ext cx="3370998" cy="5502264"/>
          </a:xfrm>
        </p:spPr>
        <p:txBody>
          <a:bodyPr>
            <a:normAutofit/>
          </a:bodyPr>
          <a:lstStyle/>
          <a:p>
            <a:pPr eaLnBrk="1" hangingPunct="1"/>
            <a:r>
              <a:rPr lang="en-US">
                <a:solidFill>
                  <a:schemeClr val="accent1">
                    <a:lumMod val="75000"/>
                  </a:schemeClr>
                </a:solidFill>
                <a:effectLst>
                  <a:outerShdw blurRad="38100" dist="38100" dir="2700000" algn="tl">
                    <a:srgbClr val="DDDDDD"/>
                  </a:outerShdw>
                </a:effectLst>
                <a:ea typeface="ＭＳ Ｐゴシック" charset="0"/>
                <a:cs typeface="ＭＳ Ｐゴシック" charset="0"/>
              </a:rPr>
              <a:t>MEDICARE ADVANTAGE (MA) </a:t>
            </a:r>
            <a:br>
              <a:rPr lang="en-US">
                <a:solidFill>
                  <a:schemeClr val="accent1">
                    <a:lumMod val="75000"/>
                  </a:schemeClr>
                </a:solidFill>
                <a:effectLst>
                  <a:outerShdw blurRad="38100" dist="38100" dir="2700000" algn="tl">
                    <a:srgbClr val="DDDDDD"/>
                  </a:outerShdw>
                </a:effectLst>
                <a:ea typeface="ＭＳ Ｐゴシック" charset="0"/>
                <a:cs typeface="ＭＳ Ｐゴシック" charset="0"/>
              </a:rPr>
            </a:br>
            <a:endParaRPr lang="en-US">
              <a:solidFill>
                <a:schemeClr val="accent1">
                  <a:lumMod val="75000"/>
                </a:schemeClr>
              </a:solidFill>
              <a:effectLst>
                <a:outerShdw blurRad="38100" dist="38100" dir="2700000" algn="tl">
                  <a:srgbClr val="DDDDDD"/>
                </a:outerShdw>
              </a:effectLst>
              <a:ea typeface="ＭＳ Ｐゴシック" charset="0"/>
              <a:cs typeface="ＭＳ Ｐゴシック" charset="0"/>
            </a:endParaRPr>
          </a:p>
        </p:txBody>
      </p:sp>
      <p:graphicFrame>
        <p:nvGraphicFramePr>
          <p:cNvPr id="126981" name="Rectangle 3"/>
          <p:cNvGraphicFramePr>
            <a:graphicFrameLocks noGrp="1"/>
          </p:cNvGraphicFramePr>
          <p:nvPr>
            <p:ph idx="1"/>
          </p:nvPr>
        </p:nvGraphicFramePr>
        <p:xfrm>
          <a:off x="5280025" y="642938"/>
          <a:ext cx="6269038" cy="55721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57927296"/>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24000" y="1"/>
            <a:ext cx="9144000" cy="16478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3" name="TextBox 2"/>
          <p:cNvSpPr txBox="1"/>
          <p:nvPr/>
        </p:nvSpPr>
        <p:spPr>
          <a:xfrm>
            <a:off x="1943100" y="304802"/>
            <a:ext cx="8425858" cy="1200329"/>
          </a:xfrm>
          <a:prstGeom prst="rect">
            <a:avLst/>
          </a:prstGeom>
          <a:noFill/>
        </p:spPr>
        <p:txBody>
          <a:bodyPr wrap="square" rtlCol="0">
            <a:spAutoFit/>
          </a:bodyPr>
          <a:lstStyle/>
          <a:p>
            <a:r>
              <a:rPr lang="en-US" sz="3600" dirty="0" err="1">
                <a:solidFill>
                  <a:schemeClr val="bg1"/>
                </a:solidFill>
                <a:latin typeface="+mj-lt"/>
              </a:rPr>
              <a:t>focalPoint’s</a:t>
            </a:r>
            <a:r>
              <a:rPr lang="en-US" sz="3600" dirty="0">
                <a:solidFill>
                  <a:schemeClr val="bg1"/>
                </a:solidFill>
                <a:latin typeface="+mj-lt"/>
              </a:rPr>
              <a:t> relationship is with the  clearinghouse</a:t>
            </a:r>
          </a:p>
        </p:txBody>
      </p:sp>
      <p:grpSp>
        <p:nvGrpSpPr>
          <p:cNvPr id="5" name="Group 4"/>
          <p:cNvGrpSpPr/>
          <p:nvPr/>
        </p:nvGrpSpPr>
        <p:grpSpPr>
          <a:xfrm>
            <a:off x="2922319" y="1752600"/>
            <a:ext cx="6096000" cy="4064000"/>
            <a:chOff x="1398319" y="1752600"/>
            <a:chExt cx="6096000" cy="4064000"/>
          </a:xfrm>
        </p:grpSpPr>
        <p:graphicFrame>
          <p:nvGraphicFramePr>
            <p:cNvPr id="2" name="Diagram 1"/>
            <p:cNvGraphicFramePr/>
            <p:nvPr/>
          </p:nvGraphicFramePr>
          <p:xfrm>
            <a:off x="1398319" y="17526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Arrow: Up 3"/>
            <p:cNvSpPr/>
            <p:nvPr/>
          </p:nvSpPr>
          <p:spPr>
            <a:xfrm>
              <a:off x="4191000" y="2971800"/>
              <a:ext cx="76200" cy="609600"/>
            </a:xfrm>
            <a:prstGeom prst="up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Up 6"/>
            <p:cNvSpPr/>
            <p:nvPr/>
          </p:nvSpPr>
          <p:spPr>
            <a:xfrm rot="10800000">
              <a:off x="4648200" y="2971800"/>
              <a:ext cx="76200" cy="609600"/>
            </a:xfrm>
            <a:prstGeom prst="up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Up 7"/>
            <p:cNvSpPr/>
            <p:nvPr/>
          </p:nvSpPr>
          <p:spPr>
            <a:xfrm rot="3443801" flipH="1">
              <a:off x="3680353" y="4792565"/>
              <a:ext cx="95332" cy="468019"/>
            </a:xfrm>
            <a:prstGeom prst="up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row: Up 9"/>
            <p:cNvSpPr/>
            <p:nvPr/>
          </p:nvSpPr>
          <p:spPr>
            <a:xfrm rot="7440923">
              <a:off x="5113087" y="4842188"/>
              <a:ext cx="86398" cy="487111"/>
            </a:xfrm>
            <a:prstGeom prst="up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9770339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focalPoint Data Sets</a:t>
            </a:r>
          </a:p>
        </p:txBody>
      </p:sp>
      <p:sp>
        <p:nvSpPr>
          <p:cNvPr id="3" name="Content Placeholder 2"/>
          <p:cNvSpPr>
            <a:spLocks noGrp="1"/>
          </p:cNvSpPr>
          <p:nvPr>
            <p:ph idx="1"/>
          </p:nvPr>
        </p:nvSpPr>
        <p:spPr/>
        <p:txBody>
          <a:bodyPr>
            <a:normAutofit fontScale="77500" lnSpcReduction="20000"/>
          </a:bodyPr>
          <a:lstStyle/>
          <a:p>
            <a:r>
              <a:rPr lang="en-US" dirty="0"/>
              <a:t>Collects data on</a:t>
            </a:r>
          </a:p>
          <a:p>
            <a:pPr lvl="1"/>
            <a:r>
              <a:rPr lang="en-US" dirty="0"/>
              <a:t>Allowed Amounts</a:t>
            </a:r>
          </a:p>
          <a:p>
            <a:pPr lvl="1"/>
            <a:r>
              <a:rPr lang="en-US" dirty="0"/>
              <a:t>Insurance Payment Amounts</a:t>
            </a:r>
          </a:p>
          <a:p>
            <a:pPr lvl="1"/>
            <a:r>
              <a:rPr lang="en-US" dirty="0"/>
              <a:t>Non-Reimbursed Amounts</a:t>
            </a:r>
          </a:p>
          <a:p>
            <a:pPr lvl="1"/>
            <a:r>
              <a:rPr lang="en-US" dirty="0"/>
              <a:t>Patient Responsibility</a:t>
            </a:r>
          </a:p>
          <a:p>
            <a:pPr lvl="1"/>
            <a:r>
              <a:rPr lang="en-US" dirty="0"/>
              <a:t>Days To Pay and Days to File</a:t>
            </a:r>
          </a:p>
          <a:p>
            <a:pPr lvl="1"/>
            <a:r>
              <a:rPr lang="en-US" dirty="0"/>
              <a:t>Claims Adjustment Codes (CARCs) which we will refer to herein as Denial codes </a:t>
            </a:r>
          </a:p>
          <a:p>
            <a:pPr lvl="1"/>
            <a:r>
              <a:rPr lang="en-US" dirty="0"/>
              <a:t>Remittance Advice Remark Codes (RARCs) which we will refer to as Reason codes</a:t>
            </a:r>
          </a:p>
          <a:p>
            <a:r>
              <a:rPr lang="en-US" dirty="0"/>
              <a:t>Does not collect data on </a:t>
            </a:r>
          </a:p>
          <a:p>
            <a:pPr lvl="1"/>
            <a:r>
              <a:rPr lang="en-US" dirty="0"/>
              <a:t>Statistics for individual practices, UNLESS requested by the practice</a:t>
            </a:r>
          </a:p>
          <a:p>
            <a:pPr lvl="1"/>
            <a:r>
              <a:rPr lang="en-US" dirty="0"/>
              <a:t>Prescribing behavior of providers</a:t>
            </a:r>
          </a:p>
          <a:p>
            <a:r>
              <a:rPr lang="en-US" dirty="0"/>
              <a:t>CPT code Groupings</a:t>
            </a:r>
          </a:p>
          <a:p>
            <a:pPr lvl="1"/>
            <a:r>
              <a:rPr lang="en-US" dirty="0"/>
              <a:t>E/M 99201-99499</a:t>
            </a:r>
          </a:p>
          <a:p>
            <a:pPr lvl="1"/>
            <a:r>
              <a:rPr lang="en-US" dirty="0"/>
              <a:t>Imaging 70010-77084</a:t>
            </a:r>
          </a:p>
          <a:p>
            <a:pPr lvl="1"/>
            <a:r>
              <a:rPr lang="en-US" dirty="0"/>
              <a:t>Radiation Oncology 77261-77615</a:t>
            </a:r>
          </a:p>
          <a:p>
            <a:endParaRPr lang="en-US" dirty="0"/>
          </a:p>
          <a:p>
            <a:pPr lvl="1"/>
            <a:endParaRPr lang="en-US" dirty="0"/>
          </a:p>
        </p:txBody>
      </p:sp>
    </p:spTree>
    <p:extLst>
      <p:ext uri="{BB962C8B-B14F-4D97-AF65-F5344CB8AC3E}">
        <p14:creationId xmlns:p14="http://schemas.microsoft.com/office/powerpoint/2010/main" val="7896923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45A9F99-D9B1-4094-A2E2-B90AC1DB7B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7FAF607-473A-4A43-A23D-BBFF5C4117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6962C4C-E864-3134-8A07-6B1BC317B1BD}"/>
              </a:ext>
            </a:extLst>
          </p:cNvPr>
          <p:cNvSpPr>
            <a:spLocks noGrp="1"/>
          </p:cNvSpPr>
          <p:nvPr>
            <p:ph type="title"/>
          </p:nvPr>
        </p:nvSpPr>
        <p:spPr>
          <a:xfrm>
            <a:off x="6094105" y="579719"/>
            <a:ext cx="5046036" cy="1677288"/>
          </a:xfrm>
        </p:spPr>
        <p:txBody>
          <a:bodyPr>
            <a:normAutofit/>
          </a:bodyPr>
          <a:lstStyle/>
          <a:p>
            <a:r>
              <a:rPr lang="en-US" sz="3600" dirty="0">
                <a:solidFill>
                  <a:schemeClr val="tx2"/>
                </a:solidFill>
              </a:rPr>
              <a:t>It actually is about the patient, but the provider has to survive</a:t>
            </a:r>
          </a:p>
        </p:txBody>
      </p:sp>
      <p:pic>
        <p:nvPicPr>
          <p:cNvPr id="7" name="Graphic 6" descr="Euro">
            <a:extLst>
              <a:ext uri="{FF2B5EF4-FFF2-40B4-BE49-F238E27FC236}">
                <a16:creationId xmlns:a16="http://schemas.microsoft.com/office/drawing/2014/main" id="{05F12362-055C-9248-8342-E2C852A20A2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86951" y="1793846"/>
            <a:ext cx="3620021" cy="3620021"/>
          </a:xfrm>
          <a:prstGeom prst="rect">
            <a:avLst/>
          </a:prstGeom>
        </p:spPr>
      </p:pic>
      <p:sp>
        <p:nvSpPr>
          <p:cNvPr id="3" name="Content Placeholder 2">
            <a:extLst>
              <a:ext uri="{FF2B5EF4-FFF2-40B4-BE49-F238E27FC236}">
                <a16:creationId xmlns:a16="http://schemas.microsoft.com/office/drawing/2014/main" id="{56593873-B12C-52DB-223C-C08FBFD52702}"/>
              </a:ext>
            </a:extLst>
          </p:cNvPr>
          <p:cNvSpPr>
            <a:spLocks noGrp="1"/>
          </p:cNvSpPr>
          <p:nvPr>
            <p:ph idx="1"/>
          </p:nvPr>
        </p:nvSpPr>
        <p:spPr>
          <a:xfrm>
            <a:off x="6090574" y="2421682"/>
            <a:ext cx="4977578" cy="3639289"/>
          </a:xfrm>
        </p:spPr>
        <p:txBody>
          <a:bodyPr anchor="ctr">
            <a:normAutofit/>
          </a:bodyPr>
          <a:lstStyle/>
          <a:p>
            <a:r>
              <a:rPr lang="en-US" sz="1500" b="1" i="1" dirty="0">
                <a:solidFill>
                  <a:schemeClr val="tx2"/>
                </a:solidFill>
                <a:effectLst/>
                <a:latin typeface="Open Sans" panose="020B0606030504020204" pitchFamily="34" charset="0"/>
                <a:hlinkClick r:id="rId4"/>
              </a:rPr>
              <a:t>The Hill</a:t>
            </a:r>
            <a:r>
              <a:rPr lang="en-US" sz="1500" b="1" i="1" dirty="0">
                <a:solidFill>
                  <a:schemeClr val="tx2"/>
                </a:solidFill>
                <a:effectLst/>
                <a:latin typeface="Open Sans" panose="020B0606030504020204" pitchFamily="34" charset="0"/>
              </a:rPr>
              <a:t> (3/5, Irwin ) reports that more than 31 million Americans borrowed money for health care in 2024, according to a West Health-Gallup </a:t>
            </a:r>
            <a:r>
              <a:rPr lang="en-US" sz="1500" b="1" i="1" dirty="0">
                <a:solidFill>
                  <a:schemeClr val="tx2"/>
                </a:solidFill>
                <a:effectLst/>
                <a:latin typeface="Open Sans" panose="020B0606030504020204" pitchFamily="34" charset="0"/>
                <a:hlinkClick r:id="rId5"/>
              </a:rPr>
              <a:t>survey</a:t>
            </a:r>
            <a:r>
              <a:rPr lang="en-US" sz="1500" b="1" i="1" dirty="0">
                <a:solidFill>
                  <a:schemeClr val="tx2"/>
                </a:solidFill>
                <a:effectLst/>
                <a:latin typeface="Open Sans" panose="020B0606030504020204" pitchFamily="34" charset="0"/>
              </a:rPr>
              <a:t>. These individuals accumulated approximately $74 billion in debt despite having some form of health insurance. The majority of borrowers were “were ages 18-29, 30-39 and 40-49,” with only 2% over 65. Black and Hispanic Americans were more likely to borrow, with 23% of Black respondents and 16% of Hispanic adults doing so, compared to 9% of white adults. Additionally, 58% of Americans “say they are at least somewhat concerned that a major health event will put them in debt.” The survey included 3,583 respondents and had a margin of error of 2.1 percentage points.</a:t>
            </a:r>
            <a:endParaRPr lang="en-US" sz="1500" dirty="0">
              <a:solidFill>
                <a:schemeClr val="tx2"/>
              </a:solidFill>
            </a:endParaRPr>
          </a:p>
        </p:txBody>
      </p:sp>
      <p:grpSp>
        <p:nvGrpSpPr>
          <p:cNvPr id="14" name="Group 13">
            <a:extLst>
              <a:ext uri="{FF2B5EF4-FFF2-40B4-BE49-F238E27FC236}">
                <a16:creationId xmlns:a16="http://schemas.microsoft.com/office/drawing/2014/main" id="{C5F6476F-D303-44D3-B30F-1BA348F0F64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2635" y="52996"/>
            <a:ext cx="5928607" cy="6805005"/>
            <a:chOff x="6095999" y="52996"/>
            <a:chExt cx="6093363" cy="6805005"/>
          </a:xfrm>
          <a:solidFill>
            <a:schemeClr val="accent5">
              <a:alpha val="10000"/>
            </a:schemeClr>
          </a:solidFill>
        </p:grpSpPr>
        <p:sp>
          <p:nvSpPr>
            <p:cNvPr id="15" name="Freeform: Shape 14">
              <a:extLst>
                <a:ext uri="{FF2B5EF4-FFF2-40B4-BE49-F238E27FC236}">
                  <a16:creationId xmlns:a16="http://schemas.microsoft.com/office/drawing/2014/main" id="{C972EB4B-0539-4430-9340-8117B9D7C3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1" y="52996"/>
              <a:ext cx="6093361" cy="6805003"/>
            </a:xfrm>
            <a:custGeom>
              <a:avLst/>
              <a:gdLst>
                <a:gd name="connsiteX0" fmla="*/ 3391253 w 5890489"/>
                <a:gd name="connsiteY0" fmla="*/ 0 h 6578438"/>
                <a:gd name="connsiteX1" fmla="*/ 3434974 w 5890489"/>
                <a:gd name="connsiteY1" fmla="*/ 646 h 6578438"/>
                <a:gd name="connsiteX2" fmla="*/ 3522419 w 5890489"/>
                <a:gd name="connsiteY2" fmla="*/ 2712 h 6578438"/>
                <a:gd name="connsiteX3" fmla="*/ 3610261 w 5890489"/>
                <a:gd name="connsiteY3" fmla="*/ 6458 h 6578438"/>
                <a:gd name="connsiteX4" fmla="*/ 3786872 w 5890489"/>
                <a:gd name="connsiteY4" fmla="*/ 20667 h 6578438"/>
                <a:gd name="connsiteX5" fmla="*/ 3962291 w 5890489"/>
                <a:gd name="connsiteY5" fmla="*/ 43530 h 6578438"/>
                <a:gd name="connsiteX6" fmla="*/ 4135855 w 5890489"/>
                <a:gd name="connsiteY6" fmla="*/ 75176 h 6578438"/>
                <a:gd name="connsiteX7" fmla="*/ 4307299 w 5890489"/>
                <a:gd name="connsiteY7" fmla="*/ 114315 h 6578438"/>
                <a:gd name="connsiteX8" fmla="*/ 4476358 w 5890489"/>
                <a:gd name="connsiteY8" fmla="*/ 160816 h 6578438"/>
                <a:gd name="connsiteX9" fmla="*/ 4559829 w 5890489"/>
                <a:gd name="connsiteY9" fmla="*/ 186779 h 6578438"/>
                <a:gd name="connsiteX10" fmla="*/ 4642901 w 5890489"/>
                <a:gd name="connsiteY10" fmla="*/ 213648 h 6578438"/>
                <a:gd name="connsiteX11" fmla="*/ 5280847 w 5890489"/>
                <a:gd name="connsiteY11" fmla="*/ 485936 h 6578438"/>
                <a:gd name="connsiteX12" fmla="*/ 5865400 w 5890489"/>
                <a:gd name="connsiteY12" fmla="*/ 851099 h 6578438"/>
                <a:gd name="connsiteX13" fmla="*/ 5890489 w 5890489"/>
                <a:gd name="connsiteY13" fmla="*/ 870950 h 6578438"/>
                <a:gd name="connsiteX14" fmla="*/ 5890489 w 5890489"/>
                <a:gd name="connsiteY14" fmla="*/ 1321814 h 6578438"/>
                <a:gd name="connsiteX15" fmla="*/ 5887395 w 5890489"/>
                <a:gd name="connsiteY15" fmla="*/ 1318952 h 6578438"/>
                <a:gd name="connsiteX16" fmla="*/ 5830291 w 5890489"/>
                <a:gd name="connsiteY16" fmla="*/ 1265992 h 6578438"/>
                <a:gd name="connsiteX17" fmla="*/ 5815981 w 5890489"/>
                <a:gd name="connsiteY17" fmla="*/ 1252687 h 6578438"/>
                <a:gd name="connsiteX18" fmla="*/ 5801142 w 5890489"/>
                <a:gd name="connsiteY18" fmla="*/ 1240158 h 6578438"/>
                <a:gd name="connsiteX19" fmla="*/ 5771464 w 5890489"/>
                <a:gd name="connsiteY19" fmla="*/ 1214969 h 6578438"/>
                <a:gd name="connsiteX20" fmla="*/ 5651030 w 5890489"/>
                <a:gd name="connsiteY20" fmla="*/ 1115767 h 6578438"/>
                <a:gd name="connsiteX21" fmla="*/ 5123183 w 5890489"/>
                <a:gd name="connsiteY21" fmla="*/ 780443 h 6578438"/>
                <a:gd name="connsiteX22" fmla="*/ 4533860 w 5890489"/>
                <a:gd name="connsiteY22" fmla="*/ 567701 h 6578438"/>
                <a:gd name="connsiteX23" fmla="*/ 4457281 w 5890489"/>
                <a:gd name="connsiteY23" fmla="*/ 550780 h 6578438"/>
                <a:gd name="connsiteX24" fmla="*/ 4380568 w 5890489"/>
                <a:gd name="connsiteY24" fmla="*/ 535279 h 6578438"/>
                <a:gd name="connsiteX25" fmla="*/ 4303325 w 5890489"/>
                <a:gd name="connsiteY25" fmla="*/ 522879 h 6578438"/>
                <a:gd name="connsiteX26" fmla="*/ 4264769 w 5890489"/>
                <a:gd name="connsiteY26" fmla="*/ 516679 h 6578438"/>
                <a:gd name="connsiteX27" fmla="*/ 4226082 w 5890489"/>
                <a:gd name="connsiteY27" fmla="*/ 511253 h 6578438"/>
                <a:gd name="connsiteX28" fmla="*/ 4070934 w 5890489"/>
                <a:gd name="connsiteY28" fmla="*/ 494848 h 6578438"/>
                <a:gd name="connsiteX29" fmla="*/ 3915521 w 5890489"/>
                <a:gd name="connsiteY29" fmla="*/ 486065 h 6578438"/>
                <a:gd name="connsiteX30" fmla="*/ 3760241 w 5890489"/>
                <a:gd name="connsiteY30" fmla="*/ 484257 h 6578438"/>
                <a:gd name="connsiteX31" fmla="*/ 3682734 w 5890489"/>
                <a:gd name="connsiteY31" fmla="*/ 486581 h 6578438"/>
                <a:gd name="connsiteX32" fmla="*/ 3605491 w 5890489"/>
                <a:gd name="connsiteY32" fmla="*/ 488907 h 6578438"/>
                <a:gd name="connsiteX33" fmla="*/ 3527454 w 5890489"/>
                <a:gd name="connsiteY33" fmla="*/ 493169 h 6578438"/>
                <a:gd name="connsiteX34" fmla="*/ 3449151 w 5890489"/>
                <a:gd name="connsiteY34" fmla="*/ 498336 h 6578438"/>
                <a:gd name="connsiteX35" fmla="*/ 3410067 w 5890489"/>
                <a:gd name="connsiteY35" fmla="*/ 500532 h 6578438"/>
                <a:gd name="connsiteX36" fmla="*/ 3371246 w 5890489"/>
                <a:gd name="connsiteY36" fmla="*/ 504279 h 6578438"/>
                <a:gd name="connsiteX37" fmla="*/ 3293739 w 5890489"/>
                <a:gd name="connsiteY37" fmla="*/ 511512 h 6578438"/>
                <a:gd name="connsiteX38" fmla="*/ 2689445 w 5890489"/>
                <a:gd name="connsiteY38" fmla="*/ 610198 h 6578438"/>
                <a:gd name="connsiteX39" fmla="*/ 2117875 w 5890489"/>
                <a:gd name="connsiteY39" fmla="*/ 800335 h 6578438"/>
                <a:gd name="connsiteX40" fmla="*/ 1981276 w 5890489"/>
                <a:gd name="connsiteY40" fmla="*/ 865566 h 6578438"/>
                <a:gd name="connsiteX41" fmla="*/ 1847991 w 5890489"/>
                <a:gd name="connsiteY41" fmla="*/ 938676 h 6578438"/>
                <a:gd name="connsiteX42" fmla="*/ 1783069 w 5890489"/>
                <a:gd name="connsiteY42" fmla="*/ 978718 h 6578438"/>
                <a:gd name="connsiteX43" fmla="*/ 1750609 w 5890489"/>
                <a:gd name="connsiteY43" fmla="*/ 998869 h 6578438"/>
                <a:gd name="connsiteX44" fmla="*/ 1734312 w 5890489"/>
                <a:gd name="connsiteY44" fmla="*/ 1008945 h 6578438"/>
                <a:gd name="connsiteX45" fmla="*/ 1718547 w 5890489"/>
                <a:gd name="connsiteY45" fmla="*/ 1019924 h 6578438"/>
                <a:gd name="connsiteX46" fmla="*/ 1655481 w 5890489"/>
                <a:gd name="connsiteY46" fmla="*/ 1063582 h 6578438"/>
                <a:gd name="connsiteX47" fmla="*/ 1593077 w 5890489"/>
                <a:gd name="connsiteY47" fmla="*/ 1108664 h 6578438"/>
                <a:gd name="connsiteX48" fmla="*/ 1532263 w 5890489"/>
                <a:gd name="connsiteY48" fmla="*/ 1156197 h 6578438"/>
                <a:gd name="connsiteX49" fmla="*/ 1472509 w 5890489"/>
                <a:gd name="connsiteY49" fmla="*/ 1205152 h 6578438"/>
                <a:gd name="connsiteX50" fmla="*/ 1414212 w 5890489"/>
                <a:gd name="connsiteY50" fmla="*/ 1256175 h 6578438"/>
                <a:gd name="connsiteX51" fmla="*/ 1357242 w 5890489"/>
                <a:gd name="connsiteY51" fmla="*/ 1308359 h 6578438"/>
                <a:gd name="connsiteX52" fmla="*/ 1153072 w 5890489"/>
                <a:gd name="connsiteY52" fmla="*/ 1529498 h 6578438"/>
                <a:gd name="connsiteX53" fmla="*/ 1002694 w 5890489"/>
                <a:gd name="connsiteY53" fmla="*/ 1770658 h 6578438"/>
                <a:gd name="connsiteX54" fmla="*/ 974076 w 5890489"/>
                <a:gd name="connsiteY54" fmla="*/ 1835371 h 6578438"/>
                <a:gd name="connsiteX55" fmla="*/ 949564 w 5890489"/>
                <a:gd name="connsiteY55" fmla="*/ 1903573 h 6578438"/>
                <a:gd name="connsiteX56" fmla="*/ 927173 w 5890489"/>
                <a:gd name="connsiteY56" fmla="*/ 1974229 h 6578438"/>
                <a:gd name="connsiteX57" fmla="*/ 906107 w 5890489"/>
                <a:gd name="connsiteY57" fmla="*/ 2046952 h 6578438"/>
                <a:gd name="connsiteX58" fmla="*/ 751092 w 5890489"/>
                <a:gd name="connsiteY58" fmla="*/ 2676266 h 6578438"/>
                <a:gd name="connsiteX59" fmla="*/ 547189 w 5890489"/>
                <a:gd name="connsiteY59" fmla="*/ 3308422 h 6578438"/>
                <a:gd name="connsiteX60" fmla="*/ 441195 w 5890489"/>
                <a:gd name="connsiteY60" fmla="*/ 3866306 h 6578438"/>
                <a:gd name="connsiteX61" fmla="*/ 527182 w 5890489"/>
                <a:gd name="connsiteY61" fmla="*/ 4439174 h 6578438"/>
                <a:gd name="connsiteX62" fmla="*/ 775073 w 5890489"/>
                <a:gd name="connsiteY62" fmla="*/ 4987240 h 6578438"/>
                <a:gd name="connsiteX63" fmla="*/ 943206 w 5890489"/>
                <a:gd name="connsiteY63" fmla="*/ 5244933 h 6578438"/>
                <a:gd name="connsiteX64" fmla="*/ 1133728 w 5890489"/>
                <a:gd name="connsiteY64" fmla="*/ 5490356 h 6578438"/>
                <a:gd name="connsiteX65" fmla="*/ 1359626 w 5890489"/>
                <a:gd name="connsiteY65" fmla="*/ 5709815 h 6578438"/>
                <a:gd name="connsiteX66" fmla="*/ 1481254 w 5890489"/>
                <a:gd name="connsiteY66" fmla="*/ 5809146 h 6578438"/>
                <a:gd name="connsiteX67" fmla="*/ 1543260 w 5890489"/>
                <a:gd name="connsiteY67" fmla="*/ 5856940 h 6578438"/>
                <a:gd name="connsiteX68" fmla="*/ 1607518 w 5890489"/>
                <a:gd name="connsiteY68" fmla="*/ 5901374 h 6578438"/>
                <a:gd name="connsiteX69" fmla="*/ 2145566 w 5890489"/>
                <a:gd name="connsiteY69" fmla="*/ 6193814 h 6578438"/>
                <a:gd name="connsiteX70" fmla="*/ 2214991 w 5890489"/>
                <a:gd name="connsiteY70" fmla="*/ 6221844 h 6578438"/>
                <a:gd name="connsiteX71" fmla="*/ 2249307 w 5890489"/>
                <a:gd name="connsiteY71" fmla="*/ 6236182 h 6578438"/>
                <a:gd name="connsiteX72" fmla="*/ 2284285 w 5890489"/>
                <a:gd name="connsiteY72" fmla="*/ 6248711 h 6578438"/>
                <a:gd name="connsiteX73" fmla="*/ 2354241 w 5890489"/>
                <a:gd name="connsiteY73" fmla="*/ 6273124 h 6578438"/>
                <a:gd name="connsiteX74" fmla="*/ 2371597 w 5890489"/>
                <a:gd name="connsiteY74" fmla="*/ 6279324 h 6578438"/>
                <a:gd name="connsiteX75" fmla="*/ 2387894 w 5890489"/>
                <a:gd name="connsiteY75" fmla="*/ 6287719 h 6578438"/>
                <a:gd name="connsiteX76" fmla="*/ 2421414 w 5890489"/>
                <a:gd name="connsiteY76" fmla="*/ 6302186 h 6578438"/>
                <a:gd name="connsiteX77" fmla="*/ 2489117 w 5890489"/>
                <a:gd name="connsiteY77" fmla="*/ 6329441 h 6578438"/>
                <a:gd name="connsiteX78" fmla="*/ 2522902 w 5890489"/>
                <a:gd name="connsiteY78" fmla="*/ 6343134 h 6578438"/>
                <a:gd name="connsiteX79" fmla="*/ 2556953 w 5890489"/>
                <a:gd name="connsiteY79" fmla="*/ 6356051 h 6578438"/>
                <a:gd name="connsiteX80" fmla="*/ 2695009 w 5890489"/>
                <a:gd name="connsiteY80" fmla="*/ 6401905 h 6578438"/>
                <a:gd name="connsiteX81" fmla="*/ 3268035 w 5890489"/>
                <a:gd name="connsiteY81" fmla="*/ 6501238 h 6578438"/>
                <a:gd name="connsiteX82" fmla="*/ 3341038 w 5890489"/>
                <a:gd name="connsiteY82" fmla="*/ 6506145 h 6578438"/>
                <a:gd name="connsiteX83" fmla="*/ 3414703 w 5890489"/>
                <a:gd name="connsiteY83" fmla="*/ 6507050 h 6578438"/>
                <a:gd name="connsiteX84" fmla="*/ 3488237 w 5890489"/>
                <a:gd name="connsiteY84" fmla="*/ 6508212 h 6578438"/>
                <a:gd name="connsiteX85" fmla="*/ 3524142 w 5890489"/>
                <a:gd name="connsiteY85" fmla="*/ 6507955 h 6578438"/>
                <a:gd name="connsiteX86" fmla="*/ 3559252 w 5890489"/>
                <a:gd name="connsiteY86" fmla="*/ 6506921 h 6578438"/>
                <a:gd name="connsiteX87" fmla="*/ 3629207 w 5890489"/>
                <a:gd name="connsiteY87" fmla="*/ 6503045 h 6578438"/>
                <a:gd name="connsiteX88" fmla="*/ 3698633 w 5890489"/>
                <a:gd name="connsiteY88" fmla="*/ 6496845 h 6578438"/>
                <a:gd name="connsiteX89" fmla="*/ 3733213 w 5890489"/>
                <a:gd name="connsiteY89" fmla="*/ 6493357 h 6578438"/>
                <a:gd name="connsiteX90" fmla="*/ 3767529 w 5890489"/>
                <a:gd name="connsiteY90" fmla="*/ 6488707 h 6578438"/>
                <a:gd name="connsiteX91" fmla="*/ 3801845 w 5890489"/>
                <a:gd name="connsiteY91" fmla="*/ 6484057 h 6578438"/>
                <a:gd name="connsiteX92" fmla="*/ 3835895 w 5890489"/>
                <a:gd name="connsiteY92" fmla="*/ 6478116 h 6578438"/>
                <a:gd name="connsiteX93" fmla="*/ 4364801 w 5890489"/>
                <a:gd name="connsiteY93" fmla="*/ 6308517 h 6578438"/>
                <a:gd name="connsiteX94" fmla="*/ 4861379 w 5890489"/>
                <a:gd name="connsiteY94" fmla="*/ 6000576 h 6578438"/>
                <a:gd name="connsiteX95" fmla="*/ 5341263 w 5890489"/>
                <a:gd name="connsiteY95" fmla="*/ 5605834 h 6578438"/>
                <a:gd name="connsiteX96" fmla="*/ 5587301 w 5890489"/>
                <a:gd name="connsiteY96" fmla="*/ 5390379 h 6578438"/>
                <a:gd name="connsiteX97" fmla="*/ 5849105 w 5890489"/>
                <a:gd name="connsiteY97" fmla="*/ 5176344 h 6578438"/>
                <a:gd name="connsiteX98" fmla="*/ 5890489 w 5890489"/>
                <a:gd name="connsiteY98" fmla="*/ 5145260 h 6578438"/>
                <a:gd name="connsiteX99" fmla="*/ 5890489 w 5890489"/>
                <a:gd name="connsiteY99" fmla="*/ 5995323 h 6578438"/>
                <a:gd name="connsiteX100" fmla="*/ 5811477 w 5890489"/>
                <a:gd name="connsiteY100" fmla="*/ 6077819 h 6578438"/>
                <a:gd name="connsiteX101" fmla="*/ 5301384 w 5890489"/>
                <a:gd name="connsiteY101" fmla="*/ 6542958 h 6578438"/>
                <a:gd name="connsiteX102" fmla="*/ 5252008 w 5890489"/>
                <a:gd name="connsiteY102" fmla="*/ 6578438 h 6578438"/>
                <a:gd name="connsiteX103" fmla="*/ 1653730 w 5890489"/>
                <a:gd name="connsiteY103" fmla="*/ 6578438 h 6578438"/>
                <a:gd name="connsiteX104" fmla="*/ 1549768 w 5890489"/>
                <a:gd name="connsiteY104" fmla="*/ 6488821 h 6578438"/>
                <a:gd name="connsiteX105" fmla="*/ 1298282 w 5890489"/>
                <a:gd name="connsiteY105" fmla="*/ 6243932 h 6578438"/>
                <a:gd name="connsiteX106" fmla="*/ 1237999 w 5890489"/>
                <a:gd name="connsiteY106" fmla="*/ 6181671 h 6578438"/>
                <a:gd name="connsiteX107" fmla="*/ 1179967 w 5890489"/>
                <a:gd name="connsiteY107" fmla="*/ 6117862 h 6578438"/>
                <a:gd name="connsiteX108" fmla="*/ 1121936 w 5890489"/>
                <a:gd name="connsiteY108" fmla="*/ 6054569 h 6578438"/>
                <a:gd name="connsiteX109" fmla="*/ 1065628 w 5890489"/>
                <a:gd name="connsiteY109" fmla="*/ 5990243 h 6578438"/>
                <a:gd name="connsiteX110" fmla="*/ 954335 w 5890489"/>
                <a:gd name="connsiteY110" fmla="*/ 5861460 h 6578438"/>
                <a:gd name="connsiteX111" fmla="*/ 898953 w 5890489"/>
                <a:gd name="connsiteY111" fmla="*/ 5797393 h 6578438"/>
                <a:gd name="connsiteX112" fmla="*/ 842908 w 5890489"/>
                <a:gd name="connsiteY112" fmla="*/ 5733582 h 6578438"/>
                <a:gd name="connsiteX113" fmla="*/ 622442 w 5890489"/>
                <a:gd name="connsiteY113" fmla="*/ 5471884 h 6578438"/>
                <a:gd name="connsiteX114" fmla="*/ 425559 w 5890489"/>
                <a:gd name="connsiteY114" fmla="*/ 5190036 h 6578438"/>
                <a:gd name="connsiteX115" fmla="*/ 123877 w 5890489"/>
                <a:gd name="connsiteY115" fmla="*/ 4564210 h 6578438"/>
                <a:gd name="connsiteX116" fmla="*/ 130 w 5890489"/>
                <a:gd name="connsiteY116" fmla="*/ 3865530 h 6578438"/>
                <a:gd name="connsiteX117" fmla="*/ 30602 w 5890489"/>
                <a:gd name="connsiteY117" fmla="*/ 3505793 h 6578438"/>
                <a:gd name="connsiteX118" fmla="*/ 126924 w 5890489"/>
                <a:gd name="connsiteY118" fmla="*/ 3157164 h 6578438"/>
                <a:gd name="connsiteX119" fmla="*/ 334803 w 5890489"/>
                <a:gd name="connsiteY119" fmla="*/ 2560530 h 6578438"/>
                <a:gd name="connsiteX120" fmla="*/ 381176 w 5890489"/>
                <a:gd name="connsiteY120" fmla="*/ 2409144 h 6578438"/>
                <a:gd name="connsiteX121" fmla="*/ 425825 w 5890489"/>
                <a:gd name="connsiteY121" fmla="*/ 2255819 h 6578438"/>
                <a:gd name="connsiteX122" fmla="*/ 470210 w 5890489"/>
                <a:gd name="connsiteY122" fmla="*/ 2099523 h 6578438"/>
                <a:gd name="connsiteX123" fmla="*/ 492998 w 5890489"/>
                <a:gd name="connsiteY123" fmla="*/ 2020213 h 6578438"/>
                <a:gd name="connsiteX124" fmla="*/ 517509 w 5890489"/>
                <a:gd name="connsiteY124" fmla="*/ 1939224 h 6578438"/>
                <a:gd name="connsiteX125" fmla="*/ 544007 w 5890489"/>
                <a:gd name="connsiteY125" fmla="*/ 1857201 h 6578438"/>
                <a:gd name="connsiteX126" fmla="*/ 573288 w 5890489"/>
                <a:gd name="connsiteY126" fmla="*/ 1774274 h 6578438"/>
                <a:gd name="connsiteX127" fmla="*/ 606146 w 5890489"/>
                <a:gd name="connsiteY127" fmla="*/ 1690832 h 6578438"/>
                <a:gd name="connsiteX128" fmla="*/ 644569 w 5890489"/>
                <a:gd name="connsiteY128" fmla="*/ 1607775 h 6578438"/>
                <a:gd name="connsiteX129" fmla="*/ 837874 w 5890489"/>
                <a:gd name="connsiteY129" fmla="*/ 1297638 h 6578438"/>
                <a:gd name="connsiteX130" fmla="*/ 1069602 w 5890489"/>
                <a:gd name="connsiteY130" fmla="*/ 1032194 h 6578438"/>
                <a:gd name="connsiteX131" fmla="*/ 1130548 w 5890489"/>
                <a:gd name="connsiteY131" fmla="*/ 970839 h 6578438"/>
                <a:gd name="connsiteX132" fmla="*/ 1192024 w 5890489"/>
                <a:gd name="connsiteY132" fmla="*/ 910129 h 6578438"/>
                <a:gd name="connsiteX133" fmla="*/ 1255356 w 5890489"/>
                <a:gd name="connsiteY133" fmla="*/ 850841 h 6578438"/>
                <a:gd name="connsiteX134" fmla="*/ 1319614 w 5890489"/>
                <a:gd name="connsiteY134" fmla="*/ 792068 h 6578438"/>
                <a:gd name="connsiteX135" fmla="*/ 1385728 w 5890489"/>
                <a:gd name="connsiteY135" fmla="*/ 734975 h 6578438"/>
                <a:gd name="connsiteX136" fmla="*/ 1452768 w 5890489"/>
                <a:gd name="connsiteY136" fmla="*/ 678528 h 6578438"/>
                <a:gd name="connsiteX137" fmla="*/ 1469594 w 5890489"/>
                <a:gd name="connsiteY137" fmla="*/ 664449 h 6578438"/>
                <a:gd name="connsiteX138" fmla="*/ 1487083 w 5890489"/>
                <a:gd name="connsiteY138" fmla="*/ 651015 h 6578438"/>
                <a:gd name="connsiteX139" fmla="*/ 1522193 w 5890489"/>
                <a:gd name="connsiteY139" fmla="*/ 624277 h 6578438"/>
                <a:gd name="connsiteX140" fmla="*/ 1592415 w 5890489"/>
                <a:gd name="connsiteY140" fmla="*/ 570671 h 6578438"/>
                <a:gd name="connsiteX141" fmla="*/ 1738287 w 5890489"/>
                <a:gd name="connsiteY141" fmla="*/ 469402 h 6578438"/>
                <a:gd name="connsiteX142" fmla="*/ 1890918 w 5890489"/>
                <a:gd name="connsiteY142" fmla="*/ 376530 h 6578438"/>
                <a:gd name="connsiteX143" fmla="*/ 2555363 w 5890489"/>
                <a:gd name="connsiteY143" fmla="*/ 105274 h 6578438"/>
                <a:gd name="connsiteX144" fmla="*/ 3259291 w 5890489"/>
                <a:gd name="connsiteY144" fmla="*/ 3229 h 6578438"/>
                <a:gd name="connsiteX145" fmla="*/ 3347265 w 5890489"/>
                <a:gd name="connsiteY145" fmla="*/ 903 h 6578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5890489" h="6578438">
                  <a:moveTo>
                    <a:pt x="3391253" y="0"/>
                  </a:moveTo>
                  <a:lnTo>
                    <a:pt x="3434974" y="646"/>
                  </a:lnTo>
                  <a:lnTo>
                    <a:pt x="3522419" y="2712"/>
                  </a:lnTo>
                  <a:cubicBezTo>
                    <a:pt x="3551567" y="3488"/>
                    <a:pt x="3580451" y="3746"/>
                    <a:pt x="3610261" y="6458"/>
                  </a:cubicBezTo>
                  <a:cubicBezTo>
                    <a:pt x="3669353" y="10850"/>
                    <a:pt x="3728179" y="14337"/>
                    <a:pt x="3786872" y="20667"/>
                  </a:cubicBezTo>
                  <a:lnTo>
                    <a:pt x="3962291" y="43530"/>
                  </a:lnTo>
                  <a:lnTo>
                    <a:pt x="4135855" y="75176"/>
                  </a:lnTo>
                  <a:cubicBezTo>
                    <a:pt x="4193224" y="87836"/>
                    <a:pt x="4250328" y="101398"/>
                    <a:pt x="4307299" y="114315"/>
                  </a:cubicBezTo>
                  <a:cubicBezTo>
                    <a:pt x="4364139" y="128394"/>
                    <a:pt x="4420050" y="145575"/>
                    <a:pt x="4476358" y="160816"/>
                  </a:cubicBezTo>
                  <a:cubicBezTo>
                    <a:pt x="4504580" y="167921"/>
                    <a:pt x="4532138" y="177995"/>
                    <a:pt x="4559829" y="186779"/>
                  </a:cubicBezTo>
                  <a:lnTo>
                    <a:pt x="4642901" y="213648"/>
                  </a:lnTo>
                  <a:cubicBezTo>
                    <a:pt x="4863234" y="288307"/>
                    <a:pt x="5076414" y="379371"/>
                    <a:pt x="5280847" y="485936"/>
                  </a:cubicBezTo>
                  <a:cubicBezTo>
                    <a:pt x="5485018" y="592631"/>
                    <a:pt x="5681768" y="713145"/>
                    <a:pt x="5865400" y="851099"/>
                  </a:cubicBezTo>
                  <a:lnTo>
                    <a:pt x="5890489" y="870950"/>
                  </a:lnTo>
                  <a:lnTo>
                    <a:pt x="5890489" y="1321814"/>
                  </a:lnTo>
                  <a:lnTo>
                    <a:pt x="5887395" y="1318952"/>
                  </a:lnTo>
                  <a:lnTo>
                    <a:pt x="5830291" y="1265992"/>
                  </a:lnTo>
                  <a:lnTo>
                    <a:pt x="5815981" y="1252687"/>
                  </a:lnTo>
                  <a:lnTo>
                    <a:pt x="5801142" y="1240158"/>
                  </a:lnTo>
                  <a:lnTo>
                    <a:pt x="5771464" y="1214969"/>
                  </a:lnTo>
                  <a:cubicBezTo>
                    <a:pt x="5731849" y="1181385"/>
                    <a:pt x="5692897" y="1146896"/>
                    <a:pt x="5651030" y="1115767"/>
                  </a:cubicBezTo>
                  <a:cubicBezTo>
                    <a:pt x="5487534" y="986985"/>
                    <a:pt x="5311321" y="872542"/>
                    <a:pt x="5123183" y="780443"/>
                  </a:cubicBezTo>
                  <a:cubicBezTo>
                    <a:pt x="4935309" y="688087"/>
                    <a:pt x="4737102" y="616398"/>
                    <a:pt x="4533860" y="567701"/>
                  </a:cubicBezTo>
                  <a:lnTo>
                    <a:pt x="4457281" y="550780"/>
                  </a:lnTo>
                  <a:cubicBezTo>
                    <a:pt x="4431709" y="545484"/>
                    <a:pt x="4406536" y="538896"/>
                    <a:pt x="4380568" y="535279"/>
                  </a:cubicBezTo>
                  <a:lnTo>
                    <a:pt x="4303325" y="522879"/>
                  </a:lnTo>
                  <a:lnTo>
                    <a:pt x="4264769" y="516679"/>
                  </a:lnTo>
                  <a:cubicBezTo>
                    <a:pt x="4251918" y="514612"/>
                    <a:pt x="4239067" y="512415"/>
                    <a:pt x="4226082" y="511253"/>
                  </a:cubicBezTo>
                  <a:cubicBezTo>
                    <a:pt x="4174145" y="505829"/>
                    <a:pt x="4122606" y="499498"/>
                    <a:pt x="4070934" y="494848"/>
                  </a:cubicBezTo>
                  <a:lnTo>
                    <a:pt x="3915521" y="486065"/>
                  </a:lnTo>
                  <a:lnTo>
                    <a:pt x="3760241" y="484257"/>
                  </a:lnTo>
                  <a:cubicBezTo>
                    <a:pt x="3734405" y="483869"/>
                    <a:pt x="3708571" y="485936"/>
                    <a:pt x="3682734" y="486581"/>
                  </a:cubicBezTo>
                  <a:lnTo>
                    <a:pt x="3605491" y="488907"/>
                  </a:lnTo>
                  <a:cubicBezTo>
                    <a:pt x="3579921" y="489165"/>
                    <a:pt x="3553555" y="491490"/>
                    <a:pt x="3527454" y="493169"/>
                  </a:cubicBezTo>
                  <a:lnTo>
                    <a:pt x="3449151" y="498336"/>
                  </a:lnTo>
                  <a:lnTo>
                    <a:pt x="3410067" y="500532"/>
                  </a:lnTo>
                  <a:lnTo>
                    <a:pt x="3371246" y="504279"/>
                  </a:lnTo>
                  <a:cubicBezTo>
                    <a:pt x="3345410" y="506862"/>
                    <a:pt x="3319575" y="509315"/>
                    <a:pt x="3293739" y="511512"/>
                  </a:cubicBezTo>
                  <a:cubicBezTo>
                    <a:pt x="3087450" y="531662"/>
                    <a:pt x="2885531" y="563180"/>
                    <a:pt x="2689445" y="610198"/>
                  </a:cubicBezTo>
                  <a:cubicBezTo>
                    <a:pt x="2493357" y="657344"/>
                    <a:pt x="2302303" y="719088"/>
                    <a:pt x="2117875" y="800335"/>
                  </a:cubicBezTo>
                  <a:cubicBezTo>
                    <a:pt x="2072298" y="821648"/>
                    <a:pt x="2026854" y="843606"/>
                    <a:pt x="1981276" y="865566"/>
                  </a:cubicBezTo>
                  <a:cubicBezTo>
                    <a:pt x="1937025" y="889978"/>
                    <a:pt x="1891978" y="913229"/>
                    <a:pt x="1847991" y="938676"/>
                  </a:cubicBezTo>
                  <a:lnTo>
                    <a:pt x="1783069" y="978718"/>
                  </a:lnTo>
                  <a:lnTo>
                    <a:pt x="1750609" y="998869"/>
                  </a:lnTo>
                  <a:lnTo>
                    <a:pt x="1734312" y="1008945"/>
                  </a:lnTo>
                  <a:lnTo>
                    <a:pt x="1718547" y="1019924"/>
                  </a:lnTo>
                  <a:lnTo>
                    <a:pt x="1655481" y="1063582"/>
                  </a:lnTo>
                  <a:cubicBezTo>
                    <a:pt x="1634414" y="1078178"/>
                    <a:pt x="1612950" y="1092259"/>
                    <a:pt x="1593077" y="1108664"/>
                  </a:cubicBezTo>
                  <a:lnTo>
                    <a:pt x="1532263" y="1156197"/>
                  </a:lnTo>
                  <a:cubicBezTo>
                    <a:pt x="1511992" y="1172085"/>
                    <a:pt x="1491587" y="1187844"/>
                    <a:pt x="1472509" y="1205152"/>
                  </a:cubicBezTo>
                  <a:lnTo>
                    <a:pt x="1414212" y="1256175"/>
                  </a:lnTo>
                  <a:cubicBezTo>
                    <a:pt x="1395001" y="1273354"/>
                    <a:pt x="1375127" y="1290147"/>
                    <a:pt x="1357242" y="1308359"/>
                  </a:cubicBezTo>
                  <a:cubicBezTo>
                    <a:pt x="1283178" y="1379532"/>
                    <a:pt x="1212163" y="1452513"/>
                    <a:pt x="1153072" y="1529498"/>
                  </a:cubicBezTo>
                  <a:cubicBezTo>
                    <a:pt x="1090933" y="1605578"/>
                    <a:pt x="1043501" y="1685794"/>
                    <a:pt x="1002694" y="1770658"/>
                  </a:cubicBezTo>
                  <a:lnTo>
                    <a:pt x="974076" y="1835371"/>
                  </a:lnTo>
                  <a:lnTo>
                    <a:pt x="949564" y="1903573"/>
                  </a:lnTo>
                  <a:cubicBezTo>
                    <a:pt x="940820" y="1925661"/>
                    <a:pt x="934593" y="1950719"/>
                    <a:pt x="927173" y="1974229"/>
                  </a:cubicBezTo>
                  <a:cubicBezTo>
                    <a:pt x="920019" y="1998254"/>
                    <a:pt x="912468" y="2021504"/>
                    <a:pt x="906107" y="2046952"/>
                  </a:cubicBezTo>
                  <a:cubicBezTo>
                    <a:pt x="853906" y="2245614"/>
                    <a:pt x="809918" y="2463136"/>
                    <a:pt x="751092" y="2676266"/>
                  </a:cubicBezTo>
                  <a:cubicBezTo>
                    <a:pt x="693458" y="2889912"/>
                    <a:pt x="624166" y="3100976"/>
                    <a:pt x="547189" y="3308422"/>
                  </a:cubicBezTo>
                  <a:cubicBezTo>
                    <a:pt x="479617" y="3487580"/>
                    <a:pt x="444109" y="3675523"/>
                    <a:pt x="441195" y="3866306"/>
                  </a:cubicBezTo>
                  <a:cubicBezTo>
                    <a:pt x="438014" y="4057089"/>
                    <a:pt x="469282" y="4250456"/>
                    <a:pt x="527182" y="4439174"/>
                  </a:cubicBezTo>
                  <a:cubicBezTo>
                    <a:pt x="584815" y="4628278"/>
                    <a:pt x="671067" y="4811828"/>
                    <a:pt x="775073" y="4987240"/>
                  </a:cubicBezTo>
                  <a:cubicBezTo>
                    <a:pt x="827009" y="5075075"/>
                    <a:pt x="884246" y="5160327"/>
                    <a:pt x="943206" y="5244933"/>
                  </a:cubicBezTo>
                  <a:cubicBezTo>
                    <a:pt x="1002296" y="5329411"/>
                    <a:pt x="1064964" y="5412337"/>
                    <a:pt x="1133728" y="5490356"/>
                  </a:cubicBezTo>
                  <a:cubicBezTo>
                    <a:pt x="1203949" y="5567728"/>
                    <a:pt x="1279337" y="5642259"/>
                    <a:pt x="1359626" y="5709815"/>
                  </a:cubicBezTo>
                  <a:cubicBezTo>
                    <a:pt x="1398711" y="5744949"/>
                    <a:pt x="1439916" y="5777241"/>
                    <a:pt x="1481254" y="5809146"/>
                  </a:cubicBezTo>
                  <a:cubicBezTo>
                    <a:pt x="1501922" y="5825163"/>
                    <a:pt x="1522325" y="5841309"/>
                    <a:pt x="1543260" y="5856940"/>
                  </a:cubicBezTo>
                  <a:cubicBezTo>
                    <a:pt x="1564591" y="5871923"/>
                    <a:pt x="1585921" y="5886777"/>
                    <a:pt x="1607518" y="5901374"/>
                  </a:cubicBezTo>
                  <a:cubicBezTo>
                    <a:pt x="1778565" y="6019693"/>
                    <a:pt x="1961271" y="6115924"/>
                    <a:pt x="2145566" y="6193814"/>
                  </a:cubicBezTo>
                  <a:lnTo>
                    <a:pt x="2214991" y="6221844"/>
                  </a:lnTo>
                  <a:lnTo>
                    <a:pt x="2249307" y="6236182"/>
                  </a:lnTo>
                  <a:cubicBezTo>
                    <a:pt x="2260702" y="6241089"/>
                    <a:pt x="2272625" y="6244577"/>
                    <a:pt x="2284285" y="6248711"/>
                  </a:cubicBezTo>
                  <a:lnTo>
                    <a:pt x="2354241" y="6273124"/>
                  </a:lnTo>
                  <a:cubicBezTo>
                    <a:pt x="2360070" y="6275190"/>
                    <a:pt x="2365899" y="6277128"/>
                    <a:pt x="2371597" y="6279324"/>
                  </a:cubicBezTo>
                  <a:cubicBezTo>
                    <a:pt x="2377161" y="6281778"/>
                    <a:pt x="2382329" y="6285007"/>
                    <a:pt x="2387894" y="6287719"/>
                  </a:cubicBezTo>
                  <a:cubicBezTo>
                    <a:pt x="2398757" y="6293274"/>
                    <a:pt x="2410153" y="6297666"/>
                    <a:pt x="2421414" y="6302186"/>
                  </a:cubicBezTo>
                  <a:lnTo>
                    <a:pt x="2489117" y="6329441"/>
                  </a:lnTo>
                  <a:lnTo>
                    <a:pt x="2522902" y="6343134"/>
                  </a:lnTo>
                  <a:cubicBezTo>
                    <a:pt x="2534165" y="6347654"/>
                    <a:pt x="2545294" y="6352563"/>
                    <a:pt x="2556953" y="6356051"/>
                  </a:cubicBezTo>
                  <a:lnTo>
                    <a:pt x="2695009" y="6401905"/>
                  </a:lnTo>
                  <a:cubicBezTo>
                    <a:pt x="2880895" y="6457190"/>
                    <a:pt x="3073141" y="6489095"/>
                    <a:pt x="3268035" y="6501238"/>
                  </a:cubicBezTo>
                  <a:cubicBezTo>
                    <a:pt x="3292413" y="6502659"/>
                    <a:pt x="3316527" y="6505629"/>
                    <a:pt x="3341038" y="6506145"/>
                  </a:cubicBezTo>
                  <a:lnTo>
                    <a:pt x="3414703" y="6507050"/>
                  </a:lnTo>
                  <a:lnTo>
                    <a:pt x="3488237" y="6508212"/>
                  </a:lnTo>
                  <a:cubicBezTo>
                    <a:pt x="3500690" y="6508729"/>
                    <a:pt x="3512483" y="6508471"/>
                    <a:pt x="3524142" y="6507955"/>
                  </a:cubicBezTo>
                  <a:lnTo>
                    <a:pt x="3559252" y="6506921"/>
                  </a:lnTo>
                  <a:cubicBezTo>
                    <a:pt x="3582835" y="6506792"/>
                    <a:pt x="3605889" y="6504467"/>
                    <a:pt x="3629207" y="6503045"/>
                  </a:cubicBezTo>
                  <a:cubicBezTo>
                    <a:pt x="3652526" y="6502012"/>
                    <a:pt x="3675579" y="6499171"/>
                    <a:pt x="3698633" y="6496845"/>
                  </a:cubicBezTo>
                  <a:cubicBezTo>
                    <a:pt x="3710160" y="6495683"/>
                    <a:pt x="3721819" y="6494907"/>
                    <a:pt x="3733213" y="6493357"/>
                  </a:cubicBezTo>
                  <a:lnTo>
                    <a:pt x="3767529" y="6488707"/>
                  </a:lnTo>
                  <a:lnTo>
                    <a:pt x="3801845" y="6484057"/>
                  </a:lnTo>
                  <a:lnTo>
                    <a:pt x="3835895" y="6478116"/>
                  </a:lnTo>
                  <a:cubicBezTo>
                    <a:pt x="4017673" y="6446727"/>
                    <a:pt x="4194152" y="6390281"/>
                    <a:pt x="4364801" y="6308517"/>
                  </a:cubicBezTo>
                  <a:cubicBezTo>
                    <a:pt x="4535583" y="6227139"/>
                    <a:pt x="4700138" y="6120962"/>
                    <a:pt x="4861379" y="6000576"/>
                  </a:cubicBezTo>
                  <a:cubicBezTo>
                    <a:pt x="5022621" y="5879931"/>
                    <a:pt x="5180684" y="5745337"/>
                    <a:pt x="5341263" y="5605834"/>
                  </a:cubicBezTo>
                  <a:lnTo>
                    <a:pt x="5587301" y="5390379"/>
                  </a:lnTo>
                  <a:cubicBezTo>
                    <a:pt x="5674216" y="5315718"/>
                    <a:pt x="5761527" y="5244416"/>
                    <a:pt x="5849105" y="5176344"/>
                  </a:cubicBezTo>
                  <a:lnTo>
                    <a:pt x="5890489" y="5145260"/>
                  </a:lnTo>
                  <a:lnTo>
                    <a:pt x="5890489" y="5995323"/>
                  </a:lnTo>
                  <a:lnTo>
                    <a:pt x="5811477" y="6077819"/>
                  </a:lnTo>
                  <a:cubicBezTo>
                    <a:pt x="5654739" y="6238377"/>
                    <a:pt x="5487138" y="6396093"/>
                    <a:pt x="5301384" y="6542958"/>
                  </a:cubicBezTo>
                  <a:lnTo>
                    <a:pt x="5252008" y="6578438"/>
                  </a:lnTo>
                  <a:lnTo>
                    <a:pt x="1653730" y="6578438"/>
                  </a:lnTo>
                  <a:lnTo>
                    <a:pt x="1549768" y="6488821"/>
                  </a:lnTo>
                  <a:cubicBezTo>
                    <a:pt x="1461976" y="6409495"/>
                    <a:pt x="1378573" y="6327182"/>
                    <a:pt x="1298282" y="6243932"/>
                  </a:cubicBezTo>
                  <a:cubicBezTo>
                    <a:pt x="1278277" y="6223006"/>
                    <a:pt x="1258138" y="6202210"/>
                    <a:pt x="1237999" y="6181671"/>
                  </a:cubicBezTo>
                  <a:lnTo>
                    <a:pt x="1179967" y="6117862"/>
                  </a:lnTo>
                  <a:lnTo>
                    <a:pt x="1121936" y="6054569"/>
                  </a:lnTo>
                  <a:cubicBezTo>
                    <a:pt x="1102328" y="6033644"/>
                    <a:pt x="1084573" y="6011427"/>
                    <a:pt x="1065628" y="5990243"/>
                  </a:cubicBezTo>
                  <a:cubicBezTo>
                    <a:pt x="1028662" y="5947099"/>
                    <a:pt x="990239" y="5904991"/>
                    <a:pt x="954335" y="5861460"/>
                  </a:cubicBezTo>
                  <a:cubicBezTo>
                    <a:pt x="936050" y="5840018"/>
                    <a:pt x="917634" y="5818446"/>
                    <a:pt x="898953" y="5797393"/>
                  </a:cubicBezTo>
                  <a:cubicBezTo>
                    <a:pt x="880404" y="5776208"/>
                    <a:pt x="861325" y="5755412"/>
                    <a:pt x="842908" y="5733582"/>
                  </a:cubicBezTo>
                  <a:cubicBezTo>
                    <a:pt x="767919" y="5647942"/>
                    <a:pt x="693061" y="5561786"/>
                    <a:pt x="622442" y="5471884"/>
                  </a:cubicBezTo>
                  <a:cubicBezTo>
                    <a:pt x="551559" y="5382112"/>
                    <a:pt x="486639" y="5287430"/>
                    <a:pt x="425559" y="5190036"/>
                  </a:cubicBezTo>
                  <a:cubicBezTo>
                    <a:pt x="303668" y="4994990"/>
                    <a:pt x="200193" y="4786123"/>
                    <a:pt x="123877" y="4564210"/>
                  </a:cubicBezTo>
                  <a:cubicBezTo>
                    <a:pt x="47694" y="4342555"/>
                    <a:pt x="2249" y="4106045"/>
                    <a:pt x="130" y="3865530"/>
                  </a:cubicBezTo>
                  <a:cubicBezTo>
                    <a:pt x="-1328" y="3745403"/>
                    <a:pt x="9537" y="3624629"/>
                    <a:pt x="30602" y="3505793"/>
                  </a:cubicBezTo>
                  <a:cubicBezTo>
                    <a:pt x="51802" y="3386828"/>
                    <a:pt x="84659" y="3270059"/>
                    <a:pt x="126924" y="3157164"/>
                  </a:cubicBezTo>
                  <a:cubicBezTo>
                    <a:pt x="200457" y="2959276"/>
                    <a:pt x="271737" y="2761388"/>
                    <a:pt x="334803" y="2560530"/>
                  </a:cubicBezTo>
                  <a:lnTo>
                    <a:pt x="381176" y="2409144"/>
                  </a:lnTo>
                  <a:lnTo>
                    <a:pt x="425825" y="2255819"/>
                  </a:lnTo>
                  <a:lnTo>
                    <a:pt x="470210" y="2099523"/>
                  </a:lnTo>
                  <a:lnTo>
                    <a:pt x="492998" y="2020213"/>
                  </a:lnTo>
                  <a:lnTo>
                    <a:pt x="517509" y="1939224"/>
                  </a:lnTo>
                  <a:cubicBezTo>
                    <a:pt x="525061" y="1912485"/>
                    <a:pt x="534866" y="1884586"/>
                    <a:pt x="544007" y="1857201"/>
                  </a:cubicBezTo>
                  <a:cubicBezTo>
                    <a:pt x="553680" y="1829559"/>
                    <a:pt x="561496" y="1802304"/>
                    <a:pt x="573288" y="1774274"/>
                  </a:cubicBezTo>
                  <a:lnTo>
                    <a:pt x="606146" y="1690832"/>
                  </a:lnTo>
                  <a:cubicBezTo>
                    <a:pt x="618467" y="1663060"/>
                    <a:pt x="631716" y="1635417"/>
                    <a:pt x="644569" y="1607775"/>
                  </a:cubicBezTo>
                  <a:cubicBezTo>
                    <a:pt x="698625" y="1498368"/>
                    <a:pt x="763413" y="1391287"/>
                    <a:pt x="837874" y="1297638"/>
                  </a:cubicBezTo>
                  <a:cubicBezTo>
                    <a:pt x="910348" y="1201278"/>
                    <a:pt x="990107" y="1115897"/>
                    <a:pt x="1069602" y="1032194"/>
                  </a:cubicBezTo>
                  <a:cubicBezTo>
                    <a:pt x="1089079" y="1010624"/>
                    <a:pt x="1110012" y="990990"/>
                    <a:pt x="1130548" y="970839"/>
                  </a:cubicBezTo>
                  <a:lnTo>
                    <a:pt x="1192024" y="910129"/>
                  </a:lnTo>
                  <a:cubicBezTo>
                    <a:pt x="1212031" y="889462"/>
                    <a:pt x="1234024" y="870475"/>
                    <a:pt x="1255356" y="850841"/>
                  </a:cubicBezTo>
                  <a:lnTo>
                    <a:pt x="1319614" y="792068"/>
                  </a:lnTo>
                  <a:cubicBezTo>
                    <a:pt x="1340680" y="772176"/>
                    <a:pt x="1363469" y="753834"/>
                    <a:pt x="1385728" y="734975"/>
                  </a:cubicBezTo>
                  <a:lnTo>
                    <a:pt x="1452768" y="678528"/>
                  </a:lnTo>
                  <a:lnTo>
                    <a:pt x="1469594" y="664449"/>
                  </a:lnTo>
                  <a:lnTo>
                    <a:pt x="1487083" y="651015"/>
                  </a:lnTo>
                  <a:lnTo>
                    <a:pt x="1522193" y="624277"/>
                  </a:lnTo>
                  <a:lnTo>
                    <a:pt x="1592415" y="570671"/>
                  </a:lnTo>
                  <a:cubicBezTo>
                    <a:pt x="1640110" y="535925"/>
                    <a:pt x="1689531" y="503245"/>
                    <a:pt x="1738287" y="469402"/>
                  </a:cubicBezTo>
                  <a:cubicBezTo>
                    <a:pt x="1788634" y="438015"/>
                    <a:pt x="1839643" y="407013"/>
                    <a:pt x="1890918" y="376530"/>
                  </a:cubicBezTo>
                  <a:cubicBezTo>
                    <a:pt x="2098400" y="258209"/>
                    <a:pt x="2323503" y="166241"/>
                    <a:pt x="2555363" y="105274"/>
                  </a:cubicBezTo>
                  <a:cubicBezTo>
                    <a:pt x="2787223" y="44047"/>
                    <a:pt x="3024516" y="12013"/>
                    <a:pt x="3259291" y="3229"/>
                  </a:cubicBezTo>
                  <a:lnTo>
                    <a:pt x="3347265" y="903"/>
                  </a:ln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CA5348F-9FF6-485F-898D-1BED7EC727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5999" y="52997"/>
              <a:ext cx="6093363" cy="6805004"/>
            </a:xfrm>
            <a:custGeom>
              <a:avLst/>
              <a:gdLst>
                <a:gd name="connsiteX0" fmla="*/ 3517682 w 5890491"/>
                <a:gd name="connsiteY0" fmla="*/ 0 h 6578439"/>
                <a:gd name="connsiteX1" fmla="*/ 5849513 w 5890491"/>
                <a:gd name="connsiteY1" fmla="*/ 841730 h 6578439"/>
                <a:gd name="connsiteX2" fmla="*/ 5890491 w 5890491"/>
                <a:gd name="connsiteY2" fmla="*/ 879061 h 6578439"/>
                <a:gd name="connsiteX3" fmla="*/ 5890491 w 5890491"/>
                <a:gd name="connsiteY3" fmla="*/ 2034114 h 6578439"/>
                <a:gd name="connsiteX4" fmla="*/ 5757065 w 5890491"/>
                <a:gd name="connsiteY4" fmla="*/ 1854938 h 6578439"/>
                <a:gd name="connsiteX5" fmla="*/ 5564060 w 5890491"/>
                <a:gd name="connsiteY5" fmla="*/ 1642182 h 6578439"/>
                <a:gd name="connsiteX6" fmla="*/ 3517551 w 5890491"/>
                <a:gd name="connsiteY6" fmla="*/ 790012 h 6578439"/>
                <a:gd name="connsiteX7" fmla="*/ 1611552 w 5890491"/>
                <a:gd name="connsiteY7" fmla="*/ 1543282 h 6578439"/>
                <a:gd name="connsiteX8" fmla="*/ 1340656 w 5890491"/>
                <a:gd name="connsiteY8" fmla="*/ 1897925 h 6578439"/>
                <a:gd name="connsiteX9" fmla="*/ 1201705 w 5890491"/>
                <a:gd name="connsiteY9" fmla="*/ 2361213 h 6578439"/>
                <a:gd name="connsiteX10" fmla="*/ 852705 w 5890491"/>
                <a:gd name="connsiteY10" fmla="*/ 3529176 h 6578439"/>
                <a:gd name="connsiteX11" fmla="*/ 863863 w 5890491"/>
                <a:gd name="connsiteY11" fmla="*/ 4437051 h 6578439"/>
                <a:gd name="connsiteX12" fmla="*/ 1413569 w 5890491"/>
                <a:gd name="connsiteY12" fmla="*/ 5357174 h 6578439"/>
                <a:gd name="connsiteX13" fmla="*/ 2339129 w 5890491"/>
                <a:gd name="connsiteY13" fmla="*/ 6143367 h 6578439"/>
                <a:gd name="connsiteX14" fmla="*/ 3439449 w 5890491"/>
                <a:gd name="connsiteY14" fmla="*/ 6420049 h 6578439"/>
                <a:gd name="connsiteX15" fmla="*/ 5251388 w 5890491"/>
                <a:gd name="connsiteY15" fmla="*/ 5349009 h 6578439"/>
                <a:gd name="connsiteX16" fmla="*/ 5657731 w 5890491"/>
                <a:gd name="connsiteY16" fmla="*/ 4959205 h 6578439"/>
                <a:gd name="connsiteX17" fmla="*/ 5836127 w 5890491"/>
                <a:gd name="connsiteY17" fmla="*/ 4792052 h 6578439"/>
                <a:gd name="connsiteX18" fmla="*/ 5890491 w 5890491"/>
                <a:gd name="connsiteY18" fmla="*/ 4738662 h 6578439"/>
                <a:gd name="connsiteX19" fmla="*/ 5890491 w 5890491"/>
                <a:gd name="connsiteY19" fmla="*/ 5821964 h 6578439"/>
                <a:gd name="connsiteX20" fmla="*/ 5802001 w 5890491"/>
                <a:gd name="connsiteY20" fmla="*/ 5907904 h 6578439"/>
                <a:gd name="connsiteX21" fmla="*/ 5294358 w 5890491"/>
                <a:gd name="connsiteY21" fmla="*/ 6397505 h 6578439"/>
                <a:gd name="connsiteX22" fmla="*/ 5077178 w 5890491"/>
                <a:gd name="connsiteY22" fmla="*/ 6578439 h 6578439"/>
                <a:gd name="connsiteX23" fmla="*/ 1567290 w 5890491"/>
                <a:gd name="connsiteY23" fmla="*/ 6578439 h 6578439"/>
                <a:gd name="connsiteX24" fmla="*/ 1508588 w 5890491"/>
                <a:gd name="connsiteY24" fmla="*/ 6535186 h 6578439"/>
                <a:gd name="connsiteX25" fmla="*/ 826498 w 5890491"/>
                <a:gd name="connsiteY25" fmla="*/ 5876034 h 6578439"/>
                <a:gd name="connsiteX26" fmla="*/ 122403 w 5890491"/>
                <a:gd name="connsiteY26" fmla="*/ 3255655 h 6578439"/>
                <a:gd name="connsiteX27" fmla="*/ 1061197 w 5890491"/>
                <a:gd name="connsiteY27" fmla="*/ 984650 h 6578439"/>
                <a:gd name="connsiteX28" fmla="*/ 3517682 w 5890491"/>
                <a:gd name="connsiteY28" fmla="*/ 0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890491" h="6578439">
                  <a:moveTo>
                    <a:pt x="3517682" y="0"/>
                  </a:moveTo>
                  <a:cubicBezTo>
                    <a:pt x="4402017" y="0"/>
                    <a:pt x="5213742" y="315483"/>
                    <a:pt x="5849513" y="841730"/>
                  </a:cubicBezTo>
                  <a:lnTo>
                    <a:pt x="5890491" y="879061"/>
                  </a:lnTo>
                  <a:lnTo>
                    <a:pt x="5890491" y="2034114"/>
                  </a:lnTo>
                  <a:lnTo>
                    <a:pt x="5757065" y="1854938"/>
                  </a:lnTo>
                  <a:cubicBezTo>
                    <a:pt x="5696443" y="1781264"/>
                    <a:pt x="5632076" y="1710299"/>
                    <a:pt x="5564060" y="1642182"/>
                  </a:cubicBezTo>
                  <a:cubicBezTo>
                    <a:pt x="5015393" y="1092636"/>
                    <a:pt x="4288592" y="790012"/>
                    <a:pt x="3517551" y="790012"/>
                  </a:cubicBezTo>
                  <a:cubicBezTo>
                    <a:pt x="2701750" y="790012"/>
                    <a:pt x="2131676" y="1015335"/>
                    <a:pt x="1611552" y="1543282"/>
                  </a:cubicBezTo>
                  <a:cubicBezTo>
                    <a:pt x="1435754" y="1721722"/>
                    <a:pt x="1375945" y="1822729"/>
                    <a:pt x="1340656" y="1897925"/>
                  </a:cubicBezTo>
                  <a:cubicBezTo>
                    <a:pt x="1289148" y="2007623"/>
                    <a:pt x="1252432" y="2155907"/>
                    <a:pt x="1201705" y="2361213"/>
                  </a:cubicBezTo>
                  <a:cubicBezTo>
                    <a:pt x="1133721" y="2635919"/>
                    <a:pt x="1040568" y="3012290"/>
                    <a:pt x="852705" y="3529176"/>
                  </a:cubicBezTo>
                  <a:cubicBezTo>
                    <a:pt x="749952" y="3811784"/>
                    <a:pt x="753584" y="4108747"/>
                    <a:pt x="863863" y="4437051"/>
                  </a:cubicBezTo>
                  <a:cubicBezTo>
                    <a:pt x="964800" y="4737438"/>
                    <a:pt x="1154869" y="5055603"/>
                    <a:pt x="1413569" y="5357174"/>
                  </a:cubicBezTo>
                  <a:cubicBezTo>
                    <a:pt x="1718326" y="5712343"/>
                    <a:pt x="2021008" y="5969404"/>
                    <a:pt x="2339129" y="6143367"/>
                  </a:cubicBezTo>
                  <a:cubicBezTo>
                    <a:pt x="2679565" y="6329577"/>
                    <a:pt x="3039591" y="6420049"/>
                    <a:pt x="3439449" y="6420049"/>
                  </a:cubicBezTo>
                  <a:cubicBezTo>
                    <a:pt x="4142246" y="6420049"/>
                    <a:pt x="4633828" y="5976251"/>
                    <a:pt x="5251388" y="5349009"/>
                  </a:cubicBezTo>
                  <a:cubicBezTo>
                    <a:pt x="5389949" y="5208364"/>
                    <a:pt x="5526047" y="5081677"/>
                    <a:pt x="5657731" y="4959205"/>
                  </a:cubicBezTo>
                  <a:cubicBezTo>
                    <a:pt x="5719520" y="4901722"/>
                    <a:pt x="5779200" y="4846206"/>
                    <a:pt x="5836127" y="4792052"/>
                  </a:cubicBezTo>
                  <a:lnTo>
                    <a:pt x="5890491" y="4738662"/>
                  </a:lnTo>
                  <a:lnTo>
                    <a:pt x="5890491" y="5821964"/>
                  </a:lnTo>
                  <a:lnTo>
                    <a:pt x="5802001" y="5907904"/>
                  </a:lnTo>
                  <a:cubicBezTo>
                    <a:pt x="5634962" y="6077456"/>
                    <a:pt x="5467509" y="6243625"/>
                    <a:pt x="5294358" y="6397505"/>
                  </a:cubicBezTo>
                  <a:lnTo>
                    <a:pt x="5077178" y="6578439"/>
                  </a:lnTo>
                  <a:lnTo>
                    <a:pt x="1567290" y="6578439"/>
                  </a:lnTo>
                  <a:lnTo>
                    <a:pt x="1508588" y="6535186"/>
                  </a:lnTo>
                  <a:cubicBezTo>
                    <a:pt x="1263991" y="6345442"/>
                    <a:pt x="1038054" y="6122666"/>
                    <a:pt x="826498" y="5876034"/>
                  </a:cubicBezTo>
                  <a:cubicBezTo>
                    <a:pt x="261613" y="5217713"/>
                    <a:pt x="-239182" y="4250314"/>
                    <a:pt x="122403" y="3255655"/>
                  </a:cubicBezTo>
                  <a:cubicBezTo>
                    <a:pt x="607497" y="1921629"/>
                    <a:pt x="393040" y="1662857"/>
                    <a:pt x="1061197" y="984650"/>
                  </a:cubicBezTo>
                  <a:cubicBezTo>
                    <a:pt x="1729484" y="306444"/>
                    <a:pt x="2498060" y="0"/>
                    <a:pt x="351768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3B89F41-1D91-447A-88C5-8A917809FE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0" y="52997"/>
              <a:ext cx="6093362" cy="6805004"/>
            </a:xfrm>
            <a:custGeom>
              <a:avLst/>
              <a:gdLst>
                <a:gd name="connsiteX0" fmla="*/ 5890490 w 5890490"/>
                <a:gd name="connsiteY0" fmla="*/ 5389037 h 6578439"/>
                <a:gd name="connsiteX1" fmla="*/ 5890490 w 5890490"/>
                <a:gd name="connsiteY1" fmla="*/ 5855587 h 6578439"/>
                <a:gd name="connsiteX2" fmla="*/ 5784593 w 5890490"/>
                <a:gd name="connsiteY2" fmla="*/ 5962054 h 6578439"/>
                <a:gd name="connsiteX3" fmla="*/ 5663414 w 5890490"/>
                <a:gd name="connsiteY3" fmla="*/ 6082564 h 6578439"/>
                <a:gd name="connsiteX4" fmla="*/ 5147099 w 5890490"/>
                <a:gd name="connsiteY4" fmla="*/ 6547726 h 6578439"/>
                <a:gd name="connsiteX5" fmla="*/ 5105015 w 5890490"/>
                <a:gd name="connsiteY5" fmla="*/ 6578439 h 6578439"/>
                <a:gd name="connsiteX6" fmla="*/ 4385601 w 5890490"/>
                <a:gd name="connsiteY6" fmla="*/ 6578439 h 6578439"/>
                <a:gd name="connsiteX7" fmla="*/ 4507252 w 5890490"/>
                <a:gd name="connsiteY7" fmla="*/ 6515968 h 6578439"/>
                <a:gd name="connsiteX8" fmla="*/ 4909330 w 5890490"/>
                <a:gd name="connsiteY8" fmla="*/ 6253453 h 6578439"/>
                <a:gd name="connsiteX9" fmla="*/ 5411374 w 5890490"/>
                <a:gd name="connsiteY9" fmla="*/ 5828544 h 6578439"/>
                <a:gd name="connsiteX10" fmla="*/ 5533570 w 5890490"/>
                <a:gd name="connsiteY10" fmla="*/ 5714534 h 6578439"/>
                <a:gd name="connsiteX11" fmla="*/ 5657425 w 5890490"/>
                <a:gd name="connsiteY11" fmla="*/ 5597650 h 6578439"/>
                <a:gd name="connsiteX12" fmla="*/ 3336813 w 5890490"/>
                <a:gd name="connsiteY12" fmla="*/ 499 h 6578439"/>
                <a:gd name="connsiteX13" fmla="*/ 3513674 w 5890490"/>
                <a:gd name="connsiteY13" fmla="*/ 1202 h 6578439"/>
                <a:gd name="connsiteX14" fmla="*/ 3602743 w 5890490"/>
                <a:gd name="connsiteY14" fmla="*/ 4827 h 6578439"/>
                <a:gd name="connsiteX15" fmla="*/ 3647213 w 5890490"/>
                <a:gd name="connsiteY15" fmla="*/ 6703 h 6578439"/>
                <a:gd name="connsiteX16" fmla="*/ 3691684 w 5890490"/>
                <a:gd name="connsiteY16" fmla="*/ 9453 h 6578439"/>
                <a:gd name="connsiteX17" fmla="*/ 3868927 w 5890490"/>
                <a:gd name="connsiteY17" fmla="*/ 27080 h 6578439"/>
                <a:gd name="connsiteX18" fmla="*/ 5200872 w 5890490"/>
                <a:gd name="connsiteY18" fmla="*/ 472240 h 6578439"/>
                <a:gd name="connsiteX19" fmla="*/ 5772711 w 5890490"/>
                <a:gd name="connsiteY19" fmla="*/ 866334 h 6578439"/>
                <a:gd name="connsiteX20" fmla="*/ 5890490 w 5890490"/>
                <a:gd name="connsiteY20" fmla="*/ 972426 h 6578439"/>
                <a:gd name="connsiteX21" fmla="*/ 5890490 w 5890490"/>
                <a:gd name="connsiteY21" fmla="*/ 1158576 h 6578439"/>
                <a:gd name="connsiteX22" fmla="*/ 5676045 w 5890490"/>
                <a:gd name="connsiteY22" fmla="*/ 986969 h 6578439"/>
                <a:gd name="connsiteX23" fmla="*/ 5103776 w 5890490"/>
                <a:gd name="connsiteY23" fmla="*/ 655879 h 6578439"/>
                <a:gd name="connsiteX24" fmla="*/ 4482465 w 5890490"/>
                <a:gd name="connsiteY24" fmla="*/ 440363 h 6578439"/>
                <a:gd name="connsiteX25" fmla="*/ 4402444 w 5890490"/>
                <a:gd name="connsiteY25" fmla="*/ 422111 h 6578439"/>
                <a:gd name="connsiteX26" fmla="*/ 4322423 w 5890490"/>
                <a:gd name="connsiteY26" fmla="*/ 404610 h 6578439"/>
                <a:gd name="connsiteX27" fmla="*/ 4241892 w 5890490"/>
                <a:gd name="connsiteY27" fmla="*/ 389858 h 6578439"/>
                <a:gd name="connsiteX28" fmla="*/ 4201627 w 5890490"/>
                <a:gd name="connsiteY28" fmla="*/ 382483 h 6578439"/>
                <a:gd name="connsiteX29" fmla="*/ 4161234 w 5890490"/>
                <a:gd name="connsiteY29" fmla="*/ 375857 h 6578439"/>
                <a:gd name="connsiteX30" fmla="*/ 3999280 w 5890490"/>
                <a:gd name="connsiteY30" fmla="*/ 353606 h 6578439"/>
                <a:gd name="connsiteX31" fmla="*/ 3836817 w 5890490"/>
                <a:gd name="connsiteY31" fmla="*/ 338480 h 6578439"/>
                <a:gd name="connsiteX32" fmla="*/ 3673972 w 5890490"/>
                <a:gd name="connsiteY32" fmla="*/ 330604 h 6578439"/>
                <a:gd name="connsiteX33" fmla="*/ 3511126 w 5890490"/>
                <a:gd name="connsiteY33" fmla="*/ 328978 h 6578439"/>
                <a:gd name="connsiteX34" fmla="*/ 3183142 w 5890490"/>
                <a:gd name="connsiteY34" fmla="*/ 342854 h 6578439"/>
                <a:gd name="connsiteX35" fmla="*/ 2541444 w 5890490"/>
                <a:gd name="connsiteY35" fmla="*/ 439988 h 6578439"/>
                <a:gd name="connsiteX36" fmla="*/ 1933895 w 5890490"/>
                <a:gd name="connsiteY36" fmla="*/ 650505 h 6578439"/>
                <a:gd name="connsiteX37" fmla="*/ 1378079 w 5890490"/>
                <a:gd name="connsiteY37" fmla="*/ 983905 h 6578439"/>
                <a:gd name="connsiteX38" fmla="*/ 1312967 w 5890490"/>
                <a:gd name="connsiteY38" fmla="*/ 1033660 h 6578439"/>
                <a:gd name="connsiteX39" fmla="*/ 1248364 w 5890490"/>
                <a:gd name="connsiteY39" fmla="*/ 1084413 h 6578439"/>
                <a:gd name="connsiteX40" fmla="*/ 1185163 w 5890490"/>
                <a:gd name="connsiteY40" fmla="*/ 1137168 h 6578439"/>
                <a:gd name="connsiteX41" fmla="*/ 1122852 w 5890490"/>
                <a:gd name="connsiteY41" fmla="*/ 1190922 h 6578439"/>
                <a:gd name="connsiteX42" fmla="*/ 892092 w 5890490"/>
                <a:gd name="connsiteY42" fmla="*/ 1421440 h 6578439"/>
                <a:gd name="connsiteX43" fmla="*/ 707202 w 5890490"/>
                <a:gd name="connsiteY43" fmla="*/ 1684212 h 6578439"/>
                <a:gd name="connsiteX44" fmla="*/ 670121 w 5890490"/>
                <a:gd name="connsiteY44" fmla="*/ 1756093 h 6578439"/>
                <a:gd name="connsiteX45" fmla="*/ 637630 w 5890490"/>
                <a:gd name="connsiteY45" fmla="*/ 1830724 h 6578439"/>
                <a:gd name="connsiteX46" fmla="*/ 607685 w 5890490"/>
                <a:gd name="connsiteY46" fmla="*/ 1907105 h 6578439"/>
                <a:gd name="connsiteX47" fmla="*/ 580034 w 5890490"/>
                <a:gd name="connsiteY47" fmla="*/ 1984986 h 6578439"/>
                <a:gd name="connsiteX48" fmla="*/ 481919 w 5890490"/>
                <a:gd name="connsiteY48" fmla="*/ 2304386 h 6578439"/>
                <a:gd name="connsiteX49" fmla="*/ 433881 w 5890490"/>
                <a:gd name="connsiteY49" fmla="*/ 2465399 h 6578439"/>
                <a:gd name="connsiteX50" fmla="*/ 384442 w 5890490"/>
                <a:gd name="connsiteY50" fmla="*/ 2626163 h 6578439"/>
                <a:gd name="connsiteX51" fmla="*/ 166039 w 5890490"/>
                <a:gd name="connsiteY51" fmla="*/ 3261338 h 6578439"/>
                <a:gd name="connsiteX52" fmla="*/ 56202 w 5890490"/>
                <a:gd name="connsiteY52" fmla="*/ 3910265 h 6578439"/>
                <a:gd name="connsiteX53" fmla="*/ 93664 w 5890490"/>
                <a:gd name="connsiteY53" fmla="*/ 4237292 h 6578439"/>
                <a:gd name="connsiteX54" fmla="*/ 111758 w 5890490"/>
                <a:gd name="connsiteY54" fmla="*/ 4317548 h 6578439"/>
                <a:gd name="connsiteX55" fmla="*/ 133038 w 5890490"/>
                <a:gd name="connsiteY55" fmla="*/ 4397054 h 6578439"/>
                <a:gd name="connsiteX56" fmla="*/ 157757 w 5890490"/>
                <a:gd name="connsiteY56" fmla="*/ 4475560 h 6578439"/>
                <a:gd name="connsiteX57" fmla="*/ 185153 w 5890490"/>
                <a:gd name="connsiteY57" fmla="*/ 4553066 h 6578439"/>
                <a:gd name="connsiteX58" fmla="*/ 493642 w 5890490"/>
                <a:gd name="connsiteY58" fmla="*/ 5132239 h 6578439"/>
                <a:gd name="connsiteX59" fmla="*/ 914391 w 5890490"/>
                <a:gd name="connsiteY59" fmla="*/ 5636528 h 6578439"/>
                <a:gd name="connsiteX60" fmla="*/ 1402034 w 5890490"/>
                <a:gd name="connsiteY60" fmla="*/ 6076188 h 6578439"/>
                <a:gd name="connsiteX61" fmla="*/ 1664397 w 5890490"/>
                <a:gd name="connsiteY61" fmla="*/ 6267079 h 6578439"/>
                <a:gd name="connsiteX62" fmla="*/ 1938992 w 5890490"/>
                <a:gd name="connsiteY62" fmla="*/ 6434343 h 6578439"/>
                <a:gd name="connsiteX63" fmla="*/ 2225931 w 5890490"/>
                <a:gd name="connsiteY63" fmla="*/ 6574322 h 6578439"/>
                <a:gd name="connsiteX64" fmla="*/ 2236328 w 5890490"/>
                <a:gd name="connsiteY64" fmla="*/ 6578439 h 6578439"/>
                <a:gd name="connsiteX65" fmla="*/ 1504665 w 5890490"/>
                <a:gd name="connsiteY65" fmla="*/ 6578439 h 6578439"/>
                <a:gd name="connsiteX66" fmla="*/ 1456827 w 5890490"/>
                <a:gd name="connsiteY66" fmla="*/ 6543476 h 6578439"/>
                <a:gd name="connsiteX67" fmla="*/ 1188475 w 5890490"/>
                <a:gd name="connsiteY67" fmla="*/ 6314083 h 6578439"/>
                <a:gd name="connsiteX68" fmla="*/ 721728 w 5890490"/>
                <a:gd name="connsiteY68" fmla="*/ 5798666 h 6578439"/>
                <a:gd name="connsiteX69" fmla="*/ 344175 w 5890490"/>
                <a:gd name="connsiteY69" fmla="*/ 5219495 h 6578439"/>
                <a:gd name="connsiteX70" fmla="*/ 87293 w 5890490"/>
                <a:gd name="connsiteY70" fmla="*/ 4583569 h 6578439"/>
                <a:gd name="connsiteX71" fmla="*/ 65886 w 5890490"/>
                <a:gd name="connsiteY71" fmla="*/ 4500813 h 6578439"/>
                <a:gd name="connsiteX72" fmla="*/ 47409 w 5890490"/>
                <a:gd name="connsiteY72" fmla="*/ 4417431 h 6578439"/>
                <a:gd name="connsiteX73" fmla="*/ 39000 w 5890490"/>
                <a:gd name="connsiteY73" fmla="*/ 4375677 h 6578439"/>
                <a:gd name="connsiteX74" fmla="*/ 31610 w 5890490"/>
                <a:gd name="connsiteY74" fmla="*/ 4333674 h 6578439"/>
                <a:gd name="connsiteX75" fmla="*/ 18868 w 5890490"/>
                <a:gd name="connsiteY75" fmla="*/ 4249417 h 6578439"/>
                <a:gd name="connsiteX76" fmla="*/ 646 w 5890490"/>
                <a:gd name="connsiteY76" fmla="*/ 3910265 h 6578439"/>
                <a:gd name="connsiteX77" fmla="*/ 130234 w 5890490"/>
                <a:gd name="connsiteY77" fmla="*/ 3248337 h 6578439"/>
                <a:gd name="connsiteX78" fmla="*/ 335383 w 5890490"/>
                <a:gd name="connsiteY78" fmla="*/ 2611911 h 6578439"/>
                <a:gd name="connsiteX79" fmla="*/ 487272 w 5890490"/>
                <a:gd name="connsiteY79" fmla="*/ 1958609 h 6578439"/>
                <a:gd name="connsiteX80" fmla="*/ 508550 w 5890490"/>
                <a:gd name="connsiteY80" fmla="*/ 1876227 h 6578439"/>
                <a:gd name="connsiteX81" fmla="*/ 531742 w 5890490"/>
                <a:gd name="connsiteY81" fmla="*/ 1793721 h 6578439"/>
                <a:gd name="connsiteX82" fmla="*/ 558245 w 5890490"/>
                <a:gd name="connsiteY82" fmla="*/ 1711465 h 6578439"/>
                <a:gd name="connsiteX83" fmla="*/ 590100 w 5890490"/>
                <a:gd name="connsiteY83" fmla="*/ 1630332 h 6578439"/>
                <a:gd name="connsiteX84" fmla="*/ 758680 w 5890490"/>
                <a:gd name="connsiteY84" fmla="*/ 1322433 h 6578439"/>
                <a:gd name="connsiteX85" fmla="*/ 976317 w 5890490"/>
                <a:gd name="connsiteY85" fmla="*/ 1049286 h 6578439"/>
                <a:gd name="connsiteX86" fmla="*/ 1035314 w 5890490"/>
                <a:gd name="connsiteY86" fmla="*/ 985406 h 6578439"/>
                <a:gd name="connsiteX87" fmla="*/ 1095329 w 5890490"/>
                <a:gd name="connsiteY87" fmla="*/ 922526 h 6578439"/>
                <a:gd name="connsiteX88" fmla="*/ 1157384 w 5890490"/>
                <a:gd name="connsiteY88" fmla="*/ 861271 h 6578439"/>
                <a:gd name="connsiteX89" fmla="*/ 1220841 w 5890490"/>
                <a:gd name="connsiteY89" fmla="*/ 801017 h 6578439"/>
                <a:gd name="connsiteX90" fmla="*/ 1286462 w 5890490"/>
                <a:gd name="connsiteY90" fmla="*/ 742886 h 6578439"/>
                <a:gd name="connsiteX91" fmla="*/ 1353233 w 5890490"/>
                <a:gd name="connsiteY91" fmla="*/ 685632 h 6578439"/>
                <a:gd name="connsiteX92" fmla="*/ 1369924 w 5890490"/>
                <a:gd name="connsiteY92" fmla="*/ 671256 h 6578439"/>
                <a:gd name="connsiteX93" fmla="*/ 1387380 w 5890490"/>
                <a:gd name="connsiteY93" fmla="*/ 657755 h 6578439"/>
                <a:gd name="connsiteX94" fmla="*/ 1422422 w 5890490"/>
                <a:gd name="connsiteY94" fmla="*/ 630877 h 6578439"/>
                <a:gd name="connsiteX95" fmla="*/ 1492759 w 5890490"/>
                <a:gd name="connsiteY95" fmla="*/ 577248 h 6578439"/>
                <a:gd name="connsiteX96" fmla="*/ 1528820 w 5890490"/>
                <a:gd name="connsiteY96" fmla="*/ 551496 h 6578439"/>
                <a:gd name="connsiteX97" fmla="*/ 1565390 w 5890490"/>
                <a:gd name="connsiteY97" fmla="*/ 526370 h 6578439"/>
                <a:gd name="connsiteX98" fmla="*/ 1639040 w 5890490"/>
                <a:gd name="connsiteY98" fmla="*/ 476490 h 6578439"/>
                <a:gd name="connsiteX99" fmla="*/ 1792075 w 5890490"/>
                <a:gd name="connsiteY99" fmla="*/ 384859 h 6578439"/>
                <a:gd name="connsiteX100" fmla="*/ 2455943 w 5890490"/>
                <a:gd name="connsiteY100" fmla="*/ 117836 h 6578439"/>
                <a:gd name="connsiteX101" fmla="*/ 3159952 w 5890490"/>
                <a:gd name="connsiteY101" fmla="*/ 7203 h 6578439"/>
                <a:gd name="connsiteX102" fmla="*/ 3336813 w 5890490"/>
                <a:gd name="connsiteY102" fmla="*/ 499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5890490" h="6578439">
                  <a:moveTo>
                    <a:pt x="5890490" y="5389037"/>
                  </a:moveTo>
                  <a:lnTo>
                    <a:pt x="5890490" y="5855587"/>
                  </a:lnTo>
                  <a:lnTo>
                    <a:pt x="5784593" y="5962054"/>
                  </a:lnTo>
                  <a:cubicBezTo>
                    <a:pt x="5744454" y="6002308"/>
                    <a:pt x="5704062" y="6042436"/>
                    <a:pt x="5663414" y="6082564"/>
                  </a:cubicBezTo>
                  <a:cubicBezTo>
                    <a:pt x="5500314" y="6242577"/>
                    <a:pt x="5330970" y="6400714"/>
                    <a:pt x="5147099" y="6547726"/>
                  </a:cubicBezTo>
                  <a:lnTo>
                    <a:pt x="5105015" y="6578439"/>
                  </a:lnTo>
                  <a:lnTo>
                    <a:pt x="4385601" y="6578439"/>
                  </a:lnTo>
                  <a:lnTo>
                    <a:pt x="4507252" y="6515968"/>
                  </a:lnTo>
                  <a:cubicBezTo>
                    <a:pt x="4645901" y="6439679"/>
                    <a:pt x="4779837" y="6350961"/>
                    <a:pt x="4909330" y="6253453"/>
                  </a:cubicBezTo>
                  <a:cubicBezTo>
                    <a:pt x="5082369" y="6123567"/>
                    <a:pt x="5248145" y="5979180"/>
                    <a:pt x="5411374" y="5828544"/>
                  </a:cubicBezTo>
                  <a:cubicBezTo>
                    <a:pt x="5452149" y="5790791"/>
                    <a:pt x="5492924" y="5752788"/>
                    <a:pt x="5533570" y="5714534"/>
                  </a:cubicBezTo>
                  <a:lnTo>
                    <a:pt x="5657425" y="5597650"/>
                  </a:lnTo>
                  <a:close/>
                  <a:moveTo>
                    <a:pt x="3336813" y="499"/>
                  </a:moveTo>
                  <a:cubicBezTo>
                    <a:pt x="3395682" y="-392"/>
                    <a:pt x="3454550" y="-48"/>
                    <a:pt x="3513674" y="1202"/>
                  </a:cubicBezTo>
                  <a:lnTo>
                    <a:pt x="3602743" y="4827"/>
                  </a:lnTo>
                  <a:lnTo>
                    <a:pt x="3647213" y="6703"/>
                  </a:lnTo>
                  <a:cubicBezTo>
                    <a:pt x="3661994" y="7327"/>
                    <a:pt x="3676903" y="7703"/>
                    <a:pt x="3691684" y="9453"/>
                  </a:cubicBezTo>
                  <a:lnTo>
                    <a:pt x="3868927" y="27080"/>
                  </a:lnTo>
                  <a:cubicBezTo>
                    <a:pt x="4340645" y="85584"/>
                    <a:pt x="4795160" y="243221"/>
                    <a:pt x="5200872" y="472240"/>
                  </a:cubicBezTo>
                  <a:cubicBezTo>
                    <a:pt x="5403855" y="587124"/>
                    <a:pt x="5594988" y="719447"/>
                    <a:pt x="5772711" y="866334"/>
                  </a:cubicBezTo>
                  <a:lnTo>
                    <a:pt x="5890490" y="972426"/>
                  </a:lnTo>
                  <a:lnTo>
                    <a:pt x="5890490" y="1158576"/>
                  </a:lnTo>
                  <a:lnTo>
                    <a:pt x="5676045" y="986969"/>
                  </a:lnTo>
                  <a:cubicBezTo>
                    <a:pt x="5496587" y="857740"/>
                    <a:pt x="5304275" y="746699"/>
                    <a:pt x="5103776" y="655879"/>
                  </a:cubicBezTo>
                  <a:cubicBezTo>
                    <a:pt x="4903214" y="564747"/>
                    <a:pt x="4695006" y="492492"/>
                    <a:pt x="4482465" y="440363"/>
                  </a:cubicBezTo>
                  <a:lnTo>
                    <a:pt x="4402444" y="422111"/>
                  </a:lnTo>
                  <a:cubicBezTo>
                    <a:pt x="4375813" y="416111"/>
                    <a:pt x="4349436" y="408859"/>
                    <a:pt x="4322423" y="404610"/>
                  </a:cubicBezTo>
                  <a:lnTo>
                    <a:pt x="4241892" y="389858"/>
                  </a:lnTo>
                  <a:lnTo>
                    <a:pt x="4201627" y="382483"/>
                  </a:lnTo>
                  <a:cubicBezTo>
                    <a:pt x="4188248" y="379983"/>
                    <a:pt x="4174869" y="377483"/>
                    <a:pt x="4161234" y="375857"/>
                  </a:cubicBezTo>
                  <a:cubicBezTo>
                    <a:pt x="4107208" y="368482"/>
                    <a:pt x="4053308" y="360482"/>
                    <a:pt x="3999280" y="353606"/>
                  </a:cubicBezTo>
                  <a:cubicBezTo>
                    <a:pt x="3944999" y="348855"/>
                    <a:pt x="3890844" y="343854"/>
                    <a:pt x="3836817" y="338480"/>
                  </a:cubicBezTo>
                  <a:lnTo>
                    <a:pt x="3673972" y="330604"/>
                  </a:lnTo>
                  <a:cubicBezTo>
                    <a:pt x="3619690" y="329104"/>
                    <a:pt x="3565281" y="329604"/>
                    <a:pt x="3511126" y="328978"/>
                  </a:cubicBezTo>
                  <a:cubicBezTo>
                    <a:pt x="3402054" y="330728"/>
                    <a:pt x="3291706" y="334604"/>
                    <a:pt x="3183142" y="342854"/>
                  </a:cubicBezTo>
                  <a:cubicBezTo>
                    <a:pt x="2965505" y="358855"/>
                    <a:pt x="2750670" y="389733"/>
                    <a:pt x="2541444" y="439988"/>
                  </a:cubicBezTo>
                  <a:cubicBezTo>
                    <a:pt x="2332216" y="490117"/>
                    <a:pt x="2128850" y="559997"/>
                    <a:pt x="1933895" y="650505"/>
                  </a:cubicBezTo>
                  <a:cubicBezTo>
                    <a:pt x="1738939" y="741261"/>
                    <a:pt x="1553540" y="854146"/>
                    <a:pt x="1378079" y="983905"/>
                  </a:cubicBezTo>
                  <a:lnTo>
                    <a:pt x="1312967" y="1033660"/>
                  </a:lnTo>
                  <a:cubicBezTo>
                    <a:pt x="1291178" y="1050286"/>
                    <a:pt x="1269006" y="1066412"/>
                    <a:pt x="1248364" y="1084413"/>
                  </a:cubicBezTo>
                  <a:lnTo>
                    <a:pt x="1185163" y="1137168"/>
                  </a:lnTo>
                  <a:cubicBezTo>
                    <a:pt x="1164138" y="1154794"/>
                    <a:pt x="1142603" y="1172046"/>
                    <a:pt x="1122852" y="1190922"/>
                  </a:cubicBezTo>
                  <a:cubicBezTo>
                    <a:pt x="1041557" y="1264303"/>
                    <a:pt x="961663" y="1339309"/>
                    <a:pt x="892092" y="1421440"/>
                  </a:cubicBezTo>
                  <a:cubicBezTo>
                    <a:pt x="819589" y="1501822"/>
                    <a:pt x="759827" y="1590329"/>
                    <a:pt x="707202" y="1684212"/>
                  </a:cubicBezTo>
                  <a:cubicBezTo>
                    <a:pt x="694715" y="1708089"/>
                    <a:pt x="682227" y="1731841"/>
                    <a:pt x="670121" y="1756093"/>
                  </a:cubicBezTo>
                  <a:lnTo>
                    <a:pt x="637630" y="1830724"/>
                  </a:lnTo>
                  <a:cubicBezTo>
                    <a:pt x="626161" y="1855350"/>
                    <a:pt x="617624" y="1881603"/>
                    <a:pt x="607685" y="1907105"/>
                  </a:cubicBezTo>
                  <a:cubicBezTo>
                    <a:pt x="598128" y="1932857"/>
                    <a:pt x="588317" y="1958483"/>
                    <a:pt x="580034" y="1984986"/>
                  </a:cubicBezTo>
                  <a:cubicBezTo>
                    <a:pt x="544611" y="2089620"/>
                    <a:pt x="513393" y="2197128"/>
                    <a:pt x="481919" y="2304386"/>
                  </a:cubicBezTo>
                  <a:lnTo>
                    <a:pt x="433881" y="2465399"/>
                  </a:lnTo>
                  <a:lnTo>
                    <a:pt x="384442" y="2626163"/>
                  </a:lnTo>
                  <a:cubicBezTo>
                    <a:pt x="317672" y="2839680"/>
                    <a:pt x="243129" y="3050946"/>
                    <a:pt x="166039" y="3261338"/>
                  </a:cubicBezTo>
                  <a:cubicBezTo>
                    <a:pt x="88822" y="3468979"/>
                    <a:pt x="50850" y="3690248"/>
                    <a:pt x="56202" y="3910265"/>
                  </a:cubicBezTo>
                  <a:cubicBezTo>
                    <a:pt x="58495" y="4020274"/>
                    <a:pt x="71493" y="4129783"/>
                    <a:pt x="93664" y="4237292"/>
                  </a:cubicBezTo>
                  <a:cubicBezTo>
                    <a:pt x="99143" y="4264168"/>
                    <a:pt x="104623" y="4291045"/>
                    <a:pt x="111758" y="4317548"/>
                  </a:cubicBezTo>
                  <a:cubicBezTo>
                    <a:pt x="118384" y="4344176"/>
                    <a:pt x="124627" y="4370802"/>
                    <a:pt x="133038" y="4397054"/>
                  </a:cubicBezTo>
                  <a:cubicBezTo>
                    <a:pt x="140810" y="4423307"/>
                    <a:pt x="148456" y="4449683"/>
                    <a:pt x="157757" y="4475560"/>
                  </a:cubicBezTo>
                  <a:cubicBezTo>
                    <a:pt x="166549" y="4501562"/>
                    <a:pt x="175087" y="4527564"/>
                    <a:pt x="185153" y="4553066"/>
                  </a:cubicBezTo>
                  <a:cubicBezTo>
                    <a:pt x="262371" y="4758458"/>
                    <a:pt x="368895" y="4951974"/>
                    <a:pt x="493642" y="5132239"/>
                  </a:cubicBezTo>
                  <a:cubicBezTo>
                    <a:pt x="618389" y="5312627"/>
                    <a:pt x="760846" y="5480391"/>
                    <a:pt x="914391" y="5636528"/>
                  </a:cubicBezTo>
                  <a:cubicBezTo>
                    <a:pt x="1069081" y="5793166"/>
                    <a:pt x="1231544" y="5941677"/>
                    <a:pt x="1402034" y="6076188"/>
                  </a:cubicBezTo>
                  <a:cubicBezTo>
                    <a:pt x="1487535" y="6143320"/>
                    <a:pt x="1574565" y="6207574"/>
                    <a:pt x="1664397" y="6267079"/>
                  </a:cubicBezTo>
                  <a:cubicBezTo>
                    <a:pt x="1753592" y="6327459"/>
                    <a:pt x="1845336" y="6383088"/>
                    <a:pt x="1938992" y="6434343"/>
                  </a:cubicBezTo>
                  <a:cubicBezTo>
                    <a:pt x="2032647" y="6485659"/>
                    <a:pt x="2128309" y="6532600"/>
                    <a:pt x="2225931" y="6574322"/>
                  </a:cubicBezTo>
                  <a:lnTo>
                    <a:pt x="2236328" y="6578439"/>
                  </a:lnTo>
                  <a:lnTo>
                    <a:pt x="1504665" y="6578439"/>
                  </a:lnTo>
                  <a:lnTo>
                    <a:pt x="1456827" y="6543476"/>
                  </a:lnTo>
                  <a:cubicBezTo>
                    <a:pt x="1363554" y="6470595"/>
                    <a:pt x="1273848" y="6394340"/>
                    <a:pt x="1188475" y="6314083"/>
                  </a:cubicBezTo>
                  <a:cubicBezTo>
                    <a:pt x="1017856" y="6153445"/>
                    <a:pt x="863803" y="5979931"/>
                    <a:pt x="721728" y="5798666"/>
                  </a:cubicBezTo>
                  <a:cubicBezTo>
                    <a:pt x="579397" y="5616027"/>
                    <a:pt x="452103" y="5422511"/>
                    <a:pt x="344175" y="5219495"/>
                  </a:cubicBezTo>
                  <a:cubicBezTo>
                    <a:pt x="236505" y="5016354"/>
                    <a:pt x="147946" y="4803586"/>
                    <a:pt x="87293" y="4583569"/>
                  </a:cubicBezTo>
                  <a:cubicBezTo>
                    <a:pt x="79138" y="4556193"/>
                    <a:pt x="72639" y="4528440"/>
                    <a:pt x="65886" y="4500813"/>
                  </a:cubicBezTo>
                  <a:cubicBezTo>
                    <a:pt x="58751" y="4473311"/>
                    <a:pt x="53144" y="4445308"/>
                    <a:pt x="47409" y="4417431"/>
                  </a:cubicBezTo>
                  <a:cubicBezTo>
                    <a:pt x="44733" y="4403430"/>
                    <a:pt x="41294" y="4389679"/>
                    <a:pt x="39000" y="4375677"/>
                  </a:cubicBezTo>
                  <a:lnTo>
                    <a:pt x="31610" y="4333674"/>
                  </a:lnTo>
                  <a:cubicBezTo>
                    <a:pt x="26258" y="4305797"/>
                    <a:pt x="22563" y="4277544"/>
                    <a:pt x="18868" y="4249417"/>
                  </a:cubicBezTo>
                  <a:cubicBezTo>
                    <a:pt x="4214" y="4136784"/>
                    <a:pt x="-2158" y="4023275"/>
                    <a:pt x="646" y="3910265"/>
                  </a:cubicBezTo>
                  <a:cubicBezTo>
                    <a:pt x="5997" y="3683872"/>
                    <a:pt x="50596" y="3459605"/>
                    <a:pt x="130234" y="3248337"/>
                  </a:cubicBezTo>
                  <a:cubicBezTo>
                    <a:pt x="207961" y="3039196"/>
                    <a:pt x="278044" y="2827179"/>
                    <a:pt x="335383" y="2611911"/>
                  </a:cubicBezTo>
                  <a:cubicBezTo>
                    <a:pt x="393743" y="2396644"/>
                    <a:pt x="435792" y="2178627"/>
                    <a:pt x="487272" y="1958609"/>
                  </a:cubicBezTo>
                  <a:cubicBezTo>
                    <a:pt x="493259" y="1931107"/>
                    <a:pt x="501287" y="1903730"/>
                    <a:pt x="508550" y="1876227"/>
                  </a:cubicBezTo>
                  <a:cubicBezTo>
                    <a:pt x="516195" y="1848725"/>
                    <a:pt x="522312" y="1820972"/>
                    <a:pt x="531742" y="1793721"/>
                  </a:cubicBezTo>
                  <a:lnTo>
                    <a:pt x="558245" y="1711465"/>
                  </a:lnTo>
                  <a:cubicBezTo>
                    <a:pt x="568439" y="1684337"/>
                    <a:pt x="579652" y="1657459"/>
                    <a:pt x="590100" y="1630332"/>
                  </a:cubicBezTo>
                  <a:cubicBezTo>
                    <a:pt x="635080" y="1523075"/>
                    <a:pt x="690637" y="1417566"/>
                    <a:pt x="758680" y="1322433"/>
                  </a:cubicBezTo>
                  <a:cubicBezTo>
                    <a:pt x="824430" y="1225051"/>
                    <a:pt x="899610" y="1136168"/>
                    <a:pt x="976317" y="1049286"/>
                  </a:cubicBezTo>
                  <a:cubicBezTo>
                    <a:pt x="995049" y="1027035"/>
                    <a:pt x="1015436" y="1006533"/>
                    <a:pt x="1035314" y="985406"/>
                  </a:cubicBezTo>
                  <a:lnTo>
                    <a:pt x="1095329" y="922526"/>
                  </a:lnTo>
                  <a:cubicBezTo>
                    <a:pt x="1114953" y="901149"/>
                    <a:pt x="1136359" y="881397"/>
                    <a:pt x="1157384" y="861271"/>
                  </a:cubicBezTo>
                  <a:lnTo>
                    <a:pt x="1220841" y="801017"/>
                  </a:lnTo>
                  <a:cubicBezTo>
                    <a:pt x="1241610" y="780514"/>
                    <a:pt x="1264418" y="762014"/>
                    <a:pt x="1286462" y="742886"/>
                  </a:cubicBezTo>
                  <a:lnTo>
                    <a:pt x="1353233" y="685632"/>
                  </a:lnTo>
                  <a:lnTo>
                    <a:pt x="1369924" y="671256"/>
                  </a:lnTo>
                  <a:cubicBezTo>
                    <a:pt x="1375658" y="666631"/>
                    <a:pt x="1381520" y="662255"/>
                    <a:pt x="1387380" y="657755"/>
                  </a:cubicBezTo>
                  <a:lnTo>
                    <a:pt x="1422422" y="630877"/>
                  </a:lnTo>
                  <a:lnTo>
                    <a:pt x="1492759" y="577248"/>
                  </a:lnTo>
                  <a:cubicBezTo>
                    <a:pt x="1504355" y="567997"/>
                    <a:pt x="1516714" y="559997"/>
                    <a:pt x="1528820" y="551496"/>
                  </a:cubicBezTo>
                  <a:lnTo>
                    <a:pt x="1565390" y="526370"/>
                  </a:lnTo>
                  <a:lnTo>
                    <a:pt x="1639040" y="476490"/>
                  </a:lnTo>
                  <a:cubicBezTo>
                    <a:pt x="1689754" y="445613"/>
                    <a:pt x="1740723" y="414986"/>
                    <a:pt x="1792075" y="384859"/>
                  </a:cubicBezTo>
                  <a:cubicBezTo>
                    <a:pt x="2000282" y="268724"/>
                    <a:pt x="2224927" y="179467"/>
                    <a:pt x="2455943" y="117836"/>
                  </a:cubicBezTo>
                  <a:cubicBezTo>
                    <a:pt x="2687088" y="55957"/>
                    <a:pt x="2923964" y="21204"/>
                    <a:pt x="3159952" y="7203"/>
                  </a:cubicBezTo>
                  <a:cubicBezTo>
                    <a:pt x="3219076" y="3515"/>
                    <a:pt x="3277945" y="1389"/>
                    <a:pt x="3336813" y="49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6488205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0183DAD-AD54-0F6A-61FD-D43C89607F2F}"/>
              </a:ext>
            </a:extLst>
          </p:cNvPr>
          <p:cNvSpPr>
            <a:spLocks noGrp="1"/>
          </p:cNvSpPr>
          <p:nvPr>
            <p:ph type="title"/>
          </p:nvPr>
        </p:nvSpPr>
        <p:spPr>
          <a:solidFill>
            <a:schemeClr val="accent1"/>
          </a:solidFill>
        </p:spPr>
        <p:txBody>
          <a:bodyPr/>
          <a:lstStyle/>
          <a:p>
            <a:pPr algn="ctr"/>
            <a:r>
              <a:rPr lang="en-US" dirty="0">
                <a:solidFill>
                  <a:schemeClr val="bg1"/>
                </a:solidFill>
              </a:rPr>
              <a:t>Denial Rates by Payer Type-Oct’24-Feb’25 (Drugs Only)</a:t>
            </a:r>
          </a:p>
        </p:txBody>
      </p:sp>
      <p:sp>
        <p:nvSpPr>
          <p:cNvPr id="4" name="Text Placeholder 3">
            <a:extLst>
              <a:ext uri="{FF2B5EF4-FFF2-40B4-BE49-F238E27FC236}">
                <a16:creationId xmlns:a16="http://schemas.microsoft.com/office/drawing/2014/main" id="{D5E8CFC5-5339-187B-CF27-66B0A5B2035E}"/>
              </a:ext>
            </a:extLst>
          </p:cNvPr>
          <p:cNvSpPr>
            <a:spLocks noGrp="1"/>
          </p:cNvSpPr>
          <p:nvPr>
            <p:ph type="body" idx="1"/>
          </p:nvPr>
        </p:nvSpPr>
        <p:spPr/>
        <p:txBody>
          <a:bodyPr/>
          <a:lstStyle/>
          <a:p>
            <a:r>
              <a:rPr lang="en-US" dirty="0"/>
              <a:t>National-US			</a:t>
            </a:r>
          </a:p>
        </p:txBody>
      </p:sp>
      <p:graphicFrame>
        <p:nvGraphicFramePr>
          <p:cNvPr id="8" name="Content Placeholder 7">
            <a:extLst>
              <a:ext uri="{FF2B5EF4-FFF2-40B4-BE49-F238E27FC236}">
                <a16:creationId xmlns:a16="http://schemas.microsoft.com/office/drawing/2014/main" id="{EFFDF089-AEAE-0FF3-D856-1331BB03420A}"/>
              </a:ext>
            </a:extLst>
          </p:cNvPr>
          <p:cNvGraphicFramePr>
            <a:graphicFrameLocks noGrp="1"/>
          </p:cNvGraphicFramePr>
          <p:nvPr>
            <p:ph sz="half" idx="2"/>
            <p:extLst>
              <p:ext uri="{D42A27DB-BD31-4B8C-83A1-F6EECF244321}">
                <p14:modId xmlns:p14="http://schemas.microsoft.com/office/powerpoint/2010/main" val="105771548"/>
              </p:ext>
            </p:extLst>
          </p:nvPr>
        </p:nvGraphicFramePr>
        <p:xfrm>
          <a:off x="839788" y="2505075"/>
          <a:ext cx="5157786" cy="1854200"/>
        </p:xfrm>
        <a:graphic>
          <a:graphicData uri="http://schemas.openxmlformats.org/drawingml/2006/table">
            <a:tbl>
              <a:tblPr firstRow="1" bandRow="1">
                <a:tableStyleId>{5C22544A-7EE6-4342-B048-85BDC9FD1C3A}</a:tableStyleId>
              </a:tblPr>
              <a:tblGrid>
                <a:gridCol w="2578893">
                  <a:extLst>
                    <a:ext uri="{9D8B030D-6E8A-4147-A177-3AD203B41FA5}">
                      <a16:colId xmlns:a16="http://schemas.microsoft.com/office/drawing/2014/main" val="1625918399"/>
                    </a:ext>
                  </a:extLst>
                </a:gridCol>
                <a:gridCol w="2578893">
                  <a:extLst>
                    <a:ext uri="{9D8B030D-6E8A-4147-A177-3AD203B41FA5}">
                      <a16:colId xmlns:a16="http://schemas.microsoft.com/office/drawing/2014/main" val="2877209806"/>
                    </a:ext>
                  </a:extLst>
                </a:gridCol>
              </a:tblGrid>
              <a:tr h="370840">
                <a:tc>
                  <a:txBody>
                    <a:bodyPr/>
                    <a:lstStyle/>
                    <a:p>
                      <a:r>
                        <a:rPr lang="en-US" dirty="0"/>
                        <a:t>Payer Type</a:t>
                      </a:r>
                    </a:p>
                  </a:txBody>
                  <a:tcPr/>
                </a:tc>
                <a:tc>
                  <a:txBody>
                    <a:bodyPr/>
                    <a:lstStyle/>
                    <a:p>
                      <a:r>
                        <a:rPr lang="en-US" dirty="0"/>
                        <a:t>Denial %</a:t>
                      </a:r>
                    </a:p>
                  </a:txBody>
                  <a:tcPr/>
                </a:tc>
                <a:extLst>
                  <a:ext uri="{0D108BD9-81ED-4DB2-BD59-A6C34878D82A}">
                    <a16:rowId xmlns:a16="http://schemas.microsoft.com/office/drawing/2014/main" val="356866751"/>
                  </a:ext>
                </a:extLst>
              </a:tr>
              <a:tr h="370840">
                <a:tc>
                  <a:txBody>
                    <a:bodyPr/>
                    <a:lstStyle/>
                    <a:p>
                      <a:r>
                        <a:rPr lang="en-US" dirty="0"/>
                        <a:t>Medicare</a:t>
                      </a:r>
                    </a:p>
                  </a:txBody>
                  <a:tcPr/>
                </a:tc>
                <a:tc>
                  <a:txBody>
                    <a:bodyPr/>
                    <a:lstStyle/>
                    <a:p>
                      <a:r>
                        <a:rPr lang="en-US" dirty="0"/>
                        <a:t>5.63%</a:t>
                      </a:r>
                    </a:p>
                  </a:txBody>
                  <a:tcPr/>
                </a:tc>
                <a:extLst>
                  <a:ext uri="{0D108BD9-81ED-4DB2-BD59-A6C34878D82A}">
                    <a16:rowId xmlns:a16="http://schemas.microsoft.com/office/drawing/2014/main" val="1056883996"/>
                  </a:ext>
                </a:extLst>
              </a:tr>
              <a:tr h="370840">
                <a:tc>
                  <a:txBody>
                    <a:bodyPr/>
                    <a:lstStyle/>
                    <a:p>
                      <a:r>
                        <a:rPr lang="en-US" dirty="0"/>
                        <a:t>Medicare Advantage</a:t>
                      </a:r>
                    </a:p>
                  </a:txBody>
                  <a:tcPr/>
                </a:tc>
                <a:tc>
                  <a:txBody>
                    <a:bodyPr/>
                    <a:lstStyle/>
                    <a:p>
                      <a:r>
                        <a:rPr lang="en-US" dirty="0"/>
                        <a:t>13.14%</a:t>
                      </a:r>
                    </a:p>
                  </a:txBody>
                  <a:tcPr/>
                </a:tc>
                <a:extLst>
                  <a:ext uri="{0D108BD9-81ED-4DB2-BD59-A6C34878D82A}">
                    <a16:rowId xmlns:a16="http://schemas.microsoft.com/office/drawing/2014/main" val="488625771"/>
                  </a:ext>
                </a:extLst>
              </a:tr>
              <a:tr h="370840">
                <a:tc>
                  <a:txBody>
                    <a:bodyPr/>
                    <a:lstStyle/>
                    <a:p>
                      <a:r>
                        <a:rPr lang="en-US" dirty="0"/>
                        <a:t>Commercial/Other</a:t>
                      </a:r>
                    </a:p>
                  </a:txBody>
                  <a:tcPr/>
                </a:tc>
                <a:tc>
                  <a:txBody>
                    <a:bodyPr/>
                    <a:lstStyle/>
                    <a:p>
                      <a:r>
                        <a:rPr lang="en-US" dirty="0"/>
                        <a:t>13.23%</a:t>
                      </a:r>
                    </a:p>
                  </a:txBody>
                  <a:tcPr/>
                </a:tc>
                <a:extLst>
                  <a:ext uri="{0D108BD9-81ED-4DB2-BD59-A6C34878D82A}">
                    <a16:rowId xmlns:a16="http://schemas.microsoft.com/office/drawing/2014/main" val="1912210304"/>
                  </a:ext>
                </a:extLst>
              </a:tr>
              <a:tr h="370840">
                <a:tc>
                  <a:txBody>
                    <a:bodyPr/>
                    <a:lstStyle/>
                    <a:p>
                      <a:r>
                        <a:rPr lang="en-US" dirty="0"/>
                        <a:t>Medicaid</a:t>
                      </a:r>
                    </a:p>
                  </a:txBody>
                  <a:tcPr/>
                </a:tc>
                <a:tc>
                  <a:txBody>
                    <a:bodyPr/>
                    <a:lstStyle/>
                    <a:p>
                      <a:r>
                        <a:rPr lang="en-US" dirty="0"/>
                        <a:t>28.45%</a:t>
                      </a:r>
                    </a:p>
                  </a:txBody>
                  <a:tcPr/>
                </a:tc>
                <a:extLst>
                  <a:ext uri="{0D108BD9-81ED-4DB2-BD59-A6C34878D82A}">
                    <a16:rowId xmlns:a16="http://schemas.microsoft.com/office/drawing/2014/main" val="982790025"/>
                  </a:ext>
                </a:extLst>
              </a:tr>
            </a:tbl>
          </a:graphicData>
        </a:graphic>
      </p:graphicFrame>
      <p:sp>
        <p:nvSpPr>
          <p:cNvPr id="6" name="Text Placeholder 5">
            <a:extLst>
              <a:ext uri="{FF2B5EF4-FFF2-40B4-BE49-F238E27FC236}">
                <a16:creationId xmlns:a16="http://schemas.microsoft.com/office/drawing/2014/main" id="{2EFE0E0E-B3CF-4502-B72F-216B7531ACE3}"/>
              </a:ext>
            </a:extLst>
          </p:cNvPr>
          <p:cNvSpPr>
            <a:spLocks noGrp="1"/>
          </p:cNvSpPr>
          <p:nvPr>
            <p:ph type="body" sz="quarter" idx="3"/>
          </p:nvPr>
        </p:nvSpPr>
        <p:spPr/>
        <p:txBody>
          <a:bodyPr/>
          <a:lstStyle/>
          <a:p>
            <a:r>
              <a:rPr lang="en-US" dirty="0"/>
              <a:t>New Jersey</a:t>
            </a:r>
          </a:p>
        </p:txBody>
      </p:sp>
      <p:graphicFrame>
        <p:nvGraphicFramePr>
          <p:cNvPr id="9" name="Content Placeholder 8">
            <a:extLst>
              <a:ext uri="{FF2B5EF4-FFF2-40B4-BE49-F238E27FC236}">
                <a16:creationId xmlns:a16="http://schemas.microsoft.com/office/drawing/2014/main" id="{4FC6722E-305F-1237-EFCA-ACB9B3703AB9}"/>
              </a:ext>
            </a:extLst>
          </p:cNvPr>
          <p:cNvGraphicFramePr>
            <a:graphicFrameLocks noGrp="1"/>
          </p:cNvGraphicFramePr>
          <p:nvPr>
            <p:ph sz="quarter" idx="4"/>
            <p:extLst>
              <p:ext uri="{D42A27DB-BD31-4B8C-83A1-F6EECF244321}">
                <p14:modId xmlns:p14="http://schemas.microsoft.com/office/powerpoint/2010/main" val="4073933825"/>
              </p:ext>
            </p:extLst>
          </p:nvPr>
        </p:nvGraphicFramePr>
        <p:xfrm>
          <a:off x="6172200" y="2505075"/>
          <a:ext cx="5183188" cy="1854200"/>
        </p:xfrm>
        <a:graphic>
          <a:graphicData uri="http://schemas.openxmlformats.org/drawingml/2006/table">
            <a:tbl>
              <a:tblPr firstRow="1" bandRow="1">
                <a:tableStyleId>{5C22544A-7EE6-4342-B048-85BDC9FD1C3A}</a:tableStyleId>
              </a:tblPr>
              <a:tblGrid>
                <a:gridCol w="2591594">
                  <a:extLst>
                    <a:ext uri="{9D8B030D-6E8A-4147-A177-3AD203B41FA5}">
                      <a16:colId xmlns:a16="http://schemas.microsoft.com/office/drawing/2014/main" val="803480266"/>
                    </a:ext>
                  </a:extLst>
                </a:gridCol>
                <a:gridCol w="2591594">
                  <a:extLst>
                    <a:ext uri="{9D8B030D-6E8A-4147-A177-3AD203B41FA5}">
                      <a16:colId xmlns:a16="http://schemas.microsoft.com/office/drawing/2014/main" val="1556411767"/>
                    </a:ext>
                  </a:extLst>
                </a:gridCol>
              </a:tblGrid>
              <a:tr h="370840">
                <a:tc>
                  <a:txBody>
                    <a:bodyPr/>
                    <a:lstStyle/>
                    <a:p>
                      <a:r>
                        <a:rPr lang="en-US" dirty="0"/>
                        <a:t>Payer Type</a:t>
                      </a:r>
                    </a:p>
                  </a:txBody>
                  <a:tcPr/>
                </a:tc>
                <a:tc>
                  <a:txBody>
                    <a:bodyPr/>
                    <a:lstStyle/>
                    <a:p>
                      <a:r>
                        <a:rPr lang="en-US" dirty="0"/>
                        <a:t>Denial %</a:t>
                      </a:r>
                    </a:p>
                  </a:txBody>
                  <a:tcPr/>
                </a:tc>
                <a:extLst>
                  <a:ext uri="{0D108BD9-81ED-4DB2-BD59-A6C34878D82A}">
                    <a16:rowId xmlns:a16="http://schemas.microsoft.com/office/drawing/2014/main" val="1970613626"/>
                  </a:ext>
                </a:extLst>
              </a:tr>
              <a:tr h="370840">
                <a:tc>
                  <a:txBody>
                    <a:bodyPr/>
                    <a:lstStyle/>
                    <a:p>
                      <a:r>
                        <a:rPr lang="en-US" dirty="0"/>
                        <a:t>Medicare</a:t>
                      </a:r>
                    </a:p>
                  </a:txBody>
                  <a:tcPr/>
                </a:tc>
                <a:tc>
                  <a:txBody>
                    <a:bodyPr/>
                    <a:lstStyle/>
                    <a:p>
                      <a:r>
                        <a:rPr lang="en-US" dirty="0"/>
                        <a:t>5.93%</a:t>
                      </a:r>
                    </a:p>
                  </a:txBody>
                  <a:tcPr/>
                </a:tc>
                <a:extLst>
                  <a:ext uri="{0D108BD9-81ED-4DB2-BD59-A6C34878D82A}">
                    <a16:rowId xmlns:a16="http://schemas.microsoft.com/office/drawing/2014/main" val="4083639894"/>
                  </a:ext>
                </a:extLst>
              </a:tr>
              <a:tr h="370840">
                <a:tc>
                  <a:txBody>
                    <a:bodyPr/>
                    <a:lstStyle/>
                    <a:p>
                      <a:r>
                        <a:rPr lang="en-US" dirty="0"/>
                        <a:t>Medicare Adv</a:t>
                      </a:r>
                    </a:p>
                  </a:txBody>
                  <a:tcPr/>
                </a:tc>
                <a:tc>
                  <a:txBody>
                    <a:bodyPr/>
                    <a:lstStyle/>
                    <a:p>
                      <a:r>
                        <a:rPr lang="en-US" dirty="0"/>
                        <a:t>24.20%</a:t>
                      </a:r>
                    </a:p>
                  </a:txBody>
                  <a:tcPr/>
                </a:tc>
                <a:extLst>
                  <a:ext uri="{0D108BD9-81ED-4DB2-BD59-A6C34878D82A}">
                    <a16:rowId xmlns:a16="http://schemas.microsoft.com/office/drawing/2014/main" val="3805076328"/>
                  </a:ext>
                </a:extLst>
              </a:tr>
              <a:tr h="370840">
                <a:tc>
                  <a:txBody>
                    <a:bodyPr/>
                    <a:lstStyle/>
                    <a:p>
                      <a:r>
                        <a:rPr lang="en-US" dirty="0"/>
                        <a:t>Commercial/Other</a:t>
                      </a:r>
                    </a:p>
                  </a:txBody>
                  <a:tcPr/>
                </a:tc>
                <a:tc>
                  <a:txBody>
                    <a:bodyPr/>
                    <a:lstStyle/>
                    <a:p>
                      <a:r>
                        <a:rPr lang="en-US" dirty="0"/>
                        <a:t>19.12%  (BCBS-8.79%)</a:t>
                      </a:r>
                    </a:p>
                  </a:txBody>
                  <a:tcPr/>
                </a:tc>
                <a:extLst>
                  <a:ext uri="{0D108BD9-81ED-4DB2-BD59-A6C34878D82A}">
                    <a16:rowId xmlns:a16="http://schemas.microsoft.com/office/drawing/2014/main" val="3478637140"/>
                  </a:ext>
                </a:extLst>
              </a:tr>
              <a:tr h="370840">
                <a:tc>
                  <a:txBody>
                    <a:bodyPr/>
                    <a:lstStyle/>
                    <a:p>
                      <a:r>
                        <a:rPr lang="en-US" dirty="0"/>
                        <a:t>Medicaid</a:t>
                      </a:r>
                    </a:p>
                  </a:txBody>
                  <a:tcPr/>
                </a:tc>
                <a:tc>
                  <a:txBody>
                    <a:bodyPr/>
                    <a:lstStyle/>
                    <a:p>
                      <a:r>
                        <a:rPr lang="en-US" dirty="0"/>
                        <a:t>34.93%</a:t>
                      </a:r>
                    </a:p>
                  </a:txBody>
                  <a:tcPr/>
                </a:tc>
                <a:extLst>
                  <a:ext uri="{0D108BD9-81ED-4DB2-BD59-A6C34878D82A}">
                    <a16:rowId xmlns:a16="http://schemas.microsoft.com/office/drawing/2014/main" val="3146110585"/>
                  </a:ext>
                </a:extLst>
              </a:tr>
            </a:tbl>
          </a:graphicData>
        </a:graphic>
      </p:graphicFrame>
    </p:spTree>
    <p:extLst>
      <p:ext uri="{BB962C8B-B14F-4D97-AF65-F5344CB8AC3E}">
        <p14:creationId xmlns:p14="http://schemas.microsoft.com/office/powerpoint/2010/main" val="44309419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EFFE884BEB3644C84047E0FBB04D8FA" ma:contentTypeVersion="" ma:contentTypeDescription="Create a new document." ma:contentTypeScope="" ma:versionID="ddd39d522771aa26bd271f183bc975e3">
  <xsd:schema xmlns:xsd="http://www.w3.org/2001/XMLSchema" xmlns:xs="http://www.w3.org/2001/XMLSchema" xmlns:p="http://schemas.microsoft.com/office/2006/metadata/properties" xmlns:ns2="aefc3fbd-e272-4353-bc98-48cce136a8f5" targetNamespace="http://schemas.microsoft.com/office/2006/metadata/properties" ma:root="true" ma:fieldsID="fec2e3b80684c710b8aafaa34db1ddd7" ns2:_="">
    <xsd:import namespace="aefc3fbd-e272-4353-bc98-48cce136a8f5"/>
    <xsd:element name="properties">
      <xsd:complexType>
        <xsd:sequence>
          <xsd:element name="documentManagement">
            <xsd:complexType>
              <xsd:all>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efc3fbd-e272-4353-bc98-48cce136a8f5"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253C9A7-8BDA-43E7-906A-CAA891C6089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efc3fbd-e272-4353-bc98-48cce136a8f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DEB37BA-0C82-4D74-B5D2-926547925AEA}">
  <ds:schemaRefs>
    <ds:schemaRef ds:uri="http://schemas.microsoft.com/sharepoint/v3/contenttype/forms"/>
  </ds:schemaRefs>
</ds:datastoreItem>
</file>

<file path=customXml/itemProps3.xml><?xml version="1.0" encoding="utf-8"?>
<ds:datastoreItem xmlns:ds="http://schemas.openxmlformats.org/officeDocument/2006/customXml" ds:itemID="{0839ECA3-EE11-461B-9326-38FE97066C98}">
  <ds:schemaRefs>
    <ds:schemaRef ds:uri="http://schemas.microsoft.com/office/2006/metadata/properties"/>
    <ds:schemaRef ds:uri="http://purl.org/dc/terms/"/>
    <ds:schemaRef ds:uri="http://schemas.microsoft.com/office/2006/documentManagement/types"/>
    <ds:schemaRef ds:uri="http://www.w3.org/XML/1998/namespace"/>
    <ds:schemaRef ds:uri="http://purl.org/dc/dcmitype/"/>
    <ds:schemaRef ds:uri="http://schemas.openxmlformats.org/package/2006/metadata/core-properties"/>
    <ds:schemaRef ds:uri="http://schemas.microsoft.com/office/infopath/2007/PartnerControls"/>
    <ds:schemaRef ds:uri="aefc3fbd-e272-4353-bc98-48cce136a8f5"/>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
  <TotalTime>22496</TotalTime>
  <Words>6408</Words>
  <Application>Microsoft Office PowerPoint</Application>
  <PresentationFormat>Widescreen</PresentationFormat>
  <Paragraphs>1695</Paragraphs>
  <Slides>51</Slides>
  <Notes>6</Notes>
  <HiddenSlides>0</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1</vt:i4>
      </vt:variant>
      <vt:variant>
        <vt:lpstr>Slide Titles</vt:lpstr>
      </vt:variant>
      <vt:variant>
        <vt:i4>51</vt:i4>
      </vt:variant>
    </vt:vector>
  </HeadingPairs>
  <TitlesOfParts>
    <vt:vector size="63" baseType="lpstr">
      <vt:lpstr>ＭＳ Ｐゴシック</vt:lpstr>
      <vt:lpstr>Arial</vt:lpstr>
      <vt:lpstr>Book Antiqua</vt:lpstr>
      <vt:lpstr>Calibri</vt:lpstr>
      <vt:lpstr>Calibri Light</vt:lpstr>
      <vt:lpstr>Georgia</vt:lpstr>
      <vt:lpstr>Helvetica</vt:lpstr>
      <vt:lpstr>Open Sans</vt:lpstr>
      <vt:lpstr>Tahoma</vt:lpstr>
      <vt:lpstr>Wingdings</vt:lpstr>
      <vt:lpstr>Office Theme</vt:lpstr>
      <vt:lpstr>Worksheet</vt:lpstr>
      <vt:lpstr>State of the State NEW JERSEY March 21, 2025</vt:lpstr>
      <vt:lpstr>Disclaimer and Introductions</vt:lpstr>
      <vt:lpstr>Agenda</vt:lpstr>
      <vt:lpstr>onPoint focalPoint® Data for Oct 2024-Feb’25</vt:lpstr>
      <vt:lpstr>Our Data Source Claims Adjudicated in Oct 2024/Feb 2025 </vt:lpstr>
      <vt:lpstr>PowerPoint Presentation</vt:lpstr>
      <vt:lpstr>focalPoint Data Sets</vt:lpstr>
      <vt:lpstr>It actually is about the patient, but the provider has to survive</vt:lpstr>
      <vt:lpstr>Denial Rates by Payer Type-Oct’24-Feb’25 (Drugs Only)</vt:lpstr>
      <vt:lpstr>Current Monthly Average Stats Rolling Year—All FocalPoint Database</vt:lpstr>
      <vt:lpstr>Revenue Cycle</vt:lpstr>
      <vt:lpstr>New Jersey Executive Summary  2024 YTD</vt:lpstr>
      <vt:lpstr>What are the Important Metrics?</vt:lpstr>
      <vt:lpstr>Payer Mix focalPoint Database of U.S. Office Administered Drugs</vt:lpstr>
      <vt:lpstr>PowerPoint Presentation</vt:lpstr>
      <vt:lpstr>Top Reasons for Denial New Jersey 10/24-2/25 YTD</vt:lpstr>
      <vt:lpstr>Associated Remark Codes with Denial Code 16</vt:lpstr>
      <vt:lpstr>Sample 1500 form with JZ modifier</vt:lpstr>
      <vt:lpstr>Top Payers by Denial Volume-NJ Oct 24-Feb 2025 YTD</vt:lpstr>
      <vt:lpstr>Clean Claims %: Top 20 US Payers by Volume Oct 24-Feb 25</vt:lpstr>
      <vt:lpstr>Clean Claims %: Top 20 New Jersey Payers by Volume Oct 24-Feb 25  </vt:lpstr>
      <vt:lpstr>“Old” Oncology Buy and Bill Drug Claims (≥ 120 days) in New Jersey   2024 YTD</vt:lpstr>
      <vt:lpstr>Denials for “Old Claims” OA Drugs— New Jersey Oct 24-Feb 25 Top 20</vt:lpstr>
      <vt:lpstr>Remarks for “Old Claims” OA Drugs— New Jersey Oct 24-Feb 25 Top 20</vt:lpstr>
      <vt:lpstr>Entry of Correct NDC Numbers</vt:lpstr>
      <vt:lpstr>Top Plans--U.S. Days to File for Injectable Drugs  Oct ‘24-Feb ‘25 No Outliers </vt:lpstr>
      <vt:lpstr>Top Days To File Without Outliers for Injectable Drugs In NJ Oct ’24-Feb ‘25 (&gt;20 Patients) </vt:lpstr>
      <vt:lpstr>Top Payers US: Days To Pay-Injectable Drugs Oct ’24-Feb ‘25 (No Outliers; &gt; 2000 claims) </vt:lpstr>
      <vt:lpstr>Top Payers US: Days To Pay-Injectable Drugs Oct’24-Feb’25 (includes Outliers; &gt; 2000 claims) </vt:lpstr>
      <vt:lpstr>Top Payers NJ: Days To Pay-Injectable Drugs Oct’24-Feb’25 (No Outliers; &gt; 20 claims)   </vt:lpstr>
      <vt:lpstr>Top Payers NJ: Days To Pay-Injectable Drugs Oct’24-Feb’25 (includes Outliers; &gt; 20 claims) </vt:lpstr>
      <vt:lpstr>Spotlights</vt:lpstr>
      <vt:lpstr>Drugs (oncology) with the highest Denial % in New Jersey. Oct ‘24-Feb”25</vt:lpstr>
      <vt:lpstr>Spotlight on Horizon Health YTD Denials 2024</vt:lpstr>
      <vt:lpstr>How to Potentially Mitigate CARC 222</vt:lpstr>
      <vt:lpstr>Horizon Health Remark Codes Associated with the Denials</vt:lpstr>
      <vt:lpstr>Spotlight on Clover Health Denials Oct’24-Feb’25</vt:lpstr>
      <vt:lpstr>Clover Health Remark Codes Associated with the Denials</vt:lpstr>
      <vt:lpstr>Spotlight on United Healthcare NJ Denials Oct’24-Feb’25</vt:lpstr>
      <vt:lpstr>United Healthcare Remark Codes associated with the Denials</vt:lpstr>
      <vt:lpstr>United MA DTP versus Other MAs</vt:lpstr>
      <vt:lpstr>United MA Denial % versus Other MAs</vt:lpstr>
      <vt:lpstr>To Do’s for New Jersey</vt:lpstr>
      <vt:lpstr>Appendices— Appeals Processes</vt:lpstr>
      <vt:lpstr>Denial Code 16—Missing Information</vt:lpstr>
      <vt:lpstr>Denial Code 97—Bundled or Paid Claim</vt:lpstr>
      <vt:lpstr>Denial Code 29—Time for Filing Has Expired</vt:lpstr>
      <vt:lpstr>Denial Code 50—Not Medically Necessary</vt:lpstr>
      <vt:lpstr>Denial Code 252—Missing Medical Record</vt:lpstr>
      <vt:lpstr>MEDICARE ADVANTAGE (MA)  </vt:lpstr>
      <vt:lpstr>MEDICARE ADVANTAGE (MA)  </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Daniel Banks</dc:creator>
  <cp:keywords/>
  <dc:description/>
  <cp:lastModifiedBy>Paul Welchans</cp:lastModifiedBy>
  <cp:revision>213</cp:revision>
  <dcterms:created xsi:type="dcterms:W3CDTF">2017-03-27T14:48:24Z</dcterms:created>
  <dcterms:modified xsi:type="dcterms:W3CDTF">2025-03-17T14:11:36Z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0x0101005EFFE884BEB3644C84047E0FBB04D8FA</vt:lpwstr>
  </property>
</Properties>
</file>